
<file path=[Content_Types].xml><?xml version="1.0" encoding="utf-8"?>
<Types xmlns="http://schemas.openxmlformats.org/package/2006/content-types">
  <Default Extension="xml" ContentType="application/xml"/>
  <Default Extension="wmf" ContentType="image/x-wmf"/>
  <Default Extension="jpeg" ContentType="image/jpeg"/>
  <Default Extension="rels" ContentType="application/vnd.openxmlformats-package.relationships+xml"/>
  <Default Extension="emf" ContentType="image/x-em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2.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7" r:id="rId1"/>
    <p:sldMasterId id="2147483687" r:id="rId2"/>
    <p:sldMasterId id="2147483699" r:id="rId3"/>
  </p:sldMasterIdLst>
  <p:notesMasterIdLst>
    <p:notesMasterId r:id="rId50"/>
  </p:notesMasterIdLst>
  <p:handoutMasterIdLst>
    <p:handoutMasterId r:id="rId51"/>
  </p:handoutMasterIdLst>
  <p:sldIdLst>
    <p:sldId id="610" r:id="rId4"/>
    <p:sldId id="681" r:id="rId5"/>
    <p:sldId id="611" r:id="rId6"/>
    <p:sldId id="659" r:id="rId7"/>
    <p:sldId id="660" r:id="rId8"/>
    <p:sldId id="661" r:id="rId9"/>
    <p:sldId id="663" r:id="rId10"/>
    <p:sldId id="683" r:id="rId11"/>
    <p:sldId id="658" r:id="rId12"/>
    <p:sldId id="684" r:id="rId13"/>
    <p:sldId id="613" r:id="rId14"/>
    <p:sldId id="614" r:id="rId15"/>
    <p:sldId id="680" r:id="rId16"/>
    <p:sldId id="667" r:id="rId17"/>
    <p:sldId id="668" r:id="rId18"/>
    <p:sldId id="666" r:id="rId19"/>
    <p:sldId id="685" r:id="rId20"/>
    <p:sldId id="616" r:id="rId21"/>
    <p:sldId id="617" r:id="rId22"/>
    <p:sldId id="687" r:id="rId23"/>
    <p:sldId id="619" r:id="rId24"/>
    <p:sldId id="620" r:id="rId25"/>
    <p:sldId id="622" r:id="rId26"/>
    <p:sldId id="671" r:id="rId27"/>
    <p:sldId id="672" r:id="rId28"/>
    <p:sldId id="673" r:id="rId29"/>
    <p:sldId id="674" r:id="rId30"/>
    <p:sldId id="675" r:id="rId31"/>
    <p:sldId id="676" r:id="rId32"/>
    <p:sldId id="678" r:id="rId33"/>
    <p:sldId id="630" r:id="rId34"/>
    <p:sldId id="631" r:id="rId35"/>
    <p:sldId id="632" r:id="rId36"/>
    <p:sldId id="633" r:id="rId37"/>
    <p:sldId id="634" r:id="rId38"/>
    <p:sldId id="635" r:id="rId39"/>
    <p:sldId id="636" r:id="rId40"/>
    <p:sldId id="637" r:id="rId41"/>
    <p:sldId id="690" r:id="rId42"/>
    <p:sldId id="691" r:id="rId43"/>
    <p:sldId id="689" r:id="rId44"/>
    <p:sldId id="686" r:id="rId45"/>
    <p:sldId id="651" r:id="rId46"/>
    <p:sldId id="688" r:id="rId47"/>
    <p:sldId id="692" r:id="rId48"/>
    <p:sldId id="649" r:id="rId4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6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snapVertSplitter="1" vertBarState="minimized">
    <p:restoredLeft sz="6853" autoAdjust="0"/>
    <p:restoredTop sz="93425" autoAdjust="0"/>
  </p:normalViewPr>
  <p:slideViewPr>
    <p:cSldViewPr snapToObjects="1">
      <p:cViewPr varScale="1">
        <p:scale>
          <a:sx n="108" d="100"/>
          <a:sy n="108" d="100"/>
        </p:scale>
        <p:origin x="-2552" y="-112"/>
      </p:cViewPr>
      <p:guideLst>
        <p:guide orient="horz" pos="4032"/>
        <p:guide pos="2880"/>
      </p:guideLst>
    </p:cSldViewPr>
  </p:slideViewPr>
  <p:outlineViewPr>
    <p:cViewPr>
      <p:scale>
        <a:sx n="33" d="100"/>
        <a:sy n="33" d="100"/>
      </p:scale>
      <p:origin x="47888" y="0"/>
    </p:cViewPr>
  </p:outlineViewPr>
  <p:notesTextViewPr>
    <p:cViewPr>
      <p:scale>
        <a:sx n="100" d="100"/>
        <a:sy n="100" d="100"/>
      </p:scale>
      <p:origin x="0" y="0"/>
    </p:cViewPr>
  </p:notesTextViewPr>
  <p:sorterViewPr>
    <p:cViewPr>
      <p:scale>
        <a:sx n="175" d="100"/>
        <a:sy n="175"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4" Type="http://schemas.openxmlformats.org/officeDocument/2006/relationships/slide" Target="slides/slide11.xml"/><Relationship Id="rId15" Type="http://schemas.openxmlformats.org/officeDocument/2006/relationships/slide" Target="slides/slide12.xml"/><Relationship Id="rId16" Type="http://schemas.openxmlformats.org/officeDocument/2006/relationships/slide" Target="slides/slide13.xml"/><Relationship Id="rId17" Type="http://schemas.openxmlformats.org/officeDocument/2006/relationships/slide" Target="slides/slide14.xml"/><Relationship Id="rId18" Type="http://schemas.openxmlformats.org/officeDocument/2006/relationships/slide" Target="slides/slide15.xml"/><Relationship Id="rId19" Type="http://schemas.openxmlformats.org/officeDocument/2006/relationships/slide" Target="slides/slide16.xml"/><Relationship Id="rId50" Type="http://schemas.openxmlformats.org/officeDocument/2006/relationships/notesMaster" Target="notesMasters/notesMaster1.xml"/><Relationship Id="rId51" Type="http://schemas.openxmlformats.org/officeDocument/2006/relationships/handoutMaster" Target="handoutMasters/handoutMaster1.xml"/><Relationship Id="rId52" Type="http://schemas.openxmlformats.org/officeDocument/2006/relationships/printerSettings" Target="printerSettings/printerSettings1.bin"/><Relationship Id="rId53" Type="http://schemas.openxmlformats.org/officeDocument/2006/relationships/presProps" Target="presProps.xml"/><Relationship Id="rId54" Type="http://schemas.openxmlformats.org/officeDocument/2006/relationships/viewProps" Target="viewProps.xml"/><Relationship Id="rId55" Type="http://schemas.openxmlformats.org/officeDocument/2006/relationships/theme" Target="theme/theme1.xml"/><Relationship Id="rId56" Type="http://schemas.openxmlformats.org/officeDocument/2006/relationships/tableStyles" Target="tableStyles.xml"/><Relationship Id="rId40" Type="http://schemas.openxmlformats.org/officeDocument/2006/relationships/slide" Target="slides/slide37.xml"/><Relationship Id="rId41" Type="http://schemas.openxmlformats.org/officeDocument/2006/relationships/slide" Target="slides/slide38.xml"/><Relationship Id="rId42" Type="http://schemas.openxmlformats.org/officeDocument/2006/relationships/slide" Target="slides/slide39.xml"/><Relationship Id="rId43" Type="http://schemas.openxmlformats.org/officeDocument/2006/relationships/slide" Target="slides/slide40.xml"/><Relationship Id="rId44" Type="http://schemas.openxmlformats.org/officeDocument/2006/relationships/slide" Target="slides/slide41.xml"/><Relationship Id="rId45" Type="http://schemas.openxmlformats.org/officeDocument/2006/relationships/slide" Target="slides/slide42.xml"/><Relationship Id="rId46" Type="http://schemas.openxmlformats.org/officeDocument/2006/relationships/slide" Target="slides/slide43.xml"/><Relationship Id="rId47" Type="http://schemas.openxmlformats.org/officeDocument/2006/relationships/slide" Target="slides/slide44.xml"/><Relationship Id="rId48" Type="http://schemas.openxmlformats.org/officeDocument/2006/relationships/slide" Target="slides/slide45.xml"/><Relationship Id="rId49" Type="http://schemas.openxmlformats.org/officeDocument/2006/relationships/slide" Target="slides/slide46.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 Target="slides/slide1.xml"/><Relationship Id="rId5" Type="http://schemas.openxmlformats.org/officeDocument/2006/relationships/slide" Target="slides/slide2.xml"/><Relationship Id="rId6" Type="http://schemas.openxmlformats.org/officeDocument/2006/relationships/slide" Target="slides/slide3.xml"/><Relationship Id="rId7" Type="http://schemas.openxmlformats.org/officeDocument/2006/relationships/slide" Target="slides/slide4.xml"/><Relationship Id="rId8" Type="http://schemas.openxmlformats.org/officeDocument/2006/relationships/slide" Target="slides/slide5.xml"/><Relationship Id="rId9" Type="http://schemas.openxmlformats.org/officeDocument/2006/relationships/slide" Target="slides/slide6.xml"/><Relationship Id="rId30" Type="http://schemas.openxmlformats.org/officeDocument/2006/relationships/slide" Target="slides/slide27.xml"/><Relationship Id="rId31" Type="http://schemas.openxmlformats.org/officeDocument/2006/relationships/slide" Target="slides/slide28.xml"/><Relationship Id="rId32" Type="http://schemas.openxmlformats.org/officeDocument/2006/relationships/slide" Target="slides/slide29.xml"/><Relationship Id="rId33" Type="http://schemas.openxmlformats.org/officeDocument/2006/relationships/slide" Target="slides/slide30.xml"/><Relationship Id="rId34" Type="http://schemas.openxmlformats.org/officeDocument/2006/relationships/slide" Target="slides/slide31.xml"/><Relationship Id="rId35" Type="http://schemas.openxmlformats.org/officeDocument/2006/relationships/slide" Target="slides/slide32.xml"/><Relationship Id="rId36" Type="http://schemas.openxmlformats.org/officeDocument/2006/relationships/slide" Target="slides/slide33.xml"/><Relationship Id="rId37" Type="http://schemas.openxmlformats.org/officeDocument/2006/relationships/slide" Target="slides/slide34.xml"/><Relationship Id="rId38" Type="http://schemas.openxmlformats.org/officeDocument/2006/relationships/slide" Target="slides/slide35.xml"/><Relationship Id="rId39" Type="http://schemas.openxmlformats.org/officeDocument/2006/relationships/slide" Target="slides/slide36.xml"/><Relationship Id="rId20" Type="http://schemas.openxmlformats.org/officeDocument/2006/relationships/slide" Target="slides/slide17.xml"/><Relationship Id="rId21" Type="http://schemas.openxmlformats.org/officeDocument/2006/relationships/slide" Target="slides/slide18.xml"/><Relationship Id="rId22" Type="http://schemas.openxmlformats.org/officeDocument/2006/relationships/slide" Target="slides/slide19.xml"/><Relationship Id="rId23" Type="http://schemas.openxmlformats.org/officeDocument/2006/relationships/slide" Target="slides/slide20.xml"/><Relationship Id="rId24" Type="http://schemas.openxmlformats.org/officeDocument/2006/relationships/slide" Target="slides/slide21.xml"/><Relationship Id="rId25" Type="http://schemas.openxmlformats.org/officeDocument/2006/relationships/slide" Target="slides/slide22.xml"/><Relationship Id="rId26" Type="http://schemas.openxmlformats.org/officeDocument/2006/relationships/slide" Target="slides/slide23.xml"/><Relationship Id="rId27" Type="http://schemas.openxmlformats.org/officeDocument/2006/relationships/slide" Target="slides/slide24.xml"/><Relationship Id="rId28" Type="http://schemas.openxmlformats.org/officeDocument/2006/relationships/slide" Target="slides/slide25.xml"/><Relationship Id="rId29" Type="http://schemas.openxmlformats.org/officeDocument/2006/relationships/slide" Target="slides/slide26.xml"/><Relationship Id="rId10" Type="http://schemas.openxmlformats.org/officeDocument/2006/relationships/slide" Target="slides/slide7.xml"/><Relationship Id="rId11" Type="http://schemas.openxmlformats.org/officeDocument/2006/relationships/slide" Target="slides/slide8.xml"/><Relationship Id="rId12" Type="http://schemas.openxmlformats.org/officeDocument/2006/relationships/slide" Target="slides/slide9.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3342A644-4158-804F-BB06-A05D7047B020}" type="datetimeFigureOut">
              <a:rPr lang="en-US" smtClean="0"/>
              <a:pPr/>
              <a:t>12/3/12</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6E41CC2-5EB1-D448-AAF7-DEF8D4F8A9CE}" type="slidenum">
              <a:rPr lang="en-US" smtClean="0"/>
              <a:pPr/>
              <a:t>‹#›</a:t>
            </a:fld>
            <a:endParaRPr lang="en-US"/>
          </a:p>
        </p:txBody>
      </p:sp>
    </p:spTree>
    <p:extLst>
      <p:ext uri="{BB962C8B-B14F-4D97-AF65-F5344CB8AC3E}">
        <p14:creationId xmlns:p14="http://schemas.microsoft.com/office/powerpoint/2010/main" val="372945337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6D8404E-0114-3449-A48F-A9CAA0072A49}" type="datetimeFigureOut">
              <a:rPr lang="en-US" smtClean="0"/>
              <a:pPr/>
              <a:t>12/3/12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417D3CA-7FB8-2B46-802A-075237E04D6A}" type="slidenum">
              <a:rPr lang="en-US" smtClean="0"/>
              <a:pPr/>
              <a:t>‹#›</a:t>
            </a:fld>
            <a:endParaRPr lang="en-US"/>
          </a:p>
        </p:txBody>
      </p:sp>
    </p:spTree>
    <p:extLst>
      <p:ext uri="{BB962C8B-B14F-4D97-AF65-F5344CB8AC3E}">
        <p14:creationId xmlns:p14="http://schemas.microsoft.com/office/powerpoint/2010/main" val="842163510"/>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C417D3CA-7FB8-2B46-802A-075237E04D6A}" type="slidenum">
              <a:rPr lang="en-US" smtClean="0"/>
              <a:pPr/>
              <a:t>1</a:t>
            </a:fld>
            <a:endParaRPr lang="en-US"/>
          </a:p>
        </p:txBody>
      </p:sp>
    </p:spTree>
    <p:extLst>
      <p:ext uri="{BB962C8B-B14F-4D97-AF65-F5344CB8AC3E}">
        <p14:creationId xmlns:p14="http://schemas.microsoft.com/office/powerpoint/2010/main" val="23033777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fontScale="47500" lnSpcReduction="20000"/>
          </a:bodyPr>
          <a:lstStyle/>
          <a:p>
            <a:pPr>
              <a:defRPr/>
            </a:pPr>
            <a:endParaRPr lang="en-US" dirty="0" smtClean="0"/>
          </a:p>
          <a:p>
            <a:pPr>
              <a:defRPr/>
            </a:pPr>
            <a:r>
              <a:rPr lang="en-US" dirty="0" smtClean="0"/>
              <a:t>During 2010,</a:t>
            </a:r>
            <a:r>
              <a:rPr lang="en-US" baseline="0" dirty="0" smtClean="0"/>
              <a:t> we and our partner universities deployed OPEN networks at 8 campuses and interconnected them by OPEN backbone network within NLR and Internet2. </a:t>
            </a:r>
          </a:p>
          <a:p>
            <a:pPr>
              <a:defRPr/>
            </a:pPr>
            <a:endParaRPr lang="en-US" baseline="0" dirty="0" smtClean="0"/>
          </a:p>
          <a:p>
            <a:pPr>
              <a:defRPr/>
            </a:pPr>
            <a:endParaRPr lang="en-US" dirty="0" smtClean="0"/>
          </a:p>
        </p:txBody>
      </p:sp>
      <p:sp>
        <p:nvSpPr>
          <p:cNvPr id="4" name="Slide Number Placeholder 3"/>
          <p:cNvSpPr>
            <a:spLocks noGrp="1"/>
          </p:cNvSpPr>
          <p:nvPr>
            <p:ph type="sldNum" sz="quarter" idx="5"/>
          </p:nvPr>
        </p:nvSpPr>
        <p:spPr/>
        <p:txBody>
          <a:bodyPr/>
          <a:lstStyle/>
          <a:p>
            <a:pPr>
              <a:defRPr/>
            </a:pPr>
            <a:fld id="{0413AC96-10A0-FE40-BF63-165BD14B4B07}" type="slidenum">
              <a:rPr lang="en-US" smtClean="0">
                <a:solidFill>
                  <a:prstClr val="black"/>
                </a:solidFill>
                <a:latin typeface="Calibri"/>
              </a:rPr>
              <a:pPr>
                <a:defRPr/>
              </a:pPr>
              <a:t>21</a:t>
            </a:fld>
            <a:endParaRPr lang="en-US">
              <a:solidFill>
                <a:prstClr val="black"/>
              </a:solidFill>
              <a:latin typeface="Calibri"/>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Rot="1" noChangeAspect="1"/>
          </p:cNvSpPr>
          <p:nvPr>
            <p:ph type="sldImg"/>
          </p:nvPr>
        </p:nvSpPr>
        <p:spPr>
          <a:ln/>
        </p:spPr>
      </p:sp>
      <p:sp>
        <p:nvSpPr>
          <p:cNvPr id="18435" name="Rectangle 3"/>
          <p:cNvSpPr>
            <a:spLocks noGrp="1"/>
          </p:cNvSpPr>
          <p:nvPr>
            <p:ph type="body" idx="1"/>
          </p:nvPr>
        </p:nvSpPr>
        <p:spPr>
          <a:noFill/>
          <a:ln/>
        </p:spPr>
        <p:txBody>
          <a:bodyPr/>
          <a:lstStyle/>
          <a:p>
            <a:endParaRPr lang="en-US">
              <a:ea typeface="ＭＳ Ｐゴシック" charset="-128"/>
              <a:cs typeface="ＭＳ Ｐゴシック"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Rot="1" noChangeAspect="1"/>
          </p:cNvSpPr>
          <p:nvPr>
            <p:ph type="sldImg"/>
          </p:nvPr>
        </p:nvSpPr>
        <p:spPr>
          <a:ln/>
        </p:spPr>
      </p:sp>
      <p:sp>
        <p:nvSpPr>
          <p:cNvPr id="91139" name="Rectangle 3"/>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15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atin typeface="Calibri" charset="0"/>
              </a:rPr>
              <a:t>If you haven't seen Scott's talk, you must.</a:t>
            </a:r>
          </a:p>
          <a:p>
            <a:pPr eaLnBrk="1" hangingPunct="1"/>
            <a:r>
              <a:rPr lang="en-US">
                <a:latin typeface="Calibri" charset="0"/>
              </a:rPr>
              <a:t>Scott masterfully described the new SDN abstraction for networking. </a:t>
            </a:r>
          </a:p>
        </p:txBody>
      </p:sp>
      <p:sp>
        <p:nvSpPr>
          <p:cNvPr id="215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37931725" indent="-37474525" eaLnBrk="0" hangingPunct="0">
              <a:defRPr sz="2400">
                <a:solidFill>
                  <a:schemeClr val="tx1"/>
                </a:solidFill>
                <a:latin typeface="Calibri" charset="0"/>
                <a:ea typeface="ＭＳ Ｐゴシック" charset="0"/>
              </a:defRPr>
            </a:lvl2pPr>
            <a:lvl3pPr eaLnBrk="0" hangingPunct="0">
              <a:defRPr sz="2400">
                <a:solidFill>
                  <a:schemeClr val="tx1"/>
                </a:solidFill>
                <a:latin typeface="Calibri" charset="0"/>
                <a:ea typeface="ＭＳ Ｐゴシック" charset="0"/>
              </a:defRPr>
            </a:lvl3pPr>
            <a:lvl4pPr eaLnBrk="0" hangingPunct="0">
              <a:defRPr sz="2400">
                <a:solidFill>
                  <a:schemeClr val="tx1"/>
                </a:solidFill>
                <a:latin typeface="Calibri" charset="0"/>
                <a:ea typeface="ＭＳ Ｐゴシック" charset="0"/>
              </a:defRPr>
            </a:lvl4pPr>
            <a:lvl5pPr eaLnBrk="0" hangingPunct="0">
              <a:defRPr sz="2400">
                <a:solidFill>
                  <a:schemeClr val="tx1"/>
                </a:solidFill>
                <a:latin typeface="Calibri" charset="0"/>
                <a:ea typeface="ＭＳ Ｐゴシック" charset="0"/>
              </a:defRPr>
            </a:lvl5pPr>
            <a:lvl6pPr marL="457200" eaLnBrk="0" fontAlgn="base" hangingPunct="0">
              <a:spcBef>
                <a:spcPct val="0"/>
              </a:spcBef>
              <a:spcAft>
                <a:spcPct val="0"/>
              </a:spcAft>
              <a:defRPr sz="2400">
                <a:solidFill>
                  <a:schemeClr val="tx1"/>
                </a:solidFill>
                <a:latin typeface="Calibri" charset="0"/>
                <a:ea typeface="ＭＳ Ｐゴシック" charset="0"/>
              </a:defRPr>
            </a:lvl6pPr>
            <a:lvl7pPr marL="914400" eaLnBrk="0" fontAlgn="base" hangingPunct="0">
              <a:spcBef>
                <a:spcPct val="0"/>
              </a:spcBef>
              <a:spcAft>
                <a:spcPct val="0"/>
              </a:spcAft>
              <a:defRPr sz="2400">
                <a:solidFill>
                  <a:schemeClr val="tx1"/>
                </a:solidFill>
                <a:latin typeface="Calibri" charset="0"/>
                <a:ea typeface="ＭＳ Ｐゴシック" charset="0"/>
              </a:defRPr>
            </a:lvl7pPr>
            <a:lvl8pPr marL="1371600" eaLnBrk="0" fontAlgn="base" hangingPunct="0">
              <a:spcBef>
                <a:spcPct val="0"/>
              </a:spcBef>
              <a:spcAft>
                <a:spcPct val="0"/>
              </a:spcAft>
              <a:defRPr sz="2400">
                <a:solidFill>
                  <a:schemeClr val="tx1"/>
                </a:solidFill>
                <a:latin typeface="Calibri" charset="0"/>
                <a:ea typeface="ＭＳ Ｐゴシック" charset="0"/>
              </a:defRPr>
            </a:lvl8pPr>
            <a:lvl9pPr marL="18288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497960C8-1FD4-0041-BDA2-281FDD7F3855}" type="slidenum">
              <a:rPr lang="en-US" sz="1200"/>
              <a:pPr eaLnBrk="1" hangingPunct="1"/>
              <a:t>33</a:t>
            </a:fld>
            <a:endParaRPr lang="en-US" sz="120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37931725" indent="-37474525" eaLnBrk="0" hangingPunct="0">
              <a:defRPr sz="2400">
                <a:solidFill>
                  <a:schemeClr val="tx1"/>
                </a:solidFill>
                <a:latin typeface="Calibri" charset="0"/>
                <a:ea typeface="ＭＳ Ｐゴシック" charset="0"/>
              </a:defRPr>
            </a:lvl2pPr>
            <a:lvl3pPr eaLnBrk="0" hangingPunct="0">
              <a:defRPr sz="2400">
                <a:solidFill>
                  <a:schemeClr val="tx1"/>
                </a:solidFill>
                <a:latin typeface="Calibri" charset="0"/>
                <a:ea typeface="ＭＳ Ｐゴシック" charset="0"/>
              </a:defRPr>
            </a:lvl3pPr>
            <a:lvl4pPr eaLnBrk="0" hangingPunct="0">
              <a:defRPr sz="2400">
                <a:solidFill>
                  <a:schemeClr val="tx1"/>
                </a:solidFill>
                <a:latin typeface="Calibri" charset="0"/>
                <a:ea typeface="ＭＳ Ｐゴシック" charset="0"/>
              </a:defRPr>
            </a:lvl4pPr>
            <a:lvl5pPr eaLnBrk="0" hangingPunct="0">
              <a:defRPr sz="2400">
                <a:solidFill>
                  <a:schemeClr val="tx1"/>
                </a:solidFill>
                <a:latin typeface="Calibri" charset="0"/>
                <a:ea typeface="ＭＳ Ｐゴシック" charset="0"/>
              </a:defRPr>
            </a:lvl5pPr>
            <a:lvl6pPr marL="457200" eaLnBrk="0" fontAlgn="base" hangingPunct="0">
              <a:spcBef>
                <a:spcPct val="0"/>
              </a:spcBef>
              <a:spcAft>
                <a:spcPct val="0"/>
              </a:spcAft>
              <a:defRPr sz="2400">
                <a:solidFill>
                  <a:schemeClr val="tx1"/>
                </a:solidFill>
                <a:latin typeface="Calibri" charset="0"/>
                <a:ea typeface="ＭＳ Ｐゴシック" charset="0"/>
              </a:defRPr>
            </a:lvl6pPr>
            <a:lvl7pPr marL="914400" eaLnBrk="0" fontAlgn="base" hangingPunct="0">
              <a:spcBef>
                <a:spcPct val="0"/>
              </a:spcBef>
              <a:spcAft>
                <a:spcPct val="0"/>
              </a:spcAft>
              <a:defRPr sz="2400">
                <a:solidFill>
                  <a:schemeClr val="tx1"/>
                </a:solidFill>
                <a:latin typeface="Calibri" charset="0"/>
                <a:ea typeface="ＭＳ Ｐゴシック" charset="0"/>
              </a:defRPr>
            </a:lvl7pPr>
            <a:lvl8pPr marL="1371600" eaLnBrk="0" fontAlgn="base" hangingPunct="0">
              <a:spcBef>
                <a:spcPct val="0"/>
              </a:spcBef>
              <a:spcAft>
                <a:spcPct val="0"/>
              </a:spcAft>
              <a:defRPr sz="2400">
                <a:solidFill>
                  <a:schemeClr val="tx1"/>
                </a:solidFill>
                <a:latin typeface="Calibri" charset="0"/>
                <a:ea typeface="ＭＳ Ｐゴシック" charset="0"/>
              </a:defRPr>
            </a:lvl8pPr>
            <a:lvl9pPr marL="18288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2F718573-CF2A-CE4C-A98E-C84DB7C9C460}" type="slidenum">
              <a:rPr lang="en-US" sz="1200">
                <a:latin typeface="Arial" charset="0"/>
              </a:rPr>
              <a:pPr eaLnBrk="1" hangingPunct="1"/>
              <a:t>35</a:t>
            </a:fld>
            <a:endParaRPr lang="en-US" sz="1200">
              <a:latin typeface="Arial" charset="0"/>
            </a:endParaRPr>
          </a:p>
        </p:txBody>
      </p:sp>
      <p:sp>
        <p:nvSpPr>
          <p:cNvPr id="1536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36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Arial"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Before concluding my talk, I want to zoom out a little bit to see the bigger picture of all these tools and how they are related.</a:t>
            </a:r>
            <a:endParaRPr lang="en-US" dirty="0"/>
          </a:p>
        </p:txBody>
      </p:sp>
      <p:sp>
        <p:nvSpPr>
          <p:cNvPr id="4" name="Slide Number Placeholder 3"/>
          <p:cNvSpPr>
            <a:spLocks noGrp="1"/>
          </p:cNvSpPr>
          <p:nvPr>
            <p:ph type="sldNum" sz="quarter" idx="10"/>
          </p:nvPr>
        </p:nvSpPr>
        <p:spPr/>
        <p:txBody>
          <a:bodyPr/>
          <a:lstStyle/>
          <a:p>
            <a:fld id="{478096A1-7A3E-3846-9236-876A6FA33805}" type="slidenum">
              <a:rPr lang="en-US" smtClean="0"/>
              <a:t>39</a:t>
            </a:fld>
            <a:endParaRPr lang="en-US"/>
          </a:p>
        </p:txBody>
      </p:sp>
    </p:spTree>
    <p:extLst>
      <p:ext uri="{BB962C8B-B14F-4D97-AF65-F5344CB8AC3E}">
        <p14:creationId xmlns:p14="http://schemas.microsoft.com/office/powerpoint/2010/main" val="32450069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Nprof</a:t>
            </a:r>
            <a:r>
              <a:rPr lang="en-US" dirty="0" smtClean="0"/>
              <a:t> – hierarchically shows the sources of congestion causing traffic in the network.</a:t>
            </a:r>
          </a:p>
          <a:p>
            <a:r>
              <a:rPr lang="en-US" dirty="0" err="1" smtClean="0"/>
              <a:t>netdump</a:t>
            </a:r>
            <a:r>
              <a:rPr lang="en-US" baseline="0" dirty="0" smtClean="0"/>
              <a:t> – Advanced </a:t>
            </a:r>
            <a:r>
              <a:rPr lang="en-US" baseline="0" dirty="0" err="1" smtClean="0"/>
              <a:t>tcpdump</a:t>
            </a:r>
            <a:r>
              <a:rPr lang="en-US" baseline="0" dirty="0" smtClean="0"/>
              <a:t> that lets you log packets anywhere in the network, with filters on the packet history</a:t>
            </a:r>
            <a:endParaRPr lang="en-US" dirty="0"/>
          </a:p>
        </p:txBody>
      </p:sp>
      <p:sp>
        <p:nvSpPr>
          <p:cNvPr id="4" name="Slide Number Placeholder 3"/>
          <p:cNvSpPr>
            <a:spLocks noGrp="1"/>
          </p:cNvSpPr>
          <p:nvPr>
            <p:ph type="sldNum" sz="quarter" idx="10"/>
          </p:nvPr>
        </p:nvSpPr>
        <p:spPr/>
        <p:txBody>
          <a:bodyPr/>
          <a:lstStyle/>
          <a:p>
            <a:fld id="{79913BA8-B6CA-9447-835E-883A2E88B515}" type="slidenum">
              <a:rPr lang="en-US" smtClean="0"/>
              <a:pPr/>
              <a:t>41</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p:txBody>
          <a:bodyPr/>
          <a:lstStyle/>
          <a:p>
            <a:pPr>
              <a:defRPr/>
            </a:pPr>
            <a:fld id="{8A6FA390-8870-9746-947F-E198DB482192}" type="slidenum">
              <a:rPr lang="en-US"/>
              <a:pPr>
                <a:defRPr/>
              </a:pPr>
              <a:t>46</a:t>
            </a:fld>
            <a:endParaRPr lang="en-US"/>
          </a:p>
        </p:txBody>
      </p:sp>
      <p:sp>
        <p:nvSpPr>
          <p:cNvPr id="1638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638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en-US" dirty="0" smtClean="0">
              <a:latin typeface="Arial" charset="0"/>
              <a:ea typeface="ＭＳ Ｐゴシック" charset="-128"/>
              <a:cs typeface="ＭＳ Ｐゴシック" charset="-128"/>
            </a:endParaRPr>
          </a:p>
          <a:p>
            <a:pPr eaLnBrk="1" hangingPunct="1"/>
            <a:r>
              <a:rPr lang="en-US" baseline="0" dirty="0" smtClean="0">
                <a:latin typeface="Arial" charset="0"/>
                <a:ea typeface="ＭＳ Ｐゴシック" charset="-128"/>
                <a:cs typeface="ＭＳ Ｐゴシック" charset="-128"/>
              </a:rPr>
              <a:t>We have a great team… a team of great graduate students, engineers, and post docs.  These people deserve all the credit for what I am going to talk about. </a:t>
            </a:r>
          </a:p>
          <a:p>
            <a:pPr eaLnBrk="1" hangingPunct="1"/>
            <a:endParaRPr lang="en-US" dirty="0" smtClean="0">
              <a:latin typeface="Arial" charset="0"/>
              <a:ea typeface="ＭＳ Ｐゴシック" charset="-128"/>
              <a:cs typeface="ＭＳ Ｐゴシック" charset="-128"/>
            </a:endParaRPr>
          </a:p>
          <a:p>
            <a:pPr eaLnBrk="1" hangingPunct="1"/>
            <a:endParaRPr lang="en-US" dirty="0" smtClean="0">
              <a:latin typeface="Arial" charset="0"/>
              <a:ea typeface="ＭＳ Ｐゴシック" charset="-128"/>
              <a:cs typeface="ＭＳ Ｐゴシック" charset="-128"/>
            </a:endParaRPr>
          </a:p>
          <a:p>
            <a:pPr eaLnBrk="1" hangingPunct="1"/>
            <a:r>
              <a:rPr lang="en-US" dirty="0" smtClean="0">
                <a:latin typeface="Arial" charset="0"/>
                <a:ea typeface="ＭＳ Ｐゴシック" charset="-128"/>
                <a:cs typeface="ＭＳ Ｐゴシック" charset="-128"/>
              </a:rPr>
              <a:t>We also collaborate with Scott and his team at Berkeley and Martin from </a:t>
            </a:r>
            <a:r>
              <a:rPr lang="en-US" dirty="0" err="1" smtClean="0">
                <a:latin typeface="Arial" charset="0"/>
                <a:ea typeface="ＭＳ Ｐゴシック" charset="-128"/>
                <a:cs typeface="ＭＳ Ｐゴシック" charset="-128"/>
              </a:rPr>
              <a:t>Nicira</a:t>
            </a:r>
            <a:r>
              <a:rPr lang="en-US" baseline="0" dirty="0" smtClean="0">
                <a:latin typeface="Arial" charset="0"/>
                <a:ea typeface="ＭＳ Ｐゴシック" charset="-128"/>
                <a:cs typeface="ＭＳ Ｐゴシック" charset="-128"/>
              </a:rPr>
              <a:t> among other people. </a:t>
            </a:r>
          </a:p>
          <a:p>
            <a:pPr eaLnBrk="1" hangingPunct="1"/>
            <a:endParaRPr lang="en-US" baseline="0" dirty="0" smtClean="0">
              <a:latin typeface="Arial" charset="0"/>
              <a:ea typeface="ＭＳ Ｐゴシック" charset="-128"/>
              <a:cs typeface="ＭＳ Ｐゴシック" charset="-128"/>
            </a:endParaRPr>
          </a:p>
          <a:p>
            <a:pPr eaLnBrk="1" hangingPunct="1"/>
            <a:endParaRPr lang="en-US" dirty="0">
              <a:latin typeface="Arial" charset="0"/>
              <a:ea typeface="ＭＳ Ｐゴシック" charset="-128"/>
              <a:cs typeface="ＭＳ Ｐゴシック"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More</a:t>
            </a:r>
            <a:r>
              <a:rPr lang="en-US" baseline="0" dirty="0" smtClean="0"/>
              <a:t> than 65 companies joined ONF in a year. </a:t>
            </a:r>
          </a:p>
          <a:p>
            <a:endParaRPr lang="en-US" baseline="0" dirty="0" smtClean="0"/>
          </a:p>
          <a:p>
            <a:r>
              <a:rPr lang="en-US" baseline="0" dirty="0" smtClean="0"/>
              <a:t>Let us take a minute to browse the list. </a:t>
            </a:r>
            <a:endParaRPr lang="en-US" dirty="0"/>
          </a:p>
        </p:txBody>
      </p:sp>
      <p:sp>
        <p:nvSpPr>
          <p:cNvPr id="4" name="Slide Number Placeholder 3"/>
          <p:cNvSpPr>
            <a:spLocks noGrp="1"/>
          </p:cNvSpPr>
          <p:nvPr>
            <p:ph type="sldNum" sz="quarter" idx="10"/>
          </p:nvPr>
        </p:nvSpPr>
        <p:spPr/>
        <p:txBody>
          <a:bodyPr/>
          <a:lstStyle/>
          <a:p>
            <a:fld id="{23E7E639-39DC-3740-BF0B-EE6B963D74F4}" type="slidenum">
              <a:rPr lang="en-US" smtClean="0"/>
              <a:t>4</a:t>
            </a:fld>
            <a:endParaRPr lang="en-US"/>
          </a:p>
        </p:txBody>
      </p:sp>
    </p:spTree>
    <p:extLst>
      <p:ext uri="{BB962C8B-B14F-4D97-AF65-F5344CB8AC3E}">
        <p14:creationId xmlns:p14="http://schemas.microsoft.com/office/powerpoint/2010/main" val="12264342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companies are</a:t>
            </a:r>
            <a:r>
              <a:rPr lang="en-US" baseline="0" dirty="0" smtClean="0"/>
              <a:t> from across the networking and cloud infrastructure industry. </a:t>
            </a:r>
            <a:endParaRPr lang="en-US" dirty="0" smtClean="0"/>
          </a:p>
          <a:p>
            <a:endParaRPr lang="en-US" dirty="0" smtClean="0"/>
          </a:p>
          <a:p>
            <a:r>
              <a:rPr lang="en-US" sz="1800" dirty="0" smtClean="0"/>
              <a:t>They are small and large</a:t>
            </a:r>
            <a:r>
              <a:rPr lang="en-US" sz="1800" baseline="0" dirty="0" smtClean="0"/>
              <a:t> companies </a:t>
            </a:r>
          </a:p>
          <a:p>
            <a:endParaRPr lang="en-US" sz="1800" baseline="0" dirty="0" smtClean="0"/>
          </a:p>
          <a:p>
            <a:r>
              <a:rPr lang="en-US" sz="1800" baseline="0" dirty="0" smtClean="0"/>
              <a:t>They are Enterprise, carriers, and web service providers </a:t>
            </a:r>
          </a:p>
          <a:p>
            <a:endParaRPr lang="en-US" sz="1800" baseline="0" dirty="0" smtClean="0"/>
          </a:p>
          <a:p>
            <a:r>
              <a:rPr lang="en-US" sz="1800" baseline="0" dirty="0" smtClean="0"/>
              <a:t>They are chip, equipment and different types of software vendors </a:t>
            </a:r>
          </a:p>
          <a:p>
            <a:endParaRPr lang="en-US" sz="1800" baseline="0" dirty="0" smtClean="0"/>
          </a:p>
          <a:p>
            <a:endParaRPr lang="en-US" sz="1800" baseline="0" dirty="0" smtClean="0"/>
          </a:p>
          <a:p>
            <a:r>
              <a:rPr lang="en-US" sz="1800" baseline="0" dirty="0" smtClean="0"/>
              <a:t>Essentially </a:t>
            </a:r>
            <a:r>
              <a:rPr lang="en-US" sz="1800" baseline="0" dirty="0" err="1" smtClean="0"/>
              <a:t>OpenFlow</a:t>
            </a:r>
            <a:r>
              <a:rPr lang="en-US" sz="1800" baseline="0" dirty="0" smtClean="0"/>
              <a:t> and SDN have captured industry’s imagination and different players across the ecosystem see the value. </a:t>
            </a:r>
          </a:p>
          <a:p>
            <a:endParaRPr lang="en-US" sz="1800" baseline="0" dirty="0" smtClean="0"/>
          </a:p>
          <a:p>
            <a:r>
              <a:rPr lang="en-US" sz="1800" baseline="0" dirty="0" smtClean="0"/>
              <a:t>Not only that </a:t>
            </a:r>
            <a:r>
              <a:rPr lang="en-US" sz="1800" baseline="0" dirty="0" err="1" smtClean="0"/>
              <a:t>OpenFlow</a:t>
            </a:r>
            <a:r>
              <a:rPr lang="en-US" sz="1800" baseline="0" dirty="0" smtClean="0"/>
              <a:t> and SDN are becoming more real. </a:t>
            </a:r>
            <a:endParaRPr lang="en-US" sz="1800" dirty="0"/>
          </a:p>
        </p:txBody>
      </p:sp>
      <p:sp>
        <p:nvSpPr>
          <p:cNvPr id="4" name="Slide Number Placeholder 3"/>
          <p:cNvSpPr>
            <a:spLocks noGrp="1"/>
          </p:cNvSpPr>
          <p:nvPr>
            <p:ph type="sldNum" sz="quarter" idx="10"/>
          </p:nvPr>
        </p:nvSpPr>
        <p:spPr/>
        <p:txBody>
          <a:bodyPr/>
          <a:lstStyle/>
          <a:p>
            <a:fld id="{23E7E639-39DC-3740-BF0B-EE6B963D74F4}" type="slidenum">
              <a:rPr lang="en-US" smtClean="0"/>
              <a:t>6</a:t>
            </a:fld>
            <a:endParaRPr lang="en-US"/>
          </a:p>
        </p:txBody>
      </p:sp>
    </p:spTree>
    <p:extLst>
      <p:ext uri="{BB962C8B-B14F-4D97-AF65-F5344CB8AC3E}">
        <p14:creationId xmlns:p14="http://schemas.microsoft.com/office/powerpoint/2010/main" val="17824137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sz="1800" dirty="0" smtClean="0"/>
              <a:t>Another</a:t>
            </a:r>
            <a:r>
              <a:rPr lang="en-US" sz="1800" baseline="0" dirty="0" smtClean="0"/>
              <a:t> good indication is the set of exhibits by the companies. </a:t>
            </a:r>
          </a:p>
          <a:p>
            <a:endParaRPr lang="en-US" sz="1800" baseline="0" dirty="0" smtClean="0"/>
          </a:p>
          <a:p>
            <a:r>
              <a:rPr lang="en-US" sz="1800" baseline="0" dirty="0" smtClean="0"/>
              <a:t>There are over 20 companies that are doing exhibits of </a:t>
            </a:r>
            <a:r>
              <a:rPr lang="en-US" sz="1800" baseline="0" dirty="0" err="1" smtClean="0"/>
              <a:t>OpenFlow</a:t>
            </a:r>
            <a:r>
              <a:rPr lang="en-US" sz="1800" baseline="0" dirty="0" smtClean="0"/>
              <a:t> and SDN technologies, products, and services at ONS. </a:t>
            </a:r>
            <a:endParaRPr lang="en-US" sz="1800" dirty="0" smtClean="0"/>
          </a:p>
        </p:txBody>
      </p:sp>
      <p:sp>
        <p:nvSpPr>
          <p:cNvPr id="4" name="Slide Number Placeholder 3"/>
          <p:cNvSpPr>
            <a:spLocks noGrp="1"/>
          </p:cNvSpPr>
          <p:nvPr>
            <p:ph type="sldNum" sz="quarter" idx="10"/>
          </p:nvPr>
        </p:nvSpPr>
        <p:spPr/>
        <p:txBody>
          <a:bodyPr/>
          <a:lstStyle/>
          <a:p>
            <a:fld id="{23E7E639-39DC-3740-BF0B-EE6B963D74F4}" type="slidenum">
              <a:rPr lang="en-US" smtClean="0"/>
              <a:t>7</a:t>
            </a:fld>
            <a:endParaRPr lang="en-US"/>
          </a:p>
        </p:txBody>
      </p:sp>
    </p:spTree>
    <p:extLst>
      <p:ext uri="{BB962C8B-B14F-4D97-AF65-F5344CB8AC3E}">
        <p14:creationId xmlns:p14="http://schemas.microsoft.com/office/powerpoint/2010/main" val="397250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fontScale="47500" lnSpcReduction="20000"/>
          </a:bodyPr>
          <a:lstStyle/>
          <a:p>
            <a:pPr>
              <a:defRPr/>
            </a:pPr>
            <a:endParaRPr lang="en-US" b="1" dirty="0" smtClean="0"/>
          </a:p>
        </p:txBody>
      </p:sp>
      <p:sp>
        <p:nvSpPr>
          <p:cNvPr id="4" name="Slide Number Placeholder 3"/>
          <p:cNvSpPr>
            <a:spLocks noGrp="1"/>
          </p:cNvSpPr>
          <p:nvPr>
            <p:ph type="sldNum" sz="quarter" idx="5"/>
          </p:nvPr>
        </p:nvSpPr>
        <p:spPr/>
        <p:txBody>
          <a:bodyPr/>
          <a:lstStyle/>
          <a:p>
            <a:pPr>
              <a:defRPr/>
            </a:pPr>
            <a:fld id="{1ED2ECF4-71FF-664A-8078-26DF38AD49A6}" type="slidenum">
              <a:rPr lang="en-US" smtClean="0">
                <a:solidFill>
                  <a:prstClr val="black"/>
                </a:solidFill>
              </a:rPr>
              <a:pPr>
                <a:defRPr/>
              </a:pPr>
              <a:t>11</a:t>
            </a:fld>
            <a:endParaRPr lang="en-US">
              <a:solidFill>
                <a:prstClr val="black"/>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417D3CA-7FB8-2B46-802A-075237E04D6A}" type="slidenum">
              <a:rPr lang="en-US" smtClean="0"/>
              <a:pPr/>
              <a:t>12</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415E84B-3BC9-CF48-BEB6-160E4C3317F7}" type="slidenum">
              <a:rPr lang="en-US" smtClean="0">
                <a:solidFill>
                  <a:prstClr val="black"/>
                </a:solidFill>
                <a:latin typeface="Calibri"/>
              </a:rPr>
              <a:pPr/>
              <a:t>13</a:t>
            </a:fld>
            <a:endParaRPr lang="en-US">
              <a:solidFill>
                <a:prstClr val="black"/>
              </a:solidFill>
              <a:latin typeface="Calibri"/>
            </a:endParaRPr>
          </a:p>
        </p:txBody>
      </p:sp>
    </p:spTree>
    <p:extLst>
      <p:ext uri="{BB962C8B-B14F-4D97-AF65-F5344CB8AC3E}">
        <p14:creationId xmlns:p14="http://schemas.microsoft.com/office/powerpoint/2010/main" val="21561504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Rot="1" noChangeAspect="1"/>
          </p:cNvSpPr>
          <p:nvPr>
            <p:ph type="sldImg"/>
          </p:nvPr>
        </p:nvSpPr>
        <p:spPr>
          <a:ln/>
        </p:spPr>
      </p:sp>
      <p:sp>
        <p:nvSpPr>
          <p:cNvPr id="18435" name="Rectangle 3"/>
          <p:cNvSpPr>
            <a:spLocks noGrp="1"/>
          </p:cNvSpPr>
          <p:nvPr>
            <p:ph type="body" idx="1"/>
          </p:nvPr>
        </p:nvSpPr>
        <p:spPr>
          <a:noFill/>
          <a:ln/>
        </p:spPr>
        <p:txBody>
          <a:bodyPr/>
          <a:lstStyle/>
          <a:p>
            <a:endParaRPr lang="en-US">
              <a:ea typeface="ＭＳ Ｐゴシック" charset="-128"/>
              <a:cs typeface="ＭＳ Ｐゴシック"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Rot="1" noChangeAspect="1"/>
          </p:cNvSpPr>
          <p:nvPr>
            <p:ph type="sldImg"/>
          </p:nvPr>
        </p:nvSpPr>
        <p:spPr>
          <a:ln/>
        </p:spPr>
      </p:sp>
      <p:sp>
        <p:nvSpPr>
          <p:cNvPr id="91139" name="Rectangle 3"/>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png"/><Relationship Id="rId3" Type="http://schemas.openxmlformats.org/officeDocument/2006/relationships/image" Target="../media/image2.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TextBox 10"/>
          <p:cNvSpPr txBox="1"/>
          <p:nvPr userDrawn="1"/>
        </p:nvSpPr>
        <p:spPr>
          <a:xfrm>
            <a:off x="228600" y="6675438"/>
            <a:ext cx="8686800" cy="182562"/>
          </a:xfrm>
          <a:prstGeom prst="rect">
            <a:avLst/>
          </a:prstGeom>
          <a:noFill/>
        </p:spPr>
        <p:txBody>
          <a:bodyPr wrap="none" lIns="0" tIns="0" rIns="0" bIns="0"/>
          <a:lstStyle/>
          <a:p>
            <a:pPr defTabSz="914400">
              <a:defRPr/>
            </a:pPr>
            <a:r>
              <a:rPr lang="en-US" sz="650" dirty="0">
                <a:solidFill>
                  <a:srgbClr val="000000"/>
                </a:solidFill>
                <a:latin typeface="Arial" charset="0"/>
              </a:rPr>
              <a:t>Confidential and proprietary materials for authorized Verizon personnel and outside agencies only. Use, disclosure or distribution of this material is not permitted to any unauthorized persons or third parties except by written agreement.</a:t>
            </a:r>
            <a:endParaRPr lang="en-US" sz="800" dirty="0">
              <a:solidFill>
                <a:srgbClr val="000000"/>
              </a:solidFill>
              <a:latin typeface="Arial" charset="0"/>
            </a:endParaRPr>
          </a:p>
        </p:txBody>
      </p:sp>
      <p:pic>
        <p:nvPicPr>
          <p:cNvPr id="5" name="Picture 9"/>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007100" y="3087688"/>
            <a:ext cx="1222375" cy="67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228599" y="2956560"/>
            <a:ext cx="5246649" cy="934720"/>
          </a:xfrm>
        </p:spPr>
        <p:txBody>
          <a:bodyPr/>
          <a:lstStyle>
            <a:lvl1pPr algn="l">
              <a:defRPr sz="2400">
                <a:solidFill>
                  <a:schemeClr val="bg1"/>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228600" y="4399280"/>
            <a:ext cx="5044440" cy="914400"/>
          </a:xfrm>
        </p:spPr>
        <p:txBody>
          <a:bodyPr/>
          <a:lstStyle>
            <a:lvl1pPr marL="0" indent="0" algn="l">
              <a:buNone/>
              <a:defRPr sz="2200" b="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3451885761"/>
      </p:ext>
    </p:extLst>
  </p:cSld>
  <p:clrMapOvr>
    <a:masterClrMapping/>
  </p:clrMapOvr>
  <p:timing>
    <p:tnLst>
      <p:par>
        <p:cTn xmlns:p14="http://schemas.microsoft.com/office/powerpoint/2010/mai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568480F-689C-4D4A-A65B-E60FCFE2428C}" type="datetime1">
              <a:rPr lang="en-US" smtClean="0"/>
              <a:pPr/>
              <a:t>12/3/12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797F95F-9F61-124B-976E-3152EBFF12D2}" type="slidenum">
              <a:rPr lang="en-US" smtClean="0"/>
              <a:pPr/>
              <a:t>‹#›</a:t>
            </a:fld>
            <a:endParaRPr lang="en-US"/>
          </a:p>
        </p:txBody>
      </p:sp>
    </p:spTree>
    <p:extLst>
      <p:ext uri="{BB962C8B-B14F-4D97-AF65-F5344CB8AC3E}">
        <p14:creationId xmlns:p14="http://schemas.microsoft.com/office/powerpoint/2010/main" val="23984972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79B78F4-2703-8B43-B8B0-7BA64AB9B41B}" type="datetime1">
              <a:rPr lang="en-US" smtClean="0"/>
              <a:pPr/>
              <a:t>12/3/12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797F95F-9F61-124B-976E-3152EBFF12D2}" type="slidenum">
              <a:rPr lang="en-US" smtClean="0"/>
              <a:pPr/>
              <a:t>‹#›</a:t>
            </a:fld>
            <a:endParaRPr lang="en-US"/>
          </a:p>
        </p:txBody>
      </p:sp>
    </p:spTree>
    <p:extLst>
      <p:ext uri="{BB962C8B-B14F-4D97-AF65-F5344CB8AC3E}">
        <p14:creationId xmlns:p14="http://schemas.microsoft.com/office/powerpoint/2010/main" val="32064418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562898D-BCCB-DF44-89BC-FB59E9DBC988}" type="datetime1">
              <a:rPr lang="en-US" smtClean="0"/>
              <a:pPr/>
              <a:t>12/3/12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797F95F-9F61-124B-976E-3152EBFF12D2}" type="slidenum">
              <a:rPr lang="en-US" smtClean="0"/>
              <a:pPr/>
              <a:t>‹#›</a:t>
            </a:fld>
            <a:endParaRPr lang="en-US"/>
          </a:p>
        </p:txBody>
      </p:sp>
    </p:spTree>
    <p:extLst>
      <p:ext uri="{BB962C8B-B14F-4D97-AF65-F5344CB8AC3E}">
        <p14:creationId xmlns:p14="http://schemas.microsoft.com/office/powerpoint/2010/main" val="13433163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6555B08-4F97-9247-84C9-3653638841B8}" type="datetime1">
              <a:rPr lang="en-US" smtClean="0"/>
              <a:pPr/>
              <a:t>12/3/12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97F95F-9F61-124B-976E-3152EBFF12D2}" type="slidenum">
              <a:rPr lang="en-US" smtClean="0"/>
              <a:pPr/>
              <a:t>‹#›</a:t>
            </a:fld>
            <a:endParaRPr lang="en-US"/>
          </a:p>
        </p:txBody>
      </p:sp>
    </p:spTree>
    <p:extLst>
      <p:ext uri="{BB962C8B-B14F-4D97-AF65-F5344CB8AC3E}">
        <p14:creationId xmlns:p14="http://schemas.microsoft.com/office/powerpoint/2010/main" val="25230819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9B53B1E-B03C-B84E-B488-06BD2E094B3D}" type="datetime1">
              <a:rPr lang="en-US" smtClean="0"/>
              <a:pPr/>
              <a:t>12/3/12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97F95F-9F61-124B-976E-3152EBFF12D2}" type="slidenum">
              <a:rPr lang="en-US" smtClean="0"/>
              <a:pPr/>
              <a:t>‹#›</a:t>
            </a:fld>
            <a:endParaRPr lang="en-US"/>
          </a:p>
        </p:txBody>
      </p:sp>
    </p:spTree>
    <p:extLst>
      <p:ext uri="{BB962C8B-B14F-4D97-AF65-F5344CB8AC3E}">
        <p14:creationId xmlns:p14="http://schemas.microsoft.com/office/powerpoint/2010/main" val="42746773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TextBox 10"/>
          <p:cNvSpPr txBox="1"/>
          <p:nvPr userDrawn="1"/>
        </p:nvSpPr>
        <p:spPr>
          <a:xfrm>
            <a:off x="228600" y="6675438"/>
            <a:ext cx="8686800" cy="182562"/>
          </a:xfrm>
          <a:prstGeom prst="rect">
            <a:avLst/>
          </a:prstGeom>
          <a:noFill/>
        </p:spPr>
        <p:txBody>
          <a:bodyPr wrap="none" lIns="0" tIns="0" rIns="0" bIns="0"/>
          <a:lstStyle/>
          <a:p>
            <a:pPr defTabSz="914400">
              <a:defRPr/>
            </a:pPr>
            <a:r>
              <a:rPr lang="en-US" sz="650" dirty="0">
                <a:solidFill>
                  <a:srgbClr val="000000"/>
                </a:solidFill>
                <a:latin typeface="Arial" charset="0"/>
              </a:rPr>
              <a:t>Confidential and proprietary materials for authorized Verizon personnel and outside agencies only. Use, disclosure or distribution of this material is not permitted to any unauthorized persons or third parties except by written agreement.</a:t>
            </a:r>
            <a:endParaRPr lang="en-US" sz="800" dirty="0">
              <a:solidFill>
                <a:srgbClr val="000000"/>
              </a:solidFill>
              <a:latin typeface="Arial" charset="0"/>
            </a:endParaRPr>
          </a:p>
        </p:txBody>
      </p:sp>
      <p:pic>
        <p:nvPicPr>
          <p:cNvPr id="5" name="Picture 9"/>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007100" y="3087688"/>
            <a:ext cx="1222375" cy="67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228599" y="2956560"/>
            <a:ext cx="5246649" cy="934720"/>
          </a:xfrm>
        </p:spPr>
        <p:txBody>
          <a:bodyPr/>
          <a:lstStyle>
            <a:lvl1pPr algn="l">
              <a:defRPr sz="2400">
                <a:solidFill>
                  <a:schemeClr val="bg1"/>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228600" y="4399280"/>
            <a:ext cx="5044440" cy="914400"/>
          </a:xfrm>
        </p:spPr>
        <p:txBody>
          <a:bodyPr/>
          <a:lstStyle>
            <a:lvl1pPr marL="0" indent="0" algn="l">
              <a:buNone/>
              <a:defRPr sz="2200" b="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2399033613"/>
      </p:ext>
    </p:extLst>
  </p:cSld>
  <p:clrMapOvr>
    <a:masterClrMapping/>
  </p:clrMapOvr>
  <p:timing>
    <p:tnLst>
      <p:par>
        <p:cTn xmlns:p14="http://schemas.microsoft.com/office/powerpoint/2010/mai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Slide">
    <p:spTree>
      <p:nvGrpSpPr>
        <p:cNvPr id="1" name=""/>
        <p:cNvGrpSpPr/>
        <p:nvPr/>
      </p:nvGrpSpPr>
      <p:grpSpPr>
        <a:xfrm>
          <a:off x="0" y="0"/>
          <a:ext cx="0" cy="0"/>
          <a:chOff x="0" y="0"/>
          <a:chExt cx="0" cy="0"/>
        </a:xfrm>
      </p:grpSpPr>
      <p:sp>
        <p:nvSpPr>
          <p:cNvPr id="2" name="Title 1"/>
          <p:cNvSpPr>
            <a:spLocks noGrp="1"/>
          </p:cNvSpPr>
          <p:nvPr>
            <p:ph type="title"/>
          </p:nvPr>
        </p:nvSpPr>
        <p:spPr>
          <a:xfrm>
            <a:off x="1457165" y="430131"/>
            <a:ext cx="7603198" cy="576263"/>
          </a:xfrm>
        </p:spPr>
        <p:txBody>
          <a:bodyPr/>
          <a:lstStyle/>
          <a:p>
            <a:r>
              <a:rPr lang="en-US" smtClean="0"/>
              <a:t>Click to edit Master title style</a:t>
            </a:r>
            <a:endParaRPr lang="en-US"/>
          </a:p>
        </p:txBody>
      </p:sp>
      <p:sp>
        <p:nvSpPr>
          <p:cNvPr id="4" name="Content Placeholder 3"/>
          <p:cNvSpPr>
            <a:spLocks noGrp="1"/>
          </p:cNvSpPr>
          <p:nvPr>
            <p:ph sz="quarter" idx="10"/>
          </p:nvPr>
        </p:nvSpPr>
        <p:spPr>
          <a:xfrm>
            <a:off x="228600" y="1645920"/>
            <a:ext cx="8686800" cy="4572000"/>
          </a:xfrm>
          <a:noFill/>
          <a:ln w="9525">
            <a:noFill/>
            <a:miter lim="800000"/>
            <a:headEnd/>
            <a:tailEnd/>
          </a:ln>
        </p:spPr>
        <p:txBody>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9294297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Divider Cover">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 name="TextBox 2"/>
          <p:cNvSpPr txBox="1"/>
          <p:nvPr userDrawn="1"/>
        </p:nvSpPr>
        <p:spPr>
          <a:xfrm>
            <a:off x="228600" y="6675438"/>
            <a:ext cx="8093075" cy="182562"/>
          </a:xfrm>
          <a:prstGeom prst="rect">
            <a:avLst/>
          </a:prstGeom>
          <a:noFill/>
        </p:spPr>
        <p:txBody>
          <a:bodyPr wrap="none" lIns="0" tIns="0" rIns="0" bIns="0"/>
          <a:lstStyle/>
          <a:p>
            <a:pPr defTabSz="914400">
              <a:defRPr/>
            </a:pPr>
            <a:r>
              <a:rPr lang="en-US" sz="650" dirty="0">
                <a:solidFill>
                  <a:srgbClr val="000000"/>
                </a:solidFill>
                <a:latin typeface="Arial" charset="0"/>
              </a:rPr>
              <a:t>Confidential and proprietary materials for authorized Verizon personnel and outside agencies only. Use, disclosure or distribution of this material is not permitted to any unauthorized persons or third parties except by written agreement.</a:t>
            </a:r>
            <a:endParaRPr lang="en-US" sz="800" dirty="0">
              <a:solidFill>
                <a:srgbClr val="000000"/>
              </a:solidFill>
              <a:latin typeface="Arial" charset="0"/>
            </a:endParaRPr>
          </a:p>
        </p:txBody>
      </p:sp>
      <p:sp>
        <p:nvSpPr>
          <p:cNvPr id="4" name="TextBox 3"/>
          <p:cNvSpPr txBox="1"/>
          <p:nvPr userDrawn="1"/>
        </p:nvSpPr>
        <p:spPr>
          <a:xfrm>
            <a:off x="8650288" y="6675438"/>
            <a:ext cx="274637" cy="182562"/>
          </a:xfrm>
          <a:prstGeom prst="rect">
            <a:avLst/>
          </a:prstGeom>
          <a:noFill/>
        </p:spPr>
        <p:txBody>
          <a:bodyPr wrap="none" lIns="0" tIns="0" rIns="0" bIns="0"/>
          <a:lstStyle/>
          <a:p>
            <a:pPr algn="r" defTabSz="914400">
              <a:defRPr/>
            </a:pPr>
            <a:fld id="{09B64A90-ED44-44B8-8769-DCFB3426D063}" type="slidenum">
              <a:rPr lang="en-US" sz="650">
                <a:solidFill>
                  <a:srgbClr val="000000"/>
                </a:solidFill>
                <a:latin typeface="Arial"/>
              </a:rPr>
              <a:pPr algn="r" defTabSz="914400">
                <a:defRPr/>
              </a:pPr>
              <a:t>‹#›</a:t>
            </a:fld>
            <a:endParaRPr lang="en-US" sz="650" dirty="0">
              <a:solidFill>
                <a:srgbClr val="000000"/>
              </a:solidFill>
              <a:latin typeface="Arial"/>
            </a:endParaRPr>
          </a:p>
        </p:txBody>
      </p:sp>
      <p:sp>
        <p:nvSpPr>
          <p:cNvPr id="2" name="Title 1"/>
          <p:cNvSpPr>
            <a:spLocks noGrp="1"/>
          </p:cNvSpPr>
          <p:nvPr>
            <p:ph type="title"/>
          </p:nvPr>
        </p:nvSpPr>
        <p:spPr>
          <a:xfrm>
            <a:off x="228600" y="2956560"/>
            <a:ext cx="7354229" cy="934720"/>
          </a:xfrm>
        </p:spPr>
        <p:txBody>
          <a:bodyPr/>
          <a:lstStyle>
            <a:lvl1pPr algn="l">
              <a:defRPr/>
            </a:lvl1pPr>
          </a:lstStyle>
          <a:p>
            <a:r>
              <a:rPr lang="en-US" dirty="0" smtClean="0"/>
              <a:t>Click to edit Master title style</a:t>
            </a:r>
            <a:endParaRPr lang="en-US" dirty="0"/>
          </a:p>
        </p:txBody>
      </p:sp>
    </p:spTree>
    <p:extLst>
      <p:ext uri="{BB962C8B-B14F-4D97-AF65-F5344CB8AC3E}">
        <p14:creationId xmlns:p14="http://schemas.microsoft.com/office/powerpoint/2010/main" val="4041750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sldNum" sz="quarter" idx="10"/>
          </p:nvPr>
        </p:nvSpPr>
        <p:spPr>
          <a:xfrm>
            <a:off x="6767513" y="6561138"/>
            <a:ext cx="1905000" cy="169862"/>
          </a:xfrm>
          <a:prstGeom prst="rect">
            <a:avLst/>
          </a:prstGeom>
          <a:ln/>
        </p:spPr>
        <p:txBody>
          <a:bodyPr/>
          <a:lstStyle>
            <a:lvl1pPr>
              <a:defRPr/>
            </a:lvl1pPr>
          </a:lstStyle>
          <a:p>
            <a:pPr defTabSz="914400" fontAlgn="base">
              <a:spcBef>
                <a:spcPct val="0"/>
              </a:spcBef>
              <a:spcAft>
                <a:spcPct val="0"/>
              </a:spcAft>
            </a:pPr>
            <a:fld id="{4884104A-5705-F048-B073-06E89D242ECC}" type="slidenum">
              <a:rPr lang="en-US" smtClean="0">
                <a:solidFill>
                  <a:srgbClr val="000000"/>
                </a:solidFill>
                <a:latin typeface="Arial" pitchFamily="34" charset="0"/>
              </a:rPr>
              <a:pPr defTabSz="914400" fontAlgn="base">
                <a:spcBef>
                  <a:spcPct val="0"/>
                </a:spcBef>
                <a:spcAft>
                  <a:spcPct val="0"/>
                </a:spcAft>
              </a:pPr>
              <a:t>‹#›</a:t>
            </a:fld>
            <a:endParaRPr lang="en-US">
              <a:solidFill>
                <a:srgbClr val="000000"/>
              </a:solidFill>
              <a:latin typeface="Arial" pitchFamily="34" charset="0"/>
            </a:endParaRPr>
          </a:p>
        </p:txBody>
      </p:sp>
      <p:sp>
        <p:nvSpPr>
          <p:cNvPr id="4" name="Date Placeholder 10"/>
          <p:cNvSpPr>
            <a:spLocks noGrp="1"/>
          </p:cNvSpPr>
          <p:nvPr>
            <p:ph type="dt" sz="half" idx="11"/>
          </p:nvPr>
        </p:nvSpPr>
        <p:spPr>
          <a:xfrm>
            <a:off x="457200" y="6570663"/>
            <a:ext cx="2133600" cy="150812"/>
          </a:xfrm>
          <a:prstGeom prst="rect">
            <a:avLst/>
          </a:prstGeom>
        </p:spPr>
        <p:txBody>
          <a:bodyPr/>
          <a:lstStyle>
            <a:lvl1pPr>
              <a:defRPr/>
            </a:lvl1pPr>
          </a:lstStyle>
          <a:p>
            <a:pPr defTabSz="914400" fontAlgn="base">
              <a:spcBef>
                <a:spcPct val="0"/>
              </a:spcBef>
              <a:spcAft>
                <a:spcPct val="0"/>
              </a:spcAft>
            </a:pPr>
            <a:fld id="{1EC2AF16-AD5C-BF47-A0B0-4DEF8611FFAA}" type="datetime5">
              <a:rPr lang="en-US" smtClean="0">
                <a:solidFill>
                  <a:srgbClr val="000000"/>
                </a:solidFill>
                <a:latin typeface="Arial" pitchFamily="34" charset="0"/>
              </a:rPr>
              <a:pPr defTabSz="914400" fontAlgn="base">
                <a:spcBef>
                  <a:spcPct val="0"/>
                </a:spcBef>
                <a:spcAft>
                  <a:spcPct val="0"/>
                </a:spcAft>
              </a:pPr>
              <a:t>3-Dec-12</a:t>
            </a:fld>
            <a:endParaRPr lang="en-US">
              <a:solidFill>
                <a:srgbClr val="000000"/>
              </a:solidFill>
              <a:latin typeface="Arial" pitchFamily="34" charset="0"/>
            </a:endParaRPr>
          </a:p>
        </p:txBody>
      </p:sp>
      <p:sp>
        <p:nvSpPr>
          <p:cNvPr id="5" name="Footer Placeholder 11"/>
          <p:cNvSpPr>
            <a:spLocks noGrp="1"/>
          </p:cNvSpPr>
          <p:nvPr>
            <p:ph type="ftr" sz="quarter" idx="12"/>
          </p:nvPr>
        </p:nvSpPr>
        <p:spPr>
          <a:xfrm>
            <a:off x="3124200" y="6570663"/>
            <a:ext cx="2895600" cy="150812"/>
          </a:xfrm>
          <a:prstGeom prst="rect">
            <a:avLst/>
          </a:prstGeom>
        </p:spPr>
        <p:txBody>
          <a:bodyPr/>
          <a:lstStyle>
            <a:lvl1pPr>
              <a:defRPr/>
            </a:lvl1pPr>
          </a:lstStyle>
          <a:p>
            <a:pPr defTabSz="914400" fontAlgn="base">
              <a:spcBef>
                <a:spcPct val="0"/>
              </a:spcBef>
              <a:spcAft>
                <a:spcPct val="0"/>
              </a:spcAft>
            </a:pPr>
            <a:r>
              <a:rPr lang="en-US" smtClean="0">
                <a:solidFill>
                  <a:srgbClr val="000000"/>
                </a:solidFill>
                <a:latin typeface="Arial" pitchFamily="34" charset="0"/>
              </a:rPr>
              <a:t>Verizon Confidential</a:t>
            </a:r>
            <a:endParaRPr lang="en-US">
              <a:solidFill>
                <a:srgbClr val="000000"/>
              </a:solidFill>
              <a:latin typeface="Arial" pitchFamily="34" charset="0"/>
            </a:endParaRPr>
          </a:p>
        </p:txBody>
      </p:sp>
    </p:spTree>
    <p:extLst>
      <p:ext uri="{BB962C8B-B14F-4D97-AF65-F5344CB8AC3E}">
        <p14:creationId xmlns:p14="http://schemas.microsoft.com/office/powerpoint/2010/main" val="22467447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Slide">
    <p:spTree>
      <p:nvGrpSpPr>
        <p:cNvPr id="1" name=""/>
        <p:cNvGrpSpPr/>
        <p:nvPr/>
      </p:nvGrpSpPr>
      <p:grpSpPr>
        <a:xfrm>
          <a:off x="0" y="0"/>
          <a:ext cx="0" cy="0"/>
          <a:chOff x="0" y="0"/>
          <a:chExt cx="0" cy="0"/>
        </a:xfrm>
      </p:grpSpPr>
      <p:sp>
        <p:nvSpPr>
          <p:cNvPr id="2" name="Title 1"/>
          <p:cNvSpPr>
            <a:spLocks noGrp="1"/>
          </p:cNvSpPr>
          <p:nvPr>
            <p:ph type="title"/>
          </p:nvPr>
        </p:nvSpPr>
        <p:spPr>
          <a:xfrm>
            <a:off x="1457165" y="430131"/>
            <a:ext cx="7603198" cy="576263"/>
          </a:xfrm>
        </p:spPr>
        <p:txBody>
          <a:bodyPr/>
          <a:lstStyle/>
          <a:p>
            <a:r>
              <a:rPr lang="en-US" smtClean="0"/>
              <a:t>Click to edit Master title style</a:t>
            </a:r>
            <a:endParaRPr lang="en-US"/>
          </a:p>
        </p:txBody>
      </p:sp>
      <p:sp>
        <p:nvSpPr>
          <p:cNvPr id="4" name="Content Placeholder 3"/>
          <p:cNvSpPr>
            <a:spLocks noGrp="1"/>
          </p:cNvSpPr>
          <p:nvPr>
            <p:ph sz="quarter" idx="10"/>
          </p:nvPr>
        </p:nvSpPr>
        <p:spPr>
          <a:xfrm>
            <a:off x="228600" y="1645920"/>
            <a:ext cx="8686800" cy="4572000"/>
          </a:xfrm>
          <a:noFill/>
          <a:ln w="9525">
            <a:noFill/>
            <a:miter lim="800000"/>
            <a:headEnd/>
            <a:tailEnd/>
          </a:ln>
        </p:spPr>
        <p:txBody>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8004878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Divider Cover">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 name="TextBox 2"/>
          <p:cNvSpPr txBox="1"/>
          <p:nvPr userDrawn="1"/>
        </p:nvSpPr>
        <p:spPr>
          <a:xfrm>
            <a:off x="228600" y="6675438"/>
            <a:ext cx="8093075" cy="182562"/>
          </a:xfrm>
          <a:prstGeom prst="rect">
            <a:avLst/>
          </a:prstGeom>
          <a:noFill/>
        </p:spPr>
        <p:txBody>
          <a:bodyPr wrap="none" lIns="0" tIns="0" rIns="0" bIns="0"/>
          <a:lstStyle/>
          <a:p>
            <a:pPr defTabSz="914400">
              <a:defRPr/>
            </a:pPr>
            <a:r>
              <a:rPr lang="en-US" sz="650" dirty="0">
                <a:solidFill>
                  <a:srgbClr val="000000"/>
                </a:solidFill>
                <a:latin typeface="Arial" charset="0"/>
              </a:rPr>
              <a:t>Confidential and proprietary materials for authorized Verizon personnel and outside agencies only. Use, disclosure or distribution of this material is not permitted to any unauthorized persons or third parties except by written agreement.</a:t>
            </a:r>
            <a:endParaRPr lang="en-US" sz="800" dirty="0">
              <a:solidFill>
                <a:srgbClr val="000000"/>
              </a:solidFill>
              <a:latin typeface="Arial" charset="0"/>
            </a:endParaRPr>
          </a:p>
        </p:txBody>
      </p:sp>
      <p:sp>
        <p:nvSpPr>
          <p:cNvPr id="4" name="TextBox 3"/>
          <p:cNvSpPr txBox="1"/>
          <p:nvPr userDrawn="1"/>
        </p:nvSpPr>
        <p:spPr>
          <a:xfrm>
            <a:off x="8650288" y="6675438"/>
            <a:ext cx="274637" cy="182562"/>
          </a:xfrm>
          <a:prstGeom prst="rect">
            <a:avLst/>
          </a:prstGeom>
          <a:noFill/>
        </p:spPr>
        <p:txBody>
          <a:bodyPr wrap="none" lIns="0" tIns="0" rIns="0" bIns="0"/>
          <a:lstStyle/>
          <a:p>
            <a:pPr algn="r" defTabSz="914400">
              <a:defRPr/>
            </a:pPr>
            <a:fld id="{09B64A90-ED44-44B8-8769-DCFB3426D063}" type="slidenum">
              <a:rPr lang="en-US" sz="650">
                <a:solidFill>
                  <a:srgbClr val="000000"/>
                </a:solidFill>
                <a:latin typeface="Arial"/>
              </a:rPr>
              <a:pPr algn="r" defTabSz="914400">
                <a:defRPr/>
              </a:pPr>
              <a:t>‹#›</a:t>
            </a:fld>
            <a:endParaRPr lang="en-US" sz="650" dirty="0">
              <a:solidFill>
                <a:srgbClr val="000000"/>
              </a:solidFill>
              <a:latin typeface="Arial"/>
            </a:endParaRPr>
          </a:p>
        </p:txBody>
      </p:sp>
      <p:sp>
        <p:nvSpPr>
          <p:cNvPr id="2" name="Title 1"/>
          <p:cNvSpPr>
            <a:spLocks noGrp="1"/>
          </p:cNvSpPr>
          <p:nvPr>
            <p:ph type="title"/>
          </p:nvPr>
        </p:nvSpPr>
        <p:spPr>
          <a:xfrm>
            <a:off x="228600" y="2956560"/>
            <a:ext cx="7354229" cy="934720"/>
          </a:xfrm>
        </p:spPr>
        <p:txBody>
          <a:bodyPr/>
          <a:lstStyle>
            <a:lvl1pPr algn="l">
              <a:defRPr/>
            </a:lvl1pPr>
          </a:lstStyle>
          <a:p>
            <a:r>
              <a:rPr lang="en-US" dirty="0" smtClean="0"/>
              <a:t>Click to edit Master title style</a:t>
            </a:r>
            <a:endParaRPr lang="en-US" dirty="0"/>
          </a:p>
        </p:txBody>
      </p:sp>
    </p:spTree>
    <p:extLst>
      <p:ext uri="{BB962C8B-B14F-4D97-AF65-F5344CB8AC3E}">
        <p14:creationId xmlns:p14="http://schemas.microsoft.com/office/powerpoint/2010/main" val="17821563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1E8F6AD-D873-CF4E-B58F-9A0D342D7557}" type="datetime1">
              <a:rPr lang="en-US" smtClean="0"/>
              <a:pPr/>
              <a:t>12/3/12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97F95F-9F61-124B-976E-3152EBFF12D2}" type="slidenum">
              <a:rPr lang="en-US" smtClean="0"/>
              <a:pPr/>
              <a:t>‹#›</a:t>
            </a:fld>
            <a:endParaRPr lang="en-US"/>
          </a:p>
        </p:txBody>
      </p:sp>
    </p:spTree>
    <p:extLst>
      <p:ext uri="{BB962C8B-B14F-4D97-AF65-F5344CB8AC3E}">
        <p14:creationId xmlns:p14="http://schemas.microsoft.com/office/powerpoint/2010/main" val="16187711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9AD5E8C-021A-4D45-8F58-AD324E364A82}" type="datetime1">
              <a:rPr lang="en-US" smtClean="0"/>
              <a:pPr/>
              <a:t>12/3/12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97F95F-9F61-124B-976E-3152EBFF12D2}" type="slidenum">
              <a:rPr lang="en-US" smtClean="0"/>
              <a:pPr/>
              <a:t>‹#›</a:t>
            </a:fld>
            <a:endParaRPr lang="en-US"/>
          </a:p>
        </p:txBody>
      </p:sp>
    </p:spTree>
    <p:extLst>
      <p:ext uri="{BB962C8B-B14F-4D97-AF65-F5344CB8AC3E}">
        <p14:creationId xmlns:p14="http://schemas.microsoft.com/office/powerpoint/2010/main" val="42601248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2C763FA-60A1-F34B-9A57-963BBE7A55C1}" type="datetime1">
              <a:rPr lang="en-US" smtClean="0"/>
              <a:pPr/>
              <a:t>12/3/12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97F95F-9F61-124B-976E-3152EBFF12D2}" type="slidenum">
              <a:rPr lang="en-US" smtClean="0"/>
              <a:pPr/>
              <a:t>‹#›</a:t>
            </a:fld>
            <a:endParaRPr lang="en-US"/>
          </a:p>
        </p:txBody>
      </p:sp>
    </p:spTree>
    <p:extLst>
      <p:ext uri="{BB962C8B-B14F-4D97-AF65-F5344CB8AC3E}">
        <p14:creationId xmlns:p14="http://schemas.microsoft.com/office/powerpoint/2010/main" val="13756994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50AE3C0-3C85-7044-80FD-9AFED275AD58}" type="datetime1">
              <a:rPr lang="en-US" smtClean="0"/>
              <a:pPr/>
              <a:t>12/3/12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797F95F-9F61-124B-976E-3152EBFF12D2}" type="slidenum">
              <a:rPr lang="en-US" smtClean="0"/>
              <a:pPr/>
              <a:t>‹#›</a:t>
            </a:fld>
            <a:endParaRPr lang="en-US"/>
          </a:p>
        </p:txBody>
      </p:sp>
    </p:spTree>
    <p:extLst>
      <p:ext uri="{BB962C8B-B14F-4D97-AF65-F5344CB8AC3E}">
        <p14:creationId xmlns:p14="http://schemas.microsoft.com/office/powerpoint/2010/main" val="1211421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7FEBC4D-416F-7640-9E70-CBBAAE4EEEB0}" type="datetime1">
              <a:rPr lang="en-US" smtClean="0"/>
              <a:pPr/>
              <a:t>12/3/12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797F95F-9F61-124B-976E-3152EBFF12D2}" type="slidenum">
              <a:rPr lang="en-US" smtClean="0"/>
              <a:pPr/>
              <a:t>‹#›</a:t>
            </a:fld>
            <a:endParaRPr lang="en-US"/>
          </a:p>
        </p:txBody>
      </p:sp>
    </p:spTree>
    <p:extLst>
      <p:ext uri="{BB962C8B-B14F-4D97-AF65-F5344CB8AC3E}">
        <p14:creationId xmlns:p14="http://schemas.microsoft.com/office/powerpoint/2010/main" val="15731362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38571D7-4FB2-3A41-9B18-115B840FF0B8}" type="datetime1">
              <a:rPr lang="en-US" smtClean="0"/>
              <a:pPr/>
              <a:t>12/3/12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797F95F-9F61-124B-976E-3152EBFF12D2}" type="slidenum">
              <a:rPr lang="en-US" smtClean="0"/>
              <a:pPr/>
              <a:t>‹#›</a:t>
            </a:fld>
            <a:endParaRPr lang="en-US"/>
          </a:p>
        </p:txBody>
      </p:sp>
    </p:spTree>
    <p:extLst>
      <p:ext uri="{BB962C8B-B14F-4D97-AF65-F5344CB8AC3E}">
        <p14:creationId xmlns:p14="http://schemas.microsoft.com/office/powerpoint/2010/main" val="86105793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theme" Target="../theme/theme1.xml"/><Relationship Id="rId5" Type="http://schemas.openxmlformats.org/officeDocument/2006/relationships/image" Target="../media/image1.png"/><Relationship Id="rId6"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14.xml"/><Relationship Id="rId12" Type="http://schemas.openxmlformats.org/officeDocument/2006/relationships/theme" Target="../theme/theme2.xml"/><Relationship Id="rId1" Type="http://schemas.openxmlformats.org/officeDocument/2006/relationships/slideLayout" Target="../slideLayouts/slideLayout4.xml"/><Relationship Id="rId2" Type="http://schemas.openxmlformats.org/officeDocument/2006/relationships/slideLayout" Target="../slideLayouts/slideLayout5.xml"/><Relationship Id="rId3" Type="http://schemas.openxmlformats.org/officeDocument/2006/relationships/slideLayout" Target="../slideLayouts/slideLayout6.xml"/><Relationship Id="rId4" Type="http://schemas.openxmlformats.org/officeDocument/2006/relationships/slideLayout" Target="../slideLayouts/slideLayout7.xml"/><Relationship Id="rId5" Type="http://schemas.openxmlformats.org/officeDocument/2006/relationships/slideLayout" Target="../slideLayouts/slideLayout8.xml"/><Relationship Id="rId6" Type="http://schemas.openxmlformats.org/officeDocument/2006/relationships/slideLayout" Target="../slideLayouts/slideLayout9.xml"/><Relationship Id="rId7" Type="http://schemas.openxmlformats.org/officeDocument/2006/relationships/slideLayout" Target="../slideLayouts/slideLayout10.xml"/><Relationship Id="rId8" Type="http://schemas.openxmlformats.org/officeDocument/2006/relationships/slideLayout" Target="../slideLayouts/slideLayout11.xml"/><Relationship Id="rId9" Type="http://schemas.openxmlformats.org/officeDocument/2006/relationships/slideLayout" Target="../slideLayouts/slideLayout12.xml"/><Relationship Id="rId10"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7.xml"/><Relationship Id="rId4" Type="http://schemas.openxmlformats.org/officeDocument/2006/relationships/slideLayout" Target="../slideLayouts/slideLayout18.xml"/><Relationship Id="rId5" Type="http://schemas.openxmlformats.org/officeDocument/2006/relationships/theme" Target="../theme/theme3.xml"/><Relationship Id="rId6" Type="http://schemas.openxmlformats.org/officeDocument/2006/relationships/image" Target="../media/image1.png"/><Relationship Id="rId7" Type="http://schemas.openxmlformats.org/officeDocument/2006/relationships/image" Target="../media/image2.png"/><Relationship Id="rId1" Type="http://schemas.openxmlformats.org/officeDocument/2006/relationships/slideLayout" Target="../slideLayouts/slideLayout15.xml"/><Relationship Id="rId2"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5"/>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1524000" y="430213"/>
            <a:ext cx="7602538"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228600" y="1646238"/>
            <a:ext cx="86868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7" name="TextBox 6"/>
          <p:cNvSpPr txBox="1"/>
          <p:nvPr/>
        </p:nvSpPr>
        <p:spPr>
          <a:xfrm>
            <a:off x="228600" y="6675438"/>
            <a:ext cx="8093075" cy="182562"/>
          </a:xfrm>
          <a:prstGeom prst="rect">
            <a:avLst/>
          </a:prstGeom>
          <a:noFill/>
        </p:spPr>
        <p:txBody>
          <a:bodyPr wrap="none" lIns="0" tIns="0" rIns="0" bIns="0"/>
          <a:lstStyle/>
          <a:p>
            <a:pPr defTabSz="914400">
              <a:defRPr/>
            </a:pPr>
            <a:r>
              <a:rPr lang="en-US" sz="650" dirty="0">
                <a:solidFill>
                  <a:srgbClr val="000000"/>
                </a:solidFill>
                <a:latin typeface="Arial" charset="0"/>
              </a:rPr>
              <a:t>Confidential and proprietary materials for authorized Verizon personnel and outside agencies only. Use, disclosure or distribution of this material is not permitted to any unauthorized persons or third parties except by written agreement.</a:t>
            </a:r>
            <a:endParaRPr lang="en-US" sz="800" dirty="0">
              <a:solidFill>
                <a:srgbClr val="000000"/>
              </a:solidFill>
              <a:latin typeface="Arial" charset="0"/>
            </a:endParaRPr>
          </a:p>
        </p:txBody>
      </p:sp>
      <p:sp>
        <p:nvSpPr>
          <p:cNvPr id="8" name="TextBox 7"/>
          <p:cNvSpPr txBox="1"/>
          <p:nvPr/>
        </p:nvSpPr>
        <p:spPr>
          <a:xfrm>
            <a:off x="8650288" y="6675438"/>
            <a:ext cx="274637" cy="182562"/>
          </a:xfrm>
          <a:prstGeom prst="rect">
            <a:avLst/>
          </a:prstGeom>
          <a:noFill/>
        </p:spPr>
        <p:txBody>
          <a:bodyPr wrap="none" lIns="0" tIns="0" rIns="0" bIns="0"/>
          <a:lstStyle/>
          <a:p>
            <a:pPr algn="r" defTabSz="914400">
              <a:defRPr/>
            </a:pPr>
            <a:fld id="{07D71CCB-FBA2-4609-8837-9D900DA6E692}" type="slidenum">
              <a:rPr lang="en-US" sz="650">
                <a:solidFill>
                  <a:srgbClr val="000000"/>
                </a:solidFill>
                <a:latin typeface="Arial"/>
              </a:rPr>
              <a:pPr algn="r" defTabSz="914400">
                <a:defRPr/>
              </a:pPr>
              <a:t>‹#›</a:t>
            </a:fld>
            <a:endParaRPr lang="en-US" sz="650" dirty="0">
              <a:solidFill>
                <a:srgbClr val="000000"/>
              </a:solidFill>
              <a:latin typeface="Arial"/>
            </a:endParaRPr>
          </a:p>
        </p:txBody>
      </p:sp>
      <p:pic>
        <p:nvPicPr>
          <p:cNvPr id="1030" name="Picture 2"/>
          <p:cNvPicPr>
            <a:picLocks noChangeAspect="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487363" y="407988"/>
            <a:ext cx="1036637"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userDrawn="1"/>
        </p:nvSpPr>
        <p:spPr>
          <a:xfrm>
            <a:off x="0" y="1039813"/>
            <a:ext cx="9144000" cy="387350"/>
          </a:xfrm>
          <a:prstGeom prst="rect">
            <a:avLst/>
          </a:prstGeom>
          <a:solidFill>
            <a:schemeClr val="bg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en-US">
              <a:solidFill>
                <a:srgbClr val="FFFFFF"/>
              </a:solidFill>
              <a:latin typeface="Arial"/>
            </a:endParaRPr>
          </a:p>
        </p:txBody>
      </p:sp>
    </p:spTree>
    <p:extLst>
      <p:ext uri="{BB962C8B-B14F-4D97-AF65-F5344CB8AC3E}">
        <p14:creationId xmlns:p14="http://schemas.microsoft.com/office/powerpoint/2010/main" val="3457063666"/>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Lst>
  <p:timing>
    <p:tnLst>
      <p:par>
        <p:cTn xmlns:p14="http://schemas.microsoft.com/office/powerpoint/2010/main" id="1" dur="indefinite" restart="never" nodeType="tmRoot"/>
      </p:par>
    </p:tnLst>
  </p:timing>
  <p:txStyles>
    <p:titleStyle>
      <a:lvl1pPr algn="r" rtl="0" eaLnBrk="0" fontAlgn="base" hangingPunct="0">
        <a:spcBef>
          <a:spcPct val="0"/>
        </a:spcBef>
        <a:spcAft>
          <a:spcPct val="0"/>
        </a:spcAft>
        <a:defRPr sz="2400" kern="1200">
          <a:solidFill>
            <a:schemeClr val="bg1"/>
          </a:solidFill>
          <a:latin typeface="Arial" pitchFamily="34" charset="0"/>
          <a:ea typeface="+mj-ea"/>
          <a:cs typeface="Arial" pitchFamily="34" charset="0"/>
        </a:defRPr>
      </a:lvl1pPr>
      <a:lvl2pPr algn="r" rtl="0" eaLnBrk="0" fontAlgn="base" hangingPunct="0">
        <a:spcBef>
          <a:spcPct val="0"/>
        </a:spcBef>
        <a:spcAft>
          <a:spcPct val="0"/>
        </a:spcAft>
        <a:defRPr sz="2400">
          <a:solidFill>
            <a:schemeClr val="bg1"/>
          </a:solidFill>
          <a:latin typeface="Arial" charset="0"/>
          <a:cs typeface="Arial" charset="0"/>
        </a:defRPr>
      </a:lvl2pPr>
      <a:lvl3pPr algn="r" rtl="0" eaLnBrk="0" fontAlgn="base" hangingPunct="0">
        <a:spcBef>
          <a:spcPct val="0"/>
        </a:spcBef>
        <a:spcAft>
          <a:spcPct val="0"/>
        </a:spcAft>
        <a:defRPr sz="2400">
          <a:solidFill>
            <a:schemeClr val="bg1"/>
          </a:solidFill>
          <a:latin typeface="Arial" charset="0"/>
          <a:cs typeface="Arial" charset="0"/>
        </a:defRPr>
      </a:lvl3pPr>
      <a:lvl4pPr algn="r" rtl="0" eaLnBrk="0" fontAlgn="base" hangingPunct="0">
        <a:spcBef>
          <a:spcPct val="0"/>
        </a:spcBef>
        <a:spcAft>
          <a:spcPct val="0"/>
        </a:spcAft>
        <a:defRPr sz="2400">
          <a:solidFill>
            <a:schemeClr val="bg1"/>
          </a:solidFill>
          <a:latin typeface="Arial" charset="0"/>
          <a:cs typeface="Arial" charset="0"/>
        </a:defRPr>
      </a:lvl4pPr>
      <a:lvl5pPr algn="r" rtl="0" eaLnBrk="0" fontAlgn="base" hangingPunct="0">
        <a:spcBef>
          <a:spcPct val="0"/>
        </a:spcBef>
        <a:spcAft>
          <a:spcPct val="0"/>
        </a:spcAft>
        <a:defRPr sz="2400">
          <a:solidFill>
            <a:schemeClr val="bg1"/>
          </a:solidFill>
          <a:latin typeface="Arial" charset="0"/>
          <a:cs typeface="Arial" charset="0"/>
        </a:defRPr>
      </a:lvl5pPr>
      <a:lvl6pPr marL="457200" algn="r" rtl="0" fontAlgn="base">
        <a:spcBef>
          <a:spcPct val="0"/>
        </a:spcBef>
        <a:spcAft>
          <a:spcPct val="0"/>
        </a:spcAft>
        <a:defRPr sz="2800">
          <a:solidFill>
            <a:schemeClr val="bg1"/>
          </a:solidFill>
          <a:latin typeface="Arial" charset="0"/>
          <a:cs typeface="Arial" charset="0"/>
        </a:defRPr>
      </a:lvl6pPr>
      <a:lvl7pPr marL="914400" algn="r" rtl="0" fontAlgn="base">
        <a:spcBef>
          <a:spcPct val="0"/>
        </a:spcBef>
        <a:spcAft>
          <a:spcPct val="0"/>
        </a:spcAft>
        <a:defRPr sz="2800">
          <a:solidFill>
            <a:schemeClr val="bg1"/>
          </a:solidFill>
          <a:latin typeface="Arial" charset="0"/>
          <a:cs typeface="Arial" charset="0"/>
        </a:defRPr>
      </a:lvl7pPr>
      <a:lvl8pPr marL="1371600" algn="r" rtl="0" fontAlgn="base">
        <a:spcBef>
          <a:spcPct val="0"/>
        </a:spcBef>
        <a:spcAft>
          <a:spcPct val="0"/>
        </a:spcAft>
        <a:defRPr sz="2800">
          <a:solidFill>
            <a:schemeClr val="bg1"/>
          </a:solidFill>
          <a:latin typeface="Arial" charset="0"/>
          <a:cs typeface="Arial" charset="0"/>
        </a:defRPr>
      </a:lvl8pPr>
      <a:lvl9pPr marL="1828800" algn="r" rtl="0" fontAlgn="base">
        <a:spcBef>
          <a:spcPct val="0"/>
        </a:spcBef>
        <a:spcAft>
          <a:spcPct val="0"/>
        </a:spcAft>
        <a:defRPr sz="2800">
          <a:solidFill>
            <a:schemeClr val="bg1"/>
          </a:solidFill>
          <a:latin typeface="Arial" charset="0"/>
          <a:cs typeface="Arial" charset="0"/>
        </a:defRPr>
      </a:lvl9pPr>
    </p:titleStyle>
    <p:bodyStyle>
      <a:lvl1pPr marL="233363" indent="-233363" algn="l" rtl="0" eaLnBrk="0" fontAlgn="base" hangingPunct="0">
        <a:spcBef>
          <a:spcPct val="0"/>
        </a:spcBef>
        <a:spcAft>
          <a:spcPts val="400"/>
        </a:spcAft>
        <a:buFont typeface="Arial" pitchFamily="34" charset="0"/>
        <a:buChar char="•"/>
        <a:defRPr lang="en-US" sz="2000" b="1" kern="1200" dirty="0">
          <a:solidFill>
            <a:schemeClr val="tx1"/>
          </a:solidFill>
          <a:latin typeface="Arial" pitchFamily="34" charset="0"/>
          <a:ea typeface="+mn-ea"/>
          <a:cs typeface="Arial" pitchFamily="34" charset="0"/>
        </a:defRPr>
      </a:lvl1pPr>
      <a:lvl2pPr marL="457200" indent="-223838" algn="l" rtl="0" eaLnBrk="0" fontAlgn="base" hangingPunct="0">
        <a:spcBef>
          <a:spcPct val="0"/>
        </a:spcBef>
        <a:spcAft>
          <a:spcPts val="600"/>
        </a:spcAft>
        <a:buFont typeface="Arial" pitchFamily="34" charset="0"/>
        <a:buChar char="–"/>
        <a:defRPr lang="en-US" kern="1200" dirty="0">
          <a:solidFill>
            <a:schemeClr val="tx1"/>
          </a:solidFill>
          <a:latin typeface="Arial" pitchFamily="34" charset="0"/>
          <a:ea typeface="+mn-ea"/>
          <a:cs typeface="Arial" pitchFamily="34" charset="0"/>
        </a:defRPr>
      </a:lvl2pPr>
      <a:lvl3pPr marL="627063" indent="-169863" algn="l" rtl="0" eaLnBrk="0" fontAlgn="base" hangingPunct="0">
        <a:spcBef>
          <a:spcPct val="0"/>
        </a:spcBef>
        <a:spcAft>
          <a:spcPts val="400"/>
        </a:spcAft>
        <a:buFont typeface="Arial" pitchFamily="34" charset="0"/>
        <a:buChar char="•"/>
        <a:defRPr lang="en-US" sz="1600" kern="1200" dirty="0">
          <a:solidFill>
            <a:schemeClr val="tx1"/>
          </a:solidFill>
          <a:latin typeface="Arial" pitchFamily="34" charset="0"/>
          <a:ea typeface="+mn-ea"/>
          <a:cs typeface="Arial" pitchFamily="34" charset="0"/>
        </a:defRPr>
      </a:lvl3pPr>
      <a:lvl4pPr marL="796925" indent="-169863" algn="l" rtl="0" eaLnBrk="0" fontAlgn="base" hangingPunct="0">
        <a:spcBef>
          <a:spcPct val="0"/>
        </a:spcBef>
        <a:spcAft>
          <a:spcPts val="400"/>
        </a:spcAft>
        <a:buFont typeface="Arial" pitchFamily="34" charset="0"/>
        <a:buChar char="–"/>
        <a:defRPr lang="en-US" sz="1400" kern="1200" dirty="0">
          <a:solidFill>
            <a:schemeClr val="tx1"/>
          </a:solidFill>
          <a:latin typeface="Arial" pitchFamily="34" charset="0"/>
          <a:ea typeface="+mn-ea"/>
          <a:cs typeface="Arial" pitchFamily="34" charset="0"/>
        </a:defRPr>
      </a:lvl4pPr>
      <a:lvl5pPr marL="966788" indent="-169863" algn="l" rtl="0" eaLnBrk="0" fontAlgn="base" hangingPunct="0">
        <a:spcBef>
          <a:spcPct val="0"/>
        </a:spcBef>
        <a:spcAft>
          <a:spcPts val="400"/>
        </a:spcAft>
        <a:buFont typeface="Arial" pitchFamily="34" charset="0"/>
        <a:buChar char="»"/>
        <a:defRPr lang="en-US" sz="1200" kern="1200" dirty="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90DEC38-0DBC-7947-B22D-D0EFB73AC315}" type="datetimeFigureOut">
              <a:rPr lang="en-US" smtClean="0"/>
              <a:t>12/3/12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D9A1E76-C4FA-AD46-B3F1-19F802E8DFA7}" type="slidenum">
              <a:rPr lang="en-US" smtClean="0"/>
              <a:t>‹#›</a:t>
            </a:fld>
            <a:endParaRPr lang="en-US"/>
          </a:p>
        </p:txBody>
      </p:sp>
    </p:spTree>
    <p:extLst>
      <p:ext uri="{BB962C8B-B14F-4D97-AF65-F5344CB8AC3E}">
        <p14:creationId xmlns:p14="http://schemas.microsoft.com/office/powerpoint/2010/main" val="2067111665"/>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6"/>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1524000" y="430213"/>
            <a:ext cx="7602538"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228600" y="1646238"/>
            <a:ext cx="86868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7" name="TextBox 6"/>
          <p:cNvSpPr txBox="1"/>
          <p:nvPr/>
        </p:nvSpPr>
        <p:spPr>
          <a:xfrm>
            <a:off x="228600" y="6675438"/>
            <a:ext cx="8093075" cy="182562"/>
          </a:xfrm>
          <a:prstGeom prst="rect">
            <a:avLst/>
          </a:prstGeom>
          <a:noFill/>
        </p:spPr>
        <p:txBody>
          <a:bodyPr wrap="none" lIns="0" tIns="0" rIns="0" bIns="0"/>
          <a:lstStyle/>
          <a:p>
            <a:pPr defTabSz="914400">
              <a:defRPr/>
            </a:pPr>
            <a:r>
              <a:rPr lang="en-US" sz="650" dirty="0">
                <a:solidFill>
                  <a:srgbClr val="000000"/>
                </a:solidFill>
                <a:latin typeface="Arial" charset="0"/>
              </a:rPr>
              <a:t>Confidential and proprietary materials for authorized Verizon personnel and outside agencies only. Use, disclosure or distribution of this material is not permitted to any unauthorized persons or third parties except by written agreement.</a:t>
            </a:r>
            <a:endParaRPr lang="en-US" sz="800" dirty="0">
              <a:solidFill>
                <a:srgbClr val="000000"/>
              </a:solidFill>
              <a:latin typeface="Arial" charset="0"/>
            </a:endParaRPr>
          </a:p>
        </p:txBody>
      </p:sp>
      <p:sp>
        <p:nvSpPr>
          <p:cNvPr id="8" name="TextBox 7"/>
          <p:cNvSpPr txBox="1"/>
          <p:nvPr/>
        </p:nvSpPr>
        <p:spPr>
          <a:xfrm>
            <a:off x="8650288" y="6675438"/>
            <a:ext cx="274637" cy="182562"/>
          </a:xfrm>
          <a:prstGeom prst="rect">
            <a:avLst/>
          </a:prstGeom>
          <a:noFill/>
        </p:spPr>
        <p:txBody>
          <a:bodyPr wrap="none" lIns="0" tIns="0" rIns="0" bIns="0"/>
          <a:lstStyle/>
          <a:p>
            <a:pPr algn="r" defTabSz="914400">
              <a:defRPr/>
            </a:pPr>
            <a:fld id="{07D71CCB-FBA2-4609-8837-9D900DA6E692}" type="slidenum">
              <a:rPr lang="en-US" sz="650">
                <a:solidFill>
                  <a:srgbClr val="000000"/>
                </a:solidFill>
                <a:latin typeface="Arial"/>
              </a:rPr>
              <a:pPr algn="r" defTabSz="914400">
                <a:defRPr/>
              </a:pPr>
              <a:t>‹#›</a:t>
            </a:fld>
            <a:endParaRPr lang="en-US" sz="650" dirty="0">
              <a:solidFill>
                <a:srgbClr val="000000"/>
              </a:solidFill>
              <a:latin typeface="Arial"/>
            </a:endParaRPr>
          </a:p>
        </p:txBody>
      </p:sp>
      <p:pic>
        <p:nvPicPr>
          <p:cNvPr id="1030" name="Picture 2"/>
          <p:cNvPicPr>
            <a:picLocks noChangeAspect="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487363" y="407988"/>
            <a:ext cx="1036637"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userDrawn="1"/>
        </p:nvSpPr>
        <p:spPr>
          <a:xfrm>
            <a:off x="0" y="1039813"/>
            <a:ext cx="9144000" cy="387350"/>
          </a:xfrm>
          <a:prstGeom prst="rect">
            <a:avLst/>
          </a:prstGeom>
          <a:solidFill>
            <a:schemeClr val="bg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en-US">
              <a:solidFill>
                <a:srgbClr val="FFFFFF"/>
              </a:solidFill>
              <a:latin typeface="Arial"/>
            </a:endParaRPr>
          </a:p>
        </p:txBody>
      </p:sp>
    </p:spTree>
    <p:extLst>
      <p:ext uri="{BB962C8B-B14F-4D97-AF65-F5344CB8AC3E}">
        <p14:creationId xmlns:p14="http://schemas.microsoft.com/office/powerpoint/2010/main" val="1381677415"/>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Lst>
  <p:timing>
    <p:tnLst>
      <p:par>
        <p:cTn xmlns:p14="http://schemas.microsoft.com/office/powerpoint/2010/main" id="1" dur="indefinite" restart="never" nodeType="tmRoot"/>
      </p:par>
    </p:tnLst>
  </p:timing>
  <p:txStyles>
    <p:titleStyle>
      <a:lvl1pPr algn="r" rtl="0" eaLnBrk="0" fontAlgn="base" hangingPunct="0">
        <a:spcBef>
          <a:spcPct val="0"/>
        </a:spcBef>
        <a:spcAft>
          <a:spcPct val="0"/>
        </a:spcAft>
        <a:defRPr sz="2400" kern="1200">
          <a:solidFill>
            <a:schemeClr val="bg1"/>
          </a:solidFill>
          <a:latin typeface="Arial" pitchFamily="34" charset="0"/>
          <a:ea typeface="+mj-ea"/>
          <a:cs typeface="Arial" pitchFamily="34" charset="0"/>
        </a:defRPr>
      </a:lvl1pPr>
      <a:lvl2pPr algn="r" rtl="0" eaLnBrk="0" fontAlgn="base" hangingPunct="0">
        <a:spcBef>
          <a:spcPct val="0"/>
        </a:spcBef>
        <a:spcAft>
          <a:spcPct val="0"/>
        </a:spcAft>
        <a:defRPr sz="2400">
          <a:solidFill>
            <a:schemeClr val="bg1"/>
          </a:solidFill>
          <a:latin typeface="Arial" charset="0"/>
          <a:cs typeface="Arial" charset="0"/>
        </a:defRPr>
      </a:lvl2pPr>
      <a:lvl3pPr algn="r" rtl="0" eaLnBrk="0" fontAlgn="base" hangingPunct="0">
        <a:spcBef>
          <a:spcPct val="0"/>
        </a:spcBef>
        <a:spcAft>
          <a:spcPct val="0"/>
        </a:spcAft>
        <a:defRPr sz="2400">
          <a:solidFill>
            <a:schemeClr val="bg1"/>
          </a:solidFill>
          <a:latin typeface="Arial" charset="0"/>
          <a:cs typeface="Arial" charset="0"/>
        </a:defRPr>
      </a:lvl3pPr>
      <a:lvl4pPr algn="r" rtl="0" eaLnBrk="0" fontAlgn="base" hangingPunct="0">
        <a:spcBef>
          <a:spcPct val="0"/>
        </a:spcBef>
        <a:spcAft>
          <a:spcPct val="0"/>
        </a:spcAft>
        <a:defRPr sz="2400">
          <a:solidFill>
            <a:schemeClr val="bg1"/>
          </a:solidFill>
          <a:latin typeface="Arial" charset="0"/>
          <a:cs typeface="Arial" charset="0"/>
        </a:defRPr>
      </a:lvl4pPr>
      <a:lvl5pPr algn="r" rtl="0" eaLnBrk="0" fontAlgn="base" hangingPunct="0">
        <a:spcBef>
          <a:spcPct val="0"/>
        </a:spcBef>
        <a:spcAft>
          <a:spcPct val="0"/>
        </a:spcAft>
        <a:defRPr sz="2400">
          <a:solidFill>
            <a:schemeClr val="bg1"/>
          </a:solidFill>
          <a:latin typeface="Arial" charset="0"/>
          <a:cs typeface="Arial" charset="0"/>
        </a:defRPr>
      </a:lvl5pPr>
      <a:lvl6pPr marL="457200" algn="r" rtl="0" fontAlgn="base">
        <a:spcBef>
          <a:spcPct val="0"/>
        </a:spcBef>
        <a:spcAft>
          <a:spcPct val="0"/>
        </a:spcAft>
        <a:defRPr sz="2800">
          <a:solidFill>
            <a:schemeClr val="bg1"/>
          </a:solidFill>
          <a:latin typeface="Arial" charset="0"/>
          <a:cs typeface="Arial" charset="0"/>
        </a:defRPr>
      </a:lvl6pPr>
      <a:lvl7pPr marL="914400" algn="r" rtl="0" fontAlgn="base">
        <a:spcBef>
          <a:spcPct val="0"/>
        </a:spcBef>
        <a:spcAft>
          <a:spcPct val="0"/>
        </a:spcAft>
        <a:defRPr sz="2800">
          <a:solidFill>
            <a:schemeClr val="bg1"/>
          </a:solidFill>
          <a:latin typeface="Arial" charset="0"/>
          <a:cs typeface="Arial" charset="0"/>
        </a:defRPr>
      </a:lvl7pPr>
      <a:lvl8pPr marL="1371600" algn="r" rtl="0" fontAlgn="base">
        <a:spcBef>
          <a:spcPct val="0"/>
        </a:spcBef>
        <a:spcAft>
          <a:spcPct val="0"/>
        </a:spcAft>
        <a:defRPr sz="2800">
          <a:solidFill>
            <a:schemeClr val="bg1"/>
          </a:solidFill>
          <a:latin typeface="Arial" charset="0"/>
          <a:cs typeface="Arial" charset="0"/>
        </a:defRPr>
      </a:lvl8pPr>
      <a:lvl9pPr marL="1828800" algn="r" rtl="0" fontAlgn="base">
        <a:spcBef>
          <a:spcPct val="0"/>
        </a:spcBef>
        <a:spcAft>
          <a:spcPct val="0"/>
        </a:spcAft>
        <a:defRPr sz="2800">
          <a:solidFill>
            <a:schemeClr val="bg1"/>
          </a:solidFill>
          <a:latin typeface="Arial" charset="0"/>
          <a:cs typeface="Arial" charset="0"/>
        </a:defRPr>
      </a:lvl9pPr>
    </p:titleStyle>
    <p:bodyStyle>
      <a:lvl1pPr marL="233363" indent="-233363" algn="l" rtl="0" eaLnBrk="0" fontAlgn="base" hangingPunct="0">
        <a:spcBef>
          <a:spcPct val="0"/>
        </a:spcBef>
        <a:spcAft>
          <a:spcPts val="400"/>
        </a:spcAft>
        <a:buFont typeface="Arial" pitchFamily="34" charset="0"/>
        <a:buChar char="•"/>
        <a:defRPr lang="en-US" sz="2000" b="1" kern="1200" dirty="0">
          <a:solidFill>
            <a:schemeClr val="tx1"/>
          </a:solidFill>
          <a:latin typeface="Arial" pitchFamily="34" charset="0"/>
          <a:ea typeface="+mn-ea"/>
          <a:cs typeface="Arial" pitchFamily="34" charset="0"/>
        </a:defRPr>
      </a:lvl1pPr>
      <a:lvl2pPr marL="457200" indent="-223838" algn="l" rtl="0" eaLnBrk="0" fontAlgn="base" hangingPunct="0">
        <a:spcBef>
          <a:spcPct val="0"/>
        </a:spcBef>
        <a:spcAft>
          <a:spcPts val="600"/>
        </a:spcAft>
        <a:buFont typeface="Arial" pitchFamily="34" charset="0"/>
        <a:buChar char="–"/>
        <a:defRPr lang="en-US" kern="1200" dirty="0">
          <a:solidFill>
            <a:schemeClr val="tx1"/>
          </a:solidFill>
          <a:latin typeface="Arial" pitchFamily="34" charset="0"/>
          <a:ea typeface="+mn-ea"/>
          <a:cs typeface="Arial" pitchFamily="34" charset="0"/>
        </a:defRPr>
      </a:lvl2pPr>
      <a:lvl3pPr marL="627063" indent="-169863" algn="l" rtl="0" eaLnBrk="0" fontAlgn="base" hangingPunct="0">
        <a:spcBef>
          <a:spcPct val="0"/>
        </a:spcBef>
        <a:spcAft>
          <a:spcPts val="400"/>
        </a:spcAft>
        <a:buFont typeface="Arial" pitchFamily="34" charset="0"/>
        <a:buChar char="•"/>
        <a:defRPr lang="en-US" sz="1600" kern="1200" dirty="0">
          <a:solidFill>
            <a:schemeClr val="tx1"/>
          </a:solidFill>
          <a:latin typeface="Arial" pitchFamily="34" charset="0"/>
          <a:ea typeface="+mn-ea"/>
          <a:cs typeface="Arial" pitchFamily="34" charset="0"/>
        </a:defRPr>
      </a:lvl3pPr>
      <a:lvl4pPr marL="796925" indent="-169863" algn="l" rtl="0" eaLnBrk="0" fontAlgn="base" hangingPunct="0">
        <a:spcBef>
          <a:spcPct val="0"/>
        </a:spcBef>
        <a:spcAft>
          <a:spcPts val="400"/>
        </a:spcAft>
        <a:buFont typeface="Arial" pitchFamily="34" charset="0"/>
        <a:buChar char="–"/>
        <a:defRPr lang="en-US" sz="1400" kern="1200" dirty="0">
          <a:solidFill>
            <a:schemeClr val="tx1"/>
          </a:solidFill>
          <a:latin typeface="Arial" pitchFamily="34" charset="0"/>
          <a:ea typeface="+mn-ea"/>
          <a:cs typeface="Arial" pitchFamily="34" charset="0"/>
        </a:defRPr>
      </a:lvl4pPr>
      <a:lvl5pPr marL="966788" indent="-169863" algn="l" rtl="0" eaLnBrk="0" fontAlgn="base" hangingPunct="0">
        <a:spcBef>
          <a:spcPct val="0"/>
        </a:spcBef>
        <a:spcAft>
          <a:spcPts val="400"/>
        </a:spcAft>
        <a:buFont typeface="Arial" pitchFamily="34" charset="0"/>
        <a:buChar char="»"/>
        <a:defRPr lang="en-US" sz="1200" kern="1200" dirty="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1" Type="http://schemas.openxmlformats.org/officeDocument/2006/relationships/image" Target="../media/image11.png"/><Relationship Id="rId12" Type="http://schemas.openxmlformats.org/officeDocument/2006/relationships/image" Target="../media/image12.png"/><Relationship Id="rId13" Type="http://schemas.openxmlformats.org/officeDocument/2006/relationships/image" Target="../media/image13.png"/><Relationship Id="rId14" Type="http://schemas.openxmlformats.org/officeDocument/2006/relationships/image" Target="../media/image14.png"/><Relationship Id="rId15" Type="http://schemas.openxmlformats.org/officeDocument/2006/relationships/image" Target="../media/image15.png"/><Relationship Id="rId16" Type="http://schemas.openxmlformats.org/officeDocument/2006/relationships/image" Target="../media/image16.png"/><Relationship Id="rId17" Type="http://schemas.openxmlformats.org/officeDocument/2006/relationships/image" Target="../media/image17.png"/><Relationship Id="rId1" Type="http://schemas.openxmlformats.org/officeDocument/2006/relationships/slideLayout" Target="../slideLayouts/slideLayout4.xml"/><Relationship Id="rId2" Type="http://schemas.openxmlformats.org/officeDocument/2006/relationships/notesSlide" Target="../notesSlides/notesSlide1.xml"/><Relationship Id="rId3" Type="http://schemas.openxmlformats.org/officeDocument/2006/relationships/hyperlink" Target="mailto:parulkar@stanford.edu" TargetMode="External"/><Relationship Id="rId4" Type="http://schemas.openxmlformats.org/officeDocument/2006/relationships/hyperlink" Target="http://onrc.net/" TargetMode="External"/><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8.png"/><Relationship Id="rId9" Type="http://schemas.openxmlformats.org/officeDocument/2006/relationships/image" Target="../media/image9.png"/><Relationship Id="rId10" Type="http://schemas.openxmlformats.org/officeDocument/2006/relationships/image" Target="../media/image10.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xml"/><Relationship Id="rId3" Type="http://schemas.openxmlformats.org/officeDocument/2006/relationships/image" Target="../media/image9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xml"/></Relationships>
</file>

<file path=ppt/slides/_rels/slide13.xml.rels><?xml version="1.0" encoding="UTF-8" standalone="yes"?>
<Relationships xmlns="http://schemas.openxmlformats.org/package/2006/relationships"><Relationship Id="rId3" Type="http://schemas.openxmlformats.org/officeDocument/2006/relationships/image" Target="../media/image94.emf"/><Relationship Id="rId4" Type="http://schemas.openxmlformats.org/officeDocument/2006/relationships/hyperlink" Target="http://OpenNetSummit.org/" TargetMode="External"/><Relationship Id="rId1" Type="http://schemas.openxmlformats.org/officeDocument/2006/relationships/slideLayout" Target="../slideLayouts/slideLayout18.xml"/><Relationship Id="rId2" Type="http://schemas.openxmlformats.org/officeDocument/2006/relationships/notesSlide" Target="../notesSlides/notesSlide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96.png"/><Relationship Id="rId4" Type="http://schemas.openxmlformats.org/officeDocument/2006/relationships/image" Target="../media/image97.png"/><Relationship Id="rId5" Type="http://schemas.openxmlformats.org/officeDocument/2006/relationships/image" Target="../media/image98.png"/><Relationship Id="rId6" Type="http://schemas.openxmlformats.org/officeDocument/2006/relationships/image" Target="../media/image99.png"/><Relationship Id="rId1" Type="http://schemas.openxmlformats.org/officeDocument/2006/relationships/slideLayout" Target="../slideLayouts/slideLayout5.xml"/><Relationship Id="rId2" Type="http://schemas.openxmlformats.org/officeDocument/2006/relationships/image" Target="../media/image95.png"/></Relationships>
</file>

<file path=ppt/slides/_rels/slide16.xml.rels><?xml version="1.0" encoding="UTF-8" standalone="yes"?>
<Relationships xmlns="http://schemas.openxmlformats.org/package/2006/relationships"><Relationship Id="rId3" Type="http://schemas.openxmlformats.org/officeDocument/2006/relationships/image" Target="../media/image99.png"/><Relationship Id="rId4" Type="http://schemas.openxmlformats.org/officeDocument/2006/relationships/image" Target="../media/image98.png"/><Relationship Id="rId5" Type="http://schemas.openxmlformats.org/officeDocument/2006/relationships/image" Target="../media/image100.png"/><Relationship Id="rId6" Type="http://schemas.openxmlformats.org/officeDocument/2006/relationships/image" Target="../media/image101.png"/><Relationship Id="rId7" Type="http://schemas.openxmlformats.org/officeDocument/2006/relationships/image" Target="../media/image95.png"/><Relationship Id="rId1" Type="http://schemas.openxmlformats.org/officeDocument/2006/relationships/slideLayout" Target="../slideLayouts/slideLayout5.xml"/><Relationship Id="rId2" Type="http://schemas.openxmlformats.org/officeDocument/2006/relationships/image" Target="../media/image9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8.xml"/><Relationship Id="rId3" Type="http://schemas.openxmlformats.org/officeDocument/2006/relationships/image" Target="../media/image10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11" Type="http://schemas.openxmlformats.org/officeDocument/2006/relationships/image" Target="../media/image111.png"/><Relationship Id="rId12" Type="http://schemas.openxmlformats.org/officeDocument/2006/relationships/image" Target="../media/image112.png"/><Relationship Id="rId1" Type="http://schemas.openxmlformats.org/officeDocument/2006/relationships/slideLayout" Target="../slideLayouts/slideLayout5.xml"/><Relationship Id="rId2" Type="http://schemas.openxmlformats.org/officeDocument/2006/relationships/notesSlide" Target="../notesSlides/notesSlide10.xml"/><Relationship Id="rId3" Type="http://schemas.openxmlformats.org/officeDocument/2006/relationships/image" Target="../media/image103.png"/><Relationship Id="rId4" Type="http://schemas.openxmlformats.org/officeDocument/2006/relationships/image" Target="../media/image104.png"/><Relationship Id="rId5" Type="http://schemas.openxmlformats.org/officeDocument/2006/relationships/image" Target="../media/image105.png"/><Relationship Id="rId6" Type="http://schemas.openxmlformats.org/officeDocument/2006/relationships/image" Target="../media/image106.png"/><Relationship Id="rId7" Type="http://schemas.openxmlformats.org/officeDocument/2006/relationships/image" Target="../media/image107.png"/><Relationship Id="rId8" Type="http://schemas.openxmlformats.org/officeDocument/2006/relationships/image" Target="../media/image108.png"/><Relationship Id="rId9" Type="http://schemas.openxmlformats.org/officeDocument/2006/relationships/image" Target="../media/image109.png"/><Relationship Id="rId10" Type="http://schemas.openxmlformats.org/officeDocument/2006/relationships/image" Target="../media/image11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1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114.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15.wm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15.wm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16.emf"/><Relationship Id="rId3" Type="http://schemas.openxmlformats.org/officeDocument/2006/relationships/image" Target="../media/image117.emf"/></Relationships>
</file>

<file path=ppt/slides/_rels/slide27.xml.rels><?xml version="1.0" encoding="UTF-8" standalone="yes"?>
<Relationships xmlns="http://schemas.openxmlformats.org/package/2006/relationships"><Relationship Id="rId3" Type="http://schemas.openxmlformats.org/officeDocument/2006/relationships/image" Target="../media/image101.png"/><Relationship Id="rId4" Type="http://schemas.openxmlformats.org/officeDocument/2006/relationships/image" Target="../media/image95.png"/><Relationship Id="rId5" Type="http://schemas.openxmlformats.org/officeDocument/2006/relationships/image" Target="../media/image118.wmf"/><Relationship Id="rId6" Type="http://schemas.openxmlformats.org/officeDocument/2006/relationships/image" Target="../media/image115.wmf"/><Relationship Id="rId1" Type="http://schemas.openxmlformats.org/officeDocument/2006/relationships/slideLayout" Target="../slideLayouts/slideLayout5.xml"/><Relationship Id="rId2" Type="http://schemas.openxmlformats.org/officeDocument/2006/relationships/image" Target="../media/image100.png"/></Relationships>
</file>

<file path=ppt/slides/_rels/slide28.xml.rels><?xml version="1.0" encoding="UTF-8" standalone="yes"?>
<Relationships xmlns="http://schemas.openxmlformats.org/package/2006/relationships"><Relationship Id="rId3" Type="http://schemas.openxmlformats.org/officeDocument/2006/relationships/image" Target="../media/image120.png"/><Relationship Id="rId4" Type="http://schemas.openxmlformats.org/officeDocument/2006/relationships/image" Target="../media/image121.png"/><Relationship Id="rId5" Type="http://schemas.openxmlformats.org/officeDocument/2006/relationships/image" Target="../media/image122.png"/><Relationship Id="rId6" Type="http://schemas.openxmlformats.org/officeDocument/2006/relationships/image" Target="../media/image123.png"/><Relationship Id="rId7" Type="http://schemas.openxmlformats.org/officeDocument/2006/relationships/image" Target="../media/image124.png"/><Relationship Id="rId8" Type="http://schemas.openxmlformats.org/officeDocument/2006/relationships/image" Target="../media/image125.png"/><Relationship Id="rId9" Type="http://schemas.openxmlformats.org/officeDocument/2006/relationships/image" Target="../media/image126.png"/><Relationship Id="rId1" Type="http://schemas.openxmlformats.org/officeDocument/2006/relationships/slideLayout" Target="../slideLayouts/slideLayout5.xml"/><Relationship Id="rId2" Type="http://schemas.openxmlformats.org/officeDocument/2006/relationships/image" Target="../media/image119.png"/></Relationships>
</file>

<file path=ppt/slides/_rels/slide29.xml.rels><?xml version="1.0" encoding="UTF-8" standalone="yes"?>
<Relationships xmlns="http://schemas.openxmlformats.org/package/2006/relationships"><Relationship Id="rId3" Type="http://schemas.openxmlformats.org/officeDocument/2006/relationships/image" Target="../media/image96.png"/><Relationship Id="rId4" Type="http://schemas.openxmlformats.org/officeDocument/2006/relationships/image" Target="../media/image97.png"/><Relationship Id="rId5" Type="http://schemas.openxmlformats.org/officeDocument/2006/relationships/image" Target="../media/image98.png"/><Relationship Id="rId6" Type="http://schemas.openxmlformats.org/officeDocument/2006/relationships/image" Target="../media/image99.png"/><Relationship Id="rId1" Type="http://schemas.openxmlformats.org/officeDocument/2006/relationships/slideLayout" Target="../slideLayouts/slideLayout5.xml"/><Relationship Id="rId2" Type="http://schemas.openxmlformats.org/officeDocument/2006/relationships/image" Target="../media/image9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3.xml"/><Relationship Id="rId3" Type="http://schemas.openxmlformats.org/officeDocument/2006/relationships/image" Target="../media/image127.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xml"/><Relationship Id="rId3" Type="http://schemas.openxmlformats.org/officeDocument/2006/relationships/image" Target="../media/image128.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29.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15.xml"/><Relationship Id="rId4" Type="http://schemas.openxmlformats.org/officeDocument/2006/relationships/image" Target="../media/image130.png"/><Relationship Id="rId5" Type="http://schemas.openxmlformats.org/officeDocument/2006/relationships/image" Target="../media/image131.png"/><Relationship Id="rId1" Type="http://schemas.openxmlformats.org/officeDocument/2006/relationships/tags" Target="../tags/tag2.xml"/><Relationship Id="rId2"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9" Type="http://schemas.openxmlformats.org/officeDocument/2006/relationships/image" Target="../media/image24.png"/><Relationship Id="rId20" Type="http://schemas.openxmlformats.org/officeDocument/2006/relationships/image" Target="../media/image35.png"/><Relationship Id="rId21" Type="http://schemas.openxmlformats.org/officeDocument/2006/relationships/image" Target="../media/image36.png"/><Relationship Id="rId22" Type="http://schemas.openxmlformats.org/officeDocument/2006/relationships/image" Target="../media/image37.png"/><Relationship Id="rId23" Type="http://schemas.openxmlformats.org/officeDocument/2006/relationships/image" Target="../media/image38.png"/><Relationship Id="rId24" Type="http://schemas.openxmlformats.org/officeDocument/2006/relationships/image" Target="../media/image39.png"/><Relationship Id="rId25" Type="http://schemas.openxmlformats.org/officeDocument/2006/relationships/image" Target="../media/image40.png"/><Relationship Id="rId10" Type="http://schemas.openxmlformats.org/officeDocument/2006/relationships/image" Target="../media/image25.png"/><Relationship Id="rId11" Type="http://schemas.openxmlformats.org/officeDocument/2006/relationships/image" Target="../media/image26.png"/><Relationship Id="rId12" Type="http://schemas.openxmlformats.org/officeDocument/2006/relationships/image" Target="../media/image27.png"/><Relationship Id="rId13" Type="http://schemas.openxmlformats.org/officeDocument/2006/relationships/image" Target="../media/image28.png"/><Relationship Id="rId14" Type="http://schemas.openxmlformats.org/officeDocument/2006/relationships/image" Target="../media/image29.png"/><Relationship Id="rId15" Type="http://schemas.openxmlformats.org/officeDocument/2006/relationships/image" Target="../media/image30.png"/><Relationship Id="rId16" Type="http://schemas.openxmlformats.org/officeDocument/2006/relationships/image" Target="../media/image31.png"/><Relationship Id="rId17" Type="http://schemas.openxmlformats.org/officeDocument/2006/relationships/image" Target="../media/image32.png"/><Relationship Id="rId18" Type="http://schemas.openxmlformats.org/officeDocument/2006/relationships/image" Target="../media/image33.png"/><Relationship Id="rId19" Type="http://schemas.openxmlformats.org/officeDocument/2006/relationships/image" Target="../media/image34.png"/><Relationship Id="rId1" Type="http://schemas.openxmlformats.org/officeDocument/2006/relationships/slideLayout" Target="../slideLayouts/slideLayout5.xml"/><Relationship Id="rId2" Type="http://schemas.openxmlformats.org/officeDocument/2006/relationships/notesSlide" Target="../notesSlides/notesSlide2.xml"/><Relationship Id="rId3" Type="http://schemas.openxmlformats.org/officeDocument/2006/relationships/image" Target="../media/image18.png"/><Relationship Id="rId4" Type="http://schemas.openxmlformats.org/officeDocument/2006/relationships/image" Target="../media/image19.png"/><Relationship Id="rId5" Type="http://schemas.openxmlformats.org/officeDocument/2006/relationships/image" Target="../media/image20.png"/><Relationship Id="rId6" Type="http://schemas.openxmlformats.org/officeDocument/2006/relationships/image" Target="../media/image21.png"/><Relationship Id="rId7" Type="http://schemas.openxmlformats.org/officeDocument/2006/relationships/image" Target="../media/image22.png"/><Relationship Id="rId8" Type="http://schemas.openxmlformats.org/officeDocument/2006/relationships/image" Target="../media/image23.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132.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02.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02.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3" Type="http://schemas.openxmlformats.org/officeDocument/2006/relationships/image" Target="../media/image133.jpeg"/><Relationship Id="rId4" Type="http://schemas.openxmlformats.org/officeDocument/2006/relationships/image" Target="../media/image134.jpeg"/><Relationship Id="rId1" Type="http://schemas.openxmlformats.org/officeDocument/2006/relationships/slideLayout" Target="../slideLayouts/slideLayout4.xml"/><Relationship Id="rId2" Type="http://schemas.openxmlformats.org/officeDocument/2006/relationships/notesSlide" Target="../notesSlides/notesSlide17.xml"/></Relationships>
</file>

<file path=ppt/slides/_rels/slide5.xml.rels><?xml version="1.0" encoding="UTF-8" standalone="yes"?>
<Relationships xmlns="http://schemas.openxmlformats.org/package/2006/relationships"><Relationship Id="rId9" Type="http://schemas.openxmlformats.org/officeDocument/2006/relationships/image" Target="../media/image48.png"/><Relationship Id="rId20" Type="http://schemas.openxmlformats.org/officeDocument/2006/relationships/image" Target="../media/image59.png"/><Relationship Id="rId21" Type="http://schemas.openxmlformats.org/officeDocument/2006/relationships/image" Target="../media/image60.png"/><Relationship Id="rId10" Type="http://schemas.openxmlformats.org/officeDocument/2006/relationships/image" Target="../media/image49.png"/><Relationship Id="rId11" Type="http://schemas.openxmlformats.org/officeDocument/2006/relationships/image" Target="../media/image50.png"/><Relationship Id="rId12" Type="http://schemas.openxmlformats.org/officeDocument/2006/relationships/image" Target="../media/image51.png"/><Relationship Id="rId13" Type="http://schemas.openxmlformats.org/officeDocument/2006/relationships/image" Target="../media/image52.png"/><Relationship Id="rId14" Type="http://schemas.openxmlformats.org/officeDocument/2006/relationships/image" Target="../media/image53.png"/><Relationship Id="rId15" Type="http://schemas.openxmlformats.org/officeDocument/2006/relationships/image" Target="../media/image54.png"/><Relationship Id="rId16" Type="http://schemas.openxmlformats.org/officeDocument/2006/relationships/image" Target="../media/image55.png"/><Relationship Id="rId17" Type="http://schemas.openxmlformats.org/officeDocument/2006/relationships/image" Target="../media/image56.png"/><Relationship Id="rId18" Type="http://schemas.openxmlformats.org/officeDocument/2006/relationships/image" Target="../media/image57.png"/><Relationship Id="rId19" Type="http://schemas.openxmlformats.org/officeDocument/2006/relationships/image" Target="../media/image58.png"/><Relationship Id="rId1" Type="http://schemas.openxmlformats.org/officeDocument/2006/relationships/slideLayout" Target="../slideLayouts/slideLayout5.xml"/><Relationship Id="rId2" Type="http://schemas.openxmlformats.org/officeDocument/2006/relationships/image" Target="../media/image41.png"/><Relationship Id="rId3" Type="http://schemas.openxmlformats.org/officeDocument/2006/relationships/image" Target="../media/image42.png"/><Relationship Id="rId4" Type="http://schemas.openxmlformats.org/officeDocument/2006/relationships/image" Target="../media/image43.png"/><Relationship Id="rId5" Type="http://schemas.openxmlformats.org/officeDocument/2006/relationships/image" Target="../media/image44.png"/><Relationship Id="rId6" Type="http://schemas.openxmlformats.org/officeDocument/2006/relationships/image" Target="../media/image45.png"/><Relationship Id="rId7" Type="http://schemas.openxmlformats.org/officeDocument/2006/relationships/image" Target="../media/image46.png"/><Relationship Id="rId8" Type="http://schemas.openxmlformats.org/officeDocument/2006/relationships/image" Target="../media/image47.png"/></Relationships>
</file>

<file path=ppt/slides/_rels/slide6.xml.rels><?xml version="1.0" encoding="UTF-8" standalone="yes"?>
<Relationships xmlns="http://schemas.openxmlformats.org/package/2006/relationships"><Relationship Id="rId9" Type="http://schemas.openxmlformats.org/officeDocument/2006/relationships/image" Target="../media/image67.png"/><Relationship Id="rId20" Type="http://schemas.openxmlformats.org/officeDocument/2006/relationships/image" Target="../media/image78.png"/><Relationship Id="rId21" Type="http://schemas.openxmlformats.org/officeDocument/2006/relationships/image" Target="../media/image79.png"/><Relationship Id="rId22" Type="http://schemas.openxmlformats.org/officeDocument/2006/relationships/image" Target="../media/image80.png"/><Relationship Id="rId10" Type="http://schemas.openxmlformats.org/officeDocument/2006/relationships/image" Target="../media/image68.png"/><Relationship Id="rId11" Type="http://schemas.openxmlformats.org/officeDocument/2006/relationships/image" Target="../media/image69.png"/><Relationship Id="rId12" Type="http://schemas.openxmlformats.org/officeDocument/2006/relationships/image" Target="../media/image70.png"/><Relationship Id="rId13" Type="http://schemas.openxmlformats.org/officeDocument/2006/relationships/image" Target="../media/image71.png"/><Relationship Id="rId14" Type="http://schemas.openxmlformats.org/officeDocument/2006/relationships/image" Target="../media/image72.png"/><Relationship Id="rId15" Type="http://schemas.openxmlformats.org/officeDocument/2006/relationships/image" Target="../media/image73.png"/><Relationship Id="rId16" Type="http://schemas.openxmlformats.org/officeDocument/2006/relationships/image" Target="../media/image74.png"/><Relationship Id="rId17" Type="http://schemas.openxmlformats.org/officeDocument/2006/relationships/image" Target="../media/image75.png"/><Relationship Id="rId18" Type="http://schemas.openxmlformats.org/officeDocument/2006/relationships/image" Target="../media/image76.png"/><Relationship Id="rId19" Type="http://schemas.openxmlformats.org/officeDocument/2006/relationships/image" Target="../media/image77.png"/><Relationship Id="rId1" Type="http://schemas.openxmlformats.org/officeDocument/2006/relationships/slideLayout" Target="../slideLayouts/slideLayout5.xml"/><Relationship Id="rId2" Type="http://schemas.openxmlformats.org/officeDocument/2006/relationships/notesSlide" Target="../notesSlides/notesSlide3.xml"/><Relationship Id="rId3" Type="http://schemas.openxmlformats.org/officeDocument/2006/relationships/image" Target="../media/image61.png"/><Relationship Id="rId4" Type="http://schemas.openxmlformats.org/officeDocument/2006/relationships/image" Target="../media/image62.png"/><Relationship Id="rId5" Type="http://schemas.openxmlformats.org/officeDocument/2006/relationships/image" Target="../media/image63.png"/><Relationship Id="rId6" Type="http://schemas.openxmlformats.org/officeDocument/2006/relationships/image" Target="../media/image64.png"/><Relationship Id="rId7" Type="http://schemas.openxmlformats.org/officeDocument/2006/relationships/image" Target="../media/image65.png"/><Relationship Id="rId8" Type="http://schemas.openxmlformats.org/officeDocument/2006/relationships/image" Target="../media/image66.png"/></Relationships>
</file>

<file path=ppt/slides/_rels/slide7.xml.rels><?xml version="1.0" encoding="UTF-8" standalone="yes"?>
<Relationships xmlns="http://schemas.openxmlformats.org/package/2006/relationships"><Relationship Id="rId9" Type="http://schemas.openxmlformats.org/officeDocument/2006/relationships/image" Target="../media/image37.png"/><Relationship Id="rId20" Type="http://schemas.openxmlformats.org/officeDocument/2006/relationships/image" Target="../media/image87.png"/><Relationship Id="rId21" Type="http://schemas.openxmlformats.org/officeDocument/2006/relationships/image" Target="../media/image88.png"/><Relationship Id="rId22" Type="http://schemas.openxmlformats.org/officeDocument/2006/relationships/image" Target="../media/image89.png"/><Relationship Id="rId23" Type="http://schemas.openxmlformats.org/officeDocument/2006/relationships/image" Target="../media/image90.png"/><Relationship Id="rId24" Type="http://schemas.openxmlformats.org/officeDocument/2006/relationships/image" Target="../media/image91.png"/><Relationship Id="rId25" Type="http://schemas.openxmlformats.org/officeDocument/2006/relationships/image" Target="../media/image92.emf"/><Relationship Id="rId10" Type="http://schemas.openxmlformats.org/officeDocument/2006/relationships/image" Target="../media/image39.png"/><Relationship Id="rId11" Type="http://schemas.openxmlformats.org/officeDocument/2006/relationships/image" Target="../media/image82.png"/><Relationship Id="rId12" Type="http://schemas.openxmlformats.org/officeDocument/2006/relationships/image" Target="../media/image83.png"/><Relationship Id="rId13" Type="http://schemas.openxmlformats.org/officeDocument/2006/relationships/image" Target="../media/image46.png"/><Relationship Id="rId14" Type="http://schemas.openxmlformats.org/officeDocument/2006/relationships/image" Target="../media/image48.png"/><Relationship Id="rId15" Type="http://schemas.openxmlformats.org/officeDocument/2006/relationships/image" Target="../media/image51.png"/><Relationship Id="rId16" Type="http://schemas.openxmlformats.org/officeDocument/2006/relationships/image" Target="../media/image52.png"/><Relationship Id="rId17" Type="http://schemas.openxmlformats.org/officeDocument/2006/relationships/image" Target="../media/image84.png"/><Relationship Id="rId18" Type="http://schemas.openxmlformats.org/officeDocument/2006/relationships/image" Target="../media/image85.png"/><Relationship Id="rId19" Type="http://schemas.openxmlformats.org/officeDocument/2006/relationships/image" Target="../media/image86.png"/><Relationship Id="rId1" Type="http://schemas.openxmlformats.org/officeDocument/2006/relationships/tags" Target="../tags/tag1.xml"/><Relationship Id="rId2" Type="http://schemas.openxmlformats.org/officeDocument/2006/relationships/slideLayout" Target="../slideLayouts/slideLayout5.xml"/><Relationship Id="rId3" Type="http://schemas.openxmlformats.org/officeDocument/2006/relationships/notesSlide" Target="../notesSlides/notesSlide4.xml"/><Relationship Id="rId4" Type="http://schemas.openxmlformats.org/officeDocument/2006/relationships/image" Target="../media/image81.png"/><Relationship Id="rId5" Type="http://schemas.openxmlformats.org/officeDocument/2006/relationships/image" Target="../media/image26.png"/><Relationship Id="rId6" Type="http://schemas.openxmlformats.org/officeDocument/2006/relationships/image" Target="../media/image27.png"/><Relationship Id="rId7" Type="http://schemas.openxmlformats.org/officeDocument/2006/relationships/image" Target="../media/image30.png"/><Relationship Id="rId8" Type="http://schemas.openxmlformats.org/officeDocument/2006/relationships/image" Target="../media/image3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hyperlink" Target="http://www.eweek.com/cp/bio/Jeffrey-Burt/"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600" y="533400"/>
            <a:ext cx="8763000" cy="1470025"/>
          </a:xfrm>
        </p:spPr>
        <p:txBody>
          <a:bodyPr/>
          <a:lstStyle/>
          <a:p>
            <a:r>
              <a:rPr lang="en-US" b="1" dirty="0" smtClean="0">
                <a:solidFill>
                  <a:srgbClr val="0000FF"/>
                </a:solidFill>
              </a:rPr>
              <a:t>SDN: New Approach to Networking</a:t>
            </a:r>
            <a:endParaRPr lang="en-US" b="1" dirty="0">
              <a:solidFill>
                <a:srgbClr val="0000FF"/>
              </a:solidFill>
            </a:endParaRPr>
          </a:p>
        </p:txBody>
      </p:sp>
      <p:sp>
        <p:nvSpPr>
          <p:cNvPr id="3" name="Subtitle 2"/>
          <p:cNvSpPr>
            <a:spLocks noGrp="1"/>
          </p:cNvSpPr>
          <p:nvPr>
            <p:ph type="subTitle" idx="1"/>
          </p:nvPr>
        </p:nvSpPr>
        <p:spPr>
          <a:xfrm>
            <a:off x="838200" y="1828800"/>
            <a:ext cx="7391400" cy="2057400"/>
          </a:xfrm>
        </p:spPr>
        <p:txBody>
          <a:bodyPr>
            <a:normAutofit/>
          </a:bodyPr>
          <a:lstStyle/>
          <a:p>
            <a:r>
              <a:rPr lang="en-US" dirty="0" smtClean="0">
                <a:solidFill>
                  <a:schemeClr val="tx1"/>
                </a:solidFill>
              </a:rPr>
              <a:t>Guru Parulkar</a:t>
            </a:r>
          </a:p>
          <a:p>
            <a:r>
              <a:rPr lang="en-US" dirty="0" smtClean="0">
                <a:solidFill>
                  <a:schemeClr val="tx1"/>
                </a:solidFill>
                <a:hlinkClick r:id="rId3"/>
              </a:rPr>
              <a:t>parulkar@stanford.edu</a:t>
            </a:r>
            <a:endParaRPr lang="en-US" dirty="0" smtClean="0">
              <a:solidFill>
                <a:schemeClr val="tx1"/>
              </a:solidFill>
            </a:endParaRPr>
          </a:p>
          <a:p>
            <a:r>
              <a:rPr lang="en-US" dirty="0" smtClean="0">
                <a:solidFill>
                  <a:schemeClr val="tx1"/>
                </a:solidFill>
                <a:hlinkClick r:id="rId4"/>
              </a:rPr>
              <a:t>http://onrc.net/</a:t>
            </a:r>
            <a:endParaRPr lang="en-US" dirty="0" smtClean="0">
              <a:solidFill>
                <a:schemeClr val="tx1"/>
              </a:solidFill>
            </a:endParaRPr>
          </a:p>
          <a:p>
            <a:endParaRPr lang="en-US" dirty="0" smtClean="0">
              <a:solidFill>
                <a:schemeClr val="tx1"/>
              </a:solidFill>
            </a:endParaRPr>
          </a:p>
          <a:p>
            <a:endParaRPr lang="en-US" dirty="0" smtClean="0">
              <a:solidFill>
                <a:schemeClr val="tx1"/>
              </a:solidFill>
            </a:endParaRPr>
          </a:p>
        </p:txBody>
      </p:sp>
      <p:grpSp>
        <p:nvGrpSpPr>
          <p:cNvPr id="21" name="Group 20"/>
          <p:cNvGrpSpPr/>
          <p:nvPr/>
        </p:nvGrpSpPr>
        <p:grpSpPr>
          <a:xfrm>
            <a:off x="353826" y="4114800"/>
            <a:ext cx="8486411" cy="546661"/>
            <a:chOff x="416546" y="4641045"/>
            <a:chExt cx="8486411" cy="546661"/>
          </a:xfrm>
        </p:grpSpPr>
        <p:pic>
          <p:nvPicPr>
            <p:cNvPr id="22" name="Picture 21"/>
            <p:cNvPicPr>
              <a:picLocks noChangeAspect="1"/>
            </p:cNvPicPr>
            <p:nvPr/>
          </p:nvPicPr>
          <p:blipFill>
            <a:blip r:embed="rId5"/>
            <a:stretch>
              <a:fillRect/>
            </a:stretch>
          </p:blipFill>
          <p:spPr>
            <a:xfrm>
              <a:off x="416546" y="4641045"/>
              <a:ext cx="1431731" cy="546661"/>
            </a:xfrm>
            <a:prstGeom prst="rect">
              <a:avLst/>
            </a:prstGeom>
          </p:spPr>
        </p:pic>
        <p:pic>
          <p:nvPicPr>
            <p:cNvPr id="23" name="Picture 22"/>
            <p:cNvPicPr>
              <a:picLocks noChangeAspect="1"/>
            </p:cNvPicPr>
            <p:nvPr/>
          </p:nvPicPr>
          <p:blipFill>
            <a:blip r:embed="rId6"/>
            <a:stretch>
              <a:fillRect/>
            </a:stretch>
          </p:blipFill>
          <p:spPr>
            <a:xfrm>
              <a:off x="2785790" y="4641045"/>
              <a:ext cx="1431731" cy="546661"/>
            </a:xfrm>
            <a:prstGeom prst="rect">
              <a:avLst/>
            </a:prstGeom>
          </p:spPr>
        </p:pic>
        <p:pic>
          <p:nvPicPr>
            <p:cNvPr id="24" name="Picture 23"/>
            <p:cNvPicPr>
              <a:picLocks noChangeAspect="1"/>
            </p:cNvPicPr>
            <p:nvPr/>
          </p:nvPicPr>
          <p:blipFill>
            <a:blip r:embed="rId7"/>
            <a:stretch>
              <a:fillRect/>
            </a:stretch>
          </p:blipFill>
          <p:spPr>
            <a:xfrm>
              <a:off x="5182740" y="4641045"/>
              <a:ext cx="1431731" cy="546661"/>
            </a:xfrm>
            <a:prstGeom prst="rect">
              <a:avLst/>
            </a:prstGeom>
          </p:spPr>
        </p:pic>
        <p:pic>
          <p:nvPicPr>
            <p:cNvPr id="25" name="Picture 24"/>
            <p:cNvPicPr>
              <a:picLocks noChangeAspect="1"/>
            </p:cNvPicPr>
            <p:nvPr/>
          </p:nvPicPr>
          <p:blipFill>
            <a:blip r:embed="rId8"/>
            <a:stretch>
              <a:fillRect/>
            </a:stretch>
          </p:blipFill>
          <p:spPr>
            <a:xfrm>
              <a:off x="7471226" y="4641045"/>
              <a:ext cx="1431731" cy="546661"/>
            </a:xfrm>
            <a:prstGeom prst="rect">
              <a:avLst/>
            </a:prstGeom>
          </p:spPr>
        </p:pic>
      </p:grpSp>
      <p:grpSp>
        <p:nvGrpSpPr>
          <p:cNvPr id="26" name="Group 25"/>
          <p:cNvGrpSpPr/>
          <p:nvPr/>
        </p:nvGrpSpPr>
        <p:grpSpPr>
          <a:xfrm>
            <a:off x="353826" y="5328396"/>
            <a:ext cx="8377947" cy="780945"/>
            <a:chOff x="416546" y="5854641"/>
            <a:chExt cx="8377947" cy="780945"/>
          </a:xfrm>
        </p:grpSpPr>
        <p:pic>
          <p:nvPicPr>
            <p:cNvPr id="27" name="Picture 26"/>
            <p:cNvPicPr>
              <a:picLocks noChangeAspect="1"/>
            </p:cNvPicPr>
            <p:nvPr/>
          </p:nvPicPr>
          <p:blipFill>
            <a:blip r:embed="rId9"/>
            <a:stretch>
              <a:fillRect/>
            </a:stretch>
          </p:blipFill>
          <p:spPr>
            <a:xfrm>
              <a:off x="416546" y="5971783"/>
              <a:ext cx="1431731" cy="546661"/>
            </a:xfrm>
            <a:prstGeom prst="rect">
              <a:avLst/>
            </a:prstGeom>
          </p:spPr>
        </p:pic>
        <p:pic>
          <p:nvPicPr>
            <p:cNvPr id="28" name="Picture 27"/>
            <p:cNvPicPr>
              <a:picLocks noChangeAspect="1"/>
            </p:cNvPicPr>
            <p:nvPr/>
          </p:nvPicPr>
          <p:blipFill>
            <a:blip r:embed="rId10"/>
            <a:stretch>
              <a:fillRect/>
            </a:stretch>
          </p:blipFill>
          <p:spPr>
            <a:xfrm>
              <a:off x="5182740" y="5971783"/>
              <a:ext cx="1431731" cy="546661"/>
            </a:xfrm>
            <a:prstGeom prst="rect">
              <a:avLst/>
            </a:prstGeom>
          </p:spPr>
        </p:pic>
        <p:pic>
          <p:nvPicPr>
            <p:cNvPr id="29" name="Picture 28"/>
            <p:cNvPicPr>
              <a:picLocks noChangeAspect="1"/>
            </p:cNvPicPr>
            <p:nvPr/>
          </p:nvPicPr>
          <p:blipFill>
            <a:blip r:embed="rId11"/>
            <a:stretch>
              <a:fillRect/>
            </a:stretch>
          </p:blipFill>
          <p:spPr>
            <a:xfrm>
              <a:off x="2785790" y="5971783"/>
              <a:ext cx="1431731" cy="546661"/>
            </a:xfrm>
            <a:prstGeom prst="rect">
              <a:avLst/>
            </a:prstGeom>
          </p:spPr>
        </p:pic>
        <p:pic>
          <p:nvPicPr>
            <p:cNvPr id="30" name="Picture 29"/>
            <p:cNvPicPr>
              <a:picLocks noChangeAspect="1"/>
            </p:cNvPicPr>
            <p:nvPr/>
          </p:nvPicPr>
          <p:blipFill>
            <a:blip r:embed="rId12"/>
            <a:stretch>
              <a:fillRect/>
            </a:stretch>
          </p:blipFill>
          <p:spPr>
            <a:xfrm>
              <a:off x="7579690" y="5854641"/>
              <a:ext cx="1214803" cy="780945"/>
            </a:xfrm>
            <a:prstGeom prst="rect">
              <a:avLst/>
            </a:prstGeom>
          </p:spPr>
        </p:pic>
      </p:grpSp>
      <p:grpSp>
        <p:nvGrpSpPr>
          <p:cNvPr id="31" name="Group 30"/>
          <p:cNvGrpSpPr/>
          <p:nvPr/>
        </p:nvGrpSpPr>
        <p:grpSpPr>
          <a:xfrm>
            <a:off x="353826" y="4721599"/>
            <a:ext cx="8486411" cy="546661"/>
            <a:chOff x="416546" y="5247844"/>
            <a:chExt cx="8486411" cy="546661"/>
          </a:xfrm>
        </p:grpSpPr>
        <p:pic>
          <p:nvPicPr>
            <p:cNvPr id="32" name="Picture 31"/>
            <p:cNvPicPr>
              <a:picLocks noChangeAspect="1"/>
            </p:cNvPicPr>
            <p:nvPr/>
          </p:nvPicPr>
          <p:blipFill>
            <a:blip r:embed="rId13"/>
            <a:stretch>
              <a:fillRect/>
            </a:stretch>
          </p:blipFill>
          <p:spPr>
            <a:xfrm>
              <a:off x="416546" y="5247844"/>
              <a:ext cx="1431731" cy="546661"/>
            </a:xfrm>
            <a:prstGeom prst="rect">
              <a:avLst/>
            </a:prstGeom>
          </p:spPr>
        </p:pic>
        <p:pic>
          <p:nvPicPr>
            <p:cNvPr id="33" name="Picture 32"/>
            <p:cNvPicPr>
              <a:picLocks noChangeAspect="1"/>
            </p:cNvPicPr>
            <p:nvPr/>
          </p:nvPicPr>
          <p:blipFill>
            <a:blip r:embed="rId14"/>
            <a:stretch>
              <a:fillRect/>
            </a:stretch>
          </p:blipFill>
          <p:spPr>
            <a:xfrm>
              <a:off x="5182740" y="5247844"/>
              <a:ext cx="1431731" cy="546661"/>
            </a:xfrm>
            <a:prstGeom prst="rect">
              <a:avLst/>
            </a:prstGeom>
          </p:spPr>
        </p:pic>
        <p:pic>
          <p:nvPicPr>
            <p:cNvPr id="34" name="Picture 33"/>
            <p:cNvPicPr>
              <a:picLocks noChangeAspect="1"/>
            </p:cNvPicPr>
            <p:nvPr/>
          </p:nvPicPr>
          <p:blipFill>
            <a:blip r:embed="rId15"/>
            <a:stretch>
              <a:fillRect/>
            </a:stretch>
          </p:blipFill>
          <p:spPr>
            <a:xfrm>
              <a:off x="7471226" y="5247844"/>
              <a:ext cx="1431731" cy="546661"/>
            </a:xfrm>
            <a:prstGeom prst="rect">
              <a:avLst/>
            </a:prstGeom>
          </p:spPr>
        </p:pic>
        <p:pic>
          <p:nvPicPr>
            <p:cNvPr id="35" name="Picture 34"/>
            <p:cNvPicPr>
              <a:picLocks noChangeAspect="1"/>
            </p:cNvPicPr>
            <p:nvPr/>
          </p:nvPicPr>
          <p:blipFill>
            <a:blip r:embed="rId16"/>
            <a:stretch>
              <a:fillRect/>
            </a:stretch>
          </p:blipFill>
          <p:spPr>
            <a:xfrm>
              <a:off x="2846530" y="5269537"/>
              <a:ext cx="1310251" cy="503275"/>
            </a:xfrm>
            <a:prstGeom prst="rect">
              <a:avLst/>
            </a:prstGeom>
          </p:spPr>
        </p:pic>
      </p:grpSp>
      <p:pic>
        <p:nvPicPr>
          <p:cNvPr id="36" name="Picture 35"/>
          <p:cNvPicPr>
            <a:picLocks noChangeAspect="1"/>
          </p:cNvPicPr>
          <p:nvPr/>
        </p:nvPicPr>
        <p:blipFill>
          <a:blip r:embed="rId17"/>
          <a:stretch>
            <a:fillRect/>
          </a:stretch>
        </p:blipFill>
        <p:spPr>
          <a:xfrm>
            <a:off x="4087031" y="5832357"/>
            <a:ext cx="1018369" cy="1025643"/>
          </a:xfrm>
          <a:prstGeom prst="rect">
            <a:avLst/>
          </a:prstGeom>
        </p:spPr>
      </p:pic>
    </p:spTree>
    <p:extLst>
      <p:ext uri="{BB962C8B-B14F-4D97-AF65-F5344CB8AC3E}">
        <p14:creationId xmlns:p14="http://schemas.microsoft.com/office/powerpoint/2010/main" val="495107086"/>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685800" y="2590800"/>
            <a:ext cx="7772400" cy="1905000"/>
          </a:xfrm>
        </p:spPr>
        <p:txBody>
          <a:bodyPr>
            <a:normAutofit/>
          </a:bodyPr>
          <a:lstStyle/>
          <a:p>
            <a:r>
              <a:rPr lang="en-US" dirty="0" smtClean="0"/>
              <a:t>What is the problem? </a:t>
            </a:r>
            <a:endParaRPr lang="en-US" dirty="0"/>
          </a:p>
        </p:txBody>
      </p:sp>
    </p:spTree>
    <p:extLst>
      <p:ext uri="{BB962C8B-B14F-4D97-AF65-F5344CB8AC3E}">
        <p14:creationId xmlns:p14="http://schemas.microsoft.com/office/powerpoint/2010/main" val="126162380"/>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6" descr="48HD10Gbs.png"/>
          <p:cNvPicPr>
            <a:picLocks noChangeAspect="1"/>
          </p:cNvPicPr>
          <p:nvPr/>
        </p:nvPicPr>
        <p:blipFill>
          <a:blip r:embed="rId3"/>
          <a:srcRect/>
          <a:stretch>
            <a:fillRect/>
          </a:stretch>
        </p:blipFill>
        <p:spPr bwMode="auto">
          <a:xfrm>
            <a:off x="4502150" y="1812925"/>
            <a:ext cx="3890963" cy="830263"/>
          </a:xfrm>
          <a:prstGeom prst="rect">
            <a:avLst/>
          </a:prstGeom>
          <a:noFill/>
          <a:ln w="9525">
            <a:noFill/>
            <a:miter lim="800000"/>
            <a:headEnd/>
            <a:tailEnd/>
          </a:ln>
        </p:spPr>
      </p:pic>
      <p:grpSp>
        <p:nvGrpSpPr>
          <p:cNvPr id="2" name="Group 34"/>
          <p:cNvGrpSpPr>
            <a:grpSpLocks/>
          </p:cNvGrpSpPr>
          <p:nvPr/>
        </p:nvGrpSpPr>
        <p:grpSpPr bwMode="auto">
          <a:xfrm>
            <a:off x="3675063" y="2757488"/>
            <a:ext cx="2065337" cy="1482725"/>
            <a:chOff x="1728" y="1416"/>
            <a:chExt cx="1301" cy="672"/>
          </a:xfrm>
        </p:grpSpPr>
        <p:sp>
          <p:nvSpPr>
            <p:cNvPr id="13" name="AutoShape 22"/>
            <p:cNvSpPr>
              <a:spLocks/>
            </p:cNvSpPr>
            <p:nvPr/>
          </p:nvSpPr>
          <p:spPr bwMode="auto">
            <a:xfrm>
              <a:off x="1728" y="1416"/>
              <a:ext cx="192" cy="672"/>
            </a:xfrm>
            <a:prstGeom prst="rightBrace">
              <a:avLst>
                <a:gd name="adj1" fmla="val 45306"/>
                <a:gd name="adj2" fmla="val 48514"/>
              </a:avLst>
            </a:prstGeom>
            <a:noFill/>
            <a:ln w="19050">
              <a:solidFill>
                <a:schemeClr val="tx1"/>
              </a:solidFill>
              <a:round/>
              <a:headEnd/>
              <a:tailEnd/>
            </a:ln>
          </p:spPr>
          <p:txBody>
            <a:bodyPr wrap="none" anchor="ctr">
              <a:prstTxWarp prst="textNoShape">
                <a:avLst/>
              </a:prstTxWarp>
            </a:bodyPr>
            <a:lstStyle/>
            <a:p>
              <a:pPr>
                <a:defRPr/>
              </a:pPr>
              <a:endParaRPr lang="en-US">
                <a:latin typeface="+mj-lt"/>
              </a:endParaRPr>
            </a:p>
          </p:txBody>
        </p:sp>
        <p:sp>
          <p:nvSpPr>
            <p:cNvPr id="16" name="Text Box 23"/>
            <p:cNvSpPr txBox="1">
              <a:spLocks noChangeArrowheads="1"/>
            </p:cNvSpPr>
            <p:nvPr/>
          </p:nvSpPr>
          <p:spPr bwMode="auto">
            <a:xfrm>
              <a:off x="1968" y="1566"/>
              <a:ext cx="1061" cy="294"/>
            </a:xfrm>
            <a:prstGeom prst="rect">
              <a:avLst/>
            </a:prstGeom>
            <a:noFill/>
            <a:ln w="9525">
              <a:noFill/>
              <a:miter lim="800000"/>
              <a:headEnd/>
              <a:tailEnd/>
            </a:ln>
          </p:spPr>
          <p:txBody>
            <a:bodyPr>
              <a:prstTxWarp prst="textNoShape">
                <a:avLst/>
              </a:prstTxWarp>
              <a:spAutoFit/>
            </a:bodyPr>
            <a:lstStyle/>
            <a:p>
              <a:pPr>
                <a:defRPr/>
              </a:pPr>
              <a:r>
                <a:rPr lang="en-US">
                  <a:latin typeface="+mj-lt"/>
                </a:rPr>
                <a:t>Million of lines</a:t>
              </a:r>
              <a:br>
                <a:rPr lang="en-US">
                  <a:latin typeface="+mj-lt"/>
                </a:rPr>
              </a:br>
              <a:r>
                <a:rPr lang="en-US">
                  <a:latin typeface="+mj-lt"/>
                </a:rPr>
                <a:t>of source code</a:t>
              </a:r>
            </a:p>
          </p:txBody>
        </p:sp>
      </p:grpSp>
      <p:sp>
        <p:nvSpPr>
          <p:cNvPr id="17" name="Text Box 24"/>
          <p:cNvSpPr txBox="1">
            <a:spLocks noChangeArrowheads="1"/>
          </p:cNvSpPr>
          <p:nvPr/>
        </p:nvSpPr>
        <p:spPr bwMode="auto">
          <a:xfrm>
            <a:off x="5732463" y="3175000"/>
            <a:ext cx="1262523" cy="369332"/>
          </a:xfrm>
          <a:prstGeom prst="rect">
            <a:avLst/>
          </a:prstGeom>
          <a:noFill/>
          <a:ln w="9525">
            <a:noFill/>
            <a:miter lim="800000"/>
            <a:headEnd/>
            <a:tailEnd/>
          </a:ln>
        </p:spPr>
        <p:txBody>
          <a:bodyPr wrap="none">
            <a:prstTxWarp prst="textNoShape">
              <a:avLst/>
            </a:prstTxWarp>
            <a:spAutoFit/>
          </a:bodyPr>
          <a:lstStyle/>
          <a:p>
            <a:r>
              <a:rPr lang="en-US" dirty="0" smtClean="0">
                <a:latin typeface="Calibri" charset="0"/>
              </a:rPr>
              <a:t>6000+ </a:t>
            </a:r>
            <a:r>
              <a:rPr lang="en-US" dirty="0" err="1">
                <a:latin typeface="Calibri" charset="0"/>
              </a:rPr>
              <a:t>RFCs</a:t>
            </a:r>
            <a:endParaRPr lang="en-US" dirty="0">
              <a:latin typeface="Calibri" charset="0"/>
            </a:endParaRPr>
          </a:p>
        </p:txBody>
      </p:sp>
      <p:grpSp>
        <p:nvGrpSpPr>
          <p:cNvPr id="3" name="Group 35"/>
          <p:cNvGrpSpPr>
            <a:grpSpLocks/>
          </p:cNvGrpSpPr>
          <p:nvPr/>
        </p:nvGrpSpPr>
        <p:grpSpPr bwMode="auto">
          <a:xfrm>
            <a:off x="3675063" y="4343400"/>
            <a:ext cx="2114550" cy="952500"/>
            <a:chOff x="1728" y="2232"/>
            <a:chExt cx="1332" cy="672"/>
          </a:xfrm>
        </p:grpSpPr>
        <p:sp>
          <p:nvSpPr>
            <p:cNvPr id="20" name="AutoShape 27"/>
            <p:cNvSpPr>
              <a:spLocks/>
            </p:cNvSpPr>
            <p:nvPr/>
          </p:nvSpPr>
          <p:spPr bwMode="auto">
            <a:xfrm>
              <a:off x="1728" y="2232"/>
              <a:ext cx="192" cy="672"/>
            </a:xfrm>
            <a:prstGeom prst="rightBrace">
              <a:avLst>
                <a:gd name="adj1" fmla="val 45306"/>
                <a:gd name="adj2" fmla="val 48514"/>
              </a:avLst>
            </a:prstGeom>
            <a:noFill/>
            <a:ln w="19050">
              <a:solidFill>
                <a:schemeClr val="tx1"/>
              </a:solidFill>
              <a:round/>
              <a:headEnd/>
              <a:tailEnd/>
            </a:ln>
          </p:spPr>
          <p:txBody>
            <a:bodyPr wrap="none" anchor="ctr">
              <a:prstTxWarp prst="textNoShape">
                <a:avLst/>
              </a:prstTxWarp>
            </a:bodyPr>
            <a:lstStyle/>
            <a:p>
              <a:pPr>
                <a:defRPr/>
              </a:pPr>
              <a:endParaRPr lang="en-US">
                <a:latin typeface="+mj-lt"/>
              </a:endParaRPr>
            </a:p>
          </p:txBody>
        </p:sp>
        <p:sp>
          <p:nvSpPr>
            <p:cNvPr id="21" name="Text Box 28"/>
            <p:cNvSpPr txBox="1">
              <a:spLocks noChangeArrowheads="1"/>
            </p:cNvSpPr>
            <p:nvPr/>
          </p:nvSpPr>
          <p:spPr bwMode="auto">
            <a:xfrm>
              <a:off x="1968" y="2328"/>
              <a:ext cx="1092" cy="261"/>
            </a:xfrm>
            <a:prstGeom prst="rect">
              <a:avLst/>
            </a:prstGeom>
            <a:noFill/>
            <a:ln w="9525">
              <a:noFill/>
              <a:miter lim="800000"/>
              <a:headEnd/>
              <a:tailEnd/>
            </a:ln>
          </p:spPr>
          <p:txBody>
            <a:bodyPr>
              <a:prstTxWarp prst="textNoShape">
                <a:avLst/>
              </a:prstTxWarp>
              <a:spAutoFit/>
            </a:bodyPr>
            <a:lstStyle/>
            <a:p>
              <a:pPr>
                <a:defRPr/>
              </a:pPr>
              <a:r>
                <a:rPr lang="en-US">
                  <a:latin typeface="+mj-lt"/>
                </a:rPr>
                <a:t>Billions of gates</a:t>
              </a:r>
            </a:p>
          </p:txBody>
        </p:sp>
      </p:grpSp>
      <p:sp>
        <p:nvSpPr>
          <p:cNvPr id="22" name="Text Box 29"/>
          <p:cNvSpPr txBox="1">
            <a:spLocks noChangeArrowheads="1"/>
          </p:cNvSpPr>
          <p:nvPr/>
        </p:nvSpPr>
        <p:spPr bwMode="auto">
          <a:xfrm>
            <a:off x="5732463" y="4484688"/>
            <a:ext cx="904875" cy="369887"/>
          </a:xfrm>
          <a:prstGeom prst="rect">
            <a:avLst/>
          </a:prstGeom>
          <a:noFill/>
          <a:ln w="9525">
            <a:noFill/>
            <a:miter lim="800000"/>
            <a:headEnd/>
            <a:tailEnd/>
          </a:ln>
        </p:spPr>
        <p:txBody>
          <a:bodyPr wrap="none">
            <a:prstTxWarp prst="textNoShape">
              <a:avLst/>
            </a:prstTxWarp>
            <a:spAutoFit/>
          </a:bodyPr>
          <a:lstStyle/>
          <a:p>
            <a:pPr>
              <a:defRPr/>
            </a:pPr>
            <a:r>
              <a:rPr lang="en-US">
                <a:latin typeface="+mj-lt"/>
              </a:rPr>
              <a:t>Bloated</a:t>
            </a:r>
          </a:p>
        </p:txBody>
      </p:sp>
      <p:sp>
        <p:nvSpPr>
          <p:cNvPr id="23" name="Text Box 30"/>
          <p:cNvSpPr txBox="1">
            <a:spLocks noChangeArrowheads="1"/>
          </p:cNvSpPr>
          <p:nvPr/>
        </p:nvSpPr>
        <p:spPr bwMode="auto">
          <a:xfrm>
            <a:off x="7067550" y="4484688"/>
            <a:ext cx="1511300" cy="369887"/>
          </a:xfrm>
          <a:prstGeom prst="rect">
            <a:avLst/>
          </a:prstGeom>
          <a:noFill/>
          <a:ln w="9525">
            <a:noFill/>
            <a:miter lim="800000"/>
            <a:headEnd/>
            <a:tailEnd/>
          </a:ln>
        </p:spPr>
        <p:txBody>
          <a:bodyPr wrap="none">
            <a:prstTxWarp prst="textNoShape">
              <a:avLst/>
            </a:prstTxWarp>
            <a:spAutoFit/>
          </a:bodyPr>
          <a:lstStyle/>
          <a:p>
            <a:pPr>
              <a:defRPr/>
            </a:pPr>
            <a:r>
              <a:rPr lang="en-US">
                <a:latin typeface="+mj-lt"/>
              </a:rPr>
              <a:t>Power Hungry</a:t>
            </a:r>
          </a:p>
        </p:txBody>
      </p:sp>
      <p:sp>
        <p:nvSpPr>
          <p:cNvPr id="24" name="Text Box 32"/>
          <p:cNvSpPr txBox="1">
            <a:spLocks noChangeArrowheads="1"/>
          </p:cNvSpPr>
          <p:nvPr/>
        </p:nvSpPr>
        <p:spPr bwMode="auto">
          <a:xfrm>
            <a:off x="1176336" y="5322732"/>
            <a:ext cx="7402513" cy="1102866"/>
          </a:xfrm>
          <a:prstGeom prst="rect">
            <a:avLst/>
          </a:prstGeom>
          <a:noFill/>
          <a:ln w="9525">
            <a:noFill/>
            <a:miter lim="800000"/>
            <a:headEnd/>
            <a:tailEnd/>
          </a:ln>
        </p:spPr>
        <p:txBody>
          <a:bodyPr wrap="square">
            <a:prstTxWarp prst="textNoShape">
              <a:avLst/>
            </a:prstTxWarp>
            <a:spAutoFit/>
          </a:bodyPr>
          <a:lstStyle/>
          <a:p>
            <a:pPr>
              <a:lnSpc>
                <a:spcPct val="80000"/>
              </a:lnSpc>
              <a:spcBef>
                <a:spcPct val="20000"/>
              </a:spcBef>
              <a:spcAft>
                <a:spcPts val="600"/>
              </a:spcAft>
              <a:buClr>
                <a:schemeClr val="tx1"/>
              </a:buClr>
              <a:buSzPct val="75000"/>
              <a:buFont typeface="Wingdings" charset="2"/>
              <a:buNone/>
            </a:pPr>
            <a:r>
              <a:rPr lang="en-US" sz="2000" dirty="0">
                <a:latin typeface="Calibri" charset="0"/>
              </a:rPr>
              <a:t>Vertically integrated, complex, closed, </a:t>
            </a:r>
            <a:r>
              <a:rPr lang="en-US" sz="2000" dirty="0" smtClean="0">
                <a:latin typeface="Calibri" charset="0"/>
              </a:rPr>
              <a:t>proprietary</a:t>
            </a:r>
            <a:br>
              <a:rPr lang="en-US" sz="2000" dirty="0" smtClean="0">
                <a:latin typeface="Calibri" charset="0"/>
              </a:rPr>
            </a:br>
            <a:r>
              <a:rPr lang="en-US" sz="1000" dirty="0" smtClean="0">
                <a:latin typeface="Calibri" charset="0"/>
              </a:rPr>
              <a:t/>
            </a:r>
            <a:br>
              <a:rPr lang="en-US" sz="1000" dirty="0" smtClean="0">
                <a:latin typeface="Calibri" charset="0"/>
              </a:rPr>
            </a:br>
            <a:r>
              <a:rPr lang="en-US" sz="2000" dirty="0" smtClean="0">
                <a:latin typeface="Calibri" charset="0"/>
              </a:rPr>
              <a:t>Not </a:t>
            </a:r>
            <a:r>
              <a:rPr lang="en-US" sz="2000" dirty="0">
                <a:latin typeface="Calibri" charset="0"/>
              </a:rPr>
              <a:t>suitable for experimental </a:t>
            </a:r>
            <a:r>
              <a:rPr lang="en-US" sz="2000" dirty="0" smtClean="0">
                <a:latin typeface="Calibri" charset="0"/>
              </a:rPr>
              <a:t>ideas</a:t>
            </a:r>
            <a:endParaRPr lang="en-US" sz="2000" dirty="0" smtClean="0">
              <a:solidFill>
                <a:schemeClr val="accent2"/>
              </a:solidFill>
              <a:latin typeface="Calibri" charset="0"/>
            </a:endParaRPr>
          </a:p>
          <a:p>
            <a:pPr>
              <a:lnSpc>
                <a:spcPct val="80000"/>
              </a:lnSpc>
              <a:spcBef>
                <a:spcPct val="20000"/>
              </a:spcBef>
              <a:spcAft>
                <a:spcPts val="600"/>
              </a:spcAft>
              <a:buClr>
                <a:schemeClr val="tx1"/>
              </a:buClr>
              <a:buSzPct val="75000"/>
              <a:buFont typeface="Wingdings" charset="2"/>
              <a:buNone/>
            </a:pPr>
            <a:endParaRPr lang="en-US" sz="2000" dirty="0">
              <a:solidFill>
                <a:schemeClr val="accent2"/>
              </a:solidFill>
              <a:latin typeface="Calibri" charset="0"/>
            </a:endParaRPr>
          </a:p>
        </p:txBody>
      </p:sp>
      <p:sp>
        <p:nvSpPr>
          <p:cNvPr id="25" name="Rounded Rectangle 24"/>
          <p:cNvSpPr/>
          <p:nvPr/>
        </p:nvSpPr>
        <p:spPr>
          <a:xfrm>
            <a:off x="1252562" y="4343022"/>
            <a:ext cx="2366984" cy="952500"/>
          </a:xfrm>
          <a:prstGeom prst="roundRect">
            <a:avLst/>
          </a:prstGeom>
          <a:solidFill>
            <a:srgbClr val="000090"/>
          </a:solidFill>
        </p:spPr>
        <p:style>
          <a:lnRef idx="0">
            <a:schemeClr val="accent2"/>
          </a:lnRef>
          <a:fillRef idx="3">
            <a:schemeClr val="accent2"/>
          </a:fillRef>
          <a:effectRef idx="3">
            <a:schemeClr val="accent2"/>
          </a:effectRef>
          <a:fontRef idx="minor">
            <a:schemeClr val="lt1"/>
          </a:fontRef>
        </p:style>
        <p:txBody>
          <a:bodyPr anchor="ctr">
            <a:prstTxWarp prst="textNoShape">
              <a:avLst/>
            </a:prstTxWarp>
          </a:bodyPr>
          <a:lstStyle/>
          <a:p>
            <a:pPr algn="ctr" fontAlgn="auto">
              <a:spcBef>
                <a:spcPts val="0"/>
              </a:spcBef>
              <a:spcAft>
                <a:spcPts val="0"/>
              </a:spcAft>
              <a:defRPr/>
            </a:pPr>
            <a:r>
              <a:rPr lang="en-US" sz="1600" b="1" dirty="0">
                <a:solidFill>
                  <a:srgbClr val="C3D69B"/>
                </a:solidFill>
                <a:latin typeface="+mj-lt"/>
              </a:rPr>
              <a:t>Specialized Packet Forwarding Hardware</a:t>
            </a:r>
            <a:endParaRPr lang="en-US" sz="1400" b="1" dirty="0">
              <a:solidFill>
                <a:srgbClr val="C3D69B"/>
              </a:solidFill>
              <a:latin typeface="+mj-lt"/>
            </a:endParaRPr>
          </a:p>
        </p:txBody>
      </p:sp>
      <p:sp>
        <p:nvSpPr>
          <p:cNvPr id="26" name="Rounded Rectangle 25"/>
          <p:cNvSpPr/>
          <p:nvPr/>
        </p:nvSpPr>
        <p:spPr>
          <a:xfrm>
            <a:off x="1252561" y="3451858"/>
            <a:ext cx="2366985" cy="788185"/>
          </a:xfrm>
          <a:prstGeom prst="roundRect">
            <a:avLst/>
          </a:prstGeom>
          <a:gradFill>
            <a:gsLst>
              <a:gs pos="0">
                <a:srgbClr val="FF0000"/>
              </a:gs>
              <a:gs pos="100000">
                <a:srgbClr val="F7545C"/>
              </a:gs>
            </a:gsLst>
          </a:gradFill>
        </p:spPr>
        <p:style>
          <a:lnRef idx="0">
            <a:schemeClr val="accent6"/>
          </a:lnRef>
          <a:fillRef idx="3">
            <a:schemeClr val="accent6"/>
          </a:fillRef>
          <a:effectRef idx="3">
            <a:schemeClr val="accent6"/>
          </a:effectRef>
          <a:fontRef idx="minor">
            <a:schemeClr val="lt1"/>
          </a:fontRef>
        </p:style>
        <p:txBody>
          <a:bodyPr anchor="ctr">
            <a:prstTxWarp prst="textNoShape">
              <a:avLst/>
            </a:prstTxWarp>
          </a:bodyPr>
          <a:lstStyle/>
          <a:p>
            <a:pPr algn="ctr" fontAlgn="auto">
              <a:spcBef>
                <a:spcPts val="0"/>
              </a:spcBef>
              <a:spcAft>
                <a:spcPts val="0"/>
              </a:spcAft>
              <a:defRPr/>
            </a:pPr>
            <a:r>
              <a:rPr lang="en-US" sz="1600" dirty="0">
                <a:solidFill>
                  <a:srgbClr val="FFFFFF"/>
                </a:solidFill>
                <a:latin typeface="+mj-lt"/>
              </a:rPr>
              <a:t>Operating</a:t>
            </a:r>
          </a:p>
          <a:p>
            <a:pPr algn="ctr" fontAlgn="auto">
              <a:spcBef>
                <a:spcPts val="0"/>
              </a:spcBef>
              <a:spcAft>
                <a:spcPts val="0"/>
              </a:spcAft>
              <a:defRPr/>
            </a:pPr>
            <a:r>
              <a:rPr lang="en-US" sz="1600" dirty="0">
                <a:solidFill>
                  <a:srgbClr val="FFFFFF"/>
                </a:solidFill>
                <a:latin typeface="+mj-lt"/>
              </a:rPr>
              <a:t>System</a:t>
            </a:r>
          </a:p>
        </p:txBody>
      </p:sp>
      <p:sp>
        <p:nvSpPr>
          <p:cNvPr id="27" name="Rounded Rectangle 26"/>
          <p:cNvSpPr/>
          <p:nvPr/>
        </p:nvSpPr>
        <p:spPr>
          <a:xfrm>
            <a:off x="1252561" y="2757900"/>
            <a:ext cx="895927" cy="593699"/>
          </a:xfrm>
          <a:prstGeom prst="roundRect">
            <a:avLst/>
          </a:prstGeom>
          <a:gradFill>
            <a:gsLst>
              <a:gs pos="0">
                <a:schemeClr val="accent6">
                  <a:tint val="100000"/>
                  <a:shade val="100000"/>
                  <a:satMod val="130000"/>
                  <a:alpha val="60000"/>
                </a:schemeClr>
              </a:gs>
              <a:gs pos="100000">
                <a:schemeClr val="accent6">
                  <a:tint val="50000"/>
                  <a:shade val="100000"/>
                  <a:satMod val="350000"/>
                  <a:alpha val="45000"/>
                </a:schemeClr>
              </a:gs>
            </a:gsLst>
          </a:gradFill>
        </p:spPr>
        <p:style>
          <a:lnRef idx="0">
            <a:schemeClr val="accent6"/>
          </a:lnRef>
          <a:fillRef idx="3">
            <a:schemeClr val="accent6"/>
          </a:fillRef>
          <a:effectRef idx="3">
            <a:schemeClr val="accent6"/>
          </a:effectRef>
          <a:fontRef idx="minor">
            <a:schemeClr val="lt1"/>
          </a:fontRef>
        </p:style>
        <p:txBody>
          <a:bodyPr anchor="ctr">
            <a:prstTxWarp prst="textNoShape">
              <a:avLst/>
            </a:prstTxWarp>
          </a:bodyPr>
          <a:lstStyle/>
          <a:p>
            <a:pPr fontAlgn="auto">
              <a:spcBef>
                <a:spcPts val="0"/>
              </a:spcBef>
              <a:spcAft>
                <a:spcPts val="0"/>
              </a:spcAft>
              <a:defRPr/>
            </a:pPr>
            <a:r>
              <a:rPr lang="en-US" sz="1600" dirty="0">
                <a:solidFill>
                  <a:srgbClr val="FFFFFF"/>
                </a:solidFill>
                <a:latin typeface="+mj-lt"/>
              </a:rPr>
              <a:t>Feature</a:t>
            </a:r>
          </a:p>
        </p:txBody>
      </p:sp>
      <p:sp>
        <p:nvSpPr>
          <p:cNvPr id="28" name="Rounded Rectangle 27"/>
          <p:cNvSpPr/>
          <p:nvPr/>
        </p:nvSpPr>
        <p:spPr>
          <a:xfrm>
            <a:off x="2624667" y="2757900"/>
            <a:ext cx="994879" cy="593699"/>
          </a:xfrm>
          <a:prstGeom prst="roundRect">
            <a:avLst/>
          </a:prstGeom>
          <a:gradFill>
            <a:gsLst>
              <a:gs pos="0">
                <a:schemeClr val="accent6">
                  <a:tint val="100000"/>
                  <a:shade val="100000"/>
                  <a:satMod val="130000"/>
                  <a:alpha val="60000"/>
                </a:schemeClr>
              </a:gs>
              <a:gs pos="100000">
                <a:schemeClr val="accent6">
                  <a:tint val="50000"/>
                  <a:shade val="100000"/>
                  <a:satMod val="350000"/>
                  <a:alpha val="45000"/>
                </a:schemeClr>
              </a:gs>
            </a:gsLst>
          </a:gradFill>
        </p:spPr>
        <p:style>
          <a:lnRef idx="0">
            <a:schemeClr val="accent6"/>
          </a:lnRef>
          <a:fillRef idx="3">
            <a:schemeClr val="accent6"/>
          </a:fillRef>
          <a:effectRef idx="3">
            <a:schemeClr val="accent6"/>
          </a:effectRef>
          <a:fontRef idx="minor">
            <a:schemeClr val="lt1"/>
          </a:fontRef>
        </p:style>
        <p:txBody>
          <a:bodyPr anchor="ctr">
            <a:prstTxWarp prst="textNoShape">
              <a:avLst/>
            </a:prstTxWarp>
          </a:bodyPr>
          <a:lstStyle/>
          <a:p>
            <a:pPr fontAlgn="auto">
              <a:spcBef>
                <a:spcPts val="0"/>
              </a:spcBef>
              <a:spcAft>
                <a:spcPts val="0"/>
              </a:spcAft>
              <a:defRPr/>
            </a:pPr>
            <a:r>
              <a:rPr lang="en-US" sz="1600" dirty="0">
                <a:solidFill>
                  <a:srgbClr val="FFFFFF"/>
                </a:solidFill>
                <a:latin typeface="+mj-lt"/>
              </a:rPr>
              <a:t>Feature</a:t>
            </a:r>
          </a:p>
        </p:txBody>
      </p:sp>
      <p:cxnSp>
        <p:nvCxnSpPr>
          <p:cNvPr id="29" name="Straight Connector 28"/>
          <p:cNvCxnSpPr/>
          <p:nvPr/>
        </p:nvCxnSpPr>
        <p:spPr>
          <a:xfrm>
            <a:off x="2152650" y="3054350"/>
            <a:ext cx="590550" cy="1588"/>
          </a:xfrm>
          <a:prstGeom prst="line">
            <a:avLst/>
          </a:prstGeom>
          <a:ln w="25400" cap="flat" cmpd="sng" algn="ctr">
            <a:solidFill>
              <a:schemeClr val="accent1"/>
            </a:solidFill>
            <a:prstDash val="dot"/>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grpSp>
        <p:nvGrpSpPr>
          <p:cNvPr id="4" name="Group 37"/>
          <p:cNvGrpSpPr>
            <a:grpSpLocks/>
          </p:cNvGrpSpPr>
          <p:nvPr/>
        </p:nvGrpSpPr>
        <p:grpSpPr bwMode="auto">
          <a:xfrm>
            <a:off x="568325" y="1217065"/>
            <a:ext cx="4494213" cy="1540423"/>
            <a:chOff x="3348976" y="1568155"/>
            <a:chExt cx="4494480" cy="1541887"/>
          </a:xfrm>
        </p:grpSpPr>
        <p:sp>
          <p:nvSpPr>
            <p:cNvPr id="31" name="TextBox 30"/>
            <p:cNvSpPr txBox="1"/>
            <p:nvPr/>
          </p:nvSpPr>
          <p:spPr>
            <a:xfrm>
              <a:off x="3348976" y="1568155"/>
              <a:ext cx="4494480" cy="646727"/>
            </a:xfrm>
            <a:prstGeom prst="rect">
              <a:avLst/>
            </a:prstGeom>
            <a:noFill/>
          </p:spPr>
          <p:txBody>
            <a:bodyPr wrap="none">
              <a:spAutoFit/>
            </a:bodyPr>
            <a:lstStyle/>
            <a:p>
              <a:pPr fontAlgn="auto">
                <a:spcBef>
                  <a:spcPts val="0"/>
                </a:spcBef>
                <a:spcAft>
                  <a:spcPts val="0"/>
                </a:spcAft>
                <a:defRPr/>
              </a:pPr>
              <a:r>
                <a:rPr lang="en-US" dirty="0">
                  <a:latin typeface="+mj-lt"/>
                  <a:ea typeface="+mn-ea"/>
                  <a:cs typeface="+mn-cs"/>
                </a:rPr>
                <a:t>Routing, management, mobility management, </a:t>
              </a:r>
              <a:br>
                <a:rPr lang="en-US" dirty="0">
                  <a:latin typeface="+mj-lt"/>
                  <a:ea typeface="+mn-ea"/>
                  <a:cs typeface="+mn-cs"/>
                </a:rPr>
              </a:br>
              <a:r>
                <a:rPr lang="en-US" dirty="0">
                  <a:latin typeface="+mj-lt"/>
                  <a:ea typeface="+mn-ea"/>
                  <a:cs typeface="+mn-cs"/>
                </a:rPr>
                <a:t>access control, </a:t>
              </a:r>
              <a:r>
                <a:rPr lang="en-US" dirty="0" err="1">
                  <a:latin typeface="+mj-lt"/>
                  <a:ea typeface="+mn-ea"/>
                  <a:cs typeface="+mn-cs"/>
                </a:rPr>
                <a:t>VPNs</a:t>
              </a:r>
              <a:r>
                <a:rPr lang="en-US" dirty="0">
                  <a:latin typeface="+mj-lt"/>
                  <a:ea typeface="+mn-ea"/>
                  <a:cs typeface="+mn-cs"/>
                </a:rPr>
                <a:t>, …</a:t>
              </a:r>
            </a:p>
          </p:txBody>
        </p:sp>
        <p:cxnSp>
          <p:nvCxnSpPr>
            <p:cNvPr id="32" name="Straight Arrow Connector 31"/>
            <p:cNvCxnSpPr/>
            <p:nvPr/>
          </p:nvCxnSpPr>
          <p:spPr>
            <a:xfrm rot="16200000" flipH="1">
              <a:off x="5375705" y="2523592"/>
              <a:ext cx="945462" cy="22743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sp>
        <p:nvSpPr>
          <p:cNvPr id="30" name="Title 73"/>
          <p:cNvSpPr>
            <a:spLocks noGrp="1"/>
          </p:cNvSpPr>
          <p:nvPr>
            <p:ph type="title"/>
          </p:nvPr>
        </p:nvSpPr>
        <p:spPr>
          <a:xfrm>
            <a:off x="0" y="90488"/>
            <a:ext cx="9076475" cy="1143000"/>
          </a:xfrm>
        </p:spPr>
        <p:txBody>
          <a:bodyPr anchor="ctr">
            <a:normAutofit/>
          </a:bodyPr>
          <a:lstStyle/>
          <a:p>
            <a:r>
              <a:rPr lang="en-US" b="1" dirty="0" smtClean="0">
                <a:solidFill>
                  <a:srgbClr val="0000FF"/>
                </a:solidFill>
                <a:ea typeface="ＭＳ Ｐゴシック" charset="-128"/>
                <a:cs typeface="ＭＳ Ｐゴシック" charset="-128"/>
              </a:rPr>
              <a:t>Problem with Internet Infrastructure?  </a:t>
            </a:r>
          </a:p>
        </p:txBody>
      </p:sp>
      <p:sp>
        <p:nvSpPr>
          <p:cNvPr id="33" name="TextBox 32"/>
          <p:cNvSpPr txBox="1"/>
          <p:nvPr/>
        </p:nvSpPr>
        <p:spPr>
          <a:xfrm>
            <a:off x="67526" y="6334780"/>
            <a:ext cx="8940403" cy="461665"/>
          </a:xfrm>
          <a:prstGeom prst="rect">
            <a:avLst/>
          </a:prstGeom>
          <a:noFill/>
        </p:spPr>
        <p:txBody>
          <a:bodyPr wrap="square" rtlCol="0">
            <a:spAutoFit/>
          </a:bodyPr>
          <a:lstStyle/>
          <a:p>
            <a:pPr algn="ctr"/>
            <a:r>
              <a:rPr lang="en-US" sz="2400" b="1" dirty="0" smtClean="0">
                <a:solidFill>
                  <a:srgbClr val="FF0000"/>
                </a:solidFill>
              </a:rPr>
              <a:t>Not good for network owners &amp; users; Not good for researchers.</a:t>
            </a:r>
            <a:endParaRPr lang="en-US" sz="2400" b="1" dirty="0">
              <a:solidFill>
                <a:srgbClr val="FF0000"/>
              </a:solidFill>
            </a:endParaRPr>
          </a:p>
        </p:txBody>
      </p:sp>
    </p:spTree>
    <p:extLst>
      <p:ext uri="{BB962C8B-B14F-4D97-AF65-F5344CB8AC3E}">
        <p14:creationId xmlns:p14="http://schemas.microsoft.com/office/powerpoint/2010/main" val="3332128924"/>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0" presetClass="exit" presetSubtype="0" fill="hold" nodeType="withEffect">
                                  <p:stCondLst>
                                    <p:cond delay="0"/>
                                  </p:stCondLst>
                                  <p:childTnLst>
                                    <p:animEffect transition="out" filter="fade">
                                      <p:cBhvr>
                                        <p:cTn id="12" dur="1000"/>
                                        <p:tgtEl>
                                          <p:spTgt spid="4"/>
                                        </p:tgtEl>
                                      </p:cBhvr>
                                    </p:animEffect>
                                    <p:set>
                                      <p:cBhvr>
                                        <p:cTn id="13" dur="1" fill="hold">
                                          <p:stCondLst>
                                            <p:cond delay="999"/>
                                          </p:stCondLst>
                                        </p:cTn>
                                        <p:tgtEl>
                                          <p:spTgt spid="4"/>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17"/>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22"/>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23"/>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24"/>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2" grpId="0"/>
      <p:bldP spid="23" grpId="0"/>
      <p:bldP spid="24" grpId="0"/>
      <p:bldP spid="3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6794553" y="3799195"/>
            <a:ext cx="1257300" cy="822429"/>
            <a:chOff x="7326953" y="5429294"/>
            <a:chExt cx="1257300" cy="822429"/>
          </a:xfrm>
        </p:grpSpPr>
        <p:sp>
          <p:nvSpPr>
            <p:cNvPr id="58" name="Rounded Rectangle 57"/>
            <p:cNvSpPr/>
            <p:nvPr/>
          </p:nvSpPr>
          <p:spPr>
            <a:xfrm>
              <a:off x="7326953" y="5794523"/>
              <a:ext cx="1257300" cy="457200"/>
            </a:xfrm>
            <a:prstGeom prst="roundRect">
              <a:avLst/>
            </a:prstGeom>
            <a:solidFill>
              <a:srgbClr val="000090"/>
            </a:solidFill>
          </p:spPr>
          <p:style>
            <a:lnRef idx="0">
              <a:schemeClr val="accent2"/>
            </a:lnRef>
            <a:fillRef idx="3">
              <a:schemeClr val="accent2"/>
            </a:fillRef>
            <a:effectRef idx="3">
              <a:schemeClr val="accent2"/>
            </a:effectRef>
            <a:fontRef idx="minor">
              <a:schemeClr val="lt1"/>
            </a:fontRef>
          </p:style>
          <p:txBody>
            <a:bodyPr anchor="ctr">
              <a:prstTxWarp prst="textNoShape">
                <a:avLst/>
              </a:prstTxWarp>
            </a:bodyPr>
            <a:lstStyle/>
            <a:p>
              <a:pPr algn="ctr" fontAlgn="auto">
                <a:spcBef>
                  <a:spcPts val="0"/>
                </a:spcBef>
                <a:spcAft>
                  <a:spcPts val="0"/>
                </a:spcAft>
                <a:defRPr/>
              </a:pPr>
              <a:r>
                <a:rPr lang="en-US" sz="1600" b="1" dirty="0" smtClean="0">
                  <a:solidFill>
                    <a:srgbClr val="C3D69B"/>
                  </a:solidFill>
                  <a:latin typeface="+mj-lt"/>
                </a:rPr>
                <a:t>Forwarding</a:t>
              </a:r>
              <a:endParaRPr lang="en-US" sz="1400" b="1" dirty="0">
                <a:solidFill>
                  <a:srgbClr val="C3D69B"/>
                </a:solidFill>
                <a:latin typeface="+mj-lt"/>
              </a:endParaRPr>
            </a:p>
          </p:txBody>
        </p:sp>
        <p:sp>
          <p:nvSpPr>
            <p:cNvPr id="61" name="Rounded Rectangle 60"/>
            <p:cNvSpPr/>
            <p:nvPr/>
          </p:nvSpPr>
          <p:spPr>
            <a:xfrm>
              <a:off x="7326953" y="5429294"/>
              <a:ext cx="1257300" cy="365230"/>
            </a:xfrm>
            <a:prstGeom prst="roundRect">
              <a:avLst/>
            </a:prstGeom>
            <a:gradFill>
              <a:gsLst>
                <a:gs pos="0">
                  <a:srgbClr val="FF0000"/>
                </a:gs>
                <a:gs pos="100000">
                  <a:srgbClr val="F7545C"/>
                </a:gs>
              </a:gsLst>
            </a:gradFill>
          </p:spPr>
          <p:style>
            <a:lnRef idx="0">
              <a:schemeClr val="accent6"/>
            </a:lnRef>
            <a:fillRef idx="3">
              <a:schemeClr val="accent6"/>
            </a:fillRef>
            <a:effectRef idx="3">
              <a:schemeClr val="accent6"/>
            </a:effectRef>
            <a:fontRef idx="minor">
              <a:schemeClr val="lt1"/>
            </a:fontRef>
          </p:style>
          <p:txBody>
            <a:bodyPr anchor="ctr">
              <a:prstTxWarp prst="textNoShape">
                <a:avLst/>
              </a:prstTxWarp>
            </a:bodyPr>
            <a:lstStyle/>
            <a:p>
              <a:pPr algn="ctr" fontAlgn="auto">
                <a:spcBef>
                  <a:spcPts val="0"/>
                </a:spcBef>
                <a:spcAft>
                  <a:spcPts val="0"/>
                </a:spcAft>
                <a:defRPr/>
              </a:pPr>
              <a:r>
                <a:rPr lang="en-US" sz="1600" dirty="0" smtClean="0">
                  <a:solidFill>
                    <a:srgbClr val="FFFFFF"/>
                  </a:solidFill>
                  <a:latin typeface="+mj-lt"/>
                </a:rPr>
                <a:t>OS</a:t>
              </a:r>
              <a:endParaRPr lang="en-US" sz="1600" dirty="0">
                <a:solidFill>
                  <a:srgbClr val="FFFFFF"/>
                </a:solidFill>
                <a:latin typeface="+mj-lt"/>
              </a:endParaRPr>
            </a:p>
          </p:txBody>
        </p:sp>
      </p:grpSp>
      <p:grpSp>
        <p:nvGrpSpPr>
          <p:cNvPr id="62" name="Group 61"/>
          <p:cNvGrpSpPr/>
          <p:nvPr/>
        </p:nvGrpSpPr>
        <p:grpSpPr>
          <a:xfrm>
            <a:off x="4267607" y="5209748"/>
            <a:ext cx="1257300" cy="822429"/>
            <a:chOff x="7326953" y="5429294"/>
            <a:chExt cx="1257300" cy="822429"/>
          </a:xfrm>
        </p:grpSpPr>
        <p:sp>
          <p:nvSpPr>
            <p:cNvPr id="64" name="Rounded Rectangle 63"/>
            <p:cNvSpPr/>
            <p:nvPr/>
          </p:nvSpPr>
          <p:spPr>
            <a:xfrm>
              <a:off x="7326953" y="5794523"/>
              <a:ext cx="1257300" cy="457200"/>
            </a:xfrm>
            <a:prstGeom prst="roundRect">
              <a:avLst/>
            </a:prstGeom>
            <a:solidFill>
              <a:srgbClr val="000090"/>
            </a:solidFill>
          </p:spPr>
          <p:style>
            <a:lnRef idx="0">
              <a:schemeClr val="accent2"/>
            </a:lnRef>
            <a:fillRef idx="3">
              <a:schemeClr val="accent2"/>
            </a:fillRef>
            <a:effectRef idx="3">
              <a:schemeClr val="accent2"/>
            </a:effectRef>
            <a:fontRef idx="minor">
              <a:schemeClr val="lt1"/>
            </a:fontRef>
          </p:style>
          <p:txBody>
            <a:bodyPr anchor="ctr">
              <a:prstTxWarp prst="textNoShape">
                <a:avLst/>
              </a:prstTxWarp>
            </a:bodyPr>
            <a:lstStyle/>
            <a:p>
              <a:pPr algn="ctr" fontAlgn="auto">
                <a:spcBef>
                  <a:spcPts val="0"/>
                </a:spcBef>
                <a:spcAft>
                  <a:spcPts val="0"/>
                </a:spcAft>
                <a:defRPr/>
              </a:pPr>
              <a:r>
                <a:rPr lang="en-US" sz="1600" b="1" dirty="0" smtClean="0">
                  <a:solidFill>
                    <a:srgbClr val="C3D69B"/>
                  </a:solidFill>
                  <a:latin typeface="+mj-lt"/>
                </a:rPr>
                <a:t>Forwarding</a:t>
              </a:r>
              <a:endParaRPr lang="en-US" sz="1400" b="1" dirty="0">
                <a:solidFill>
                  <a:srgbClr val="C3D69B"/>
                </a:solidFill>
                <a:latin typeface="+mj-lt"/>
              </a:endParaRPr>
            </a:p>
          </p:txBody>
        </p:sp>
        <p:sp>
          <p:nvSpPr>
            <p:cNvPr id="65" name="Rounded Rectangle 64"/>
            <p:cNvSpPr/>
            <p:nvPr/>
          </p:nvSpPr>
          <p:spPr>
            <a:xfrm>
              <a:off x="7326953" y="5429294"/>
              <a:ext cx="1257300" cy="365230"/>
            </a:xfrm>
            <a:prstGeom prst="roundRect">
              <a:avLst/>
            </a:prstGeom>
            <a:gradFill>
              <a:gsLst>
                <a:gs pos="0">
                  <a:srgbClr val="FF0000"/>
                </a:gs>
                <a:gs pos="100000">
                  <a:srgbClr val="F7545C"/>
                </a:gs>
              </a:gsLst>
            </a:gradFill>
          </p:spPr>
          <p:style>
            <a:lnRef idx="0">
              <a:schemeClr val="accent6"/>
            </a:lnRef>
            <a:fillRef idx="3">
              <a:schemeClr val="accent6"/>
            </a:fillRef>
            <a:effectRef idx="3">
              <a:schemeClr val="accent6"/>
            </a:effectRef>
            <a:fontRef idx="minor">
              <a:schemeClr val="lt1"/>
            </a:fontRef>
          </p:style>
          <p:txBody>
            <a:bodyPr anchor="ctr">
              <a:prstTxWarp prst="textNoShape">
                <a:avLst/>
              </a:prstTxWarp>
            </a:bodyPr>
            <a:lstStyle/>
            <a:p>
              <a:pPr algn="ctr" fontAlgn="auto">
                <a:spcBef>
                  <a:spcPts val="0"/>
                </a:spcBef>
                <a:spcAft>
                  <a:spcPts val="0"/>
                </a:spcAft>
                <a:defRPr/>
              </a:pPr>
              <a:r>
                <a:rPr lang="en-US" sz="1600" dirty="0" smtClean="0">
                  <a:solidFill>
                    <a:srgbClr val="FFFFFF"/>
                  </a:solidFill>
                  <a:latin typeface="+mj-lt"/>
                </a:rPr>
                <a:t>OS</a:t>
              </a:r>
              <a:endParaRPr lang="en-US" sz="1600" dirty="0">
                <a:solidFill>
                  <a:srgbClr val="FFFFFF"/>
                </a:solidFill>
                <a:latin typeface="+mj-lt"/>
              </a:endParaRPr>
            </a:p>
          </p:txBody>
        </p:sp>
      </p:grpSp>
      <p:grpSp>
        <p:nvGrpSpPr>
          <p:cNvPr id="66" name="Group 65"/>
          <p:cNvGrpSpPr/>
          <p:nvPr/>
        </p:nvGrpSpPr>
        <p:grpSpPr>
          <a:xfrm>
            <a:off x="1683158" y="4119223"/>
            <a:ext cx="1257300" cy="822429"/>
            <a:chOff x="7326953" y="5429294"/>
            <a:chExt cx="1257300" cy="822429"/>
          </a:xfrm>
        </p:grpSpPr>
        <p:sp>
          <p:nvSpPr>
            <p:cNvPr id="67" name="Rounded Rectangle 66"/>
            <p:cNvSpPr/>
            <p:nvPr/>
          </p:nvSpPr>
          <p:spPr>
            <a:xfrm>
              <a:off x="7326953" y="5794523"/>
              <a:ext cx="1257300" cy="457200"/>
            </a:xfrm>
            <a:prstGeom prst="roundRect">
              <a:avLst/>
            </a:prstGeom>
            <a:solidFill>
              <a:srgbClr val="000090"/>
            </a:solidFill>
          </p:spPr>
          <p:style>
            <a:lnRef idx="0">
              <a:schemeClr val="accent2"/>
            </a:lnRef>
            <a:fillRef idx="3">
              <a:schemeClr val="accent2"/>
            </a:fillRef>
            <a:effectRef idx="3">
              <a:schemeClr val="accent2"/>
            </a:effectRef>
            <a:fontRef idx="minor">
              <a:schemeClr val="lt1"/>
            </a:fontRef>
          </p:style>
          <p:txBody>
            <a:bodyPr anchor="ctr">
              <a:prstTxWarp prst="textNoShape">
                <a:avLst/>
              </a:prstTxWarp>
            </a:bodyPr>
            <a:lstStyle/>
            <a:p>
              <a:pPr algn="ctr" fontAlgn="auto">
                <a:spcBef>
                  <a:spcPts val="0"/>
                </a:spcBef>
                <a:spcAft>
                  <a:spcPts val="0"/>
                </a:spcAft>
                <a:defRPr/>
              </a:pPr>
              <a:r>
                <a:rPr lang="en-US" sz="1600" b="1" dirty="0" smtClean="0">
                  <a:solidFill>
                    <a:srgbClr val="C3D69B"/>
                  </a:solidFill>
                  <a:latin typeface="+mj-lt"/>
                </a:rPr>
                <a:t>Forwarding</a:t>
              </a:r>
              <a:endParaRPr lang="en-US" sz="1400" b="1" dirty="0">
                <a:solidFill>
                  <a:srgbClr val="C3D69B"/>
                </a:solidFill>
                <a:latin typeface="+mj-lt"/>
              </a:endParaRPr>
            </a:p>
          </p:txBody>
        </p:sp>
        <p:sp>
          <p:nvSpPr>
            <p:cNvPr id="71" name="Rounded Rectangle 70"/>
            <p:cNvSpPr/>
            <p:nvPr/>
          </p:nvSpPr>
          <p:spPr>
            <a:xfrm>
              <a:off x="7326953" y="5429294"/>
              <a:ext cx="1257300" cy="365230"/>
            </a:xfrm>
            <a:prstGeom prst="roundRect">
              <a:avLst/>
            </a:prstGeom>
            <a:gradFill>
              <a:gsLst>
                <a:gs pos="0">
                  <a:srgbClr val="FF0000"/>
                </a:gs>
                <a:gs pos="100000">
                  <a:srgbClr val="F7545C"/>
                </a:gs>
              </a:gsLst>
            </a:gradFill>
          </p:spPr>
          <p:style>
            <a:lnRef idx="0">
              <a:schemeClr val="accent6"/>
            </a:lnRef>
            <a:fillRef idx="3">
              <a:schemeClr val="accent6"/>
            </a:fillRef>
            <a:effectRef idx="3">
              <a:schemeClr val="accent6"/>
            </a:effectRef>
            <a:fontRef idx="minor">
              <a:schemeClr val="lt1"/>
            </a:fontRef>
          </p:style>
          <p:txBody>
            <a:bodyPr anchor="ctr">
              <a:prstTxWarp prst="textNoShape">
                <a:avLst/>
              </a:prstTxWarp>
            </a:bodyPr>
            <a:lstStyle/>
            <a:p>
              <a:pPr algn="ctr" fontAlgn="auto">
                <a:spcBef>
                  <a:spcPts val="0"/>
                </a:spcBef>
                <a:spcAft>
                  <a:spcPts val="0"/>
                </a:spcAft>
                <a:defRPr/>
              </a:pPr>
              <a:r>
                <a:rPr lang="en-US" sz="1600" dirty="0" smtClean="0">
                  <a:solidFill>
                    <a:srgbClr val="FFFFFF"/>
                  </a:solidFill>
                  <a:latin typeface="+mj-lt"/>
                </a:rPr>
                <a:t>OS</a:t>
              </a:r>
              <a:endParaRPr lang="en-US" sz="1600" dirty="0">
                <a:solidFill>
                  <a:srgbClr val="FFFFFF"/>
                </a:solidFill>
                <a:latin typeface="+mj-lt"/>
              </a:endParaRPr>
            </a:p>
          </p:txBody>
        </p:sp>
      </p:grpSp>
      <p:sp>
        <p:nvSpPr>
          <p:cNvPr id="2" name="Title 1"/>
          <p:cNvSpPr>
            <a:spLocks noGrp="1"/>
          </p:cNvSpPr>
          <p:nvPr>
            <p:ph type="title"/>
          </p:nvPr>
        </p:nvSpPr>
        <p:spPr>
          <a:xfrm>
            <a:off x="228600" y="122238"/>
            <a:ext cx="8839200" cy="868362"/>
          </a:xfrm>
        </p:spPr>
        <p:txBody>
          <a:bodyPr>
            <a:normAutofit/>
          </a:bodyPr>
          <a:lstStyle/>
          <a:p>
            <a:r>
              <a:rPr lang="en-US" sz="3600" b="1" dirty="0" smtClean="0">
                <a:solidFill>
                  <a:srgbClr val="0000FF"/>
                </a:solidFill>
              </a:rPr>
              <a:t>Problem: No Abstractions for Control Plane </a:t>
            </a:r>
            <a:endParaRPr lang="en-US" sz="3600" b="1" dirty="0">
              <a:solidFill>
                <a:srgbClr val="0000FF"/>
              </a:solidFill>
            </a:endParaRPr>
          </a:p>
        </p:txBody>
      </p:sp>
      <p:sp>
        <p:nvSpPr>
          <p:cNvPr id="3" name="Content Placeholder 2"/>
          <p:cNvSpPr>
            <a:spLocks noGrp="1"/>
          </p:cNvSpPr>
          <p:nvPr>
            <p:ph idx="1"/>
          </p:nvPr>
        </p:nvSpPr>
        <p:spPr>
          <a:xfrm>
            <a:off x="152400" y="1066800"/>
            <a:ext cx="8686800" cy="2133600"/>
          </a:xfrm>
        </p:spPr>
        <p:txBody>
          <a:bodyPr>
            <a:normAutofit/>
          </a:bodyPr>
          <a:lstStyle/>
          <a:p>
            <a:pPr defTabSz="914400">
              <a:spcBef>
                <a:spcPts val="0"/>
              </a:spcBef>
              <a:defRPr/>
            </a:pPr>
            <a:r>
              <a:rPr lang="en-US" sz="2800" dirty="0" smtClean="0"/>
              <a:t>Addition of a new function to the network</a:t>
            </a:r>
          </a:p>
          <a:p>
            <a:pPr marL="914400" lvl="1" indent="-514350" defTabSz="914400">
              <a:spcBef>
                <a:spcPts val="0"/>
              </a:spcBef>
              <a:defRPr/>
            </a:pPr>
            <a:r>
              <a:rPr lang="en-US" sz="2400" dirty="0" smtClean="0"/>
              <a:t>Highly complex distributed system problem</a:t>
            </a:r>
          </a:p>
          <a:p>
            <a:pPr defTabSz="914400">
              <a:spcBef>
                <a:spcPts val="0"/>
              </a:spcBef>
              <a:defRPr/>
            </a:pPr>
            <a:r>
              <a:rPr lang="en-US" sz="2800" dirty="0">
                <a:latin typeface="Calibri" charset="0"/>
              </a:rPr>
              <a:t>Networks too difficult to program and to reason about</a:t>
            </a:r>
          </a:p>
          <a:p>
            <a:pPr lvl="1" defTabSz="914400">
              <a:spcBef>
                <a:spcPts val="0"/>
              </a:spcBef>
              <a:defRPr/>
            </a:pPr>
            <a:r>
              <a:rPr lang="en-US" sz="2400" dirty="0">
                <a:latin typeface="Calibri" charset="0"/>
              </a:rPr>
              <a:t>no good abstractions and </a:t>
            </a:r>
            <a:r>
              <a:rPr lang="en-US" sz="2400" dirty="0" smtClean="0">
                <a:latin typeface="Calibri" charset="0"/>
              </a:rPr>
              <a:t>interfaces</a:t>
            </a:r>
            <a:r>
              <a:rPr lang="en-US" sz="2400" dirty="0" smtClean="0"/>
              <a:t> </a:t>
            </a:r>
          </a:p>
        </p:txBody>
      </p:sp>
      <p:sp>
        <p:nvSpPr>
          <p:cNvPr id="4" name="Slide Number Placeholder 3"/>
          <p:cNvSpPr>
            <a:spLocks noGrp="1"/>
          </p:cNvSpPr>
          <p:nvPr>
            <p:ph type="sldNum" sz="quarter" idx="12"/>
          </p:nvPr>
        </p:nvSpPr>
        <p:spPr>
          <a:xfrm>
            <a:off x="6934200" y="6569075"/>
            <a:ext cx="2133600" cy="365125"/>
          </a:xfrm>
        </p:spPr>
        <p:txBody>
          <a:bodyPr/>
          <a:lstStyle/>
          <a:p>
            <a:fld id="{3797F95F-9F61-124B-976E-3152EBFF12D2}" type="slidenum">
              <a:rPr lang="en-US" smtClean="0"/>
              <a:pPr/>
              <a:t>12</a:t>
            </a:fld>
            <a:endParaRPr lang="en-US"/>
          </a:p>
        </p:txBody>
      </p:sp>
      <p:grpSp>
        <p:nvGrpSpPr>
          <p:cNvPr id="12" name="Group 11"/>
          <p:cNvGrpSpPr/>
          <p:nvPr/>
        </p:nvGrpSpPr>
        <p:grpSpPr>
          <a:xfrm>
            <a:off x="1331199" y="4591450"/>
            <a:ext cx="7128763" cy="1722567"/>
            <a:chOff x="1329437" y="4286650"/>
            <a:chExt cx="7128763" cy="1722567"/>
          </a:xfrm>
        </p:grpSpPr>
        <p:sp>
          <p:nvSpPr>
            <p:cNvPr id="6" name="TextBox 5"/>
            <p:cNvSpPr txBox="1"/>
            <p:nvPr/>
          </p:nvSpPr>
          <p:spPr>
            <a:xfrm>
              <a:off x="1329437" y="4602891"/>
              <a:ext cx="2009309" cy="307777"/>
            </a:xfrm>
            <a:prstGeom prst="rect">
              <a:avLst/>
            </a:prstGeom>
            <a:noFill/>
          </p:spPr>
          <p:txBody>
            <a:bodyPr wrap="none" rtlCol="0">
              <a:spAutoFit/>
            </a:bodyPr>
            <a:lstStyle/>
            <a:p>
              <a:r>
                <a:rPr lang="en-US" sz="1400" dirty="0" smtClean="0"/>
                <a:t>Router/Switch/Appliance</a:t>
              </a:r>
              <a:endParaRPr lang="en-US" sz="1400" dirty="0"/>
            </a:p>
          </p:txBody>
        </p:sp>
        <p:sp>
          <p:nvSpPr>
            <p:cNvPr id="8" name="TextBox 7"/>
            <p:cNvSpPr txBox="1"/>
            <p:nvPr/>
          </p:nvSpPr>
          <p:spPr>
            <a:xfrm>
              <a:off x="6448891" y="4286650"/>
              <a:ext cx="2009309" cy="307777"/>
            </a:xfrm>
            <a:prstGeom prst="rect">
              <a:avLst/>
            </a:prstGeom>
            <a:noFill/>
          </p:spPr>
          <p:txBody>
            <a:bodyPr wrap="none" rtlCol="0">
              <a:spAutoFit/>
            </a:bodyPr>
            <a:lstStyle/>
            <a:p>
              <a:r>
                <a:rPr lang="en-US" sz="1400" dirty="0" smtClean="0"/>
                <a:t>Router/Switch/Appliance</a:t>
              </a:r>
              <a:endParaRPr lang="en-US" sz="1400" dirty="0"/>
            </a:p>
          </p:txBody>
        </p:sp>
        <p:sp>
          <p:nvSpPr>
            <p:cNvPr id="10" name="TextBox 9"/>
            <p:cNvSpPr txBox="1"/>
            <p:nvPr/>
          </p:nvSpPr>
          <p:spPr>
            <a:xfrm>
              <a:off x="3948346" y="5701440"/>
              <a:ext cx="2009309" cy="307777"/>
            </a:xfrm>
            <a:prstGeom prst="rect">
              <a:avLst/>
            </a:prstGeom>
            <a:noFill/>
          </p:spPr>
          <p:txBody>
            <a:bodyPr wrap="none" rtlCol="0">
              <a:spAutoFit/>
            </a:bodyPr>
            <a:lstStyle/>
            <a:p>
              <a:r>
                <a:rPr lang="en-US" sz="1400" dirty="0" smtClean="0"/>
                <a:t>Router/Switch/Appliance</a:t>
              </a:r>
              <a:endParaRPr lang="en-US" sz="1400" dirty="0"/>
            </a:p>
          </p:txBody>
        </p:sp>
      </p:grpSp>
      <p:grpSp>
        <p:nvGrpSpPr>
          <p:cNvPr id="11" name="Group 10"/>
          <p:cNvGrpSpPr/>
          <p:nvPr/>
        </p:nvGrpSpPr>
        <p:grpSpPr>
          <a:xfrm>
            <a:off x="533400" y="2895600"/>
            <a:ext cx="6721417" cy="2898924"/>
            <a:chOff x="531638" y="2590800"/>
            <a:chExt cx="6721417" cy="2898924"/>
          </a:xfrm>
        </p:grpSpPr>
        <p:sp>
          <p:nvSpPr>
            <p:cNvPr id="23" name="Rounded Rectangle 22"/>
            <p:cNvSpPr/>
            <p:nvPr/>
          </p:nvSpPr>
          <p:spPr>
            <a:xfrm>
              <a:off x="1738546" y="3231297"/>
              <a:ext cx="332909" cy="152400"/>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31" name="Rounded Rectangle 30"/>
            <p:cNvSpPr/>
            <p:nvPr/>
          </p:nvSpPr>
          <p:spPr>
            <a:xfrm>
              <a:off x="4329346" y="4298097"/>
              <a:ext cx="332909" cy="152400"/>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35" name="Rounded Rectangle 34"/>
            <p:cNvSpPr/>
            <p:nvPr/>
          </p:nvSpPr>
          <p:spPr>
            <a:xfrm>
              <a:off x="6920146" y="2888397"/>
              <a:ext cx="332909" cy="152400"/>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57" name="Rectangle 56"/>
            <p:cNvSpPr/>
            <p:nvPr/>
          </p:nvSpPr>
          <p:spPr>
            <a:xfrm>
              <a:off x="531638" y="2590800"/>
              <a:ext cx="1178799" cy="830997"/>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smtClean="0">
                  <a:ln>
                    <a:noFill/>
                  </a:ln>
                  <a:effectLst/>
                  <a:uLnTx/>
                  <a:uFillTx/>
                </a:rPr>
                <a:t>Distributed</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smtClean="0">
                  <a:ln>
                    <a:noFill/>
                  </a:ln>
                  <a:effectLst/>
                  <a:uLnTx/>
                  <a:uFillTx/>
                </a:rPr>
                <a:t>Network Functions</a:t>
              </a:r>
              <a:endParaRPr kumimoji="0" lang="en-US" sz="1600" b="1" i="0" u="none" strike="noStrike" kern="0" cap="none" spc="0" normalizeH="0" baseline="0" noProof="0" dirty="0">
                <a:ln>
                  <a:noFill/>
                </a:ln>
                <a:effectLst/>
                <a:uLnTx/>
                <a:uFillTx/>
              </a:endParaRPr>
            </a:p>
          </p:txBody>
        </p:sp>
        <p:cxnSp>
          <p:nvCxnSpPr>
            <p:cNvPr id="59" name="Straight Arrow Connector 58"/>
            <p:cNvCxnSpPr>
              <a:stCxn id="57" idx="3"/>
              <a:endCxn id="23" idx="0"/>
            </p:cNvCxnSpPr>
            <p:nvPr/>
          </p:nvCxnSpPr>
          <p:spPr>
            <a:xfrm>
              <a:off x="1710437" y="3006299"/>
              <a:ext cx="194564" cy="224998"/>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74" name="Rectangle 73"/>
            <p:cNvSpPr/>
            <p:nvPr/>
          </p:nvSpPr>
          <p:spPr>
            <a:xfrm>
              <a:off x="1738547" y="4904948"/>
              <a:ext cx="1988890" cy="584776"/>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smtClean="0">
                  <a:ln>
                    <a:noFill/>
                  </a:ln>
                  <a:effectLst/>
                  <a:uLnTx/>
                  <a:uFillTx/>
                </a:rPr>
                <a:t>State</a:t>
              </a:r>
              <a:r>
                <a:rPr kumimoji="0" lang="en-US" sz="1600" b="1" i="0" u="none" strike="noStrike" kern="0" cap="none" spc="0" normalizeH="0" noProof="0" dirty="0" smtClean="0">
                  <a:ln>
                    <a:noFill/>
                  </a:ln>
                  <a:effectLst/>
                  <a:uLnTx/>
                  <a:uFillTx/>
                </a:rPr>
                <a:t> </a:t>
              </a:r>
              <a:r>
                <a:rPr kumimoji="0" lang="en-US" sz="1600" b="1" i="0" u="none" strike="noStrike" kern="0" cap="none" spc="0" normalizeH="0" baseline="0" noProof="0" dirty="0" smtClean="0">
                  <a:ln>
                    <a:noFill/>
                  </a:ln>
                  <a:effectLst/>
                  <a:uLnTx/>
                  <a:uFillTx/>
                </a:rPr>
                <a:t>Distribution Mechanism</a:t>
              </a:r>
              <a:endParaRPr kumimoji="0" lang="en-US" sz="1600" b="1" i="0" u="none" strike="noStrike" kern="0" cap="none" spc="0" normalizeH="0" baseline="0" noProof="0" dirty="0">
                <a:ln>
                  <a:noFill/>
                </a:ln>
                <a:effectLst/>
                <a:uLnTx/>
                <a:uFillTx/>
              </a:endParaRPr>
            </a:p>
          </p:txBody>
        </p:sp>
        <p:sp>
          <p:nvSpPr>
            <p:cNvPr id="14" name="Rounded Rectangle 13"/>
            <p:cNvSpPr/>
            <p:nvPr/>
          </p:nvSpPr>
          <p:spPr>
            <a:xfrm>
              <a:off x="4329346" y="4488597"/>
              <a:ext cx="332909" cy="3810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7" name="Rounded Rectangle 16"/>
            <p:cNvSpPr/>
            <p:nvPr/>
          </p:nvSpPr>
          <p:spPr>
            <a:xfrm>
              <a:off x="1738546" y="3421797"/>
              <a:ext cx="332909" cy="3810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20" name="Rounded Rectangle 19"/>
            <p:cNvSpPr/>
            <p:nvPr/>
          </p:nvSpPr>
          <p:spPr>
            <a:xfrm>
              <a:off x="6920146" y="3078897"/>
              <a:ext cx="332909" cy="3810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cxnSp>
          <p:nvCxnSpPr>
            <p:cNvPr id="68" name="Straight Arrow Connector 67"/>
            <p:cNvCxnSpPr/>
            <p:nvPr/>
          </p:nvCxnSpPr>
          <p:spPr>
            <a:xfrm rot="5400000" flipH="1" flipV="1">
              <a:off x="3861532" y="4691513"/>
              <a:ext cx="639548" cy="61832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flipV="1">
              <a:off x="1890946" y="3155097"/>
              <a:ext cx="5181600" cy="381000"/>
            </a:xfrm>
            <a:prstGeom prst="line">
              <a:avLst/>
            </a:prstGeom>
            <a:ln>
              <a:solidFill>
                <a:srgbClr val="FF0000"/>
              </a:solidFill>
              <a:prstDash val="sysDash"/>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a:off x="1890946" y="3536097"/>
              <a:ext cx="2590800" cy="1066800"/>
            </a:xfrm>
            <a:prstGeom prst="line">
              <a:avLst/>
            </a:prstGeom>
            <a:ln>
              <a:solidFill>
                <a:srgbClr val="FF0000"/>
              </a:solidFill>
              <a:prstDash val="sysDash"/>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flipV="1">
              <a:off x="4481746" y="3155097"/>
              <a:ext cx="2590800" cy="1447800"/>
            </a:xfrm>
            <a:prstGeom prst="line">
              <a:avLst/>
            </a:prstGeom>
            <a:ln>
              <a:solidFill>
                <a:srgbClr val="FF0000"/>
              </a:solidFill>
              <a:prstDash val="sysDash"/>
            </a:ln>
          </p:spPr>
          <p:style>
            <a:lnRef idx="2">
              <a:schemeClr val="accent1"/>
            </a:lnRef>
            <a:fillRef idx="0">
              <a:schemeClr val="accent1"/>
            </a:fillRef>
            <a:effectRef idx="1">
              <a:schemeClr val="accent1"/>
            </a:effectRef>
            <a:fontRef idx="minor">
              <a:schemeClr val="tx1"/>
            </a:fontRef>
          </p:style>
        </p:cxnSp>
      </p:grpSp>
      <p:grpSp>
        <p:nvGrpSpPr>
          <p:cNvPr id="42" name="Group 41"/>
          <p:cNvGrpSpPr/>
          <p:nvPr/>
        </p:nvGrpSpPr>
        <p:grpSpPr>
          <a:xfrm>
            <a:off x="1740308" y="3193197"/>
            <a:ext cx="6324600" cy="2432050"/>
            <a:chOff x="1738546" y="2888397"/>
            <a:chExt cx="6324600" cy="2432050"/>
          </a:xfrm>
        </p:grpSpPr>
        <p:cxnSp>
          <p:nvCxnSpPr>
            <p:cNvPr id="54" name="Straight Connector 53"/>
            <p:cNvCxnSpPr/>
            <p:nvPr/>
          </p:nvCxnSpPr>
          <p:spPr>
            <a:xfrm flipV="1">
              <a:off x="2652946" y="3307497"/>
              <a:ext cx="5181600" cy="381000"/>
            </a:xfrm>
            <a:prstGeom prst="line">
              <a:avLst/>
            </a:prstGeom>
            <a:ln>
              <a:solidFill>
                <a:srgbClr val="660066"/>
              </a:solidFill>
              <a:prstDash val="sysDash"/>
            </a:ln>
          </p:spPr>
          <p:style>
            <a:lnRef idx="2">
              <a:schemeClr val="accent1"/>
            </a:lnRef>
            <a:fillRef idx="0">
              <a:schemeClr val="accent1"/>
            </a:fillRef>
            <a:effectRef idx="1">
              <a:schemeClr val="accent1"/>
            </a:effectRef>
            <a:fontRef idx="minor">
              <a:schemeClr val="tx1"/>
            </a:fontRef>
          </p:style>
        </p:cxnSp>
        <p:cxnSp>
          <p:nvCxnSpPr>
            <p:cNvPr id="55" name="Straight Connector 54"/>
            <p:cNvCxnSpPr/>
            <p:nvPr/>
          </p:nvCxnSpPr>
          <p:spPr>
            <a:xfrm>
              <a:off x="2652946" y="3688497"/>
              <a:ext cx="2590800" cy="1066800"/>
            </a:xfrm>
            <a:prstGeom prst="line">
              <a:avLst/>
            </a:prstGeom>
            <a:ln>
              <a:solidFill>
                <a:srgbClr val="660066"/>
              </a:solidFill>
              <a:prstDash val="sysDash"/>
            </a:ln>
          </p:spPr>
          <p:style>
            <a:lnRef idx="2">
              <a:schemeClr val="accent1"/>
            </a:lnRef>
            <a:fillRef idx="0">
              <a:schemeClr val="accent1"/>
            </a:fillRef>
            <a:effectRef idx="1">
              <a:schemeClr val="accent1"/>
            </a:effectRef>
            <a:fontRef idx="minor">
              <a:schemeClr val="tx1"/>
            </a:fontRef>
          </p:style>
        </p:cxnSp>
        <p:grpSp>
          <p:nvGrpSpPr>
            <p:cNvPr id="38" name="Group 37"/>
            <p:cNvGrpSpPr/>
            <p:nvPr/>
          </p:nvGrpSpPr>
          <p:grpSpPr>
            <a:xfrm>
              <a:off x="2548637" y="2888397"/>
              <a:ext cx="5514509" cy="2432050"/>
              <a:chOff x="2548637" y="2888397"/>
              <a:chExt cx="5514509" cy="2432050"/>
            </a:xfrm>
          </p:grpSpPr>
          <p:sp>
            <p:nvSpPr>
              <p:cNvPr id="25" name="Rounded Rectangle 24"/>
              <p:cNvSpPr/>
              <p:nvPr/>
            </p:nvSpPr>
            <p:spPr>
              <a:xfrm>
                <a:off x="2548637" y="3231297"/>
                <a:ext cx="332909" cy="152400"/>
              </a:xfrm>
              <a:prstGeom prst="round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33" name="Rounded Rectangle 32"/>
              <p:cNvSpPr/>
              <p:nvPr/>
            </p:nvSpPr>
            <p:spPr>
              <a:xfrm>
                <a:off x="5139437" y="4298097"/>
                <a:ext cx="332909" cy="152400"/>
              </a:xfrm>
              <a:prstGeom prst="round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37" name="Rounded Rectangle 36"/>
              <p:cNvSpPr/>
              <p:nvPr/>
            </p:nvSpPr>
            <p:spPr>
              <a:xfrm>
                <a:off x="7730237" y="2888397"/>
                <a:ext cx="332909" cy="152400"/>
              </a:xfrm>
              <a:prstGeom prst="round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16" name="Rounded Rectangle 15"/>
              <p:cNvSpPr/>
              <p:nvPr/>
            </p:nvSpPr>
            <p:spPr>
              <a:xfrm>
                <a:off x="5139437" y="4488597"/>
                <a:ext cx="332909" cy="381000"/>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sp>
            <p:nvSpPr>
              <p:cNvPr id="19" name="Rounded Rectangle 18"/>
              <p:cNvSpPr/>
              <p:nvPr/>
            </p:nvSpPr>
            <p:spPr>
              <a:xfrm>
                <a:off x="2548637" y="3421797"/>
                <a:ext cx="332909" cy="381000"/>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sp>
            <p:nvSpPr>
              <p:cNvPr id="22" name="Rounded Rectangle 21"/>
              <p:cNvSpPr/>
              <p:nvPr/>
            </p:nvSpPr>
            <p:spPr>
              <a:xfrm>
                <a:off x="7730237" y="3078897"/>
                <a:ext cx="332909" cy="381000"/>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cxnSp>
            <p:nvCxnSpPr>
              <p:cNvPr id="70" name="Straight Arrow Connector 69"/>
              <p:cNvCxnSpPr/>
              <p:nvPr/>
            </p:nvCxnSpPr>
            <p:spPr>
              <a:xfrm flipV="1">
                <a:off x="3872146" y="4680899"/>
                <a:ext cx="1447800" cy="639548"/>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56" name="Straight Connector 55"/>
              <p:cNvCxnSpPr/>
              <p:nvPr/>
            </p:nvCxnSpPr>
            <p:spPr>
              <a:xfrm flipV="1">
                <a:off x="5243746" y="3307497"/>
                <a:ext cx="2590800" cy="1447800"/>
              </a:xfrm>
              <a:prstGeom prst="line">
                <a:avLst/>
              </a:prstGeom>
              <a:ln>
                <a:solidFill>
                  <a:srgbClr val="660066"/>
                </a:solidFill>
                <a:prstDash val="sysDash"/>
              </a:ln>
            </p:spPr>
            <p:style>
              <a:lnRef idx="2">
                <a:schemeClr val="accent1"/>
              </a:lnRef>
              <a:fillRef idx="0">
                <a:schemeClr val="accent1"/>
              </a:fillRef>
              <a:effectRef idx="1">
                <a:schemeClr val="accent1"/>
              </a:effectRef>
              <a:fontRef idx="minor">
                <a:schemeClr val="tx1"/>
              </a:fontRef>
            </p:style>
          </p:cxnSp>
        </p:grpSp>
        <p:cxnSp>
          <p:nvCxnSpPr>
            <p:cNvPr id="63" name="Straight Arrow Connector 62"/>
            <p:cNvCxnSpPr>
              <a:endCxn id="25" idx="0"/>
            </p:cNvCxnSpPr>
            <p:nvPr/>
          </p:nvCxnSpPr>
          <p:spPr>
            <a:xfrm>
              <a:off x="1738546" y="3006299"/>
              <a:ext cx="976546" cy="224998"/>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grpSp>
      <p:grpSp>
        <p:nvGrpSpPr>
          <p:cNvPr id="40" name="Group 39"/>
          <p:cNvGrpSpPr/>
          <p:nvPr/>
        </p:nvGrpSpPr>
        <p:grpSpPr>
          <a:xfrm>
            <a:off x="1712199" y="3193197"/>
            <a:ext cx="5947663" cy="2432050"/>
            <a:chOff x="1710437" y="2888397"/>
            <a:chExt cx="5947663" cy="2432050"/>
          </a:xfrm>
        </p:grpSpPr>
        <p:cxnSp>
          <p:nvCxnSpPr>
            <p:cNvPr id="60" name="Straight Arrow Connector 59"/>
            <p:cNvCxnSpPr>
              <a:stCxn id="57" idx="3"/>
              <a:endCxn id="24" idx="0"/>
            </p:cNvCxnSpPr>
            <p:nvPr/>
          </p:nvCxnSpPr>
          <p:spPr>
            <a:xfrm>
              <a:off x="1710437" y="2930099"/>
              <a:ext cx="599609" cy="301198"/>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4" name="Rounded Rectangle 23"/>
            <p:cNvSpPr/>
            <p:nvPr/>
          </p:nvSpPr>
          <p:spPr>
            <a:xfrm>
              <a:off x="2143591" y="3231297"/>
              <a:ext cx="332909" cy="15240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Rounded Rectangle 31"/>
            <p:cNvSpPr/>
            <p:nvPr/>
          </p:nvSpPr>
          <p:spPr>
            <a:xfrm>
              <a:off x="4734391" y="4298097"/>
              <a:ext cx="332909" cy="15240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Rounded Rectangle 35"/>
            <p:cNvSpPr/>
            <p:nvPr/>
          </p:nvSpPr>
          <p:spPr>
            <a:xfrm>
              <a:off x="7325191" y="2888397"/>
              <a:ext cx="332909" cy="15240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ounded Rectangle 14"/>
            <p:cNvSpPr/>
            <p:nvPr/>
          </p:nvSpPr>
          <p:spPr>
            <a:xfrm>
              <a:off x="4734391" y="4488597"/>
              <a:ext cx="332909" cy="3810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8" name="Rounded Rectangle 17"/>
            <p:cNvSpPr/>
            <p:nvPr/>
          </p:nvSpPr>
          <p:spPr>
            <a:xfrm>
              <a:off x="2143591" y="3421797"/>
              <a:ext cx="332909" cy="3810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21" name="Rounded Rectangle 20"/>
            <p:cNvSpPr/>
            <p:nvPr/>
          </p:nvSpPr>
          <p:spPr>
            <a:xfrm>
              <a:off x="7325191" y="3078897"/>
              <a:ext cx="332909" cy="3810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cxnSp>
          <p:nvCxnSpPr>
            <p:cNvPr id="69" name="Straight Arrow Connector 68"/>
            <p:cNvCxnSpPr/>
            <p:nvPr/>
          </p:nvCxnSpPr>
          <p:spPr>
            <a:xfrm flipV="1">
              <a:off x="3872146" y="4680899"/>
              <a:ext cx="1033059" cy="639548"/>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50" name="Straight Connector 49"/>
            <p:cNvCxnSpPr/>
            <p:nvPr/>
          </p:nvCxnSpPr>
          <p:spPr>
            <a:xfrm flipV="1">
              <a:off x="2271946" y="3231297"/>
              <a:ext cx="5181600" cy="381000"/>
            </a:xfrm>
            <a:prstGeom prst="line">
              <a:avLst/>
            </a:prstGeom>
            <a:ln>
              <a:solidFill>
                <a:srgbClr val="0000FF"/>
              </a:solidFill>
              <a:prstDash val="sysDash"/>
            </a:ln>
          </p:spPr>
          <p:style>
            <a:lnRef idx="2">
              <a:schemeClr val="accent1"/>
            </a:lnRef>
            <a:fillRef idx="0">
              <a:schemeClr val="accent1"/>
            </a:fillRef>
            <a:effectRef idx="1">
              <a:schemeClr val="accent1"/>
            </a:effectRef>
            <a:fontRef idx="minor">
              <a:schemeClr val="tx1"/>
            </a:fontRef>
          </p:style>
        </p:cxnSp>
        <p:cxnSp>
          <p:nvCxnSpPr>
            <p:cNvPr id="51" name="Straight Connector 50"/>
            <p:cNvCxnSpPr/>
            <p:nvPr/>
          </p:nvCxnSpPr>
          <p:spPr>
            <a:xfrm>
              <a:off x="2271946" y="3612297"/>
              <a:ext cx="2590800" cy="1066800"/>
            </a:xfrm>
            <a:prstGeom prst="line">
              <a:avLst/>
            </a:prstGeom>
            <a:ln>
              <a:solidFill>
                <a:srgbClr val="0000FF"/>
              </a:solidFill>
              <a:prstDash val="sysDash"/>
            </a:ln>
          </p:spPr>
          <p:style>
            <a:lnRef idx="2">
              <a:schemeClr val="accent1"/>
            </a:lnRef>
            <a:fillRef idx="0">
              <a:schemeClr val="accent1"/>
            </a:fillRef>
            <a:effectRef idx="1">
              <a:schemeClr val="accent1"/>
            </a:effectRef>
            <a:fontRef idx="minor">
              <a:schemeClr val="tx1"/>
            </a:fontRef>
          </p:style>
        </p:cxnSp>
        <p:cxnSp>
          <p:nvCxnSpPr>
            <p:cNvPr id="52" name="Straight Connector 51"/>
            <p:cNvCxnSpPr/>
            <p:nvPr/>
          </p:nvCxnSpPr>
          <p:spPr>
            <a:xfrm flipV="1">
              <a:off x="4862746" y="3231297"/>
              <a:ext cx="2590800" cy="1447800"/>
            </a:xfrm>
            <a:prstGeom prst="line">
              <a:avLst/>
            </a:prstGeom>
            <a:ln>
              <a:solidFill>
                <a:srgbClr val="0000FF"/>
              </a:solidFill>
              <a:prstDash val="sysDash"/>
            </a:ln>
          </p:spPr>
          <p:style>
            <a:lnRef idx="2">
              <a:schemeClr val="accent1"/>
            </a:lnRef>
            <a:fillRef idx="0">
              <a:schemeClr val="accent1"/>
            </a:fillRef>
            <a:effectRef idx="1">
              <a:schemeClr val="accent1"/>
            </a:effectRef>
            <a:fontRef idx="minor">
              <a:schemeClr val="tx1"/>
            </a:fontRef>
          </p:style>
        </p:cxnSp>
      </p:grpSp>
      <p:sp>
        <p:nvSpPr>
          <p:cNvPr id="53" name="TextBox 52"/>
          <p:cNvSpPr txBox="1"/>
          <p:nvPr/>
        </p:nvSpPr>
        <p:spPr>
          <a:xfrm>
            <a:off x="67526" y="6334780"/>
            <a:ext cx="8940403" cy="461665"/>
          </a:xfrm>
          <a:prstGeom prst="rect">
            <a:avLst/>
          </a:prstGeom>
          <a:noFill/>
        </p:spPr>
        <p:txBody>
          <a:bodyPr wrap="square" rtlCol="0">
            <a:spAutoFit/>
          </a:bodyPr>
          <a:lstStyle/>
          <a:p>
            <a:pPr algn="ctr"/>
            <a:r>
              <a:rPr lang="en-US" sz="2400" b="1" dirty="0" smtClean="0">
                <a:solidFill>
                  <a:srgbClr val="FF0000"/>
                </a:solidFill>
              </a:rPr>
              <a:t>Not good for even network vendors</a:t>
            </a:r>
            <a:endParaRPr lang="en-US" sz="2400" b="1" dirty="0">
              <a:solidFill>
                <a:srgbClr val="FF0000"/>
              </a:solidFill>
            </a:endParaRPr>
          </a:p>
        </p:txBody>
      </p:sp>
    </p:spTree>
    <p:extLst>
      <p:ext uri="{BB962C8B-B14F-4D97-AF65-F5344CB8AC3E}">
        <p14:creationId xmlns:p14="http://schemas.microsoft.com/office/powerpoint/2010/main" val="47918906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430213"/>
            <a:ext cx="7207405" cy="576262"/>
          </a:xfrm>
        </p:spPr>
        <p:txBody>
          <a:bodyPr/>
          <a:lstStyle/>
          <a:p>
            <a:r>
              <a:rPr lang="en-US" sz="2800" dirty="0" smtClean="0"/>
              <a:t>Why Does Verizon Care? </a:t>
            </a:r>
            <a:endParaRPr lang="en-US" sz="2800" dirty="0"/>
          </a:p>
        </p:txBody>
      </p:sp>
      <p:pic>
        <p:nvPicPr>
          <p:cNvPr id="6" name="Picture 5"/>
          <p:cNvPicPr>
            <a:picLocks noChangeAspect="1"/>
          </p:cNvPicPr>
          <p:nvPr/>
        </p:nvPicPr>
        <p:blipFill>
          <a:blip r:embed="rId3"/>
          <a:stretch>
            <a:fillRect/>
          </a:stretch>
        </p:blipFill>
        <p:spPr>
          <a:xfrm>
            <a:off x="228600" y="1228677"/>
            <a:ext cx="7002968" cy="5388808"/>
          </a:xfrm>
          <a:prstGeom prst="rect">
            <a:avLst/>
          </a:prstGeom>
        </p:spPr>
      </p:pic>
      <p:grpSp>
        <p:nvGrpSpPr>
          <p:cNvPr id="7" name="Group 6"/>
          <p:cNvGrpSpPr/>
          <p:nvPr/>
        </p:nvGrpSpPr>
        <p:grpSpPr>
          <a:xfrm>
            <a:off x="228600" y="6617485"/>
            <a:ext cx="8614317" cy="240515"/>
            <a:chOff x="228600" y="6596390"/>
            <a:chExt cx="8714678" cy="261610"/>
          </a:xfrm>
        </p:grpSpPr>
        <p:sp>
          <p:nvSpPr>
            <p:cNvPr id="8" name="Rectangle 7"/>
            <p:cNvSpPr/>
            <p:nvPr/>
          </p:nvSpPr>
          <p:spPr>
            <a:xfrm>
              <a:off x="228600" y="6612673"/>
              <a:ext cx="8714678" cy="245327"/>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dirty="0">
                <a:solidFill>
                  <a:srgbClr val="FFFFFF"/>
                </a:solidFill>
                <a:latin typeface="Arial"/>
              </a:endParaRPr>
            </a:p>
          </p:txBody>
        </p:sp>
        <p:sp>
          <p:nvSpPr>
            <p:cNvPr id="9" name="TextBox 8"/>
            <p:cNvSpPr txBox="1"/>
            <p:nvPr/>
          </p:nvSpPr>
          <p:spPr>
            <a:xfrm>
              <a:off x="3641906" y="6596390"/>
              <a:ext cx="2018501" cy="261610"/>
            </a:xfrm>
            <a:prstGeom prst="rect">
              <a:avLst/>
            </a:prstGeom>
            <a:noFill/>
          </p:spPr>
          <p:txBody>
            <a:bodyPr wrap="none" rtlCol="0">
              <a:spAutoFit/>
            </a:bodyPr>
            <a:lstStyle/>
            <a:p>
              <a:pPr defTabSz="914400" fontAlgn="base">
                <a:spcBef>
                  <a:spcPct val="0"/>
                </a:spcBef>
                <a:spcAft>
                  <a:spcPct val="0"/>
                </a:spcAft>
              </a:pPr>
              <a:r>
                <a:rPr lang="en-US" sz="1100" b="1" dirty="0">
                  <a:solidFill>
                    <a:srgbClr val="5F5F5F"/>
                  </a:solidFill>
                  <a:latin typeface="Arial" pitchFamily="34" charset="0"/>
                </a:rPr>
                <a:t>© </a:t>
              </a:r>
              <a:r>
                <a:rPr lang="en-US" sz="800" b="1" dirty="0">
                  <a:solidFill>
                    <a:srgbClr val="5F5F5F"/>
                  </a:solidFill>
                  <a:latin typeface="Arial" pitchFamily="34" charset="0"/>
                </a:rPr>
                <a:t>2011 Verizon. All Rights </a:t>
              </a:r>
              <a:r>
                <a:rPr lang="en-US" sz="800" b="1" dirty="0" smtClean="0">
                  <a:solidFill>
                    <a:srgbClr val="5F5F5F"/>
                  </a:solidFill>
                  <a:latin typeface="Arial" pitchFamily="34" charset="0"/>
                </a:rPr>
                <a:t>Reserved.</a:t>
              </a:r>
              <a:endParaRPr lang="en-US" sz="800" dirty="0">
                <a:solidFill>
                  <a:srgbClr val="000000"/>
                </a:solidFill>
                <a:latin typeface="Arial" pitchFamily="34" charset="0"/>
              </a:endParaRPr>
            </a:p>
          </p:txBody>
        </p:sp>
      </p:grpSp>
      <p:sp>
        <p:nvSpPr>
          <p:cNvPr id="3" name="TextBox 2"/>
          <p:cNvSpPr txBox="1"/>
          <p:nvPr/>
        </p:nvSpPr>
        <p:spPr>
          <a:xfrm>
            <a:off x="5210554" y="1078468"/>
            <a:ext cx="3972662" cy="646331"/>
          </a:xfrm>
          <a:prstGeom prst="rect">
            <a:avLst/>
          </a:prstGeom>
          <a:noFill/>
        </p:spPr>
        <p:txBody>
          <a:bodyPr wrap="none" rtlCol="0">
            <a:spAutoFit/>
          </a:bodyPr>
          <a:lstStyle/>
          <a:p>
            <a:r>
              <a:rPr lang="en-US" dirty="0" smtClean="0">
                <a:solidFill>
                  <a:srgbClr val="000000"/>
                </a:solidFill>
                <a:latin typeface="Arial"/>
              </a:rPr>
              <a:t>Stu </a:t>
            </a:r>
            <a:r>
              <a:rPr lang="en-US" dirty="0" err="1" smtClean="0">
                <a:solidFill>
                  <a:srgbClr val="000000"/>
                </a:solidFill>
                <a:latin typeface="Arial"/>
              </a:rPr>
              <a:t>Elby</a:t>
            </a:r>
            <a:r>
              <a:rPr lang="en-US" dirty="0" smtClean="0">
                <a:solidFill>
                  <a:srgbClr val="000000"/>
                </a:solidFill>
                <a:latin typeface="Arial"/>
              </a:rPr>
              <a:t> @Open Networking Summit</a:t>
            </a:r>
          </a:p>
          <a:p>
            <a:r>
              <a:rPr lang="en-US" dirty="0" smtClean="0">
                <a:solidFill>
                  <a:srgbClr val="000000"/>
                </a:solidFill>
                <a:latin typeface="Arial"/>
                <a:hlinkClick r:id="rId4"/>
              </a:rPr>
              <a:t>http://OpenNetSummit.org/</a:t>
            </a:r>
            <a:r>
              <a:rPr lang="en-US" dirty="0" smtClean="0">
                <a:solidFill>
                  <a:srgbClr val="000000"/>
                </a:solidFill>
                <a:latin typeface="Arial"/>
              </a:rPr>
              <a:t> </a:t>
            </a:r>
            <a:endParaRPr lang="en-US" dirty="0">
              <a:solidFill>
                <a:srgbClr val="000000"/>
              </a:solidFill>
              <a:latin typeface="Arial"/>
            </a:endParaRPr>
          </a:p>
        </p:txBody>
      </p:sp>
    </p:spTree>
    <p:extLst>
      <p:ext uri="{BB962C8B-B14F-4D97-AF65-F5344CB8AC3E}">
        <p14:creationId xmlns:p14="http://schemas.microsoft.com/office/powerpoint/2010/main" val="150064984"/>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Autofit/>
          </a:bodyPr>
          <a:lstStyle/>
          <a:p>
            <a:r>
              <a:rPr lang="en-US" sz="4000" dirty="0" smtClean="0">
                <a:solidFill>
                  <a:srgbClr val="0000FF"/>
                </a:solidFill>
              </a:rPr>
              <a:t>Enterprise Networking </a:t>
            </a:r>
            <a:endParaRPr lang="en-US" sz="4000" dirty="0">
              <a:solidFill>
                <a:srgbClr val="0000FF"/>
              </a:solidFill>
            </a:endParaRPr>
          </a:p>
        </p:txBody>
      </p:sp>
      <p:sp>
        <p:nvSpPr>
          <p:cNvPr id="3" name="Content Placeholder 2"/>
          <p:cNvSpPr>
            <a:spLocks noGrp="1"/>
          </p:cNvSpPr>
          <p:nvPr>
            <p:ph idx="1"/>
          </p:nvPr>
        </p:nvSpPr>
        <p:spPr>
          <a:xfrm>
            <a:off x="457200" y="990600"/>
            <a:ext cx="8458200" cy="4876799"/>
          </a:xfrm>
        </p:spPr>
        <p:txBody>
          <a:bodyPr>
            <a:normAutofit lnSpcReduction="10000"/>
          </a:bodyPr>
          <a:lstStyle/>
          <a:p>
            <a:pPr marL="0" indent="0">
              <a:lnSpc>
                <a:spcPct val="120000"/>
              </a:lnSpc>
              <a:buNone/>
            </a:pPr>
            <a:r>
              <a:rPr lang="en-US" sz="2400" dirty="0"/>
              <a:t>E</a:t>
            </a:r>
            <a:r>
              <a:rPr lang="en-US" sz="2400" dirty="0" smtClean="0"/>
              <a:t>nterprise network operators want..</a:t>
            </a:r>
            <a:br>
              <a:rPr lang="en-US" sz="2400" dirty="0" smtClean="0"/>
            </a:br>
            <a:endParaRPr lang="en-US" sz="2400" dirty="0" smtClean="0"/>
          </a:p>
          <a:p>
            <a:pPr>
              <a:lnSpc>
                <a:spcPct val="120000"/>
              </a:lnSpc>
            </a:pPr>
            <a:r>
              <a:rPr lang="en-US" sz="2400" dirty="0" smtClean="0"/>
              <a:t>Firewall and access control</a:t>
            </a:r>
          </a:p>
          <a:p>
            <a:pPr>
              <a:lnSpc>
                <a:spcPct val="120000"/>
              </a:lnSpc>
            </a:pPr>
            <a:r>
              <a:rPr lang="en-US" sz="2400" dirty="0" smtClean="0"/>
              <a:t>Delegate management to departments</a:t>
            </a:r>
          </a:p>
          <a:p>
            <a:pPr>
              <a:lnSpc>
                <a:spcPct val="120000"/>
              </a:lnSpc>
            </a:pPr>
            <a:r>
              <a:rPr lang="en-US" sz="2400" dirty="0" smtClean="0"/>
              <a:t>Lots of VLANs that stretch across buildings </a:t>
            </a:r>
          </a:p>
          <a:p>
            <a:pPr>
              <a:lnSpc>
                <a:spcPct val="120000"/>
              </a:lnSpc>
            </a:pPr>
            <a:r>
              <a:rPr lang="en-US" sz="2400" dirty="0" smtClean="0"/>
              <a:t>By-pass bottlenecks/check points for specific applications</a:t>
            </a:r>
          </a:p>
          <a:p>
            <a:pPr>
              <a:lnSpc>
                <a:spcPct val="120000"/>
              </a:lnSpc>
            </a:pPr>
            <a:r>
              <a:rPr lang="en-US" sz="2400" dirty="0" smtClean="0"/>
              <a:t>Host web services with load balancing </a:t>
            </a:r>
          </a:p>
          <a:p>
            <a:pPr>
              <a:lnSpc>
                <a:spcPct val="120000"/>
              </a:lnSpc>
            </a:pPr>
            <a:r>
              <a:rPr lang="en-US" sz="2400" dirty="0" smtClean="0"/>
              <a:t>Easy guest wireless access with security </a:t>
            </a:r>
          </a:p>
          <a:p>
            <a:pPr>
              <a:lnSpc>
                <a:spcPct val="120000"/>
              </a:lnSpc>
            </a:pPr>
            <a:r>
              <a:rPr lang="en-US" sz="2400" dirty="0" smtClean="0"/>
              <a:t>BYOD (Bring Your Own Device) challenges </a:t>
            </a:r>
          </a:p>
          <a:p>
            <a:pPr marL="0" indent="0">
              <a:lnSpc>
                <a:spcPct val="120000"/>
              </a:lnSpc>
              <a:buNone/>
            </a:pPr>
            <a:r>
              <a:rPr lang="en-US" sz="2400" dirty="0" smtClean="0"/>
              <a:t>And more </a:t>
            </a:r>
          </a:p>
        </p:txBody>
      </p:sp>
      <p:sp>
        <p:nvSpPr>
          <p:cNvPr id="4" name="Slide Number Placeholder 3"/>
          <p:cNvSpPr>
            <a:spLocks noGrp="1"/>
          </p:cNvSpPr>
          <p:nvPr>
            <p:ph type="sldNum" sz="quarter" idx="12"/>
          </p:nvPr>
        </p:nvSpPr>
        <p:spPr/>
        <p:txBody>
          <a:bodyPr/>
          <a:lstStyle/>
          <a:p>
            <a:fld id="{3797F95F-9F61-124B-976E-3152EBFF12D2}" type="slidenum">
              <a:rPr lang="en-US" smtClean="0"/>
              <a:pPr/>
              <a:t>14</a:t>
            </a:fld>
            <a:endParaRPr lang="en-US" dirty="0"/>
          </a:p>
        </p:txBody>
      </p:sp>
      <p:sp>
        <p:nvSpPr>
          <p:cNvPr id="6" name="TextBox 5"/>
          <p:cNvSpPr txBox="1"/>
          <p:nvPr/>
        </p:nvSpPr>
        <p:spPr>
          <a:xfrm>
            <a:off x="2378631" y="6044624"/>
            <a:ext cx="4394553" cy="584776"/>
          </a:xfrm>
          <a:prstGeom prst="rect">
            <a:avLst/>
          </a:prstGeom>
          <a:noFill/>
        </p:spPr>
        <p:txBody>
          <a:bodyPr wrap="none" rtlCol="0">
            <a:spAutoFit/>
          </a:bodyPr>
          <a:lstStyle/>
          <a:p>
            <a:r>
              <a:rPr lang="en-US" sz="3200" dirty="0" smtClean="0"/>
              <a:t>How do they do it today?</a:t>
            </a:r>
            <a:endParaRPr lang="en-US" sz="3200" dirty="0"/>
          </a:p>
        </p:txBody>
      </p:sp>
    </p:spTree>
    <p:extLst>
      <p:ext uri="{BB962C8B-B14F-4D97-AF65-F5344CB8AC3E}">
        <p14:creationId xmlns:p14="http://schemas.microsoft.com/office/powerpoint/2010/main" val="38462509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normAutofit fontScale="90000"/>
          </a:bodyPr>
          <a:lstStyle/>
          <a:p>
            <a:r>
              <a:rPr lang="en-US" dirty="0" smtClean="0">
                <a:solidFill>
                  <a:srgbClr val="0000FF"/>
                </a:solidFill>
              </a:rPr>
              <a:t>Enterprise Network: Today’s solution</a:t>
            </a:r>
            <a:endParaRPr lang="en-US" dirty="0">
              <a:solidFill>
                <a:srgbClr val="0000FF"/>
              </a:solidFill>
            </a:endParaRPr>
          </a:p>
        </p:txBody>
      </p:sp>
      <p:sp>
        <p:nvSpPr>
          <p:cNvPr id="4" name="Slide Number Placeholder 3"/>
          <p:cNvSpPr>
            <a:spLocks noGrp="1"/>
          </p:cNvSpPr>
          <p:nvPr>
            <p:ph type="sldNum" sz="quarter" idx="12"/>
          </p:nvPr>
        </p:nvSpPr>
        <p:spPr/>
        <p:txBody>
          <a:bodyPr/>
          <a:lstStyle/>
          <a:p>
            <a:fld id="{3797F95F-9F61-124B-976E-3152EBFF12D2}" type="slidenum">
              <a:rPr lang="en-US" smtClean="0"/>
              <a:pPr/>
              <a:t>15</a:t>
            </a:fld>
            <a:endParaRPr lang="en-US"/>
          </a:p>
        </p:txBody>
      </p:sp>
      <p:sp>
        <p:nvSpPr>
          <p:cNvPr id="5" name="Cloud 4"/>
          <p:cNvSpPr/>
          <p:nvPr/>
        </p:nvSpPr>
        <p:spPr>
          <a:xfrm>
            <a:off x="1666858" y="1511238"/>
            <a:ext cx="5810284" cy="2148208"/>
          </a:xfrm>
          <a:prstGeom prst="cloud">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pic>
        <p:nvPicPr>
          <p:cNvPr id="6" name="Picture 5" descr="PF5240.png"/>
          <p:cNvPicPr>
            <a:picLocks noChangeAspect="1"/>
          </p:cNvPicPr>
          <p:nvPr/>
        </p:nvPicPr>
        <p:blipFill>
          <a:blip r:embed="rId2"/>
          <a:stretch>
            <a:fillRect/>
          </a:stretch>
        </p:blipFill>
        <p:spPr>
          <a:xfrm>
            <a:off x="2286000" y="2307732"/>
            <a:ext cx="819116" cy="409558"/>
          </a:xfrm>
          <a:prstGeom prst="rect">
            <a:avLst/>
          </a:prstGeom>
        </p:spPr>
      </p:pic>
      <p:pic>
        <p:nvPicPr>
          <p:cNvPr id="7" name="Picture 6" descr="wrt54g.png"/>
          <p:cNvPicPr>
            <a:picLocks noChangeAspect="1"/>
          </p:cNvPicPr>
          <p:nvPr/>
        </p:nvPicPr>
        <p:blipFill>
          <a:blip r:embed="rId3"/>
          <a:stretch>
            <a:fillRect/>
          </a:stretch>
        </p:blipFill>
        <p:spPr>
          <a:xfrm>
            <a:off x="1666858" y="2426276"/>
            <a:ext cx="457200" cy="417195"/>
          </a:xfrm>
          <a:prstGeom prst="rect">
            <a:avLst/>
          </a:prstGeom>
        </p:spPr>
      </p:pic>
      <p:pic>
        <p:nvPicPr>
          <p:cNvPr id="8" name="Picture 7" descr="wrt54g.png"/>
          <p:cNvPicPr>
            <a:picLocks noChangeAspect="1"/>
          </p:cNvPicPr>
          <p:nvPr/>
        </p:nvPicPr>
        <p:blipFill>
          <a:blip r:embed="rId3"/>
          <a:stretch>
            <a:fillRect/>
          </a:stretch>
        </p:blipFill>
        <p:spPr>
          <a:xfrm>
            <a:off x="2352658" y="3148271"/>
            <a:ext cx="457200" cy="417195"/>
          </a:xfrm>
          <a:prstGeom prst="rect">
            <a:avLst/>
          </a:prstGeom>
        </p:spPr>
      </p:pic>
      <p:pic>
        <p:nvPicPr>
          <p:cNvPr id="9" name="Picture 8" descr="wrt54g.png"/>
          <p:cNvPicPr>
            <a:picLocks noChangeAspect="1"/>
          </p:cNvPicPr>
          <p:nvPr/>
        </p:nvPicPr>
        <p:blipFill>
          <a:blip r:embed="rId3"/>
          <a:stretch>
            <a:fillRect/>
          </a:stretch>
        </p:blipFill>
        <p:spPr>
          <a:xfrm>
            <a:off x="3495658" y="3356868"/>
            <a:ext cx="457200" cy="417195"/>
          </a:xfrm>
          <a:prstGeom prst="rect">
            <a:avLst/>
          </a:prstGeom>
        </p:spPr>
      </p:pic>
      <p:sp>
        <p:nvSpPr>
          <p:cNvPr id="14" name="TextBox 13"/>
          <p:cNvSpPr txBox="1"/>
          <p:nvPr/>
        </p:nvSpPr>
        <p:spPr>
          <a:xfrm>
            <a:off x="457200" y="3872170"/>
            <a:ext cx="8229599" cy="2739211"/>
          </a:xfrm>
          <a:prstGeom prst="rect">
            <a:avLst/>
          </a:prstGeom>
          <a:noFill/>
        </p:spPr>
        <p:txBody>
          <a:bodyPr wrap="square" rtlCol="0">
            <a:spAutoFit/>
          </a:bodyPr>
          <a:lstStyle/>
          <a:p>
            <a:pPr>
              <a:lnSpc>
                <a:spcPct val="120000"/>
              </a:lnSpc>
              <a:buFont typeface="Arial"/>
              <a:buChar char="•"/>
            </a:pPr>
            <a:r>
              <a:rPr lang="en-US" sz="2400" dirty="0" smtClean="0"/>
              <a:t> Proliferation of appliances</a:t>
            </a:r>
          </a:p>
          <a:p>
            <a:pPr>
              <a:lnSpc>
                <a:spcPct val="120000"/>
              </a:lnSpc>
              <a:buFont typeface="Arial"/>
              <a:buChar char="•"/>
            </a:pPr>
            <a:r>
              <a:rPr lang="en-US" sz="2400" dirty="0" smtClean="0"/>
              <a:t> Increased management complexity</a:t>
            </a:r>
          </a:p>
          <a:p>
            <a:pPr marL="800100" lvl="1" indent="-342900">
              <a:lnSpc>
                <a:spcPct val="120000"/>
              </a:lnSpc>
              <a:buFont typeface="Lucida Grande"/>
              <a:buChar char="-"/>
            </a:pPr>
            <a:r>
              <a:rPr lang="en-US" sz="2400" dirty="0"/>
              <a:t> </a:t>
            </a:r>
            <a:r>
              <a:rPr lang="en-US" sz="2400" dirty="0" smtClean="0"/>
              <a:t>Device oriented management</a:t>
            </a:r>
          </a:p>
          <a:p>
            <a:pPr marL="800100" lvl="1" indent="-342900">
              <a:lnSpc>
                <a:spcPct val="120000"/>
              </a:lnSpc>
              <a:buFont typeface="Lucida Grande"/>
              <a:buChar char="-"/>
            </a:pPr>
            <a:r>
              <a:rPr lang="en-US" sz="2400" dirty="0"/>
              <a:t> </a:t>
            </a:r>
            <a:r>
              <a:rPr lang="en-US" sz="2400" dirty="0" smtClean="0"/>
              <a:t>Each device type has its own management </a:t>
            </a:r>
          </a:p>
          <a:p>
            <a:pPr>
              <a:lnSpc>
                <a:spcPct val="120000"/>
              </a:lnSpc>
              <a:buFont typeface="Arial"/>
              <a:buChar char="•"/>
            </a:pPr>
            <a:r>
              <a:rPr lang="en-US" sz="2400" dirty="0" smtClean="0"/>
              <a:t> High </a:t>
            </a:r>
            <a:r>
              <a:rPr lang="en-US" sz="2400" dirty="0" err="1" smtClean="0"/>
              <a:t>Capex</a:t>
            </a:r>
            <a:r>
              <a:rPr lang="en-US" sz="2400" dirty="0" smtClean="0"/>
              <a:t>, high </a:t>
            </a:r>
            <a:r>
              <a:rPr lang="en-US" sz="2400" dirty="0" err="1" smtClean="0"/>
              <a:t>Opex</a:t>
            </a:r>
            <a:endParaRPr lang="en-US" sz="2400" dirty="0" smtClean="0"/>
          </a:p>
          <a:p>
            <a:pPr>
              <a:lnSpc>
                <a:spcPct val="120000"/>
              </a:lnSpc>
              <a:buFont typeface="Arial"/>
              <a:buChar char="•"/>
            </a:pPr>
            <a:r>
              <a:rPr lang="en-US" sz="2400" dirty="0"/>
              <a:t> </a:t>
            </a:r>
            <a:r>
              <a:rPr lang="en-US" sz="2400" dirty="0" smtClean="0"/>
              <a:t>Too much reliance on vendors</a:t>
            </a:r>
          </a:p>
        </p:txBody>
      </p:sp>
      <p:pic>
        <p:nvPicPr>
          <p:cNvPr id="25" name="Picture 24" descr="PF5240.png"/>
          <p:cNvPicPr>
            <a:picLocks noChangeAspect="1"/>
          </p:cNvPicPr>
          <p:nvPr/>
        </p:nvPicPr>
        <p:blipFill>
          <a:blip r:embed="rId2"/>
          <a:stretch>
            <a:fillRect/>
          </a:stretch>
        </p:blipFill>
        <p:spPr>
          <a:xfrm>
            <a:off x="5016418" y="2867147"/>
            <a:ext cx="819116" cy="409558"/>
          </a:xfrm>
          <a:prstGeom prst="rect">
            <a:avLst/>
          </a:prstGeom>
        </p:spPr>
      </p:pic>
      <p:pic>
        <p:nvPicPr>
          <p:cNvPr id="26" name="Picture 25" descr="PF5240.png"/>
          <p:cNvPicPr>
            <a:picLocks noChangeAspect="1"/>
          </p:cNvPicPr>
          <p:nvPr/>
        </p:nvPicPr>
        <p:blipFill>
          <a:blip r:embed="rId2"/>
          <a:stretch>
            <a:fillRect/>
          </a:stretch>
        </p:blipFill>
        <p:spPr>
          <a:xfrm>
            <a:off x="4162442" y="2324349"/>
            <a:ext cx="819116" cy="409558"/>
          </a:xfrm>
          <a:prstGeom prst="rect">
            <a:avLst/>
          </a:prstGeom>
        </p:spPr>
      </p:pic>
      <p:pic>
        <p:nvPicPr>
          <p:cNvPr id="27" name="Picture 26" descr="wrt54g.png"/>
          <p:cNvPicPr>
            <a:picLocks noChangeAspect="1"/>
          </p:cNvPicPr>
          <p:nvPr/>
        </p:nvPicPr>
        <p:blipFill>
          <a:blip r:embed="rId3"/>
          <a:stretch>
            <a:fillRect/>
          </a:stretch>
        </p:blipFill>
        <p:spPr>
          <a:xfrm>
            <a:off x="4752958" y="3356868"/>
            <a:ext cx="457200" cy="417195"/>
          </a:xfrm>
          <a:prstGeom prst="rect">
            <a:avLst/>
          </a:prstGeom>
        </p:spPr>
      </p:pic>
      <p:pic>
        <p:nvPicPr>
          <p:cNvPr id="28" name="Picture 27" descr="wrt54g.png"/>
          <p:cNvPicPr>
            <a:picLocks noChangeAspect="1"/>
          </p:cNvPicPr>
          <p:nvPr/>
        </p:nvPicPr>
        <p:blipFill>
          <a:blip r:embed="rId3"/>
          <a:stretch>
            <a:fillRect/>
          </a:stretch>
        </p:blipFill>
        <p:spPr>
          <a:xfrm>
            <a:off x="5813518" y="3148271"/>
            <a:ext cx="457200" cy="417195"/>
          </a:xfrm>
          <a:prstGeom prst="rect">
            <a:avLst/>
          </a:prstGeom>
        </p:spPr>
      </p:pic>
      <p:pic>
        <p:nvPicPr>
          <p:cNvPr id="29" name="Picture 28" descr="wrt54g.png"/>
          <p:cNvPicPr>
            <a:picLocks noChangeAspect="1"/>
          </p:cNvPicPr>
          <p:nvPr/>
        </p:nvPicPr>
        <p:blipFill>
          <a:blip r:embed="rId3"/>
          <a:stretch>
            <a:fillRect/>
          </a:stretch>
        </p:blipFill>
        <p:spPr>
          <a:xfrm>
            <a:off x="6858000" y="2833300"/>
            <a:ext cx="457200" cy="417195"/>
          </a:xfrm>
          <a:prstGeom prst="rect">
            <a:avLst/>
          </a:prstGeom>
        </p:spPr>
      </p:pic>
      <p:grpSp>
        <p:nvGrpSpPr>
          <p:cNvPr id="42" name="Group 41"/>
          <p:cNvGrpSpPr/>
          <p:nvPr/>
        </p:nvGrpSpPr>
        <p:grpSpPr>
          <a:xfrm>
            <a:off x="2352658" y="1543267"/>
            <a:ext cx="1351251" cy="816582"/>
            <a:chOff x="2362200" y="2090933"/>
            <a:chExt cx="1351251" cy="816582"/>
          </a:xfrm>
        </p:grpSpPr>
        <p:pic>
          <p:nvPicPr>
            <p:cNvPr id="22" name="Picture 21" descr="load-balancer.png"/>
            <p:cNvPicPr>
              <a:picLocks noChangeAspect="1"/>
            </p:cNvPicPr>
            <p:nvPr/>
          </p:nvPicPr>
          <p:blipFill>
            <a:blip r:embed="rId4"/>
            <a:stretch>
              <a:fillRect/>
            </a:stretch>
          </p:blipFill>
          <p:spPr>
            <a:xfrm>
              <a:off x="2579755" y="2090933"/>
              <a:ext cx="816582" cy="816582"/>
            </a:xfrm>
            <a:prstGeom prst="rect">
              <a:avLst/>
            </a:prstGeom>
          </p:spPr>
        </p:pic>
        <p:sp>
          <p:nvSpPr>
            <p:cNvPr id="30" name="TextBox 29"/>
            <p:cNvSpPr txBox="1"/>
            <p:nvPr/>
          </p:nvSpPr>
          <p:spPr>
            <a:xfrm>
              <a:off x="2362200" y="2090933"/>
              <a:ext cx="1351251" cy="338554"/>
            </a:xfrm>
            <a:prstGeom prst="rect">
              <a:avLst/>
            </a:prstGeom>
            <a:noFill/>
          </p:spPr>
          <p:txBody>
            <a:bodyPr wrap="none" rtlCol="0">
              <a:spAutoFit/>
            </a:bodyPr>
            <a:lstStyle/>
            <a:p>
              <a:r>
                <a:rPr lang="en-US" sz="1600" dirty="0" smtClean="0"/>
                <a:t>Load balancer</a:t>
              </a:r>
              <a:endParaRPr lang="en-US" sz="1600" dirty="0"/>
            </a:p>
          </p:txBody>
        </p:sp>
      </p:grpSp>
      <p:grpSp>
        <p:nvGrpSpPr>
          <p:cNvPr id="33" name="Group 32"/>
          <p:cNvGrpSpPr/>
          <p:nvPr/>
        </p:nvGrpSpPr>
        <p:grpSpPr>
          <a:xfrm>
            <a:off x="3276600" y="2076028"/>
            <a:ext cx="819116" cy="881742"/>
            <a:chOff x="5223002" y="2042416"/>
            <a:chExt cx="819116" cy="881742"/>
          </a:xfrm>
        </p:grpSpPr>
        <p:pic>
          <p:nvPicPr>
            <p:cNvPr id="24" name="Picture 23" descr="ids.png"/>
            <p:cNvPicPr>
              <a:picLocks noChangeAspect="1"/>
            </p:cNvPicPr>
            <p:nvPr/>
          </p:nvPicPr>
          <p:blipFill>
            <a:blip r:embed="rId5"/>
            <a:stretch>
              <a:fillRect/>
            </a:stretch>
          </p:blipFill>
          <p:spPr>
            <a:xfrm>
              <a:off x="5223002" y="2105042"/>
              <a:ext cx="819116" cy="819116"/>
            </a:xfrm>
            <a:prstGeom prst="rect">
              <a:avLst/>
            </a:prstGeom>
          </p:spPr>
        </p:pic>
        <p:sp>
          <p:nvSpPr>
            <p:cNvPr id="32" name="TextBox 31"/>
            <p:cNvSpPr txBox="1"/>
            <p:nvPr/>
          </p:nvSpPr>
          <p:spPr>
            <a:xfrm>
              <a:off x="5410200" y="2042416"/>
              <a:ext cx="492443" cy="369332"/>
            </a:xfrm>
            <a:prstGeom prst="rect">
              <a:avLst/>
            </a:prstGeom>
            <a:noFill/>
          </p:spPr>
          <p:txBody>
            <a:bodyPr wrap="none" rtlCol="0">
              <a:spAutoFit/>
            </a:bodyPr>
            <a:lstStyle/>
            <a:p>
              <a:r>
                <a:rPr lang="en-US" dirty="0" smtClean="0"/>
                <a:t>IDS</a:t>
              </a:r>
              <a:endParaRPr lang="en-US" dirty="0"/>
            </a:p>
          </p:txBody>
        </p:sp>
      </p:grpSp>
      <p:grpSp>
        <p:nvGrpSpPr>
          <p:cNvPr id="37" name="Group 36"/>
          <p:cNvGrpSpPr/>
          <p:nvPr/>
        </p:nvGrpSpPr>
        <p:grpSpPr>
          <a:xfrm>
            <a:off x="3804304" y="1371600"/>
            <a:ext cx="948654" cy="812799"/>
            <a:chOff x="174501" y="3543301"/>
            <a:chExt cx="948654" cy="812799"/>
          </a:xfrm>
        </p:grpSpPr>
        <p:pic>
          <p:nvPicPr>
            <p:cNvPr id="35" name="Picture 34" descr="firewall-juniper.png"/>
            <p:cNvPicPr>
              <a:picLocks noChangeAspect="1"/>
            </p:cNvPicPr>
            <p:nvPr/>
          </p:nvPicPr>
          <p:blipFill>
            <a:blip r:embed="rId6"/>
            <a:stretch>
              <a:fillRect/>
            </a:stretch>
          </p:blipFill>
          <p:spPr>
            <a:xfrm>
              <a:off x="174501" y="3645525"/>
              <a:ext cx="948654" cy="710575"/>
            </a:xfrm>
            <a:prstGeom prst="rect">
              <a:avLst/>
            </a:prstGeom>
          </p:spPr>
        </p:pic>
        <p:sp>
          <p:nvSpPr>
            <p:cNvPr id="36" name="TextBox 35"/>
            <p:cNvSpPr txBox="1"/>
            <p:nvPr/>
          </p:nvSpPr>
          <p:spPr>
            <a:xfrm>
              <a:off x="209361" y="3543301"/>
              <a:ext cx="913794" cy="369332"/>
            </a:xfrm>
            <a:prstGeom prst="rect">
              <a:avLst/>
            </a:prstGeom>
            <a:noFill/>
          </p:spPr>
          <p:txBody>
            <a:bodyPr wrap="none" rtlCol="0">
              <a:spAutoFit/>
            </a:bodyPr>
            <a:lstStyle/>
            <a:p>
              <a:r>
                <a:rPr lang="en-US" dirty="0" smtClean="0"/>
                <a:t>Firewall</a:t>
              </a:r>
              <a:endParaRPr lang="en-US" dirty="0"/>
            </a:p>
          </p:txBody>
        </p:sp>
      </p:grpSp>
      <p:pic>
        <p:nvPicPr>
          <p:cNvPr id="41" name="Picture 40" descr="PF5240.png"/>
          <p:cNvPicPr>
            <a:picLocks noChangeAspect="1"/>
          </p:cNvPicPr>
          <p:nvPr/>
        </p:nvPicPr>
        <p:blipFill>
          <a:blip r:embed="rId2"/>
          <a:stretch>
            <a:fillRect/>
          </a:stretch>
        </p:blipFill>
        <p:spPr>
          <a:xfrm>
            <a:off x="6143642" y="2494433"/>
            <a:ext cx="819116" cy="409558"/>
          </a:xfrm>
          <a:prstGeom prst="rect">
            <a:avLst/>
          </a:prstGeom>
        </p:spPr>
      </p:pic>
      <p:grpSp>
        <p:nvGrpSpPr>
          <p:cNvPr id="43" name="Group 42"/>
          <p:cNvGrpSpPr/>
          <p:nvPr/>
        </p:nvGrpSpPr>
        <p:grpSpPr>
          <a:xfrm>
            <a:off x="6042118" y="1473824"/>
            <a:ext cx="1351251" cy="816582"/>
            <a:chOff x="2362200" y="2090933"/>
            <a:chExt cx="1351251" cy="816582"/>
          </a:xfrm>
        </p:grpSpPr>
        <p:pic>
          <p:nvPicPr>
            <p:cNvPr id="44" name="Picture 43" descr="load-balancer.png"/>
            <p:cNvPicPr>
              <a:picLocks noChangeAspect="1"/>
            </p:cNvPicPr>
            <p:nvPr/>
          </p:nvPicPr>
          <p:blipFill>
            <a:blip r:embed="rId4"/>
            <a:stretch>
              <a:fillRect/>
            </a:stretch>
          </p:blipFill>
          <p:spPr>
            <a:xfrm>
              <a:off x="2579755" y="2090933"/>
              <a:ext cx="816582" cy="816582"/>
            </a:xfrm>
            <a:prstGeom prst="rect">
              <a:avLst/>
            </a:prstGeom>
          </p:spPr>
        </p:pic>
        <p:sp>
          <p:nvSpPr>
            <p:cNvPr id="45" name="TextBox 44"/>
            <p:cNvSpPr txBox="1"/>
            <p:nvPr/>
          </p:nvSpPr>
          <p:spPr>
            <a:xfrm>
              <a:off x="2362200" y="2090933"/>
              <a:ext cx="1351251" cy="338554"/>
            </a:xfrm>
            <a:prstGeom prst="rect">
              <a:avLst/>
            </a:prstGeom>
            <a:noFill/>
          </p:spPr>
          <p:txBody>
            <a:bodyPr wrap="none" rtlCol="0">
              <a:spAutoFit/>
            </a:bodyPr>
            <a:lstStyle/>
            <a:p>
              <a:r>
                <a:rPr lang="en-US" sz="1600" dirty="0" smtClean="0"/>
                <a:t>Load balancer</a:t>
              </a:r>
              <a:endParaRPr lang="en-US" sz="1600" dirty="0"/>
            </a:p>
          </p:txBody>
        </p:sp>
      </p:grpSp>
      <p:grpSp>
        <p:nvGrpSpPr>
          <p:cNvPr id="46" name="Group 45"/>
          <p:cNvGrpSpPr/>
          <p:nvPr/>
        </p:nvGrpSpPr>
        <p:grpSpPr>
          <a:xfrm>
            <a:off x="5223002" y="1918978"/>
            <a:ext cx="819116" cy="881742"/>
            <a:chOff x="5223002" y="2042416"/>
            <a:chExt cx="819116" cy="881742"/>
          </a:xfrm>
        </p:grpSpPr>
        <p:pic>
          <p:nvPicPr>
            <p:cNvPr id="47" name="Picture 46" descr="ids.png"/>
            <p:cNvPicPr>
              <a:picLocks noChangeAspect="1"/>
            </p:cNvPicPr>
            <p:nvPr/>
          </p:nvPicPr>
          <p:blipFill>
            <a:blip r:embed="rId5"/>
            <a:stretch>
              <a:fillRect/>
            </a:stretch>
          </p:blipFill>
          <p:spPr>
            <a:xfrm>
              <a:off x="5223002" y="2105042"/>
              <a:ext cx="819116" cy="819116"/>
            </a:xfrm>
            <a:prstGeom prst="rect">
              <a:avLst/>
            </a:prstGeom>
          </p:spPr>
        </p:pic>
        <p:sp>
          <p:nvSpPr>
            <p:cNvPr id="48" name="TextBox 47"/>
            <p:cNvSpPr txBox="1"/>
            <p:nvPr/>
          </p:nvSpPr>
          <p:spPr>
            <a:xfrm>
              <a:off x="5410200" y="2042416"/>
              <a:ext cx="492443" cy="369332"/>
            </a:xfrm>
            <a:prstGeom prst="rect">
              <a:avLst/>
            </a:prstGeom>
            <a:noFill/>
          </p:spPr>
          <p:txBody>
            <a:bodyPr wrap="none" rtlCol="0">
              <a:spAutoFit/>
            </a:bodyPr>
            <a:lstStyle/>
            <a:p>
              <a:r>
                <a:rPr lang="en-US" dirty="0" smtClean="0"/>
                <a:t>IDS</a:t>
              </a:r>
              <a:endParaRPr lang="en-US" dirty="0"/>
            </a:p>
          </p:txBody>
        </p:sp>
      </p:grpSp>
      <p:grpSp>
        <p:nvGrpSpPr>
          <p:cNvPr id="49" name="Group 48"/>
          <p:cNvGrpSpPr/>
          <p:nvPr/>
        </p:nvGrpSpPr>
        <p:grpSpPr>
          <a:xfrm>
            <a:off x="4981558" y="1371600"/>
            <a:ext cx="948654" cy="812799"/>
            <a:chOff x="174501" y="3543301"/>
            <a:chExt cx="948654" cy="812799"/>
          </a:xfrm>
        </p:grpSpPr>
        <p:pic>
          <p:nvPicPr>
            <p:cNvPr id="50" name="Picture 49" descr="firewall-juniper.png"/>
            <p:cNvPicPr>
              <a:picLocks noChangeAspect="1"/>
            </p:cNvPicPr>
            <p:nvPr/>
          </p:nvPicPr>
          <p:blipFill>
            <a:blip r:embed="rId6"/>
            <a:stretch>
              <a:fillRect/>
            </a:stretch>
          </p:blipFill>
          <p:spPr>
            <a:xfrm>
              <a:off x="174501" y="3645525"/>
              <a:ext cx="948654" cy="710575"/>
            </a:xfrm>
            <a:prstGeom prst="rect">
              <a:avLst/>
            </a:prstGeom>
          </p:spPr>
        </p:pic>
        <p:sp>
          <p:nvSpPr>
            <p:cNvPr id="51" name="TextBox 50"/>
            <p:cNvSpPr txBox="1"/>
            <p:nvPr/>
          </p:nvSpPr>
          <p:spPr>
            <a:xfrm>
              <a:off x="209361" y="3543301"/>
              <a:ext cx="913794" cy="369332"/>
            </a:xfrm>
            <a:prstGeom prst="rect">
              <a:avLst/>
            </a:prstGeom>
            <a:noFill/>
          </p:spPr>
          <p:txBody>
            <a:bodyPr wrap="none" rtlCol="0">
              <a:spAutoFit/>
            </a:bodyPr>
            <a:lstStyle/>
            <a:p>
              <a:r>
                <a:rPr lang="en-US" dirty="0" smtClean="0"/>
                <a:t>Firewall</a:t>
              </a:r>
              <a:endParaRPr lang="en-US" dirty="0"/>
            </a:p>
          </p:txBody>
        </p:sp>
      </p:grpSp>
      <p:pic>
        <p:nvPicPr>
          <p:cNvPr id="52" name="Picture 51" descr="PF5240.png"/>
          <p:cNvPicPr>
            <a:picLocks noChangeAspect="1"/>
          </p:cNvPicPr>
          <p:nvPr/>
        </p:nvPicPr>
        <p:blipFill>
          <a:blip r:embed="rId2"/>
          <a:stretch>
            <a:fillRect/>
          </a:stretch>
        </p:blipFill>
        <p:spPr>
          <a:xfrm>
            <a:off x="3303893" y="2947310"/>
            <a:ext cx="819116" cy="409558"/>
          </a:xfrm>
          <a:prstGeom prst="rect">
            <a:avLst/>
          </a:prstGeom>
        </p:spPr>
      </p:pic>
      <p:grpSp>
        <p:nvGrpSpPr>
          <p:cNvPr id="65" name="Group 64"/>
          <p:cNvGrpSpPr/>
          <p:nvPr/>
        </p:nvGrpSpPr>
        <p:grpSpPr>
          <a:xfrm>
            <a:off x="2561377" y="1967170"/>
            <a:ext cx="4514878" cy="1164054"/>
            <a:chOff x="2561377" y="2362200"/>
            <a:chExt cx="4514878" cy="1164054"/>
          </a:xfrm>
        </p:grpSpPr>
        <p:grpSp>
          <p:nvGrpSpPr>
            <p:cNvPr id="40" name="Group 39"/>
            <p:cNvGrpSpPr/>
            <p:nvPr/>
          </p:nvGrpSpPr>
          <p:grpSpPr>
            <a:xfrm>
              <a:off x="2561377" y="2362200"/>
              <a:ext cx="543739" cy="528154"/>
              <a:chOff x="494602" y="4570824"/>
              <a:chExt cx="543739" cy="528154"/>
            </a:xfrm>
          </p:grpSpPr>
          <p:sp>
            <p:nvSpPr>
              <p:cNvPr id="38" name="TextBox 37"/>
              <p:cNvSpPr txBox="1"/>
              <p:nvPr/>
            </p:nvSpPr>
            <p:spPr>
              <a:xfrm>
                <a:off x="494602" y="4570824"/>
                <a:ext cx="543739" cy="369332"/>
              </a:xfrm>
              <a:prstGeom prst="rect">
                <a:avLst/>
              </a:prstGeom>
              <a:noFill/>
            </p:spPr>
            <p:txBody>
              <a:bodyPr wrap="none" rtlCol="0">
                <a:spAutoFit/>
              </a:bodyPr>
              <a:lstStyle/>
              <a:p>
                <a:r>
                  <a:rPr lang="en-US" dirty="0" smtClean="0"/>
                  <a:t>ACL</a:t>
                </a:r>
                <a:endParaRPr lang="en-US" dirty="0"/>
              </a:p>
            </p:txBody>
          </p:sp>
          <p:sp>
            <p:nvSpPr>
              <p:cNvPr id="39" name="Folded Corner 38"/>
              <p:cNvSpPr/>
              <p:nvPr/>
            </p:nvSpPr>
            <p:spPr>
              <a:xfrm>
                <a:off x="580198" y="4940156"/>
                <a:ext cx="372547" cy="158822"/>
              </a:xfrm>
              <a:prstGeom prst="foldedCorner">
                <a:avLst>
                  <a:gd name="adj" fmla="val 37572"/>
                </a:avLst>
              </a:prstGeom>
              <a:solidFill>
                <a:schemeClr val="accent6">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53" name="Group 52"/>
            <p:cNvGrpSpPr/>
            <p:nvPr/>
          </p:nvGrpSpPr>
          <p:grpSpPr>
            <a:xfrm>
              <a:off x="3532239" y="2998100"/>
              <a:ext cx="543739" cy="528154"/>
              <a:chOff x="494602" y="4570824"/>
              <a:chExt cx="543739" cy="528154"/>
            </a:xfrm>
          </p:grpSpPr>
          <p:sp>
            <p:nvSpPr>
              <p:cNvPr id="54" name="TextBox 53"/>
              <p:cNvSpPr txBox="1"/>
              <p:nvPr/>
            </p:nvSpPr>
            <p:spPr>
              <a:xfrm>
                <a:off x="494602" y="4570824"/>
                <a:ext cx="543739" cy="369332"/>
              </a:xfrm>
              <a:prstGeom prst="rect">
                <a:avLst/>
              </a:prstGeom>
              <a:noFill/>
            </p:spPr>
            <p:txBody>
              <a:bodyPr wrap="none" rtlCol="0">
                <a:spAutoFit/>
              </a:bodyPr>
              <a:lstStyle/>
              <a:p>
                <a:r>
                  <a:rPr lang="en-US" dirty="0" smtClean="0"/>
                  <a:t>ACL</a:t>
                </a:r>
                <a:endParaRPr lang="en-US" dirty="0"/>
              </a:p>
            </p:txBody>
          </p:sp>
          <p:sp>
            <p:nvSpPr>
              <p:cNvPr id="55" name="Folded Corner 54"/>
              <p:cNvSpPr/>
              <p:nvPr/>
            </p:nvSpPr>
            <p:spPr>
              <a:xfrm>
                <a:off x="580198" y="4940156"/>
                <a:ext cx="372547" cy="158822"/>
              </a:xfrm>
              <a:prstGeom prst="foldedCorner">
                <a:avLst>
                  <a:gd name="adj" fmla="val 37572"/>
                </a:avLst>
              </a:prstGeom>
              <a:solidFill>
                <a:schemeClr val="accent6">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56" name="Group 55"/>
            <p:cNvGrpSpPr/>
            <p:nvPr/>
          </p:nvGrpSpPr>
          <p:grpSpPr>
            <a:xfrm>
              <a:off x="4437819" y="2409214"/>
              <a:ext cx="543739" cy="528154"/>
              <a:chOff x="494602" y="4570824"/>
              <a:chExt cx="543739" cy="528154"/>
            </a:xfrm>
          </p:grpSpPr>
          <p:sp>
            <p:nvSpPr>
              <p:cNvPr id="57" name="TextBox 56"/>
              <p:cNvSpPr txBox="1"/>
              <p:nvPr/>
            </p:nvSpPr>
            <p:spPr>
              <a:xfrm>
                <a:off x="494602" y="4570824"/>
                <a:ext cx="543739" cy="369332"/>
              </a:xfrm>
              <a:prstGeom prst="rect">
                <a:avLst/>
              </a:prstGeom>
              <a:noFill/>
            </p:spPr>
            <p:txBody>
              <a:bodyPr wrap="none" rtlCol="0">
                <a:spAutoFit/>
              </a:bodyPr>
              <a:lstStyle/>
              <a:p>
                <a:r>
                  <a:rPr lang="en-US" dirty="0" smtClean="0"/>
                  <a:t>ACL</a:t>
                </a:r>
                <a:endParaRPr lang="en-US" dirty="0"/>
              </a:p>
            </p:txBody>
          </p:sp>
          <p:sp>
            <p:nvSpPr>
              <p:cNvPr id="58" name="Folded Corner 57"/>
              <p:cNvSpPr/>
              <p:nvPr/>
            </p:nvSpPr>
            <p:spPr>
              <a:xfrm>
                <a:off x="580198" y="4940156"/>
                <a:ext cx="372547" cy="158822"/>
              </a:xfrm>
              <a:prstGeom prst="foldedCorner">
                <a:avLst>
                  <a:gd name="adj" fmla="val 37572"/>
                </a:avLst>
              </a:prstGeom>
              <a:solidFill>
                <a:schemeClr val="accent6">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59" name="Group 58"/>
            <p:cNvGrpSpPr/>
            <p:nvPr/>
          </p:nvGrpSpPr>
          <p:grpSpPr>
            <a:xfrm>
              <a:off x="5138330" y="2929689"/>
              <a:ext cx="543739" cy="528154"/>
              <a:chOff x="494602" y="4570824"/>
              <a:chExt cx="543739" cy="528154"/>
            </a:xfrm>
          </p:grpSpPr>
          <p:sp>
            <p:nvSpPr>
              <p:cNvPr id="60" name="TextBox 59"/>
              <p:cNvSpPr txBox="1"/>
              <p:nvPr/>
            </p:nvSpPr>
            <p:spPr>
              <a:xfrm>
                <a:off x="494602" y="4570824"/>
                <a:ext cx="543739" cy="369332"/>
              </a:xfrm>
              <a:prstGeom prst="rect">
                <a:avLst/>
              </a:prstGeom>
              <a:noFill/>
            </p:spPr>
            <p:txBody>
              <a:bodyPr wrap="none" rtlCol="0">
                <a:spAutoFit/>
              </a:bodyPr>
              <a:lstStyle/>
              <a:p>
                <a:r>
                  <a:rPr lang="en-US" dirty="0" smtClean="0"/>
                  <a:t>ACL</a:t>
                </a:r>
                <a:endParaRPr lang="en-US" dirty="0"/>
              </a:p>
            </p:txBody>
          </p:sp>
          <p:sp>
            <p:nvSpPr>
              <p:cNvPr id="61" name="Folded Corner 60"/>
              <p:cNvSpPr/>
              <p:nvPr/>
            </p:nvSpPr>
            <p:spPr>
              <a:xfrm>
                <a:off x="580198" y="4940156"/>
                <a:ext cx="372547" cy="158822"/>
              </a:xfrm>
              <a:prstGeom prst="foldedCorner">
                <a:avLst>
                  <a:gd name="adj" fmla="val 37572"/>
                </a:avLst>
              </a:prstGeom>
              <a:solidFill>
                <a:schemeClr val="accent6">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62" name="Group 61"/>
            <p:cNvGrpSpPr/>
            <p:nvPr/>
          </p:nvGrpSpPr>
          <p:grpSpPr>
            <a:xfrm>
              <a:off x="6532516" y="2469946"/>
              <a:ext cx="543739" cy="528154"/>
              <a:chOff x="494602" y="4570824"/>
              <a:chExt cx="543739" cy="528154"/>
            </a:xfrm>
          </p:grpSpPr>
          <p:sp>
            <p:nvSpPr>
              <p:cNvPr id="63" name="TextBox 62"/>
              <p:cNvSpPr txBox="1"/>
              <p:nvPr/>
            </p:nvSpPr>
            <p:spPr>
              <a:xfrm>
                <a:off x="494602" y="4570824"/>
                <a:ext cx="543739" cy="369332"/>
              </a:xfrm>
              <a:prstGeom prst="rect">
                <a:avLst/>
              </a:prstGeom>
              <a:noFill/>
            </p:spPr>
            <p:txBody>
              <a:bodyPr wrap="none" rtlCol="0">
                <a:spAutoFit/>
              </a:bodyPr>
              <a:lstStyle/>
              <a:p>
                <a:r>
                  <a:rPr lang="en-US" dirty="0" smtClean="0"/>
                  <a:t>ACL</a:t>
                </a:r>
                <a:endParaRPr lang="en-US" dirty="0"/>
              </a:p>
            </p:txBody>
          </p:sp>
          <p:sp>
            <p:nvSpPr>
              <p:cNvPr id="64" name="Folded Corner 63"/>
              <p:cNvSpPr/>
              <p:nvPr/>
            </p:nvSpPr>
            <p:spPr>
              <a:xfrm>
                <a:off x="580198" y="4940156"/>
                <a:ext cx="372547" cy="158822"/>
              </a:xfrm>
              <a:prstGeom prst="foldedCorner">
                <a:avLst>
                  <a:gd name="adj" fmla="val 37572"/>
                </a:avLst>
              </a:prstGeom>
              <a:solidFill>
                <a:schemeClr val="accent6">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265010482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accel="50000" decel="50000"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anim calcmode="lin" valueType="num">
                                      <p:cBhvr additive="base">
                                        <p:cTn id="7" dur="1000" fill="hold"/>
                                        <p:tgtEl>
                                          <p:spTgt spid="42"/>
                                        </p:tgtEl>
                                        <p:attrNameLst>
                                          <p:attrName>ppt_x</p:attrName>
                                        </p:attrNameLst>
                                      </p:cBhvr>
                                      <p:tavLst>
                                        <p:tav tm="0">
                                          <p:val>
                                            <p:strVal val="0-#ppt_w/2"/>
                                          </p:val>
                                        </p:tav>
                                        <p:tav tm="100000">
                                          <p:val>
                                            <p:strVal val="#ppt_x"/>
                                          </p:val>
                                        </p:tav>
                                      </p:tavLst>
                                    </p:anim>
                                    <p:anim calcmode="lin" valueType="num">
                                      <p:cBhvr additive="base">
                                        <p:cTn id="8" dur="1000" fill="hold"/>
                                        <p:tgtEl>
                                          <p:spTgt spid="42"/>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ID="2" presetClass="entr" presetSubtype="3" accel="50000" decel="50000" fill="hold" nodeType="afterEffect">
                                  <p:stCondLst>
                                    <p:cond delay="0"/>
                                  </p:stCondLst>
                                  <p:childTnLst>
                                    <p:set>
                                      <p:cBhvr>
                                        <p:cTn id="11" dur="1" fill="hold">
                                          <p:stCondLst>
                                            <p:cond delay="0"/>
                                          </p:stCondLst>
                                        </p:cTn>
                                        <p:tgtEl>
                                          <p:spTgt spid="43"/>
                                        </p:tgtEl>
                                        <p:attrNameLst>
                                          <p:attrName>style.visibility</p:attrName>
                                        </p:attrNameLst>
                                      </p:cBhvr>
                                      <p:to>
                                        <p:strVal val="visible"/>
                                      </p:to>
                                    </p:set>
                                    <p:anim calcmode="lin" valueType="num">
                                      <p:cBhvr additive="base">
                                        <p:cTn id="12" dur="1000" fill="hold"/>
                                        <p:tgtEl>
                                          <p:spTgt spid="43"/>
                                        </p:tgtEl>
                                        <p:attrNameLst>
                                          <p:attrName>ppt_x</p:attrName>
                                        </p:attrNameLst>
                                      </p:cBhvr>
                                      <p:tavLst>
                                        <p:tav tm="0">
                                          <p:val>
                                            <p:strVal val="1+#ppt_w/2"/>
                                          </p:val>
                                        </p:tav>
                                        <p:tav tm="100000">
                                          <p:val>
                                            <p:strVal val="#ppt_x"/>
                                          </p:val>
                                        </p:tav>
                                      </p:tavLst>
                                    </p:anim>
                                    <p:anim calcmode="lin" valueType="num">
                                      <p:cBhvr additive="base">
                                        <p:cTn id="13" dur="1000" fill="hold"/>
                                        <p:tgtEl>
                                          <p:spTgt spid="43"/>
                                        </p:tgtEl>
                                        <p:attrNameLst>
                                          <p:attrName>ppt_y</p:attrName>
                                        </p:attrNameLst>
                                      </p:cBhvr>
                                      <p:tavLst>
                                        <p:tav tm="0">
                                          <p:val>
                                            <p:strVal val="0-#ppt_h/2"/>
                                          </p:val>
                                        </p:tav>
                                        <p:tav tm="100000">
                                          <p:val>
                                            <p:strVal val="#ppt_y"/>
                                          </p:val>
                                        </p:tav>
                                      </p:tavLst>
                                    </p:anim>
                                  </p:childTnLst>
                                </p:cTn>
                              </p:par>
                            </p:childTnLst>
                          </p:cTn>
                        </p:par>
                        <p:par>
                          <p:cTn id="14" fill="hold">
                            <p:stCondLst>
                              <p:cond delay="2000"/>
                            </p:stCondLst>
                            <p:childTnLst>
                              <p:par>
                                <p:cTn id="15" presetID="2" presetClass="entr" presetSubtype="8" accel="50000" decel="50000" fill="hold" nodeType="afterEffect">
                                  <p:stCondLst>
                                    <p:cond delay="0"/>
                                  </p:stCondLst>
                                  <p:childTnLst>
                                    <p:set>
                                      <p:cBhvr>
                                        <p:cTn id="16" dur="1" fill="hold">
                                          <p:stCondLst>
                                            <p:cond delay="0"/>
                                          </p:stCondLst>
                                        </p:cTn>
                                        <p:tgtEl>
                                          <p:spTgt spid="33"/>
                                        </p:tgtEl>
                                        <p:attrNameLst>
                                          <p:attrName>style.visibility</p:attrName>
                                        </p:attrNameLst>
                                      </p:cBhvr>
                                      <p:to>
                                        <p:strVal val="visible"/>
                                      </p:to>
                                    </p:set>
                                    <p:anim calcmode="lin" valueType="num">
                                      <p:cBhvr additive="base">
                                        <p:cTn id="17" dur="1000" fill="hold"/>
                                        <p:tgtEl>
                                          <p:spTgt spid="33"/>
                                        </p:tgtEl>
                                        <p:attrNameLst>
                                          <p:attrName>ppt_x</p:attrName>
                                        </p:attrNameLst>
                                      </p:cBhvr>
                                      <p:tavLst>
                                        <p:tav tm="0">
                                          <p:val>
                                            <p:strVal val="0-#ppt_w/2"/>
                                          </p:val>
                                        </p:tav>
                                        <p:tav tm="100000">
                                          <p:val>
                                            <p:strVal val="#ppt_x"/>
                                          </p:val>
                                        </p:tav>
                                      </p:tavLst>
                                    </p:anim>
                                    <p:anim calcmode="lin" valueType="num">
                                      <p:cBhvr additive="base">
                                        <p:cTn id="18" dur="1000" fill="hold"/>
                                        <p:tgtEl>
                                          <p:spTgt spid="33"/>
                                        </p:tgtEl>
                                        <p:attrNameLst>
                                          <p:attrName>ppt_y</p:attrName>
                                        </p:attrNameLst>
                                      </p:cBhvr>
                                      <p:tavLst>
                                        <p:tav tm="0">
                                          <p:val>
                                            <p:strVal val="#ppt_y"/>
                                          </p:val>
                                        </p:tav>
                                        <p:tav tm="100000">
                                          <p:val>
                                            <p:strVal val="#ppt_y"/>
                                          </p:val>
                                        </p:tav>
                                      </p:tavLst>
                                    </p:anim>
                                  </p:childTnLst>
                                </p:cTn>
                              </p:par>
                            </p:childTnLst>
                          </p:cTn>
                        </p:par>
                        <p:par>
                          <p:cTn id="19" fill="hold">
                            <p:stCondLst>
                              <p:cond delay="3000"/>
                            </p:stCondLst>
                            <p:childTnLst>
                              <p:par>
                                <p:cTn id="20" presetID="2" presetClass="entr" presetSubtype="2" accel="50000" decel="50000" fill="hold" nodeType="afterEffect">
                                  <p:stCondLst>
                                    <p:cond delay="0"/>
                                  </p:stCondLst>
                                  <p:childTnLst>
                                    <p:set>
                                      <p:cBhvr>
                                        <p:cTn id="21" dur="1" fill="hold">
                                          <p:stCondLst>
                                            <p:cond delay="0"/>
                                          </p:stCondLst>
                                        </p:cTn>
                                        <p:tgtEl>
                                          <p:spTgt spid="46"/>
                                        </p:tgtEl>
                                        <p:attrNameLst>
                                          <p:attrName>style.visibility</p:attrName>
                                        </p:attrNameLst>
                                      </p:cBhvr>
                                      <p:to>
                                        <p:strVal val="visible"/>
                                      </p:to>
                                    </p:set>
                                    <p:anim calcmode="lin" valueType="num">
                                      <p:cBhvr additive="base">
                                        <p:cTn id="22" dur="1000" fill="hold"/>
                                        <p:tgtEl>
                                          <p:spTgt spid="46"/>
                                        </p:tgtEl>
                                        <p:attrNameLst>
                                          <p:attrName>ppt_x</p:attrName>
                                        </p:attrNameLst>
                                      </p:cBhvr>
                                      <p:tavLst>
                                        <p:tav tm="0">
                                          <p:val>
                                            <p:strVal val="1+#ppt_w/2"/>
                                          </p:val>
                                        </p:tav>
                                        <p:tav tm="100000">
                                          <p:val>
                                            <p:strVal val="#ppt_x"/>
                                          </p:val>
                                        </p:tav>
                                      </p:tavLst>
                                    </p:anim>
                                    <p:anim calcmode="lin" valueType="num">
                                      <p:cBhvr additive="base">
                                        <p:cTn id="23" dur="1000" fill="hold"/>
                                        <p:tgtEl>
                                          <p:spTgt spid="46"/>
                                        </p:tgtEl>
                                        <p:attrNameLst>
                                          <p:attrName>ppt_y</p:attrName>
                                        </p:attrNameLst>
                                      </p:cBhvr>
                                      <p:tavLst>
                                        <p:tav tm="0">
                                          <p:val>
                                            <p:strVal val="#ppt_y"/>
                                          </p:val>
                                        </p:tav>
                                        <p:tav tm="100000">
                                          <p:val>
                                            <p:strVal val="#ppt_y"/>
                                          </p:val>
                                        </p:tav>
                                      </p:tavLst>
                                    </p:anim>
                                  </p:childTnLst>
                                </p:cTn>
                              </p:par>
                            </p:childTnLst>
                          </p:cTn>
                        </p:par>
                        <p:par>
                          <p:cTn id="24" fill="hold">
                            <p:stCondLst>
                              <p:cond delay="4000"/>
                            </p:stCondLst>
                            <p:childTnLst>
                              <p:par>
                                <p:cTn id="25" presetID="2" presetClass="entr" presetSubtype="1" accel="50000" decel="50000" fill="hold" nodeType="afterEffect">
                                  <p:stCondLst>
                                    <p:cond delay="0"/>
                                  </p:stCondLst>
                                  <p:childTnLst>
                                    <p:set>
                                      <p:cBhvr>
                                        <p:cTn id="26" dur="1" fill="hold">
                                          <p:stCondLst>
                                            <p:cond delay="0"/>
                                          </p:stCondLst>
                                        </p:cTn>
                                        <p:tgtEl>
                                          <p:spTgt spid="49"/>
                                        </p:tgtEl>
                                        <p:attrNameLst>
                                          <p:attrName>style.visibility</p:attrName>
                                        </p:attrNameLst>
                                      </p:cBhvr>
                                      <p:to>
                                        <p:strVal val="visible"/>
                                      </p:to>
                                    </p:set>
                                    <p:anim calcmode="lin" valueType="num">
                                      <p:cBhvr additive="base">
                                        <p:cTn id="27" dur="1000" fill="hold"/>
                                        <p:tgtEl>
                                          <p:spTgt spid="49"/>
                                        </p:tgtEl>
                                        <p:attrNameLst>
                                          <p:attrName>ppt_x</p:attrName>
                                        </p:attrNameLst>
                                      </p:cBhvr>
                                      <p:tavLst>
                                        <p:tav tm="0">
                                          <p:val>
                                            <p:strVal val="#ppt_x"/>
                                          </p:val>
                                        </p:tav>
                                        <p:tav tm="100000">
                                          <p:val>
                                            <p:strVal val="#ppt_x"/>
                                          </p:val>
                                        </p:tav>
                                      </p:tavLst>
                                    </p:anim>
                                    <p:anim calcmode="lin" valueType="num">
                                      <p:cBhvr additive="base">
                                        <p:cTn id="28" dur="1000" fill="hold"/>
                                        <p:tgtEl>
                                          <p:spTgt spid="49"/>
                                        </p:tgtEl>
                                        <p:attrNameLst>
                                          <p:attrName>ppt_y</p:attrName>
                                        </p:attrNameLst>
                                      </p:cBhvr>
                                      <p:tavLst>
                                        <p:tav tm="0">
                                          <p:val>
                                            <p:strVal val="0-#ppt_h/2"/>
                                          </p:val>
                                        </p:tav>
                                        <p:tav tm="100000">
                                          <p:val>
                                            <p:strVal val="#ppt_y"/>
                                          </p:val>
                                        </p:tav>
                                      </p:tavLst>
                                    </p:anim>
                                  </p:childTnLst>
                                </p:cTn>
                              </p:par>
                            </p:childTnLst>
                          </p:cTn>
                        </p:par>
                        <p:par>
                          <p:cTn id="29" fill="hold">
                            <p:stCondLst>
                              <p:cond delay="5000"/>
                            </p:stCondLst>
                            <p:childTnLst>
                              <p:par>
                                <p:cTn id="30" presetID="2" presetClass="entr" presetSubtype="1" accel="50000" decel="50000" fill="hold" nodeType="afterEffect">
                                  <p:stCondLst>
                                    <p:cond delay="0"/>
                                  </p:stCondLst>
                                  <p:childTnLst>
                                    <p:set>
                                      <p:cBhvr>
                                        <p:cTn id="31" dur="1" fill="hold">
                                          <p:stCondLst>
                                            <p:cond delay="0"/>
                                          </p:stCondLst>
                                        </p:cTn>
                                        <p:tgtEl>
                                          <p:spTgt spid="37"/>
                                        </p:tgtEl>
                                        <p:attrNameLst>
                                          <p:attrName>style.visibility</p:attrName>
                                        </p:attrNameLst>
                                      </p:cBhvr>
                                      <p:to>
                                        <p:strVal val="visible"/>
                                      </p:to>
                                    </p:set>
                                    <p:anim calcmode="lin" valueType="num">
                                      <p:cBhvr additive="base">
                                        <p:cTn id="32" dur="1000" fill="hold"/>
                                        <p:tgtEl>
                                          <p:spTgt spid="37"/>
                                        </p:tgtEl>
                                        <p:attrNameLst>
                                          <p:attrName>ppt_x</p:attrName>
                                        </p:attrNameLst>
                                      </p:cBhvr>
                                      <p:tavLst>
                                        <p:tav tm="0">
                                          <p:val>
                                            <p:strVal val="#ppt_x"/>
                                          </p:val>
                                        </p:tav>
                                        <p:tav tm="100000">
                                          <p:val>
                                            <p:strVal val="#ppt_x"/>
                                          </p:val>
                                        </p:tav>
                                      </p:tavLst>
                                    </p:anim>
                                    <p:anim calcmode="lin" valueType="num">
                                      <p:cBhvr additive="base">
                                        <p:cTn id="33" dur="1000" fill="hold"/>
                                        <p:tgtEl>
                                          <p:spTgt spid="37"/>
                                        </p:tgtEl>
                                        <p:attrNameLst>
                                          <p:attrName>ppt_y</p:attrName>
                                        </p:attrNameLst>
                                      </p:cBhvr>
                                      <p:tavLst>
                                        <p:tav tm="0">
                                          <p:val>
                                            <p:strVal val="0-#ppt_h/2"/>
                                          </p:val>
                                        </p:tav>
                                        <p:tav tm="100000">
                                          <p:val>
                                            <p:strVal val="#ppt_y"/>
                                          </p:val>
                                        </p:tav>
                                      </p:tavLst>
                                    </p:anim>
                                  </p:childTnLst>
                                </p:cTn>
                              </p:par>
                            </p:childTnLst>
                          </p:cTn>
                        </p:par>
                        <p:par>
                          <p:cTn id="34" fill="hold">
                            <p:stCondLst>
                              <p:cond delay="6000"/>
                            </p:stCondLst>
                            <p:childTnLst>
                              <p:par>
                                <p:cTn id="35" presetID="2" presetClass="entr" presetSubtype="1" accel="50000" decel="50000" fill="hold" nodeType="afterEffect">
                                  <p:stCondLst>
                                    <p:cond delay="0"/>
                                  </p:stCondLst>
                                  <p:childTnLst>
                                    <p:set>
                                      <p:cBhvr>
                                        <p:cTn id="36" dur="1" fill="hold">
                                          <p:stCondLst>
                                            <p:cond delay="0"/>
                                          </p:stCondLst>
                                        </p:cTn>
                                        <p:tgtEl>
                                          <p:spTgt spid="65"/>
                                        </p:tgtEl>
                                        <p:attrNameLst>
                                          <p:attrName>style.visibility</p:attrName>
                                        </p:attrNameLst>
                                      </p:cBhvr>
                                      <p:to>
                                        <p:strVal val="visible"/>
                                      </p:to>
                                    </p:set>
                                    <p:anim calcmode="lin" valueType="num">
                                      <p:cBhvr additive="base">
                                        <p:cTn id="37" dur="500" fill="hold"/>
                                        <p:tgtEl>
                                          <p:spTgt spid="65"/>
                                        </p:tgtEl>
                                        <p:attrNameLst>
                                          <p:attrName>ppt_x</p:attrName>
                                        </p:attrNameLst>
                                      </p:cBhvr>
                                      <p:tavLst>
                                        <p:tav tm="0">
                                          <p:val>
                                            <p:strVal val="#ppt_x"/>
                                          </p:val>
                                        </p:tav>
                                        <p:tav tm="100000">
                                          <p:val>
                                            <p:strVal val="#ppt_x"/>
                                          </p:val>
                                        </p:tav>
                                      </p:tavLst>
                                    </p:anim>
                                    <p:anim calcmode="lin" valueType="num">
                                      <p:cBhvr additive="base">
                                        <p:cTn id="38" dur="500" fill="hold"/>
                                        <p:tgtEl>
                                          <p:spTgt spid="65"/>
                                        </p:tgtEl>
                                        <p:attrNameLst>
                                          <p:attrName>ppt_y</p:attrName>
                                        </p:attrNameLst>
                                      </p:cBhvr>
                                      <p:tavLst>
                                        <p:tav tm="0">
                                          <p:val>
                                            <p:strVal val="0-#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4">
                                            <p:txEl>
                                              <p:pRg st="0" end="0"/>
                                            </p:txEl>
                                          </p:spTgt>
                                        </p:tgtEl>
                                        <p:attrNameLst>
                                          <p:attrName>style.visibility</p:attrName>
                                        </p:attrNameLst>
                                      </p:cBhvr>
                                      <p:to>
                                        <p:strVal val="visible"/>
                                      </p:to>
                                    </p:set>
                                    <p:animEffect transition="in" filter="fade">
                                      <p:cBhvr>
                                        <p:cTn id="43" dur="500"/>
                                        <p:tgtEl>
                                          <p:spTgt spid="14">
                                            <p:txEl>
                                              <p:pRg st="0" end="0"/>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14">
                                            <p:txEl>
                                              <p:pRg st="1" end="1"/>
                                            </p:txEl>
                                          </p:spTgt>
                                        </p:tgtEl>
                                        <p:attrNameLst>
                                          <p:attrName>style.visibility</p:attrName>
                                        </p:attrNameLst>
                                      </p:cBhvr>
                                      <p:to>
                                        <p:strVal val="visible"/>
                                      </p:to>
                                    </p:set>
                                    <p:animEffect transition="in" filter="fade">
                                      <p:cBhvr>
                                        <p:cTn id="48" dur="500"/>
                                        <p:tgtEl>
                                          <p:spTgt spid="14">
                                            <p:txEl>
                                              <p:pRg st="1" end="1"/>
                                            </p:txEl>
                                          </p:spTgt>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14">
                                            <p:txEl>
                                              <p:pRg st="2" end="2"/>
                                            </p:txEl>
                                          </p:spTgt>
                                        </p:tgtEl>
                                        <p:attrNameLst>
                                          <p:attrName>style.visibility</p:attrName>
                                        </p:attrNameLst>
                                      </p:cBhvr>
                                      <p:to>
                                        <p:strVal val="visible"/>
                                      </p:to>
                                    </p:set>
                                    <p:animEffect transition="in" filter="fade">
                                      <p:cBhvr>
                                        <p:cTn id="51" dur="500"/>
                                        <p:tgtEl>
                                          <p:spTgt spid="14">
                                            <p:txEl>
                                              <p:pRg st="2" end="2"/>
                                            </p:txEl>
                                          </p:spTgt>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14">
                                            <p:txEl>
                                              <p:pRg st="3" end="3"/>
                                            </p:txEl>
                                          </p:spTgt>
                                        </p:tgtEl>
                                        <p:attrNameLst>
                                          <p:attrName>style.visibility</p:attrName>
                                        </p:attrNameLst>
                                      </p:cBhvr>
                                      <p:to>
                                        <p:strVal val="visible"/>
                                      </p:to>
                                    </p:set>
                                    <p:animEffect transition="in" filter="fade">
                                      <p:cBhvr>
                                        <p:cTn id="54" dur="500"/>
                                        <p:tgtEl>
                                          <p:spTgt spid="14">
                                            <p:txEl>
                                              <p:pRg st="3" end="3"/>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14">
                                            <p:txEl>
                                              <p:pRg st="4" end="4"/>
                                            </p:txEl>
                                          </p:spTgt>
                                        </p:tgtEl>
                                        <p:attrNameLst>
                                          <p:attrName>style.visibility</p:attrName>
                                        </p:attrNameLst>
                                      </p:cBhvr>
                                      <p:to>
                                        <p:strVal val="visible"/>
                                      </p:to>
                                    </p:set>
                                    <p:animEffect transition="in" filter="fade">
                                      <p:cBhvr>
                                        <p:cTn id="59" dur="500"/>
                                        <p:tgtEl>
                                          <p:spTgt spid="14">
                                            <p:txEl>
                                              <p:pRg st="4" end="4"/>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14">
                                            <p:txEl>
                                              <p:pRg st="5" end="5"/>
                                            </p:txEl>
                                          </p:spTgt>
                                        </p:tgtEl>
                                        <p:attrNameLst>
                                          <p:attrName>style.visibility</p:attrName>
                                        </p:attrNameLst>
                                      </p:cBhvr>
                                      <p:to>
                                        <p:strVal val="visible"/>
                                      </p:to>
                                    </p:set>
                                    <p:animEffect transition="in" filter="fade">
                                      <p:cBhvr>
                                        <p:cTn id="64" dur="500"/>
                                        <p:tgtEl>
                                          <p:spTgt spid="1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1500" y="152400"/>
            <a:ext cx="8229600" cy="762000"/>
          </a:xfrm>
        </p:spPr>
        <p:txBody>
          <a:bodyPr>
            <a:normAutofit/>
          </a:bodyPr>
          <a:lstStyle/>
          <a:p>
            <a:r>
              <a:rPr lang="en-US" sz="4000" dirty="0" smtClean="0">
                <a:solidFill>
                  <a:srgbClr val="0000FF"/>
                </a:solidFill>
              </a:rPr>
              <a:t>Data Center Provider Today</a:t>
            </a:r>
            <a:endParaRPr lang="en-US" sz="4000" dirty="0">
              <a:solidFill>
                <a:srgbClr val="0000FF"/>
              </a:solidFill>
            </a:endParaRPr>
          </a:p>
        </p:txBody>
      </p:sp>
      <p:sp>
        <p:nvSpPr>
          <p:cNvPr id="3" name="Content Placeholder 2"/>
          <p:cNvSpPr>
            <a:spLocks noGrp="1"/>
          </p:cNvSpPr>
          <p:nvPr>
            <p:ph idx="1"/>
          </p:nvPr>
        </p:nvSpPr>
        <p:spPr>
          <a:xfrm>
            <a:off x="76200" y="914400"/>
            <a:ext cx="8915400" cy="2133600"/>
          </a:xfrm>
        </p:spPr>
        <p:txBody>
          <a:bodyPr>
            <a:noAutofit/>
          </a:bodyPr>
          <a:lstStyle/>
          <a:p>
            <a:r>
              <a:rPr lang="en-US" sz="2400" dirty="0" smtClean="0"/>
              <a:t>Assign </a:t>
            </a:r>
            <a:r>
              <a:rPr lang="en-US" sz="2400" dirty="0" err="1" smtClean="0"/>
              <a:t>VMs</a:t>
            </a:r>
            <a:r>
              <a:rPr lang="en-US" sz="2400" dirty="0" smtClean="0"/>
              <a:t> to any server without considering L2/L3 scalability</a:t>
            </a:r>
          </a:p>
          <a:p>
            <a:r>
              <a:rPr lang="en-US" sz="2400" dirty="0" smtClean="0"/>
              <a:t>Support multiple tenants with lots of VMs interconnected   </a:t>
            </a:r>
          </a:p>
          <a:p>
            <a:r>
              <a:rPr lang="en-US" sz="2400" dirty="0" smtClean="0"/>
              <a:t>Support each tenant with its own customized network for VMs: topology, bandwidth, security, load-balancing</a:t>
            </a:r>
          </a:p>
          <a:p>
            <a:pPr marL="0" indent="0">
              <a:buNone/>
            </a:pPr>
            <a:r>
              <a:rPr lang="en-US" sz="2400" dirty="0" smtClean="0"/>
              <a:t>And everything is dynamic </a:t>
            </a:r>
          </a:p>
        </p:txBody>
      </p:sp>
      <p:sp>
        <p:nvSpPr>
          <p:cNvPr id="4" name="Slide Number Placeholder 3"/>
          <p:cNvSpPr>
            <a:spLocks noGrp="1"/>
          </p:cNvSpPr>
          <p:nvPr>
            <p:ph type="sldNum" sz="quarter" idx="12"/>
          </p:nvPr>
        </p:nvSpPr>
        <p:spPr/>
        <p:txBody>
          <a:bodyPr/>
          <a:lstStyle/>
          <a:p>
            <a:fld id="{3797F95F-9F61-124B-976E-3152EBFF12D2}" type="slidenum">
              <a:rPr lang="en-US" smtClean="0"/>
              <a:pPr/>
              <a:t>16</a:t>
            </a:fld>
            <a:endParaRPr lang="en-US"/>
          </a:p>
        </p:txBody>
      </p:sp>
      <p:grpSp>
        <p:nvGrpSpPr>
          <p:cNvPr id="214" name="Group 213"/>
          <p:cNvGrpSpPr/>
          <p:nvPr/>
        </p:nvGrpSpPr>
        <p:grpSpPr>
          <a:xfrm>
            <a:off x="8695" y="4150671"/>
            <a:ext cx="2532065" cy="2554929"/>
            <a:chOff x="8695" y="3998271"/>
            <a:chExt cx="2532065" cy="2554929"/>
          </a:xfrm>
        </p:grpSpPr>
        <p:pic>
          <p:nvPicPr>
            <p:cNvPr id="138" name="Picture 137" descr="load-balancer.png"/>
            <p:cNvPicPr>
              <a:picLocks noChangeAspect="1"/>
            </p:cNvPicPr>
            <p:nvPr/>
          </p:nvPicPr>
          <p:blipFill>
            <a:blip r:embed="rId2"/>
            <a:stretch>
              <a:fillRect/>
            </a:stretch>
          </p:blipFill>
          <p:spPr>
            <a:xfrm>
              <a:off x="1674552" y="4148748"/>
              <a:ext cx="816582" cy="816582"/>
            </a:xfrm>
            <a:prstGeom prst="rect">
              <a:avLst/>
            </a:prstGeom>
          </p:spPr>
        </p:pic>
        <p:pic>
          <p:nvPicPr>
            <p:cNvPr id="141" name="Picture 140" descr="firewall-juniper.png"/>
            <p:cNvPicPr>
              <a:picLocks noChangeAspect="1"/>
            </p:cNvPicPr>
            <p:nvPr/>
          </p:nvPicPr>
          <p:blipFill>
            <a:blip r:embed="rId3"/>
            <a:stretch>
              <a:fillRect/>
            </a:stretch>
          </p:blipFill>
          <p:spPr>
            <a:xfrm>
              <a:off x="1592106" y="5038373"/>
              <a:ext cx="948654" cy="710575"/>
            </a:xfrm>
            <a:prstGeom prst="rect">
              <a:avLst/>
            </a:prstGeom>
          </p:spPr>
        </p:pic>
        <p:pic>
          <p:nvPicPr>
            <p:cNvPr id="150" name="Picture 149" descr="ids.png"/>
            <p:cNvPicPr>
              <a:picLocks noChangeAspect="1"/>
            </p:cNvPicPr>
            <p:nvPr/>
          </p:nvPicPr>
          <p:blipFill>
            <a:blip r:embed="rId4"/>
            <a:stretch>
              <a:fillRect/>
            </a:stretch>
          </p:blipFill>
          <p:spPr>
            <a:xfrm>
              <a:off x="1691341" y="5734084"/>
              <a:ext cx="819116" cy="819116"/>
            </a:xfrm>
            <a:prstGeom prst="rect">
              <a:avLst/>
            </a:prstGeom>
          </p:spPr>
        </p:pic>
        <p:pic>
          <p:nvPicPr>
            <p:cNvPr id="152" name="Picture 151" descr="firewall-juniper.png"/>
            <p:cNvPicPr>
              <a:picLocks noChangeAspect="1"/>
            </p:cNvPicPr>
            <p:nvPr/>
          </p:nvPicPr>
          <p:blipFill>
            <a:blip r:embed="rId3"/>
            <a:stretch>
              <a:fillRect/>
            </a:stretch>
          </p:blipFill>
          <p:spPr>
            <a:xfrm>
              <a:off x="1592106" y="4814853"/>
              <a:ext cx="948654" cy="710575"/>
            </a:xfrm>
            <a:prstGeom prst="rect">
              <a:avLst/>
            </a:prstGeom>
          </p:spPr>
        </p:pic>
        <p:pic>
          <p:nvPicPr>
            <p:cNvPr id="153" name="Picture 152" descr="load-balancer.png"/>
            <p:cNvPicPr>
              <a:picLocks noChangeAspect="1"/>
            </p:cNvPicPr>
            <p:nvPr/>
          </p:nvPicPr>
          <p:blipFill>
            <a:blip r:embed="rId2"/>
            <a:stretch>
              <a:fillRect/>
            </a:stretch>
          </p:blipFill>
          <p:spPr>
            <a:xfrm>
              <a:off x="1688807" y="3998271"/>
              <a:ext cx="816582" cy="816582"/>
            </a:xfrm>
            <a:prstGeom prst="rect">
              <a:avLst/>
            </a:prstGeom>
          </p:spPr>
        </p:pic>
        <p:pic>
          <p:nvPicPr>
            <p:cNvPr id="154" name="Picture 153" descr="ids.png"/>
            <p:cNvPicPr>
              <a:picLocks noChangeAspect="1"/>
            </p:cNvPicPr>
            <p:nvPr/>
          </p:nvPicPr>
          <p:blipFill>
            <a:blip r:embed="rId4"/>
            <a:stretch>
              <a:fillRect/>
            </a:stretch>
          </p:blipFill>
          <p:spPr>
            <a:xfrm>
              <a:off x="1674552" y="5539432"/>
              <a:ext cx="819116" cy="819116"/>
            </a:xfrm>
            <a:prstGeom prst="rect">
              <a:avLst/>
            </a:prstGeom>
          </p:spPr>
        </p:pic>
        <p:sp>
          <p:nvSpPr>
            <p:cNvPr id="155" name="TextBox 154"/>
            <p:cNvSpPr txBox="1"/>
            <p:nvPr/>
          </p:nvSpPr>
          <p:spPr>
            <a:xfrm>
              <a:off x="8695" y="4274716"/>
              <a:ext cx="1583411" cy="369332"/>
            </a:xfrm>
            <a:prstGeom prst="rect">
              <a:avLst/>
            </a:prstGeom>
            <a:noFill/>
          </p:spPr>
          <p:txBody>
            <a:bodyPr wrap="none" rtlCol="0">
              <a:spAutoFit/>
            </a:bodyPr>
            <a:lstStyle/>
            <a:p>
              <a:r>
                <a:rPr lang="en-US" dirty="0" smtClean="0"/>
                <a:t>Load balancers</a:t>
              </a:r>
              <a:endParaRPr lang="en-US" dirty="0"/>
            </a:p>
          </p:txBody>
        </p:sp>
        <p:sp>
          <p:nvSpPr>
            <p:cNvPr id="156" name="TextBox 155"/>
            <p:cNvSpPr txBox="1"/>
            <p:nvPr/>
          </p:nvSpPr>
          <p:spPr>
            <a:xfrm>
              <a:off x="411006" y="5156096"/>
              <a:ext cx="1005403" cy="369332"/>
            </a:xfrm>
            <a:prstGeom prst="rect">
              <a:avLst/>
            </a:prstGeom>
            <a:noFill/>
          </p:spPr>
          <p:txBody>
            <a:bodyPr wrap="none" rtlCol="0">
              <a:spAutoFit/>
            </a:bodyPr>
            <a:lstStyle/>
            <a:p>
              <a:r>
                <a:rPr lang="en-US" dirty="0" smtClean="0"/>
                <a:t>Firewalls</a:t>
              </a:r>
              <a:endParaRPr lang="en-US" dirty="0"/>
            </a:p>
          </p:txBody>
        </p:sp>
        <p:sp>
          <p:nvSpPr>
            <p:cNvPr id="157" name="TextBox 156"/>
            <p:cNvSpPr txBox="1"/>
            <p:nvPr/>
          </p:nvSpPr>
          <p:spPr>
            <a:xfrm>
              <a:off x="968994" y="5869082"/>
              <a:ext cx="623112" cy="369332"/>
            </a:xfrm>
            <a:prstGeom prst="rect">
              <a:avLst/>
            </a:prstGeom>
            <a:noFill/>
          </p:spPr>
          <p:txBody>
            <a:bodyPr wrap="none" rtlCol="0">
              <a:spAutoFit/>
            </a:bodyPr>
            <a:lstStyle/>
            <a:p>
              <a:r>
                <a:rPr lang="en-US" dirty="0" err="1" smtClean="0"/>
                <a:t>IDS’s</a:t>
              </a:r>
              <a:endParaRPr lang="en-US" dirty="0"/>
            </a:p>
          </p:txBody>
        </p:sp>
      </p:grpSp>
      <p:grpSp>
        <p:nvGrpSpPr>
          <p:cNvPr id="213" name="Group 212"/>
          <p:cNvGrpSpPr/>
          <p:nvPr/>
        </p:nvGrpSpPr>
        <p:grpSpPr>
          <a:xfrm>
            <a:off x="2848534" y="4749200"/>
            <a:ext cx="945623" cy="883145"/>
            <a:chOff x="2848533" y="4604594"/>
            <a:chExt cx="945623" cy="883145"/>
          </a:xfrm>
        </p:grpSpPr>
        <p:sp>
          <p:nvSpPr>
            <p:cNvPr id="163" name="Right Arrow 162"/>
            <p:cNvSpPr/>
            <p:nvPr/>
          </p:nvSpPr>
          <p:spPr>
            <a:xfrm>
              <a:off x="2848533" y="5139348"/>
              <a:ext cx="945623" cy="34839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 name="TextBox 164"/>
            <p:cNvSpPr txBox="1"/>
            <p:nvPr/>
          </p:nvSpPr>
          <p:spPr>
            <a:xfrm>
              <a:off x="3047999" y="4604594"/>
              <a:ext cx="456593" cy="584776"/>
            </a:xfrm>
            <a:prstGeom prst="rect">
              <a:avLst/>
            </a:prstGeom>
            <a:noFill/>
          </p:spPr>
          <p:txBody>
            <a:bodyPr wrap="square" rtlCol="0">
              <a:spAutoFit/>
            </a:bodyPr>
            <a:lstStyle/>
            <a:p>
              <a:r>
                <a:rPr lang="en-US" sz="3200" dirty="0" smtClean="0"/>
                <a:t>?</a:t>
              </a:r>
              <a:endParaRPr lang="en-US" sz="3200" dirty="0"/>
            </a:p>
          </p:txBody>
        </p:sp>
      </p:grpSp>
      <p:grpSp>
        <p:nvGrpSpPr>
          <p:cNvPr id="134" name="Group 133"/>
          <p:cNvGrpSpPr/>
          <p:nvPr/>
        </p:nvGrpSpPr>
        <p:grpSpPr>
          <a:xfrm>
            <a:off x="3545413" y="3854262"/>
            <a:ext cx="5217587" cy="3156138"/>
            <a:chOff x="1295400" y="3505200"/>
            <a:chExt cx="5217587" cy="3156138"/>
          </a:xfrm>
        </p:grpSpPr>
        <p:grpSp>
          <p:nvGrpSpPr>
            <p:cNvPr id="52" name="Group 51"/>
            <p:cNvGrpSpPr/>
            <p:nvPr/>
          </p:nvGrpSpPr>
          <p:grpSpPr>
            <a:xfrm>
              <a:off x="1295400" y="4572000"/>
              <a:ext cx="1890187" cy="2089338"/>
              <a:chOff x="1183213" y="4800600"/>
              <a:chExt cx="1890187" cy="2089338"/>
            </a:xfrm>
          </p:grpSpPr>
          <p:grpSp>
            <p:nvGrpSpPr>
              <p:cNvPr id="21" name="Group 20"/>
              <p:cNvGrpSpPr/>
              <p:nvPr/>
            </p:nvGrpSpPr>
            <p:grpSpPr>
              <a:xfrm>
                <a:off x="1752600" y="4800600"/>
                <a:ext cx="1320800" cy="2089338"/>
                <a:chOff x="1752600" y="4800600"/>
                <a:chExt cx="1320800" cy="2089338"/>
              </a:xfrm>
            </p:grpSpPr>
            <p:pic>
              <p:nvPicPr>
                <p:cNvPr id="5" name="Picture 4" descr="tor-switch.png"/>
                <p:cNvPicPr>
                  <a:picLocks noChangeAspect="1"/>
                </p:cNvPicPr>
                <p:nvPr/>
              </p:nvPicPr>
              <p:blipFill>
                <a:blip r:embed="rId5"/>
                <a:stretch>
                  <a:fillRect/>
                </a:stretch>
              </p:blipFill>
              <p:spPr>
                <a:xfrm>
                  <a:off x="1752600" y="4800600"/>
                  <a:ext cx="1244600" cy="995680"/>
                </a:xfrm>
                <a:prstGeom prst="rect">
                  <a:avLst/>
                </a:prstGeom>
              </p:spPr>
            </p:pic>
            <p:pic>
              <p:nvPicPr>
                <p:cNvPr id="7" name="Picture 6" descr="rack-server.png"/>
                <p:cNvPicPr>
                  <a:picLocks noChangeAspect="1"/>
                </p:cNvPicPr>
                <p:nvPr/>
              </p:nvPicPr>
              <p:blipFill>
                <a:blip r:embed="rId6"/>
                <a:stretch>
                  <a:fillRect/>
                </a:stretch>
              </p:blipFill>
              <p:spPr>
                <a:xfrm>
                  <a:off x="1752600" y="5395336"/>
                  <a:ext cx="1320800" cy="580202"/>
                </a:xfrm>
                <a:prstGeom prst="rect">
                  <a:avLst/>
                </a:prstGeom>
              </p:spPr>
            </p:pic>
            <p:pic>
              <p:nvPicPr>
                <p:cNvPr id="8" name="Picture 7" descr="rack-server.png"/>
                <p:cNvPicPr>
                  <a:picLocks noChangeAspect="1"/>
                </p:cNvPicPr>
                <p:nvPr/>
              </p:nvPicPr>
              <p:blipFill>
                <a:blip r:embed="rId6"/>
                <a:stretch>
                  <a:fillRect/>
                </a:stretch>
              </p:blipFill>
              <p:spPr>
                <a:xfrm>
                  <a:off x="1752600" y="5700136"/>
                  <a:ext cx="1320800" cy="580202"/>
                </a:xfrm>
                <a:prstGeom prst="rect">
                  <a:avLst/>
                </a:prstGeom>
              </p:spPr>
            </p:pic>
            <p:pic>
              <p:nvPicPr>
                <p:cNvPr id="9" name="Picture 8" descr="rack-server.png"/>
                <p:cNvPicPr>
                  <a:picLocks noChangeAspect="1"/>
                </p:cNvPicPr>
                <p:nvPr/>
              </p:nvPicPr>
              <p:blipFill>
                <a:blip r:embed="rId6"/>
                <a:stretch>
                  <a:fillRect/>
                </a:stretch>
              </p:blipFill>
              <p:spPr>
                <a:xfrm>
                  <a:off x="1752600" y="6004936"/>
                  <a:ext cx="1320800" cy="580202"/>
                </a:xfrm>
                <a:prstGeom prst="rect">
                  <a:avLst/>
                </a:prstGeom>
              </p:spPr>
            </p:pic>
            <p:pic>
              <p:nvPicPr>
                <p:cNvPr id="10" name="Picture 9" descr="rack-server.png"/>
                <p:cNvPicPr>
                  <a:picLocks noChangeAspect="1"/>
                </p:cNvPicPr>
                <p:nvPr/>
              </p:nvPicPr>
              <p:blipFill>
                <a:blip r:embed="rId6"/>
                <a:stretch>
                  <a:fillRect/>
                </a:stretch>
              </p:blipFill>
              <p:spPr>
                <a:xfrm>
                  <a:off x="1752600" y="6309736"/>
                  <a:ext cx="1320800" cy="580202"/>
                </a:xfrm>
                <a:prstGeom prst="rect">
                  <a:avLst/>
                </a:prstGeom>
              </p:spPr>
            </p:pic>
          </p:grpSp>
          <p:sp>
            <p:nvSpPr>
              <p:cNvPr id="34" name="Oval 33"/>
              <p:cNvSpPr/>
              <p:nvPr/>
            </p:nvSpPr>
            <p:spPr>
              <a:xfrm>
                <a:off x="1981200" y="5410200"/>
                <a:ext cx="304800" cy="304800"/>
              </a:xfrm>
              <a:prstGeom prst="ellipse">
                <a:avLst/>
              </a:prstGeom>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US" sz="1100" dirty="0" smtClean="0">
                    <a:solidFill>
                      <a:srgbClr val="000000"/>
                    </a:solidFill>
                  </a:rPr>
                  <a:t>VM</a:t>
                </a:r>
                <a:endParaRPr lang="en-US" sz="1100" dirty="0">
                  <a:solidFill>
                    <a:srgbClr val="000000"/>
                  </a:solidFill>
                </a:endParaRPr>
              </a:p>
            </p:txBody>
          </p:sp>
          <p:sp>
            <p:nvSpPr>
              <p:cNvPr id="35" name="Oval 34"/>
              <p:cNvSpPr/>
              <p:nvPr/>
            </p:nvSpPr>
            <p:spPr>
              <a:xfrm>
                <a:off x="2286000" y="5410200"/>
                <a:ext cx="304800" cy="304800"/>
              </a:xfrm>
              <a:prstGeom prst="ellipse">
                <a:avLst/>
              </a:prstGeom>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US" sz="1100" dirty="0" smtClean="0">
                    <a:solidFill>
                      <a:srgbClr val="000000"/>
                    </a:solidFill>
                  </a:rPr>
                  <a:t>VM</a:t>
                </a:r>
                <a:endParaRPr lang="en-US" sz="1100" dirty="0">
                  <a:solidFill>
                    <a:srgbClr val="000000"/>
                  </a:solidFill>
                </a:endParaRPr>
              </a:p>
            </p:txBody>
          </p:sp>
          <p:sp>
            <p:nvSpPr>
              <p:cNvPr id="36" name="Oval 35"/>
              <p:cNvSpPr/>
              <p:nvPr/>
            </p:nvSpPr>
            <p:spPr>
              <a:xfrm>
                <a:off x="2590800" y="5410200"/>
                <a:ext cx="304800" cy="304800"/>
              </a:xfrm>
              <a:prstGeom prst="ellipse">
                <a:avLst/>
              </a:prstGeom>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US" sz="1100" dirty="0" smtClean="0">
                    <a:solidFill>
                      <a:srgbClr val="000000"/>
                    </a:solidFill>
                  </a:rPr>
                  <a:t>VM</a:t>
                </a:r>
                <a:endParaRPr lang="en-US" sz="1100" dirty="0">
                  <a:solidFill>
                    <a:srgbClr val="000000"/>
                  </a:solidFill>
                </a:endParaRPr>
              </a:p>
            </p:txBody>
          </p:sp>
          <p:sp>
            <p:nvSpPr>
              <p:cNvPr id="37" name="Oval 36"/>
              <p:cNvSpPr/>
              <p:nvPr/>
            </p:nvSpPr>
            <p:spPr>
              <a:xfrm>
                <a:off x="1981200" y="5715000"/>
                <a:ext cx="304800" cy="304800"/>
              </a:xfrm>
              <a:prstGeom prst="ellipse">
                <a:avLst/>
              </a:prstGeom>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US" sz="1100" dirty="0" smtClean="0">
                    <a:solidFill>
                      <a:srgbClr val="000000"/>
                    </a:solidFill>
                  </a:rPr>
                  <a:t>VM</a:t>
                </a:r>
                <a:endParaRPr lang="en-US" sz="1100" dirty="0">
                  <a:solidFill>
                    <a:srgbClr val="000000"/>
                  </a:solidFill>
                </a:endParaRPr>
              </a:p>
            </p:txBody>
          </p:sp>
          <p:sp>
            <p:nvSpPr>
              <p:cNvPr id="38" name="Oval 37"/>
              <p:cNvSpPr/>
              <p:nvPr/>
            </p:nvSpPr>
            <p:spPr>
              <a:xfrm>
                <a:off x="2286000" y="5715000"/>
                <a:ext cx="304800" cy="304800"/>
              </a:xfrm>
              <a:prstGeom prst="ellipse">
                <a:avLst/>
              </a:prstGeom>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US" sz="1100" dirty="0" smtClean="0">
                    <a:solidFill>
                      <a:srgbClr val="000000"/>
                    </a:solidFill>
                  </a:rPr>
                  <a:t>VM</a:t>
                </a:r>
                <a:endParaRPr lang="en-US" sz="1100" dirty="0">
                  <a:solidFill>
                    <a:srgbClr val="000000"/>
                  </a:solidFill>
                </a:endParaRPr>
              </a:p>
            </p:txBody>
          </p:sp>
          <p:sp>
            <p:nvSpPr>
              <p:cNvPr id="39" name="Oval 38"/>
              <p:cNvSpPr/>
              <p:nvPr/>
            </p:nvSpPr>
            <p:spPr>
              <a:xfrm>
                <a:off x="2590800" y="5715000"/>
                <a:ext cx="304800" cy="304800"/>
              </a:xfrm>
              <a:prstGeom prst="ellipse">
                <a:avLst/>
              </a:prstGeom>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US" sz="1100" dirty="0" smtClean="0">
                    <a:solidFill>
                      <a:srgbClr val="000000"/>
                    </a:solidFill>
                  </a:rPr>
                  <a:t>VM</a:t>
                </a:r>
                <a:endParaRPr lang="en-US" sz="1100" dirty="0">
                  <a:solidFill>
                    <a:srgbClr val="000000"/>
                  </a:solidFill>
                </a:endParaRPr>
              </a:p>
            </p:txBody>
          </p:sp>
          <p:sp>
            <p:nvSpPr>
              <p:cNvPr id="40" name="Oval 39"/>
              <p:cNvSpPr/>
              <p:nvPr/>
            </p:nvSpPr>
            <p:spPr>
              <a:xfrm>
                <a:off x="1981200" y="6019800"/>
                <a:ext cx="304800" cy="304800"/>
              </a:xfrm>
              <a:prstGeom prst="ellipse">
                <a:avLst/>
              </a:prstGeom>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US" sz="1100" dirty="0" smtClean="0">
                    <a:solidFill>
                      <a:srgbClr val="000000"/>
                    </a:solidFill>
                  </a:rPr>
                  <a:t>VM</a:t>
                </a:r>
                <a:endParaRPr lang="en-US" sz="1100" dirty="0">
                  <a:solidFill>
                    <a:srgbClr val="000000"/>
                  </a:solidFill>
                </a:endParaRPr>
              </a:p>
            </p:txBody>
          </p:sp>
          <p:sp>
            <p:nvSpPr>
              <p:cNvPr id="41" name="Oval 40"/>
              <p:cNvSpPr/>
              <p:nvPr/>
            </p:nvSpPr>
            <p:spPr>
              <a:xfrm>
                <a:off x="2286000" y="6019800"/>
                <a:ext cx="304800" cy="304800"/>
              </a:xfrm>
              <a:prstGeom prst="ellipse">
                <a:avLst/>
              </a:prstGeom>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US" sz="1100" dirty="0" smtClean="0">
                    <a:solidFill>
                      <a:srgbClr val="000000"/>
                    </a:solidFill>
                  </a:rPr>
                  <a:t>VM</a:t>
                </a:r>
                <a:endParaRPr lang="en-US" sz="1100" dirty="0">
                  <a:solidFill>
                    <a:srgbClr val="000000"/>
                  </a:solidFill>
                </a:endParaRPr>
              </a:p>
            </p:txBody>
          </p:sp>
          <p:sp>
            <p:nvSpPr>
              <p:cNvPr id="42" name="Oval 41"/>
              <p:cNvSpPr/>
              <p:nvPr/>
            </p:nvSpPr>
            <p:spPr>
              <a:xfrm>
                <a:off x="2590800" y="6019800"/>
                <a:ext cx="304800" cy="304800"/>
              </a:xfrm>
              <a:prstGeom prst="ellipse">
                <a:avLst/>
              </a:prstGeom>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US" sz="1100" dirty="0" smtClean="0">
                    <a:solidFill>
                      <a:srgbClr val="000000"/>
                    </a:solidFill>
                  </a:rPr>
                  <a:t>VM</a:t>
                </a:r>
                <a:endParaRPr lang="en-US" sz="1100" dirty="0">
                  <a:solidFill>
                    <a:srgbClr val="000000"/>
                  </a:solidFill>
                </a:endParaRPr>
              </a:p>
            </p:txBody>
          </p:sp>
          <p:sp>
            <p:nvSpPr>
              <p:cNvPr id="43" name="Oval 42"/>
              <p:cNvSpPr/>
              <p:nvPr/>
            </p:nvSpPr>
            <p:spPr>
              <a:xfrm>
                <a:off x="1981200" y="6324600"/>
                <a:ext cx="304800" cy="304800"/>
              </a:xfrm>
              <a:prstGeom prst="ellipse">
                <a:avLst/>
              </a:prstGeom>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US" sz="1100" dirty="0" smtClean="0">
                    <a:solidFill>
                      <a:srgbClr val="000000"/>
                    </a:solidFill>
                  </a:rPr>
                  <a:t>VM</a:t>
                </a:r>
                <a:endParaRPr lang="en-US" sz="1100" dirty="0">
                  <a:solidFill>
                    <a:srgbClr val="000000"/>
                  </a:solidFill>
                </a:endParaRPr>
              </a:p>
            </p:txBody>
          </p:sp>
          <p:sp>
            <p:nvSpPr>
              <p:cNvPr id="44" name="Oval 43"/>
              <p:cNvSpPr/>
              <p:nvPr/>
            </p:nvSpPr>
            <p:spPr>
              <a:xfrm>
                <a:off x="2286000" y="6324600"/>
                <a:ext cx="304800" cy="304800"/>
              </a:xfrm>
              <a:prstGeom prst="ellipse">
                <a:avLst/>
              </a:prstGeom>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US" sz="1100" dirty="0" smtClean="0">
                    <a:solidFill>
                      <a:srgbClr val="000000"/>
                    </a:solidFill>
                  </a:rPr>
                  <a:t>VM</a:t>
                </a:r>
                <a:endParaRPr lang="en-US" sz="1100" dirty="0">
                  <a:solidFill>
                    <a:srgbClr val="000000"/>
                  </a:solidFill>
                </a:endParaRPr>
              </a:p>
            </p:txBody>
          </p:sp>
          <p:sp>
            <p:nvSpPr>
              <p:cNvPr id="45" name="Oval 44"/>
              <p:cNvSpPr/>
              <p:nvPr/>
            </p:nvSpPr>
            <p:spPr>
              <a:xfrm>
                <a:off x="2590800" y="6324600"/>
                <a:ext cx="304800" cy="304800"/>
              </a:xfrm>
              <a:prstGeom prst="ellipse">
                <a:avLst/>
              </a:prstGeom>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US" sz="1100" dirty="0" smtClean="0">
                    <a:solidFill>
                      <a:srgbClr val="000000"/>
                    </a:solidFill>
                  </a:rPr>
                  <a:t>VM</a:t>
                </a:r>
                <a:endParaRPr lang="en-US" sz="1100" dirty="0">
                  <a:solidFill>
                    <a:srgbClr val="000000"/>
                  </a:solidFill>
                </a:endParaRPr>
              </a:p>
            </p:txBody>
          </p:sp>
          <p:sp>
            <p:nvSpPr>
              <p:cNvPr id="49" name="TextBox 48"/>
              <p:cNvSpPr txBox="1"/>
              <p:nvPr/>
            </p:nvSpPr>
            <p:spPr>
              <a:xfrm>
                <a:off x="1183213" y="5040868"/>
                <a:ext cx="184666" cy="369332"/>
              </a:xfrm>
              <a:prstGeom prst="rect">
                <a:avLst/>
              </a:prstGeom>
              <a:noFill/>
            </p:spPr>
            <p:txBody>
              <a:bodyPr wrap="none" rtlCol="0">
                <a:spAutoFit/>
              </a:bodyPr>
              <a:lstStyle/>
              <a:p>
                <a:endParaRPr lang="en-US" dirty="0"/>
              </a:p>
            </p:txBody>
          </p:sp>
        </p:grpSp>
        <p:grpSp>
          <p:nvGrpSpPr>
            <p:cNvPr id="133" name="Group 132"/>
            <p:cNvGrpSpPr/>
            <p:nvPr/>
          </p:nvGrpSpPr>
          <p:grpSpPr>
            <a:xfrm>
              <a:off x="2550587" y="3505200"/>
              <a:ext cx="3962400" cy="3156138"/>
              <a:chOff x="2550587" y="3505200"/>
              <a:chExt cx="3962400" cy="3156138"/>
            </a:xfrm>
          </p:grpSpPr>
          <p:pic>
            <p:nvPicPr>
              <p:cNvPr id="50" name="Picture 49" descr="PF5240.png"/>
              <p:cNvPicPr>
                <a:picLocks noChangeAspect="1"/>
              </p:cNvPicPr>
              <p:nvPr/>
            </p:nvPicPr>
            <p:blipFill>
              <a:blip r:embed="rId7"/>
              <a:stretch>
                <a:fillRect/>
              </a:stretch>
            </p:blipFill>
            <p:spPr>
              <a:xfrm>
                <a:off x="2779187" y="4191000"/>
                <a:ext cx="990600" cy="495300"/>
              </a:xfrm>
              <a:prstGeom prst="rect">
                <a:avLst/>
              </a:prstGeom>
            </p:spPr>
          </p:pic>
          <p:pic>
            <p:nvPicPr>
              <p:cNvPr id="51" name="Picture 50" descr="PF5240.png"/>
              <p:cNvPicPr>
                <a:picLocks noChangeAspect="1"/>
              </p:cNvPicPr>
              <p:nvPr/>
            </p:nvPicPr>
            <p:blipFill>
              <a:blip r:embed="rId7"/>
              <a:stretch>
                <a:fillRect/>
              </a:stretch>
            </p:blipFill>
            <p:spPr>
              <a:xfrm>
                <a:off x="4684187" y="4191000"/>
                <a:ext cx="990600" cy="495300"/>
              </a:xfrm>
              <a:prstGeom prst="rect">
                <a:avLst/>
              </a:prstGeom>
            </p:spPr>
          </p:pic>
          <p:grpSp>
            <p:nvGrpSpPr>
              <p:cNvPr id="53" name="Group 52"/>
              <p:cNvGrpSpPr/>
              <p:nvPr/>
            </p:nvGrpSpPr>
            <p:grpSpPr>
              <a:xfrm>
                <a:off x="2984500" y="4572000"/>
                <a:ext cx="1890187" cy="2089338"/>
                <a:chOff x="1183213" y="4800600"/>
                <a:chExt cx="1890187" cy="2089338"/>
              </a:xfrm>
            </p:grpSpPr>
            <p:grpSp>
              <p:nvGrpSpPr>
                <p:cNvPr id="54" name="Group 20"/>
                <p:cNvGrpSpPr/>
                <p:nvPr/>
              </p:nvGrpSpPr>
              <p:grpSpPr>
                <a:xfrm>
                  <a:off x="1752600" y="4800600"/>
                  <a:ext cx="1320800" cy="2089338"/>
                  <a:chOff x="1752600" y="4800600"/>
                  <a:chExt cx="1320800" cy="2089338"/>
                </a:xfrm>
              </p:grpSpPr>
              <p:pic>
                <p:nvPicPr>
                  <p:cNvPr id="68" name="Picture 67" descr="tor-switch.png"/>
                  <p:cNvPicPr>
                    <a:picLocks noChangeAspect="1"/>
                  </p:cNvPicPr>
                  <p:nvPr/>
                </p:nvPicPr>
                <p:blipFill>
                  <a:blip r:embed="rId5"/>
                  <a:stretch>
                    <a:fillRect/>
                  </a:stretch>
                </p:blipFill>
                <p:spPr>
                  <a:xfrm>
                    <a:off x="1752600" y="4800600"/>
                    <a:ext cx="1244600" cy="995680"/>
                  </a:xfrm>
                  <a:prstGeom prst="rect">
                    <a:avLst/>
                  </a:prstGeom>
                </p:spPr>
              </p:pic>
              <p:pic>
                <p:nvPicPr>
                  <p:cNvPr id="69" name="Picture 68" descr="rack-server.png"/>
                  <p:cNvPicPr>
                    <a:picLocks noChangeAspect="1"/>
                  </p:cNvPicPr>
                  <p:nvPr/>
                </p:nvPicPr>
                <p:blipFill>
                  <a:blip r:embed="rId6"/>
                  <a:stretch>
                    <a:fillRect/>
                  </a:stretch>
                </p:blipFill>
                <p:spPr>
                  <a:xfrm>
                    <a:off x="1752600" y="5395336"/>
                    <a:ext cx="1320800" cy="580202"/>
                  </a:xfrm>
                  <a:prstGeom prst="rect">
                    <a:avLst/>
                  </a:prstGeom>
                </p:spPr>
              </p:pic>
              <p:pic>
                <p:nvPicPr>
                  <p:cNvPr id="70" name="Picture 69" descr="rack-server.png"/>
                  <p:cNvPicPr>
                    <a:picLocks noChangeAspect="1"/>
                  </p:cNvPicPr>
                  <p:nvPr/>
                </p:nvPicPr>
                <p:blipFill>
                  <a:blip r:embed="rId6"/>
                  <a:stretch>
                    <a:fillRect/>
                  </a:stretch>
                </p:blipFill>
                <p:spPr>
                  <a:xfrm>
                    <a:off x="1752600" y="5700136"/>
                    <a:ext cx="1320800" cy="580202"/>
                  </a:xfrm>
                  <a:prstGeom prst="rect">
                    <a:avLst/>
                  </a:prstGeom>
                </p:spPr>
              </p:pic>
              <p:pic>
                <p:nvPicPr>
                  <p:cNvPr id="71" name="Picture 70" descr="rack-server.png"/>
                  <p:cNvPicPr>
                    <a:picLocks noChangeAspect="1"/>
                  </p:cNvPicPr>
                  <p:nvPr/>
                </p:nvPicPr>
                <p:blipFill>
                  <a:blip r:embed="rId6"/>
                  <a:stretch>
                    <a:fillRect/>
                  </a:stretch>
                </p:blipFill>
                <p:spPr>
                  <a:xfrm>
                    <a:off x="1752600" y="6004936"/>
                    <a:ext cx="1320800" cy="580202"/>
                  </a:xfrm>
                  <a:prstGeom prst="rect">
                    <a:avLst/>
                  </a:prstGeom>
                </p:spPr>
              </p:pic>
              <p:pic>
                <p:nvPicPr>
                  <p:cNvPr id="72" name="Picture 71" descr="rack-server.png"/>
                  <p:cNvPicPr>
                    <a:picLocks noChangeAspect="1"/>
                  </p:cNvPicPr>
                  <p:nvPr/>
                </p:nvPicPr>
                <p:blipFill>
                  <a:blip r:embed="rId6"/>
                  <a:stretch>
                    <a:fillRect/>
                  </a:stretch>
                </p:blipFill>
                <p:spPr>
                  <a:xfrm>
                    <a:off x="1752600" y="6309736"/>
                    <a:ext cx="1320800" cy="580202"/>
                  </a:xfrm>
                  <a:prstGeom prst="rect">
                    <a:avLst/>
                  </a:prstGeom>
                </p:spPr>
              </p:pic>
            </p:grpSp>
            <p:sp>
              <p:nvSpPr>
                <p:cNvPr id="55" name="Oval 54"/>
                <p:cNvSpPr/>
                <p:nvPr/>
              </p:nvSpPr>
              <p:spPr>
                <a:xfrm>
                  <a:off x="1981200" y="5410200"/>
                  <a:ext cx="304800" cy="304800"/>
                </a:xfrm>
                <a:prstGeom prst="ellipse">
                  <a:avLst/>
                </a:prstGeom>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US" sz="1100" dirty="0" smtClean="0">
                      <a:solidFill>
                        <a:srgbClr val="000000"/>
                      </a:solidFill>
                    </a:rPr>
                    <a:t>VM</a:t>
                  </a:r>
                  <a:endParaRPr lang="en-US" sz="1100" dirty="0">
                    <a:solidFill>
                      <a:srgbClr val="000000"/>
                    </a:solidFill>
                  </a:endParaRPr>
                </a:p>
              </p:txBody>
            </p:sp>
            <p:sp>
              <p:nvSpPr>
                <p:cNvPr id="56" name="Oval 55"/>
                <p:cNvSpPr/>
                <p:nvPr/>
              </p:nvSpPr>
              <p:spPr>
                <a:xfrm>
                  <a:off x="2286000" y="5410200"/>
                  <a:ext cx="304800" cy="304800"/>
                </a:xfrm>
                <a:prstGeom prst="ellipse">
                  <a:avLst/>
                </a:prstGeom>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US" sz="1100" dirty="0" smtClean="0">
                      <a:solidFill>
                        <a:srgbClr val="000000"/>
                      </a:solidFill>
                    </a:rPr>
                    <a:t>VM</a:t>
                  </a:r>
                  <a:endParaRPr lang="en-US" sz="1100" dirty="0">
                    <a:solidFill>
                      <a:srgbClr val="000000"/>
                    </a:solidFill>
                  </a:endParaRPr>
                </a:p>
              </p:txBody>
            </p:sp>
            <p:sp>
              <p:nvSpPr>
                <p:cNvPr id="57" name="Oval 56"/>
                <p:cNvSpPr/>
                <p:nvPr/>
              </p:nvSpPr>
              <p:spPr>
                <a:xfrm>
                  <a:off x="2590800" y="5410200"/>
                  <a:ext cx="304800" cy="304800"/>
                </a:xfrm>
                <a:prstGeom prst="ellipse">
                  <a:avLst/>
                </a:prstGeom>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US" sz="1100" dirty="0" smtClean="0">
                      <a:solidFill>
                        <a:srgbClr val="000000"/>
                      </a:solidFill>
                    </a:rPr>
                    <a:t>VM</a:t>
                  </a:r>
                  <a:endParaRPr lang="en-US" sz="1100" dirty="0">
                    <a:solidFill>
                      <a:srgbClr val="000000"/>
                    </a:solidFill>
                  </a:endParaRPr>
                </a:p>
              </p:txBody>
            </p:sp>
            <p:sp>
              <p:nvSpPr>
                <p:cNvPr id="58" name="Oval 57"/>
                <p:cNvSpPr/>
                <p:nvPr/>
              </p:nvSpPr>
              <p:spPr>
                <a:xfrm>
                  <a:off x="1981200" y="5715000"/>
                  <a:ext cx="304800" cy="304800"/>
                </a:xfrm>
                <a:prstGeom prst="ellipse">
                  <a:avLst/>
                </a:prstGeom>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US" sz="1100" dirty="0" smtClean="0">
                      <a:solidFill>
                        <a:srgbClr val="000000"/>
                      </a:solidFill>
                    </a:rPr>
                    <a:t>VM</a:t>
                  </a:r>
                  <a:endParaRPr lang="en-US" sz="1100" dirty="0">
                    <a:solidFill>
                      <a:srgbClr val="000000"/>
                    </a:solidFill>
                  </a:endParaRPr>
                </a:p>
              </p:txBody>
            </p:sp>
            <p:sp>
              <p:nvSpPr>
                <p:cNvPr id="59" name="Oval 58"/>
                <p:cNvSpPr/>
                <p:nvPr/>
              </p:nvSpPr>
              <p:spPr>
                <a:xfrm>
                  <a:off x="2286000" y="5715000"/>
                  <a:ext cx="304800" cy="304800"/>
                </a:xfrm>
                <a:prstGeom prst="ellipse">
                  <a:avLst/>
                </a:prstGeom>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US" sz="1100" dirty="0" smtClean="0">
                      <a:solidFill>
                        <a:srgbClr val="000000"/>
                      </a:solidFill>
                    </a:rPr>
                    <a:t>VM</a:t>
                  </a:r>
                  <a:endParaRPr lang="en-US" sz="1100" dirty="0">
                    <a:solidFill>
                      <a:srgbClr val="000000"/>
                    </a:solidFill>
                  </a:endParaRPr>
                </a:p>
              </p:txBody>
            </p:sp>
            <p:sp>
              <p:nvSpPr>
                <p:cNvPr id="60" name="Oval 59"/>
                <p:cNvSpPr/>
                <p:nvPr/>
              </p:nvSpPr>
              <p:spPr>
                <a:xfrm>
                  <a:off x="2590800" y="5715000"/>
                  <a:ext cx="304800" cy="304800"/>
                </a:xfrm>
                <a:prstGeom prst="ellipse">
                  <a:avLst/>
                </a:prstGeom>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US" sz="1100" dirty="0" smtClean="0">
                      <a:solidFill>
                        <a:srgbClr val="000000"/>
                      </a:solidFill>
                    </a:rPr>
                    <a:t>VM</a:t>
                  </a:r>
                  <a:endParaRPr lang="en-US" sz="1100" dirty="0">
                    <a:solidFill>
                      <a:srgbClr val="000000"/>
                    </a:solidFill>
                  </a:endParaRPr>
                </a:p>
              </p:txBody>
            </p:sp>
            <p:sp>
              <p:nvSpPr>
                <p:cNvPr id="61" name="Oval 60"/>
                <p:cNvSpPr/>
                <p:nvPr/>
              </p:nvSpPr>
              <p:spPr>
                <a:xfrm>
                  <a:off x="1981200" y="6019800"/>
                  <a:ext cx="304800" cy="304800"/>
                </a:xfrm>
                <a:prstGeom prst="ellipse">
                  <a:avLst/>
                </a:prstGeom>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US" sz="1100" dirty="0" smtClean="0">
                      <a:solidFill>
                        <a:srgbClr val="000000"/>
                      </a:solidFill>
                    </a:rPr>
                    <a:t>VM</a:t>
                  </a:r>
                  <a:endParaRPr lang="en-US" sz="1100" dirty="0">
                    <a:solidFill>
                      <a:srgbClr val="000000"/>
                    </a:solidFill>
                  </a:endParaRPr>
                </a:p>
              </p:txBody>
            </p:sp>
            <p:sp>
              <p:nvSpPr>
                <p:cNvPr id="62" name="Oval 61"/>
                <p:cNvSpPr/>
                <p:nvPr/>
              </p:nvSpPr>
              <p:spPr>
                <a:xfrm>
                  <a:off x="2286000" y="6019800"/>
                  <a:ext cx="304800" cy="304800"/>
                </a:xfrm>
                <a:prstGeom prst="ellipse">
                  <a:avLst/>
                </a:prstGeom>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US" sz="1100" dirty="0" smtClean="0">
                      <a:solidFill>
                        <a:srgbClr val="000000"/>
                      </a:solidFill>
                    </a:rPr>
                    <a:t>VM</a:t>
                  </a:r>
                  <a:endParaRPr lang="en-US" sz="1100" dirty="0">
                    <a:solidFill>
                      <a:srgbClr val="000000"/>
                    </a:solidFill>
                  </a:endParaRPr>
                </a:p>
              </p:txBody>
            </p:sp>
            <p:sp>
              <p:nvSpPr>
                <p:cNvPr id="63" name="Oval 62"/>
                <p:cNvSpPr/>
                <p:nvPr/>
              </p:nvSpPr>
              <p:spPr>
                <a:xfrm>
                  <a:off x="2590800" y="6019800"/>
                  <a:ext cx="304800" cy="304800"/>
                </a:xfrm>
                <a:prstGeom prst="ellipse">
                  <a:avLst/>
                </a:prstGeom>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US" sz="1100" dirty="0" smtClean="0">
                      <a:solidFill>
                        <a:srgbClr val="000000"/>
                      </a:solidFill>
                    </a:rPr>
                    <a:t>VM</a:t>
                  </a:r>
                  <a:endParaRPr lang="en-US" sz="1100" dirty="0">
                    <a:solidFill>
                      <a:srgbClr val="000000"/>
                    </a:solidFill>
                  </a:endParaRPr>
                </a:p>
              </p:txBody>
            </p:sp>
            <p:sp>
              <p:nvSpPr>
                <p:cNvPr id="64" name="Oval 63"/>
                <p:cNvSpPr/>
                <p:nvPr/>
              </p:nvSpPr>
              <p:spPr>
                <a:xfrm>
                  <a:off x="1981200" y="6324600"/>
                  <a:ext cx="304800" cy="304800"/>
                </a:xfrm>
                <a:prstGeom prst="ellipse">
                  <a:avLst/>
                </a:prstGeom>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US" sz="1100" dirty="0" smtClean="0">
                      <a:solidFill>
                        <a:srgbClr val="000000"/>
                      </a:solidFill>
                    </a:rPr>
                    <a:t>VM</a:t>
                  </a:r>
                  <a:endParaRPr lang="en-US" sz="1100" dirty="0">
                    <a:solidFill>
                      <a:srgbClr val="000000"/>
                    </a:solidFill>
                  </a:endParaRPr>
                </a:p>
              </p:txBody>
            </p:sp>
            <p:sp>
              <p:nvSpPr>
                <p:cNvPr id="65" name="Oval 64"/>
                <p:cNvSpPr/>
                <p:nvPr/>
              </p:nvSpPr>
              <p:spPr>
                <a:xfrm>
                  <a:off x="2286000" y="6324600"/>
                  <a:ext cx="304800" cy="304800"/>
                </a:xfrm>
                <a:prstGeom prst="ellipse">
                  <a:avLst/>
                </a:prstGeom>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US" sz="1100" dirty="0" smtClean="0">
                      <a:solidFill>
                        <a:srgbClr val="000000"/>
                      </a:solidFill>
                    </a:rPr>
                    <a:t>VM</a:t>
                  </a:r>
                  <a:endParaRPr lang="en-US" sz="1100" dirty="0">
                    <a:solidFill>
                      <a:srgbClr val="000000"/>
                    </a:solidFill>
                  </a:endParaRPr>
                </a:p>
              </p:txBody>
            </p:sp>
            <p:sp>
              <p:nvSpPr>
                <p:cNvPr id="66" name="Oval 65"/>
                <p:cNvSpPr/>
                <p:nvPr/>
              </p:nvSpPr>
              <p:spPr>
                <a:xfrm>
                  <a:off x="2590800" y="6324600"/>
                  <a:ext cx="304800" cy="304800"/>
                </a:xfrm>
                <a:prstGeom prst="ellipse">
                  <a:avLst/>
                </a:prstGeom>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US" sz="1100" dirty="0" smtClean="0">
                      <a:solidFill>
                        <a:srgbClr val="000000"/>
                      </a:solidFill>
                    </a:rPr>
                    <a:t>VM</a:t>
                  </a:r>
                  <a:endParaRPr lang="en-US" sz="1100" dirty="0">
                    <a:solidFill>
                      <a:srgbClr val="000000"/>
                    </a:solidFill>
                  </a:endParaRPr>
                </a:p>
              </p:txBody>
            </p:sp>
            <p:sp>
              <p:nvSpPr>
                <p:cNvPr id="67" name="TextBox 66"/>
                <p:cNvSpPr txBox="1"/>
                <p:nvPr/>
              </p:nvSpPr>
              <p:spPr>
                <a:xfrm>
                  <a:off x="1183213" y="5040868"/>
                  <a:ext cx="184666" cy="369332"/>
                </a:xfrm>
                <a:prstGeom prst="rect">
                  <a:avLst/>
                </a:prstGeom>
                <a:noFill/>
              </p:spPr>
              <p:txBody>
                <a:bodyPr wrap="none" rtlCol="0">
                  <a:spAutoFit/>
                </a:bodyPr>
                <a:lstStyle/>
                <a:p>
                  <a:endParaRPr lang="en-US" dirty="0"/>
                </a:p>
              </p:txBody>
            </p:sp>
          </p:grpSp>
          <p:grpSp>
            <p:nvGrpSpPr>
              <p:cNvPr id="73" name="Group 72"/>
              <p:cNvGrpSpPr/>
              <p:nvPr/>
            </p:nvGrpSpPr>
            <p:grpSpPr>
              <a:xfrm>
                <a:off x="4622800" y="4572000"/>
                <a:ext cx="1890187" cy="2089338"/>
                <a:chOff x="1183213" y="4800600"/>
                <a:chExt cx="1890187" cy="2089338"/>
              </a:xfrm>
            </p:grpSpPr>
            <p:grpSp>
              <p:nvGrpSpPr>
                <p:cNvPr id="74" name="Group 20"/>
                <p:cNvGrpSpPr/>
                <p:nvPr/>
              </p:nvGrpSpPr>
              <p:grpSpPr>
                <a:xfrm>
                  <a:off x="1752600" y="4800600"/>
                  <a:ext cx="1320800" cy="2089338"/>
                  <a:chOff x="1752600" y="4800600"/>
                  <a:chExt cx="1320800" cy="2089338"/>
                </a:xfrm>
              </p:grpSpPr>
              <p:pic>
                <p:nvPicPr>
                  <p:cNvPr id="88" name="Picture 87" descr="tor-switch.png"/>
                  <p:cNvPicPr>
                    <a:picLocks noChangeAspect="1"/>
                  </p:cNvPicPr>
                  <p:nvPr/>
                </p:nvPicPr>
                <p:blipFill>
                  <a:blip r:embed="rId5"/>
                  <a:stretch>
                    <a:fillRect/>
                  </a:stretch>
                </p:blipFill>
                <p:spPr>
                  <a:xfrm>
                    <a:off x="1752600" y="4800600"/>
                    <a:ext cx="1244600" cy="995680"/>
                  </a:xfrm>
                  <a:prstGeom prst="rect">
                    <a:avLst/>
                  </a:prstGeom>
                </p:spPr>
              </p:pic>
              <p:pic>
                <p:nvPicPr>
                  <p:cNvPr id="89" name="Picture 88" descr="rack-server.png"/>
                  <p:cNvPicPr>
                    <a:picLocks noChangeAspect="1"/>
                  </p:cNvPicPr>
                  <p:nvPr/>
                </p:nvPicPr>
                <p:blipFill>
                  <a:blip r:embed="rId6"/>
                  <a:stretch>
                    <a:fillRect/>
                  </a:stretch>
                </p:blipFill>
                <p:spPr>
                  <a:xfrm>
                    <a:off x="1752600" y="5395336"/>
                    <a:ext cx="1320800" cy="580202"/>
                  </a:xfrm>
                  <a:prstGeom prst="rect">
                    <a:avLst/>
                  </a:prstGeom>
                </p:spPr>
              </p:pic>
              <p:pic>
                <p:nvPicPr>
                  <p:cNvPr id="90" name="Picture 89" descr="rack-server.png"/>
                  <p:cNvPicPr>
                    <a:picLocks noChangeAspect="1"/>
                  </p:cNvPicPr>
                  <p:nvPr/>
                </p:nvPicPr>
                <p:blipFill>
                  <a:blip r:embed="rId6"/>
                  <a:stretch>
                    <a:fillRect/>
                  </a:stretch>
                </p:blipFill>
                <p:spPr>
                  <a:xfrm>
                    <a:off x="1752600" y="5700136"/>
                    <a:ext cx="1320800" cy="580202"/>
                  </a:xfrm>
                  <a:prstGeom prst="rect">
                    <a:avLst/>
                  </a:prstGeom>
                </p:spPr>
              </p:pic>
              <p:pic>
                <p:nvPicPr>
                  <p:cNvPr id="91" name="Picture 90" descr="rack-server.png"/>
                  <p:cNvPicPr>
                    <a:picLocks noChangeAspect="1"/>
                  </p:cNvPicPr>
                  <p:nvPr/>
                </p:nvPicPr>
                <p:blipFill>
                  <a:blip r:embed="rId6"/>
                  <a:stretch>
                    <a:fillRect/>
                  </a:stretch>
                </p:blipFill>
                <p:spPr>
                  <a:xfrm>
                    <a:off x="1752600" y="6004936"/>
                    <a:ext cx="1320800" cy="580202"/>
                  </a:xfrm>
                  <a:prstGeom prst="rect">
                    <a:avLst/>
                  </a:prstGeom>
                </p:spPr>
              </p:pic>
              <p:pic>
                <p:nvPicPr>
                  <p:cNvPr id="92" name="Picture 91" descr="rack-server.png"/>
                  <p:cNvPicPr>
                    <a:picLocks noChangeAspect="1"/>
                  </p:cNvPicPr>
                  <p:nvPr/>
                </p:nvPicPr>
                <p:blipFill>
                  <a:blip r:embed="rId6"/>
                  <a:stretch>
                    <a:fillRect/>
                  </a:stretch>
                </p:blipFill>
                <p:spPr>
                  <a:xfrm>
                    <a:off x="1752600" y="6309736"/>
                    <a:ext cx="1320800" cy="580202"/>
                  </a:xfrm>
                  <a:prstGeom prst="rect">
                    <a:avLst/>
                  </a:prstGeom>
                </p:spPr>
              </p:pic>
            </p:grpSp>
            <p:sp>
              <p:nvSpPr>
                <p:cNvPr id="75" name="Oval 74"/>
                <p:cNvSpPr/>
                <p:nvPr/>
              </p:nvSpPr>
              <p:spPr>
                <a:xfrm>
                  <a:off x="1981200" y="5410200"/>
                  <a:ext cx="304800" cy="304800"/>
                </a:xfrm>
                <a:prstGeom prst="ellipse">
                  <a:avLst/>
                </a:prstGeom>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US" sz="1100" dirty="0" smtClean="0">
                      <a:solidFill>
                        <a:srgbClr val="000000"/>
                      </a:solidFill>
                    </a:rPr>
                    <a:t>VM</a:t>
                  </a:r>
                  <a:endParaRPr lang="en-US" sz="1100" dirty="0">
                    <a:solidFill>
                      <a:srgbClr val="000000"/>
                    </a:solidFill>
                  </a:endParaRPr>
                </a:p>
              </p:txBody>
            </p:sp>
            <p:sp>
              <p:nvSpPr>
                <p:cNvPr id="76" name="Oval 75"/>
                <p:cNvSpPr/>
                <p:nvPr/>
              </p:nvSpPr>
              <p:spPr>
                <a:xfrm>
                  <a:off x="2286000" y="5410200"/>
                  <a:ext cx="304800" cy="304800"/>
                </a:xfrm>
                <a:prstGeom prst="ellipse">
                  <a:avLst/>
                </a:prstGeom>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US" sz="1100" dirty="0" smtClean="0">
                      <a:solidFill>
                        <a:srgbClr val="000000"/>
                      </a:solidFill>
                    </a:rPr>
                    <a:t>VM</a:t>
                  </a:r>
                  <a:endParaRPr lang="en-US" sz="1100" dirty="0">
                    <a:solidFill>
                      <a:srgbClr val="000000"/>
                    </a:solidFill>
                  </a:endParaRPr>
                </a:p>
              </p:txBody>
            </p:sp>
            <p:sp>
              <p:nvSpPr>
                <p:cNvPr id="77" name="Oval 76"/>
                <p:cNvSpPr/>
                <p:nvPr/>
              </p:nvSpPr>
              <p:spPr>
                <a:xfrm>
                  <a:off x="2590800" y="5410200"/>
                  <a:ext cx="304800" cy="304800"/>
                </a:xfrm>
                <a:prstGeom prst="ellipse">
                  <a:avLst/>
                </a:prstGeom>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US" sz="1100" dirty="0" smtClean="0">
                      <a:solidFill>
                        <a:srgbClr val="000000"/>
                      </a:solidFill>
                    </a:rPr>
                    <a:t>VM</a:t>
                  </a:r>
                  <a:endParaRPr lang="en-US" sz="1100" dirty="0">
                    <a:solidFill>
                      <a:srgbClr val="000000"/>
                    </a:solidFill>
                  </a:endParaRPr>
                </a:p>
              </p:txBody>
            </p:sp>
            <p:sp>
              <p:nvSpPr>
                <p:cNvPr id="78" name="Oval 77"/>
                <p:cNvSpPr/>
                <p:nvPr/>
              </p:nvSpPr>
              <p:spPr>
                <a:xfrm>
                  <a:off x="1981200" y="5715000"/>
                  <a:ext cx="304800" cy="304800"/>
                </a:xfrm>
                <a:prstGeom prst="ellipse">
                  <a:avLst/>
                </a:prstGeom>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US" sz="1100" dirty="0" smtClean="0">
                      <a:solidFill>
                        <a:srgbClr val="000000"/>
                      </a:solidFill>
                    </a:rPr>
                    <a:t>VM</a:t>
                  </a:r>
                  <a:endParaRPr lang="en-US" sz="1100" dirty="0">
                    <a:solidFill>
                      <a:srgbClr val="000000"/>
                    </a:solidFill>
                  </a:endParaRPr>
                </a:p>
              </p:txBody>
            </p:sp>
            <p:sp>
              <p:nvSpPr>
                <p:cNvPr id="79" name="Oval 78"/>
                <p:cNvSpPr/>
                <p:nvPr/>
              </p:nvSpPr>
              <p:spPr>
                <a:xfrm>
                  <a:off x="2286000" y="5715000"/>
                  <a:ext cx="304800" cy="304800"/>
                </a:xfrm>
                <a:prstGeom prst="ellipse">
                  <a:avLst/>
                </a:prstGeom>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US" sz="1100" dirty="0" smtClean="0">
                      <a:solidFill>
                        <a:srgbClr val="000000"/>
                      </a:solidFill>
                    </a:rPr>
                    <a:t>VM</a:t>
                  </a:r>
                  <a:endParaRPr lang="en-US" sz="1100" dirty="0">
                    <a:solidFill>
                      <a:srgbClr val="000000"/>
                    </a:solidFill>
                  </a:endParaRPr>
                </a:p>
              </p:txBody>
            </p:sp>
            <p:sp>
              <p:nvSpPr>
                <p:cNvPr id="80" name="Oval 79"/>
                <p:cNvSpPr/>
                <p:nvPr/>
              </p:nvSpPr>
              <p:spPr>
                <a:xfrm>
                  <a:off x="2590800" y="5715000"/>
                  <a:ext cx="304800" cy="304800"/>
                </a:xfrm>
                <a:prstGeom prst="ellipse">
                  <a:avLst/>
                </a:prstGeom>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US" sz="1100" dirty="0" smtClean="0">
                      <a:solidFill>
                        <a:srgbClr val="000000"/>
                      </a:solidFill>
                    </a:rPr>
                    <a:t>VM</a:t>
                  </a:r>
                  <a:endParaRPr lang="en-US" sz="1100" dirty="0">
                    <a:solidFill>
                      <a:srgbClr val="000000"/>
                    </a:solidFill>
                  </a:endParaRPr>
                </a:p>
              </p:txBody>
            </p:sp>
            <p:sp>
              <p:nvSpPr>
                <p:cNvPr id="81" name="Oval 80"/>
                <p:cNvSpPr/>
                <p:nvPr/>
              </p:nvSpPr>
              <p:spPr>
                <a:xfrm>
                  <a:off x="1981200" y="6019800"/>
                  <a:ext cx="304800" cy="304800"/>
                </a:xfrm>
                <a:prstGeom prst="ellipse">
                  <a:avLst/>
                </a:prstGeom>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US" sz="1100" dirty="0" smtClean="0">
                      <a:solidFill>
                        <a:srgbClr val="000000"/>
                      </a:solidFill>
                    </a:rPr>
                    <a:t>VM</a:t>
                  </a:r>
                  <a:endParaRPr lang="en-US" sz="1100" dirty="0">
                    <a:solidFill>
                      <a:srgbClr val="000000"/>
                    </a:solidFill>
                  </a:endParaRPr>
                </a:p>
              </p:txBody>
            </p:sp>
            <p:sp>
              <p:nvSpPr>
                <p:cNvPr id="82" name="Oval 81"/>
                <p:cNvSpPr/>
                <p:nvPr/>
              </p:nvSpPr>
              <p:spPr>
                <a:xfrm>
                  <a:off x="2286000" y="6019800"/>
                  <a:ext cx="304800" cy="304800"/>
                </a:xfrm>
                <a:prstGeom prst="ellipse">
                  <a:avLst/>
                </a:prstGeom>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US" sz="1100" dirty="0" smtClean="0">
                      <a:solidFill>
                        <a:srgbClr val="000000"/>
                      </a:solidFill>
                    </a:rPr>
                    <a:t>VM</a:t>
                  </a:r>
                  <a:endParaRPr lang="en-US" sz="1100" dirty="0">
                    <a:solidFill>
                      <a:srgbClr val="000000"/>
                    </a:solidFill>
                  </a:endParaRPr>
                </a:p>
              </p:txBody>
            </p:sp>
            <p:sp>
              <p:nvSpPr>
                <p:cNvPr id="83" name="Oval 82"/>
                <p:cNvSpPr/>
                <p:nvPr/>
              </p:nvSpPr>
              <p:spPr>
                <a:xfrm>
                  <a:off x="2590800" y="6019800"/>
                  <a:ext cx="304800" cy="304800"/>
                </a:xfrm>
                <a:prstGeom prst="ellipse">
                  <a:avLst/>
                </a:prstGeom>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US" sz="1100" dirty="0" smtClean="0">
                      <a:solidFill>
                        <a:srgbClr val="000000"/>
                      </a:solidFill>
                    </a:rPr>
                    <a:t>VM</a:t>
                  </a:r>
                  <a:endParaRPr lang="en-US" sz="1100" dirty="0">
                    <a:solidFill>
                      <a:srgbClr val="000000"/>
                    </a:solidFill>
                  </a:endParaRPr>
                </a:p>
              </p:txBody>
            </p:sp>
            <p:sp>
              <p:nvSpPr>
                <p:cNvPr id="84" name="Oval 83"/>
                <p:cNvSpPr/>
                <p:nvPr/>
              </p:nvSpPr>
              <p:spPr>
                <a:xfrm>
                  <a:off x="1981200" y="6324600"/>
                  <a:ext cx="304800" cy="304800"/>
                </a:xfrm>
                <a:prstGeom prst="ellipse">
                  <a:avLst/>
                </a:prstGeom>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US" sz="1100" dirty="0" smtClean="0">
                      <a:solidFill>
                        <a:srgbClr val="000000"/>
                      </a:solidFill>
                    </a:rPr>
                    <a:t>VM</a:t>
                  </a:r>
                  <a:endParaRPr lang="en-US" sz="1100" dirty="0">
                    <a:solidFill>
                      <a:srgbClr val="000000"/>
                    </a:solidFill>
                  </a:endParaRPr>
                </a:p>
              </p:txBody>
            </p:sp>
            <p:sp>
              <p:nvSpPr>
                <p:cNvPr id="85" name="Oval 84"/>
                <p:cNvSpPr/>
                <p:nvPr/>
              </p:nvSpPr>
              <p:spPr>
                <a:xfrm>
                  <a:off x="2286000" y="6324600"/>
                  <a:ext cx="304800" cy="304800"/>
                </a:xfrm>
                <a:prstGeom prst="ellipse">
                  <a:avLst/>
                </a:prstGeom>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US" sz="1100" dirty="0" smtClean="0">
                      <a:solidFill>
                        <a:srgbClr val="000000"/>
                      </a:solidFill>
                    </a:rPr>
                    <a:t>VM</a:t>
                  </a:r>
                  <a:endParaRPr lang="en-US" sz="1100" dirty="0">
                    <a:solidFill>
                      <a:srgbClr val="000000"/>
                    </a:solidFill>
                  </a:endParaRPr>
                </a:p>
              </p:txBody>
            </p:sp>
            <p:sp>
              <p:nvSpPr>
                <p:cNvPr id="86" name="Oval 85"/>
                <p:cNvSpPr/>
                <p:nvPr/>
              </p:nvSpPr>
              <p:spPr>
                <a:xfrm>
                  <a:off x="2590800" y="6324600"/>
                  <a:ext cx="304800" cy="304800"/>
                </a:xfrm>
                <a:prstGeom prst="ellipse">
                  <a:avLst/>
                </a:prstGeom>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US" sz="1100" dirty="0" smtClean="0">
                      <a:solidFill>
                        <a:srgbClr val="000000"/>
                      </a:solidFill>
                    </a:rPr>
                    <a:t>VM</a:t>
                  </a:r>
                  <a:endParaRPr lang="en-US" sz="1100" dirty="0">
                    <a:solidFill>
                      <a:srgbClr val="000000"/>
                    </a:solidFill>
                  </a:endParaRPr>
                </a:p>
              </p:txBody>
            </p:sp>
            <p:sp>
              <p:nvSpPr>
                <p:cNvPr id="87" name="TextBox 86"/>
                <p:cNvSpPr txBox="1"/>
                <p:nvPr/>
              </p:nvSpPr>
              <p:spPr>
                <a:xfrm>
                  <a:off x="1183213" y="5040868"/>
                  <a:ext cx="184666" cy="369332"/>
                </a:xfrm>
                <a:prstGeom prst="rect">
                  <a:avLst/>
                </a:prstGeom>
                <a:noFill/>
              </p:spPr>
              <p:txBody>
                <a:bodyPr wrap="none" rtlCol="0">
                  <a:spAutoFit/>
                </a:bodyPr>
                <a:lstStyle/>
                <a:p>
                  <a:endParaRPr lang="en-US" dirty="0"/>
                </a:p>
              </p:txBody>
            </p:sp>
          </p:grpSp>
          <p:pic>
            <p:nvPicPr>
              <p:cNvPr id="94" name="Picture 93" descr="PF5240.png"/>
              <p:cNvPicPr>
                <a:picLocks noChangeAspect="1"/>
              </p:cNvPicPr>
              <p:nvPr/>
            </p:nvPicPr>
            <p:blipFill>
              <a:blip r:embed="rId7"/>
              <a:stretch>
                <a:fillRect/>
              </a:stretch>
            </p:blipFill>
            <p:spPr>
              <a:xfrm>
                <a:off x="2791887" y="3505200"/>
                <a:ext cx="990600" cy="495300"/>
              </a:xfrm>
              <a:prstGeom prst="rect">
                <a:avLst/>
              </a:prstGeom>
            </p:spPr>
          </p:pic>
          <p:pic>
            <p:nvPicPr>
              <p:cNvPr id="95" name="Picture 94" descr="PF5240.png"/>
              <p:cNvPicPr>
                <a:picLocks noChangeAspect="1"/>
              </p:cNvPicPr>
              <p:nvPr/>
            </p:nvPicPr>
            <p:blipFill>
              <a:blip r:embed="rId7"/>
              <a:stretch>
                <a:fillRect/>
              </a:stretch>
            </p:blipFill>
            <p:spPr>
              <a:xfrm>
                <a:off x="4684187" y="3505200"/>
                <a:ext cx="990600" cy="495300"/>
              </a:xfrm>
              <a:prstGeom prst="rect">
                <a:avLst/>
              </a:prstGeom>
            </p:spPr>
          </p:pic>
          <p:cxnSp>
            <p:nvCxnSpPr>
              <p:cNvPr id="97" name="Straight Connector 96"/>
              <p:cNvCxnSpPr/>
              <p:nvPr/>
            </p:nvCxnSpPr>
            <p:spPr>
              <a:xfrm flipV="1">
                <a:off x="2550587" y="4572000"/>
                <a:ext cx="635000" cy="3810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0" name="Straight Connector 99"/>
              <p:cNvCxnSpPr/>
              <p:nvPr/>
            </p:nvCxnSpPr>
            <p:spPr>
              <a:xfrm rot="10800000">
                <a:off x="3185587" y="4572000"/>
                <a:ext cx="1041400" cy="3810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3" name="Straight Connector 102"/>
              <p:cNvCxnSpPr/>
              <p:nvPr/>
            </p:nvCxnSpPr>
            <p:spPr>
              <a:xfrm rot="10800000">
                <a:off x="3185587" y="4572001"/>
                <a:ext cx="2540000" cy="381003"/>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6" name="Straight Connector 105"/>
              <p:cNvCxnSpPr/>
              <p:nvPr/>
            </p:nvCxnSpPr>
            <p:spPr>
              <a:xfrm rot="10800000">
                <a:off x="5065187" y="4572000"/>
                <a:ext cx="660400" cy="3810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0" name="Straight Connector 109"/>
              <p:cNvCxnSpPr/>
              <p:nvPr/>
            </p:nvCxnSpPr>
            <p:spPr>
              <a:xfrm flipV="1">
                <a:off x="4226987" y="4572001"/>
                <a:ext cx="838199" cy="38100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3" name="Straight Connector 112"/>
              <p:cNvCxnSpPr/>
              <p:nvPr/>
            </p:nvCxnSpPr>
            <p:spPr>
              <a:xfrm flipV="1">
                <a:off x="2550587" y="4572001"/>
                <a:ext cx="2514599" cy="38100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6" name="Straight Connector 115"/>
              <p:cNvCxnSpPr/>
              <p:nvPr/>
            </p:nvCxnSpPr>
            <p:spPr>
              <a:xfrm>
                <a:off x="3185587" y="3886200"/>
                <a:ext cx="2006600" cy="4572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0" name="Straight Connector 119"/>
              <p:cNvCxnSpPr/>
              <p:nvPr/>
            </p:nvCxnSpPr>
            <p:spPr>
              <a:xfrm rot="5400000">
                <a:off x="4963587" y="4114800"/>
                <a:ext cx="457200" cy="158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3" name="Straight Connector 122"/>
              <p:cNvCxnSpPr/>
              <p:nvPr/>
            </p:nvCxnSpPr>
            <p:spPr>
              <a:xfrm rot="10800000" flipV="1">
                <a:off x="3185587" y="3886200"/>
                <a:ext cx="2007394" cy="457994"/>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7" name="Straight Connector 126"/>
              <p:cNvCxnSpPr/>
              <p:nvPr/>
            </p:nvCxnSpPr>
            <p:spPr>
              <a:xfrm rot="5400000">
                <a:off x="2957781" y="4114800"/>
                <a:ext cx="457200" cy="158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grpSp>
      <p:grpSp>
        <p:nvGrpSpPr>
          <p:cNvPr id="207" name="Group 206"/>
          <p:cNvGrpSpPr/>
          <p:nvPr/>
        </p:nvGrpSpPr>
        <p:grpSpPr>
          <a:xfrm>
            <a:off x="3730079" y="3854262"/>
            <a:ext cx="4550321" cy="2895600"/>
            <a:chOff x="3730079" y="3397062"/>
            <a:chExt cx="4550321" cy="2895600"/>
          </a:xfrm>
        </p:grpSpPr>
        <p:sp>
          <p:nvSpPr>
            <p:cNvPr id="168" name="TextBox 167"/>
            <p:cNvSpPr txBox="1"/>
            <p:nvPr/>
          </p:nvSpPr>
          <p:spPr>
            <a:xfrm>
              <a:off x="3730079" y="3397062"/>
              <a:ext cx="1016925" cy="369332"/>
            </a:xfrm>
            <a:prstGeom prst="rect">
              <a:avLst/>
            </a:prstGeom>
            <a:noFill/>
          </p:spPr>
          <p:txBody>
            <a:bodyPr wrap="none" rtlCol="0">
              <a:spAutoFit/>
            </a:bodyPr>
            <a:lstStyle/>
            <a:p>
              <a:r>
                <a:rPr lang="en-US" dirty="0" smtClean="0">
                  <a:solidFill>
                    <a:srgbClr val="FF0000"/>
                  </a:solidFill>
                </a:rPr>
                <a:t>Tenant-A</a:t>
              </a:r>
              <a:endParaRPr lang="en-US" dirty="0">
                <a:solidFill>
                  <a:srgbClr val="FF0000"/>
                </a:solidFill>
              </a:endParaRPr>
            </a:p>
          </p:txBody>
        </p:sp>
        <p:grpSp>
          <p:nvGrpSpPr>
            <p:cNvPr id="205" name="Group 204"/>
            <p:cNvGrpSpPr/>
            <p:nvPr/>
          </p:nvGrpSpPr>
          <p:grpSpPr>
            <a:xfrm>
              <a:off x="4343400" y="5073462"/>
              <a:ext cx="3937000" cy="1219200"/>
              <a:chOff x="4343400" y="5073462"/>
              <a:chExt cx="3937000" cy="1219200"/>
            </a:xfrm>
          </p:grpSpPr>
          <p:grpSp>
            <p:nvGrpSpPr>
              <p:cNvPr id="173" name="Group 172"/>
              <p:cNvGrpSpPr/>
              <p:nvPr/>
            </p:nvGrpSpPr>
            <p:grpSpPr>
              <a:xfrm>
                <a:off x="4343400" y="5683062"/>
                <a:ext cx="609600" cy="609600"/>
                <a:chOff x="5302781" y="5670723"/>
                <a:chExt cx="609600" cy="609600"/>
              </a:xfrm>
            </p:grpSpPr>
            <p:sp>
              <p:nvSpPr>
                <p:cNvPr id="169" name="Oval 168"/>
                <p:cNvSpPr/>
                <p:nvPr/>
              </p:nvSpPr>
              <p:spPr>
                <a:xfrm>
                  <a:off x="5302781" y="5975523"/>
                  <a:ext cx="304800" cy="304800"/>
                </a:xfrm>
                <a:prstGeom prst="ellipse">
                  <a:avLst/>
                </a:prstGeom>
              </p:spPr>
              <p:style>
                <a:lnRef idx="1">
                  <a:schemeClr val="accent2"/>
                </a:lnRef>
                <a:fillRef idx="3">
                  <a:schemeClr val="accent2"/>
                </a:fillRef>
                <a:effectRef idx="2">
                  <a:schemeClr val="accent2"/>
                </a:effectRef>
                <a:fontRef idx="minor">
                  <a:schemeClr val="lt1"/>
                </a:fontRef>
              </p:style>
              <p:txBody>
                <a:bodyPr lIns="0" rIns="0" rtlCol="0" anchor="ctr"/>
                <a:lstStyle/>
                <a:p>
                  <a:pPr algn="ctr"/>
                  <a:r>
                    <a:rPr lang="en-US" sz="1100" dirty="0" smtClean="0">
                      <a:solidFill>
                        <a:srgbClr val="000000"/>
                      </a:solidFill>
                    </a:rPr>
                    <a:t>VM</a:t>
                  </a:r>
                  <a:endParaRPr lang="en-US" sz="1100" dirty="0">
                    <a:solidFill>
                      <a:srgbClr val="000000"/>
                    </a:solidFill>
                  </a:endParaRPr>
                </a:p>
              </p:txBody>
            </p:sp>
            <p:sp>
              <p:nvSpPr>
                <p:cNvPr id="170" name="Oval 169"/>
                <p:cNvSpPr/>
                <p:nvPr/>
              </p:nvSpPr>
              <p:spPr>
                <a:xfrm>
                  <a:off x="5302781" y="5670723"/>
                  <a:ext cx="304800" cy="304800"/>
                </a:xfrm>
                <a:prstGeom prst="ellipse">
                  <a:avLst/>
                </a:prstGeom>
              </p:spPr>
              <p:style>
                <a:lnRef idx="1">
                  <a:schemeClr val="accent2"/>
                </a:lnRef>
                <a:fillRef idx="3">
                  <a:schemeClr val="accent2"/>
                </a:fillRef>
                <a:effectRef idx="2">
                  <a:schemeClr val="accent2"/>
                </a:effectRef>
                <a:fontRef idx="minor">
                  <a:schemeClr val="lt1"/>
                </a:fontRef>
              </p:style>
              <p:txBody>
                <a:bodyPr lIns="0" rIns="0" rtlCol="0" anchor="ctr"/>
                <a:lstStyle/>
                <a:p>
                  <a:pPr algn="ctr"/>
                  <a:r>
                    <a:rPr lang="en-US" sz="1100" dirty="0" smtClean="0">
                      <a:solidFill>
                        <a:srgbClr val="000000"/>
                      </a:solidFill>
                    </a:rPr>
                    <a:t>VM</a:t>
                  </a:r>
                  <a:endParaRPr lang="en-US" sz="1100" dirty="0">
                    <a:solidFill>
                      <a:srgbClr val="000000"/>
                    </a:solidFill>
                  </a:endParaRPr>
                </a:p>
              </p:txBody>
            </p:sp>
            <p:sp>
              <p:nvSpPr>
                <p:cNvPr id="171" name="Oval 170"/>
                <p:cNvSpPr/>
                <p:nvPr/>
              </p:nvSpPr>
              <p:spPr>
                <a:xfrm>
                  <a:off x="5607581" y="5975523"/>
                  <a:ext cx="304800" cy="304800"/>
                </a:xfrm>
                <a:prstGeom prst="ellipse">
                  <a:avLst/>
                </a:prstGeom>
              </p:spPr>
              <p:style>
                <a:lnRef idx="1">
                  <a:schemeClr val="accent2"/>
                </a:lnRef>
                <a:fillRef idx="3">
                  <a:schemeClr val="accent2"/>
                </a:fillRef>
                <a:effectRef idx="2">
                  <a:schemeClr val="accent2"/>
                </a:effectRef>
                <a:fontRef idx="minor">
                  <a:schemeClr val="lt1"/>
                </a:fontRef>
              </p:style>
              <p:txBody>
                <a:bodyPr lIns="0" rIns="0" rtlCol="0" anchor="ctr"/>
                <a:lstStyle/>
                <a:p>
                  <a:pPr algn="ctr"/>
                  <a:r>
                    <a:rPr lang="en-US" sz="1100" dirty="0" smtClean="0">
                      <a:solidFill>
                        <a:srgbClr val="000000"/>
                      </a:solidFill>
                    </a:rPr>
                    <a:t>VM</a:t>
                  </a:r>
                  <a:endParaRPr lang="en-US" sz="1100" dirty="0">
                    <a:solidFill>
                      <a:srgbClr val="000000"/>
                    </a:solidFill>
                  </a:endParaRPr>
                </a:p>
              </p:txBody>
            </p:sp>
            <p:sp>
              <p:nvSpPr>
                <p:cNvPr id="172" name="Oval 171"/>
                <p:cNvSpPr/>
                <p:nvPr/>
              </p:nvSpPr>
              <p:spPr>
                <a:xfrm>
                  <a:off x="5607581" y="5672594"/>
                  <a:ext cx="304800" cy="304800"/>
                </a:xfrm>
                <a:prstGeom prst="ellipse">
                  <a:avLst/>
                </a:prstGeom>
              </p:spPr>
              <p:style>
                <a:lnRef idx="1">
                  <a:schemeClr val="accent2"/>
                </a:lnRef>
                <a:fillRef idx="3">
                  <a:schemeClr val="accent2"/>
                </a:fillRef>
                <a:effectRef idx="2">
                  <a:schemeClr val="accent2"/>
                </a:effectRef>
                <a:fontRef idx="minor">
                  <a:schemeClr val="lt1"/>
                </a:fontRef>
              </p:style>
              <p:txBody>
                <a:bodyPr lIns="0" rIns="0" rtlCol="0" anchor="ctr"/>
                <a:lstStyle/>
                <a:p>
                  <a:pPr algn="ctr"/>
                  <a:r>
                    <a:rPr lang="en-US" sz="1100" dirty="0" smtClean="0">
                      <a:solidFill>
                        <a:srgbClr val="000000"/>
                      </a:solidFill>
                    </a:rPr>
                    <a:t>VM</a:t>
                  </a:r>
                  <a:endParaRPr lang="en-US" sz="1100" dirty="0">
                    <a:solidFill>
                      <a:srgbClr val="000000"/>
                    </a:solidFill>
                  </a:endParaRPr>
                </a:p>
              </p:txBody>
            </p:sp>
          </p:grpSp>
          <p:grpSp>
            <p:nvGrpSpPr>
              <p:cNvPr id="174" name="Group 173"/>
              <p:cNvGrpSpPr/>
              <p:nvPr/>
            </p:nvGrpSpPr>
            <p:grpSpPr>
              <a:xfrm>
                <a:off x="7670800" y="5683062"/>
                <a:ext cx="609600" cy="609600"/>
                <a:chOff x="5302781" y="5670723"/>
                <a:chExt cx="609600" cy="609600"/>
              </a:xfrm>
            </p:grpSpPr>
            <p:sp>
              <p:nvSpPr>
                <p:cNvPr id="175" name="Oval 174"/>
                <p:cNvSpPr/>
                <p:nvPr/>
              </p:nvSpPr>
              <p:spPr>
                <a:xfrm>
                  <a:off x="5302781" y="5975523"/>
                  <a:ext cx="304800" cy="304800"/>
                </a:xfrm>
                <a:prstGeom prst="ellipse">
                  <a:avLst/>
                </a:prstGeom>
              </p:spPr>
              <p:style>
                <a:lnRef idx="1">
                  <a:schemeClr val="accent2"/>
                </a:lnRef>
                <a:fillRef idx="3">
                  <a:schemeClr val="accent2"/>
                </a:fillRef>
                <a:effectRef idx="2">
                  <a:schemeClr val="accent2"/>
                </a:effectRef>
                <a:fontRef idx="minor">
                  <a:schemeClr val="lt1"/>
                </a:fontRef>
              </p:style>
              <p:txBody>
                <a:bodyPr lIns="0" rIns="0" rtlCol="0" anchor="ctr"/>
                <a:lstStyle/>
                <a:p>
                  <a:pPr algn="ctr"/>
                  <a:r>
                    <a:rPr lang="en-US" sz="1100" dirty="0" smtClean="0">
                      <a:solidFill>
                        <a:srgbClr val="000000"/>
                      </a:solidFill>
                    </a:rPr>
                    <a:t>VM</a:t>
                  </a:r>
                  <a:endParaRPr lang="en-US" sz="1100" dirty="0">
                    <a:solidFill>
                      <a:srgbClr val="000000"/>
                    </a:solidFill>
                  </a:endParaRPr>
                </a:p>
              </p:txBody>
            </p:sp>
            <p:sp>
              <p:nvSpPr>
                <p:cNvPr id="176" name="Oval 175"/>
                <p:cNvSpPr/>
                <p:nvPr/>
              </p:nvSpPr>
              <p:spPr>
                <a:xfrm>
                  <a:off x="5302781" y="5670723"/>
                  <a:ext cx="304800" cy="304800"/>
                </a:xfrm>
                <a:prstGeom prst="ellipse">
                  <a:avLst/>
                </a:prstGeom>
              </p:spPr>
              <p:style>
                <a:lnRef idx="1">
                  <a:schemeClr val="accent2"/>
                </a:lnRef>
                <a:fillRef idx="3">
                  <a:schemeClr val="accent2"/>
                </a:fillRef>
                <a:effectRef idx="2">
                  <a:schemeClr val="accent2"/>
                </a:effectRef>
                <a:fontRef idx="minor">
                  <a:schemeClr val="lt1"/>
                </a:fontRef>
              </p:style>
              <p:txBody>
                <a:bodyPr lIns="0" rIns="0" rtlCol="0" anchor="ctr"/>
                <a:lstStyle/>
                <a:p>
                  <a:pPr algn="ctr"/>
                  <a:r>
                    <a:rPr lang="en-US" sz="1100" dirty="0" smtClean="0">
                      <a:solidFill>
                        <a:srgbClr val="000000"/>
                      </a:solidFill>
                    </a:rPr>
                    <a:t>VM</a:t>
                  </a:r>
                  <a:endParaRPr lang="en-US" sz="1100" dirty="0">
                    <a:solidFill>
                      <a:srgbClr val="000000"/>
                    </a:solidFill>
                  </a:endParaRPr>
                </a:p>
              </p:txBody>
            </p:sp>
            <p:sp>
              <p:nvSpPr>
                <p:cNvPr id="177" name="Oval 176"/>
                <p:cNvSpPr/>
                <p:nvPr/>
              </p:nvSpPr>
              <p:spPr>
                <a:xfrm>
                  <a:off x="5607581" y="5975523"/>
                  <a:ext cx="304800" cy="304800"/>
                </a:xfrm>
                <a:prstGeom prst="ellipse">
                  <a:avLst/>
                </a:prstGeom>
              </p:spPr>
              <p:style>
                <a:lnRef idx="1">
                  <a:schemeClr val="accent2"/>
                </a:lnRef>
                <a:fillRef idx="3">
                  <a:schemeClr val="accent2"/>
                </a:fillRef>
                <a:effectRef idx="2">
                  <a:schemeClr val="accent2"/>
                </a:effectRef>
                <a:fontRef idx="minor">
                  <a:schemeClr val="lt1"/>
                </a:fontRef>
              </p:style>
              <p:txBody>
                <a:bodyPr lIns="0" rIns="0" rtlCol="0" anchor="ctr"/>
                <a:lstStyle/>
                <a:p>
                  <a:pPr algn="ctr"/>
                  <a:r>
                    <a:rPr lang="en-US" sz="1100" dirty="0" smtClean="0">
                      <a:solidFill>
                        <a:srgbClr val="000000"/>
                      </a:solidFill>
                    </a:rPr>
                    <a:t>VM</a:t>
                  </a:r>
                  <a:endParaRPr lang="en-US" sz="1100" dirty="0">
                    <a:solidFill>
                      <a:srgbClr val="000000"/>
                    </a:solidFill>
                  </a:endParaRPr>
                </a:p>
              </p:txBody>
            </p:sp>
            <p:sp>
              <p:nvSpPr>
                <p:cNvPr id="178" name="Oval 177"/>
                <p:cNvSpPr/>
                <p:nvPr/>
              </p:nvSpPr>
              <p:spPr>
                <a:xfrm>
                  <a:off x="5607581" y="5670723"/>
                  <a:ext cx="304800" cy="304800"/>
                </a:xfrm>
                <a:prstGeom prst="ellipse">
                  <a:avLst/>
                </a:prstGeom>
              </p:spPr>
              <p:style>
                <a:lnRef idx="1">
                  <a:schemeClr val="accent2"/>
                </a:lnRef>
                <a:fillRef idx="3">
                  <a:schemeClr val="accent2"/>
                </a:fillRef>
                <a:effectRef idx="2">
                  <a:schemeClr val="accent2"/>
                </a:effectRef>
                <a:fontRef idx="minor">
                  <a:schemeClr val="lt1"/>
                </a:fontRef>
              </p:style>
              <p:txBody>
                <a:bodyPr lIns="0" rIns="0" rtlCol="0" anchor="ctr"/>
                <a:lstStyle/>
                <a:p>
                  <a:pPr algn="ctr"/>
                  <a:r>
                    <a:rPr lang="en-US" sz="1100" dirty="0" smtClean="0">
                      <a:solidFill>
                        <a:srgbClr val="000000"/>
                      </a:solidFill>
                    </a:rPr>
                    <a:t>VM</a:t>
                  </a:r>
                  <a:endParaRPr lang="en-US" sz="1100" dirty="0">
                    <a:solidFill>
                      <a:srgbClr val="000000"/>
                    </a:solidFill>
                  </a:endParaRPr>
                </a:p>
              </p:txBody>
            </p:sp>
          </p:grpSp>
          <p:grpSp>
            <p:nvGrpSpPr>
              <p:cNvPr id="179" name="Group 178"/>
              <p:cNvGrpSpPr/>
              <p:nvPr/>
            </p:nvGrpSpPr>
            <p:grpSpPr>
              <a:xfrm>
                <a:off x="6337300" y="5073462"/>
                <a:ext cx="609600" cy="609600"/>
                <a:chOff x="5302781" y="5670723"/>
                <a:chExt cx="609600" cy="609600"/>
              </a:xfrm>
            </p:grpSpPr>
            <p:sp>
              <p:nvSpPr>
                <p:cNvPr id="180" name="Oval 179"/>
                <p:cNvSpPr/>
                <p:nvPr/>
              </p:nvSpPr>
              <p:spPr>
                <a:xfrm>
                  <a:off x="5302781" y="5975523"/>
                  <a:ext cx="304800" cy="304800"/>
                </a:xfrm>
                <a:prstGeom prst="ellipse">
                  <a:avLst/>
                </a:prstGeom>
              </p:spPr>
              <p:style>
                <a:lnRef idx="1">
                  <a:schemeClr val="accent2"/>
                </a:lnRef>
                <a:fillRef idx="3">
                  <a:schemeClr val="accent2"/>
                </a:fillRef>
                <a:effectRef idx="2">
                  <a:schemeClr val="accent2"/>
                </a:effectRef>
                <a:fontRef idx="minor">
                  <a:schemeClr val="lt1"/>
                </a:fontRef>
              </p:style>
              <p:txBody>
                <a:bodyPr lIns="0" rIns="0" rtlCol="0" anchor="ctr"/>
                <a:lstStyle/>
                <a:p>
                  <a:pPr algn="ctr"/>
                  <a:r>
                    <a:rPr lang="en-US" sz="1100" dirty="0" smtClean="0">
                      <a:solidFill>
                        <a:srgbClr val="000000"/>
                      </a:solidFill>
                    </a:rPr>
                    <a:t>VM</a:t>
                  </a:r>
                  <a:endParaRPr lang="en-US" sz="1100" dirty="0">
                    <a:solidFill>
                      <a:srgbClr val="000000"/>
                    </a:solidFill>
                  </a:endParaRPr>
                </a:p>
              </p:txBody>
            </p:sp>
            <p:sp>
              <p:nvSpPr>
                <p:cNvPr id="181" name="Oval 180"/>
                <p:cNvSpPr/>
                <p:nvPr/>
              </p:nvSpPr>
              <p:spPr>
                <a:xfrm>
                  <a:off x="5302781" y="5670723"/>
                  <a:ext cx="304800" cy="304800"/>
                </a:xfrm>
                <a:prstGeom prst="ellipse">
                  <a:avLst/>
                </a:prstGeom>
              </p:spPr>
              <p:style>
                <a:lnRef idx="1">
                  <a:schemeClr val="accent2"/>
                </a:lnRef>
                <a:fillRef idx="3">
                  <a:schemeClr val="accent2"/>
                </a:fillRef>
                <a:effectRef idx="2">
                  <a:schemeClr val="accent2"/>
                </a:effectRef>
                <a:fontRef idx="minor">
                  <a:schemeClr val="lt1"/>
                </a:fontRef>
              </p:style>
              <p:txBody>
                <a:bodyPr lIns="0" rIns="0" rtlCol="0" anchor="ctr"/>
                <a:lstStyle/>
                <a:p>
                  <a:pPr algn="ctr"/>
                  <a:r>
                    <a:rPr lang="en-US" sz="1100" dirty="0" smtClean="0">
                      <a:solidFill>
                        <a:srgbClr val="000000"/>
                      </a:solidFill>
                    </a:rPr>
                    <a:t>VM</a:t>
                  </a:r>
                  <a:endParaRPr lang="en-US" sz="1100" dirty="0">
                    <a:solidFill>
                      <a:srgbClr val="000000"/>
                    </a:solidFill>
                  </a:endParaRPr>
                </a:p>
              </p:txBody>
            </p:sp>
            <p:sp>
              <p:nvSpPr>
                <p:cNvPr id="182" name="Oval 181"/>
                <p:cNvSpPr/>
                <p:nvPr/>
              </p:nvSpPr>
              <p:spPr>
                <a:xfrm>
                  <a:off x="5607581" y="5975523"/>
                  <a:ext cx="304800" cy="304800"/>
                </a:xfrm>
                <a:prstGeom prst="ellipse">
                  <a:avLst/>
                </a:prstGeom>
              </p:spPr>
              <p:style>
                <a:lnRef idx="1">
                  <a:schemeClr val="accent2"/>
                </a:lnRef>
                <a:fillRef idx="3">
                  <a:schemeClr val="accent2"/>
                </a:fillRef>
                <a:effectRef idx="2">
                  <a:schemeClr val="accent2"/>
                </a:effectRef>
                <a:fontRef idx="minor">
                  <a:schemeClr val="lt1"/>
                </a:fontRef>
              </p:style>
              <p:txBody>
                <a:bodyPr lIns="0" rIns="0" rtlCol="0" anchor="ctr"/>
                <a:lstStyle/>
                <a:p>
                  <a:pPr algn="ctr"/>
                  <a:r>
                    <a:rPr lang="en-US" sz="1100" dirty="0" smtClean="0">
                      <a:solidFill>
                        <a:srgbClr val="000000"/>
                      </a:solidFill>
                    </a:rPr>
                    <a:t>VM</a:t>
                  </a:r>
                  <a:endParaRPr lang="en-US" sz="1100" dirty="0">
                    <a:solidFill>
                      <a:srgbClr val="000000"/>
                    </a:solidFill>
                  </a:endParaRPr>
                </a:p>
              </p:txBody>
            </p:sp>
            <p:sp>
              <p:nvSpPr>
                <p:cNvPr id="183" name="Oval 182"/>
                <p:cNvSpPr/>
                <p:nvPr/>
              </p:nvSpPr>
              <p:spPr>
                <a:xfrm>
                  <a:off x="5594881" y="5670723"/>
                  <a:ext cx="304800" cy="304800"/>
                </a:xfrm>
                <a:prstGeom prst="ellipse">
                  <a:avLst/>
                </a:prstGeom>
              </p:spPr>
              <p:style>
                <a:lnRef idx="1">
                  <a:schemeClr val="accent2"/>
                </a:lnRef>
                <a:fillRef idx="3">
                  <a:schemeClr val="accent2"/>
                </a:fillRef>
                <a:effectRef idx="2">
                  <a:schemeClr val="accent2"/>
                </a:effectRef>
                <a:fontRef idx="minor">
                  <a:schemeClr val="lt1"/>
                </a:fontRef>
              </p:style>
              <p:txBody>
                <a:bodyPr lIns="0" rIns="0" rtlCol="0" anchor="ctr"/>
                <a:lstStyle/>
                <a:p>
                  <a:pPr algn="ctr"/>
                  <a:r>
                    <a:rPr lang="en-US" sz="1100" dirty="0" smtClean="0">
                      <a:solidFill>
                        <a:srgbClr val="000000"/>
                      </a:solidFill>
                    </a:rPr>
                    <a:t>VM</a:t>
                  </a:r>
                  <a:endParaRPr lang="en-US" sz="1100" dirty="0">
                    <a:solidFill>
                      <a:srgbClr val="000000"/>
                    </a:solidFill>
                  </a:endParaRPr>
                </a:p>
              </p:txBody>
            </p:sp>
          </p:grpSp>
        </p:grpSp>
      </p:grpSp>
      <p:grpSp>
        <p:nvGrpSpPr>
          <p:cNvPr id="209" name="Group 208"/>
          <p:cNvGrpSpPr/>
          <p:nvPr/>
        </p:nvGrpSpPr>
        <p:grpSpPr>
          <a:xfrm>
            <a:off x="3738081" y="4253661"/>
            <a:ext cx="4262919" cy="2528139"/>
            <a:chOff x="3738081" y="3766394"/>
            <a:chExt cx="4262919" cy="2528139"/>
          </a:xfrm>
        </p:grpSpPr>
        <p:grpSp>
          <p:nvGrpSpPr>
            <p:cNvPr id="206" name="Group 205"/>
            <p:cNvGrpSpPr/>
            <p:nvPr/>
          </p:nvGrpSpPr>
          <p:grpSpPr>
            <a:xfrm>
              <a:off x="4343400" y="5061123"/>
              <a:ext cx="3657600" cy="1233410"/>
              <a:chOff x="4343400" y="5061123"/>
              <a:chExt cx="3657600" cy="1233410"/>
            </a:xfrm>
          </p:grpSpPr>
          <p:grpSp>
            <p:nvGrpSpPr>
              <p:cNvPr id="189" name="Group 188"/>
              <p:cNvGrpSpPr/>
              <p:nvPr/>
            </p:nvGrpSpPr>
            <p:grpSpPr>
              <a:xfrm>
                <a:off x="4343400" y="5061123"/>
                <a:ext cx="304800" cy="609600"/>
                <a:chOff x="4361393" y="5068228"/>
                <a:chExt cx="304800" cy="609600"/>
              </a:xfrm>
            </p:grpSpPr>
            <p:sp>
              <p:nvSpPr>
                <p:cNvPr id="185" name="Oval 184"/>
                <p:cNvSpPr/>
                <p:nvPr/>
              </p:nvSpPr>
              <p:spPr>
                <a:xfrm>
                  <a:off x="4361393" y="5068228"/>
                  <a:ext cx="304800" cy="30480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lIns="0" rIns="0" rtlCol="0" anchor="ctr"/>
                <a:lstStyle/>
                <a:p>
                  <a:pPr algn="ctr"/>
                  <a:r>
                    <a:rPr lang="en-US" sz="1100" dirty="0" smtClean="0">
                      <a:solidFill>
                        <a:srgbClr val="000000"/>
                      </a:solidFill>
                    </a:rPr>
                    <a:t>VM</a:t>
                  </a:r>
                  <a:endParaRPr lang="en-US" sz="1100" dirty="0">
                    <a:solidFill>
                      <a:srgbClr val="000000"/>
                    </a:solidFill>
                  </a:endParaRPr>
                </a:p>
              </p:txBody>
            </p:sp>
            <p:sp>
              <p:nvSpPr>
                <p:cNvPr id="186" name="Oval 185"/>
                <p:cNvSpPr/>
                <p:nvPr/>
              </p:nvSpPr>
              <p:spPr>
                <a:xfrm>
                  <a:off x="4361393" y="5373028"/>
                  <a:ext cx="304800" cy="30480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lIns="0" rIns="0" rtlCol="0" anchor="ctr"/>
                <a:lstStyle/>
                <a:p>
                  <a:pPr algn="ctr"/>
                  <a:r>
                    <a:rPr lang="en-US" sz="1100" dirty="0" smtClean="0">
                      <a:solidFill>
                        <a:srgbClr val="000000"/>
                      </a:solidFill>
                    </a:rPr>
                    <a:t>VM</a:t>
                  </a:r>
                  <a:endParaRPr lang="en-US" sz="1100" dirty="0">
                    <a:solidFill>
                      <a:srgbClr val="000000"/>
                    </a:solidFill>
                  </a:endParaRPr>
                </a:p>
              </p:txBody>
            </p:sp>
          </p:grpSp>
          <p:grpSp>
            <p:nvGrpSpPr>
              <p:cNvPr id="190" name="Group 189"/>
              <p:cNvGrpSpPr/>
              <p:nvPr/>
            </p:nvGrpSpPr>
            <p:grpSpPr>
              <a:xfrm>
                <a:off x="6032500" y="5670723"/>
                <a:ext cx="304800" cy="623810"/>
                <a:chOff x="7289006" y="5054018"/>
                <a:chExt cx="304800" cy="623810"/>
              </a:xfrm>
            </p:grpSpPr>
            <p:sp>
              <p:nvSpPr>
                <p:cNvPr id="187" name="Oval 186"/>
                <p:cNvSpPr/>
                <p:nvPr/>
              </p:nvSpPr>
              <p:spPr>
                <a:xfrm>
                  <a:off x="7289006" y="5054018"/>
                  <a:ext cx="304800" cy="30480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lIns="0" rIns="0" rtlCol="0" anchor="ctr"/>
                <a:lstStyle/>
                <a:p>
                  <a:pPr algn="ctr"/>
                  <a:r>
                    <a:rPr lang="en-US" sz="1100" dirty="0" smtClean="0">
                      <a:solidFill>
                        <a:srgbClr val="000000"/>
                      </a:solidFill>
                    </a:rPr>
                    <a:t>VM</a:t>
                  </a:r>
                  <a:endParaRPr lang="en-US" sz="1100" dirty="0">
                    <a:solidFill>
                      <a:srgbClr val="000000"/>
                    </a:solidFill>
                  </a:endParaRPr>
                </a:p>
              </p:txBody>
            </p:sp>
            <p:sp>
              <p:nvSpPr>
                <p:cNvPr id="188" name="Oval 187"/>
                <p:cNvSpPr/>
                <p:nvPr/>
              </p:nvSpPr>
              <p:spPr>
                <a:xfrm>
                  <a:off x="7289006" y="5373028"/>
                  <a:ext cx="304800" cy="30480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lIns="0" rIns="0" rtlCol="0" anchor="ctr"/>
                <a:lstStyle/>
                <a:p>
                  <a:pPr algn="ctr"/>
                  <a:r>
                    <a:rPr lang="en-US" sz="1100" dirty="0" smtClean="0">
                      <a:solidFill>
                        <a:srgbClr val="000000"/>
                      </a:solidFill>
                    </a:rPr>
                    <a:t>VM</a:t>
                  </a:r>
                  <a:endParaRPr lang="en-US" sz="1100" dirty="0">
                    <a:solidFill>
                      <a:srgbClr val="000000"/>
                    </a:solidFill>
                  </a:endParaRPr>
                </a:p>
              </p:txBody>
            </p:sp>
          </p:grpSp>
          <p:grpSp>
            <p:nvGrpSpPr>
              <p:cNvPr id="191" name="Group 190"/>
              <p:cNvGrpSpPr/>
              <p:nvPr/>
            </p:nvGrpSpPr>
            <p:grpSpPr>
              <a:xfrm>
                <a:off x="7687999" y="5068228"/>
                <a:ext cx="313001" cy="616705"/>
                <a:chOff x="7314406" y="5061123"/>
                <a:chExt cx="313001" cy="616705"/>
              </a:xfrm>
            </p:grpSpPr>
            <p:sp>
              <p:nvSpPr>
                <p:cNvPr id="192" name="Oval 191"/>
                <p:cNvSpPr/>
                <p:nvPr/>
              </p:nvSpPr>
              <p:spPr>
                <a:xfrm>
                  <a:off x="7314406" y="5061123"/>
                  <a:ext cx="304800" cy="30480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lIns="0" rIns="0" rtlCol="0" anchor="ctr"/>
                <a:lstStyle/>
                <a:p>
                  <a:pPr algn="ctr"/>
                  <a:r>
                    <a:rPr lang="en-US" sz="1100" dirty="0" smtClean="0">
                      <a:solidFill>
                        <a:srgbClr val="000000"/>
                      </a:solidFill>
                    </a:rPr>
                    <a:t>VM</a:t>
                  </a:r>
                  <a:endParaRPr lang="en-US" sz="1100" dirty="0">
                    <a:solidFill>
                      <a:srgbClr val="000000"/>
                    </a:solidFill>
                  </a:endParaRPr>
                </a:p>
              </p:txBody>
            </p:sp>
            <p:sp>
              <p:nvSpPr>
                <p:cNvPr id="193" name="Oval 192"/>
                <p:cNvSpPr/>
                <p:nvPr/>
              </p:nvSpPr>
              <p:spPr>
                <a:xfrm>
                  <a:off x="7322607" y="5373028"/>
                  <a:ext cx="304800" cy="30480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lIns="0" rIns="0" rtlCol="0" anchor="ctr"/>
                <a:lstStyle/>
                <a:p>
                  <a:pPr algn="ctr"/>
                  <a:r>
                    <a:rPr lang="en-US" sz="1100" dirty="0" smtClean="0">
                      <a:solidFill>
                        <a:srgbClr val="000000"/>
                      </a:solidFill>
                    </a:rPr>
                    <a:t>VM</a:t>
                  </a:r>
                  <a:endParaRPr lang="en-US" sz="1100" dirty="0">
                    <a:solidFill>
                      <a:srgbClr val="000000"/>
                    </a:solidFill>
                  </a:endParaRPr>
                </a:p>
              </p:txBody>
            </p:sp>
          </p:grpSp>
        </p:grpSp>
        <p:sp>
          <p:nvSpPr>
            <p:cNvPr id="208" name="TextBox 207"/>
            <p:cNvSpPr txBox="1"/>
            <p:nvPr/>
          </p:nvSpPr>
          <p:spPr>
            <a:xfrm>
              <a:off x="3738081" y="3766394"/>
              <a:ext cx="1008923" cy="369332"/>
            </a:xfrm>
            <a:prstGeom prst="rect">
              <a:avLst/>
            </a:prstGeom>
            <a:noFill/>
          </p:spPr>
          <p:txBody>
            <a:bodyPr wrap="none" rtlCol="0">
              <a:spAutoFit/>
            </a:bodyPr>
            <a:lstStyle/>
            <a:p>
              <a:r>
                <a:rPr lang="en-US" dirty="0" smtClean="0">
                  <a:solidFill>
                    <a:srgbClr val="008000"/>
                  </a:solidFill>
                </a:rPr>
                <a:t>Tenant-B</a:t>
              </a:r>
              <a:endParaRPr lang="en-US" dirty="0">
                <a:solidFill>
                  <a:srgbClr val="008000"/>
                </a:solidFill>
              </a:endParaRPr>
            </a:p>
          </p:txBody>
        </p:sp>
      </p:grpSp>
      <p:grpSp>
        <p:nvGrpSpPr>
          <p:cNvPr id="211" name="Group 210"/>
          <p:cNvGrpSpPr/>
          <p:nvPr/>
        </p:nvGrpSpPr>
        <p:grpSpPr>
          <a:xfrm>
            <a:off x="3794157" y="4692462"/>
            <a:ext cx="4803743" cy="2068057"/>
            <a:chOff x="3794157" y="4235262"/>
            <a:chExt cx="4803743" cy="2068057"/>
          </a:xfrm>
        </p:grpSpPr>
        <p:grpSp>
          <p:nvGrpSpPr>
            <p:cNvPr id="204" name="Group 203"/>
            <p:cNvGrpSpPr/>
            <p:nvPr/>
          </p:nvGrpSpPr>
          <p:grpSpPr>
            <a:xfrm>
              <a:off x="4648200" y="5062804"/>
              <a:ext cx="3949700" cy="1240515"/>
              <a:chOff x="4648200" y="5054018"/>
              <a:chExt cx="3949700" cy="1240515"/>
            </a:xfrm>
          </p:grpSpPr>
          <p:sp>
            <p:nvSpPr>
              <p:cNvPr id="195" name="Oval 194"/>
              <p:cNvSpPr/>
              <p:nvPr/>
            </p:nvSpPr>
            <p:spPr>
              <a:xfrm>
                <a:off x="6647393" y="5684933"/>
                <a:ext cx="304800" cy="304800"/>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lIns="0" rIns="0" rtlCol="0" anchor="ctr"/>
              <a:lstStyle/>
              <a:p>
                <a:pPr algn="ctr"/>
                <a:r>
                  <a:rPr lang="en-US" sz="1100" dirty="0" smtClean="0">
                    <a:solidFill>
                      <a:srgbClr val="000000"/>
                    </a:solidFill>
                  </a:rPr>
                  <a:t>VM</a:t>
                </a:r>
                <a:endParaRPr lang="en-US" sz="1100" dirty="0">
                  <a:solidFill>
                    <a:srgbClr val="000000"/>
                  </a:solidFill>
                </a:endParaRPr>
              </a:p>
            </p:txBody>
          </p:sp>
          <p:sp>
            <p:nvSpPr>
              <p:cNvPr id="196" name="Oval 195"/>
              <p:cNvSpPr/>
              <p:nvPr/>
            </p:nvSpPr>
            <p:spPr>
              <a:xfrm>
                <a:off x="6660093" y="5989733"/>
                <a:ext cx="304800" cy="304800"/>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lIns="0" rIns="0" rtlCol="0" anchor="ctr"/>
              <a:lstStyle/>
              <a:p>
                <a:pPr algn="ctr"/>
                <a:r>
                  <a:rPr lang="en-US" sz="1100" dirty="0" smtClean="0">
                    <a:solidFill>
                      <a:srgbClr val="000000"/>
                    </a:solidFill>
                  </a:rPr>
                  <a:t>VM</a:t>
                </a:r>
                <a:endParaRPr lang="en-US" sz="1100" dirty="0">
                  <a:solidFill>
                    <a:srgbClr val="000000"/>
                  </a:solidFill>
                </a:endParaRPr>
              </a:p>
            </p:txBody>
          </p:sp>
          <p:sp>
            <p:nvSpPr>
              <p:cNvPr id="197" name="Oval 196"/>
              <p:cNvSpPr/>
              <p:nvPr/>
            </p:nvSpPr>
            <p:spPr>
              <a:xfrm>
                <a:off x="6355293" y="5677828"/>
                <a:ext cx="304800" cy="304800"/>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lIns="0" rIns="0" rtlCol="0" anchor="ctr"/>
              <a:lstStyle/>
              <a:p>
                <a:pPr algn="ctr"/>
                <a:r>
                  <a:rPr lang="en-US" sz="1100" dirty="0" smtClean="0">
                    <a:solidFill>
                      <a:srgbClr val="000000"/>
                    </a:solidFill>
                  </a:rPr>
                  <a:t>VM</a:t>
                </a:r>
                <a:endParaRPr lang="en-US" sz="1100" dirty="0">
                  <a:solidFill>
                    <a:srgbClr val="000000"/>
                  </a:solidFill>
                </a:endParaRPr>
              </a:p>
            </p:txBody>
          </p:sp>
          <p:sp>
            <p:nvSpPr>
              <p:cNvPr id="198" name="Oval 197"/>
              <p:cNvSpPr/>
              <p:nvPr/>
            </p:nvSpPr>
            <p:spPr>
              <a:xfrm>
                <a:off x="4953000" y="5068228"/>
                <a:ext cx="304800" cy="304800"/>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lIns="0" rIns="0" rtlCol="0" anchor="ctr"/>
              <a:lstStyle/>
              <a:p>
                <a:pPr algn="ctr"/>
                <a:r>
                  <a:rPr lang="en-US" sz="1100" dirty="0" smtClean="0">
                    <a:solidFill>
                      <a:srgbClr val="000000"/>
                    </a:solidFill>
                  </a:rPr>
                  <a:t>VM</a:t>
                </a:r>
                <a:endParaRPr lang="en-US" sz="1100" dirty="0">
                  <a:solidFill>
                    <a:srgbClr val="000000"/>
                  </a:solidFill>
                </a:endParaRPr>
              </a:p>
            </p:txBody>
          </p:sp>
          <p:sp>
            <p:nvSpPr>
              <p:cNvPr id="199" name="Oval 198"/>
              <p:cNvSpPr/>
              <p:nvPr/>
            </p:nvSpPr>
            <p:spPr>
              <a:xfrm>
                <a:off x="4944799" y="5365923"/>
                <a:ext cx="304800" cy="304800"/>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lIns="0" rIns="0" rtlCol="0" anchor="ctr"/>
              <a:lstStyle/>
              <a:p>
                <a:pPr algn="ctr"/>
                <a:r>
                  <a:rPr lang="en-US" sz="1100" dirty="0" smtClean="0">
                    <a:solidFill>
                      <a:srgbClr val="000000"/>
                    </a:solidFill>
                  </a:rPr>
                  <a:t>VM</a:t>
                </a:r>
                <a:endParaRPr lang="en-US" sz="1100" dirty="0">
                  <a:solidFill>
                    <a:srgbClr val="000000"/>
                  </a:solidFill>
                </a:endParaRPr>
              </a:p>
            </p:txBody>
          </p:sp>
          <p:sp>
            <p:nvSpPr>
              <p:cNvPr id="200" name="Oval 199"/>
              <p:cNvSpPr/>
              <p:nvPr/>
            </p:nvSpPr>
            <p:spPr>
              <a:xfrm>
                <a:off x="4648200" y="5054018"/>
                <a:ext cx="304800" cy="304800"/>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lIns="0" rIns="0" rtlCol="0" anchor="ctr"/>
              <a:lstStyle/>
              <a:p>
                <a:pPr algn="ctr"/>
                <a:r>
                  <a:rPr lang="en-US" sz="1100" dirty="0" smtClean="0">
                    <a:solidFill>
                      <a:srgbClr val="000000"/>
                    </a:solidFill>
                  </a:rPr>
                  <a:t>VM</a:t>
                </a:r>
                <a:endParaRPr lang="en-US" sz="1100" dirty="0">
                  <a:solidFill>
                    <a:srgbClr val="000000"/>
                  </a:solidFill>
                </a:endParaRPr>
              </a:p>
            </p:txBody>
          </p:sp>
          <p:sp>
            <p:nvSpPr>
              <p:cNvPr id="201" name="Oval 200"/>
              <p:cNvSpPr/>
              <p:nvPr/>
            </p:nvSpPr>
            <p:spPr>
              <a:xfrm>
                <a:off x="8280400" y="5075333"/>
                <a:ext cx="304800" cy="304800"/>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lIns="0" rIns="0" rtlCol="0" anchor="ctr"/>
              <a:lstStyle/>
              <a:p>
                <a:pPr algn="ctr"/>
                <a:r>
                  <a:rPr lang="en-US" sz="1100" dirty="0" smtClean="0">
                    <a:solidFill>
                      <a:srgbClr val="000000"/>
                    </a:solidFill>
                  </a:rPr>
                  <a:t>VM</a:t>
                </a:r>
                <a:endParaRPr lang="en-US" sz="1100" dirty="0">
                  <a:solidFill>
                    <a:srgbClr val="000000"/>
                  </a:solidFill>
                </a:endParaRPr>
              </a:p>
            </p:txBody>
          </p:sp>
          <p:sp>
            <p:nvSpPr>
              <p:cNvPr id="202" name="Oval 201"/>
              <p:cNvSpPr/>
              <p:nvPr/>
            </p:nvSpPr>
            <p:spPr>
              <a:xfrm>
                <a:off x="8293100" y="5380133"/>
                <a:ext cx="304800" cy="304800"/>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lIns="0" rIns="0" rtlCol="0" anchor="ctr"/>
              <a:lstStyle/>
              <a:p>
                <a:pPr algn="ctr"/>
                <a:r>
                  <a:rPr lang="en-US" sz="1100" dirty="0" smtClean="0">
                    <a:solidFill>
                      <a:srgbClr val="000000"/>
                    </a:solidFill>
                  </a:rPr>
                  <a:t>VM</a:t>
                </a:r>
                <a:endParaRPr lang="en-US" sz="1100" dirty="0">
                  <a:solidFill>
                    <a:srgbClr val="000000"/>
                  </a:solidFill>
                </a:endParaRPr>
              </a:p>
            </p:txBody>
          </p:sp>
        </p:grpSp>
        <p:sp>
          <p:nvSpPr>
            <p:cNvPr id="210" name="TextBox 209"/>
            <p:cNvSpPr txBox="1"/>
            <p:nvPr/>
          </p:nvSpPr>
          <p:spPr>
            <a:xfrm>
              <a:off x="3794157" y="4235262"/>
              <a:ext cx="1006443" cy="369332"/>
            </a:xfrm>
            <a:prstGeom prst="rect">
              <a:avLst/>
            </a:prstGeom>
            <a:noFill/>
          </p:spPr>
          <p:txBody>
            <a:bodyPr wrap="none" rtlCol="0">
              <a:spAutoFit/>
            </a:bodyPr>
            <a:lstStyle/>
            <a:p>
              <a:r>
                <a:rPr lang="en-US" dirty="0" smtClean="0">
                  <a:solidFill>
                    <a:schemeClr val="accent6">
                      <a:lumMod val="75000"/>
                    </a:schemeClr>
                  </a:solidFill>
                </a:rPr>
                <a:t>Tenant-C</a:t>
              </a:r>
              <a:endParaRPr lang="en-US" dirty="0">
                <a:solidFill>
                  <a:schemeClr val="accent6">
                    <a:lumMod val="75000"/>
                  </a:schemeClr>
                </a:solidFill>
              </a:endParaRPr>
            </a:p>
          </p:txBody>
        </p:sp>
      </p:grpSp>
      <p:sp>
        <p:nvSpPr>
          <p:cNvPr id="218" name="TextBox 217"/>
          <p:cNvSpPr txBox="1"/>
          <p:nvPr/>
        </p:nvSpPr>
        <p:spPr>
          <a:xfrm>
            <a:off x="76200" y="3131403"/>
            <a:ext cx="8915400" cy="461665"/>
          </a:xfrm>
          <a:prstGeom prst="rect">
            <a:avLst/>
          </a:prstGeom>
          <a:noFill/>
        </p:spPr>
        <p:txBody>
          <a:bodyPr wrap="square" rtlCol="0">
            <a:spAutoFit/>
          </a:bodyPr>
          <a:lstStyle/>
          <a:p>
            <a:pPr algn="ctr"/>
            <a:endParaRPr lang="en-US" sz="2400" dirty="0" smtClean="0">
              <a:solidFill>
                <a:srgbClr val="0000FF"/>
              </a:solidFill>
            </a:endParaRPr>
          </a:p>
        </p:txBody>
      </p:sp>
      <p:sp>
        <p:nvSpPr>
          <p:cNvPr id="137" name="Rounded Rectangle 136"/>
          <p:cNvSpPr/>
          <p:nvPr/>
        </p:nvSpPr>
        <p:spPr>
          <a:xfrm>
            <a:off x="304800" y="3854262"/>
            <a:ext cx="8744157" cy="1977647"/>
          </a:xfrm>
          <a:prstGeom prst="roundRect">
            <a:avLst/>
          </a:prstGeom>
          <a:gradFill>
            <a:gsLst>
              <a:gs pos="0">
                <a:schemeClr val="accent1">
                  <a:tint val="100000"/>
                  <a:shade val="100000"/>
                  <a:satMod val="130000"/>
                  <a:alpha val="53000"/>
                </a:schemeClr>
              </a:gs>
              <a:gs pos="100000">
                <a:schemeClr val="accent1">
                  <a:tint val="50000"/>
                  <a:shade val="100000"/>
                  <a:satMod val="350000"/>
                </a:schemeClr>
              </a:gs>
            </a:gsLst>
          </a:gradFill>
          <a:ln>
            <a:solidFill>
              <a:schemeClr val="bg1">
                <a:alpha val="48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i="1" dirty="0" smtClean="0">
                <a:solidFill>
                  <a:srgbClr val="FF0000"/>
                </a:solidFill>
              </a:rPr>
              <a:t>Vendors find it hard to develop solutions</a:t>
            </a:r>
          </a:p>
          <a:p>
            <a:pPr algn="ctr"/>
            <a:r>
              <a:rPr lang="en-US" sz="3600" i="1" dirty="0" smtClean="0">
                <a:solidFill>
                  <a:srgbClr val="FF0000"/>
                </a:solidFill>
              </a:rPr>
              <a:t>Network is the long pole</a:t>
            </a:r>
          </a:p>
        </p:txBody>
      </p:sp>
    </p:spTree>
    <p:extLst>
      <p:ext uri="{BB962C8B-B14F-4D97-AF65-F5344CB8AC3E}">
        <p14:creationId xmlns:p14="http://schemas.microsoft.com/office/powerpoint/2010/main" val="335327157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par>
                          <p:cTn id="13" fill="hold">
                            <p:stCondLst>
                              <p:cond delay="500"/>
                            </p:stCondLst>
                            <p:childTnLst>
                              <p:par>
                                <p:cTn id="14" presetID="9" presetClass="entr" presetSubtype="0" fill="hold" nodeType="afterEffect">
                                  <p:stCondLst>
                                    <p:cond delay="0"/>
                                  </p:stCondLst>
                                  <p:childTnLst>
                                    <p:set>
                                      <p:cBhvr>
                                        <p:cTn id="15" dur="1" fill="hold">
                                          <p:stCondLst>
                                            <p:cond delay="0"/>
                                          </p:stCondLst>
                                        </p:cTn>
                                        <p:tgtEl>
                                          <p:spTgt spid="207"/>
                                        </p:tgtEl>
                                        <p:attrNameLst>
                                          <p:attrName>style.visibility</p:attrName>
                                        </p:attrNameLst>
                                      </p:cBhvr>
                                      <p:to>
                                        <p:strVal val="visible"/>
                                      </p:to>
                                    </p:set>
                                    <p:animEffect transition="in" filter="dissolve">
                                      <p:cBhvr>
                                        <p:cTn id="16" dur="500"/>
                                        <p:tgtEl>
                                          <p:spTgt spid="207"/>
                                        </p:tgtEl>
                                      </p:cBhvr>
                                    </p:animEffect>
                                  </p:childTnLst>
                                </p:cTn>
                              </p:par>
                              <p:par>
                                <p:cTn id="17" presetID="9" presetClass="entr" presetSubtype="0" fill="hold" nodeType="withEffect">
                                  <p:stCondLst>
                                    <p:cond delay="0"/>
                                  </p:stCondLst>
                                  <p:childTnLst>
                                    <p:set>
                                      <p:cBhvr>
                                        <p:cTn id="18" dur="1" fill="hold">
                                          <p:stCondLst>
                                            <p:cond delay="0"/>
                                          </p:stCondLst>
                                        </p:cTn>
                                        <p:tgtEl>
                                          <p:spTgt spid="209"/>
                                        </p:tgtEl>
                                        <p:attrNameLst>
                                          <p:attrName>style.visibility</p:attrName>
                                        </p:attrNameLst>
                                      </p:cBhvr>
                                      <p:to>
                                        <p:strVal val="visible"/>
                                      </p:to>
                                    </p:set>
                                    <p:animEffect transition="in" filter="dissolve">
                                      <p:cBhvr>
                                        <p:cTn id="19" dur="500"/>
                                        <p:tgtEl>
                                          <p:spTgt spid="209"/>
                                        </p:tgtEl>
                                      </p:cBhvr>
                                    </p:animEffect>
                                  </p:childTnLst>
                                </p:cTn>
                              </p:par>
                              <p:par>
                                <p:cTn id="20" presetID="9" presetClass="entr" presetSubtype="0" fill="hold" nodeType="withEffect">
                                  <p:stCondLst>
                                    <p:cond delay="0"/>
                                  </p:stCondLst>
                                  <p:childTnLst>
                                    <p:set>
                                      <p:cBhvr>
                                        <p:cTn id="21" dur="1" fill="hold">
                                          <p:stCondLst>
                                            <p:cond delay="0"/>
                                          </p:stCondLst>
                                        </p:cTn>
                                        <p:tgtEl>
                                          <p:spTgt spid="211"/>
                                        </p:tgtEl>
                                        <p:attrNameLst>
                                          <p:attrName>style.visibility</p:attrName>
                                        </p:attrNameLst>
                                      </p:cBhvr>
                                      <p:to>
                                        <p:strVal val="visible"/>
                                      </p:to>
                                    </p:set>
                                    <p:animEffect transition="in" filter="dissolve">
                                      <p:cBhvr>
                                        <p:cTn id="22" dur="500"/>
                                        <p:tgtEl>
                                          <p:spTgt spid="21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Effect transition="in" filter="fade">
                                      <p:cBhvr>
                                        <p:cTn id="27" dur="500"/>
                                        <p:tgtEl>
                                          <p:spTgt spid="3">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3" end="3"/>
                                            </p:txEl>
                                          </p:spTgt>
                                        </p:tgtEl>
                                        <p:attrNameLst>
                                          <p:attrName>style.visibility</p:attrName>
                                        </p:attrNameLst>
                                      </p:cBhvr>
                                      <p:to>
                                        <p:strVal val="visible"/>
                                      </p:to>
                                    </p:set>
                                    <p:animEffect transition="in" filter="fade">
                                      <p:cBhvr>
                                        <p:cTn id="32" dur="500"/>
                                        <p:tgtEl>
                                          <p:spTgt spid="3">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nodePh="1">
                                  <p:stCondLst>
                                    <p:cond delay="0"/>
                                  </p:stCondLst>
                                  <p:endCondLst>
                                    <p:cond evt="begin" delay="0">
                                      <p:tn val="35"/>
                                    </p:cond>
                                  </p:endCondLst>
                                  <p:childTnLst>
                                    <p:set>
                                      <p:cBhvr>
                                        <p:cTn id="36" dur="1" fill="hold">
                                          <p:stCondLst>
                                            <p:cond delay="0"/>
                                          </p:stCondLst>
                                        </p:cTn>
                                        <p:tgtEl>
                                          <p:spTgt spid="218"/>
                                        </p:tgtEl>
                                        <p:attrNameLst>
                                          <p:attrName>style.visibility</p:attrName>
                                        </p:attrNameLst>
                                      </p:cBhvr>
                                      <p:to>
                                        <p:strVal val="visible"/>
                                      </p:to>
                                    </p:set>
                                    <p:animEffect transition="in" filter="fade">
                                      <p:cBhvr>
                                        <p:cTn id="37" dur="500"/>
                                        <p:tgtEl>
                                          <p:spTgt spid="218"/>
                                        </p:tgtEl>
                                      </p:cBhvr>
                                    </p:animEffect>
                                  </p:childTnLst>
                                </p:cTn>
                              </p:par>
                              <p:par>
                                <p:cTn id="38" presetID="9" presetClass="entr" presetSubtype="0" fill="hold" nodeType="withEffect">
                                  <p:stCondLst>
                                    <p:cond delay="0"/>
                                  </p:stCondLst>
                                  <p:childTnLst>
                                    <p:set>
                                      <p:cBhvr>
                                        <p:cTn id="39" dur="1" fill="hold">
                                          <p:stCondLst>
                                            <p:cond delay="0"/>
                                          </p:stCondLst>
                                        </p:cTn>
                                        <p:tgtEl>
                                          <p:spTgt spid="214"/>
                                        </p:tgtEl>
                                        <p:attrNameLst>
                                          <p:attrName>style.visibility</p:attrName>
                                        </p:attrNameLst>
                                      </p:cBhvr>
                                      <p:to>
                                        <p:strVal val="visible"/>
                                      </p:to>
                                    </p:set>
                                    <p:animEffect transition="in" filter="dissolve">
                                      <p:cBhvr>
                                        <p:cTn id="40" dur="500"/>
                                        <p:tgtEl>
                                          <p:spTgt spid="214"/>
                                        </p:tgtEl>
                                      </p:cBhvr>
                                    </p:animEffect>
                                  </p:childTnLst>
                                </p:cTn>
                              </p:par>
                              <p:par>
                                <p:cTn id="41" presetID="9" presetClass="entr" presetSubtype="0" fill="hold" nodeType="withEffect">
                                  <p:stCondLst>
                                    <p:cond delay="0"/>
                                  </p:stCondLst>
                                  <p:childTnLst>
                                    <p:set>
                                      <p:cBhvr>
                                        <p:cTn id="42" dur="1" fill="hold">
                                          <p:stCondLst>
                                            <p:cond delay="0"/>
                                          </p:stCondLst>
                                        </p:cTn>
                                        <p:tgtEl>
                                          <p:spTgt spid="213"/>
                                        </p:tgtEl>
                                        <p:attrNameLst>
                                          <p:attrName>style.visibility</p:attrName>
                                        </p:attrNameLst>
                                      </p:cBhvr>
                                      <p:to>
                                        <p:strVal val="visible"/>
                                      </p:to>
                                    </p:set>
                                    <p:animEffect transition="in" filter="dissolve">
                                      <p:cBhvr>
                                        <p:cTn id="43" dur="500"/>
                                        <p:tgtEl>
                                          <p:spTgt spid="213"/>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137"/>
                                        </p:tgtEl>
                                        <p:attrNameLst>
                                          <p:attrName>style.visibility</p:attrName>
                                        </p:attrNameLst>
                                      </p:cBhvr>
                                      <p:to>
                                        <p:strVal val="visible"/>
                                      </p:to>
                                    </p:set>
                                    <p:animEffect transition="in" filter="fade">
                                      <p:cBhvr>
                                        <p:cTn id="48" dur="500"/>
                                        <p:tgtEl>
                                          <p:spTgt spid="1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218" grpId="0"/>
      <p:bldP spid="13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685800" y="2590800"/>
            <a:ext cx="7772400" cy="1905000"/>
          </a:xfrm>
        </p:spPr>
        <p:txBody>
          <a:bodyPr>
            <a:normAutofit/>
          </a:bodyPr>
          <a:lstStyle/>
          <a:p>
            <a:r>
              <a:rPr lang="en-US" dirty="0" smtClean="0"/>
              <a:t>What is SDN? How does it help? </a:t>
            </a:r>
            <a:endParaRPr lang="en-US" dirty="0"/>
          </a:p>
        </p:txBody>
      </p:sp>
    </p:spTree>
    <p:extLst>
      <p:ext uri="{BB962C8B-B14F-4D97-AF65-F5344CB8AC3E}">
        <p14:creationId xmlns:p14="http://schemas.microsoft.com/office/powerpoint/2010/main" val="373566615"/>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2344206" y="1525699"/>
            <a:ext cx="1119392" cy="492031"/>
          </a:xfrm>
          <a:prstGeom prst="roundRect">
            <a:avLst/>
          </a:prstGeom>
          <a:solidFill>
            <a:srgbClr val="FFAF16"/>
          </a:solidFill>
        </p:spPr>
        <p:style>
          <a:lnRef idx="0">
            <a:schemeClr val="accent6"/>
          </a:lnRef>
          <a:fillRef idx="3">
            <a:schemeClr val="accent6"/>
          </a:fillRef>
          <a:effectRef idx="3">
            <a:schemeClr val="accent6"/>
          </a:effectRef>
          <a:fontRef idx="minor">
            <a:schemeClr val="lt1"/>
          </a:fontRef>
        </p:style>
        <p:txBody>
          <a:bodyPr anchor="ctr">
            <a:prstTxWarp prst="textNoShape">
              <a:avLst/>
            </a:prstTxWarp>
          </a:bodyPr>
          <a:lstStyle/>
          <a:p>
            <a:pPr fontAlgn="auto">
              <a:spcBef>
                <a:spcPts val="0"/>
              </a:spcBef>
              <a:spcAft>
                <a:spcPts val="0"/>
              </a:spcAft>
              <a:defRPr/>
            </a:pPr>
            <a:r>
              <a:rPr lang="en-US" sz="2000" dirty="0" smtClean="0">
                <a:solidFill>
                  <a:srgbClr val="FFFFFF"/>
                </a:solidFill>
                <a:latin typeface="+mj-lt"/>
              </a:rPr>
              <a:t>Routing</a:t>
            </a:r>
            <a:endParaRPr lang="en-US" sz="2000" dirty="0">
              <a:solidFill>
                <a:srgbClr val="FFFFFF"/>
              </a:solidFill>
              <a:latin typeface="+mj-lt"/>
            </a:endParaRPr>
          </a:p>
        </p:txBody>
      </p:sp>
      <p:cxnSp>
        <p:nvCxnSpPr>
          <p:cNvPr id="44" name="Straight Connector 43"/>
          <p:cNvCxnSpPr/>
          <p:nvPr/>
        </p:nvCxnSpPr>
        <p:spPr>
          <a:xfrm flipV="1">
            <a:off x="1982788" y="4429125"/>
            <a:ext cx="1666875" cy="1276350"/>
          </a:xfrm>
          <a:prstGeom prst="line">
            <a:avLst/>
          </a:prstGeom>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a:xfrm>
            <a:off x="3860800" y="4297363"/>
            <a:ext cx="1322388" cy="839787"/>
          </a:xfrm>
          <a:prstGeom prst="line">
            <a:avLst/>
          </a:prstGeom>
        </p:spPr>
        <p:style>
          <a:lnRef idx="2">
            <a:schemeClr val="accent1"/>
          </a:lnRef>
          <a:fillRef idx="0">
            <a:schemeClr val="accent1"/>
          </a:fillRef>
          <a:effectRef idx="1">
            <a:schemeClr val="accent1"/>
          </a:effectRef>
          <a:fontRef idx="minor">
            <a:schemeClr val="tx1"/>
          </a:fontRef>
        </p:style>
      </p:cxnSp>
      <p:cxnSp>
        <p:nvCxnSpPr>
          <p:cNvPr id="48" name="Straight Connector 47"/>
          <p:cNvCxnSpPr/>
          <p:nvPr/>
        </p:nvCxnSpPr>
        <p:spPr>
          <a:xfrm flipV="1">
            <a:off x="3965575" y="5705475"/>
            <a:ext cx="1536700" cy="844550"/>
          </a:xfrm>
          <a:prstGeom prst="line">
            <a:avLst/>
          </a:prstGeom>
        </p:spPr>
        <p:style>
          <a:lnRef idx="2">
            <a:schemeClr val="accent1"/>
          </a:lnRef>
          <a:fillRef idx="0">
            <a:schemeClr val="accent1"/>
          </a:fillRef>
          <a:effectRef idx="1">
            <a:schemeClr val="accent1"/>
          </a:effectRef>
          <a:fontRef idx="minor">
            <a:schemeClr val="tx1"/>
          </a:fontRef>
        </p:style>
      </p:cxnSp>
      <p:cxnSp>
        <p:nvCxnSpPr>
          <p:cNvPr id="50" name="Straight Connector 49"/>
          <p:cNvCxnSpPr/>
          <p:nvPr/>
        </p:nvCxnSpPr>
        <p:spPr>
          <a:xfrm>
            <a:off x="1350963" y="6248400"/>
            <a:ext cx="1674812" cy="301625"/>
          </a:xfrm>
          <a:prstGeom prst="line">
            <a:avLst/>
          </a:prstGeom>
        </p:spPr>
        <p:style>
          <a:lnRef idx="2">
            <a:schemeClr val="accent1"/>
          </a:lnRef>
          <a:fillRef idx="0">
            <a:schemeClr val="accent1"/>
          </a:fillRef>
          <a:effectRef idx="1">
            <a:schemeClr val="accent1"/>
          </a:effectRef>
          <a:fontRef idx="minor">
            <a:schemeClr val="tx1"/>
          </a:fontRef>
        </p:style>
      </p:cxnSp>
      <p:sp>
        <p:nvSpPr>
          <p:cNvPr id="67" name="Rounded Rectangle 66"/>
          <p:cNvSpPr/>
          <p:nvPr/>
        </p:nvSpPr>
        <p:spPr>
          <a:xfrm>
            <a:off x="3698707" y="1525699"/>
            <a:ext cx="1211822" cy="492031"/>
          </a:xfrm>
          <a:prstGeom prst="roundRect">
            <a:avLst/>
          </a:prstGeom>
          <a:solidFill>
            <a:srgbClr val="FFAF16"/>
          </a:solidFill>
        </p:spPr>
        <p:style>
          <a:lnRef idx="0">
            <a:schemeClr val="accent6"/>
          </a:lnRef>
          <a:fillRef idx="3">
            <a:schemeClr val="accent6"/>
          </a:fillRef>
          <a:effectRef idx="3">
            <a:schemeClr val="accent6"/>
          </a:effectRef>
          <a:fontRef idx="minor">
            <a:schemeClr val="lt1"/>
          </a:fontRef>
        </p:style>
        <p:txBody>
          <a:bodyPr anchor="ctr">
            <a:prstTxWarp prst="textNoShape">
              <a:avLst/>
            </a:prstTxWarp>
          </a:bodyPr>
          <a:lstStyle/>
          <a:p>
            <a:pPr algn="ctr" fontAlgn="auto">
              <a:spcBef>
                <a:spcPts val="0"/>
              </a:spcBef>
              <a:spcAft>
                <a:spcPts val="0"/>
              </a:spcAft>
              <a:defRPr/>
            </a:pPr>
            <a:r>
              <a:rPr lang="en-US" sz="2000" dirty="0" smtClean="0">
                <a:solidFill>
                  <a:srgbClr val="FFFFFF"/>
                </a:solidFill>
                <a:latin typeface="+mj-lt"/>
              </a:rPr>
              <a:t>TE</a:t>
            </a:r>
            <a:endParaRPr lang="en-US" sz="2000" dirty="0">
              <a:solidFill>
                <a:srgbClr val="FFFFFF"/>
              </a:solidFill>
              <a:latin typeface="+mj-lt"/>
            </a:endParaRPr>
          </a:p>
        </p:txBody>
      </p:sp>
      <p:cxnSp>
        <p:nvCxnSpPr>
          <p:cNvPr id="70" name="Straight Connector 69"/>
          <p:cNvCxnSpPr/>
          <p:nvPr/>
        </p:nvCxnSpPr>
        <p:spPr>
          <a:xfrm rot="16200000" flipH="1">
            <a:off x="-453231" y="4256882"/>
            <a:ext cx="2776537" cy="0"/>
          </a:xfrm>
          <a:prstGeom prst="line">
            <a:avLst/>
          </a:prstGeom>
          <a:ln w="25400" cap="flat" cmpd="sng" algn="ctr">
            <a:solidFill>
              <a:schemeClr val="accent1"/>
            </a:solidFill>
            <a:prstDash val="dot"/>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71" name="Straight Connector 70"/>
          <p:cNvCxnSpPr/>
          <p:nvPr/>
        </p:nvCxnSpPr>
        <p:spPr>
          <a:xfrm rot="5400000">
            <a:off x="2836863" y="3362325"/>
            <a:ext cx="989012" cy="1588"/>
          </a:xfrm>
          <a:prstGeom prst="line">
            <a:avLst/>
          </a:prstGeom>
          <a:ln w="25400" cap="flat" cmpd="sng" algn="ctr">
            <a:solidFill>
              <a:schemeClr val="accent1"/>
            </a:solidFill>
            <a:prstDash val="dot"/>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73" name="Straight Connector 72"/>
          <p:cNvCxnSpPr/>
          <p:nvPr/>
        </p:nvCxnSpPr>
        <p:spPr>
          <a:xfrm rot="5400000">
            <a:off x="4368800" y="4002088"/>
            <a:ext cx="2268537" cy="1588"/>
          </a:xfrm>
          <a:prstGeom prst="line">
            <a:avLst/>
          </a:prstGeom>
          <a:ln w="25400" cap="flat" cmpd="sng" algn="ctr">
            <a:solidFill>
              <a:schemeClr val="accent1"/>
            </a:solidFill>
            <a:prstDash val="dot"/>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79" name="Rounded Rectangle 78"/>
          <p:cNvSpPr/>
          <p:nvPr/>
        </p:nvSpPr>
        <p:spPr>
          <a:xfrm>
            <a:off x="821267" y="2452246"/>
            <a:ext cx="6663266" cy="416311"/>
          </a:xfrm>
          <a:prstGeom prst="roundRect">
            <a:avLst/>
          </a:prstGeom>
          <a:gradFill>
            <a:gsLst>
              <a:gs pos="0">
                <a:srgbClr val="FF0000"/>
              </a:gs>
              <a:gs pos="100000">
                <a:srgbClr val="F7545C"/>
              </a:gs>
            </a:gsLst>
          </a:gradFill>
        </p:spPr>
        <p:style>
          <a:lnRef idx="0">
            <a:schemeClr val="accent6"/>
          </a:lnRef>
          <a:fillRef idx="3">
            <a:schemeClr val="accent6"/>
          </a:fillRef>
          <a:effectRef idx="3">
            <a:schemeClr val="accent6"/>
          </a:effectRef>
          <a:fontRef idx="minor">
            <a:schemeClr val="lt1"/>
          </a:fontRef>
        </p:style>
        <p:txBody>
          <a:bodyPr anchor="ctr">
            <a:prstTxWarp prst="textNoShape">
              <a:avLst/>
            </a:prstTxWarp>
          </a:bodyPr>
          <a:lstStyle/>
          <a:p>
            <a:pPr algn="ctr" fontAlgn="auto">
              <a:spcBef>
                <a:spcPts val="0"/>
              </a:spcBef>
              <a:spcAft>
                <a:spcPts val="0"/>
              </a:spcAft>
              <a:defRPr/>
            </a:pPr>
            <a:r>
              <a:rPr lang="en-US" sz="2400" dirty="0">
                <a:solidFill>
                  <a:srgbClr val="FFFFFF"/>
                </a:solidFill>
                <a:latin typeface="+mj-lt"/>
              </a:rPr>
              <a:t>Network OS</a:t>
            </a:r>
          </a:p>
        </p:txBody>
      </p:sp>
      <p:grpSp>
        <p:nvGrpSpPr>
          <p:cNvPr id="2" name="Group 119"/>
          <p:cNvGrpSpPr>
            <a:grpSpLocks/>
          </p:cNvGrpSpPr>
          <p:nvPr/>
        </p:nvGrpSpPr>
        <p:grpSpPr bwMode="auto">
          <a:xfrm>
            <a:off x="3649663" y="2870199"/>
            <a:ext cx="3142198" cy="1124943"/>
            <a:chOff x="3650213" y="1672972"/>
            <a:chExt cx="3142346" cy="767265"/>
          </a:xfrm>
        </p:grpSpPr>
        <p:sp>
          <p:nvSpPr>
            <p:cNvPr id="101" name="Right Brace 100"/>
            <p:cNvSpPr/>
            <p:nvPr/>
          </p:nvSpPr>
          <p:spPr>
            <a:xfrm>
              <a:off x="3650213" y="1672972"/>
              <a:ext cx="219085" cy="673471"/>
            </a:xfrm>
            <a:prstGeom prst="rightBrace">
              <a:avLst>
                <a:gd name="adj1" fmla="val 31524"/>
                <a:gd name="adj2" fmla="val 50000"/>
              </a:avLst>
            </a:prstGeom>
            <a:ln>
              <a:solidFill>
                <a:schemeClr val="tx1"/>
              </a:solidFill>
            </a:ln>
            <a:effectLst>
              <a:outerShdw blurRad="40000" dist="20000" dir="5400000" rotWithShape="0">
                <a:srgbClr val="000000">
                  <a:alpha val="69000"/>
                </a:srgbClr>
              </a:outerShdw>
            </a:effectLst>
          </p:spPr>
          <p:style>
            <a:lnRef idx="2">
              <a:schemeClr val="accent1"/>
            </a:lnRef>
            <a:fillRef idx="0">
              <a:schemeClr val="accent1"/>
            </a:fillRef>
            <a:effectRef idx="1">
              <a:schemeClr val="accent1"/>
            </a:effectRef>
            <a:fontRef idx="minor">
              <a:schemeClr val="tx1"/>
            </a:fontRef>
          </p:style>
          <p:txBody>
            <a:bodyPr anchor="ctr"/>
            <a:lstStyle/>
            <a:p>
              <a:pPr algn="ctr" fontAlgn="auto">
                <a:spcBef>
                  <a:spcPts val="0"/>
                </a:spcBef>
                <a:spcAft>
                  <a:spcPts val="0"/>
                </a:spcAft>
                <a:defRPr/>
              </a:pPr>
              <a:endParaRPr lang="en-US">
                <a:latin typeface="+mj-lt"/>
              </a:endParaRPr>
            </a:p>
          </p:txBody>
        </p:sp>
        <p:sp>
          <p:nvSpPr>
            <p:cNvPr id="17443" name="TextBox 101"/>
            <p:cNvSpPr txBox="1">
              <a:spLocks noChangeArrowheads="1"/>
            </p:cNvSpPr>
            <p:nvPr/>
          </p:nvSpPr>
          <p:spPr bwMode="auto">
            <a:xfrm>
              <a:off x="3861360" y="1810482"/>
              <a:ext cx="2931199" cy="629755"/>
            </a:xfrm>
            <a:prstGeom prst="rect">
              <a:avLst/>
            </a:prstGeom>
            <a:solidFill>
              <a:srgbClr val="FFFFFF"/>
            </a:solidFill>
            <a:ln w="9525">
              <a:noFill/>
              <a:miter lim="800000"/>
              <a:headEnd/>
              <a:tailEnd/>
            </a:ln>
          </p:spPr>
          <p:txBody>
            <a:bodyPr wrap="square">
              <a:prstTxWarp prst="textNoShape">
                <a:avLst/>
              </a:prstTxWarp>
              <a:spAutoFit/>
            </a:bodyPr>
            <a:lstStyle/>
            <a:p>
              <a:r>
                <a:rPr lang="en-US" dirty="0" smtClean="0">
                  <a:latin typeface="Calibri" charset="0"/>
                </a:rPr>
                <a:t>Open interface (</a:t>
              </a:r>
              <a:r>
                <a:rPr lang="en-US" dirty="0" err="1" smtClean="0">
                  <a:latin typeface="Calibri" charset="0"/>
                </a:rPr>
                <a:t>OpenFlow</a:t>
              </a:r>
              <a:r>
                <a:rPr lang="en-US" dirty="0" smtClean="0">
                  <a:latin typeface="Calibri" charset="0"/>
                </a:rPr>
                <a:t>) </a:t>
              </a:r>
              <a:r>
                <a:rPr lang="en-US" dirty="0">
                  <a:latin typeface="Calibri" charset="0"/>
                </a:rPr>
                <a:t>to</a:t>
              </a:r>
              <a:r>
                <a:rPr lang="en-US" dirty="0" smtClean="0">
                  <a:latin typeface="Calibri" charset="0"/>
                </a:rPr>
                <a:t> Forwarding</a:t>
              </a:r>
              <a:r>
                <a:rPr lang="en-US" dirty="0">
                  <a:latin typeface="Calibri" charset="0"/>
                </a:rPr>
                <a:t> </a:t>
              </a:r>
              <a:r>
                <a:rPr lang="en-US" dirty="0" smtClean="0">
                  <a:latin typeface="Calibri" charset="0"/>
                </a:rPr>
                <a:t>Abstraction: L1/L2/L3</a:t>
              </a:r>
              <a:endParaRPr lang="en-US" dirty="0">
                <a:latin typeface="Calibri" charset="0"/>
              </a:endParaRPr>
            </a:p>
          </p:txBody>
        </p:sp>
      </p:grpSp>
      <p:grpSp>
        <p:nvGrpSpPr>
          <p:cNvPr id="3" name="Group 121"/>
          <p:cNvGrpSpPr>
            <a:grpSpLocks/>
          </p:cNvGrpSpPr>
          <p:nvPr/>
        </p:nvGrpSpPr>
        <p:grpSpPr bwMode="auto">
          <a:xfrm>
            <a:off x="49485" y="1428750"/>
            <a:ext cx="6478318" cy="826502"/>
            <a:chOff x="249471" y="231801"/>
            <a:chExt cx="5976486" cy="826430"/>
          </a:xfrm>
        </p:grpSpPr>
        <p:cxnSp>
          <p:nvCxnSpPr>
            <p:cNvPr id="109" name="Straight Connector 108"/>
            <p:cNvCxnSpPr/>
            <p:nvPr/>
          </p:nvCxnSpPr>
          <p:spPr>
            <a:xfrm>
              <a:off x="2506124" y="1056644"/>
              <a:ext cx="3719833" cy="1587"/>
            </a:xfrm>
            <a:prstGeom prst="line">
              <a:avLst/>
            </a:prstGeom>
            <a:ln w="25400" cap="flat" cmpd="sng" algn="ctr">
              <a:solidFill>
                <a:srgbClr val="000000"/>
              </a:solidFill>
              <a:prstDash val="sysDash"/>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29740" name="TextBox 109"/>
            <p:cNvSpPr txBox="1">
              <a:spLocks noChangeArrowheads="1"/>
            </p:cNvSpPr>
            <p:nvPr/>
          </p:nvSpPr>
          <p:spPr bwMode="auto">
            <a:xfrm>
              <a:off x="249471" y="231801"/>
              <a:ext cx="2281190" cy="369300"/>
            </a:xfrm>
            <a:prstGeom prst="rect">
              <a:avLst/>
            </a:prstGeom>
            <a:noFill/>
            <a:ln w="9525">
              <a:noFill/>
              <a:miter lim="800000"/>
              <a:headEnd/>
              <a:tailEnd/>
            </a:ln>
          </p:spPr>
          <p:txBody>
            <a:bodyPr wrap="square">
              <a:prstTxWarp prst="textNoShape">
                <a:avLst/>
              </a:prstTxWarp>
              <a:spAutoFit/>
            </a:bodyPr>
            <a:lstStyle/>
            <a:p>
              <a:pPr>
                <a:defRPr/>
              </a:pPr>
              <a:r>
                <a:rPr lang="en-US" dirty="0" smtClean="0">
                  <a:latin typeface="+mj-lt"/>
                </a:rPr>
                <a:t>Well</a:t>
              </a:r>
              <a:r>
                <a:rPr lang="en-US" dirty="0">
                  <a:latin typeface="+mj-lt"/>
                </a:rPr>
                <a:t>-defined open API</a:t>
              </a:r>
            </a:p>
          </p:txBody>
        </p:sp>
        <p:cxnSp>
          <p:nvCxnSpPr>
            <p:cNvPr id="113" name="Straight Connector 112"/>
            <p:cNvCxnSpPr/>
            <p:nvPr/>
          </p:nvCxnSpPr>
          <p:spPr>
            <a:xfrm rot="10800000">
              <a:off x="1906958" y="601102"/>
              <a:ext cx="558137" cy="455543"/>
            </a:xfrm>
            <a:prstGeom prst="line">
              <a:avLst/>
            </a:prstGeom>
            <a:ln w="25400" cap="flat" cmpd="sng" algn="ctr">
              <a:solidFill>
                <a:srgbClr val="000000"/>
              </a:solidFill>
              <a:prstDash val="sysDash"/>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grpSp>
      <p:sp>
        <p:nvSpPr>
          <p:cNvPr id="17431" name="Title 31"/>
          <p:cNvSpPr>
            <a:spLocks noGrp="1"/>
          </p:cNvSpPr>
          <p:nvPr>
            <p:ph type="title"/>
          </p:nvPr>
        </p:nvSpPr>
        <p:spPr>
          <a:xfrm>
            <a:off x="228599" y="1788"/>
            <a:ext cx="8705379" cy="1143000"/>
          </a:xfrm>
        </p:spPr>
        <p:txBody>
          <a:bodyPr>
            <a:normAutofit fontScale="90000"/>
          </a:bodyPr>
          <a:lstStyle/>
          <a:p>
            <a:pPr eaLnBrk="1" hangingPunct="1"/>
            <a:r>
              <a:rPr lang="en-US" sz="4000" dirty="0" smtClean="0">
                <a:solidFill>
                  <a:srgbClr val="0000FF"/>
                </a:solidFill>
                <a:ea typeface="ＭＳ Ｐゴシック" charset="-128"/>
                <a:cs typeface="ＭＳ Ｐゴシック" charset="-128"/>
              </a:rPr>
              <a:t>Software-Defined Network</a:t>
            </a:r>
            <a:br>
              <a:rPr lang="en-US" sz="4000" dirty="0" smtClean="0">
                <a:solidFill>
                  <a:srgbClr val="0000FF"/>
                </a:solidFill>
                <a:ea typeface="ＭＳ Ｐゴシック" charset="-128"/>
                <a:cs typeface="ＭＳ Ｐゴシック" charset="-128"/>
              </a:rPr>
            </a:br>
            <a:r>
              <a:rPr lang="en-US" sz="4000" dirty="0" smtClean="0">
                <a:solidFill>
                  <a:srgbClr val="0000FF"/>
                </a:solidFill>
                <a:ea typeface="ＭＳ Ｐゴシック" charset="-128"/>
                <a:cs typeface="ＭＳ Ｐゴシック" charset="-128"/>
              </a:rPr>
              <a:t>with Key Abstractions in the Control Plane </a:t>
            </a:r>
          </a:p>
        </p:txBody>
      </p:sp>
      <p:sp>
        <p:nvSpPr>
          <p:cNvPr id="34" name="AutoShape 7"/>
          <p:cNvSpPr>
            <a:spLocks noChangeArrowheads="1"/>
          </p:cNvSpPr>
          <p:nvPr/>
        </p:nvSpPr>
        <p:spPr bwMode="auto">
          <a:xfrm>
            <a:off x="611188" y="5486400"/>
            <a:ext cx="1371600" cy="762000"/>
          </a:xfrm>
          <a:prstGeom prst="can">
            <a:avLst>
              <a:gd name="adj" fmla="val 43620"/>
            </a:avLst>
          </a:prstGeom>
          <a:solidFill>
            <a:schemeClr val="accent2"/>
          </a:solidFill>
          <a:ln w="9525">
            <a:noFill/>
            <a:round/>
            <a:headEnd/>
            <a:tailEnd/>
          </a:ln>
          <a:effectLst>
            <a:outerShdw blurRad="63500" dist="38099" dir="2700000" algn="ctr" rotWithShape="0">
              <a:schemeClr val="bg2">
                <a:alpha val="74998"/>
              </a:schemeClr>
            </a:outerShdw>
          </a:effectLst>
        </p:spPr>
        <p:txBody>
          <a:bodyPr wrap="none" anchor="ctr">
            <a:prstTxWarp prst="textNoShape">
              <a:avLst/>
            </a:prstTxWarp>
          </a:bodyPr>
          <a:lstStyle/>
          <a:p>
            <a:pPr algn="ctr">
              <a:defRPr/>
            </a:pPr>
            <a:r>
              <a:rPr lang="en-US">
                <a:solidFill>
                  <a:schemeClr val="bg1"/>
                </a:solidFill>
                <a:latin typeface="Calibri" charset="0"/>
              </a:rPr>
              <a:t>Packet</a:t>
            </a:r>
          </a:p>
          <a:p>
            <a:pPr algn="ctr">
              <a:defRPr/>
            </a:pPr>
            <a:r>
              <a:rPr lang="en-US">
                <a:solidFill>
                  <a:schemeClr val="bg1"/>
                </a:solidFill>
                <a:latin typeface="Calibri" charset="0"/>
              </a:rPr>
              <a:t>Forwarding </a:t>
            </a:r>
          </a:p>
          <a:p>
            <a:pPr algn="ctr">
              <a:defRPr/>
            </a:pPr>
            <a:endParaRPr lang="en-US">
              <a:solidFill>
                <a:schemeClr val="bg1"/>
              </a:solidFill>
              <a:latin typeface="Calibri" charset="0"/>
            </a:endParaRPr>
          </a:p>
        </p:txBody>
      </p:sp>
      <p:sp>
        <p:nvSpPr>
          <p:cNvPr id="35" name="AutoShape 7"/>
          <p:cNvSpPr>
            <a:spLocks noChangeArrowheads="1"/>
          </p:cNvSpPr>
          <p:nvPr/>
        </p:nvSpPr>
        <p:spPr bwMode="auto">
          <a:xfrm>
            <a:off x="2800350" y="6059488"/>
            <a:ext cx="1371600" cy="762000"/>
          </a:xfrm>
          <a:prstGeom prst="can">
            <a:avLst>
              <a:gd name="adj" fmla="val 43620"/>
            </a:avLst>
          </a:prstGeom>
          <a:solidFill>
            <a:schemeClr val="accent2"/>
          </a:solidFill>
          <a:ln w="9525">
            <a:noFill/>
            <a:round/>
            <a:headEnd/>
            <a:tailEnd/>
          </a:ln>
          <a:effectLst>
            <a:outerShdw blurRad="63500" dist="38099" dir="2700000" algn="ctr" rotWithShape="0">
              <a:schemeClr val="bg2">
                <a:alpha val="74998"/>
              </a:schemeClr>
            </a:outerShdw>
          </a:effectLst>
        </p:spPr>
        <p:txBody>
          <a:bodyPr wrap="none" anchor="ctr">
            <a:prstTxWarp prst="textNoShape">
              <a:avLst/>
            </a:prstTxWarp>
          </a:bodyPr>
          <a:lstStyle/>
          <a:p>
            <a:pPr algn="ctr">
              <a:defRPr/>
            </a:pPr>
            <a:r>
              <a:rPr lang="en-US">
                <a:solidFill>
                  <a:schemeClr val="bg1"/>
                </a:solidFill>
                <a:latin typeface="Calibri" charset="0"/>
              </a:rPr>
              <a:t>Packet</a:t>
            </a:r>
          </a:p>
          <a:p>
            <a:pPr algn="ctr">
              <a:defRPr/>
            </a:pPr>
            <a:r>
              <a:rPr lang="en-US">
                <a:solidFill>
                  <a:schemeClr val="bg1"/>
                </a:solidFill>
                <a:latin typeface="Calibri" charset="0"/>
              </a:rPr>
              <a:t>Forwarding </a:t>
            </a:r>
          </a:p>
          <a:p>
            <a:pPr algn="ctr">
              <a:defRPr/>
            </a:pPr>
            <a:endParaRPr lang="en-US">
              <a:solidFill>
                <a:schemeClr val="bg1"/>
              </a:solidFill>
              <a:latin typeface="Calibri" charset="0"/>
            </a:endParaRPr>
          </a:p>
        </p:txBody>
      </p:sp>
      <p:sp>
        <p:nvSpPr>
          <p:cNvPr id="36" name="AutoShape 7"/>
          <p:cNvSpPr>
            <a:spLocks noChangeArrowheads="1"/>
          </p:cNvSpPr>
          <p:nvPr/>
        </p:nvSpPr>
        <p:spPr bwMode="auto">
          <a:xfrm>
            <a:off x="2646363" y="3857625"/>
            <a:ext cx="1371600" cy="762000"/>
          </a:xfrm>
          <a:prstGeom prst="can">
            <a:avLst>
              <a:gd name="adj" fmla="val 43620"/>
            </a:avLst>
          </a:prstGeom>
          <a:solidFill>
            <a:schemeClr val="accent2"/>
          </a:solidFill>
          <a:ln w="9525">
            <a:noFill/>
            <a:round/>
            <a:headEnd/>
            <a:tailEnd/>
          </a:ln>
          <a:effectLst>
            <a:outerShdw blurRad="63500" dist="38099" dir="2700000" algn="ctr" rotWithShape="0">
              <a:schemeClr val="bg2">
                <a:alpha val="74998"/>
              </a:schemeClr>
            </a:outerShdw>
          </a:effectLst>
        </p:spPr>
        <p:txBody>
          <a:bodyPr wrap="none" anchor="ctr">
            <a:prstTxWarp prst="textNoShape">
              <a:avLst/>
            </a:prstTxWarp>
          </a:bodyPr>
          <a:lstStyle/>
          <a:p>
            <a:pPr algn="ctr">
              <a:defRPr/>
            </a:pPr>
            <a:r>
              <a:rPr lang="en-US">
                <a:solidFill>
                  <a:schemeClr val="bg1"/>
                </a:solidFill>
                <a:latin typeface="Calibri" charset="0"/>
              </a:rPr>
              <a:t>Packet</a:t>
            </a:r>
          </a:p>
          <a:p>
            <a:pPr algn="ctr">
              <a:defRPr/>
            </a:pPr>
            <a:r>
              <a:rPr lang="en-US">
                <a:solidFill>
                  <a:schemeClr val="bg1"/>
                </a:solidFill>
                <a:latin typeface="Calibri" charset="0"/>
              </a:rPr>
              <a:t>Forwarding </a:t>
            </a:r>
          </a:p>
          <a:p>
            <a:pPr algn="ctr">
              <a:defRPr/>
            </a:pPr>
            <a:endParaRPr lang="en-US">
              <a:solidFill>
                <a:schemeClr val="bg1"/>
              </a:solidFill>
              <a:latin typeface="Calibri" charset="0"/>
            </a:endParaRPr>
          </a:p>
        </p:txBody>
      </p:sp>
      <p:grpSp>
        <p:nvGrpSpPr>
          <p:cNvPr id="68" name="Group 67"/>
          <p:cNvGrpSpPr/>
          <p:nvPr/>
        </p:nvGrpSpPr>
        <p:grpSpPr>
          <a:xfrm>
            <a:off x="6610424" y="1910260"/>
            <a:ext cx="729354" cy="517806"/>
            <a:chOff x="7702815" y="1746979"/>
            <a:chExt cx="729354" cy="517806"/>
          </a:xfrm>
        </p:grpSpPr>
        <p:cxnSp>
          <p:nvCxnSpPr>
            <p:cNvPr id="61" name="Straight Connector 60"/>
            <p:cNvCxnSpPr/>
            <p:nvPr/>
          </p:nvCxnSpPr>
          <p:spPr>
            <a:xfrm rot="5400000">
              <a:off x="7683449" y="1983341"/>
              <a:ext cx="243752" cy="23581"/>
            </a:xfrm>
            <a:prstGeom prst="line">
              <a:avLst/>
            </a:prstGeom>
          </p:spPr>
          <p:style>
            <a:lnRef idx="2">
              <a:schemeClr val="accent1"/>
            </a:lnRef>
            <a:fillRef idx="0">
              <a:schemeClr val="accent1"/>
            </a:fillRef>
            <a:effectRef idx="1">
              <a:schemeClr val="accent1"/>
            </a:effectRef>
            <a:fontRef idx="minor">
              <a:schemeClr val="tx1"/>
            </a:fontRef>
          </p:style>
        </p:cxnSp>
        <p:cxnSp>
          <p:nvCxnSpPr>
            <p:cNvPr id="56" name="Straight Connector 55"/>
            <p:cNvCxnSpPr/>
            <p:nvPr/>
          </p:nvCxnSpPr>
          <p:spPr>
            <a:xfrm flipV="1">
              <a:off x="7846152" y="1819282"/>
              <a:ext cx="449028" cy="19049"/>
            </a:xfrm>
            <a:prstGeom prst="line">
              <a:avLst/>
            </a:prstGeom>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flipH="1">
              <a:off x="7781481" y="1854206"/>
              <a:ext cx="615763" cy="314957"/>
            </a:xfrm>
            <a:prstGeom prst="line">
              <a:avLst/>
            </a:prstGeom>
          </p:spPr>
          <p:style>
            <a:lnRef idx="2">
              <a:schemeClr val="accent1"/>
            </a:lnRef>
            <a:fillRef idx="0">
              <a:schemeClr val="accent1"/>
            </a:fillRef>
            <a:effectRef idx="1">
              <a:schemeClr val="accent1"/>
            </a:effectRef>
            <a:fontRef idx="minor">
              <a:schemeClr val="tx1"/>
            </a:fontRef>
          </p:style>
        </p:cxnSp>
        <p:sp>
          <p:nvSpPr>
            <p:cNvPr id="31" name="Oval 30"/>
            <p:cNvSpPr/>
            <p:nvPr/>
          </p:nvSpPr>
          <p:spPr>
            <a:xfrm>
              <a:off x="7702815" y="1746979"/>
              <a:ext cx="181437" cy="182703"/>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Oval 31"/>
            <p:cNvSpPr/>
            <p:nvPr/>
          </p:nvSpPr>
          <p:spPr>
            <a:xfrm>
              <a:off x="7702815" y="2082082"/>
              <a:ext cx="181437" cy="182703"/>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Oval 38"/>
            <p:cNvSpPr/>
            <p:nvPr/>
          </p:nvSpPr>
          <p:spPr>
            <a:xfrm>
              <a:off x="8250732" y="1746979"/>
              <a:ext cx="181437" cy="182703"/>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69" name="Up-Down Arrow 68"/>
          <p:cNvSpPr/>
          <p:nvPr/>
        </p:nvSpPr>
        <p:spPr>
          <a:xfrm>
            <a:off x="6931271" y="3071813"/>
            <a:ext cx="528590" cy="2065338"/>
          </a:xfrm>
          <a:prstGeom prst="up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2" name="TextBox 71"/>
          <p:cNvSpPr txBox="1"/>
          <p:nvPr/>
        </p:nvSpPr>
        <p:spPr>
          <a:xfrm>
            <a:off x="7299513" y="3642817"/>
            <a:ext cx="1770399" cy="923330"/>
          </a:xfrm>
          <a:prstGeom prst="rect">
            <a:avLst/>
          </a:prstGeom>
          <a:noFill/>
        </p:spPr>
        <p:txBody>
          <a:bodyPr wrap="none" rtlCol="0">
            <a:spAutoFit/>
          </a:bodyPr>
          <a:lstStyle/>
          <a:p>
            <a:r>
              <a:rPr lang="en-US" dirty="0" smtClean="0"/>
              <a:t>Separation of </a:t>
            </a:r>
          </a:p>
          <a:p>
            <a:r>
              <a:rPr lang="en-US" dirty="0" smtClean="0"/>
              <a:t>Data and Control</a:t>
            </a:r>
          </a:p>
          <a:p>
            <a:r>
              <a:rPr lang="en-US" dirty="0" smtClean="0"/>
              <a:t>Plane</a:t>
            </a:r>
            <a:endParaRPr lang="en-US" dirty="0"/>
          </a:p>
        </p:txBody>
      </p:sp>
      <p:sp>
        <p:nvSpPr>
          <p:cNvPr id="74" name="TextBox 73"/>
          <p:cNvSpPr txBox="1"/>
          <p:nvPr/>
        </p:nvSpPr>
        <p:spPr>
          <a:xfrm>
            <a:off x="7457981" y="1909867"/>
            <a:ext cx="1475998" cy="646331"/>
          </a:xfrm>
          <a:prstGeom prst="rect">
            <a:avLst/>
          </a:prstGeom>
          <a:noFill/>
        </p:spPr>
        <p:txBody>
          <a:bodyPr wrap="none" rtlCol="0">
            <a:spAutoFit/>
          </a:bodyPr>
          <a:lstStyle/>
          <a:p>
            <a:r>
              <a:rPr lang="en-US" dirty="0" smtClean="0"/>
              <a:t>Network Map</a:t>
            </a:r>
          </a:p>
          <a:p>
            <a:r>
              <a:rPr lang="en-US" dirty="0" smtClean="0"/>
              <a:t>Abstraction </a:t>
            </a:r>
            <a:endParaRPr lang="en-US" dirty="0"/>
          </a:p>
        </p:txBody>
      </p:sp>
      <p:sp>
        <p:nvSpPr>
          <p:cNvPr id="76" name="Rounded Rectangle 75"/>
          <p:cNvSpPr/>
          <p:nvPr/>
        </p:nvSpPr>
        <p:spPr>
          <a:xfrm>
            <a:off x="5145639" y="1525699"/>
            <a:ext cx="1211822" cy="492031"/>
          </a:xfrm>
          <a:prstGeom prst="roundRect">
            <a:avLst/>
          </a:prstGeom>
          <a:solidFill>
            <a:srgbClr val="FFAF16"/>
          </a:solidFill>
        </p:spPr>
        <p:style>
          <a:lnRef idx="0">
            <a:schemeClr val="accent6"/>
          </a:lnRef>
          <a:fillRef idx="3">
            <a:schemeClr val="accent6"/>
          </a:fillRef>
          <a:effectRef idx="3">
            <a:schemeClr val="accent6"/>
          </a:effectRef>
          <a:fontRef idx="minor">
            <a:schemeClr val="lt1"/>
          </a:fontRef>
        </p:style>
        <p:txBody>
          <a:bodyPr anchor="ctr">
            <a:prstTxWarp prst="textNoShape">
              <a:avLst/>
            </a:prstTxWarp>
          </a:bodyPr>
          <a:lstStyle/>
          <a:p>
            <a:pPr algn="ctr" fontAlgn="auto">
              <a:spcBef>
                <a:spcPts val="0"/>
              </a:spcBef>
              <a:spcAft>
                <a:spcPts val="0"/>
              </a:spcAft>
              <a:defRPr/>
            </a:pPr>
            <a:r>
              <a:rPr lang="en-US" sz="2000" dirty="0" smtClean="0">
                <a:solidFill>
                  <a:srgbClr val="FFFFFF"/>
                </a:solidFill>
                <a:latin typeface="+mj-lt"/>
              </a:rPr>
              <a:t>Mobility</a:t>
            </a:r>
            <a:endParaRPr lang="en-US" sz="2000" dirty="0">
              <a:solidFill>
                <a:srgbClr val="FFFFFF"/>
              </a:solidFill>
              <a:latin typeface="+mj-lt"/>
            </a:endParaRPr>
          </a:p>
        </p:txBody>
      </p:sp>
      <p:sp>
        <p:nvSpPr>
          <p:cNvPr id="38" name="AutoShape 7"/>
          <p:cNvSpPr>
            <a:spLocks noChangeArrowheads="1"/>
          </p:cNvSpPr>
          <p:nvPr/>
        </p:nvSpPr>
        <p:spPr bwMode="auto">
          <a:xfrm>
            <a:off x="5096029" y="5087545"/>
            <a:ext cx="1431774" cy="642937"/>
          </a:xfrm>
          <a:prstGeom prst="can">
            <a:avLst>
              <a:gd name="adj" fmla="val 43620"/>
            </a:avLst>
          </a:prstGeom>
          <a:solidFill>
            <a:schemeClr val="tx2"/>
          </a:solidFill>
          <a:ln w="9525">
            <a:noFill/>
            <a:round/>
            <a:headEnd/>
            <a:tailEnd/>
          </a:ln>
          <a:effectLst>
            <a:outerShdw blurRad="63500" dist="38099" dir="2700000" algn="ctr" rotWithShape="0">
              <a:schemeClr val="bg2">
                <a:alpha val="74998"/>
              </a:schemeClr>
            </a:outerShdw>
          </a:effectLst>
        </p:spPr>
        <p:txBody>
          <a:bodyPr wrap="none" anchor="ctr"/>
          <a:lstStyle/>
          <a:p>
            <a:pPr algn="ctr">
              <a:defRPr/>
            </a:pPr>
            <a:r>
              <a:rPr lang="en-US" sz="1400" dirty="0" smtClean="0">
                <a:solidFill>
                  <a:schemeClr val="bg1"/>
                </a:solidFill>
                <a:latin typeface="Calibri" pitchFamily="34" charset="0"/>
                <a:cs typeface="+mn-cs"/>
              </a:rPr>
              <a:t>Programmable</a:t>
            </a:r>
            <a:endParaRPr lang="en-US" sz="1400" dirty="0">
              <a:solidFill>
                <a:schemeClr val="bg1"/>
              </a:solidFill>
              <a:latin typeface="Calibri" pitchFamily="34" charset="0"/>
              <a:cs typeface="+mn-cs"/>
            </a:endParaRPr>
          </a:p>
          <a:p>
            <a:pPr algn="ctr">
              <a:defRPr/>
            </a:pPr>
            <a:r>
              <a:rPr lang="en-US" sz="1400" dirty="0" err="1" smtClean="0">
                <a:solidFill>
                  <a:schemeClr val="bg1"/>
                </a:solidFill>
                <a:latin typeface="Calibri" pitchFamily="34" charset="0"/>
                <a:cs typeface="+mn-cs"/>
              </a:rPr>
              <a:t>Basestation</a:t>
            </a:r>
            <a:endParaRPr lang="en-US" sz="1400" dirty="0">
              <a:solidFill>
                <a:schemeClr val="bg1"/>
              </a:solidFill>
              <a:latin typeface="Calibri" pitchFamily="34" charset="0"/>
              <a:cs typeface="+mn-cs"/>
            </a:endParaRPr>
          </a:p>
        </p:txBody>
      </p:sp>
      <p:pic>
        <p:nvPicPr>
          <p:cNvPr id="40" name="Picture 6"/>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361036" y="4819678"/>
            <a:ext cx="489249" cy="513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2" name="Straight Connector 41"/>
          <p:cNvCxnSpPr>
            <a:stCxn id="40" idx="2"/>
            <a:endCxn id="40" idx="2"/>
          </p:cNvCxnSpPr>
          <p:nvPr/>
        </p:nvCxnSpPr>
        <p:spPr>
          <a:xfrm rot="5400000">
            <a:off x="6605661" y="5332910"/>
            <a:ext cx="1588" cy="1588"/>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0708776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animBg="1"/>
      <p:bldP spid="72" grpId="0"/>
      <p:bldP spid="7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0121" name="Group 31"/>
          <p:cNvGrpSpPr>
            <a:grpSpLocks/>
          </p:cNvGrpSpPr>
          <p:nvPr/>
        </p:nvGrpSpPr>
        <p:grpSpPr bwMode="auto">
          <a:xfrm>
            <a:off x="1296988" y="3306763"/>
            <a:ext cx="6323012" cy="3475037"/>
            <a:chOff x="611188" y="2646363"/>
            <a:chExt cx="7559675" cy="3952875"/>
          </a:xfrm>
        </p:grpSpPr>
        <p:cxnSp>
          <p:nvCxnSpPr>
            <p:cNvPr id="44" name="Straight Connector 43"/>
            <p:cNvCxnSpPr/>
            <p:nvPr/>
          </p:nvCxnSpPr>
          <p:spPr>
            <a:xfrm flipV="1">
              <a:off x="1983431" y="4206566"/>
              <a:ext cx="1666431" cy="1276693"/>
            </a:xfrm>
            <a:prstGeom prst="line">
              <a:avLst/>
            </a:prstGeom>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a:xfrm>
              <a:off x="3860539" y="4074743"/>
              <a:ext cx="1322895" cy="839693"/>
            </a:xfrm>
            <a:prstGeom prst="line">
              <a:avLst/>
            </a:prstGeom>
          </p:spPr>
          <p:style>
            <a:lnRef idx="2">
              <a:schemeClr val="accent1"/>
            </a:lnRef>
            <a:fillRef idx="0">
              <a:schemeClr val="accent1"/>
            </a:fillRef>
            <a:effectRef idx="1">
              <a:schemeClr val="accent1"/>
            </a:effectRef>
            <a:fontRef idx="minor">
              <a:schemeClr val="tx1"/>
            </a:fontRef>
          </p:style>
        </p:cxnSp>
        <p:cxnSp>
          <p:nvCxnSpPr>
            <p:cNvPr id="48" name="Straight Connector 47"/>
            <p:cNvCxnSpPr/>
            <p:nvPr/>
          </p:nvCxnSpPr>
          <p:spPr>
            <a:xfrm flipV="1">
              <a:off x="3964927" y="5483259"/>
              <a:ext cx="1537368" cy="845110"/>
            </a:xfrm>
            <a:prstGeom prst="line">
              <a:avLst/>
            </a:prstGeom>
          </p:spPr>
          <p:style>
            <a:lnRef idx="2">
              <a:schemeClr val="accent1"/>
            </a:lnRef>
            <a:fillRef idx="0">
              <a:schemeClr val="accent1"/>
            </a:fillRef>
            <a:effectRef idx="1">
              <a:schemeClr val="accent1"/>
            </a:effectRef>
            <a:fontRef idx="minor">
              <a:schemeClr val="tx1"/>
            </a:fontRef>
          </p:style>
        </p:cxnSp>
        <p:cxnSp>
          <p:nvCxnSpPr>
            <p:cNvPr id="50" name="Straight Connector 49"/>
            <p:cNvCxnSpPr/>
            <p:nvPr/>
          </p:nvCxnSpPr>
          <p:spPr>
            <a:xfrm>
              <a:off x="1351402" y="6026803"/>
              <a:ext cx="1674023" cy="301566"/>
            </a:xfrm>
            <a:prstGeom prst="line">
              <a:avLst/>
            </a:prstGeom>
          </p:spPr>
          <p:style>
            <a:lnRef idx="2">
              <a:schemeClr val="accent1"/>
            </a:lnRef>
            <a:fillRef idx="0">
              <a:schemeClr val="accent1"/>
            </a:fillRef>
            <a:effectRef idx="1">
              <a:schemeClr val="accent1"/>
            </a:effectRef>
            <a:fontRef idx="minor">
              <a:schemeClr val="tx1"/>
            </a:fontRef>
          </p:style>
        </p:cxnSp>
        <p:cxnSp>
          <p:nvCxnSpPr>
            <p:cNvPr id="52" name="Straight Connector 51"/>
            <p:cNvCxnSpPr/>
            <p:nvPr/>
          </p:nvCxnSpPr>
          <p:spPr>
            <a:xfrm flipV="1">
              <a:off x="5946424" y="4636344"/>
              <a:ext cx="1432980" cy="565212"/>
            </a:xfrm>
            <a:prstGeom prst="line">
              <a:avLst/>
            </a:prstGeom>
          </p:spPr>
          <p:style>
            <a:lnRef idx="2">
              <a:schemeClr val="accent1"/>
            </a:lnRef>
            <a:fillRef idx="0">
              <a:schemeClr val="accent1"/>
            </a:fillRef>
            <a:effectRef idx="1">
              <a:schemeClr val="accent1"/>
            </a:effectRef>
            <a:fontRef idx="minor">
              <a:schemeClr val="tx1"/>
            </a:fontRef>
          </p:style>
        </p:cxnSp>
        <p:cxnSp>
          <p:nvCxnSpPr>
            <p:cNvPr id="70" name="Straight Connector 69"/>
            <p:cNvCxnSpPr/>
            <p:nvPr/>
          </p:nvCxnSpPr>
          <p:spPr>
            <a:xfrm rot="16200000" flipH="1">
              <a:off x="-452911" y="4035017"/>
              <a:ext cx="2777306" cy="0"/>
            </a:xfrm>
            <a:prstGeom prst="line">
              <a:avLst/>
            </a:prstGeom>
            <a:ln w="25400" cap="flat" cmpd="sng" algn="ctr">
              <a:solidFill>
                <a:schemeClr val="accent1"/>
              </a:solidFill>
              <a:prstDash val="dot"/>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71" name="Straight Connector 70"/>
            <p:cNvCxnSpPr/>
            <p:nvPr/>
          </p:nvCxnSpPr>
          <p:spPr>
            <a:xfrm rot="5400000">
              <a:off x="2837163" y="3140200"/>
              <a:ext cx="989573" cy="1899"/>
            </a:xfrm>
            <a:prstGeom prst="line">
              <a:avLst/>
            </a:prstGeom>
            <a:ln w="25400" cap="flat" cmpd="sng" algn="ctr">
              <a:solidFill>
                <a:schemeClr val="accent1"/>
              </a:solidFill>
              <a:prstDash val="dot"/>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73" name="Straight Connector 72"/>
            <p:cNvCxnSpPr/>
            <p:nvPr/>
          </p:nvCxnSpPr>
          <p:spPr>
            <a:xfrm rot="5400000">
              <a:off x="4369208" y="3779450"/>
              <a:ext cx="2268073" cy="1899"/>
            </a:xfrm>
            <a:prstGeom prst="line">
              <a:avLst/>
            </a:prstGeom>
            <a:ln w="25400" cap="flat" cmpd="sng" algn="ctr">
              <a:solidFill>
                <a:schemeClr val="accent1"/>
              </a:solidFill>
              <a:prstDash val="dot"/>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75" name="Straight Connector 74"/>
            <p:cNvCxnSpPr/>
            <p:nvPr/>
          </p:nvCxnSpPr>
          <p:spPr>
            <a:xfrm rot="5400000">
              <a:off x="6666116" y="3361456"/>
              <a:ext cx="1426575" cy="0"/>
            </a:xfrm>
            <a:prstGeom prst="line">
              <a:avLst/>
            </a:prstGeom>
            <a:ln w="25400" cap="flat" cmpd="sng" algn="ctr">
              <a:solidFill>
                <a:schemeClr val="accent1"/>
              </a:solidFill>
              <a:prstDash val="dot"/>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34" name="AutoShape 7"/>
            <p:cNvSpPr>
              <a:spLocks noChangeArrowheads="1"/>
            </p:cNvSpPr>
            <p:nvPr/>
          </p:nvSpPr>
          <p:spPr bwMode="auto">
            <a:xfrm>
              <a:off x="611188" y="5264759"/>
              <a:ext cx="1372243" cy="762044"/>
            </a:xfrm>
            <a:prstGeom prst="can">
              <a:avLst>
                <a:gd name="adj" fmla="val 43620"/>
              </a:avLst>
            </a:prstGeom>
            <a:solidFill>
              <a:schemeClr val="tx2"/>
            </a:solidFill>
            <a:ln w="9525">
              <a:noFill/>
              <a:round/>
              <a:headEnd/>
              <a:tailEnd/>
            </a:ln>
            <a:effectLst>
              <a:outerShdw blurRad="63500" dist="38099" dir="2700000" algn="ctr" rotWithShape="0">
                <a:schemeClr val="bg2">
                  <a:alpha val="74998"/>
                </a:schemeClr>
              </a:outerShdw>
            </a:effectLst>
          </p:spPr>
          <p:txBody>
            <a:bodyPr wrap="none" anchor="ctr"/>
            <a:lstStyle/>
            <a:p>
              <a:pPr algn="ctr"/>
              <a:endParaRPr lang="en-US" dirty="0">
                <a:solidFill>
                  <a:schemeClr val="bg1"/>
                </a:solidFill>
                <a:latin typeface="Calibri" charset="0"/>
              </a:endParaRPr>
            </a:p>
          </p:txBody>
        </p:sp>
        <p:sp>
          <p:nvSpPr>
            <p:cNvPr id="35" name="AutoShape 7"/>
            <p:cNvSpPr>
              <a:spLocks noChangeArrowheads="1"/>
            </p:cNvSpPr>
            <p:nvPr/>
          </p:nvSpPr>
          <p:spPr bwMode="auto">
            <a:xfrm>
              <a:off x="2799564" y="5837194"/>
              <a:ext cx="1372244" cy="762044"/>
            </a:xfrm>
            <a:prstGeom prst="can">
              <a:avLst>
                <a:gd name="adj" fmla="val 43620"/>
              </a:avLst>
            </a:prstGeom>
            <a:solidFill>
              <a:schemeClr val="tx2"/>
            </a:solidFill>
            <a:ln w="9525">
              <a:noFill/>
              <a:round/>
              <a:headEnd/>
              <a:tailEnd/>
            </a:ln>
            <a:effectLst>
              <a:outerShdw blurRad="63500" dist="38099" dir="2700000" algn="ctr" rotWithShape="0">
                <a:schemeClr val="bg2">
                  <a:alpha val="74998"/>
                </a:schemeClr>
              </a:outerShdw>
            </a:effectLst>
          </p:spPr>
          <p:txBody>
            <a:bodyPr wrap="none" anchor="ctr"/>
            <a:lstStyle/>
            <a:p>
              <a:pPr algn="ctr"/>
              <a:endParaRPr lang="en-US" dirty="0">
                <a:solidFill>
                  <a:schemeClr val="bg1"/>
                </a:solidFill>
                <a:latin typeface="Calibri" charset="0"/>
              </a:endParaRPr>
            </a:p>
          </p:txBody>
        </p:sp>
        <p:sp>
          <p:nvSpPr>
            <p:cNvPr id="36" name="AutoShape 7"/>
            <p:cNvSpPr>
              <a:spLocks noChangeArrowheads="1"/>
            </p:cNvSpPr>
            <p:nvPr/>
          </p:nvSpPr>
          <p:spPr bwMode="auto">
            <a:xfrm>
              <a:off x="2645828" y="3635936"/>
              <a:ext cx="1372243" cy="762044"/>
            </a:xfrm>
            <a:prstGeom prst="can">
              <a:avLst>
                <a:gd name="adj" fmla="val 43620"/>
              </a:avLst>
            </a:prstGeom>
            <a:solidFill>
              <a:schemeClr val="tx2"/>
            </a:solidFill>
            <a:ln w="9525">
              <a:noFill/>
              <a:round/>
              <a:headEnd/>
              <a:tailEnd/>
            </a:ln>
            <a:effectLst>
              <a:outerShdw blurRad="63500" dist="38099" dir="2700000" algn="ctr" rotWithShape="0">
                <a:schemeClr val="bg2">
                  <a:alpha val="74998"/>
                </a:schemeClr>
              </a:outerShdw>
            </a:effectLst>
          </p:spPr>
          <p:txBody>
            <a:bodyPr wrap="none" anchor="ctr"/>
            <a:lstStyle/>
            <a:p>
              <a:pPr algn="ctr"/>
              <a:endParaRPr lang="en-US" dirty="0">
                <a:solidFill>
                  <a:schemeClr val="bg1"/>
                </a:solidFill>
                <a:latin typeface="Calibri" charset="0"/>
              </a:endParaRPr>
            </a:p>
          </p:txBody>
        </p:sp>
        <p:sp>
          <p:nvSpPr>
            <p:cNvPr id="37" name="AutoShape 7"/>
            <p:cNvSpPr>
              <a:spLocks noChangeArrowheads="1"/>
            </p:cNvSpPr>
            <p:nvPr/>
          </p:nvSpPr>
          <p:spPr bwMode="auto">
            <a:xfrm>
              <a:off x="4817124" y="4883737"/>
              <a:ext cx="1372243" cy="762044"/>
            </a:xfrm>
            <a:prstGeom prst="can">
              <a:avLst>
                <a:gd name="adj" fmla="val 43620"/>
              </a:avLst>
            </a:prstGeom>
            <a:solidFill>
              <a:schemeClr val="tx2"/>
            </a:solidFill>
            <a:ln w="9525">
              <a:noFill/>
              <a:round/>
              <a:headEnd/>
              <a:tailEnd/>
            </a:ln>
            <a:effectLst>
              <a:outerShdw blurRad="63500" dist="38099" dir="2700000" algn="ctr" rotWithShape="0">
                <a:schemeClr val="bg2">
                  <a:alpha val="74998"/>
                </a:schemeClr>
              </a:outerShdw>
            </a:effectLst>
          </p:spPr>
          <p:txBody>
            <a:bodyPr wrap="none" anchor="ctr"/>
            <a:lstStyle/>
            <a:p>
              <a:pPr algn="ctr"/>
              <a:endParaRPr lang="en-US" dirty="0">
                <a:solidFill>
                  <a:schemeClr val="bg1"/>
                </a:solidFill>
                <a:latin typeface="Calibri" charset="0"/>
              </a:endParaRPr>
            </a:p>
            <a:p>
              <a:pPr algn="ctr"/>
              <a:endParaRPr lang="en-US" dirty="0">
                <a:solidFill>
                  <a:schemeClr val="bg1"/>
                </a:solidFill>
                <a:latin typeface="Calibri" charset="0"/>
              </a:endParaRPr>
            </a:p>
            <a:p>
              <a:pPr algn="ctr"/>
              <a:endParaRPr lang="en-US" dirty="0">
                <a:solidFill>
                  <a:schemeClr val="bg1"/>
                </a:solidFill>
                <a:latin typeface="Calibri" charset="0"/>
              </a:endParaRPr>
            </a:p>
          </p:txBody>
        </p:sp>
        <p:sp>
          <p:nvSpPr>
            <p:cNvPr id="38" name="AutoShape 7"/>
            <p:cNvSpPr>
              <a:spLocks noChangeArrowheads="1"/>
            </p:cNvSpPr>
            <p:nvPr/>
          </p:nvSpPr>
          <p:spPr bwMode="auto">
            <a:xfrm>
              <a:off x="6798620" y="4016957"/>
              <a:ext cx="1372243" cy="762044"/>
            </a:xfrm>
            <a:prstGeom prst="can">
              <a:avLst>
                <a:gd name="adj" fmla="val 43620"/>
              </a:avLst>
            </a:prstGeom>
            <a:solidFill>
              <a:schemeClr val="tx2"/>
            </a:solidFill>
            <a:ln w="9525">
              <a:noFill/>
              <a:round/>
              <a:headEnd/>
              <a:tailEnd/>
            </a:ln>
            <a:effectLst>
              <a:outerShdw blurRad="63500" dist="38099" dir="2700000" algn="ctr" rotWithShape="0">
                <a:schemeClr val="bg2">
                  <a:alpha val="74998"/>
                </a:schemeClr>
              </a:outerShdw>
            </a:effectLst>
          </p:spPr>
          <p:txBody>
            <a:bodyPr wrap="none" anchor="ctr"/>
            <a:lstStyle/>
            <a:p>
              <a:pPr algn="ctr"/>
              <a:endParaRPr lang="en-US" dirty="0">
                <a:solidFill>
                  <a:schemeClr val="bg1"/>
                </a:solidFill>
                <a:latin typeface="Calibri" charset="0"/>
              </a:endParaRPr>
            </a:p>
            <a:p>
              <a:pPr algn="ctr"/>
              <a:endParaRPr lang="en-US" dirty="0">
                <a:solidFill>
                  <a:schemeClr val="bg1"/>
                </a:solidFill>
                <a:latin typeface="Calibri" charset="0"/>
              </a:endParaRPr>
            </a:p>
            <a:p>
              <a:pPr algn="ctr"/>
              <a:endParaRPr lang="en-US" dirty="0">
                <a:solidFill>
                  <a:schemeClr val="bg1"/>
                </a:solidFill>
                <a:latin typeface="Calibri" charset="0"/>
              </a:endParaRPr>
            </a:p>
          </p:txBody>
        </p:sp>
      </p:grpSp>
      <p:sp>
        <p:nvSpPr>
          <p:cNvPr id="79" name="Rounded Rectangle 78"/>
          <p:cNvSpPr/>
          <p:nvPr/>
        </p:nvSpPr>
        <p:spPr>
          <a:xfrm>
            <a:off x="1032934" y="3143846"/>
            <a:ext cx="6663266" cy="818554"/>
          </a:xfrm>
          <a:prstGeom prst="roundRect">
            <a:avLst/>
          </a:prstGeom>
          <a:gradFill>
            <a:gsLst>
              <a:gs pos="0">
                <a:srgbClr val="FF0000"/>
              </a:gs>
              <a:gs pos="100000">
                <a:srgbClr val="F7545C"/>
              </a:gs>
            </a:gsLst>
          </a:gradFill>
        </p:spPr>
        <p:style>
          <a:lnRef idx="0">
            <a:schemeClr val="accent6"/>
          </a:lnRef>
          <a:fillRef idx="3">
            <a:schemeClr val="accent6"/>
          </a:fillRef>
          <a:effectRef idx="3">
            <a:schemeClr val="accent6"/>
          </a:effectRef>
          <a:fontRef idx="minor">
            <a:schemeClr val="lt1"/>
          </a:fontRef>
        </p:style>
        <p:txBody>
          <a:bodyPr anchor="ctr"/>
          <a:lstStyle/>
          <a:p>
            <a:pPr algn="ctr" fontAlgn="auto">
              <a:spcBef>
                <a:spcPts val="0"/>
              </a:spcBef>
              <a:spcAft>
                <a:spcPts val="0"/>
              </a:spcAft>
              <a:defRPr/>
            </a:pPr>
            <a:r>
              <a:rPr lang="en-US" sz="2400" dirty="0">
                <a:solidFill>
                  <a:srgbClr val="FFFFFF"/>
                </a:solidFill>
                <a:latin typeface="+mj-lt"/>
              </a:rPr>
              <a:t>Network OS</a:t>
            </a:r>
          </a:p>
        </p:txBody>
      </p:sp>
      <p:grpSp>
        <p:nvGrpSpPr>
          <p:cNvPr id="3" name="Group 64"/>
          <p:cNvGrpSpPr/>
          <p:nvPr/>
        </p:nvGrpSpPr>
        <p:grpSpPr>
          <a:xfrm>
            <a:off x="5469467" y="3200400"/>
            <a:ext cx="838200" cy="609600"/>
            <a:chOff x="7848600" y="1752600"/>
            <a:chExt cx="1143000" cy="838200"/>
          </a:xfrm>
          <a:solidFill>
            <a:schemeClr val="bg1"/>
          </a:solidFill>
        </p:grpSpPr>
        <p:sp>
          <p:nvSpPr>
            <p:cNvPr id="33" name="Oval 32"/>
            <p:cNvSpPr/>
            <p:nvPr/>
          </p:nvSpPr>
          <p:spPr>
            <a:xfrm>
              <a:off x="8001000" y="1981200"/>
              <a:ext cx="228600" cy="228600"/>
            </a:xfrm>
            <a:prstGeom prst="ellipse">
              <a:avLst/>
            </a:prstGeom>
            <a:grpFill/>
            <a:ln>
              <a:solidFill>
                <a:srgbClr val="00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0" name="Oval 39"/>
            <p:cNvSpPr/>
            <p:nvPr/>
          </p:nvSpPr>
          <p:spPr>
            <a:xfrm>
              <a:off x="8382000" y="1752600"/>
              <a:ext cx="228600" cy="228600"/>
            </a:xfrm>
            <a:prstGeom prst="ellipse">
              <a:avLst/>
            </a:prstGeom>
            <a:grpFill/>
            <a:ln>
              <a:solidFill>
                <a:srgbClr val="00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1" name="Oval 40"/>
            <p:cNvSpPr/>
            <p:nvPr/>
          </p:nvSpPr>
          <p:spPr>
            <a:xfrm>
              <a:off x="8382000" y="2362200"/>
              <a:ext cx="228600" cy="228600"/>
            </a:xfrm>
            <a:prstGeom prst="ellipse">
              <a:avLst/>
            </a:prstGeom>
            <a:grpFill/>
            <a:ln>
              <a:solidFill>
                <a:srgbClr val="00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2" name="Oval 41"/>
            <p:cNvSpPr/>
            <p:nvPr/>
          </p:nvSpPr>
          <p:spPr>
            <a:xfrm>
              <a:off x="8763000" y="2057400"/>
              <a:ext cx="228600" cy="228600"/>
            </a:xfrm>
            <a:prstGeom prst="ellipse">
              <a:avLst/>
            </a:prstGeom>
            <a:grpFill/>
            <a:ln>
              <a:solidFill>
                <a:srgbClr val="00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3" name="Oval 42"/>
            <p:cNvSpPr/>
            <p:nvPr/>
          </p:nvSpPr>
          <p:spPr>
            <a:xfrm>
              <a:off x="7848600" y="2362200"/>
              <a:ext cx="228600" cy="228600"/>
            </a:xfrm>
            <a:prstGeom prst="ellipse">
              <a:avLst/>
            </a:prstGeom>
            <a:grpFill/>
            <a:ln>
              <a:solidFill>
                <a:srgbClr val="00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47" name="Straight Connector 46"/>
            <p:cNvCxnSpPr>
              <a:stCxn id="33" idx="7"/>
              <a:endCxn id="40" idx="3"/>
            </p:cNvCxnSpPr>
            <p:nvPr/>
          </p:nvCxnSpPr>
          <p:spPr>
            <a:xfrm rot="5400000" flipH="1" flipV="1">
              <a:off x="8272322" y="1871522"/>
              <a:ext cx="66956" cy="219356"/>
            </a:xfrm>
            <a:prstGeom prst="line">
              <a:avLst/>
            </a:prstGeom>
            <a:grpFill/>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55" name="Straight Connector 54"/>
            <p:cNvCxnSpPr>
              <a:stCxn id="43" idx="0"/>
              <a:endCxn id="33" idx="3"/>
            </p:cNvCxnSpPr>
            <p:nvPr/>
          </p:nvCxnSpPr>
          <p:spPr>
            <a:xfrm rot="5400000" flipH="1" flipV="1">
              <a:off x="7905750" y="2233472"/>
              <a:ext cx="185878" cy="71578"/>
            </a:xfrm>
            <a:prstGeom prst="line">
              <a:avLst/>
            </a:prstGeom>
            <a:grpFill/>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57" name="Straight Connector 56"/>
            <p:cNvCxnSpPr>
              <a:stCxn id="43" idx="7"/>
              <a:endCxn id="40" idx="4"/>
            </p:cNvCxnSpPr>
            <p:nvPr/>
          </p:nvCxnSpPr>
          <p:spPr>
            <a:xfrm rot="5400000" flipH="1" flipV="1">
              <a:off x="8062772" y="1962150"/>
              <a:ext cx="414478" cy="452578"/>
            </a:xfrm>
            <a:prstGeom prst="line">
              <a:avLst/>
            </a:prstGeom>
            <a:grpFill/>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59" name="Straight Connector 58"/>
            <p:cNvCxnSpPr>
              <a:stCxn id="43" idx="5"/>
              <a:endCxn id="41" idx="3"/>
            </p:cNvCxnSpPr>
            <p:nvPr/>
          </p:nvCxnSpPr>
          <p:spPr>
            <a:xfrm rot="16200000" flipH="1">
              <a:off x="8229600" y="2371444"/>
              <a:ext cx="1588" cy="371756"/>
            </a:xfrm>
            <a:prstGeom prst="line">
              <a:avLst/>
            </a:prstGeom>
            <a:grpFill/>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62" name="Straight Connector 61"/>
            <p:cNvCxnSpPr>
              <a:stCxn id="40" idx="4"/>
              <a:endCxn id="42" idx="1"/>
            </p:cNvCxnSpPr>
            <p:nvPr/>
          </p:nvCxnSpPr>
          <p:spPr>
            <a:xfrm rot="16200000" flipH="1">
              <a:off x="8591550" y="1885950"/>
              <a:ext cx="109678" cy="300178"/>
            </a:xfrm>
            <a:prstGeom prst="line">
              <a:avLst/>
            </a:prstGeom>
            <a:grpFill/>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64" name="Straight Connector 63"/>
            <p:cNvCxnSpPr>
              <a:stCxn id="41" idx="6"/>
              <a:endCxn id="42" idx="3"/>
            </p:cNvCxnSpPr>
            <p:nvPr/>
          </p:nvCxnSpPr>
          <p:spPr>
            <a:xfrm flipV="1">
              <a:off x="8610600" y="2252522"/>
              <a:ext cx="185878" cy="223978"/>
            </a:xfrm>
            <a:prstGeom prst="line">
              <a:avLst/>
            </a:prstGeom>
            <a:grpFill/>
            <a:ln>
              <a:solidFill>
                <a:srgbClr val="000000"/>
              </a:solidFill>
            </a:ln>
          </p:spPr>
          <p:style>
            <a:lnRef idx="2">
              <a:schemeClr val="accent1"/>
            </a:lnRef>
            <a:fillRef idx="0">
              <a:schemeClr val="accent1"/>
            </a:fillRef>
            <a:effectRef idx="1">
              <a:schemeClr val="accent1"/>
            </a:effectRef>
            <a:fontRef idx="minor">
              <a:schemeClr val="tx1"/>
            </a:fontRef>
          </p:style>
        </p:cxnSp>
      </p:grpSp>
      <p:sp>
        <p:nvSpPr>
          <p:cNvPr id="90126" name="TextBox 44"/>
          <p:cNvSpPr txBox="1">
            <a:spLocks noChangeArrowheads="1"/>
          </p:cNvSpPr>
          <p:nvPr/>
        </p:nvSpPr>
        <p:spPr bwMode="auto">
          <a:xfrm>
            <a:off x="3429000" y="2754313"/>
            <a:ext cx="23383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Global Network View</a:t>
            </a:r>
          </a:p>
        </p:txBody>
      </p:sp>
      <p:sp>
        <p:nvSpPr>
          <p:cNvPr id="49" name="TextBox 48"/>
          <p:cNvSpPr txBox="1">
            <a:spLocks noChangeArrowheads="1"/>
          </p:cNvSpPr>
          <p:nvPr/>
        </p:nvSpPr>
        <p:spPr bwMode="auto">
          <a:xfrm>
            <a:off x="3402013" y="1752600"/>
            <a:ext cx="264771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a:t>Abstract Network </a:t>
            </a:r>
            <a:r>
              <a:rPr lang="en-US" sz="1800" dirty="0" smtClean="0"/>
              <a:t>Model</a:t>
            </a:r>
            <a:endParaRPr lang="en-US" sz="1800" dirty="0"/>
          </a:p>
        </p:txBody>
      </p:sp>
      <p:sp>
        <p:nvSpPr>
          <p:cNvPr id="67" name="Rounded Rectangle 66"/>
          <p:cNvSpPr/>
          <p:nvPr/>
        </p:nvSpPr>
        <p:spPr>
          <a:xfrm>
            <a:off x="1568450" y="2209800"/>
            <a:ext cx="5466878" cy="492031"/>
          </a:xfrm>
          <a:prstGeom prst="roundRect">
            <a:avLst/>
          </a:prstGeom>
        </p:spPr>
        <p:style>
          <a:lnRef idx="0">
            <a:schemeClr val="accent6"/>
          </a:lnRef>
          <a:fillRef idx="3">
            <a:schemeClr val="accent6"/>
          </a:fillRef>
          <a:effectRef idx="3">
            <a:schemeClr val="accent6"/>
          </a:effectRef>
          <a:fontRef idx="minor">
            <a:schemeClr val="lt1"/>
          </a:fontRef>
        </p:style>
        <p:txBody>
          <a:bodyPr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dirty="0">
                <a:solidFill>
                  <a:srgbClr val="000000"/>
                </a:solidFill>
                <a:latin typeface="Calibri" charset="0"/>
              </a:rPr>
              <a:t>Control </a:t>
            </a:r>
            <a:r>
              <a:rPr lang="en-US" dirty="0" smtClean="0">
                <a:solidFill>
                  <a:srgbClr val="000000"/>
                </a:solidFill>
                <a:latin typeface="Calibri" charset="0"/>
              </a:rPr>
              <a:t>Program</a:t>
            </a:r>
            <a:endParaRPr lang="en-US" dirty="0">
              <a:solidFill>
                <a:srgbClr val="000000"/>
              </a:solidFill>
              <a:latin typeface="Calibri" charset="0"/>
            </a:endParaRPr>
          </a:p>
        </p:txBody>
      </p:sp>
      <p:grpSp>
        <p:nvGrpSpPr>
          <p:cNvPr id="4" name="Group 86"/>
          <p:cNvGrpSpPr>
            <a:grpSpLocks/>
          </p:cNvGrpSpPr>
          <p:nvPr/>
        </p:nvGrpSpPr>
        <p:grpSpPr bwMode="auto">
          <a:xfrm>
            <a:off x="1066800" y="2133600"/>
            <a:ext cx="6662738" cy="609600"/>
            <a:chOff x="1066800" y="2133600"/>
            <a:chExt cx="6663266" cy="609600"/>
          </a:xfrm>
        </p:grpSpPr>
        <p:sp>
          <p:nvSpPr>
            <p:cNvPr id="39" name="Rounded Rectangle 38"/>
            <p:cNvSpPr/>
            <p:nvPr/>
          </p:nvSpPr>
          <p:spPr>
            <a:xfrm>
              <a:off x="1066800" y="2133600"/>
              <a:ext cx="6663266" cy="609600"/>
            </a:xfrm>
            <a:prstGeom prst="roundRect">
              <a:avLst/>
            </a:prstGeom>
            <a:solidFill>
              <a:srgbClr val="008000"/>
            </a:solidFill>
          </p:spPr>
          <p:style>
            <a:lnRef idx="0">
              <a:schemeClr val="accent6"/>
            </a:lnRef>
            <a:fillRef idx="3">
              <a:schemeClr val="accent6"/>
            </a:fillRef>
            <a:effectRef idx="3">
              <a:schemeClr val="accent6"/>
            </a:effectRef>
            <a:fontRef idx="minor">
              <a:schemeClr val="lt1"/>
            </a:fontRef>
          </p:style>
          <p:txBody>
            <a:bodyPr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dirty="0" smtClean="0">
                  <a:solidFill>
                    <a:srgbClr val="FFFFFF"/>
                  </a:solidFill>
                  <a:latin typeface="Calibri" charset="0"/>
                </a:rPr>
                <a:t>Network Virtualization</a:t>
              </a:r>
              <a:endParaRPr lang="en-US" dirty="0">
                <a:solidFill>
                  <a:srgbClr val="FFFFFF"/>
                </a:solidFill>
                <a:latin typeface="Calibri" charset="0"/>
              </a:endParaRPr>
            </a:p>
          </p:txBody>
        </p:sp>
        <p:grpSp>
          <p:nvGrpSpPr>
            <p:cNvPr id="6" name="Group 64"/>
            <p:cNvGrpSpPr/>
            <p:nvPr/>
          </p:nvGrpSpPr>
          <p:grpSpPr>
            <a:xfrm>
              <a:off x="5689600" y="2133600"/>
              <a:ext cx="558800" cy="609600"/>
              <a:chOff x="7848600" y="1752600"/>
              <a:chExt cx="762000" cy="838200"/>
            </a:xfrm>
            <a:solidFill>
              <a:schemeClr val="bg1"/>
            </a:solidFill>
          </p:grpSpPr>
          <p:sp>
            <p:nvSpPr>
              <p:cNvPr id="53" name="Oval 52"/>
              <p:cNvSpPr/>
              <p:nvPr/>
            </p:nvSpPr>
            <p:spPr>
              <a:xfrm>
                <a:off x="8001000" y="1981200"/>
                <a:ext cx="228600" cy="228600"/>
              </a:xfrm>
              <a:prstGeom prst="ellipse">
                <a:avLst/>
              </a:prstGeom>
              <a:grpFill/>
              <a:ln>
                <a:solidFill>
                  <a:srgbClr val="00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54" name="Oval 53"/>
              <p:cNvSpPr/>
              <p:nvPr/>
            </p:nvSpPr>
            <p:spPr>
              <a:xfrm>
                <a:off x="8382000" y="1752600"/>
                <a:ext cx="228600" cy="228600"/>
              </a:xfrm>
              <a:prstGeom prst="ellipse">
                <a:avLst/>
              </a:prstGeom>
              <a:grpFill/>
              <a:ln>
                <a:solidFill>
                  <a:srgbClr val="00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60" name="Oval 59"/>
              <p:cNvSpPr/>
              <p:nvPr/>
            </p:nvSpPr>
            <p:spPr>
              <a:xfrm>
                <a:off x="7848600" y="2362200"/>
                <a:ext cx="228600" cy="228600"/>
              </a:xfrm>
              <a:prstGeom prst="ellipse">
                <a:avLst/>
              </a:prstGeom>
              <a:grpFill/>
              <a:ln>
                <a:solidFill>
                  <a:srgbClr val="00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61" name="Straight Connector 60"/>
              <p:cNvCxnSpPr>
                <a:stCxn id="53" idx="7"/>
                <a:endCxn id="54" idx="3"/>
              </p:cNvCxnSpPr>
              <p:nvPr/>
            </p:nvCxnSpPr>
            <p:spPr>
              <a:xfrm rot="5400000" flipH="1" flipV="1">
                <a:off x="8272322" y="1871522"/>
                <a:ext cx="66956" cy="219356"/>
              </a:xfrm>
              <a:prstGeom prst="line">
                <a:avLst/>
              </a:prstGeom>
              <a:grpFill/>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63" name="Straight Connector 62"/>
              <p:cNvCxnSpPr>
                <a:stCxn id="60" idx="0"/>
                <a:endCxn id="53" idx="3"/>
              </p:cNvCxnSpPr>
              <p:nvPr/>
            </p:nvCxnSpPr>
            <p:spPr>
              <a:xfrm rot="5400000" flipH="1" flipV="1">
                <a:off x="7905750" y="2233472"/>
                <a:ext cx="185878" cy="71578"/>
              </a:xfrm>
              <a:prstGeom prst="line">
                <a:avLst/>
              </a:prstGeom>
              <a:grpFill/>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65" name="Straight Connector 64"/>
              <p:cNvCxnSpPr>
                <a:stCxn id="60" idx="7"/>
                <a:endCxn id="54" idx="4"/>
              </p:cNvCxnSpPr>
              <p:nvPr/>
            </p:nvCxnSpPr>
            <p:spPr>
              <a:xfrm rot="5400000" flipH="1" flipV="1">
                <a:off x="8062772" y="1962150"/>
                <a:ext cx="414478" cy="452578"/>
              </a:xfrm>
              <a:prstGeom prst="line">
                <a:avLst/>
              </a:prstGeom>
              <a:grpFill/>
              <a:ln>
                <a:solidFill>
                  <a:srgbClr val="000000"/>
                </a:solidFill>
              </a:ln>
            </p:spPr>
            <p:style>
              <a:lnRef idx="2">
                <a:schemeClr val="accent1"/>
              </a:lnRef>
              <a:fillRef idx="0">
                <a:schemeClr val="accent1"/>
              </a:fillRef>
              <a:effectRef idx="1">
                <a:schemeClr val="accent1"/>
              </a:effectRef>
              <a:fontRef idx="minor">
                <a:schemeClr val="tx1"/>
              </a:fontRef>
            </p:style>
          </p:cxnSp>
        </p:grpSp>
        <p:grpSp>
          <p:nvGrpSpPr>
            <p:cNvPr id="7" name="Group 64"/>
            <p:cNvGrpSpPr/>
            <p:nvPr/>
          </p:nvGrpSpPr>
          <p:grpSpPr>
            <a:xfrm>
              <a:off x="6477000" y="2286000"/>
              <a:ext cx="838200" cy="387927"/>
              <a:chOff x="7848600" y="2057400"/>
              <a:chExt cx="1143000" cy="533400"/>
            </a:xfrm>
            <a:solidFill>
              <a:schemeClr val="bg1"/>
            </a:solidFill>
          </p:grpSpPr>
          <p:sp>
            <p:nvSpPr>
              <p:cNvPr id="77" name="Oval 76"/>
              <p:cNvSpPr/>
              <p:nvPr/>
            </p:nvSpPr>
            <p:spPr>
              <a:xfrm>
                <a:off x="8382000" y="2362200"/>
                <a:ext cx="228600" cy="228600"/>
              </a:xfrm>
              <a:prstGeom prst="ellipse">
                <a:avLst/>
              </a:prstGeom>
              <a:grpFill/>
              <a:ln>
                <a:solidFill>
                  <a:srgbClr val="00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78" name="Oval 77"/>
              <p:cNvSpPr/>
              <p:nvPr/>
            </p:nvSpPr>
            <p:spPr>
              <a:xfrm>
                <a:off x="8763000" y="2057400"/>
                <a:ext cx="228600" cy="228600"/>
              </a:xfrm>
              <a:prstGeom prst="ellipse">
                <a:avLst/>
              </a:prstGeom>
              <a:grpFill/>
              <a:ln>
                <a:solidFill>
                  <a:srgbClr val="00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80" name="Oval 79"/>
              <p:cNvSpPr/>
              <p:nvPr/>
            </p:nvSpPr>
            <p:spPr>
              <a:xfrm>
                <a:off x="7848600" y="2362200"/>
                <a:ext cx="228600" cy="228600"/>
              </a:xfrm>
              <a:prstGeom prst="ellipse">
                <a:avLst/>
              </a:prstGeom>
              <a:grpFill/>
              <a:ln>
                <a:solidFill>
                  <a:srgbClr val="00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84" name="Straight Connector 83"/>
              <p:cNvCxnSpPr>
                <a:stCxn id="80" idx="5"/>
                <a:endCxn id="77" idx="3"/>
              </p:cNvCxnSpPr>
              <p:nvPr/>
            </p:nvCxnSpPr>
            <p:spPr>
              <a:xfrm rot="16200000" flipH="1">
                <a:off x="8229600" y="2371444"/>
                <a:ext cx="1588" cy="371756"/>
              </a:xfrm>
              <a:prstGeom prst="line">
                <a:avLst/>
              </a:prstGeom>
              <a:grpFill/>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86" name="Straight Connector 85"/>
              <p:cNvCxnSpPr>
                <a:stCxn id="77" idx="6"/>
                <a:endCxn id="78" idx="3"/>
              </p:cNvCxnSpPr>
              <p:nvPr/>
            </p:nvCxnSpPr>
            <p:spPr>
              <a:xfrm flipV="1">
                <a:off x="8610600" y="2252522"/>
                <a:ext cx="185878" cy="223978"/>
              </a:xfrm>
              <a:prstGeom prst="line">
                <a:avLst/>
              </a:prstGeom>
              <a:grpFill/>
              <a:ln>
                <a:solidFill>
                  <a:srgbClr val="000000"/>
                </a:solidFill>
              </a:ln>
            </p:spPr>
            <p:style>
              <a:lnRef idx="2">
                <a:schemeClr val="accent1"/>
              </a:lnRef>
              <a:fillRef idx="0">
                <a:schemeClr val="accent1"/>
              </a:fillRef>
              <a:effectRef idx="1">
                <a:schemeClr val="accent1"/>
              </a:effectRef>
              <a:fontRef idx="minor">
                <a:schemeClr val="tx1"/>
              </a:fontRef>
            </p:style>
          </p:cxnSp>
        </p:grpSp>
      </p:grpSp>
      <p:sp>
        <p:nvSpPr>
          <p:cNvPr id="90120" name="Title 31"/>
          <p:cNvSpPr>
            <a:spLocks noGrp="1"/>
          </p:cNvSpPr>
          <p:nvPr>
            <p:ph type="title"/>
          </p:nvPr>
        </p:nvSpPr>
        <p:spPr>
          <a:xfrm>
            <a:off x="381000" y="152400"/>
            <a:ext cx="8305800" cy="1143000"/>
          </a:xfrm>
        </p:spPr>
        <p:txBody>
          <a:bodyPr>
            <a:normAutofit fontScale="90000"/>
          </a:bodyPr>
          <a:lstStyle/>
          <a:p>
            <a:pPr eaLnBrk="1" hangingPunct="1"/>
            <a:r>
              <a:rPr lang="en-US" sz="4000" b="1" dirty="0">
                <a:solidFill>
                  <a:srgbClr val="0000FF"/>
                </a:solidFill>
                <a:latin typeface="Calibri" charset="0"/>
                <a:ea typeface="ＭＳ Ｐゴシック" charset="0"/>
                <a:cs typeface="ＭＳ Ｐゴシック" charset="0"/>
              </a:rPr>
              <a:t>Software Defined </a:t>
            </a:r>
            <a:r>
              <a:rPr lang="en-US" sz="4000" b="1" dirty="0" smtClean="0">
                <a:solidFill>
                  <a:srgbClr val="0000FF"/>
                </a:solidFill>
                <a:latin typeface="Calibri" charset="0"/>
                <a:ea typeface="ＭＳ Ｐゴシック" charset="0"/>
                <a:cs typeface="ＭＳ Ｐゴシック" charset="0"/>
              </a:rPr>
              <a:t>Network</a:t>
            </a:r>
            <a:br>
              <a:rPr lang="en-US" sz="4000" b="1" dirty="0" smtClean="0">
                <a:solidFill>
                  <a:srgbClr val="0000FF"/>
                </a:solidFill>
                <a:latin typeface="Calibri" charset="0"/>
                <a:ea typeface="ＭＳ Ｐゴシック" charset="0"/>
                <a:cs typeface="ＭＳ Ｐゴシック" charset="0"/>
              </a:rPr>
            </a:br>
            <a:r>
              <a:rPr lang="en-US" sz="4000" b="1" dirty="0" smtClean="0">
                <a:solidFill>
                  <a:srgbClr val="0000FF"/>
                </a:solidFill>
                <a:latin typeface="Calibri" charset="0"/>
                <a:ea typeface="ＭＳ Ｐゴシック" charset="0"/>
                <a:cs typeface="ＭＳ Ｐゴシック" charset="0"/>
              </a:rPr>
              <a:t>with Virtualization</a:t>
            </a:r>
            <a:endParaRPr lang="en-US" sz="4000" b="1" dirty="0">
              <a:solidFill>
                <a:srgbClr val="0000FF"/>
              </a:solidFill>
              <a:latin typeface="Calibri" charset="0"/>
              <a:ea typeface="ＭＳ Ｐゴシック" charset="0"/>
              <a:cs typeface="ＭＳ Ｐゴシック" charset="0"/>
            </a:endParaRPr>
          </a:p>
        </p:txBody>
      </p:sp>
    </p:spTree>
    <p:extLst>
      <p:ext uri="{BB962C8B-B14F-4D97-AF65-F5344CB8AC3E}">
        <p14:creationId xmlns:p14="http://schemas.microsoft.com/office/powerpoint/2010/main" val="285028035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0" presetClass="path" presetSubtype="0" accel="50000" decel="50000" fill="hold" nodeType="clickEffect">
                                  <p:stCondLst>
                                    <p:cond delay="0"/>
                                  </p:stCondLst>
                                  <p:childTnLst>
                                    <p:animMotion origin="layout" path="M 0 0 L 0 -0.14454 " pathEditMode="relative" ptsTypes="AA">
                                      <p:cBhvr>
                                        <p:cTn id="6" dur="1000" fill="hold"/>
                                        <p:tgtEl>
                                          <p:spTgt spid="67"/>
                                        </p:tgtEl>
                                        <p:attrNameLst>
                                          <p:attrName>ppt_x</p:attrName>
                                          <p:attrName>ppt_y</p:attrName>
                                        </p:attrNameLst>
                                      </p:cBhvr>
                                    </p:animMotion>
                                  </p:childTnLst>
                                </p:cTn>
                              </p:par>
                            </p:childTnLst>
                          </p:cTn>
                        </p:par>
                        <p:par>
                          <p:cTn id="7" fill="hold" nodeType="afterGroup">
                            <p:stCondLst>
                              <p:cond delay="1000"/>
                            </p:stCondLst>
                            <p:childTnLst>
                              <p:par>
                                <p:cTn id="8" presetID="10" presetClass="entr" presetSubtype="0" fill="hold" nodeType="after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1000"/>
                                        <p:tgtEl>
                                          <p:spTgt spid="4"/>
                                        </p:tgtEl>
                                      </p:cBhvr>
                                    </p:animEffect>
                                  </p:childTnLst>
                                </p:cTn>
                              </p:par>
                            </p:childTnLst>
                          </p:cTn>
                        </p:par>
                        <p:par>
                          <p:cTn id="11" fill="hold" nodeType="withGroup">
                            <p:stCondLst>
                              <p:cond delay="2000"/>
                            </p:stCondLst>
                            <p:childTnLst>
                              <p:par>
                                <p:cTn id="12" presetID="1" presetClass="entr" presetSubtype="0" fill="hold" grpId="0" nodeType="afterEffect">
                                  <p:stCondLst>
                                    <p:cond delay="0"/>
                                  </p:stCondLst>
                                  <p:childTnLst>
                                    <p:set>
                                      <p:cBhvr>
                                        <p:cTn id="13"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b="1" dirty="0" smtClean="0">
                <a:solidFill>
                  <a:srgbClr val="0000FF"/>
                </a:solidFill>
              </a:rPr>
              <a:t>Key Takeaways</a:t>
            </a:r>
            <a:endParaRPr lang="en-US" b="1" dirty="0">
              <a:solidFill>
                <a:srgbClr val="0000FF"/>
              </a:solidFill>
            </a:endParaRPr>
          </a:p>
        </p:txBody>
      </p:sp>
      <p:sp>
        <p:nvSpPr>
          <p:cNvPr id="3" name="Content Placeholder 2"/>
          <p:cNvSpPr>
            <a:spLocks noGrp="1"/>
          </p:cNvSpPr>
          <p:nvPr>
            <p:ph idx="1"/>
          </p:nvPr>
        </p:nvSpPr>
        <p:spPr>
          <a:xfrm>
            <a:off x="457200" y="1066800"/>
            <a:ext cx="8458200" cy="5638800"/>
          </a:xfrm>
        </p:spPr>
        <p:txBody>
          <a:bodyPr>
            <a:normAutofit/>
          </a:bodyPr>
          <a:lstStyle/>
          <a:p>
            <a:pPr marL="0" indent="0" algn="ctr">
              <a:lnSpc>
                <a:spcPct val="200000"/>
              </a:lnSpc>
              <a:buNone/>
            </a:pPr>
            <a:r>
              <a:rPr lang="en-US" sz="2800" dirty="0" smtClean="0"/>
              <a:t>SDN is hot and has captured industry’s imagination</a:t>
            </a:r>
          </a:p>
          <a:p>
            <a:pPr marL="0" indent="0" algn="ctr">
              <a:lnSpc>
                <a:spcPct val="200000"/>
              </a:lnSpc>
              <a:buNone/>
            </a:pPr>
            <a:endParaRPr lang="en-US" sz="700" dirty="0" smtClean="0"/>
          </a:p>
          <a:p>
            <a:pPr marL="0" indent="0" algn="ctr">
              <a:buNone/>
            </a:pPr>
            <a:r>
              <a:rPr lang="en-US" sz="2800" dirty="0" smtClean="0"/>
              <a:t>SDN is not just a feature but a new way of thinking</a:t>
            </a:r>
          </a:p>
          <a:p>
            <a:pPr marL="457200" lvl="1" indent="0" algn="ctr">
              <a:buNone/>
            </a:pPr>
            <a:r>
              <a:rPr lang="en-US" sz="2400" dirty="0" smtClean="0"/>
              <a:t>SDN abstractions and what they enable</a:t>
            </a:r>
          </a:p>
          <a:p>
            <a:pPr marL="457200" lvl="1" indent="0" algn="ctr">
              <a:buNone/>
            </a:pPr>
            <a:endParaRPr lang="en-US" sz="2400" dirty="0" smtClean="0"/>
          </a:p>
          <a:p>
            <a:pPr marL="0" indent="0" algn="ctr">
              <a:buNone/>
            </a:pPr>
            <a:r>
              <a:rPr lang="en-US" sz="2800" dirty="0" smtClean="0"/>
              <a:t>SDN is in an early stage of development </a:t>
            </a:r>
          </a:p>
          <a:p>
            <a:pPr marL="457200" lvl="1" indent="0" algn="ctr">
              <a:buNone/>
            </a:pPr>
            <a:r>
              <a:rPr lang="en-US" sz="2400" dirty="0"/>
              <a:t>L</a:t>
            </a:r>
            <a:r>
              <a:rPr lang="en-US" sz="2400" dirty="0" smtClean="0"/>
              <a:t>ot of opportunities to shape it </a:t>
            </a:r>
          </a:p>
          <a:p>
            <a:pPr marL="457200" lvl="1" indent="0" algn="ctr">
              <a:lnSpc>
                <a:spcPct val="200000"/>
              </a:lnSpc>
              <a:buNone/>
            </a:pPr>
            <a:r>
              <a:rPr lang="en-US" dirty="0" smtClean="0"/>
              <a:t>Our opportunity to impact practice of networking</a:t>
            </a:r>
          </a:p>
        </p:txBody>
      </p:sp>
    </p:spTree>
    <p:extLst>
      <p:ext uri="{BB962C8B-B14F-4D97-AF65-F5344CB8AC3E}">
        <p14:creationId xmlns:p14="http://schemas.microsoft.com/office/powerpoint/2010/main" val="54041167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023" y="46038"/>
            <a:ext cx="8723439" cy="715962"/>
          </a:xfrm>
        </p:spPr>
        <p:txBody>
          <a:bodyPr>
            <a:noAutofit/>
          </a:bodyPr>
          <a:lstStyle/>
          <a:p>
            <a:r>
              <a:rPr lang="en-US" dirty="0" smtClean="0"/>
              <a:t>Stanford/Berkeley SDN Activities </a:t>
            </a:r>
            <a:br>
              <a:rPr lang="en-US" dirty="0" smtClean="0"/>
            </a:br>
            <a:r>
              <a:rPr lang="en-US" sz="2400" dirty="0" smtClean="0"/>
              <a:t>With Partners</a:t>
            </a:r>
            <a:endParaRPr lang="en-US" sz="1400" dirty="0"/>
          </a:p>
        </p:txBody>
      </p:sp>
      <p:cxnSp>
        <p:nvCxnSpPr>
          <p:cNvPr id="7" name="Straight Arrow Connector 6"/>
          <p:cNvCxnSpPr/>
          <p:nvPr/>
        </p:nvCxnSpPr>
        <p:spPr>
          <a:xfrm>
            <a:off x="381000" y="6324600"/>
            <a:ext cx="8686800" cy="1588"/>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152400" y="6336268"/>
            <a:ext cx="652643" cy="369332"/>
          </a:xfrm>
          <a:prstGeom prst="rect">
            <a:avLst/>
          </a:prstGeom>
          <a:noFill/>
        </p:spPr>
        <p:txBody>
          <a:bodyPr wrap="none" rtlCol="0">
            <a:spAutoFit/>
          </a:bodyPr>
          <a:lstStyle/>
          <a:p>
            <a:r>
              <a:rPr lang="en-US" dirty="0" smtClean="0"/>
              <a:t>2007</a:t>
            </a:r>
            <a:endParaRPr lang="en-US" dirty="0"/>
          </a:p>
        </p:txBody>
      </p:sp>
      <p:sp>
        <p:nvSpPr>
          <p:cNvPr id="10" name="TextBox 9"/>
          <p:cNvSpPr txBox="1"/>
          <p:nvPr/>
        </p:nvSpPr>
        <p:spPr>
          <a:xfrm>
            <a:off x="7086600" y="6336268"/>
            <a:ext cx="652643" cy="369332"/>
          </a:xfrm>
          <a:prstGeom prst="rect">
            <a:avLst/>
          </a:prstGeom>
          <a:noFill/>
        </p:spPr>
        <p:txBody>
          <a:bodyPr wrap="none" rtlCol="0">
            <a:spAutoFit/>
          </a:bodyPr>
          <a:lstStyle/>
          <a:p>
            <a:r>
              <a:rPr lang="en-US" dirty="0" smtClean="0"/>
              <a:t>2011</a:t>
            </a:r>
            <a:endParaRPr lang="en-US" dirty="0"/>
          </a:p>
        </p:txBody>
      </p:sp>
      <p:sp>
        <p:nvSpPr>
          <p:cNvPr id="11" name="TextBox 10"/>
          <p:cNvSpPr txBox="1"/>
          <p:nvPr/>
        </p:nvSpPr>
        <p:spPr>
          <a:xfrm>
            <a:off x="1524000" y="6324600"/>
            <a:ext cx="652643" cy="369332"/>
          </a:xfrm>
          <a:prstGeom prst="rect">
            <a:avLst/>
          </a:prstGeom>
          <a:noFill/>
        </p:spPr>
        <p:txBody>
          <a:bodyPr wrap="none" rtlCol="0">
            <a:spAutoFit/>
          </a:bodyPr>
          <a:lstStyle/>
          <a:p>
            <a:r>
              <a:rPr lang="en-US" dirty="0" smtClean="0"/>
              <a:t>2008</a:t>
            </a:r>
            <a:endParaRPr lang="en-US" dirty="0"/>
          </a:p>
        </p:txBody>
      </p:sp>
      <p:sp>
        <p:nvSpPr>
          <p:cNvPr id="12" name="TextBox 11"/>
          <p:cNvSpPr txBox="1"/>
          <p:nvPr/>
        </p:nvSpPr>
        <p:spPr>
          <a:xfrm>
            <a:off x="3378200" y="6336268"/>
            <a:ext cx="652643" cy="369332"/>
          </a:xfrm>
          <a:prstGeom prst="rect">
            <a:avLst/>
          </a:prstGeom>
          <a:noFill/>
        </p:spPr>
        <p:txBody>
          <a:bodyPr wrap="none" rtlCol="0">
            <a:spAutoFit/>
          </a:bodyPr>
          <a:lstStyle/>
          <a:p>
            <a:r>
              <a:rPr lang="en-US" dirty="0" smtClean="0"/>
              <a:t>2009</a:t>
            </a:r>
            <a:endParaRPr lang="en-US" dirty="0"/>
          </a:p>
        </p:txBody>
      </p:sp>
      <p:sp>
        <p:nvSpPr>
          <p:cNvPr id="13" name="TextBox 12"/>
          <p:cNvSpPr txBox="1"/>
          <p:nvPr/>
        </p:nvSpPr>
        <p:spPr>
          <a:xfrm>
            <a:off x="5232400" y="6336268"/>
            <a:ext cx="652643" cy="369332"/>
          </a:xfrm>
          <a:prstGeom prst="rect">
            <a:avLst/>
          </a:prstGeom>
          <a:noFill/>
        </p:spPr>
        <p:txBody>
          <a:bodyPr wrap="none" rtlCol="0">
            <a:spAutoFit/>
          </a:bodyPr>
          <a:lstStyle/>
          <a:p>
            <a:r>
              <a:rPr lang="en-US" dirty="0" smtClean="0"/>
              <a:t>2010</a:t>
            </a:r>
            <a:endParaRPr lang="en-US" dirty="0"/>
          </a:p>
        </p:txBody>
      </p:sp>
      <p:grpSp>
        <p:nvGrpSpPr>
          <p:cNvPr id="3" name="Group 85"/>
          <p:cNvGrpSpPr/>
          <p:nvPr/>
        </p:nvGrpSpPr>
        <p:grpSpPr>
          <a:xfrm>
            <a:off x="76200" y="5574268"/>
            <a:ext cx="839969" cy="674132"/>
            <a:chOff x="76200" y="5574268"/>
            <a:chExt cx="839969" cy="674132"/>
          </a:xfrm>
        </p:grpSpPr>
        <p:sp>
          <p:nvSpPr>
            <p:cNvPr id="70" name="Oval 69"/>
            <p:cNvSpPr/>
            <p:nvPr/>
          </p:nvSpPr>
          <p:spPr>
            <a:xfrm flipV="1">
              <a:off x="381000" y="6019800"/>
              <a:ext cx="228600" cy="228600"/>
            </a:xfrm>
            <a:prstGeom prst="ellipse">
              <a:avLst/>
            </a:prstGeom>
            <a:effectLst>
              <a:glow rad="228600">
                <a:schemeClr val="accent2">
                  <a:alpha val="75000"/>
                </a:schemeClr>
              </a:glow>
              <a:outerShdw blurRad="40000" dist="23000" dir="5400000" rotWithShape="0">
                <a:srgbClr val="000000">
                  <a:alpha val="35000"/>
                </a:srgbClr>
              </a:outerShdw>
            </a:effectLst>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p>
          </p:txBody>
        </p:sp>
        <p:sp>
          <p:nvSpPr>
            <p:cNvPr id="71" name="TextBox 70"/>
            <p:cNvSpPr txBox="1"/>
            <p:nvPr/>
          </p:nvSpPr>
          <p:spPr>
            <a:xfrm>
              <a:off x="76200" y="5574268"/>
              <a:ext cx="839969" cy="369332"/>
            </a:xfrm>
            <a:prstGeom prst="rect">
              <a:avLst/>
            </a:prstGeom>
            <a:noFill/>
          </p:spPr>
          <p:txBody>
            <a:bodyPr wrap="none" rtlCol="0">
              <a:spAutoFit/>
            </a:bodyPr>
            <a:lstStyle/>
            <a:p>
              <a:pPr algn="ctr"/>
              <a:r>
                <a:rPr lang="en-US" dirty="0" smtClean="0"/>
                <a:t>Ethane</a:t>
              </a:r>
            </a:p>
          </p:txBody>
        </p:sp>
      </p:grpSp>
      <p:sp>
        <p:nvSpPr>
          <p:cNvPr id="120" name="TextBox 119"/>
          <p:cNvSpPr txBox="1"/>
          <p:nvPr/>
        </p:nvSpPr>
        <p:spPr>
          <a:xfrm rot="16200000">
            <a:off x="220372" y="1227428"/>
            <a:ext cx="935322" cy="461665"/>
          </a:xfrm>
          <a:prstGeom prst="rect">
            <a:avLst/>
          </a:prstGeom>
          <a:noFill/>
        </p:spPr>
        <p:txBody>
          <a:bodyPr wrap="none" rtlCol="0">
            <a:spAutoFit/>
          </a:bodyPr>
          <a:lstStyle/>
          <a:p>
            <a:r>
              <a:rPr lang="en-US" sz="2400" dirty="0" smtClean="0">
                <a:solidFill>
                  <a:srgbClr val="FF0000"/>
                </a:solidFill>
              </a:rPr>
              <a:t>Demo</a:t>
            </a:r>
            <a:endParaRPr lang="en-US" sz="2400" dirty="0">
              <a:solidFill>
                <a:srgbClr val="FF0000"/>
              </a:solidFill>
            </a:endParaRPr>
          </a:p>
        </p:txBody>
      </p:sp>
      <p:sp>
        <p:nvSpPr>
          <p:cNvPr id="121" name="TextBox 120"/>
          <p:cNvSpPr txBox="1"/>
          <p:nvPr/>
        </p:nvSpPr>
        <p:spPr>
          <a:xfrm rot="16200000">
            <a:off x="-90353" y="2755359"/>
            <a:ext cx="1464438" cy="400110"/>
          </a:xfrm>
          <a:prstGeom prst="rect">
            <a:avLst/>
          </a:prstGeom>
          <a:noFill/>
        </p:spPr>
        <p:txBody>
          <a:bodyPr wrap="none" rtlCol="0">
            <a:spAutoFit/>
          </a:bodyPr>
          <a:lstStyle/>
          <a:p>
            <a:r>
              <a:rPr lang="en-US" sz="2000" dirty="0" smtClean="0">
                <a:solidFill>
                  <a:srgbClr val="FF6600"/>
                </a:solidFill>
              </a:rPr>
              <a:t>Deployment</a:t>
            </a:r>
            <a:endParaRPr lang="en-US" sz="2000" dirty="0">
              <a:solidFill>
                <a:srgbClr val="FF6600"/>
              </a:solidFill>
            </a:endParaRPr>
          </a:p>
        </p:txBody>
      </p:sp>
      <p:sp>
        <p:nvSpPr>
          <p:cNvPr id="122" name="TextBox 121"/>
          <p:cNvSpPr txBox="1"/>
          <p:nvPr/>
        </p:nvSpPr>
        <p:spPr>
          <a:xfrm rot="16200000">
            <a:off x="-195737" y="4303487"/>
            <a:ext cx="1647406" cy="707886"/>
          </a:xfrm>
          <a:prstGeom prst="rect">
            <a:avLst/>
          </a:prstGeom>
          <a:noFill/>
        </p:spPr>
        <p:txBody>
          <a:bodyPr wrap="none" rtlCol="0">
            <a:spAutoFit/>
          </a:bodyPr>
          <a:lstStyle/>
          <a:p>
            <a:pPr algn="ctr"/>
            <a:r>
              <a:rPr lang="en-US" sz="2000" dirty="0" smtClean="0">
                <a:solidFill>
                  <a:srgbClr val="0000FF"/>
                </a:solidFill>
              </a:rPr>
              <a:t>Platform</a:t>
            </a:r>
          </a:p>
          <a:p>
            <a:pPr algn="ctr"/>
            <a:r>
              <a:rPr lang="en-US" sz="2000" dirty="0" smtClean="0">
                <a:solidFill>
                  <a:srgbClr val="0000FF"/>
                </a:solidFill>
              </a:rPr>
              <a:t> Development</a:t>
            </a:r>
            <a:endParaRPr lang="en-US" sz="2000" dirty="0">
              <a:solidFill>
                <a:srgbClr val="0000FF"/>
              </a:solidFill>
            </a:endParaRPr>
          </a:p>
        </p:txBody>
      </p:sp>
      <p:grpSp>
        <p:nvGrpSpPr>
          <p:cNvPr id="4" name="Group 91"/>
          <p:cNvGrpSpPr/>
          <p:nvPr/>
        </p:nvGrpSpPr>
        <p:grpSpPr>
          <a:xfrm>
            <a:off x="1064846" y="3821668"/>
            <a:ext cx="7926754" cy="2430640"/>
            <a:chOff x="1064846" y="3821668"/>
            <a:chExt cx="7926754" cy="2430640"/>
          </a:xfrm>
        </p:grpSpPr>
        <p:grpSp>
          <p:nvGrpSpPr>
            <p:cNvPr id="5" name="Group 77"/>
            <p:cNvGrpSpPr/>
            <p:nvPr/>
          </p:nvGrpSpPr>
          <p:grpSpPr>
            <a:xfrm>
              <a:off x="1064846" y="5867400"/>
              <a:ext cx="7913077" cy="384908"/>
              <a:chOff x="1064846" y="5867400"/>
              <a:chExt cx="7913077" cy="384908"/>
            </a:xfrm>
          </p:grpSpPr>
          <p:sp>
            <p:nvSpPr>
              <p:cNvPr id="141" name="Freeform 140"/>
              <p:cNvSpPr/>
              <p:nvPr/>
            </p:nvSpPr>
            <p:spPr>
              <a:xfrm>
                <a:off x="1064846" y="5867400"/>
                <a:ext cx="7913077" cy="384908"/>
              </a:xfrm>
              <a:custGeom>
                <a:avLst/>
                <a:gdLst>
                  <a:gd name="connsiteX0" fmla="*/ 0 w 7913077"/>
                  <a:gd name="connsiteY0" fmla="*/ 537308 h 537308"/>
                  <a:gd name="connsiteX1" fmla="*/ 693616 w 7913077"/>
                  <a:gd name="connsiteY1" fmla="*/ 0 h 537308"/>
                  <a:gd name="connsiteX2" fmla="*/ 7913077 w 7913077"/>
                  <a:gd name="connsiteY2" fmla="*/ 0 h 537308"/>
                  <a:gd name="connsiteX3" fmla="*/ 7913077 w 7913077"/>
                  <a:gd name="connsiteY3" fmla="*/ 537308 h 537308"/>
                  <a:gd name="connsiteX4" fmla="*/ 0 w 7913077"/>
                  <a:gd name="connsiteY4" fmla="*/ 537308 h 5373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13077" h="537308">
                    <a:moveTo>
                      <a:pt x="0" y="537308"/>
                    </a:moveTo>
                    <a:lnTo>
                      <a:pt x="693616" y="0"/>
                    </a:lnTo>
                    <a:lnTo>
                      <a:pt x="7913077" y="0"/>
                    </a:lnTo>
                    <a:lnTo>
                      <a:pt x="7913077" y="537308"/>
                    </a:lnTo>
                    <a:lnTo>
                      <a:pt x="0" y="537308"/>
                    </a:lnTo>
                    <a:close/>
                  </a:path>
                </a:pathLst>
              </a:cu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3" name="TextBox 72"/>
              <p:cNvSpPr txBox="1"/>
              <p:nvPr/>
            </p:nvSpPr>
            <p:spPr>
              <a:xfrm>
                <a:off x="1066800" y="5879068"/>
                <a:ext cx="1631764" cy="369332"/>
              </a:xfrm>
              <a:prstGeom prst="rect">
                <a:avLst/>
              </a:prstGeom>
              <a:noFill/>
            </p:spPr>
            <p:txBody>
              <a:bodyPr wrap="none" rtlCol="0">
                <a:spAutoFit/>
              </a:bodyPr>
              <a:lstStyle/>
              <a:p>
                <a:r>
                  <a:rPr lang="en-US" dirty="0" err="1" smtClean="0">
                    <a:solidFill>
                      <a:srgbClr val="0000FF"/>
                    </a:solidFill>
                  </a:rPr>
                  <a:t>OpenFlow</a:t>
                </a:r>
                <a:r>
                  <a:rPr lang="en-US" dirty="0" smtClean="0">
                    <a:solidFill>
                      <a:srgbClr val="0000FF"/>
                    </a:solidFill>
                  </a:rPr>
                  <a:t> Spec</a:t>
                </a:r>
                <a:endParaRPr lang="en-US" dirty="0">
                  <a:solidFill>
                    <a:srgbClr val="0000FF"/>
                  </a:solidFill>
                </a:endParaRPr>
              </a:p>
            </p:txBody>
          </p:sp>
          <p:sp>
            <p:nvSpPr>
              <p:cNvPr id="79" name="TextBox 78"/>
              <p:cNvSpPr txBox="1"/>
              <p:nvPr/>
            </p:nvSpPr>
            <p:spPr>
              <a:xfrm>
                <a:off x="3124200" y="5940623"/>
                <a:ext cx="633507" cy="307777"/>
              </a:xfrm>
              <a:prstGeom prst="rect">
                <a:avLst/>
              </a:prstGeom>
              <a:noFill/>
            </p:spPr>
            <p:txBody>
              <a:bodyPr wrap="none" rtlCol="0">
                <a:spAutoFit/>
              </a:bodyPr>
              <a:lstStyle/>
              <a:p>
                <a:r>
                  <a:rPr lang="en-US" sz="1400" dirty="0" smtClean="0"/>
                  <a:t>v0.8.9</a:t>
                </a:r>
                <a:endParaRPr lang="en-US" sz="1400" dirty="0"/>
              </a:p>
            </p:txBody>
          </p:sp>
          <p:sp>
            <p:nvSpPr>
              <p:cNvPr id="97" name="TextBox 96"/>
              <p:cNvSpPr txBox="1"/>
              <p:nvPr/>
            </p:nvSpPr>
            <p:spPr>
              <a:xfrm>
                <a:off x="5334000" y="5940623"/>
                <a:ext cx="493069" cy="307777"/>
              </a:xfrm>
              <a:prstGeom prst="rect">
                <a:avLst/>
              </a:prstGeom>
              <a:noFill/>
            </p:spPr>
            <p:txBody>
              <a:bodyPr wrap="none" rtlCol="0">
                <a:spAutoFit/>
              </a:bodyPr>
              <a:lstStyle/>
              <a:p>
                <a:r>
                  <a:rPr lang="en-US" sz="1400" dirty="0" smtClean="0"/>
                  <a:t>v1.0</a:t>
                </a:r>
                <a:endParaRPr lang="en-US" sz="1400" dirty="0"/>
              </a:p>
            </p:txBody>
          </p:sp>
          <p:sp>
            <p:nvSpPr>
              <p:cNvPr id="99" name="TextBox 98"/>
              <p:cNvSpPr txBox="1"/>
              <p:nvPr/>
            </p:nvSpPr>
            <p:spPr>
              <a:xfrm>
                <a:off x="7086600" y="5940623"/>
                <a:ext cx="493069" cy="307777"/>
              </a:xfrm>
              <a:prstGeom prst="rect">
                <a:avLst/>
              </a:prstGeom>
              <a:noFill/>
            </p:spPr>
            <p:txBody>
              <a:bodyPr wrap="none" rtlCol="0">
                <a:spAutoFit/>
              </a:bodyPr>
              <a:lstStyle/>
              <a:p>
                <a:r>
                  <a:rPr lang="en-US" sz="1400" dirty="0" smtClean="0"/>
                  <a:t>v1.1</a:t>
                </a:r>
                <a:endParaRPr lang="en-US" sz="1400" dirty="0"/>
              </a:p>
            </p:txBody>
          </p:sp>
        </p:grpSp>
        <p:grpSp>
          <p:nvGrpSpPr>
            <p:cNvPr id="6" name="Group 79"/>
            <p:cNvGrpSpPr/>
            <p:nvPr/>
          </p:nvGrpSpPr>
          <p:grpSpPr>
            <a:xfrm>
              <a:off x="1066800" y="5467588"/>
              <a:ext cx="7915031" cy="402789"/>
              <a:chOff x="1066800" y="5467588"/>
              <a:chExt cx="7915031" cy="402789"/>
            </a:xfrm>
          </p:grpSpPr>
          <p:sp>
            <p:nvSpPr>
              <p:cNvPr id="142" name="Freeform 141"/>
              <p:cNvSpPr/>
              <p:nvPr/>
            </p:nvSpPr>
            <p:spPr>
              <a:xfrm>
                <a:off x="1752600" y="5486400"/>
                <a:ext cx="7229231" cy="371231"/>
              </a:xfrm>
              <a:custGeom>
                <a:avLst/>
                <a:gdLst>
                  <a:gd name="connsiteX0" fmla="*/ 0 w 7229231"/>
                  <a:gd name="connsiteY0" fmla="*/ 537308 h 537308"/>
                  <a:gd name="connsiteX1" fmla="*/ 664307 w 7229231"/>
                  <a:gd name="connsiteY1" fmla="*/ 9769 h 537308"/>
                  <a:gd name="connsiteX2" fmla="*/ 7229231 w 7229231"/>
                  <a:gd name="connsiteY2" fmla="*/ 0 h 537308"/>
                  <a:gd name="connsiteX3" fmla="*/ 7219461 w 7229231"/>
                  <a:gd name="connsiteY3" fmla="*/ 537308 h 537308"/>
                  <a:gd name="connsiteX4" fmla="*/ 0 w 7229231"/>
                  <a:gd name="connsiteY4" fmla="*/ 537308 h 5373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29231" h="537308">
                    <a:moveTo>
                      <a:pt x="0" y="537308"/>
                    </a:moveTo>
                    <a:lnTo>
                      <a:pt x="664307" y="9769"/>
                    </a:lnTo>
                    <a:lnTo>
                      <a:pt x="7229231" y="0"/>
                    </a:lnTo>
                    <a:lnTo>
                      <a:pt x="7219461" y="537308"/>
                    </a:lnTo>
                    <a:lnTo>
                      <a:pt x="0" y="537308"/>
                    </a:lnTo>
                    <a:close/>
                  </a:path>
                </a:pathLst>
              </a:cu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2" name="TextBox 111"/>
              <p:cNvSpPr txBox="1"/>
              <p:nvPr/>
            </p:nvSpPr>
            <p:spPr>
              <a:xfrm>
                <a:off x="1066800" y="5467588"/>
                <a:ext cx="1792040" cy="369332"/>
              </a:xfrm>
              <a:prstGeom prst="rect">
                <a:avLst/>
              </a:prstGeom>
              <a:noFill/>
            </p:spPr>
            <p:txBody>
              <a:bodyPr wrap="none" rtlCol="0">
                <a:spAutoFit/>
              </a:bodyPr>
              <a:lstStyle/>
              <a:p>
                <a:r>
                  <a:rPr lang="en-US" dirty="0" smtClean="0">
                    <a:solidFill>
                      <a:srgbClr val="0000FF"/>
                    </a:solidFill>
                  </a:rPr>
                  <a:t>Reference Switch</a:t>
                </a:r>
                <a:endParaRPr lang="en-US" dirty="0">
                  <a:solidFill>
                    <a:srgbClr val="0000FF"/>
                  </a:solidFill>
                </a:endParaRPr>
              </a:p>
            </p:txBody>
          </p:sp>
          <p:sp>
            <p:nvSpPr>
              <p:cNvPr id="125" name="TextBox 124"/>
              <p:cNvSpPr txBox="1"/>
              <p:nvPr/>
            </p:nvSpPr>
            <p:spPr>
              <a:xfrm>
                <a:off x="3048000" y="5559623"/>
                <a:ext cx="841446" cy="307777"/>
              </a:xfrm>
              <a:prstGeom prst="rect">
                <a:avLst/>
              </a:prstGeom>
              <a:noFill/>
            </p:spPr>
            <p:txBody>
              <a:bodyPr wrap="none" rtlCol="0">
                <a:spAutoFit/>
              </a:bodyPr>
              <a:lstStyle/>
              <a:p>
                <a:r>
                  <a:rPr lang="en-US" sz="1400" dirty="0" err="1" smtClean="0"/>
                  <a:t>NetFPGA</a:t>
                </a:r>
                <a:endParaRPr lang="en-US" sz="1400" dirty="0"/>
              </a:p>
            </p:txBody>
          </p:sp>
          <p:sp>
            <p:nvSpPr>
              <p:cNvPr id="126" name="TextBox 125"/>
              <p:cNvSpPr txBox="1"/>
              <p:nvPr/>
            </p:nvSpPr>
            <p:spPr>
              <a:xfrm>
                <a:off x="4267200" y="5562600"/>
                <a:ext cx="838691" cy="307777"/>
              </a:xfrm>
              <a:prstGeom prst="rect">
                <a:avLst/>
              </a:prstGeom>
              <a:noFill/>
            </p:spPr>
            <p:txBody>
              <a:bodyPr wrap="none" rtlCol="0">
                <a:spAutoFit/>
              </a:bodyPr>
              <a:lstStyle/>
              <a:p>
                <a:r>
                  <a:rPr lang="en-US" sz="1400" dirty="0" smtClean="0"/>
                  <a:t>Software</a:t>
                </a:r>
                <a:endParaRPr lang="en-US" sz="1400" dirty="0"/>
              </a:p>
            </p:txBody>
          </p:sp>
        </p:grpSp>
        <p:sp>
          <p:nvSpPr>
            <p:cNvPr id="144" name="Freeform 143"/>
            <p:cNvSpPr/>
            <p:nvPr/>
          </p:nvSpPr>
          <p:spPr>
            <a:xfrm>
              <a:off x="2971800" y="4724400"/>
              <a:ext cx="6019800" cy="357554"/>
            </a:xfrm>
            <a:custGeom>
              <a:avLst/>
              <a:gdLst>
                <a:gd name="connsiteX0" fmla="*/ 0 w 6564923"/>
                <a:gd name="connsiteY0" fmla="*/ 556846 h 556846"/>
                <a:gd name="connsiteX1" fmla="*/ 683846 w 6564923"/>
                <a:gd name="connsiteY1" fmla="*/ 0 h 556846"/>
                <a:gd name="connsiteX2" fmla="*/ 6564923 w 6564923"/>
                <a:gd name="connsiteY2" fmla="*/ 0 h 556846"/>
                <a:gd name="connsiteX3" fmla="*/ 6564923 w 6564923"/>
                <a:gd name="connsiteY3" fmla="*/ 556846 h 556846"/>
                <a:gd name="connsiteX4" fmla="*/ 0 w 6564923"/>
                <a:gd name="connsiteY4" fmla="*/ 556846 h 5568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64923" h="556846">
                  <a:moveTo>
                    <a:pt x="0" y="556846"/>
                  </a:moveTo>
                  <a:lnTo>
                    <a:pt x="683846" y="0"/>
                  </a:lnTo>
                  <a:lnTo>
                    <a:pt x="6564923" y="0"/>
                  </a:lnTo>
                  <a:lnTo>
                    <a:pt x="6564923" y="556846"/>
                  </a:lnTo>
                  <a:lnTo>
                    <a:pt x="0" y="556846"/>
                  </a:lnTo>
                  <a:close/>
                </a:path>
              </a:pathLst>
            </a:cu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3" name="TextBox 112"/>
            <p:cNvSpPr txBox="1"/>
            <p:nvPr/>
          </p:nvSpPr>
          <p:spPr>
            <a:xfrm>
              <a:off x="1066800" y="4622354"/>
              <a:ext cx="1305691" cy="369332"/>
            </a:xfrm>
            <a:prstGeom prst="rect">
              <a:avLst/>
            </a:prstGeom>
            <a:noFill/>
          </p:spPr>
          <p:txBody>
            <a:bodyPr wrap="none" rtlCol="0">
              <a:spAutoFit/>
            </a:bodyPr>
            <a:lstStyle/>
            <a:p>
              <a:r>
                <a:rPr lang="en-US" dirty="0" smtClean="0">
                  <a:solidFill>
                    <a:srgbClr val="0000FF"/>
                  </a:solidFill>
                </a:rPr>
                <a:t>Network OS</a:t>
              </a:r>
              <a:endParaRPr lang="en-US" dirty="0">
                <a:solidFill>
                  <a:srgbClr val="0000FF"/>
                </a:solidFill>
              </a:endParaRPr>
            </a:p>
          </p:txBody>
        </p:sp>
        <p:sp>
          <p:nvSpPr>
            <p:cNvPr id="128" name="TextBox 127"/>
            <p:cNvSpPr txBox="1"/>
            <p:nvPr/>
          </p:nvSpPr>
          <p:spPr>
            <a:xfrm>
              <a:off x="3379193" y="4721423"/>
              <a:ext cx="507007" cy="307777"/>
            </a:xfrm>
            <a:prstGeom prst="rect">
              <a:avLst/>
            </a:prstGeom>
            <a:noFill/>
          </p:spPr>
          <p:txBody>
            <a:bodyPr wrap="none" rtlCol="0">
              <a:spAutoFit/>
            </a:bodyPr>
            <a:lstStyle/>
            <a:p>
              <a:r>
                <a:rPr lang="en-US" sz="1400" dirty="0" smtClean="0"/>
                <a:t>NOX</a:t>
              </a:r>
              <a:endParaRPr lang="en-US" sz="1400" dirty="0"/>
            </a:p>
          </p:txBody>
        </p:sp>
        <p:sp>
          <p:nvSpPr>
            <p:cNvPr id="129" name="TextBox 128"/>
            <p:cNvSpPr txBox="1"/>
            <p:nvPr/>
          </p:nvSpPr>
          <p:spPr>
            <a:xfrm>
              <a:off x="4422395" y="4721423"/>
              <a:ext cx="581347" cy="307777"/>
            </a:xfrm>
            <a:prstGeom prst="rect">
              <a:avLst/>
            </a:prstGeom>
            <a:noFill/>
          </p:spPr>
          <p:txBody>
            <a:bodyPr wrap="none" rtlCol="0">
              <a:spAutoFit/>
            </a:bodyPr>
            <a:lstStyle/>
            <a:p>
              <a:r>
                <a:rPr lang="en-US" sz="1400" dirty="0" smtClean="0"/>
                <a:t>SNAC</a:t>
              </a:r>
              <a:endParaRPr lang="en-US" sz="1400" dirty="0"/>
            </a:p>
          </p:txBody>
        </p:sp>
        <p:sp>
          <p:nvSpPr>
            <p:cNvPr id="130" name="TextBox 129"/>
            <p:cNvSpPr txBox="1"/>
            <p:nvPr/>
          </p:nvSpPr>
          <p:spPr>
            <a:xfrm>
              <a:off x="7239000" y="4724400"/>
              <a:ext cx="721083" cy="307777"/>
            </a:xfrm>
            <a:prstGeom prst="rect">
              <a:avLst/>
            </a:prstGeom>
            <a:noFill/>
          </p:spPr>
          <p:txBody>
            <a:bodyPr wrap="none" rtlCol="0">
              <a:spAutoFit/>
            </a:bodyPr>
            <a:lstStyle/>
            <a:p>
              <a:r>
                <a:rPr lang="en-US" sz="1400" dirty="0" smtClean="0"/>
                <a:t>Beacon</a:t>
              </a:r>
              <a:endParaRPr lang="en-US" sz="1400" dirty="0"/>
            </a:p>
          </p:txBody>
        </p:sp>
        <p:sp>
          <p:nvSpPr>
            <p:cNvPr id="147" name="Freeform 146"/>
            <p:cNvSpPr/>
            <p:nvPr/>
          </p:nvSpPr>
          <p:spPr>
            <a:xfrm>
              <a:off x="3581400" y="4339492"/>
              <a:ext cx="5410200" cy="384908"/>
            </a:xfrm>
            <a:custGeom>
              <a:avLst/>
              <a:gdLst>
                <a:gd name="connsiteX0" fmla="*/ 0 w 5607539"/>
                <a:gd name="connsiteY0" fmla="*/ 537308 h 537308"/>
                <a:gd name="connsiteX1" fmla="*/ 703385 w 5607539"/>
                <a:gd name="connsiteY1" fmla="*/ 0 h 537308"/>
                <a:gd name="connsiteX2" fmla="*/ 5607539 w 5607539"/>
                <a:gd name="connsiteY2" fmla="*/ 0 h 537308"/>
                <a:gd name="connsiteX3" fmla="*/ 5607539 w 5607539"/>
                <a:gd name="connsiteY3" fmla="*/ 527538 h 537308"/>
                <a:gd name="connsiteX4" fmla="*/ 0 w 5607539"/>
                <a:gd name="connsiteY4" fmla="*/ 537308 h 5373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07539" h="537308">
                  <a:moveTo>
                    <a:pt x="0" y="537308"/>
                  </a:moveTo>
                  <a:lnTo>
                    <a:pt x="703385" y="0"/>
                  </a:lnTo>
                  <a:lnTo>
                    <a:pt x="5607539" y="0"/>
                  </a:lnTo>
                  <a:lnTo>
                    <a:pt x="5607539" y="527538"/>
                  </a:lnTo>
                  <a:lnTo>
                    <a:pt x="0" y="537308"/>
                  </a:lnTo>
                  <a:close/>
                </a:path>
              </a:pathLst>
            </a:cu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4" name="TextBox 113"/>
            <p:cNvSpPr txBox="1"/>
            <p:nvPr/>
          </p:nvSpPr>
          <p:spPr>
            <a:xfrm>
              <a:off x="1066800" y="4263628"/>
              <a:ext cx="1433731" cy="369332"/>
            </a:xfrm>
            <a:prstGeom prst="rect">
              <a:avLst/>
            </a:prstGeom>
            <a:noFill/>
          </p:spPr>
          <p:txBody>
            <a:bodyPr wrap="none" rtlCol="0">
              <a:spAutoFit/>
            </a:bodyPr>
            <a:lstStyle/>
            <a:p>
              <a:r>
                <a:rPr lang="en-US" dirty="0" smtClean="0">
                  <a:solidFill>
                    <a:srgbClr val="0000FF"/>
                  </a:solidFill>
                </a:rPr>
                <a:t>Virtualization</a:t>
              </a:r>
              <a:endParaRPr lang="en-US" dirty="0">
                <a:solidFill>
                  <a:srgbClr val="0000FF"/>
                </a:solidFill>
              </a:endParaRPr>
            </a:p>
          </p:txBody>
        </p:sp>
        <p:sp>
          <p:nvSpPr>
            <p:cNvPr id="132" name="TextBox 131"/>
            <p:cNvSpPr txBox="1"/>
            <p:nvPr/>
          </p:nvSpPr>
          <p:spPr>
            <a:xfrm>
              <a:off x="4202589" y="4343400"/>
              <a:ext cx="902811" cy="307777"/>
            </a:xfrm>
            <a:prstGeom prst="rect">
              <a:avLst/>
            </a:prstGeom>
            <a:noFill/>
          </p:spPr>
          <p:txBody>
            <a:bodyPr wrap="none" rtlCol="0">
              <a:spAutoFit/>
            </a:bodyPr>
            <a:lstStyle/>
            <a:p>
              <a:r>
                <a:rPr lang="en-US" sz="1400" dirty="0" err="1" smtClean="0"/>
                <a:t>FlowVisor</a:t>
              </a:r>
              <a:endParaRPr lang="en-US" sz="1400" dirty="0"/>
            </a:p>
          </p:txBody>
        </p:sp>
        <p:sp>
          <p:nvSpPr>
            <p:cNvPr id="133" name="TextBox 132"/>
            <p:cNvSpPr txBox="1"/>
            <p:nvPr/>
          </p:nvSpPr>
          <p:spPr>
            <a:xfrm>
              <a:off x="6477000" y="4340423"/>
              <a:ext cx="1355422" cy="307777"/>
            </a:xfrm>
            <a:prstGeom prst="rect">
              <a:avLst/>
            </a:prstGeom>
            <a:noFill/>
          </p:spPr>
          <p:txBody>
            <a:bodyPr wrap="none" rtlCol="0">
              <a:spAutoFit/>
            </a:bodyPr>
            <a:lstStyle/>
            <a:p>
              <a:r>
                <a:rPr lang="en-US" sz="1400" dirty="0" err="1" smtClean="0"/>
                <a:t>FlowVisor</a:t>
              </a:r>
              <a:r>
                <a:rPr lang="en-US" sz="1400" dirty="0" smtClean="0"/>
                <a:t> (Java)</a:t>
              </a:r>
            </a:p>
          </p:txBody>
        </p:sp>
        <p:grpSp>
          <p:nvGrpSpPr>
            <p:cNvPr id="8" name="Group 90"/>
            <p:cNvGrpSpPr/>
            <p:nvPr/>
          </p:nvGrpSpPr>
          <p:grpSpPr>
            <a:xfrm>
              <a:off x="1066800" y="5098064"/>
              <a:ext cx="7905800" cy="388336"/>
              <a:chOff x="1066800" y="5098064"/>
              <a:chExt cx="7905800" cy="388336"/>
            </a:xfrm>
          </p:grpSpPr>
          <p:sp>
            <p:nvSpPr>
              <p:cNvPr id="115" name="TextBox 114"/>
              <p:cNvSpPr txBox="1"/>
              <p:nvPr/>
            </p:nvSpPr>
            <p:spPr>
              <a:xfrm>
                <a:off x="1066800" y="5117068"/>
                <a:ext cx="663350" cy="369332"/>
              </a:xfrm>
              <a:prstGeom prst="rect">
                <a:avLst/>
              </a:prstGeom>
              <a:noFill/>
            </p:spPr>
            <p:txBody>
              <a:bodyPr wrap="none" rtlCol="0">
                <a:spAutoFit/>
              </a:bodyPr>
              <a:lstStyle/>
              <a:p>
                <a:r>
                  <a:rPr lang="en-US" dirty="0" smtClean="0">
                    <a:solidFill>
                      <a:srgbClr val="0000FF"/>
                    </a:solidFill>
                  </a:rPr>
                  <a:t>Tools</a:t>
                </a:r>
                <a:endParaRPr lang="en-US" dirty="0">
                  <a:solidFill>
                    <a:srgbClr val="0000FF"/>
                  </a:solidFill>
                </a:endParaRPr>
              </a:p>
            </p:txBody>
          </p:sp>
          <p:grpSp>
            <p:nvGrpSpPr>
              <p:cNvPr id="14" name="Group 89"/>
              <p:cNvGrpSpPr/>
              <p:nvPr/>
            </p:nvGrpSpPr>
            <p:grpSpPr>
              <a:xfrm>
                <a:off x="2429504" y="5098064"/>
                <a:ext cx="6543096" cy="386496"/>
                <a:chOff x="2429504" y="5098064"/>
                <a:chExt cx="6543096" cy="386496"/>
              </a:xfrm>
            </p:grpSpPr>
            <p:sp>
              <p:nvSpPr>
                <p:cNvPr id="88" name="Freeform 87"/>
                <p:cNvSpPr/>
                <p:nvPr/>
              </p:nvSpPr>
              <p:spPr>
                <a:xfrm>
                  <a:off x="2429504" y="5098064"/>
                  <a:ext cx="6543096" cy="386496"/>
                </a:xfrm>
                <a:custGeom>
                  <a:avLst/>
                  <a:gdLst>
                    <a:gd name="connsiteX0" fmla="*/ 0 w 6543096"/>
                    <a:gd name="connsiteY0" fmla="*/ 368091 h 386496"/>
                    <a:gd name="connsiteX1" fmla="*/ 552160 w 6543096"/>
                    <a:gd name="connsiteY1" fmla="*/ 9202 h 386496"/>
                    <a:gd name="connsiteX2" fmla="*/ 6543096 w 6543096"/>
                    <a:gd name="connsiteY2" fmla="*/ 0 h 386496"/>
                    <a:gd name="connsiteX3" fmla="*/ 6543096 w 6543096"/>
                    <a:gd name="connsiteY3" fmla="*/ 386496 h 386496"/>
                    <a:gd name="connsiteX4" fmla="*/ 0 w 6543096"/>
                    <a:gd name="connsiteY4" fmla="*/ 368091 h 3864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3096" h="386496">
                      <a:moveTo>
                        <a:pt x="0" y="368091"/>
                      </a:moveTo>
                      <a:lnTo>
                        <a:pt x="552160" y="9202"/>
                      </a:lnTo>
                      <a:lnTo>
                        <a:pt x="6543096" y="0"/>
                      </a:lnTo>
                      <a:lnTo>
                        <a:pt x="6543096" y="386496"/>
                      </a:lnTo>
                      <a:lnTo>
                        <a:pt x="0" y="368091"/>
                      </a:lnTo>
                      <a:close/>
                    </a:path>
                  </a:pathLst>
                </a:cu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5" name="Group 88"/>
                <p:cNvGrpSpPr/>
                <p:nvPr/>
              </p:nvGrpSpPr>
              <p:grpSpPr>
                <a:xfrm>
                  <a:off x="3276600" y="5174715"/>
                  <a:ext cx="5105400" cy="307777"/>
                  <a:chOff x="3276600" y="5174715"/>
                  <a:chExt cx="5105400" cy="307777"/>
                </a:xfrm>
              </p:grpSpPr>
              <p:sp>
                <p:nvSpPr>
                  <p:cNvPr id="135" name="TextBox 134"/>
                  <p:cNvSpPr txBox="1"/>
                  <p:nvPr/>
                </p:nvSpPr>
                <p:spPr>
                  <a:xfrm>
                    <a:off x="3276600" y="5174715"/>
                    <a:ext cx="880019" cy="307777"/>
                  </a:xfrm>
                  <a:prstGeom prst="rect">
                    <a:avLst/>
                  </a:prstGeom>
                  <a:noFill/>
                </p:spPr>
                <p:txBody>
                  <a:bodyPr wrap="none" rtlCol="0">
                    <a:spAutoFit/>
                  </a:bodyPr>
                  <a:lstStyle/>
                  <a:p>
                    <a:r>
                      <a:rPr lang="en-US" sz="1400" dirty="0" smtClean="0"/>
                      <a:t>Test Suite</a:t>
                    </a:r>
                    <a:endParaRPr lang="en-US" sz="1400" dirty="0"/>
                  </a:p>
                </p:txBody>
              </p:sp>
              <p:sp>
                <p:nvSpPr>
                  <p:cNvPr id="136" name="TextBox 135"/>
                  <p:cNvSpPr txBox="1"/>
                  <p:nvPr/>
                </p:nvSpPr>
                <p:spPr>
                  <a:xfrm>
                    <a:off x="4572000" y="5174715"/>
                    <a:ext cx="700044" cy="307777"/>
                  </a:xfrm>
                  <a:prstGeom prst="rect">
                    <a:avLst/>
                  </a:prstGeom>
                  <a:noFill/>
                </p:spPr>
                <p:txBody>
                  <a:bodyPr wrap="none" rtlCol="0">
                    <a:spAutoFit/>
                  </a:bodyPr>
                  <a:lstStyle/>
                  <a:p>
                    <a:r>
                      <a:rPr lang="en-US" sz="1400" dirty="0" err="1" smtClean="0"/>
                      <a:t>oftrace</a:t>
                    </a:r>
                    <a:endParaRPr lang="en-US" sz="1400" dirty="0"/>
                  </a:p>
                </p:txBody>
              </p:sp>
              <p:sp>
                <p:nvSpPr>
                  <p:cNvPr id="137" name="TextBox 136"/>
                  <p:cNvSpPr txBox="1"/>
                  <p:nvPr/>
                </p:nvSpPr>
                <p:spPr>
                  <a:xfrm>
                    <a:off x="7624273" y="5174715"/>
                    <a:ext cx="757727" cy="307777"/>
                  </a:xfrm>
                  <a:prstGeom prst="rect">
                    <a:avLst/>
                  </a:prstGeom>
                  <a:noFill/>
                </p:spPr>
                <p:txBody>
                  <a:bodyPr wrap="none" rtlCol="0">
                    <a:spAutoFit/>
                  </a:bodyPr>
                  <a:lstStyle/>
                  <a:p>
                    <a:r>
                      <a:rPr lang="en-US" sz="1400" dirty="0" err="1"/>
                      <a:t>M</a:t>
                    </a:r>
                    <a:r>
                      <a:rPr lang="en-US" sz="1400" dirty="0" err="1" smtClean="0"/>
                      <a:t>ininet</a:t>
                    </a:r>
                    <a:endParaRPr lang="en-US" sz="1400" dirty="0"/>
                  </a:p>
                </p:txBody>
              </p:sp>
              <p:sp>
                <p:nvSpPr>
                  <p:cNvPr id="138" name="TextBox 137"/>
                  <p:cNvSpPr txBox="1"/>
                  <p:nvPr/>
                </p:nvSpPr>
                <p:spPr>
                  <a:xfrm>
                    <a:off x="5867400" y="5174715"/>
                    <a:ext cx="1612891" cy="307777"/>
                  </a:xfrm>
                  <a:prstGeom prst="rect">
                    <a:avLst/>
                  </a:prstGeom>
                  <a:noFill/>
                </p:spPr>
                <p:txBody>
                  <a:bodyPr wrap="none" rtlCol="0">
                    <a:spAutoFit/>
                  </a:bodyPr>
                  <a:lstStyle/>
                  <a:p>
                    <a:r>
                      <a:rPr lang="en-US" sz="1400" dirty="0" smtClean="0"/>
                      <a:t>Measurement tools</a:t>
                    </a:r>
                    <a:endParaRPr lang="en-US" sz="1400" dirty="0"/>
                  </a:p>
                </p:txBody>
              </p:sp>
            </p:grpSp>
          </p:grpSp>
        </p:grpSp>
        <p:grpSp>
          <p:nvGrpSpPr>
            <p:cNvPr id="16" name="Group 83"/>
            <p:cNvGrpSpPr/>
            <p:nvPr/>
          </p:nvGrpSpPr>
          <p:grpSpPr>
            <a:xfrm>
              <a:off x="1066800" y="3821668"/>
              <a:ext cx="7924800" cy="525640"/>
              <a:chOff x="1066800" y="3821668"/>
              <a:chExt cx="7924800" cy="525640"/>
            </a:xfrm>
          </p:grpSpPr>
          <p:sp>
            <p:nvSpPr>
              <p:cNvPr id="149" name="Freeform 148"/>
              <p:cNvSpPr/>
              <p:nvPr/>
            </p:nvSpPr>
            <p:spPr>
              <a:xfrm>
                <a:off x="4191000" y="3962400"/>
                <a:ext cx="4800600" cy="384908"/>
              </a:xfrm>
              <a:custGeom>
                <a:avLst/>
                <a:gdLst>
                  <a:gd name="connsiteX0" fmla="*/ 0 w 5607539"/>
                  <a:gd name="connsiteY0" fmla="*/ 537308 h 537308"/>
                  <a:gd name="connsiteX1" fmla="*/ 703385 w 5607539"/>
                  <a:gd name="connsiteY1" fmla="*/ 0 h 537308"/>
                  <a:gd name="connsiteX2" fmla="*/ 5607539 w 5607539"/>
                  <a:gd name="connsiteY2" fmla="*/ 0 h 537308"/>
                  <a:gd name="connsiteX3" fmla="*/ 5607539 w 5607539"/>
                  <a:gd name="connsiteY3" fmla="*/ 527538 h 537308"/>
                  <a:gd name="connsiteX4" fmla="*/ 0 w 5607539"/>
                  <a:gd name="connsiteY4" fmla="*/ 537308 h 5373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07539" h="537308">
                    <a:moveTo>
                      <a:pt x="0" y="537308"/>
                    </a:moveTo>
                    <a:lnTo>
                      <a:pt x="703385" y="0"/>
                    </a:lnTo>
                    <a:lnTo>
                      <a:pt x="5607539" y="0"/>
                    </a:lnTo>
                    <a:lnTo>
                      <a:pt x="5607539" y="527538"/>
                    </a:lnTo>
                    <a:lnTo>
                      <a:pt x="0" y="537308"/>
                    </a:lnTo>
                    <a:close/>
                  </a:path>
                </a:pathLst>
              </a:cu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6" name="TextBox 115"/>
              <p:cNvSpPr txBox="1"/>
              <p:nvPr/>
            </p:nvSpPr>
            <p:spPr>
              <a:xfrm>
                <a:off x="1066800" y="3821668"/>
                <a:ext cx="2028169" cy="369332"/>
              </a:xfrm>
              <a:prstGeom prst="rect">
                <a:avLst/>
              </a:prstGeom>
              <a:noFill/>
            </p:spPr>
            <p:txBody>
              <a:bodyPr wrap="none" rtlCol="0">
                <a:spAutoFit/>
              </a:bodyPr>
              <a:lstStyle/>
              <a:p>
                <a:r>
                  <a:rPr lang="en-US" dirty="0" smtClean="0">
                    <a:solidFill>
                      <a:srgbClr val="0000FF"/>
                    </a:solidFill>
                  </a:rPr>
                  <a:t>GENI software suite</a:t>
                </a:r>
                <a:endParaRPr lang="en-US" dirty="0">
                  <a:solidFill>
                    <a:srgbClr val="0000FF"/>
                  </a:solidFill>
                </a:endParaRPr>
              </a:p>
            </p:txBody>
          </p:sp>
          <p:sp>
            <p:nvSpPr>
              <p:cNvPr id="140" name="TextBox 139"/>
              <p:cNvSpPr txBox="1"/>
              <p:nvPr/>
            </p:nvSpPr>
            <p:spPr>
              <a:xfrm>
                <a:off x="5334000" y="3962400"/>
                <a:ext cx="2658112" cy="307777"/>
              </a:xfrm>
              <a:prstGeom prst="rect">
                <a:avLst/>
              </a:prstGeom>
              <a:noFill/>
            </p:spPr>
            <p:txBody>
              <a:bodyPr wrap="none" rtlCol="0">
                <a:spAutoFit/>
              </a:bodyPr>
              <a:lstStyle/>
              <a:p>
                <a:r>
                  <a:rPr lang="en-US" sz="1400" dirty="0" smtClean="0"/>
                  <a:t>Expedient/Opt-in Manager/FOAM</a:t>
                </a:r>
                <a:endParaRPr lang="en-US" sz="1400" dirty="0"/>
              </a:p>
            </p:txBody>
          </p:sp>
        </p:grpSp>
      </p:grpSp>
      <p:grpSp>
        <p:nvGrpSpPr>
          <p:cNvPr id="17" name="Group 75"/>
          <p:cNvGrpSpPr/>
          <p:nvPr/>
        </p:nvGrpSpPr>
        <p:grpSpPr>
          <a:xfrm>
            <a:off x="1066800" y="3352800"/>
            <a:ext cx="7924800" cy="541362"/>
            <a:chOff x="1066800" y="3352800"/>
            <a:chExt cx="7924800" cy="541362"/>
          </a:xfrm>
        </p:grpSpPr>
        <p:sp>
          <p:nvSpPr>
            <p:cNvPr id="150" name="Freeform 149"/>
            <p:cNvSpPr/>
            <p:nvPr/>
          </p:nvSpPr>
          <p:spPr>
            <a:xfrm>
              <a:off x="1860062" y="3429000"/>
              <a:ext cx="7131538" cy="386861"/>
            </a:xfrm>
            <a:custGeom>
              <a:avLst/>
              <a:gdLst>
                <a:gd name="connsiteX0" fmla="*/ 0 w 7131538"/>
                <a:gd name="connsiteY0" fmla="*/ 605692 h 615461"/>
                <a:gd name="connsiteX1" fmla="*/ 7131538 w 7131538"/>
                <a:gd name="connsiteY1" fmla="*/ 615461 h 615461"/>
                <a:gd name="connsiteX2" fmla="*/ 7131538 w 7131538"/>
                <a:gd name="connsiteY2" fmla="*/ 9769 h 615461"/>
                <a:gd name="connsiteX3" fmla="*/ 2696307 w 7131538"/>
                <a:gd name="connsiteY3" fmla="*/ 0 h 615461"/>
                <a:gd name="connsiteX4" fmla="*/ 0 w 7131538"/>
                <a:gd name="connsiteY4" fmla="*/ 605692 h 6154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31538" h="615461">
                  <a:moveTo>
                    <a:pt x="0" y="605692"/>
                  </a:moveTo>
                  <a:lnTo>
                    <a:pt x="7131538" y="615461"/>
                  </a:lnTo>
                  <a:lnTo>
                    <a:pt x="7131538" y="9769"/>
                  </a:lnTo>
                  <a:lnTo>
                    <a:pt x="2696307" y="0"/>
                  </a:lnTo>
                  <a:lnTo>
                    <a:pt x="0" y="605692"/>
                  </a:lnTo>
                  <a:close/>
                </a:path>
              </a:pathLst>
            </a:cu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dirty="0"/>
            </a:p>
          </p:txBody>
        </p:sp>
        <p:sp>
          <p:nvSpPr>
            <p:cNvPr id="117" name="TextBox 116"/>
            <p:cNvSpPr txBox="1"/>
            <p:nvPr/>
          </p:nvSpPr>
          <p:spPr>
            <a:xfrm>
              <a:off x="1066800" y="3352800"/>
              <a:ext cx="1974632" cy="369332"/>
            </a:xfrm>
            <a:prstGeom prst="rect">
              <a:avLst/>
            </a:prstGeom>
            <a:noFill/>
          </p:spPr>
          <p:txBody>
            <a:bodyPr wrap="none" rtlCol="0">
              <a:spAutoFit/>
            </a:bodyPr>
            <a:lstStyle/>
            <a:p>
              <a:r>
                <a:rPr lang="en-US" dirty="0" smtClean="0">
                  <a:solidFill>
                    <a:srgbClr val="FF6600"/>
                  </a:solidFill>
                </a:rPr>
                <a:t>Stanford University</a:t>
              </a:r>
              <a:endParaRPr lang="en-US" dirty="0">
                <a:solidFill>
                  <a:srgbClr val="FF6600"/>
                </a:solidFill>
              </a:endParaRPr>
            </a:p>
          </p:txBody>
        </p:sp>
        <p:sp>
          <p:nvSpPr>
            <p:cNvPr id="165" name="TextBox 164"/>
            <p:cNvSpPr txBox="1"/>
            <p:nvPr/>
          </p:nvSpPr>
          <p:spPr>
            <a:xfrm>
              <a:off x="4188627" y="3370942"/>
              <a:ext cx="1919366" cy="523220"/>
            </a:xfrm>
            <a:prstGeom prst="rect">
              <a:avLst/>
            </a:prstGeom>
            <a:noFill/>
          </p:spPr>
          <p:txBody>
            <a:bodyPr wrap="none" rtlCol="0">
              <a:spAutoFit/>
            </a:bodyPr>
            <a:lstStyle/>
            <a:p>
              <a:r>
                <a:rPr lang="en-US" sz="1400" dirty="0" smtClean="0"/>
                <a:t>~45 switch/</a:t>
              </a:r>
              <a:r>
                <a:rPr lang="en-US" sz="1400" dirty="0" err="1" smtClean="0"/>
                <a:t>APs</a:t>
              </a:r>
              <a:r>
                <a:rPr lang="en-US" sz="1400" dirty="0" smtClean="0"/>
                <a:t> ~25user</a:t>
              </a:r>
            </a:p>
            <a:p>
              <a:r>
                <a:rPr lang="en-US" sz="1400" dirty="0" smtClean="0"/>
                <a:t>In </a:t>
              </a:r>
              <a:r>
                <a:rPr lang="en-US" sz="1400" dirty="0" err="1" smtClean="0"/>
                <a:t>McKeown</a:t>
              </a:r>
              <a:r>
                <a:rPr lang="en-US" sz="1400" dirty="0" smtClean="0"/>
                <a:t> Group</a:t>
              </a:r>
            </a:p>
          </p:txBody>
        </p:sp>
        <p:sp>
          <p:nvSpPr>
            <p:cNvPr id="166" name="TextBox 165"/>
            <p:cNvSpPr txBox="1"/>
            <p:nvPr/>
          </p:nvSpPr>
          <p:spPr>
            <a:xfrm>
              <a:off x="7099866" y="3352800"/>
              <a:ext cx="1655935" cy="523220"/>
            </a:xfrm>
            <a:prstGeom prst="rect">
              <a:avLst/>
            </a:prstGeom>
            <a:noFill/>
          </p:spPr>
          <p:txBody>
            <a:bodyPr wrap="none" rtlCol="0">
              <a:spAutoFit/>
            </a:bodyPr>
            <a:lstStyle/>
            <a:p>
              <a:r>
                <a:rPr lang="en-US" sz="1400" dirty="0" smtClean="0"/>
                <a:t>CIS/EE Building</a:t>
              </a:r>
            </a:p>
            <a:p>
              <a:r>
                <a:rPr lang="en-US" sz="1400" dirty="0" smtClean="0"/>
                <a:t>Production Network</a:t>
              </a:r>
            </a:p>
          </p:txBody>
        </p:sp>
      </p:grpSp>
      <p:grpSp>
        <p:nvGrpSpPr>
          <p:cNvPr id="18" name="Group 74"/>
          <p:cNvGrpSpPr/>
          <p:nvPr/>
        </p:nvGrpSpPr>
        <p:grpSpPr>
          <a:xfrm>
            <a:off x="1066800" y="2743200"/>
            <a:ext cx="7930662" cy="685800"/>
            <a:chOff x="1066800" y="2743200"/>
            <a:chExt cx="7930662" cy="685800"/>
          </a:xfrm>
        </p:grpSpPr>
        <p:sp>
          <p:nvSpPr>
            <p:cNvPr id="118" name="TextBox 117"/>
            <p:cNvSpPr txBox="1"/>
            <p:nvPr/>
          </p:nvSpPr>
          <p:spPr>
            <a:xfrm>
              <a:off x="1066800" y="2743200"/>
              <a:ext cx="2031325" cy="369332"/>
            </a:xfrm>
            <a:prstGeom prst="rect">
              <a:avLst/>
            </a:prstGeom>
            <a:noFill/>
          </p:spPr>
          <p:txBody>
            <a:bodyPr wrap="none" rtlCol="0">
              <a:spAutoFit/>
            </a:bodyPr>
            <a:lstStyle/>
            <a:p>
              <a:r>
                <a:rPr lang="en-US" dirty="0" smtClean="0">
                  <a:solidFill>
                    <a:srgbClr val="FF6600"/>
                  </a:solidFill>
                </a:rPr>
                <a:t>US R&amp;E Community</a:t>
              </a:r>
              <a:endParaRPr lang="en-US" dirty="0">
                <a:solidFill>
                  <a:srgbClr val="FF6600"/>
                </a:solidFill>
              </a:endParaRPr>
            </a:p>
          </p:txBody>
        </p:sp>
        <p:sp>
          <p:nvSpPr>
            <p:cNvPr id="163" name="Freeform 162"/>
            <p:cNvSpPr/>
            <p:nvPr/>
          </p:nvSpPr>
          <p:spPr>
            <a:xfrm>
              <a:off x="4572000" y="2794000"/>
              <a:ext cx="4425462" cy="635000"/>
            </a:xfrm>
            <a:custGeom>
              <a:avLst/>
              <a:gdLst>
                <a:gd name="connsiteX0" fmla="*/ 0 w 4425462"/>
                <a:gd name="connsiteY0" fmla="*/ 615462 h 635000"/>
                <a:gd name="connsiteX1" fmla="*/ 4425462 w 4425462"/>
                <a:gd name="connsiteY1" fmla="*/ 635000 h 635000"/>
                <a:gd name="connsiteX2" fmla="*/ 4415693 w 4425462"/>
                <a:gd name="connsiteY2" fmla="*/ 9769 h 635000"/>
                <a:gd name="connsiteX3" fmla="*/ 1494693 w 4425462"/>
                <a:gd name="connsiteY3" fmla="*/ 0 h 635000"/>
                <a:gd name="connsiteX4" fmla="*/ 0 w 4425462"/>
                <a:gd name="connsiteY4" fmla="*/ 615462 h 635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25462" h="635000">
                  <a:moveTo>
                    <a:pt x="0" y="615462"/>
                  </a:moveTo>
                  <a:lnTo>
                    <a:pt x="4425462" y="635000"/>
                  </a:lnTo>
                  <a:lnTo>
                    <a:pt x="4415693" y="9769"/>
                  </a:lnTo>
                  <a:lnTo>
                    <a:pt x="1494693" y="0"/>
                  </a:lnTo>
                  <a:lnTo>
                    <a:pt x="0" y="615462"/>
                  </a:lnTo>
                  <a:close/>
                </a:path>
              </a:pathLst>
            </a:cu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167" name="TextBox 166"/>
            <p:cNvSpPr txBox="1"/>
            <p:nvPr/>
          </p:nvSpPr>
          <p:spPr>
            <a:xfrm>
              <a:off x="5943600" y="2862948"/>
              <a:ext cx="2928732" cy="523220"/>
            </a:xfrm>
            <a:prstGeom prst="rect">
              <a:avLst/>
            </a:prstGeom>
            <a:noFill/>
          </p:spPr>
          <p:txBody>
            <a:bodyPr wrap="none" rtlCol="0">
              <a:spAutoFit/>
            </a:bodyPr>
            <a:lstStyle/>
            <a:p>
              <a:r>
                <a:rPr lang="en-US" sz="1400" dirty="0" smtClean="0"/>
                <a:t>GENI: 8 Universities + Internet2 + NLR</a:t>
              </a:r>
            </a:p>
            <a:p>
              <a:r>
                <a:rPr lang="en-US" sz="1400" dirty="0" smtClean="0"/>
                <a:t>Many other campuses</a:t>
              </a:r>
            </a:p>
          </p:txBody>
        </p:sp>
      </p:grpSp>
      <p:grpSp>
        <p:nvGrpSpPr>
          <p:cNvPr id="19" name="Group 76"/>
          <p:cNvGrpSpPr/>
          <p:nvPr/>
        </p:nvGrpSpPr>
        <p:grpSpPr>
          <a:xfrm>
            <a:off x="1066800" y="2066471"/>
            <a:ext cx="8051794" cy="738664"/>
            <a:chOff x="1066800" y="2066471"/>
            <a:chExt cx="8051794" cy="738664"/>
          </a:xfrm>
        </p:grpSpPr>
        <p:sp>
          <p:nvSpPr>
            <p:cNvPr id="119" name="TextBox 118"/>
            <p:cNvSpPr txBox="1"/>
            <p:nvPr/>
          </p:nvSpPr>
          <p:spPr>
            <a:xfrm>
              <a:off x="1066800" y="2133600"/>
              <a:ext cx="1659429" cy="369332"/>
            </a:xfrm>
            <a:prstGeom prst="rect">
              <a:avLst/>
            </a:prstGeom>
            <a:noFill/>
          </p:spPr>
          <p:txBody>
            <a:bodyPr wrap="none" rtlCol="0">
              <a:spAutoFit/>
            </a:bodyPr>
            <a:lstStyle/>
            <a:p>
              <a:r>
                <a:rPr lang="en-US" dirty="0" smtClean="0">
                  <a:solidFill>
                    <a:srgbClr val="FF6600"/>
                  </a:solidFill>
                </a:rPr>
                <a:t>Other countries</a:t>
              </a:r>
              <a:endParaRPr lang="en-US" dirty="0">
                <a:solidFill>
                  <a:srgbClr val="FF6600"/>
                </a:solidFill>
              </a:endParaRPr>
            </a:p>
          </p:txBody>
        </p:sp>
        <p:sp>
          <p:nvSpPr>
            <p:cNvPr id="164" name="Freeform 163"/>
            <p:cNvSpPr/>
            <p:nvPr/>
          </p:nvSpPr>
          <p:spPr>
            <a:xfrm>
              <a:off x="6019800" y="2133600"/>
              <a:ext cx="2977662" cy="635000"/>
            </a:xfrm>
            <a:custGeom>
              <a:avLst/>
              <a:gdLst>
                <a:gd name="connsiteX0" fmla="*/ 0 w 4425462"/>
                <a:gd name="connsiteY0" fmla="*/ 615462 h 635000"/>
                <a:gd name="connsiteX1" fmla="*/ 4425462 w 4425462"/>
                <a:gd name="connsiteY1" fmla="*/ 635000 h 635000"/>
                <a:gd name="connsiteX2" fmla="*/ 4415693 w 4425462"/>
                <a:gd name="connsiteY2" fmla="*/ 9769 h 635000"/>
                <a:gd name="connsiteX3" fmla="*/ 1494693 w 4425462"/>
                <a:gd name="connsiteY3" fmla="*/ 0 h 635000"/>
                <a:gd name="connsiteX4" fmla="*/ 0 w 4425462"/>
                <a:gd name="connsiteY4" fmla="*/ 615462 h 635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25462" h="635000">
                  <a:moveTo>
                    <a:pt x="0" y="615462"/>
                  </a:moveTo>
                  <a:lnTo>
                    <a:pt x="4425462" y="635000"/>
                  </a:lnTo>
                  <a:lnTo>
                    <a:pt x="4415693" y="9769"/>
                  </a:lnTo>
                  <a:lnTo>
                    <a:pt x="1494693" y="0"/>
                  </a:lnTo>
                  <a:lnTo>
                    <a:pt x="0" y="615462"/>
                  </a:lnTo>
                  <a:close/>
                </a:path>
              </a:pathLst>
            </a:cu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168" name="TextBox 167"/>
            <p:cNvSpPr txBox="1"/>
            <p:nvPr/>
          </p:nvSpPr>
          <p:spPr>
            <a:xfrm>
              <a:off x="6808772" y="2066471"/>
              <a:ext cx="2309822" cy="738664"/>
            </a:xfrm>
            <a:prstGeom prst="rect">
              <a:avLst/>
            </a:prstGeom>
            <a:noFill/>
          </p:spPr>
          <p:txBody>
            <a:bodyPr wrap="none" rtlCol="0">
              <a:spAutoFit/>
            </a:bodyPr>
            <a:lstStyle/>
            <a:p>
              <a:r>
                <a:rPr lang="en-US" sz="1400" dirty="0" smtClean="0"/>
                <a:t>Over 68 countries</a:t>
              </a:r>
            </a:p>
            <a:p>
              <a:r>
                <a:rPr lang="en-US" sz="1400" dirty="0" smtClean="0"/>
                <a:t>(Europe, Japan, China, Korea,</a:t>
              </a:r>
            </a:p>
            <a:p>
              <a:r>
                <a:rPr lang="en-US" sz="1400" dirty="0" smtClean="0"/>
                <a:t>Brazil, etc.)</a:t>
              </a:r>
            </a:p>
          </p:txBody>
        </p:sp>
      </p:grpSp>
      <p:grpSp>
        <p:nvGrpSpPr>
          <p:cNvPr id="20" name="Group 84"/>
          <p:cNvGrpSpPr/>
          <p:nvPr/>
        </p:nvGrpSpPr>
        <p:grpSpPr>
          <a:xfrm>
            <a:off x="1676400" y="685800"/>
            <a:ext cx="7543800" cy="1368623"/>
            <a:chOff x="1752600" y="685800"/>
            <a:chExt cx="7543800" cy="1368623"/>
          </a:xfrm>
        </p:grpSpPr>
        <p:sp>
          <p:nvSpPr>
            <p:cNvPr id="151" name="Oval 150"/>
            <p:cNvSpPr/>
            <p:nvPr/>
          </p:nvSpPr>
          <p:spPr>
            <a:xfrm>
              <a:off x="2438400" y="1295400"/>
              <a:ext cx="457200" cy="304800"/>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dirty="0"/>
            </a:p>
          </p:txBody>
        </p:sp>
        <p:sp>
          <p:nvSpPr>
            <p:cNvPr id="152" name="TextBox 151"/>
            <p:cNvSpPr txBox="1"/>
            <p:nvPr/>
          </p:nvSpPr>
          <p:spPr>
            <a:xfrm>
              <a:off x="1752600" y="1524000"/>
              <a:ext cx="1193769" cy="523220"/>
            </a:xfrm>
            <a:prstGeom prst="rect">
              <a:avLst/>
            </a:prstGeom>
            <a:noFill/>
          </p:spPr>
          <p:txBody>
            <a:bodyPr wrap="none" rtlCol="0">
              <a:spAutoFit/>
            </a:bodyPr>
            <a:lstStyle/>
            <a:p>
              <a:pPr algn="ctr"/>
              <a:r>
                <a:rPr lang="en-US" sz="1400" dirty="0" smtClean="0">
                  <a:solidFill>
                    <a:srgbClr val="FF0000"/>
                  </a:solidFill>
                </a:rPr>
                <a:t>VM Migration</a:t>
              </a:r>
            </a:p>
            <a:p>
              <a:pPr algn="ctr"/>
              <a:r>
                <a:rPr lang="en-US" sz="1400" dirty="0" smtClean="0">
                  <a:solidFill>
                    <a:srgbClr val="FF0000"/>
                  </a:solidFill>
                </a:rPr>
                <a:t>(Best Demo)</a:t>
              </a:r>
            </a:p>
          </p:txBody>
        </p:sp>
        <p:sp>
          <p:nvSpPr>
            <p:cNvPr id="156" name="TextBox 155"/>
            <p:cNvSpPr txBox="1"/>
            <p:nvPr/>
          </p:nvSpPr>
          <p:spPr>
            <a:xfrm>
              <a:off x="2997231" y="1516559"/>
              <a:ext cx="1193769" cy="523220"/>
            </a:xfrm>
            <a:prstGeom prst="rect">
              <a:avLst/>
            </a:prstGeom>
            <a:noFill/>
          </p:spPr>
          <p:txBody>
            <a:bodyPr wrap="none" rtlCol="0">
              <a:spAutoFit/>
            </a:bodyPr>
            <a:lstStyle/>
            <a:p>
              <a:pPr algn="ctr"/>
              <a:r>
                <a:rPr lang="en-US" sz="1400" dirty="0" smtClean="0">
                  <a:solidFill>
                    <a:srgbClr val="FF0000"/>
                  </a:solidFill>
                </a:rPr>
                <a:t>Trans-Pacific</a:t>
              </a:r>
            </a:p>
            <a:p>
              <a:pPr algn="ctr"/>
              <a:r>
                <a:rPr lang="en-US" sz="1400" dirty="0" smtClean="0">
                  <a:solidFill>
                    <a:srgbClr val="FF0000"/>
                  </a:solidFill>
                </a:rPr>
                <a:t>VM Migration</a:t>
              </a:r>
              <a:endParaRPr lang="en-US" sz="1400" dirty="0">
                <a:solidFill>
                  <a:srgbClr val="FF0000"/>
                </a:solidFill>
              </a:endParaRPr>
            </a:p>
          </p:txBody>
        </p:sp>
        <p:sp>
          <p:nvSpPr>
            <p:cNvPr id="160" name="TextBox 159"/>
            <p:cNvSpPr txBox="1"/>
            <p:nvPr/>
          </p:nvSpPr>
          <p:spPr>
            <a:xfrm>
              <a:off x="4800600" y="1521023"/>
              <a:ext cx="1600200" cy="307777"/>
            </a:xfrm>
            <a:prstGeom prst="rect">
              <a:avLst/>
            </a:prstGeom>
            <a:noFill/>
          </p:spPr>
          <p:txBody>
            <a:bodyPr wrap="square" rtlCol="0">
              <a:spAutoFit/>
            </a:bodyPr>
            <a:lstStyle/>
            <a:p>
              <a:pPr algn="ctr"/>
              <a:r>
                <a:rPr lang="en-US" sz="1400" dirty="0" smtClean="0">
                  <a:solidFill>
                    <a:srgbClr val="FF0000"/>
                  </a:solidFill>
                </a:rPr>
                <a:t>Baby GENI</a:t>
              </a:r>
            </a:p>
          </p:txBody>
        </p:sp>
        <p:sp>
          <p:nvSpPr>
            <p:cNvPr id="162" name="TextBox 161"/>
            <p:cNvSpPr txBox="1"/>
            <p:nvPr/>
          </p:nvSpPr>
          <p:spPr>
            <a:xfrm>
              <a:off x="5964201" y="1524000"/>
              <a:ext cx="1503399" cy="307777"/>
            </a:xfrm>
            <a:prstGeom prst="rect">
              <a:avLst/>
            </a:prstGeom>
            <a:noFill/>
          </p:spPr>
          <p:txBody>
            <a:bodyPr wrap="none" rtlCol="0">
              <a:spAutoFit/>
            </a:bodyPr>
            <a:lstStyle/>
            <a:p>
              <a:pPr algn="ctr"/>
              <a:r>
                <a:rPr lang="en-US" sz="1400" dirty="0" smtClean="0">
                  <a:solidFill>
                    <a:srgbClr val="FF0000"/>
                  </a:solidFill>
                </a:rPr>
                <a:t>Nation Wide GENI</a:t>
              </a:r>
            </a:p>
          </p:txBody>
        </p:sp>
        <p:sp>
          <p:nvSpPr>
            <p:cNvPr id="170" name="TextBox 169"/>
            <p:cNvSpPr txBox="1"/>
            <p:nvPr/>
          </p:nvSpPr>
          <p:spPr>
            <a:xfrm>
              <a:off x="7414818" y="1524000"/>
              <a:ext cx="1881582" cy="523220"/>
            </a:xfrm>
            <a:prstGeom prst="rect">
              <a:avLst/>
            </a:prstGeom>
            <a:noFill/>
          </p:spPr>
          <p:txBody>
            <a:bodyPr wrap="none" rtlCol="0">
              <a:spAutoFit/>
            </a:bodyPr>
            <a:lstStyle/>
            <a:p>
              <a:pPr algn="ctr"/>
              <a:r>
                <a:rPr lang="en-US" sz="1400" b="1" dirty="0" smtClean="0">
                  <a:solidFill>
                    <a:srgbClr val="FF0000"/>
                  </a:solidFill>
                </a:rPr>
                <a:t>“The </a:t>
              </a:r>
              <a:r>
                <a:rPr lang="en-US" sz="1400" b="1" dirty="0" err="1" smtClean="0">
                  <a:solidFill>
                    <a:srgbClr val="FF0000"/>
                  </a:solidFill>
                </a:rPr>
                <a:t>OpenFlow</a:t>
              </a:r>
              <a:r>
                <a:rPr lang="en-US" sz="1400" b="1" dirty="0" smtClean="0">
                  <a:solidFill>
                    <a:srgbClr val="FF0000"/>
                  </a:solidFill>
                </a:rPr>
                <a:t> Show” </a:t>
              </a:r>
            </a:p>
            <a:p>
              <a:pPr algn="ctr"/>
              <a:r>
                <a:rPr lang="en-US" sz="1400" b="1" dirty="0" smtClean="0">
                  <a:solidFill>
                    <a:srgbClr val="FF0000"/>
                  </a:solidFill>
                </a:rPr>
                <a:t>– IT World</a:t>
              </a:r>
              <a:endParaRPr lang="en-US" sz="1400" b="1" dirty="0">
                <a:solidFill>
                  <a:srgbClr val="FF0000"/>
                </a:solidFill>
              </a:endParaRPr>
            </a:p>
          </p:txBody>
        </p:sp>
        <p:sp>
          <p:nvSpPr>
            <p:cNvPr id="171" name="Oval 170"/>
            <p:cNvSpPr/>
            <p:nvPr/>
          </p:nvSpPr>
          <p:spPr>
            <a:xfrm>
              <a:off x="3276600" y="1210056"/>
              <a:ext cx="579534" cy="390144"/>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dirty="0"/>
            </a:p>
          </p:txBody>
        </p:sp>
        <p:sp>
          <p:nvSpPr>
            <p:cNvPr id="172" name="Oval 171"/>
            <p:cNvSpPr/>
            <p:nvPr/>
          </p:nvSpPr>
          <p:spPr>
            <a:xfrm>
              <a:off x="4282233" y="1133856"/>
              <a:ext cx="692724" cy="466344"/>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dirty="0"/>
            </a:p>
          </p:txBody>
        </p:sp>
        <p:sp>
          <p:nvSpPr>
            <p:cNvPr id="173" name="Oval 172"/>
            <p:cNvSpPr/>
            <p:nvPr/>
          </p:nvSpPr>
          <p:spPr>
            <a:xfrm>
              <a:off x="5257800" y="1057656"/>
              <a:ext cx="805914" cy="542544"/>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dirty="0"/>
            </a:p>
          </p:txBody>
        </p:sp>
        <p:sp>
          <p:nvSpPr>
            <p:cNvPr id="174" name="Oval 173"/>
            <p:cNvSpPr/>
            <p:nvPr/>
          </p:nvSpPr>
          <p:spPr>
            <a:xfrm>
              <a:off x="6324600" y="981456"/>
              <a:ext cx="919104" cy="618744"/>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dirty="0"/>
            </a:p>
          </p:txBody>
        </p:sp>
        <p:sp>
          <p:nvSpPr>
            <p:cNvPr id="175" name="Oval 174"/>
            <p:cNvSpPr/>
            <p:nvPr/>
          </p:nvSpPr>
          <p:spPr>
            <a:xfrm>
              <a:off x="7543800" y="728132"/>
              <a:ext cx="1295400" cy="872068"/>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dirty="0"/>
            </a:p>
          </p:txBody>
        </p:sp>
        <p:sp>
          <p:nvSpPr>
            <p:cNvPr id="176" name="TextBox 175"/>
            <p:cNvSpPr txBox="1"/>
            <p:nvPr/>
          </p:nvSpPr>
          <p:spPr>
            <a:xfrm>
              <a:off x="4043849" y="1531203"/>
              <a:ext cx="1137751" cy="523220"/>
            </a:xfrm>
            <a:prstGeom prst="rect">
              <a:avLst/>
            </a:prstGeom>
            <a:noFill/>
          </p:spPr>
          <p:txBody>
            <a:bodyPr wrap="none" rtlCol="0">
              <a:spAutoFit/>
            </a:bodyPr>
            <a:lstStyle/>
            <a:p>
              <a:pPr algn="ctr"/>
              <a:r>
                <a:rPr lang="en-US" sz="1400" dirty="0" smtClean="0">
                  <a:solidFill>
                    <a:srgbClr val="FF0000"/>
                  </a:solidFill>
                </a:rPr>
                <a:t>SDN Concept</a:t>
              </a:r>
            </a:p>
            <a:p>
              <a:pPr algn="ctr"/>
              <a:r>
                <a:rPr lang="en-US" sz="1400" dirty="0" smtClean="0">
                  <a:solidFill>
                    <a:srgbClr val="FF0000"/>
                  </a:solidFill>
                </a:rPr>
                <a:t>(Best Demo)</a:t>
              </a:r>
            </a:p>
          </p:txBody>
        </p:sp>
        <p:sp>
          <p:nvSpPr>
            <p:cNvPr id="177" name="TextBox 176"/>
            <p:cNvSpPr txBox="1"/>
            <p:nvPr/>
          </p:nvSpPr>
          <p:spPr>
            <a:xfrm>
              <a:off x="1752600" y="990600"/>
              <a:ext cx="1397100" cy="369332"/>
            </a:xfrm>
            <a:prstGeom prst="rect">
              <a:avLst/>
            </a:prstGeom>
            <a:noFill/>
          </p:spPr>
          <p:txBody>
            <a:bodyPr wrap="none" rtlCol="0">
              <a:spAutoFit/>
            </a:bodyPr>
            <a:lstStyle/>
            <a:p>
              <a:r>
                <a:rPr lang="en-US" dirty="0" smtClean="0">
                  <a:solidFill>
                    <a:srgbClr val="FF0000"/>
                  </a:solidFill>
                </a:rPr>
                <a:t>SIGCOMM08</a:t>
              </a:r>
              <a:endParaRPr lang="en-US" dirty="0">
                <a:solidFill>
                  <a:srgbClr val="FF0000"/>
                </a:solidFill>
              </a:endParaRPr>
            </a:p>
          </p:txBody>
        </p:sp>
        <p:sp>
          <p:nvSpPr>
            <p:cNvPr id="178" name="TextBox 177"/>
            <p:cNvSpPr txBox="1"/>
            <p:nvPr/>
          </p:nvSpPr>
          <p:spPr>
            <a:xfrm>
              <a:off x="3205830" y="914400"/>
              <a:ext cx="680370" cy="369332"/>
            </a:xfrm>
            <a:prstGeom prst="rect">
              <a:avLst/>
            </a:prstGeom>
            <a:noFill/>
          </p:spPr>
          <p:txBody>
            <a:bodyPr wrap="none" rtlCol="0">
              <a:spAutoFit/>
            </a:bodyPr>
            <a:lstStyle/>
            <a:p>
              <a:r>
                <a:rPr lang="en-US" dirty="0" smtClean="0">
                  <a:solidFill>
                    <a:srgbClr val="FF0000"/>
                  </a:solidFill>
                </a:rPr>
                <a:t>GEC3</a:t>
              </a:r>
              <a:endParaRPr lang="en-US" dirty="0">
                <a:solidFill>
                  <a:srgbClr val="FF0000"/>
                </a:solidFill>
              </a:endParaRPr>
            </a:p>
          </p:txBody>
        </p:sp>
        <p:sp>
          <p:nvSpPr>
            <p:cNvPr id="179" name="TextBox 178"/>
            <p:cNvSpPr txBox="1"/>
            <p:nvPr/>
          </p:nvSpPr>
          <p:spPr>
            <a:xfrm>
              <a:off x="3931965" y="838200"/>
              <a:ext cx="1397100" cy="369332"/>
            </a:xfrm>
            <a:prstGeom prst="rect">
              <a:avLst/>
            </a:prstGeom>
            <a:noFill/>
          </p:spPr>
          <p:txBody>
            <a:bodyPr wrap="none" rtlCol="0">
              <a:spAutoFit/>
            </a:bodyPr>
            <a:lstStyle/>
            <a:p>
              <a:r>
                <a:rPr lang="en-US" dirty="0" smtClean="0">
                  <a:solidFill>
                    <a:srgbClr val="FF0000"/>
                  </a:solidFill>
                </a:rPr>
                <a:t>SIGCOMM09</a:t>
              </a:r>
              <a:endParaRPr lang="en-US" dirty="0">
                <a:solidFill>
                  <a:srgbClr val="FF0000"/>
                </a:solidFill>
              </a:endParaRPr>
            </a:p>
          </p:txBody>
        </p:sp>
        <p:sp>
          <p:nvSpPr>
            <p:cNvPr id="180" name="TextBox 179"/>
            <p:cNvSpPr txBox="1"/>
            <p:nvPr/>
          </p:nvSpPr>
          <p:spPr>
            <a:xfrm>
              <a:off x="5334000" y="762000"/>
              <a:ext cx="680370" cy="369332"/>
            </a:xfrm>
            <a:prstGeom prst="rect">
              <a:avLst/>
            </a:prstGeom>
            <a:noFill/>
          </p:spPr>
          <p:txBody>
            <a:bodyPr wrap="none" rtlCol="0">
              <a:spAutoFit/>
            </a:bodyPr>
            <a:lstStyle/>
            <a:p>
              <a:r>
                <a:rPr lang="en-US" dirty="0" smtClean="0">
                  <a:solidFill>
                    <a:srgbClr val="FF0000"/>
                  </a:solidFill>
                </a:rPr>
                <a:t>GEC6</a:t>
              </a:r>
              <a:endParaRPr lang="en-US" dirty="0">
                <a:solidFill>
                  <a:srgbClr val="FF0000"/>
                </a:solidFill>
              </a:endParaRPr>
            </a:p>
          </p:txBody>
        </p:sp>
        <p:sp>
          <p:nvSpPr>
            <p:cNvPr id="181" name="TextBox 180"/>
            <p:cNvSpPr txBox="1"/>
            <p:nvPr/>
          </p:nvSpPr>
          <p:spPr>
            <a:xfrm>
              <a:off x="6400800" y="685800"/>
              <a:ext cx="680370" cy="369332"/>
            </a:xfrm>
            <a:prstGeom prst="rect">
              <a:avLst/>
            </a:prstGeom>
            <a:noFill/>
          </p:spPr>
          <p:txBody>
            <a:bodyPr wrap="none" rtlCol="0">
              <a:spAutoFit/>
            </a:bodyPr>
            <a:lstStyle/>
            <a:p>
              <a:r>
                <a:rPr lang="en-US" dirty="0" smtClean="0">
                  <a:solidFill>
                    <a:srgbClr val="FF0000"/>
                  </a:solidFill>
                </a:rPr>
                <a:t>GEC9</a:t>
              </a:r>
              <a:endParaRPr lang="en-US" dirty="0">
                <a:solidFill>
                  <a:srgbClr val="FF0000"/>
                </a:solidFill>
              </a:endParaRPr>
            </a:p>
          </p:txBody>
        </p:sp>
        <p:sp>
          <p:nvSpPr>
            <p:cNvPr id="182" name="TextBox 181"/>
            <p:cNvSpPr txBox="1"/>
            <p:nvPr/>
          </p:nvSpPr>
          <p:spPr>
            <a:xfrm>
              <a:off x="7739185" y="838200"/>
              <a:ext cx="871415" cy="646331"/>
            </a:xfrm>
            <a:prstGeom prst="rect">
              <a:avLst/>
            </a:prstGeom>
            <a:noFill/>
          </p:spPr>
          <p:txBody>
            <a:bodyPr wrap="none" rtlCol="0">
              <a:spAutoFit/>
            </a:bodyPr>
            <a:lstStyle/>
            <a:p>
              <a:pPr algn="ctr"/>
              <a:r>
                <a:rPr lang="en-US" dirty="0" err="1" smtClean="0">
                  <a:solidFill>
                    <a:schemeClr val="bg1"/>
                  </a:solidFill>
                </a:rPr>
                <a:t>Interop</a:t>
              </a:r>
              <a:endParaRPr lang="en-US" dirty="0" smtClean="0">
                <a:solidFill>
                  <a:schemeClr val="bg1"/>
                </a:solidFill>
              </a:endParaRPr>
            </a:p>
            <a:p>
              <a:pPr algn="ctr"/>
              <a:r>
                <a:rPr lang="en-US" dirty="0" smtClean="0">
                  <a:solidFill>
                    <a:schemeClr val="bg1"/>
                  </a:solidFill>
                </a:rPr>
                <a:t>2011</a:t>
              </a:r>
              <a:endParaRPr lang="en-US" dirty="0">
                <a:solidFill>
                  <a:schemeClr val="bg1"/>
                </a:solidFill>
              </a:endParaRPr>
            </a:p>
          </p:txBody>
        </p:sp>
      </p:grpSp>
      <p:sp>
        <p:nvSpPr>
          <p:cNvPr id="81" name="TextBox 80"/>
          <p:cNvSpPr txBox="1"/>
          <p:nvPr/>
        </p:nvSpPr>
        <p:spPr>
          <a:xfrm>
            <a:off x="5378518" y="5541607"/>
            <a:ext cx="1018966" cy="307777"/>
          </a:xfrm>
          <a:prstGeom prst="rect">
            <a:avLst/>
          </a:prstGeom>
          <a:noFill/>
        </p:spPr>
        <p:txBody>
          <a:bodyPr wrap="none" rtlCol="0">
            <a:spAutoFit/>
          </a:bodyPr>
          <a:lstStyle/>
          <a:p>
            <a:r>
              <a:rPr lang="en-US" sz="1400" dirty="0" smtClean="0"/>
              <a:t>+Broadcom</a:t>
            </a:r>
            <a:endParaRPr lang="en-US" sz="1400" dirty="0"/>
          </a:p>
        </p:txBody>
      </p:sp>
    </p:spTree>
    <p:extLst>
      <p:ext uri="{BB962C8B-B14F-4D97-AF65-F5344CB8AC3E}">
        <p14:creationId xmlns:p14="http://schemas.microsoft.com/office/powerpoint/2010/main" val="245850956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iterate type="lt">
                                    <p:tmPct val="0"/>
                                  </p:iterate>
                                  <p:childTnLst>
                                    <p:set>
                                      <p:cBhvr>
                                        <p:cTn id="6" dur="1" fill="hold">
                                          <p:stCondLst>
                                            <p:cond delay="0"/>
                                          </p:stCondLst>
                                        </p:cTn>
                                        <p:tgtEl>
                                          <p:spTgt spid="3"/>
                                        </p:tgtEl>
                                        <p:attrNameLst>
                                          <p:attrName>style.visibility</p:attrName>
                                        </p:attrNameLst>
                                      </p:cBhvr>
                                      <p:to>
                                        <p:strVal val="visible"/>
                                      </p:to>
                                    </p:set>
                                    <p:animEffect transition="in" filter="circle(out)">
                                      <p:cBhvr>
                                        <p:cTn id="7" dur="500"/>
                                        <p:tgtEl>
                                          <p:spTgt spid="3"/>
                                        </p:tgtEl>
                                      </p:cBhvr>
                                    </p:animEffect>
                                  </p:childTnLst>
                                </p:cTn>
                              </p:par>
                              <p:par>
                                <p:cTn id="8" presetID="26" presetClass="emph" presetSubtype="0" fill="hold" nodeType="withEffect">
                                  <p:stCondLst>
                                    <p:cond delay="0"/>
                                  </p:stCondLst>
                                  <p:iterate type="lt">
                                    <p:tmPct val="0"/>
                                  </p:iterate>
                                  <p:childTnLst>
                                    <p:animEffect transition="out" filter="fade">
                                      <p:cBhvr>
                                        <p:cTn id="9" dur="500" tmFilter="0, 0; .2, .5; .8, .5; 1, 0"/>
                                        <p:tgtEl>
                                          <p:spTgt spid="3"/>
                                        </p:tgtEl>
                                      </p:cBhvr>
                                    </p:animEffect>
                                    <p:animScale>
                                      <p:cBhvr>
                                        <p:cTn id="10" dur="250" autoRev="1" fill="hold"/>
                                        <p:tgtEl>
                                          <p:spTgt spid="3"/>
                                        </p:tgtEl>
                                      </p:cBhvr>
                                      <p:by x="105000" y="105000"/>
                                    </p:animScale>
                                  </p:childTnLst>
                                </p:cTn>
                              </p:par>
                              <p:par>
                                <p:cTn id="11" presetID="32" presetClass="emph" presetSubtype="0" fill="hold" nodeType="withEffect">
                                  <p:stCondLst>
                                    <p:cond delay="0"/>
                                  </p:stCondLst>
                                  <p:iterate type="lt">
                                    <p:tmPct val="0"/>
                                  </p:iterate>
                                  <p:childTnLst>
                                    <p:animClr clrSpc="rgb" dir="cw">
                                      <p:cBhvr override="childStyle">
                                        <p:cTn id="12" dur="100" fill="hold"/>
                                        <p:tgtEl>
                                          <p:spTgt spid="3"/>
                                        </p:tgtEl>
                                        <p:attrNameLst>
                                          <p:attrName>style.color</p:attrName>
                                        </p:attrNameLst>
                                      </p:cBhvr>
                                      <p:to>
                                        <a:schemeClr val="accent1"/>
                                      </p:to>
                                    </p:animClr>
                                    <p:animClr clrSpc="rgb" dir="cw">
                                      <p:cBhvr>
                                        <p:cTn id="13" dur="100" fill="hold"/>
                                        <p:tgtEl>
                                          <p:spTgt spid="3"/>
                                        </p:tgtEl>
                                        <p:attrNameLst>
                                          <p:attrName>fillcolor</p:attrName>
                                        </p:attrNameLst>
                                      </p:cBhvr>
                                      <p:to>
                                        <a:schemeClr val="accent1"/>
                                      </p:to>
                                    </p:animClr>
                                    <p:set>
                                      <p:cBhvr>
                                        <p:cTn id="14" dur="100" fill="hold"/>
                                        <p:tgtEl>
                                          <p:spTgt spid="3"/>
                                        </p:tgtEl>
                                        <p:attrNameLst>
                                          <p:attrName>fill.type</p:attrName>
                                        </p:attrNameLst>
                                      </p:cBhvr>
                                      <p:to>
                                        <p:strVal val="solid"/>
                                      </p:to>
                                    </p:set>
                                    <p:set>
                                      <p:cBhvr>
                                        <p:cTn id="15" dur="100" fill="hold"/>
                                        <p:tgtEl>
                                          <p:spTgt spid="3"/>
                                        </p:tgtEl>
                                        <p:attrNameLst>
                                          <p:attrName>fill.on</p:attrName>
                                        </p:attrNameLst>
                                      </p:cBhvr>
                                      <p:to>
                                        <p:strVal val="true"/>
                                      </p:to>
                                    </p:set>
                                    <p:animRot by="120000">
                                      <p:cBhvr>
                                        <p:cTn id="16" dur="100" fill="hold">
                                          <p:stCondLst>
                                            <p:cond delay="0"/>
                                          </p:stCondLst>
                                        </p:cTn>
                                        <p:tgtEl>
                                          <p:spTgt spid="3"/>
                                        </p:tgtEl>
                                        <p:attrNameLst>
                                          <p:attrName>r</p:attrName>
                                        </p:attrNameLst>
                                      </p:cBhvr>
                                    </p:animRot>
                                    <p:animRot by="-240000">
                                      <p:cBhvr>
                                        <p:cTn id="17" dur="200" fill="hold">
                                          <p:stCondLst>
                                            <p:cond delay="200"/>
                                          </p:stCondLst>
                                        </p:cTn>
                                        <p:tgtEl>
                                          <p:spTgt spid="3"/>
                                        </p:tgtEl>
                                        <p:attrNameLst>
                                          <p:attrName>r</p:attrName>
                                        </p:attrNameLst>
                                      </p:cBhvr>
                                    </p:animRot>
                                    <p:animRot by="240000">
                                      <p:cBhvr>
                                        <p:cTn id="18" dur="200" fill="hold">
                                          <p:stCondLst>
                                            <p:cond delay="400"/>
                                          </p:stCondLst>
                                        </p:cTn>
                                        <p:tgtEl>
                                          <p:spTgt spid="3"/>
                                        </p:tgtEl>
                                        <p:attrNameLst>
                                          <p:attrName>r</p:attrName>
                                        </p:attrNameLst>
                                      </p:cBhvr>
                                    </p:animRot>
                                    <p:animRot by="-240000">
                                      <p:cBhvr>
                                        <p:cTn id="19" dur="200" fill="hold">
                                          <p:stCondLst>
                                            <p:cond delay="600"/>
                                          </p:stCondLst>
                                        </p:cTn>
                                        <p:tgtEl>
                                          <p:spTgt spid="3"/>
                                        </p:tgtEl>
                                        <p:attrNameLst>
                                          <p:attrName>r</p:attrName>
                                        </p:attrNameLst>
                                      </p:cBhvr>
                                    </p:animRot>
                                    <p:animRot by="120000">
                                      <p:cBhvr>
                                        <p:cTn id="20" dur="200" fill="hold">
                                          <p:stCondLst>
                                            <p:cond delay="800"/>
                                          </p:stCondLst>
                                        </p:cTn>
                                        <p:tgtEl>
                                          <p:spTgt spid="3"/>
                                        </p:tgtEl>
                                        <p:attrNameLst>
                                          <p:attrName>r</p:attrName>
                                        </p:attrNameLst>
                                      </p:cBhvr>
                                    </p:animRo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22"/>
                                        </p:tgtEl>
                                        <p:attrNameLst>
                                          <p:attrName>style.visibility</p:attrName>
                                        </p:attrNameLst>
                                      </p:cBhvr>
                                      <p:to>
                                        <p:strVal val="visible"/>
                                      </p:to>
                                    </p:set>
                                    <p:animEffect transition="in" filter="wipe(down)">
                                      <p:cBhvr>
                                        <p:cTn id="25" dur="1000"/>
                                        <p:tgtEl>
                                          <p:spTgt spid="122"/>
                                        </p:tgtEl>
                                      </p:cBhvr>
                                    </p:animEffect>
                                  </p:childTnLst>
                                </p:cTn>
                              </p:par>
                            </p:childTnLst>
                          </p:cTn>
                        </p:par>
                        <p:par>
                          <p:cTn id="26" fill="hold">
                            <p:stCondLst>
                              <p:cond delay="1000"/>
                            </p:stCondLst>
                            <p:childTnLst>
                              <p:par>
                                <p:cTn id="27" presetID="1" presetClass="entr" presetSubtype="0" fill="hold" grpId="0" nodeType="afterEffect">
                                  <p:stCondLst>
                                    <p:cond delay="0"/>
                                  </p:stCondLst>
                                  <p:childTnLst>
                                    <p:set>
                                      <p:cBhvr>
                                        <p:cTn id="28" dur="1" fill="hold">
                                          <p:stCondLst>
                                            <p:cond delay="0"/>
                                          </p:stCondLst>
                                        </p:cTn>
                                        <p:tgtEl>
                                          <p:spTgt spid="81"/>
                                        </p:tgtEl>
                                        <p:attrNameLst>
                                          <p:attrName>style.visibility</p:attrName>
                                        </p:attrNameLst>
                                      </p:cBhvr>
                                      <p:to>
                                        <p:strVal val="visible"/>
                                      </p:to>
                                    </p:set>
                                  </p:childTnLst>
                                </p:cTn>
                              </p:par>
                              <p:par>
                                <p:cTn id="29" presetID="22" presetClass="entr" presetSubtype="8" fill="hold" nodeType="withEffect">
                                  <p:stCondLst>
                                    <p:cond delay="200"/>
                                  </p:stCondLst>
                                  <p:childTnLst>
                                    <p:set>
                                      <p:cBhvr>
                                        <p:cTn id="30" dur="1" fill="hold">
                                          <p:stCondLst>
                                            <p:cond delay="0"/>
                                          </p:stCondLst>
                                        </p:cTn>
                                        <p:tgtEl>
                                          <p:spTgt spid="4"/>
                                        </p:tgtEl>
                                        <p:attrNameLst>
                                          <p:attrName>style.visibility</p:attrName>
                                        </p:attrNameLst>
                                      </p:cBhvr>
                                      <p:to>
                                        <p:strVal val="visible"/>
                                      </p:to>
                                    </p:set>
                                    <p:animEffect transition="in" filter="wipe(left)">
                                      <p:cBhvr>
                                        <p:cTn id="31" dur="1000"/>
                                        <p:tgtEl>
                                          <p:spTgt spid="4"/>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121"/>
                                        </p:tgtEl>
                                        <p:attrNameLst>
                                          <p:attrName>style.visibility</p:attrName>
                                        </p:attrNameLst>
                                      </p:cBhvr>
                                      <p:to>
                                        <p:strVal val="visible"/>
                                      </p:to>
                                    </p:set>
                                    <p:animEffect transition="in" filter="wipe(down)">
                                      <p:cBhvr>
                                        <p:cTn id="36" dur="500"/>
                                        <p:tgtEl>
                                          <p:spTgt spid="121"/>
                                        </p:tgtEl>
                                      </p:cBhvr>
                                    </p:animEffect>
                                  </p:childTnLst>
                                </p:cTn>
                              </p:par>
                              <p:par>
                                <p:cTn id="37" presetID="22" presetClass="entr" presetSubtype="8" fill="hold" nodeType="withEffect">
                                  <p:stCondLst>
                                    <p:cond delay="200"/>
                                  </p:stCondLst>
                                  <p:childTnLst>
                                    <p:set>
                                      <p:cBhvr>
                                        <p:cTn id="38" dur="1" fill="hold">
                                          <p:stCondLst>
                                            <p:cond delay="0"/>
                                          </p:stCondLst>
                                        </p:cTn>
                                        <p:tgtEl>
                                          <p:spTgt spid="17"/>
                                        </p:tgtEl>
                                        <p:attrNameLst>
                                          <p:attrName>style.visibility</p:attrName>
                                        </p:attrNameLst>
                                      </p:cBhvr>
                                      <p:to>
                                        <p:strVal val="visible"/>
                                      </p:to>
                                    </p:set>
                                    <p:animEffect transition="in" filter="wipe(left)">
                                      <p:cBhvr>
                                        <p:cTn id="39" dur="1000"/>
                                        <p:tgtEl>
                                          <p:spTgt spid="17"/>
                                        </p:tgtEl>
                                      </p:cBhvr>
                                    </p:animEffect>
                                  </p:childTnLst>
                                </p:cTn>
                              </p:par>
                              <p:par>
                                <p:cTn id="40" presetID="22" presetClass="entr" presetSubtype="8" fill="hold" nodeType="withEffect">
                                  <p:stCondLst>
                                    <p:cond delay="400"/>
                                  </p:stCondLst>
                                  <p:childTnLst>
                                    <p:set>
                                      <p:cBhvr>
                                        <p:cTn id="41" dur="1" fill="hold">
                                          <p:stCondLst>
                                            <p:cond delay="0"/>
                                          </p:stCondLst>
                                        </p:cTn>
                                        <p:tgtEl>
                                          <p:spTgt spid="18"/>
                                        </p:tgtEl>
                                        <p:attrNameLst>
                                          <p:attrName>style.visibility</p:attrName>
                                        </p:attrNameLst>
                                      </p:cBhvr>
                                      <p:to>
                                        <p:strVal val="visible"/>
                                      </p:to>
                                    </p:set>
                                    <p:animEffect transition="in" filter="wipe(left)">
                                      <p:cBhvr>
                                        <p:cTn id="42" dur="1000"/>
                                        <p:tgtEl>
                                          <p:spTgt spid="18"/>
                                        </p:tgtEl>
                                      </p:cBhvr>
                                    </p:animEffect>
                                  </p:childTnLst>
                                </p:cTn>
                              </p:par>
                              <p:par>
                                <p:cTn id="43" presetID="22" presetClass="entr" presetSubtype="8" fill="hold" nodeType="withEffect">
                                  <p:stCondLst>
                                    <p:cond delay="600"/>
                                  </p:stCondLst>
                                  <p:childTnLst>
                                    <p:set>
                                      <p:cBhvr>
                                        <p:cTn id="44" dur="1" fill="hold">
                                          <p:stCondLst>
                                            <p:cond delay="0"/>
                                          </p:stCondLst>
                                        </p:cTn>
                                        <p:tgtEl>
                                          <p:spTgt spid="19"/>
                                        </p:tgtEl>
                                        <p:attrNameLst>
                                          <p:attrName>style.visibility</p:attrName>
                                        </p:attrNameLst>
                                      </p:cBhvr>
                                      <p:to>
                                        <p:strVal val="visible"/>
                                      </p:to>
                                    </p:set>
                                    <p:animEffect transition="in" filter="wipe(left)">
                                      <p:cBhvr>
                                        <p:cTn id="45" dur="1000"/>
                                        <p:tgtEl>
                                          <p:spTgt spid="19"/>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grpId="0" nodeType="clickEffect">
                                  <p:stCondLst>
                                    <p:cond delay="0"/>
                                  </p:stCondLst>
                                  <p:childTnLst>
                                    <p:set>
                                      <p:cBhvr>
                                        <p:cTn id="49" dur="1" fill="hold">
                                          <p:stCondLst>
                                            <p:cond delay="0"/>
                                          </p:stCondLst>
                                        </p:cTn>
                                        <p:tgtEl>
                                          <p:spTgt spid="120"/>
                                        </p:tgtEl>
                                        <p:attrNameLst>
                                          <p:attrName>style.visibility</p:attrName>
                                        </p:attrNameLst>
                                      </p:cBhvr>
                                      <p:to>
                                        <p:strVal val="visible"/>
                                      </p:to>
                                    </p:set>
                                    <p:animEffect transition="in" filter="wipe(down)">
                                      <p:cBhvr>
                                        <p:cTn id="50" dur="500"/>
                                        <p:tgtEl>
                                          <p:spTgt spid="120"/>
                                        </p:tgtEl>
                                      </p:cBhvr>
                                    </p:animEffect>
                                  </p:childTnLst>
                                </p:cTn>
                              </p:par>
                              <p:par>
                                <p:cTn id="51" presetID="22" presetClass="entr" presetSubtype="8" fill="hold" nodeType="withEffect">
                                  <p:stCondLst>
                                    <p:cond delay="0"/>
                                  </p:stCondLst>
                                  <p:childTnLst>
                                    <p:set>
                                      <p:cBhvr>
                                        <p:cTn id="52" dur="1" fill="hold">
                                          <p:stCondLst>
                                            <p:cond delay="0"/>
                                          </p:stCondLst>
                                        </p:cTn>
                                        <p:tgtEl>
                                          <p:spTgt spid="20"/>
                                        </p:tgtEl>
                                        <p:attrNameLst>
                                          <p:attrName>style.visibility</p:attrName>
                                        </p:attrNameLst>
                                      </p:cBhvr>
                                      <p:to>
                                        <p:strVal val="visible"/>
                                      </p:to>
                                    </p:set>
                                    <p:animEffect transition="in" filter="wipe(left)">
                                      <p:cBhvr>
                                        <p:cTn id="53"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 grpId="0"/>
      <p:bldP spid="121" grpId="0"/>
      <p:bldP spid="122" grpId="0"/>
      <p:bldP spid="8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936"/>
          <p:cNvGrpSpPr>
            <a:grpSpLocks/>
          </p:cNvGrpSpPr>
          <p:nvPr/>
        </p:nvGrpSpPr>
        <p:grpSpPr bwMode="auto">
          <a:xfrm>
            <a:off x="458288" y="882721"/>
            <a:ext cx="8431976" cy="5600881"/>
            <a:chOff x="2334" y="544"/>
            <a:chExt cx="2854" cy="1715"/>
          </a:xfrm>
          <a:solidFill>
            <a:schemeClr val="accent1">
              <a:lumMod val="75000"/>
            </a:schemeClr>
          </a:solidFill>
          <a:effectLst>
            <a:outerShdw blurRad="165100" dist="101600" dir="2700000">
              <a:srgbClr val="000000"/>
            </a:outerShdw>
          </a:effectLst>
        </p:grpSpPr>
        <p:sp>
          <p:nvSpPr>
            <p:cNvPr id="57" name="Freeform 937"/>
            <p:cNvSpPr>
              <a:spLocks/>
            </p:cNvSpPr>
            <p:nvPr/>
          </p:nvSpPr>
          <p:spPr bwMode="auto">
            <a:xfrm>
              <a:off x="2471" y="544"/>
              <a:ext cx="365" cy="259"/>
            </a:xfrm>
            <a:custGeom>
              <a:avLst/>
              <a:gdLst>
                <a:gd name="T0" fmla="*/ 26 w 730"/>
                <a:gd name="T1" fmla="*/ 112 h 517"/>
                <a:gd name="T2" fmla="*/ 17 w 730"/>
                <a:gd name="T3" fmla="*/ 255 h 517"/>
                <a:gd name="T4" fmla="*/ 34 w 730"/>
                <a:gd name="T5" fmla="*/ 255 h 517"/>
                <a:gd name="T6" fmla="*/ 24 w 730"/>
                <a:gd name="T7" fmla="*/ 285 h 517"/>
                <a:gd name="T8" fmla="*/ 11 w 730"/>
                <a:gd name="T9" fmla="*/ 268 h 517"/>
                <a:gd name="T10" fmla="*/ 0 w 730"/>
                <a:gd name="T11" fmla="*/ 304 h 517"/>
                <a:gd name="T12" fmla="*/ 51 w 730"/>
                <a:gd name="T13" fmla="*/ 333 h 517"/>
                <a:gd name="T14" fmla="*/ 53 w 730"/>
                <a:gd name="T15" fmla="*/ 346 h 517"/>
                <a:gd name="T16" fmla="*/ 66 w 730"/>
                <a:gd name="T17" fmla="*/ 348 h 517"/>
                <a:gd name="T18" fmla="*/ 133 w 730"/>
                <a:gd name="T19" fmla="*/ 452 h 517"/>
                <a:gd name="T20" fmla="*/ 207 w 730"/>
                <a:gd name="T21" fmla="*/ 449 h 517"/>
                <a:gd name="T22" fmla="*/ 262 w 730"/>
                <a:gd name="T23" fmla="*/ 473 h 517"/>
                <a:gd name="T24" fmla="*/ 289 w 730"/>
                <a:gd name="T25" fmla="*/ 469 h 517"/>
                <a:gd name="T26" fmla="*/ 456 w 730"/>
                <a:gd name="T27" fmla="*/ 473 h 517"/>
                <a:gd name="T28" fmla="*/ 646 w 730"/>
                <a:gd name="T29" fmla="*/ 517 h 517"/>
                <a:gd name="T30" fmla="*/ 650 w 730"/>
                <a:gd name="T31" fmla="*/ 460 h 517"/>
                <a:gd name="T32" fmla="*/ 730 w 730"/>
                <a:gd name="T33" fmla="*/ 129 h 517"/>
                <a:gd name="T34" fmla="*/ 224 w 730"/>
                <a:gd name="T35" fmla="*/ 0 h 517"/>
                <a:gd name="T36" fmla="*/ 228 w 730"/>
                <a:gd name="T37" fmla="*/ 97 h 517"/>
                <a:gd name="T38" fmla="*/ 203 w 730"/>
                <a:gd name="T39" fmla="*/ 177 h 517"/>
                <a:gd name="T40" fmla="*/ 199 w 730"/>
                <a:gd name="T41" fmla="*/ 219 h 517"/>
                <a:gd name="T42" fmla="*/ 146 w 730"/>
                <a:gd name="T43" fmla="*/ 234 h 517"/>
                <a:gd name="T44" fmla="*/ 142 w 730"/>
                <a:gd name="T45" fmla="*/ 213 h 517"/>
                <a:gd name="T46" fmla="*/ 186 w 730"/>
                <a:gd name="T47" fmla="*/ 186 h 517"/>
                <a:gd name="T48" fmla="*/ 182 w 730"/>
                <a:gd name="T49" fmla="*/ 165 h 517"/>
                <a:gd name="T50" fmla="*/ 144 w 730"/>
                <a:gd name="T51" fmla="*/ 169 h 517"/>
                <a:gd name="T52" fmla="*/ 173 w 730"/>
                <a:gd name="T53" fmla="*/ 144 h 517"/>
                <a:gd name="T54" fmla="*/ 194 w 730"/>
                <a:gd name="T55" fmla="*/ 127 h 517"/>
                <a:gd name="T56" fmla="*/ 30 w 730"/>
                <a:gd name="T57" fmla="*/ 25 h 517"/>
                <a:gd name="T58" fmla="*/ 17 w 730"/>
                <a:gd name="T59" fmla="*/ 53 h 517"/>
                <a:gd name="T60" fmla="*/ 26 w 730"/>
                <a:gd name="T61" fmla="*/ 112 h 517"/>
                <a:gd name="T62" fmla="*/ 26 w 730"/>
                <a:gd name="T63" fmla="*/ 112 h 51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730"/>
                <a:gd name="T97" fmla="*/ 0 h 517"/>
                <a:gd name="T98" fmla="*/ 730 w 730"/>
                <a:gd name="T99" fmla="*/ 517 h 517"/>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730" h="517">
                  <a:moveTo>
                    <a:pt x="26" y="112"/>
                  </a:moveTo>
                  <a:lnTo>
                    <a:pt x="17" y="255"/>
                  </a:lnTo>
                  <a:lnTo>
                    <a:pt x="34" y="255"/>
                  </a:lnTo>
                  <a:lnTo>
                    <a:pt x="24" y="285"/>
                  </a:lnTo>
                  <a:lnTo>
                    <a:pt x="11" y="268"/>
                  </a:lnTo>
                  <a:lnTo>
                    <a:pt x="0" y="304"/>
                  </a:lnTo>
                  <a:lnTo>
                    <a:pt x="51" y="333"/>
                  </a:lnTo>
                  <a:lnTo>
                    <a:pt x="53" y="346"/>
                  </a:lnTo>
                  <a:lnTo>
                    <a:pt x="66" y="348"/>
                  </a:lnTo>
                  <a:lnTo>
                    <a:pt x="133" y="452"/>
                  </a:lnTo>
                  <a:lnTo>
                    <a:pt x="207" y="449"/>
                  </a:lnTo>
                  <a:lnTo>
                    <a:pt x="262" y="473"/>
                  </a:lnTo>
                  <a:lnTo>
                    <a:pt x="289" y="469"/>
                  </a:lnTo>
                  <a:lnTo>
                    <a:pt x="456" y="473"/>
                  </a:lnTo>
                  <a:lnTo>
                    <a:pt x="646" y="517"/>
                  </a:lnTo>
                  <a:lnTo>
                    <a:pt x="650" y="460"/>
                  </a:lnTo>
                  <a:lnTo>
                    <a:pt x="730" y="129"/>
                  </a:lnTo>
                  <a:lnTo>
                    <a:pt x="224" y="0"/>
                  </a:lnTo>
                  <a:lnTo>
                    <a:pt x="228" y="97"/>
                  </a:lnTo>
                  <a:lnTo>
                    <a:pt x="203" y="177"/>
                  </a:lnTo>
                  <a:lnTo>
                    <a:pt x="199" y="219"/>
                  </a:lnTo>
                  <a:lnTo>
                    <a:pt x="146" y="234"/>
                  </a:lnTo>
                  <a:lnTo>
                    <a:pt x="142" y="213"/>
                  </a:lnTo>
                  <a:lnTo>
                    <a:pt x="186" y="186"/>
                  </a:lnTo>
                  <a:lnTo>
                    <a:pt x="182" y="165"/>
                  </a:lnTo>
                  <a:lnTo>
                    <a:pt x="144" y="169"/>
                  </a:lnTo>
                  <a:lnTo>
                    <a:pt x="173" y="144"/>
                  </a:lnTo>
                  <a:lnTo>
                    <a:pt x="194" y="127"/>
                  </a:lnTo>
                  <a:lnTo>
                    <a:pt x="30" y="25"/>
                  </a:lnTo>
                  <a:lnTo>
                    <a:pt x="17" y="53"/>
                  </a:lnTo>
                  <a:lnTo>
                    <a:pt x="26" y="112"/>
                  </a:lnTo>
                  <a:close/>
                </a:path>
              </a:pathLst>
            </a:custGeom>
            <a:grpFill/>
            <a:ln w="12700" cap="flat" cmpd="sng" algn="ctr">
              <a:solidFill>
                <a:schemeClr val="bg2"/>
              </a:solidFill>
              <a:prstDash val="solid"/>
              <a:round/>
              <a:headEnd type="none" w="med" len="med"/>
              <a:tailEnd type="none" w="med" len="med"/>
            </a:ln>
          </p:spPr>
          <p:txBody>
            <a:bodyPr>
              <a:prstTxWarp prst="textNoShape">
                <a:avLst/>
              </a:prstTxWarp>
            </a:bodyPr>
            <a:lstStyle/>
            <a:p>
              <a:pPr defTabSz="914400">
                <a:defRPr/>
              </a:pPr>
              <a:endParaRPr lang="ko-KR" altLang="en-US" kern="0">
                <a:solidFill>
                  <a:sysClr val="windowText" lastClr="000000"/>
                </a:solidFill>
                <a:latin typeface="Corbel"/>
              </a:endParaRPr>
            </a:p>
          </p:txBody>
        </p:sp>
        <p:sp>
          <p:nvSpPr>
            <p:cNvPr id="58" name="Freeform 938"/>
            <p:cNvSpPr>
              <a:spLocks/>
            </p:cNvSpPr>
            <p:nvPr/>
          </p:nvSpPr>
          <p:spPr bwMode="auto">
            <a:xfrm>
              <a:off x="2808" y="1093"/>
              <a:ext cx="309" cy="377"/>
            </a:xfrm>
            <a:custGeom>
              <a:avLst/>
              <a:gdLst>
                <a:gd name="T0" fmla="*/ 135 w 618"/>
                <a:gd name="T1" fmla="*/ 0 h 752"/>
                <a:gd name="T2" fmla="*/ 433 w 618"/>
                <a:gd name="T3" fmla="*/ 55 h 752"/>
                <a:gd name="T4" fmla="*/ 410 w 618"/>
                <a:gd name="T5" fmla="*/ 186 h 752"/>
                <a:gd name="T6" fmla="*/ 618 w 618"/>
                <a:gd name="T7" fmla="*/ 218 h 752"/>
                <a:gd name="T8" fmla="*/ 538 w 618"/>
                <a:gd name="T9" fmla="*/ 752 h 752"/>
                <a:gd name="T10" fmla="*/ 0 w 618"/>
                <a:gd name="T11" fmla="*/ 663 h 752"/>
                <a:gd name="T12" fmla="*/ 135 w 618"/>
                <a:gd name="T13" fmla="*/ 0 h 752"/>
                <a:gd name="T14" fmla="*/ 135 w 618"/>
                <a:gd name="T15" fmla="*/ 0 h 752"/>
                <a:gd name="T16" fmla="*/ 0 60000 65536"/>
                <a:gd name="T17" fmla="*/ 0 60000 65536"/>
                <a:gd name="T18" fmla="*/ 0 60000 65536"/>
                <a:gd name="T19" fmla="*/ 0 60000 65536"/>
                <a:gd name="T20" fmla="*/ 0 60000 65536"/>
                <a:gd name="T21" fmla="*/ 0 60000 65536"/>
                <a:gd name="T22" fmla="*/ 0 60000 65536"/>
                <a:gd name="T23" fmla="*/ 0 60000 65536"/>
                <a:gd name="T24" fmla="*/ 0 w 618"/>
                <a:gd name="T25" fmla="*/ 0 h 752"/>
                <a:gd name="T26" fmla="*/ 618 w 618"/>
                <a:gd name="T27" fmla="*/ 752 h 75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18" h="752">
                  <a:moveTo>
                    <a:pt x="135" y="0"/>
                  </a:moveTo>
                  <a:lnTo>
                    <a:pt x="433" y="55"/>
                  </a:lnTo>
                  <a:lnTo>
                    <a:pt x="410" y="186"/>
                  </a:lnTo>
                  <a:lnTo>
                    <a:pt x="618" y="218"/>
                  </a:lnTo>
                  <a:lnTo>
                    <a:pt x="538" y="752"/>
                  </a:lnTo>
                  <a:lnTo>
                    <a:pt x="0" y="663"/>
                  </a:lnTo>
                  <a:lnTo>
                    <a:pt x="135" y="0"/>
                  </a:lnTo>
                  <a:close/>
                </a:path>
              </a:pathLst>
            </a:custGeom>
            <a:grpFill/>
            <a:ln w="12700" cap="flat" cmpd="sng" algn="ctr">
              <a:solidFill>
                <a:schemeClr val="bg2"/>
              </a:solidFill>
              <a:prstDash val="solid"/>
              <a:round/>
              <a:headEnd type="none" w="med" len="med"/>
              <a:tailEnd type="none" w="med" len="med"/>
            </a:ln>
          </p:spPr>
          <p:txBody>
            <a:bodyPr>
              <a:prstTxWarp prst="textNoShape">
                <a:avLst/>
              </a:prstTxWarp>
            </a:bodyPr>
            <a:lstStyle/>
            <a:p>
              <a:pPr defTabSz="914400">
                <a:defRPr/>
              </a:pPr>
              <a:endParaRPr lang="ko-KR" altLang="en-US" kern="0">
                <a:solidFill>
                  <a:sysClr val="windowText" lastClr="000000"/>
                </a:solidFill>
                <a:latin typeface="Corbel"/>
              </a:endParaRPr>
            </a:p>
          </p:txBody>
        </p:sp>
        <p:sp>
          <p:nvSpPr>
            <p:cNvPr id="59" name="Freeform 939"/>
            <p:cNvSpPr>
              <a:spLocks/>
            </p:cNvSpPr>
            <p:nvPr/>
          </p:nvSpPr>
          <p:spPr bwMode="auto">
            <a:xfrm>
              <a:off x="2375" y="702"/>
              <a:ext cx="435" cy="360"/>
            </a:xfrm>
            <a:custGeom>
              <a:avLst/>
              <a:gdLst>
                <a:gd name="T0" fmla="*/ 0 w 871"/>
                <a:gd name="T1" fmla="*/ 537 h 720"/>
                <a:gd name="T2" fmla="*/ 38 w 871"/>
                <a:gd name="T3" fmla="*/ 355 h 720"/>
                <a:gd name="T4" fmla="*/ 82 w 871"/>
                <a:gd name="T5" fmla="*/ 302 h 720"/>
                <a:gd name="T6" fmla="*/ 188 w 871"/>
                <a:gd name="T7" fmla="*/ 0 h 720"/>
                <a:gd name="T8" fmla="*/ 243 w 871"/>
                <a:gd name="T9" fmla="*/ 15 h 720"/>
                <a:gd name="T10" fmla="*/ 245 w 871"/>
                <a:gd name="T11" fmla="*/ 28 h 720"/>
                <a:gd name="T12" fmla="*/ 258 w 871"/>
                <a:gd name="T13" fmla="*/ 30 h 720"/>
                <a:gd name="T14" fmla="*/ 325 w 871"/>
                <a:gd name="T15" fmla="*/ 134 h 720"/>
                <a:gd name="T16" fmla="*/ 399 w 871"/>
                <a:gd name="T17" fmla="*/ 133 h 720"/>
                <a:gd name="T18" fmla="*/ 454 w 871"/>
                <a:gd name="T19" fmla="*/ 157 h 720"/>
                <a:gd name="T20" fmla="*/ 481 w 871"/>
                <a:gd name="T21" fmla="*/ 152 h 720"/>
                <a:gd name="T22" fmla="*/ 648 w 871"/>
                <a:gd name="T23" fmla="*/ 157 h 720"/>
                <a:gd name="T24" fmla="*/ 838 w 871"/>
                <a:gd name="T25" fmla="*/ 199 h 720"/>
                <a:gd name="T26" fmla="*/ 848 w 871"/>
                <a:gd name="T27" fmla="*/ 224 h 720"/>
                <a:gd name="T28" fmla="*/ 871 w 871"/>
                <a:gd name="T29" fmla="*/ 256 h 720"/>
                <a:gd name="T30" fmla="*/ 806 w 871"/>
                <a:gd name="T31" fmla="*/ 353 h 720"/>
                <a:gd name="T32" fmla="*/ 766 w 871"/>
                <a:gd name="T33" fmla="*/ 389 h 720"/>
                <a:gd name="T34" fmla="*/ 760 w 871"/>
                <a:gd name="T35" fmla="*/ 416 h 720"/>
                <a:gd name="T36" fmla="*/ 783 w 871"/>
                <a:gd name="T37" fmla="*/ 444 h 720"/>
                <a:gd name="T38" fmla="*/ 756 w 871"/>
                <a:gd name="T39" fmla="*/ 503 h 720"/>
                <a:gd name="T40" fmla="*/ 703 w 871"/>
                <a:gd name="T41" fmla="*/ 720 h 720"/>
                <a:gd name="T42" fmla="*/ 410 w 871"/>
                <a:gd name="T43" fmla="*/ 650 h 720"/>
                <a:gd name="T44" fmla="*/ 0 w 871"/>
                <a:gd name="T45" fmla="*/ 537 h 720"/>
                <a:gd name="T46" fmla="*/ 0 w 871"/>
                <a:gd name="T47" fmla="*/ 537 h 72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871"/>
                <a:gd name="T73" fmla="*/ 0 h 720"/>
                <a:gd name="T74" fmla="*/ 871 w 871"/>
                <a:gd name="T75" fmla="*/ 720 h 72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871" h="720">
                  <a:moveTo>
                    <a:pt x="0" y="537"/>
                  </a:moveTo>
                  <a:lnTo>
                    <a:pt x="38" y="355"/>
                  </a:lnTo>
                  <a:lnTo>
                    <a:pt x="82" y="302"/>
                  </a:lnTo>
                  <a:lnTo>
                    <a:pt x="188" y="0"/>
                  </a:lnTo>
                  <a:lnTo>
                    <a:pt x="243" y="15"/>
                  </a:lnTo>
                  <a:lnTo>
                    <a:pt x="245" y="28"/>
                  </a:lnTo>
                  <a:lnTo>
                    <a:pt x="258" y="30"/>
                  </a:lnTo>
                  <a:lnTo>
                    <a:pt x="325" y="134"/>
                  </a:lnTo>
                  <a:lnTo>
                    <a:pt x="399" y="133"/>
                  </a:lnTo>
                  <a:lnTo>
                    <a:pt x="454" y="157"/>
                  </a:lnTo>
                  <a:lnTo>
                    <a:pt x="481" y="152"/>
                  </a:lnTo>
                  <a:lnTo>
                    <a:pt x="648" y="157"/>
                  </a:lnTo>
                  <a:lnTo>
                    <a:pt x="838" y="199"/>
                  </a:lnTo>
                  <a:lnTo>
                    <a:pt x="848" y="224"/>
                  </a:lnTo>
                  <a:lnTo>
                    <a:pt x="871" y="256"/>
                  </a:lnTo>
                  <a:lnTo>
                    <a:pt x="806" y="353"/>
                  </a:lnTo>
                  <a:lnTo>
                    <a:pt x="766" y="389"/>
                  </a:lnTo>
                  <a:lnTo>
                    <a:pt x="760" y="416"/>
                  </a:lnTo>
                  <a:lnTo>
                    <a:pt x="783" y="444"/>
                  </a:lnTo>
                  <a:lnTo>
                    <a:pt x="756" y="503"/>
                  </a:lnTo>
                  <a:lnTo>
                    <a:pt x="703" y="720"/>
                  </a:lnTo>
                  <a:lnTo>
                    <a:pt x="410" y="650"/>
                  </a:lnTo>
                  <a:lnTo>
                    <a:pt x="0" y="537"/>
                  </a:lnTo>
                  <a:close/>
                </a:path>
              </a:pathLst>
            </a:custGeom>
            <a:grpFill/>
            <a:ln w="12700" cap="flat" cmpd="sng" algn="ctr">
              <a:solidFill>
                <a:schemeClr val="bg2"/>
              </a:solidFill>
              <a:prstDash val="solid"/>
              <a:round/>
              <a:headEnd type="none" w="med" len="med"/>
              <a:tailEnd type="none" w="med" len="med"/>
            </a:ln>
          </p:spPr>
          <p:txBody>
            <a:bodyPr>
              <a:prstTxWarp prst="textNoShape">
                <a:avLst/>
              </a:prstTxWarp>
            </a:bodyPr>
            <a:lstStyle/>
            <a:p>
              <a:pPr defTabSz="914400">
                <a:defRPr/>
              </a:pPr>
              <a:endParaRPr lang="ko-KR" altLang="en-US" kern="0">
                <a:solidFill>
                  <a:sysClr val="windowText" lastClr="000000"/>
                </a:solidFill>
                <a:latin typeface="Corbel"/>
              </a:endParaRPr>
            </a:p>
          </p:txBody>
        </p:sp>
        <p:sp>
          <p:nvSpPr>
            <p:cNvPr id="60" name="Freeform 940"/>
            <p:cNvSpPr>
              <a:spLocks/>
            </p:cNvSpPr>
            <p:nvPr/>
          </p:nvSpPr>
          <p:spPr bwMode="auto">
            <a:xfrm>
              <a:off x="2334" y="971"/>
              <a:ext cx="433" cy="721"/>
            </a:xfrm>
            <a:custGeom>
              <a:avLst/>
              <a:gdLst>
                <a:gd name="T0" fmla="*/ 29 w 865"/>
                <a:gd name="T1" fmla="*/ 293 h 1443"/>
                <a:gd name="T2" fmla="*/ 4 w 865"/>
                <a:gd name="T3" fmla="*/ 405 h 1443"/>
                <a:gd name="T4" fmla="*/ 87 w 865"/>
                <a:gd name="T5" fmla="*/ 586 h 1443"/>
                <a:gd name="T6" fmla="*/ 103 w 865"/>
                <a:gd name="T7" fmla="*/ 574 h 1443"/>
                <a:gd name="T8" fmla="*/ 129 w 865"/>
                <a:gd name="T9" fmla="*/ 650 h 1443"/>
                <a:gd name="T10" fmla="*/ 87 w 865"/>
                <a:gd name="T11" fmla="*/ 597 h 1443"/>
                <a:gd name="T12" fmla="*/ 78 w 865"/>
                <a:gd name="T13" fmla="*/ 681 h 1443"/>
                <a:gd name="T14" fmla="*/ 125 w 865"/>
                <a:gd name="T15" fmla="*/ 732 h 1443"/>
                <a:gd name="T16" fmla="*/ 93 w 865"/>
                <a:gd name="T17" fmla="*/ 803 h 1443"/>
                <a:gd name="T18" fmla="*/ 184 w 865"/>
                <a:gd name="T19" fmla="*/ 994 h 1443"/>
                <a:gd name="T20" fmla="*/ 164 w 865"/>
                <a:gd name="T21" fmla="*/ 1065 h 1443"/>
                <a:gd name="T22" fmla="*/ 283 w 865"/>
                <a:gd name="T23" fmla="*/ 1120 h 1443"/>
                <a:gd name="T24" fmla="*/ 327 w 865"/>
                <a:gd name="T25" fmla="*/ 1177 h 1443"/>
                <a:gd name="T26" fmla="*/ 378 w 865"/>
                <a:gd name="T27" fmla="*/ 1196 h 1443"/>
                <a:gd name="T28" fmla="*/ 378 w 865"/>
                <a:gd name="T29" fmla="*/ 1230 h 1443"/>
                <a:gd name="T30" fmla="*/ 411 w 865"/>
                <a:gd name="T31" fmla="*/ 1238 h 1443"/>
                <a:gd name="T32" fmla="*/ 481 w 865"/>
                <a:gd name="T33" fmla="*/ 1348 h 1443"/>
                <a:gd name="T34" fmla="*/ 481 w 865"/>
                <a:gd name="T35" fmla="*/ 1426 h 1443"/>
                <a:gd name="T36" fmla="*/ 789 w 865"/>
                <a:gd name="T37" fmla="*/ 1443 h 1443"/>
                <a:gd name="T38" fmla="*/ 770 w 865"/>
                <a:gd name="T39" fmla="*/ 1413 h 1443"/>
                <a:gd name="T40" fmla="*/ 779 w 865"/>
                <a:gd name="T41" fmla="*/ 1365 h 1443"/>
                <a:gd name="T42" fmla="*/ 829 w 865"/>
                <a:gd name="T43" fmla="*/ 1287 h 1443"/>
                <a:gd name="T44" fmla="*/ 865 w 865"/>
                <a:gd name="T45" fmla="*/ 1264 h 1443"/>
                <a:gd name="T46" fmla="*/ 844 w 865"/>
                <a:gd name="T47" fmla="*/ 1236 h 1443"/>
                <a:gd name="T48" fmla="*/ 831 w 865"/>
                <a:gd name="T49" fmla="*/ 1160 h 1443"/>
                <a:gd name="T50" fmla="*/ 388 w 865"/>
                <a:gd name="T51" fmla="*/ 497 h 1443"/>
                <a:gd name="T52" fmla="*/ 492 w 865"/>
                <a:gd name="T53" fmla="*/ 113 h 1443"/>
                <a:gd name="T54" fmla="*/ 82 w 865"/>
                <a:gd name="T55" fmla="*/ 0 h 1443"/>
                <a:gd name="T56" fmla="*/ 70 w 865"/>
                <a:gd name="T57" fmla="*/ 23 h 1443"/>
                <a:gd name="T58" fmla="*/ 0 w 865"/>
                <a:gd name="T59" fmla="*/ 192 h 1443"/>
                <a:gd name="T60" fmla="*/ 29 w 865"/>
                <a:gd name="T61" fmla="*/ 293 h 1443"/>
                <a:gd name="T62" fmla="*/ 29 w 865"/>
                <a:gd name="T63" fmla="*/ 293 h 144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865"/>
                <a:gd name="T97" fmla="*/ 0 h 1443"/>
                <a:gd name="T98" fmla="*/ 865 w 865"/>
                <a:gd name="T99" fmla="*/ 1443 h 144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865" h="1443">
                  <a:moveTo>
                    <a:pt x="29" y="293"/>
                  </a:moveTo>
                  <a:lnTo>
                    <a:pt x="4" y="405"/>
                  </a:lnTo>
                  <a:lnTo>
                    <a:pt x="87" y="586"/>
                  </a:lnTo>
                  <a:lnTo>
                    <a:pt x="103" y="574"/>
                  </a:lnTo>
                  <a:lnTo>
                    <a:pt x="129" y="650"/>
                  </a:lnTo>
                  <a:lnTo>
                    <a:pt x="87" y="597"/>
                  </a:lnTo>
                  <a:lnTo>
                    <a:pt x="78" y="681"/>
                  </a:lnTo>
                  <a:lnTo>
                    <a:pt x="125" y="732"/>
                  </a:lnTo>
                  <a:lnTo>
                    <a:pt x="93" y="803"/>
                  </a:lnTo>
                  <a:lnTo>
                    <a:pt x="184" y="994"/>
                  </a:lnTo>
                  <a:lnTo>
                    <a:pt x="164" y="1065"/>
                  </a:lnTo>
                  <a:lnTo>
                    <a:pt x="283" y="1120"/>
                  </a:lnTo>
                  <a:lnTo>
                    <a:pt x="327" y="1177"/>
                  </a:lnTo>
                  <a:lnTo>
                    <a:pt x="378" y="1196"/>
                  </a:lnTo>
                  <a:lnTo>
                    <a:pt x="378" y="1230"/>
                  </a:lnTo>
                  <a:lnTo>
                    <a:pt x="411" y="1238"/>
                  </a:lnTo>
                  <a:lnTo>
                    <a:pt x="481" y="1348"/>
                  </a:lnTo>
                  <a:lnTo>
                    <a:pt x="481" y="1426"/>
                  </a:lnTo>
                  <a:lnTo>
                    <a:pt x="789" y="1443"/>
                  </a:lnTo>
                  <a:lnTo>
                    <a:pt x="770" y="1413"/>
                  </a:lnTo>
                  <a:lnTo>
                    <a:pt x="779" y="1365"/>
                  </a:lnTo>
                  <a:lnTo>
                    <a:pt x="829" y="1287"/>
                  </a:lnTo>
                  <a:lnTo>
                    <a:pt x="865" y="1264"/>
                  </a:lnTo>
                  <a:lnTo>
                    <a:pt x="844" y="1236"/>
                  </a:lnTo>
                  <a:lnTo>
                    <a:pt x="831" y="1160"/>
                  </a:lnTo>
                  <a:lnTo>
                    <a:pt x="388" y="497"/>
                  </a:lnTo>
                  <a:lnTo>
                    <a:pt x="492" y="113"/>
                  </a:lnTo>
                  <a:lnTo>
                    <a:pt x="82" y="0"/>
                  </a:lnTo>
                  <a:lnTo>
                    <a:pt x="70" y="23"/>
                  </a:lnTo>
                  <a:lnTo>
                    <a:pt x="0" y="192"/>
                  </a:lnTo>
                  <a:lnTo>
                    <a:pt x="29" y="293"/>
                  </a:lnTo>
                  <a:close/>
                </a:path>
              </a:pathLst>
            </a:custGeom>
            <a:grpFill/>
            <a:ln w="12700" cap="flat" cmpd="sng" algn="ctr">
              <a:solidFill>
                <a:schemeClr val="bg2"/>
              </a:solidFill>
              <a:prstDash val="solid"/>
              <a:round/>
              <a:headEnd type="none" w="med" len="med"/>
              <a:tailEnd type="none" w="med" len="med"/>
            </a:ln>
          </p:spPr>
          <p:txBody>
            <a:bodyPr>
              <a:prstTxWarp prst="textNoShape">
                <a:avLst/>
              </a:prstTxWarp>
            </a:bodyPr>
            <a:lstStyle/>
            <a:p>
              <a:pPr defTabSz="914400">
                <a:defRPr/>
              </a:pPr>
              <a:endParaRPr lang="ko-KR" altLang="en-US" kern="0">
                <a:solidFill>
                  <a:sysClr val="windowText" lastClr="000000"/>
                </a:solidFill>
                <a:latin typeface="Corbel"/>
              </a:endParaRPr>
            </a:p>
          </p:txBody>
        </p:sp>
        <p:sp>
          <p:nvSpPr>
            <p:cNvPr id="61" name="Freeform 941"/>
            <p:cNvSpPr>
              <a:spLocks/>
            </p:cNvSpPr>
            <p:nvPr/>
          </p:nvSpPr>
          <p:spPr bwMode="auto">
            <a:xfrm>
              <a:off x="2528" y="1027"/>
              <a:ext cx="348" cy="523"/>
            </a:xfrm>
            <a:custGeom>
              <a:avLst/>
              <a:gdLst>
                <a:gd name="T0" fmla="*/ 0 w 696"/>
                <a:gd name="T1" fmla="*/ 384 h 1047"/>
                <a:gd name="T2" fmla="*/ 443 w 696"/>
                <a:gd name="T3" fmla="*/ 1047 h 1047"/>
                <a:gd name="T4" fmla="*/ 458 w 696"/>
                <a:gd name="T5" fmla="*/ 904 h 1047"/>
                <a:gd name="T6" fmla="*/ 483 w 696"/>
                <a:gd name="T7" fmla="*/ 897 h 1047"/>
                <a:gd name="T8" fmla="*/ 525 w 696"/>
                <a:gd name="T9" fmla="*/ 921 h 1047"/>
                <a:gd name="T10" fmla="*/ 561 w 696"/>
                <a:gd name="T11" fmla="*/ 796 h 1047"/>
                <a:gd name="T12" fmla="*/ 696 w 696"/>
                <a:gd name="T13" fmla="*/ 133 h 1047"/>
                <a:gd name="T14" fmla="*/ 397 w 696"/>
                <a:gd name="T15" fmla="*/ 70 h 1047"/>
                <a:gd name="T16" fmla="*/ 104 w 696"/>
                <a:gd name="T17" fmla="*/ 0 h 1047"/>
                <a:gd name="T18" fmla="*/ 0 w 696"/>
                <a:gd name="T19" fmla="*/ 384 h 1047"/>
                <a:gd name="T20" fmla="*/ 0 w 696"/>
                <a:gd name="T21" fmla="*/ 384 h 104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96"/>
                <a:gd name="T34" fmla="*/ 0 h 1047"/>
                <a:gd name="T35" fmla="*/ 696 w 696"/>
                <a:gd name="T36" fmla="*/ 1047 h 104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96" h="1047">
                  <a:moveTo>
                    <a:pt x="0" y="384"/>
                  </a:moveTo>
                  <a:lnTo>
                    <a:pt x="443" y="1047"/>
                  </a:lnTo>
                  <a:lnTo>
                    <a:pt x="458" y="904"/>
                  </a:lnTo>
                  <a:lnTo>
                    <a:pt x="483" y="897"/>
                  </a:lnTo>
                  <a:lnTo>
                    <a:pt x="525" y="921"/>
                  </a:lnTo>
                  <a:lnTo>
                    <a:pt x="561" y="796"/>
                  </a:lnTo>
                  <a:lnTo>
                    <a:pt x="696" y="133"/>
                  </a:lnTo>
                  <a:lnTo>
                    <a:pt x="397" y="70"/>
                  </a:lnTo>
                  <a:lnTo>
                    <a:pt x="104" y="0"/>
                  </a:lnTo>
                  <a:lnTo>
                    <a:pt x="0" y="384"/>
                  </a:lnTo>
                  <a:close/>
                </a:path>
              </a:pathLst>
            </a:custGeom>
            <a:grpFill/>
            <a:ln w="12700" cap="flat" cmpd="sng" algn="ctr">
              <a:solidFill>
                <a:schemeClr val="bg2"/>
              </a:solidFill>
              <a:prstDash val="solid"/>
              <a:round/>
              <a:headEnd type="none" w="med" len="med"/>
              <a:tailEnd type="none" w="med" len="med"/>
            </a:ln>
          </p:spPr>
          <p:txBody>
            <a:bodyPr>
              <a:prstTxWarp prst="textNoShape">
                <a:avLst/>
              </a:prstTxWarp>
            </a:bodyPr>
            <a:lstStyle/>
            <a:p>
              <a:pPr defTabSz="914400">
                <a:defRPr/>
              </a:pPr>
              <a:endParaRPr lang="ko-KR" altLang="en-US" kern="0">
                <a:solidFill>
                  <a:sysClr val="windowText" lastClr="000000"/>
                </a:solidFill>
                <a:latin typeface="Corbel"/>
              </a:endParaRPr>
            </a:p>
          </p:txBody>
        </p:sp>
        <p:sp>
          <p:nvSpPr>
            <p:cNvPr id="62" name="Freeform 942"/>
            <p:cNvSpPr>
              <a:spLocks/>
            </p:cNvSpPr>
            <p:nvPr/>
          </p:nvSpPr>
          <p:spPr bwMode="auto">
            <a:xfrm>
              <a:off x="2727" y="608"/>
              <a:ext cx="327" cy="513"/>
            </a:xfrm>
            <a:custGeom>
              <a:avLst/>
              <a:gdLst>
                <a:gd name="T0" fmla="*/ 0 w 654"/>
                <a:gd name="T1" fmla="*/ 909 h 1027"/>
                <a:gd name="T2" fmla="*/ 53 w 654"/>
                <a:gd name="T3" fmla="*/ 692 h 1027"/>
                <a:gd name="T4" fmla="*/ 80 w 654"/>
                <a:gd name="T5" fmla="*/ 633 h 1027"/>
                <a:gd name="T6" fmla="*/ 57 w 654"/>
                <a:gd name="T7" fmla="*/ 605 h 1027"/>
                <a:gd name="T8" fmla="*/ 63 w 654"/>
                <a:gd name="T9" fmla="*/ 578 h 1027"/>
                <a:gd name="T10" fmla="*/ 103 w 654"/>
                <a:gd name="T11" fmla="*/ 542 h 1027"/>
                <a:gd name="T12" fmla="*/ 168 w 654"/>
                <a:gd name="T13" fmla="*/ 445 h 1027"/>
                <a:gd name="T14" fmla="*/ 145 w 654"/>
                <a:gd name="T15" fmla="*/ 413 h 1027"/>
                <a:gd name="T16" fmla="*/ 135 w 654"/>
                <a:gd name="T17" fmla="*/ 388 h 1027"/>
                <a:gd name="T18" fmla="*/ 139 w 654"/>
                <a:gd name="T19" fmla="*/ 333 h 1027"/>
                <a:gd name="T20" fmla="*/ 219 w 654"/>
                <a:gd name="T21" fmla="*/ 0 h 1027"/>
                <a:gd name="T22" fmla="*/ 304 w 654"/>
                <a:gd name="T23" fmla="*/ 19 h 1027"/>
                <a:gd name="T24" fmla="*/ 276 w 654"/>
                <a:gd name="T25" fmla="*/ 149 h 1027"/>
                <a:gd name="T26" fmla="*/ 295 w 654"/>
                <a:gd name="T27" fmla="*/ 194 h 1027"/>
                <a:gd name="T28" fmla="*/ 297 w 654"/>
                <a:gd name="T29" fmla="*/ 223 h 1027"/>
                <a:gd name="T30" fmla="*/ 287 w 654"/>
                <a:gd name="T31" fmla="*/ 228 h 1027"/>
                <a:gd name="T32" fmla="*/ 320 w 654"/>
                <a:gd name="T33" fmla="*/ 259 h 1027"/>
                <a:gd name="T34" fmla="*/ 354 w 654"/>
                <a:gd name="T35" fmla="*/ 342 h 1027"/>
                <a:gd name="T36" fmla="*/ 365 w 654"/>
                <a:gd name="T37" fmla="*/ 417 h 1027"/>
                <a:gd name="T38" fmla="*/ 371 w 654"/>
                <a:gd name="T39" fmla="*/ 457 h 1027"/>
                <a:gd name="T40" fmla="*/ 346 w 654"/>
                <a:gd name="T41" fmla="*/ 495 h 1027"/>
                <a:gd name="T42" fmla="*/ 363 w 654"/>
                <a:gd name="T43" fmla="*/ 512 h 1027"/>
                <a:gd name="T44" fmla="*/ 409 w 654"/>
                <a:gd name="T45" fmla="*/ 487 h 1027"/>
                <a:gd name="T46" fmla="*/ 439 w 654"/>
                <a:gd name="T47" fmla="*/ 618 h 1027"/>
                <a:gd name="T48" fmla="*/ 460 w 654"/>
                <a:gd name="T49" fmla="*/ 626 h 1027"/>
                <a:gd name="T50" fmla="*/ 464 w 654"/>
                <a:gd name="T51" fmla="*/ 664 h 1027"/>
                <a:gd name="T52" fmla="*/ 523 w 654"/>
                <a:gd name="T53" fmla="*/ 679 h 1027"/>
                <a:gd name="T54" fmla="*/ 616 w 654"/>
                <a:gd name="T55" fmla="*/ 679 h 1027"/>
                <a:gd name="T56" fmla="*/ 654 w 654"/>
                <a:gd name="T57" fmla="*/ 696 h 1027"/>
                <a:gd name="T58" fmla="*/ 599 w 654"/>
                <a:gd name="T59" fmla="*/ 1027 h 1027"/>
                <a:gd name="T60" fmla="*/ 299 w 654"/>
                <a:gd name="T61" fmla="*/ 972 h 1027"/>
                <a:gd name="T62" fmla="*/ 0 w 654"/>
                <a:gd name="T63" fmla="*/ 909 h 1027"/>
                <a:gd name="T64" fmla="*/ 0 w 654"/>
                <a:gd name="T65" fmla="*/ 909 h 102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54"/>
                <a:gd name="T100" fmla="*/ 0 h 1027"/>
                <a:gd name="T101" fmla="*/ 654 w 654"/>
                <a:gd name="T102" fmla="*/ 1027 h 102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54" h="1027">
                  <a:moveTo>
                    <a:pt x="0" y="909"/>
                  </a:moveTo>
                  <a:lnTo>
                    <a:pt x="53" y="692"/>
                  </a:lnTo>
                  <a:lnTo>
                    <a:pt x="80" y="633"/>
                  </a:lnTo>
                  <a:lnTo>
                    <a:pt x="57" y="605"/>
                  </a:lnTo>
                  <a:lnTo>
                    <a:pt x="63" y="578"/>
                  </a:lnTo>
                  <a:lnTo>
                    <a:pt x="103" y="542"/>
                  </a:lnTo>
                  <a:lnTo>
                    <a:pt x="168" y="445"/>
                  </a:lnTo>
                  <a:lnTo>
                    <a:pt x="145" y="413"/>
                  </a:lnTo>
                  <a:lnTo>
                    <a:pt x="135" y="388"/>
                  </a:lnTo>
                  <a:lnTo>
                    <a:pt x="139" y="333"/>
                  </a:lnTo>
                  <a:lnTo>
                    <a:pt x="219" y="0"/>
                  </a:lnTo>
                  <a:lnTo>
                    <a:pt x="304" y="19"/>
                  </a:lnTo>
                  <a:lnTo>
                    <a:pt x="276" y="149"/>
                  </a:lnTo>
                  <a:lnTo>
                    <a:pt x="295" y="194"/>
                  </a:lnTo>
                  <a:lnTo>
                    <a:pt x="297" y="223"/>
                  </a:lnTo>
                  <a:lnTo>
                    <a:pt x="287" y="228"/>
                  </a:lnTo>
                  <a:lnTo>
                    <a:pt x="320" y="259"/>
                  </a:lnTo>
                  <a:lnTo>
                    <a:pt x="354" y="342"/>
                  </a:lnTo>
                  <a:lnTo>
                    <a:pt x="365" y="417"/>
                  </a:lnTo>
                  <a:lnTo>
                    <a:pt x="371" y="457"/>
                  </a:lnTo>
                  <a:lnTo>
                    <a:pt x="346" y="495"/>
                  </a:lnTo>
                  <a:lnTo>
                    <a:pt x="363" y="512"/>
                  </a:lnTo>
                  <a:lnTo>
                    <a:pt x="409" y="487"/>
                  </a:lnTo>
                  <a:lnTo>
                    <a:pt x="439" y="618"/>
                  </a:lnTo>
                  <a:lnTo>
                    <a:pt x="460" y="626"/>
                  </a:lnTo>
                  <a:lnTo>
                    <a:pt x="464" y="664"/>
                  </a:lnTo>
                  <a:lnTo>
                    <a:pt x="523" y="679"/>
                  </a:lnTo>
                  <a:lnTo>
                    <a:pt x="616" y="679"/>
                  </a:lnTo>
                  <a:lnTo>
                    <a:pt x="654" y="696"/>
                  </a:lnTo>
                  <a:lnTo>
                    <a:pt x="599" y="1027"/>
                  </a:lnTo>
                  <a:lnTo>
                    <a:pt x="299" y="972"/>
                  </a:lnTo>
                  <a:lnTo>
                    <a:pt x="0" y="909"/>
                  </a:lnTo>
                  <a:close/>
                </a:path>
              </a:pathLst>
            </a:custGeom>
            <a:grpFill/>
            <a:ln w="12700" cap="flat" cmpd="sng" algn="ctr">
              <a:solidFill>
                <a:schemeClr val="bg2"/>
              </a:solidFill>
              <a:prstDash val="solid"/>
              <a:round/>
              <a:headEnd type="none" w="med" len="med"/>
              <a:tailEnd type="none" w="med" len="med"/>
            </a:ln>
          </p:spPr>
          <p:txBody>
            <a:bodyPr>
              <a:prstTxWarp prst="textNoShape">
                <a:avLst/>
              </a:prstTxWarp>
            </a:bodyPr>
            <a:lstStyle/>
            <a:p>
              <a:pPr defTabSz="914400">
                <a:defRPr/>
              </a:pPr>
              <a:endParaRPr lang="ko-KR" altLang="en-US" kern="0">
                <a:solidFill>
                  <a:sysClr val="windowText" lastClr="000000"/>
                </a:solidFill>
                <a:latin typeface="Corbel"/>
              </a:endParaRPr>
            </a:p>
          </p:txBody>
        </p:sp>
        <p:sp>
          <p:nvSpPr>
            <p:cNvPr id="63" name="Freeform 943"/>
            <p:cNvSpPr>
              <a:spLocks/>
            </p:cNvSpPr>
            <p:nvPr/>
          </p:nvSpPr>
          <p:spPr bwMode="auto">
            <a:xfrm>
              <a:off x="2864" y="617"/>
              <a:ext cx="559" cy="346"/>
            </a:xfrm>
            <a:custGeom>
              <a:avLst/>
              <a:gdLst>
                <a:gd name="T0" fmla="*/ 19 w 1118"/>
                <a:gd name="T1" fmla="*/ 175 h 692"/>
                <a:gd name="T2" fmla="*/ 21 w 1118"/>
                <a:gd name="T3" fmla="*/ 204 h 692"/>
                <a:gd name="T4" fmla="*/ 11 w 1118"/>
                <a:gd name="T5" fmla="*/ 209 h 692"/>
                <a:gd name="T6" fmla="*/ 44 w 1118"/>
                <a:gd name="T7" fmla="*/ 240 h 692"/>
                <a:gd name="T8" fmla="*/ 78 w 1118"/>
                <a:gd name="T9" fmla="*/ 323 h 692"/>
                <a:gd name="T10" fmla="*/ 89 w 1118"/>
                <a:gd name="T11" fmla="*/ 398 h 692"/>
                <a:gd name="T12" fmla="*/ 95 w 1118"/>
                <a:gd name="T13" fmla="*/ 438 h 692"/>
                <a:gd name="T14" fmla="*/ 70 w 1118"/>
                <a:gd name="T15" fmla="*/ 476 h 692"/>
                <a:gd name="T16" fmla="*/ 87 w 1118"/>
                <a:gd name="T17" fmla="*/ 493 h 692"/>
                <a:gd name="T18" fmla="*/ 133 w 1118"/>
                <a:gd name="T19" fmla="*/ 468 h 692"/>
                <a:gd name="T20" fmla="*/ 163 w 1118"/>
                <a:gd name="T21" fmla="*/ 599 h 692"/>
                <a:gd name="T22" fmla="*/ 184 w 1118"/>
                <a:gd name="T23" fmla="*/ 607 h 692"/>
                <a:gd name="T24" fmla="*/ 188 w 1118"/>
                <a:gd name="T25" fmla="*/ 645 h 692"/>
                <a:gd name="T26" fmla="*/ 205 w 1118"/>
                <a:gd name="T27" fmla="*/ 662 h 692"/>
                <a:gd name="T28" fmla="*/ 247 w 1118"/>
                <a:gd name="T29" fmla="*/ 660 h 692"/>
                <a:gd name="T30" fmla="*/ 340 w 1118"/>
                <a:gd name="T31" fmla="*/ 660 h 692"/>
                <a:gd name="T32" fmla="*/ 378 w 1118"/>
                <a:gd name="T33" fmla="*/ 677 h 692"/>
                <a:gd name="T34" fmla="*/ 390 w 1118"/>
                <a:gd name="T35" fmla="*/ 609 h 692"/>
                <a:gd name="T36" fmla="*/ 694 w 1118"/>
                <a:gd name="T37" fmla="*/ 654 h 692"/>
                <a:gd name="T38" fmla="*/ 1068 w 1118"/>
                <a:gd name="T39" fmla="*/ 692 h 692"/>
                <a:gd name="T40" fmla="*/ 1080 w 1118"/>
                <a:gd name="T41" fmla="*/ 567 h 692"/>
                <a:gd name="T42" fmla="*/ 1118 w 1118"/>
                <a:gd name="T43" fmla="*/ 162 h 692"/>
                <a:gd name="T44" fmla="*/ 622 w 1118"/>
                <a:gd name="T45" fmla="*/ 105 h 692"/>
                <a:gd name="T46" fmla="*/ 376 w 1118"/>
                <a:gd name="T47" fmla="*/ 67 h 692"/>
                <a:gd name="T48" fmla="*/ 28 w 1118"/>
                <a:gd name="T49" fmla="*/ 0 h 692"/>
                <a:gd name="T50" fmla="*/ 0 w 1118"/>
                <a:gd name="T51" fmla="*/ 130 h 692"/>
                <a:gd name="T52" fmla="*/ 19 w 1118"/>
                <a:gd name="T53" fmla="*/ 175 h 692"/>
                <a:gd name="T54" fmla="*/ 19 w 1118"/>
                <a:gd name="T55" fmla="*/ 175 h 69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118"/>
                <a:gd name="T85" fmla="*/ 0 h 692"/>
                <a:gd name="T86" fmla="*/ 1118 w 1118"/>
                <a:gd name="T87" fmla="*/ 692 h 692"/>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118" h="692">
                  <a:moveTo>
                    <a:pt x="19" y="175"/>
                  </a:moveTo>
                  <a:lnTo>
                    <a:pt x="21" y="204"/>
                  </a:lnTo>
                  <a:lnTo>
                    <a:pt x="11" y="209"/>
                  </a:lnTo>
                  <a:lnTo>
                    <a:pt x="44" y="240"/>
                  </a:lnTo>
                  <a:lnTo>
                    <a:pt x="78" y="323"/>
                  </a:lnTo>
                  <a:lnTo>
                    <a:pt x="89" y="398"/>
                  </a:lnTo>
                  <a:lnTo>
                    <a:pt x="95" y="438"/>
                  </a:lnTo>
                  <a:lnTo>
                    <a:pt x="70" y="476"/>
                  </a:lnTo>
                  <a:lnTo>
                    <a:pt x="87" y="493"/>
                  </a:lnTo>
                  <a:lnTo>
                    <a:pt x="133" y="468"/>
                  </a:lnTo>
                  <a:lnTo>
                    <a:pt x="163" y="599"/>
                  </a:lnTo>
                  <a:lnTo>
                    <a:pt x="184" y="607"/>
                  </a:lnTo>
                  <a:lnTo>
                    <a:pt x="188" y="645"/>
                  </a:lnTo>
                  <a:lnTo>
                    <a:pt x="205" y="662"/>
                  </a:lnTo>
                  <a:lnTo>
                    <a:pt x="247" y="660"/>
                  </a:lnTo>
                  <a:lnTo>
                    <a:pt x="340" y="660"/>
                  </a:lnTo>
                  <a:lnTo>
                    <a:pt x="378" y="677"/>
                  </a:lnTo>
                  <a:lnTo>
                    <a:pt x="390" y="609"/>
                  </a:lnTo>
                  <a:lnTo>
                    <a:pt x="694" y="654"/>
                  </a:lnTo>
                  <a:lnTo>
                    <a:pt x="1068" y="692"/>
                  </a:lnTo>
                  <a:lnTo>
                    <a:pt x="1080" y="567"/>
                  </a:lnTo>
                  <a:lnTo>
                    <a:pt x="1118" y="162"/>
                  </a:lnTo>
                  <a:lnTo>
                    <a:pt x="622" y="105"/>
                  </a:lnTo>
                  <a:lnTo>
                    <a:pt x="376" y="67"/>
                  </a:lnTo>
                  <a:lnTo>
                    <a:pt x="28" y="0"/>
                  </a:lnTo>
                  <a:lnTo>
                    <a:pt x="0" y="130"/>
                  </a:lnTo>
                  <a:lnTo>
                    <a:pt x="19" y="175"/>
                  </a:lnTo>
                  <a:close/>
                </a:path>
              </a:pathLst>
            </a:custGeom>
            <a:grpFill/>
            <a:ln w="12700" cap="flat" cmpd="sng" algn="ctr">
              <a:solidFill>
                <a:schemeClr val="bg2"/>
              </a:solidFill>
              <a:prstDash val="solid"/>
              <a:round/>
              <a:headEnd type="none" w="med" len="med"/>
              <a:tailEnd type="none" w="med" len="med"/>
            </a:ln>
          </p:spPr>
          <p:txBody>
            <a:bodyPr>
              <a:prstTxWarp prst="textNoShape">
                <a:avLst/>
              </a:prstTxWarp>
            </a:bodyPr>
            <a:lstStyle/>
            <a:p>
              <a:pPr defTabSz="914400">
                <a:defRPr/>
              </a:pPr>
              <a:endParaRPr lang="ko-KR" altLang="en-US" kern="0">
                <a:solidFill>
                  <a:sysClr val="windowText" lastClr="000000"/>
                </a:solidFill>
                <a:latin typeface="Corbel"/>
              </a:endParaRPr>
            </a:p>
          </p:txBody>
        </p:sp>
        <p:sp>
          <p:nvSpPr>
            <p:cNvPr id="64" name="Freeform 944"/>
            <p:cNvSpPr>
              <a:spLocks/>
            </p:cNvSpPr>
            <p:nvPr/>
          </p:nvSpPr>
          <p:spPr bwMode="auto">
            <a:xfrm>
              <a:off x="2705" y="1425"/>
              <a:ext cx="372" cy="420"/>
            </a:xfrm>
            <a:custGeom>
              <a:avLst/>
              <a:gdLst>
                <a:gd name="T0" fmla="*/ 48 w 746"/>
                <a:gd name="T1" fmla="*/ 534 h 840"/>
                <a:gd name="T2" fmla="*/ 29 w 746"/>
                <a:gd name="T3" fmla="*/ 504 h 840"/>
                <a:gd name="T4" fmla="*/ 38 w 746"/>
                <a:gd name="T5" fmla="*/ 456 h 840"/>
                <a:gd name="T6" fmla="*/ 88 w 746"/>
                <a:gd name="T7" fmla="*/ 378 h 840"/>
                <a:gd name="T8" fmla="*/ 124 w 746"/>
                <a:gd name="T9" fmla="*/ 355 h 840"/>
                <a:gd name="T10" fmla="*/ 103 w 746"/>
                <a:gd name="T11" fmla="*/ 327 h 840"/>
                <a:gd name="T12" fmla="*/ 90 w 746"/>
                <a:gd name="T13" fmla="*/ 251 h 840"/>
                <a:gd name="T14" fmla="*/ 105 w 746"/>
                <a:gd name="T15" fmla="*/ 108 h 840"/>
                <a:gd name="T16" fmla="*/ 130 w 746"/>
                <a:gd name="T17" fmla="*/ 101 h 840"/>
                <a:gd name="T18" fmla="*/ 172 w 746"/>
                <a:gd name="T19" fmla="*/ 125 h 840"/>
                <a:gd name="T20" fmla="*/ 208 w 746"/>
                <a:gd name="T21" fmla="*/ 0 h 840"/>
                <a:gd name="T22" fmla="*/ 746 w 746"/>
                <a:gd name="T23" fmla="*/ 89 h 840"/>
                <a:gd name="T24" fmla="*/ 634 w 746"/>
                <a:gd name="T25" fmla="*/ 840 h 840"/>
                <a:gd name="T26" fmla="*/ 468 w 746"/>
                <a:gd name="T27" fmla="*/ 817 h 840"/>
                <a:gd name="T28" fmla="*/ 366 w 746"/>
                <a:gd name="T29" fmla="*/ 789 h 840"/>
                <a:gd name="T30" fmla="*/ 154 w 746"/>
                <a:gd name="T31" fmla="*/ 705 h 840"/>
                <a:gd name="T32" fmla="*/ 0 w 746"/>
                <a:gd name="T33" fmla="*/ 576 h 840"/>
                <a:gd name="T34" fmla="*/ 48 w 746"/>
                <a:gd name="T35" fmla="*/ 534 h 840"/>
                <a:gd name="T36" fmla="*/ 48 w 746"/>
                <a:gd name="T37" fmla="*/ 534 h 84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46"/>
                <a:gd name="T58" fmla="*/ 0 h 840"/>
                <a:gd name="T59" fmla="*/ 746 w 746"/>
                <a:gd name="T60" fmla="*/ 840 h 84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46" h="840">
                  <a:moveTo>
                    <a:pt x="48" y="534"/>
                  </a:moveTo>
                  <a:lnTo>
                    <a:pt x="29" y="504"/>
                  </a:lnTo>
                  <a:lnTo>
                    <a:pt x="38" y="456"/>
                  </a:lnTo>
                  <a:lnTo>
                    <a:pt x="88" y="378"/>
                  </a:lnTo>
                  <a:lnTo>
                    <a:pt x="124" y="355"/>
                  </a:lnTo>
                  <a:lnTo>
                    <a:pt x="103" y="327"/>
                  </a:lnTo>
                  <a:lnTo>
                    <a:pt x="90" y="251"/>
                  </a:lnTo>
                  <a:lnTo>
                    <a:pt x="105" y="108"/>
                  </a:lnTo>
                  <a:lnTo>
                    <a:pt x="130" y="101"/>
                  </a:lnTo>
                  <a:lnTo>
                    <a:pt x="172" y="125"/>
                  </a:lnTo>
                  <a:lnTo>
                    <a:pt x="208" y="0"/>
                  </a:lnTo>
                  <a:lnTo>
                    <a:pt x="746" y="89"/>
                  </a:lnTo>
                  <a:lnTo>
                    <a:pt x="634" y="840"/>
                  </a:lnTo>
                  <a:lnTo>
                    <a:pt x="468" y="817"/>
                  </a:lnTo>
                  <a:lnTo>
                    <a:pt x="366" y="789"/>
                  </a:lnTo>
                  <a:lnTo>
                    <a:pt x="154" y="705"/>
                  </a:lnTo>
                  <a:lnTo>
                    <a:pt x="0" y="576"/>
                  </a:lnTo>
                  <a:lnTo>
                    <a:pt x="48" y="534"/>
                  </a:lnTo>
                  <a:close/>
                </a:path>
              </a:pathLst>
            </a:custGeom>
            <a:grpFill/>
            <a:ln w="12700" cap="flat" cmpd="sng" algn="ctr">
              <a:solidFill>
                <a:schemeClr val="bg2"/>
              </a:solidFill>
              <a:prstDash val="solid"/>
              <a:round/>
              <a:headEnd type="none" w="med" len="med"/>
              <a:tailEnd type="none" w="med" len="med"/>
            </a:ln>
          </p:spPr>
          <p:txBody>
            <a:bodyPr>
              <a:prstTxWarp prst="textNoShape">
                <a:avLst/>
              </a:prstTxWarp>
            </a:bodyPr>
            <a:lstStyle/>
            <a:p>
              <a:pPr defTabSz="914400">
                <a:defRPr/>
              </a:pPr>
              <a:endParaRPr lang="ko-KR" altLang="en-US" kern="0">
                <a:solidFill>
                  <a:sysClr val="windowText" lastClr="000000"/>
                </a:solidFill>
                <a:latin typeface="Corbel"/>
              </a:endParaRPr>
            </a:p>
          </p:txBody>
        </p:sp>
        <p:sp>
          <p:nvSpPr>
            <p:cNvPr id="65" name="Freeform 945"/>
            <p:cNvSpPr>
              <a:spLocks/>
            </p:cNvSpPr>
            <p:nvPr/>
          </p:nvSpPr>
          <p:spPr bwMode="auto">
            <a:xfrm>
              <a:off x="3014" y="921"/>
              <a:ext cx="385" cy="310"/>
            </a:xfrm>
            <a:custGeom>
              <a:avLst/>
              <a:gdLst>
                <a:gd name="T0" fmla="*/ 0 w 770"/>
                <a:gd name="T1" fmla="*/ 530 h 619"/>
                <a:gd name="T2" fmla="*/ 92 w 770"/>
                <a:gd name="T3" fmla="*/ 0 h 619"/>
                <a:gd name="T4" fmla="*/ 396 w 770"/>
                <a:gd name="T5" fmla="*/ 45 h 619"/>
                <a:gd name="T6" fmla="*/ 770 w 770"/>
                <a:gd name="T7" fmla="*/ 83 h 619"/>
                <a:gd name="T8" fmla="*/ 744 w 770"/>
                <a:gd name="T9" fmla="*/ 351 h 619"/>
                <a:gd name="T10" fmla="*/ 719 w 770"/>
                <a:gd name="T11" fmla="*/ 619 h 619"/>
                <a:gd name="T12" fmla="*/ 208 w 770"/>
                <a:gd name="T13" fmla="*/ 562 h 619"/>
                <a:gd name="T14" fmla="*/ 0 w 770"/>
                <a:gd name="T15" fmla="*/ 530 h 619"/>
                <a:gd name="T16" fmla="*/ 0 w 770"/>
                <a:gd name="T17" fmla="*/ 530 h 61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70"/>
                <a:gd name="T28" fmla="*/ 0 h 619"/>
                <a:gd name="T29" fmla="*/ 770 w 770"/>
                <a:gd name="T30" fmla="*/ 619 h 61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70" h="619">
                  <a:moveTo>
                    <a:pt x="0" y="530"/>
                  </a:moveTo>
                  <a:lnTo>
                    <a:pt x="92" y="0"/>
                  </a:lnTo>
                  <a:lnTo>
                    <a:pt x="396" y="45"/>
                  </a:lnTo>
                  <a:lnTo>
                    <a:pt x="770" y="83"/>
                  </a:lnTo>
                  <a:lnTo>
                    <a:pt x="744" y="351"/>
                  </a:lnTo>
                  <a:lnTo>
                    <a:pt x="719" y="619"/>
                  </a:lnTo>
                  <a:lnTo>
                    <a:pt x="208" y="562"/>
                  </a:lnTo>
                  <a:lnTo>
                    <a:pt x="0" y="530"/>
                  </a:lnTo>
                  <a:close/>
                </a:path>
              </a:pathLst>
            </a:custGeom>
            <a:grpFill/>
            <a:ln w="12700" cap="flat" cmpd="sng" algn="ctr">
              <a:solidFill>
                <a:schemeClr val="bg2"/>
              </a:solidFill>
              <a:prstDash val="solid"/>
              <a:round/>
              <a:headEnd type="none" w="med" len="med"/>
              <a:tailEnd type="none" w="med" len="med"/>
            </a:ln>
          </p:spPr>
          <p:txBody>
            <a:bodyPr>
              <a:prstTxWarp prst="textNoShape">
                <a:avLst/>
              </a:prstTxWarp>
            </a:bodyPr>
            <a:lstStyle/>
            <a:p>
              <a:pPr defTabSz="914400">
                <a:defRPr/>
              </a:pPr>
              <a:endParaRPr lang="ko-KR" altLang="en-US" kern="0">
                <a:solidFill>
                  <a:sysClr val="windowText" lastClr="000000"/>
                </a:solidFill>
                <a:latin typeface="Corbel"/>
              </a:endParaRPr>
            </a:p>
          </p:txBody>
        </p:sp>
        <p:sp>
          <p:nvSpPr>
            <p:cNvPr id="66" name="Freeform 946"/>
            <p:cNvSpPr>
              <a:spLocks/>
            </p:cNvSpPr>
            <p:nvPr/>
          </p:nvSpPr>
          <p:spPr bwMode="auto">
            <a:xfrm>
              <a:off x="3077" y="1203"/>
              <a:ext cx="399" cy="306"/>
            </a:xfrm>
            <a:custGeom>
              <a:avLst/>
              <a:gdLst>
                <a:gd name="T0" fmla="*/ 80 w 796"/>
                <a:gd name="T1" fmla="*/ 0 h 612"/>
                <a:gd name="T2" fmla="*/ 591 w 796"/>
                <a:gd name="T3" fmla="*/ 57 h 612"/>
                <a:gd name="T4" fmla="*/ 796 w 796"/>
                <a:gd name="T5" fmla="*/ 74 h 612"/>
                <a:gd name="T6" fmla="*/ 789 w 796"/>
                <a:gd name="T7" fmla="*/ 207 h 612"/>
                <a:gd name="T8" fmla="*/ 760 w 796"/>
                <a:gd name="T9" fmla="*/ 612 h 612"/>
                <a:gd name="T10" fmla="*/ 656 w 796"/>
                <a:gd name="T11" fmla="*/ 605 h 612"/>
                <a:gd name="T12" fmla="*/ 331 w 796"/>
                <a:gd name="T13" fmla="*/ 576 h 612"/>
                <a:gd name="T14" fmla="*/ 0 w 796"/>
                <a:gd name="T15" fmla="*/ 534 h 612"/>
                <a:gd name="T16" fmla="*/ 80 w 796"/>
                <a:gd name="T17" fmla="*/ 0 h 612"/>
                <a:gd name="T18" fmla="*/ 80 w 796"/>
                <a:gd name="T19" fmla="*/ 0 h 61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96"/>
                <a:gd name="T31" fmla="*/ 0 h 612"/>
                <a:gd name="T32" fmla="*/ 796 w 796"/>
                <a:gd name="T33" fmla="*/ 612 h 61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96" h="612">
                  <a:moveTo>
                    <a:pt x="80" y="0"/>
                  </a:moveTo>
                  <a:lnTo>
                    <a:pt x="591" y="57"/>
                  </a:lnTo>
                  <a:lnTo>
                    <a:pt x="796" y="74"/>
                  </a:lnTo>
                  <a:lnTo>
                    <a:pt x="789" y="207"/>
                  </a:lnTo>
                  <a:lnTo>
                    <a:pt x="760" y="612"/>
                  </a:lnTo>
                  <a:lnTo>
                    <a:pt x="656" y="605"/>
                  </a:lnTo>
                  <a:lnTo>
                    <a:pt x="331" y="576"/>
                  </a:lnTo>
                  <a:lnTo>
                    <a:pt x="0" y="534"/>
                  </a:lnTo>
                  <a:lnTo>
                    <a:pt x="80" y="0"/>
                  </a:lnTo>
                  <a:close/>
                </a:path>
              </a:pathLst>
            </a:custGeom>
            <a:grpFill/>
            <a:ln w="12700" cap="flat" cmpd="sng" algn="ctr">
              <a:solidFill>
                <a:schemeClr val="bg2"/>
              </a:solidFill>
              <a:prstDash val="solid"/>
              <a:round/>
              <a:headEnd type="none" w="med" len="med"/>
              <a:tailEnd type="none" w="med" len="med"/>
            </a:ln>
          </p:spPr>
          <p:txBody>
            <a:bodyPr>
              <a:prstTxWarp prst="textNoShape">
                <a:avLst/>
              </a:prstTxWarp>
            </a:bodyPr>
            <a:lstStyle/>
            <a:p>
              <a:pPr defTabSz="914400">
                <a:defRPr/>
              </a:pPr>
              <a:endParaRPr lang="ko-KR" altLang="en-US" kern="0">
                <a:solidFill>
                  <a:sysClr val="windowText" lastClr="000000"/>
                </a:solidFill>
                <a:latin typeface="Corbel"/>
              </a:endParaRPr>
            </a:p>
          </p:txBody>
        </p:sp>
        <p:sp>
          <p:nvSpPr>
            <p:cNvPr id="67" name="Freeform 947"/>
            <p:cNvSpPr>
              <a:spLocks/>
            </p:cNvSpPr>
            <p:nvPr/>
          </p:nvSpPr>
          <p:spPr bwMode="auto">
            <a:xfrm>
              <a:off x="3021" y="1470"/>
              <a:ext cx="384" cy="382"/>
            </a:xfrm>
            <a:custGeom>
              <a:avLst/>
              <a:gdLst>
                <a:gd name="T0" fmla="*/ 97 w 768"/>
                <a:gd name="T1" fmla="*/ 764 h 764"/>
                <a:gd name="T2" fmla="*/ 106 w 768"/>
                <a:gd name="T3" fmla="*/ 707 h 764"/>
                <a:gd name="T4" fmla="*/ 298 w 768"/>
                <a:gd name="T5" fmla="*/ 732 h 764"/>
                <a:gd name="T6" fmla="*/ 290 w 768"/>
                <a:gd name="T7" fmla="*/ 704 h 764"/>
                <a:gd name="T8" fmla="*/ 705 w 768"/>
                <a:gd name="T9" fmla="*/ 742 h 764"/>
                <a:gd name="T10" fmla="*/ 768 w 768"/>
                <a:gd name="T11" fmla="*/ 71 h 764"/>
                <a:gd name="T12" fmla="*/ 443 w 768"/>
                <a:gd name="T13" fmla="*/ 42 h 764"/>
                <a:gd name="T14" fmla="*/ 112 w 768"/>
                <a:gd name="T15" fmla="*/ 0 h 764"/>
                <a:gd name="T16" fmla="*/ 0 w 768"/>
                <a:gd name="T17" fmla="*/ 751 h 764"/>
                <a:gd name="T18" fmla="*/ 97 w 768"/>
                <a:gd name="T19" fmla="*/ 764 h 764"/>
                <a:gd name="T20" fmla="*/ 97 w 768"/>
                <a:gd name="T21" fmla="*/ 764 h 76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68"/>
                <a:gd name="T34" fmla="*/ 0 h 764"/>
                <a:gd name="T35" fmla="*/ 768 w 768"/>
                <a:gd name="T36" fmla="*/ 764 h 76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68" h="764">
                  <a:moveTo>
                    <a:pt x="97" y="764"/>
                  </a:moveTo>
                  <a:lnTo>
                    <a:pt x="106" y="707"/>
                  </a:lnTo>
                  <a:lnTo>
                    <a:pt x="298" y="732"/>
                  </a:lnTo>
                  <a:lnTo>
                    <a:pt x="290" y="704"/>
                  </a:lnTo>
                  <a:lnTo>
                    <a:pt x="705" y="742"/>
                  </a:lnTo>
                  <a:lnTo>
                    <a:pt x="768" y="71"/>
                  </a:lnTo>
                  <a:lnTo>
                    <a:pt x="443" y="42"/>
                  </a:lnTo>
                  <a:lnTo>
                    <a:pt x="112" y="0"/>
                  </a:lnTo>
                  <a:lnTo>
                    <a:pt x="0" y="751"/>
                  </a:lnTo>
                  <a:lnTo>
                    <a:pt x="97" y="764"/>
                  </a:lnTo>
                  <a:close/>
                </a:path>
              </a:pathLst>
            </a:custGeom>
            <a:grpFill/>
            <a:ln w="12700" cap="flat" cmpd="sng" algn="ctr">
              <a:solidFill>
                <a:schemeClr val="bg2"/>
              </a:solidFill>
              <a:prstDash val="solid"/>
              <a:round/>
              <a:headEnd type="none" w="med" len="med"/>
              <a:tailEnd type="none" w="med" len="med"/>
            </a:ln>
          </p:spPr>
          <p:txBody>
            <a:bodyPr>
              <a:prstTxWarp prst="textNoShape">
                <a:avLst/>
              </a:prstTxWarp>
            </a:bodyPr>
            <a:lstStyle/>
            <a:p>
              <a:pPr defTabSz="914400">
                <a:defRPr/>
              </a:pPr>
              <a:endParaRPr lang="ko-KR" altLang="en-US" kern="0">
                <a:solidFill>
                  <a:sysClr val="windowText" lastClr="000000"/>
                </a:solidFill>
                <a:latin typeface="Corbel"/>
              </a:endParaRPr>
            </a:p>
          </p:txBody>
        </p:sp>
        <p:sp>
          <p:nvSpPr>
            <p:cNvPr id="68" name="Freeform 948"/>
            <p:cNvSpPr>
              <a:spLocks/>
            </p:cNvSpPr>
            <p:nvPr/>
          </p:nvSpPr>
          <p:spPr bwMode="auto">
            <a:xfrm>
              <a:off x="3167" y="1540"/>
              <a:ext cx="763" cy="719"/>
            </a:xfrm>
            <a:custGeom>
              <a:avLst/>
              <a:gdLst>
                <a:gd name="T0" fmla="*/ 0 w 1527"/>
                <a:gd name="T1" fmla="*/ 563 h 1439"/>
                <a:gd name="T2" fmla="*/ 415 w 1527"/>
                <a:gd name="T3" fmla="*/ 601 h 1439"/>
                <a:gd name="T4" fmla="*/ 472 w 1527"/>
                <a:gd name="T5" fmla="*/ 0 h 1439"/>
                <a:gd name="T6" fmla="*/ 803 w 1527"/>
                <a:gd name="T7" fmla="*/ 19 h 1439"/>
                <a:gd name="T8" fmla="*/ 791 w 1527"/>
                <a:gd name="T9" fmla="*/ 277 h 1439"/>
                <a:gd name="T10" fmla="*/ 824 w 1527"/>
                <a:gd name="T11" fmla="*/ 304 h 1439"/>
                <a:gd name="T12" fmla="*/ 854 w 1527"/>
                <a:gd name="T13" fmla="*/ 304 h 1439"/>
                <a:gd name="T14" fmla="*/ 879 w 1527"/>
                <a:gd name="T15" fmla="*/ 329 h 1439"/>
                <a:gd name="T16" fmla="*/ 928 w 1527"/>
                <a:gd name="T17" fmla="*/ 340 h 1439"/>
                <a:gd name="T18" fmla="*/ 1029 w 1527"/>
                <a:gd name="T19" fmla="*/ 384 h 1439"/>
                <a:gd name="T20" fmla="*/ 1046 w 1527"/>
                <a:gd name="T21" fmla="*/ 365 h 1439"/>
                <a:gd name="T22" fmla="*/ 1111 w 1527"/>
                <a:gd name="T23" fmla="*/ 403 h 1439"/>
                <a:gd name="T24" fmla="*/ 1196 w 1527"/>
                <a:gd name="T25" fmla="*/ 401 h 1439"/>
                <a:gd name="T26" fmla="*/ 1255 w 1527"/>
                <a:gd name="T27" fmla="*/ 384 h 1439"/>
                <a:gd name="T28" fmla="*/ 1337 w 1527"/>
                <a:gd name="T29" fmla="*/ 369 h 1439"/>
                <a:gd name="T30" fmla="*/ 1411 w 1527"/>
                <a:gd name="T31" fmla="*/ 409 h 1439"/>
                <a:gd name="T32" fmla="*/ 1423 w 1527"/>
                <a:gd name="T33" fmla="*/ 422 h 1439"/>
                <a:gd name="T34" fmla="*/ 1463 w 1527"/>
                <a:gd name="T35" fmla="*/ 422 h 1439"/>
                <a:gd name="T36" fmla="*/ 1470 w 1527"/>
                <a:gd name="T37" fmla="*/ 635 h 1439"/>
                <a:gd name="T38" fmla="*/ 1527 w 1527"/>
                <a:gd name="T39" fmla="*/ 739 h 1439"/>
                <a:gd name="T40" fmla="*/ 1506 w 1527"/>
                <a:gd name="T41" fmla="*/ 821 h 1439"/>
                <a:gd name="T42" fmla="*/ 1510 w 1527"/>
                <a:gd name="T43" fmla="*/ 889 h 1439"/>
                <a:gd name="T44" fmla="*/ 1485 w 1527"/>
                <a:gd name="T45" fmla="*/ 924 h 1439"/>
                <a:gd name="T46" fmla="*/ 1495 w 1527"/>
                <a:gd name="T47" fmla="*/ 935 h 1439"/>
                <a:gd name="T48" fmla="*/ 1432 w 1527"/>
                <a:gd name="T49" fmla="*/ 954 h 1439"/>
                <a:gd name="T50" fmla="*/ 1383 w 1527"/>
                <a:gd name="T51" fmla="*/ 960 h 1439"/>
                <a:gd name="T52" fmla="*/ 1392 w 1527"/>
                <a:gd name="T53" fmla="*/ 924 h 1439"/>
                <a:gd name="T54" fmla="*/ 1366 w 1527"/>
                <a:gd name="T55" fmla="*/ 945 h 1439"/>
                <a:gd name="T56" fmla="*/ 1367 w 1527"/>
                <a:gd name="T57" fmla="*/ 986 h 1439"/>
                <a:gd name="T58" fmla="*/ 1333 w 1527"/>
                <a:gd name="T59" fmla="*/ 1030 h 1439"/>
                <a:gd name="T60" fmla="*/ 1153 w 1527"/>
                <a:gd name="T61" fmla="*/ 1121 h 1439"/>
                <a:gd name="T62" fmla="*/ 1096 w 1527"/>
                <a:gd name="T63" fmla="*/ 1180 h 1439"/>
                <a:gd name="T64" fmla="*/ 1042 w 1527"/>
                <a:gd name="T65" fmla="*/ 1308 h 1439"/>
                <a:gd name="T66" fmla="*/ 1086 w 1527"/>
                <a:gd name="T67" fmla="*/ 1439 h 1439"/>
                <a:gd name="T68" fmla="*/ 1044 w 1527"/>
                <a:gd name="T69" fmla="*/ 1439 h 1439"/>
                <a:gd name="T70" fmla="*/ 848 w 1527"/>
                <a:gd name="T71" fmla="*/ 1370 h 1439"/>
                <a:gd name="T72" fmla="*/ 827 w 1527"/>
                <a:gd name="T73" fmla="*/ 1313 h 1439"/>
                <a:gd name="T74" fmla="*/ 807 w 1527"/>
                <a:gd name="T75" fmla="*/ 1289 h 1439"/>
                <a:gd name="T76" fmla="*/ 801 w 1527"/>
                <a:gd name="T77" fmla="*/ 1213 h 1439"/>
                <a:gd name="T78" fmla="*/ 763 w 1527"/>
                <a:gd name="T79" fmla="*/ 1186 h 1439"/>
                <a:gd name="T80" fmla="*/ 658 w 1527"/>
                <a:gd name="T81" fmla="*/ 984 h 1439"/>
                <a:gd name="T82" fmla="*/ 607 w 1527"/>
                <a:gd name="T83" fmla="*/ 946 h 1439"/>
                <a:gd name="T84" fmla="*/ 592 w 1527"/>
                <a:gd name="T85" fmla="*/ 914 h 1439"/>
                <a:gd name="T86" fmla="*/ 438 w 1527"/>
                <a:gd name="T87" fmla="*/ 907 h 1439"/>
                <a:gd name="T88" fmla="*/ 356 w 1527"/>
                <a:gd name="T89" fmla="*/ 1002 h 1439"/>
                <a:gd name="T90" fmla="*/ 217 w 1527"/>
                <a:gd name="T91" fmla="*/ 903 h 1439"/>
                <a:gd name="T92" fmla="*/ 175 w 1527"/>
                <a:gd name="T93" fmla="*/ 766 h 1439"/>
                <a:gd name="T94" fmla="*/ 42 w 1527"/>
                <a:gd name="T95" fmla="*/ 639 h 1439"/>
                <a:gd name="T96" fmla="*/ 27 w 1527"/>
                <a:gd name="T97" fmla="*/ 597 h 1439"/>
                <a:gd name="T98" fmla="*/ 8 w 1527"/>
                <a:gd name="T99" fmla="*/ 591 h 1439"/>
                <a:gd name="T100" fmla="*/ 0 w 1527"/>
                <a:gd name="T101" fmla="*/ 563 h 1439"/>
                <a:gd name="T102" fmla="*/ 0 w 1527"/>
                <a:gd name="T103" fmla="*/ 563 h 1439"/>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527"/>
                <a:gd name="T157" fmla="*/ 0 h 1439"/>
                <a:gd name="T158" fmla="*/ 1527 w 1527"/>
                <a:gd name="T159" fmla="*/ 1439 h 1439"/>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527" h="1439">
                  <a:moveTo>
                    <a:pt x="0" y="563"/>
                  </a:moveTo>
                  <a:lnTo>
                    <a:pt x="415" y="601"/>
                  </a:lnTo>
                  <a:lnTo>
                    <a:pt x="472" y="0"/>
                  </a:lnTo>
                  <a:lnTo>
                    <a:pt x="803" y="19"/>
                  </a:lnTo>
                  <a:lnTo>
                    <a:pt x="791" y="277"/>
                  </a:lnTo>
                  <a:lnTo>
                    <a:pt x="824" y="304"/>
                  </a:lnTo>
                  <a:lnTo>
                    <a:pt x="854" y="304"/>
                  </a:lnTo>
                  <a:lnTo>
                    <a:pt x="879" y="329"/>
                  </a:lnTo>
                  <a:lnTo>
                    <a:pt x="928" y="340"/>
                  </a:lnTo>
                  <a:lnTo>
                    <a:pt x="1029" y="384"/>
                  </a:lnTo>
                  <a:lnTo>
                    <a:pt x="1046" y="365"/>
                  </a:lnTo>
                  <a:lnTo>
                    <a:pt x="1111" y="403"/>
                  </a:lnTo>
                  <a:lnTo>
                    <a:pt x="1196" y="401"/>
                  </a:lnTo>
                  <a:lnTo>
                    <a:pt x="1255" y="384"/>
                  </a:lnTo>
                  <a:lnTo>
                    <a:pt x="1337" y="369"/>
                  </a:lnTo>
                  <a:lnTo>
                    <a:pt x="1411" y="409"/>
                  </a:lnTo>
                  <a:lnTo>
                    <a:pt x="1423" y="422"/>
                  </a:lnTo>
                  <a:lnTo>
                    <a:pt x="1463" y="422"/>
                  </a:lnTo>
                  <a:lnTo>
                    <a:pt x="1470" y="635"/>
                  </a:lnTo>
                  <a:lnTo>
                    <a:pt x="1527" y="739"/>
                  </a:lnTo>
                  <a:lnTo>
                    <a:pt x="1506" y="821"/>
                  </a:lnTo>
                  <a:lnTo>
                    <a:pt x="1510" y="889"/>
                  </a:lnTo>
                  <a:lnTo>
                    <a:pt x="1485" y="924"/>
                  </a:lnTo>
                  <a:lnTo>
                    <a:pt x="1495" y="935"/>
                  </a:lnTo>
                  <a:lnTo>
                    <a:pt x="1432" y="954"/>
                  </a:lnTo>
                  <a:lnTo>
                    <a:pt x="1383" y="960"/>
                  </a:lnTo>
                  <a:lnTo>
                    <a:pt x="1392" y="924"/>
                  </a:lnTo>
                  <a:lnTo>
                    <a:pt x="1366" y="945"/>
                  </a:lnTo>
                  <a:lnTo>
                    <a:pt x="1367" y="986"/>
                  </a:lnTo>
                  <a:lnTo>
                    <a:pt x="1333" y="1030"/>
                  </a:lnTo>
                  <a:lnTo>
                    <a:pt x="1153" y="1121"/>
                  </a:lnTo>
                  <a:lnTo>
                    <a:pt x="1096" y="1180"/>
                  </a:lnTo>
                  <a:lnTo>
                    <a:pt x="1042" y="1308"/>
                  </a:lnTo>
                  <a:lnTo>
                    <a:pt x="1086" y="1439"/>
                  </a:lnTo>
                  <a:lnTo>
                    <a:pt x="1044" y="1439"/>
                  </a:lnTo>
                  <a:lnTo>
                    <a:pt x="848" y="1370"/>
                  </a:lnTo>
                  <a:lnTo>
                    <a:pt x="827" y="1313"/>
                  </a:lnTo>
                  <a:lnTo>
                    <a:pt x="807" y="1289"/>
                  </a:lnTo>
                  <a:lnTo>
                    <a:pt x="801" y="1213"/>
                  </a:lnTo>
                  <a:lnTo>
                    <a:pt x="763" y="1186"/>
                  </a:lnTo>
                  <a:lnTo>
                    <a:pt x="658" y="984"/>
                  </a:lnTo>
                  <a:lnTo>
                    <a:pt x="607" y="946"/>
                  </a:lnTo>
                  <a:lnTo>
                    <a:pt x="592" y="914"/>
                  </a:lnTo>
                  <a:lnTo>
                    <a:pt x="438" y="907"/>
                  </a:lnTo>
                  <a:lnTo>
                    <a:pt x="356" y="1002"/>
                  </a:lnTo>
                  <a:lnTo>
                    <a:pt x="217" y="903"/>
                  </a:lnTo>
                  <a:lnTo>
                    <a:pt x="175" y="766"/>
                  </a:lnTo>
                  <a:lnTo>
                    <a:pt x="42" y="639"/>
                  </a:lnTo>
                  <a:lnTo>
                    <a:pt x="27" y="597"/>
                  </a:lnTo>
                  <a:lnTo>
                    <a:pt x="8" y="591"/>
                  </a:lnTo>
                  <a:lnTo>
                    <a:pt x="0" y="563"/>
                  </a:lnTo>
                  <a:close/>
                </a:path>
              </a:pathLst>
            </a:custGeom>
            <a:grpFill/>
            <a:ln w="12700" cap="flat" cmpd="sng" algn="ctr">
              <a:solidFill>
                <a:schemeClr val="bg2"/>
              </a:solidFill>
              <a:prstDash val="solid"/>
              <a:round/>
              <a:headEnd type="none" w="med" len="med"/>
              <a:tailEnd type="none" w="med" len="med"/>
            </a:ln>
          </p:spPr>
          <p:txBody>
            <a:bodyPr>
              <a:prstTxWarp prst="textNoShape">
                <a:avLst/>
              </a:prstTxWarp>
            </a:bodyPr>
            <a:lstStyle/>
            <a:p>
              <a:pPr defTabSz="914400">
                <a:defRPr/>
              </a:pPr>
              <a:endParaRPr lang="ko-KR" altLang="en-US" kern="0">
                <a:solidFill>
                  <a:sysClr val="windowText" lastClr="000000"/>
                </a:solidFill>
                <a:latin typeface="Corbel"/>
              </a:endParaRPr>
            </a:p>
          </p:txBody>
        </p:sp>
        <p:sp>
          <p:nvSpPr>
            <p:cNvPr id="69" name="Freeform 949"/>
            <p:cNvSpPr>
              <a:spLocks/>
            </p:cNvSpPr>
            <p:nvPr/>
          </p:nvSpPr>
          <p:spPr bwMode="auto">
            <a:xfrm>
              <a:off x="3404" y="698"/>
              <a:ext cx="360" cy="220"/>
            </a:xfrm>
            <a:custGeom>
              <a:avLst/>
              <a:gdLst>
                <a:gd name="T0" fmla="*/ 38 w 718"/>
                <a:gd name="T1" fmla="*/ 0 h 441"/>
                <a:gd name="T2" fmla="*/ 663 w 718"/>
                <a:gd name="T3" fmla="*/ 32 h 441"/>
                <a:gd name="T4" fmla="*/ 667 w 718"/>
                <a:gd name="T5" fmla="*/ 142 h 441"/>
                <a:gd name="T6" fmla="*/ 696 w 718"/>
                <a:gd name="T7" fmla="*/ 234 h 441"/>
                <a:gd name="T8" fmla="*/ 699 w 718"/>
                <a:gd name="T9" fmla="*/ 348 h 441"/>
                <a:gd name="T10" fmla="*/ 718 w 718"/>
                <a:gd name="T11" fmla="*/ 441 h 441"/>
                <a:gd name="T12" fmla="*/ 340 w 718"/>
                <a:gd name="T13" fmla="*/ 429 h 441"/>
                <a:gd name="T14" fmla="*/ 0 w 718"/>
                <a:gd name="T15" fmla="*/ 405 h 441"/>
                <a:gd name="T16" fmla="*/ 38 w 718"/>
                <a:gd name="T17" fmla="*/ 0 h 441"/>
                <a:gd name="T18" fmla="*/ 38 w 718"/>
                <a:gd name="T19" fmla="*/ 0 h 44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18"/>
                <a:gd name="T31" fmla="*/ 0 h 441"/>
                <a:gd name="T32" fmla="*/ 718 w 718"/>
                <a:gd name="T33" fmla="*/ 441 h 44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18" h="441">
                  <a:moveTo>
                    <a:pt x="38" y="0"/>
                  </a:moveTo>
                  <a:lnTo>
                    <a:pt x="663" y="32"/>
                  </a:lnTo>
                  <a:lnTo>
                    <a:pt x="667" y="142"/>
                  </a:lnTo>
                  <a:lnTo>
                    <a:pt x="696" y="234"/>
                  </a:lnTo>
                  <a:lnTo>
                    <a:pt x="699" y="348"/>
                  </a:lnTo>
                  <a:lnTo>
                    <a:pt x="718" y="441"/>
                  </a:lnTo>
                  <a:lnTo>
                    <a:pt x="340" y="429"/>
                  </a:lnTo>
                  <a:lnTo>
                    <a:pt x="0" y="405"/>
                  </a:lnTo>
                  <a:lnTo>
                    <a:pt x="38" y="0"/>
                  </a:lnTo>
                  <a:close/>
                </a:path>
              </a:pathLst>
            </a:custGeom>
            <a:grpFill/>
            <a:ln w="12700" cap="flat" cmpd="sng" algn="ctr">
              <a:solidFill>
                <a:schemeClr val="bg2"/>
              </a:solidFill>
              <a:prstDash val="solid"/>
              <a:round/>
              <a:headEnd type="none" w="med" len="med"/>
              <a:tailEnd type="none" w="med" len="med"/>
            </a:ln>
          </p:spPr>
          <p:txBody>
            <a:bodyPr>
              <a:prstTxWarp prst="textNoShape">
                <a:avLst/>
              </a:prstTxWarp>
            </a:bodyPr>
            <a:lstStyle/>
            <a:p>
              <a:pPr defTabSz="914400">
                <a:defRPr/>
              </a:pPr>
              <a:endParaRPr lang="ko-KR" altLang="en-US" kern="0">
                <a:solidFill>
                  <a:sysClr val="windowText" lastClr="000000"/>
                </a:solidFill>
                <a:latin typeface="Corbel"/>
              </a:endParaRPr>
            </a:p>
          </p:txBody>
        </p:sp>
        <p:sp>
          <p:nvSpPr>
            <p:cNvPr id="70" name="Freeform 950"/>
            <p:cNvSpPr>
              <a:spLocks/>
            </p:cNvSpPr>
            <p:nvPr/>
          </p:nvSpPr>
          <p:spPr bwMode="auto">
            <a:xfrm>
              <a:off x="3385" y="900"/>
              <a:ext cx="384" cy="251"/>
            </a:xfrm>
            <a:custGeom>
              <a:avLst/>
              <a:gdLst>
                <a:gd name="T0" fmla="*/ 38 w 768"/>
                <a:gd name="T1" fmla="*/ 0 h 502"/>
                <a:gd name="T2" fmla="*/ 378 w 768"/>
                <a:gd name="T3" fmla="*/ 24 h 502"/>
                <a:gd name="T4" fmla="*/ 756 w 768"/>
                <a:gd name="T5" fmla="*/ 36 h 502"/>
                <a:gd name="T6" fmla="*/ 732 w 768"/>
                <a:gd name="T7" fmla="*/ 83 h 502"/>
                <a:gd name="T8" fmla="*/ 768 w 768"/>
                <a:gd name="T9" fmla="*/ 118 h 502"/>
                <a:gd name="T10" fmla="*/ 766 w 768"/>
                <a:gd name="T11" fmla="*/ 365 h 502"/>
                <a:gd name="T12" fmla="*/ 751 w 768"/>
                <a:gd name="T13" fmla="*/ 363 h 502"/>
                <a:gd name="T14" fmla="*/ 753 w 768"/>
                <a:gd name="T15" fmla="*/ 395 h 502"/>
                <a:gd name="T16" fmla="*/ 764 w 768"/>
                <a:gd name="T17" fmla="*/ 420 h 502"/>
                <a:gd name="T18" fmla="*/ 756 w 768"/>
                <a:gd name="T19" fmla="*/ 443 h 502"/>
                <a:gd name="T20" fmla="*/ 764 w 768"/>
                <a:gd name="T21" fmla="*/ 502 h 502"/>
                <a:gd name="T22" fmla="*/ 747 w 768"/>
                <a:gd name="T23" fmla="*/ 496 h 502"/>
                <a:gd name="T24" fmla="*/ 728 w 768"/>
                <a:gd name="T25" fmla="*/ 473 h 502"/>
                <a:gd name="T26" fmla="*/ 659 w 768"/>
                <a:gd name="T27" fmla="*/ 450 h 502"/>
                <a:gd name="T28" fmla="*/ 593 w 768"/>
                <a:gd name="T29" fmla="*/ 454 h 502"/>
                <a:gd name="T30" fmla="*/ 555 w 768"/>
                <a:gd name="T31" fmla="*/ 426 h 502"/>
                <a:gd name="T32" fmla="*/ 0 w 768"/>
                <a:gd name="T33" fmla="*/ 393 h 502"/>
                <a:gd name="T34" fmla="*/ 38 w 768"/>
                <a:gd name="T35" fmla="*/ 0 h 502"/>
                <a:gd name="T36" fmla="*/ 38 w 768"/>
                <a:gd name="T37" fmla="*/ 0 h 50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68"/>
                <a:gd name="T58" fmla="*/ 0 h 502"/>
                <a:gd name="T59" fmla="*/ 768 w 768"/>
                <a:gd name="T60" fmla="*/ 502 h 50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68" h="502">
                  <a:moveTo>
                    <a:pt x="38" y="0"/>
                  </a:moveTo>
                  <a:lnTo>
                    <a:pt x="378" y="24"/>
                  </a:lnTo>
                  <a:lnTo>
                    <a:pt x="756" y="36"/>
                  </a:lnTo>
                  <a:lnTo>
                    <a:pt x="732" y="83"/>
                  </a:lnTo>
                  <a:lnTo>
                    <a:pt x="768" y="118"/>
                  </a:lnTo>
                  <a:lnTo>
                    <a:pt x="766" y="365"/>
                  </a:lnTo>
                  <a:lnTo>
                    <a:pt x="751" y="363"/>
                  </a:lnTo>
                  <a:lnTo>
                    <a:pt x="753" y="395"/>
                  </a:lnTo>
                  <a:lnTo>
                    <a:pt x="764" y="420"/>
                  </a:lnTo>
                  <a:lnTo>
                    <a:pt x="756" y="443"/>
                  </a:lnTo>
                  <a:lnTo>
                    <a:pt x="764" y="502"/>
                  </a:lnTo>
                  <a:lnTo>
                    <a:pt x="747" y="496"/>
                  </a:lnTo>
                  <a:lnTo>
                    <a:pt x="728" y="473"/>
                  </a:lnTo>
                  <a:lnTo>
                    <a:pt x="659" y="450"/>
                  </a:lnTo>
                  <a:lnTo>
                    <a:pt x="593" y="454"/>
                  </a:lnTo>
                  <a:lnTo>
                    <a:pt x="555" y="426"/>
                  </a:lnTo>
                  <a:lnTo>
                    <a:pt x="0" y="393"/>
                  </a:lnTo>
                  <a:lnTo>
                    <a:pt x="38" y="0"/>
                  </a:lnTo>
                  <a:close/>
                </a:path>
              </a:pathLst>
            </a:custGeom>
            <a:grpFill/>
            <a:ln w="12700" cap="flat" cmpd="sng" algn="ctr">
              <a:solidFill>
                <a:schemeClr val="bg2"/>
              </a:solidFill>
              <a:prstDash val="solid"/>
              <a:round/>
              <a:headEnd type="none" w="med" len="med"/>
              <a:tailEnd type="none" w="med" len="med"/>
            </a:ln>
          </p:spPr>
          <p:txBody>
            <a:bodyPr>
              <a:prstTxWarp prst="textNoShape">
                <a:avLst/>
              </a:prstTxWarp>
            </a:bodyPr>
            <a:lstStyle/>
            <a:p>
              <a:pPr defTabSz="914400">
                <a:defRPr/>
              </a:pPr>
              <a:endParaRPr lang="ko-KR" altLang="en-US" kern="0">
                <a:solidFill>
                  <a:sysClr val="windowText" lastClr="000000"/>
                </a:solidFill>
                <a:latin typeface="Corbel"/>
              </a:endParaRPr>
            </a:p>
          </p:txBody>
        </p:sp>
        <p:sp>
          <p:nvSpPr>
            <p:cNvPr id="71" name="Freeform 951"/>
            <p:cNvSpPr>
              <a:spLocks/>
            </p:cNvSpPr>
            <p:nvPr/>
          </p:nvSpPr>
          <p:spPr bwMode="auto">
            <a:xfrm>
              <a:off x="3373" y="1097"/>
              <a:ext cx="451" cy="220"/>
            </a:xfrm>
            <a:custGeom>
              <a:avLst/>
              <a:gdLst>
                <a:gd name="T0" fmla="*/ 25 w 901"/>
                <a:gd name="T1" fmla="*/ 0 h 439"/>
                <a:gd name="T2" fmla="*/ 580 w 901"/>
                <a:gd name="T3" fmla="*/ 33 h 439"/>
                <a:gd name="T4" fmla="*/ 618 w 901"/>
                <a:gd name="T5" fmla="*/ 61 h 439"/>
                <a:gd name="T6" fmla="*/ 684 w 901"/>
                <a:gd name="T7" fmla="*/ 57 h 439"/>
                <a:gd name="T8" fmla="*/ 753 w 901"/>
                <a:gd name="T9" fmla="*/ 80 h 439"/>
                <a:gd name="T10" fmla="*/ 772 w 901"/>
                <a:gd name="T11" fmla="*/ 103 h 439"/>
                <a:gd name="T12" fmla="*/ 789 w 901"/>
                <a:gd name="T13" fmla="*/ 109 h 439"/>
                <a:gd name="T14" fmla="*/ 819 w 901"/>
                <a:gd name="T15" fmla="*/ 192 h 439"/>
                <a:gd name="T16" fmla="*/ 819 w 901"/>
                <a:gd name="T17" fmla="*/ 217 h 439"/>
                <a:gd name="T18" fmla="*/ 840 w 901"/>
                <a:gd name="T19" fmla="*/ 257 h 439"/>
                <a:gd name="T20" fmla="*/ 850 w 901"/>
                <a:gd name="T21" fmla="*/ 320 h 439"/>
                <a:gd name="T22" fmla="*/ 844 w 901"/>
                <a:gd name="T23" fmla="*/ 339 h 439"/>
                <a:gd name="T24" fmla="*/ 857 w 901"/>
                <a:gd name="T25" fmla="*/ 359 h 439"/>
                <a:gd name="T26" fmla="*/ 901 w 901"/>
                <a:gd name="T27" fmla="*/ 439 h 439"/>
                <a:gd name="T28" fmla="*/ 500 w 901"/>
                <a:gd name="T29" fmla="*/ 435 h 439"/>
                <a:gd name="T30" fmla="*/ 198 w 901"/>
                <a:gd name="T31" fmla="*/ 418 h 439"/>
                <a:gd name="T32" fmla="*/ 205 w 901"/>
                <a:gd name="T33" fmla="*/ 285 h 439"/>
                <a:gd name="T34" fmla="*/ 0 w 901"/>
                <a:gd name="T35" fmla="*/ 268 h 439"/>
                <a:gd name="T36" fmla="*/ 25 w 901"/>
                <a:gd name="T37" fmla="*/ 0 h 439"/>
                <a:gd name="T38" fmla="*/ 25 w 901"/>
                <a:gd name="T39" fmla="*/ 0 h 43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901"/>
                <a:gd name="T61" fmla="*/ 0 h 439"/>
                <a:gd name="T62" fmla="*/ 901 w 901"/>
                <a:gd name="T63" fmla="*/ 439 h 439"/>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901" h="439">
                  <a:moveTo>
                    <a:pt x="25" y="0"/>
                  </a:moveTo>
                  <a:lnTo>
                    <a:pt x="580" y="33"/>
                  </a:lnTo>
                  <a:lnTo>
                    <a:pt x="618" y="61"/>
                  </a:lnTo>
                  <a:lnTo>
                    <a:pt x="684" y="57"/>
                  </a:lnTo>
                  <a:lnTo>
                    <a:pt x="753" y="80"/>
                  </a:lnTo>
                  <a:lnTo>
                    <a:pt x="772" y="103"/>
                  </a:lnTo>
                  <a:lnTo>
                    <a:pt x="789" y="109"/>
                  </a:lnTo>
                  <a:lnTo>
                    <a:pt x="819" y="192"/>
                  </a:lnTo>
                  <a:lnTo>
                    <a:pt x="819" y="217"/>
                  </a:lnTo>
                  <a:lnTo>
                    <a:pt x="840" y="257"/>
                  </a:lnTo>
                  <a:lnTo>
                    <a:pt x="850" y="320"/>
                  </a:lnTo>
                  <a:lnTo>
                    <a:pt x="844" y="339"/>
                  </a:lnTo>
                  <a:lnTo>
                    <a:pt x="857" y="359"/>
                  </a:lnTo>
                  <a:lnTo>
                    <a:pt x="901" y="439"/>
                  </a:lnTo>
                  <a:lnTo>
                    <a:pt x="500" y="435"/>
                  </a:lnTo>
                  <a:lnTo>
                    <a:pt x="198" y="418"/>
                  </a:lnTo>
                  <a:lnTo>
                    <a:pt x="205" y="285"/>
                  </a:lnTo>
                  <a:lnTo>
                    <a:pt x="0" y="268"/>
                  </a:lnTo>
                  <a:lnTo>
                    <a:pt x="25" y="0"/>
                  </a:lnTo>
                  <a:close/>
                </a:path>
              </a:pathLst>
            </a:custGeom>
            <a:grpFill/>
            <a:ln w="12700" cap="flat" cmpd="sng" algn="ctr">
              <a:solidFill>
                <a:schemeClr val="bg2"/>
              </a:solidFill>
              <a:prstDash val="solid"/>
              <a:round/>
              <a:headEnd type="none" w="med" len="med"/>
              <a:tailEnd type="none" w="med" len="med"/>
            </a:ln>
          </p:spPr>
          <p:txBody>
            <a:bodyPr>
              <a:prstTxWarp prst="textNoShape">
                <a:avLst/>
              </a:prstTxWarp>
            </a:bodyPr>
            <a:lstStyle/>
            <a:p>
              <a:pPr defTabSz="914400">
                <a:defRPr/>
              </a:pPr>
              <a:endParaRPr lang="ko-KR" altLang="en-US" kern="0">
                <a:solidFill>
                  <a:sysClr val="windowText" lastClr="000000"/>
                </a:solidFill>
                <a:latin typeface="Corbel"/>
              </a:endParaRPr>
            </a:p>
          </p:txBody>
        </p:sp>
        <p:sp>
          <p:nvSpPr>
            <p:cNvPr id="72" name="Freeform 952"/>
            <p:cNvSpPr>
              <a:spLocks/>
            </p:cNvSpPr>
            <p:nvPr/>
          </p:nvSpPr>
          <p:spPr bwMode="auto">
            <a:xfrm>
              <a:off x="3458" y="1306"/>
              <a:ext cx="406" cy="213"/>
            </a:xfrm>
            <a:custGeom>
              <a:avLst/>
              <a:gdLst>
                <a:gd name="T0" fmla="*/ 29 w 812"/>
                <a:gd name="T1" fmla="*/ 0 h 426"/>
                <a:gd name="T2" fmla="*/ 331 w 812"/>
                <a:gd name="T3" fmla="*/ 17 h 426"/>
                <a:gd name="T4" fmla="*/ 732 w 812"/>
                <a:gd name="T5" fmla="*/ 21 h 426"/>
                <a:gd name="T6" fmla="*/ 755 w 812"/>
                <a:gd name="T7" fmla="*/ 40 h 426"/>
                <a:gd name="T8" fmla="*/ 766 w 812"/>
                <a:gd name="T9" fmla="*/ 36 h 426"/>
                <a:gd name="T10" fmla="*/ 782 w 812"/>
                <a:gd name="T11" fmla="*/ 57 h 426"/>
                <a:gd name="T12" fmla="*/ 768 w 812"/>
                <a:gd name="T13" fmla="*/ 57 h 426"/>
                <a:gd name="T14" fmla="*/ 755 w 812"/>
                <a:gd name="T15" fmla="*/ 86 h 426"/>
                <a:gd name="T16" fmla="*/ 787 w 812"/>
                <a:gd name="T17" fmla="*/ 132 h 426"/>
                <a:gd name="T18" fmla="*/ 812 w 812"/>
                <a:gd name="T19" fmla="*/ 137 h 426"/>
                <a:gd name="T20" fmla="*/ 808 w 812"/>
                <a:gd name="T21" fmla="*/ 424 h 426"/>
                <a:gd name="T22" fmla="*/ 464 w 812"/>
                <a:gd name="T23" fmla="*/ 426 h 426"/>
                <a:gd name="T24" fmla="*/ 0 w 812"/>
                <a:gd name="T25" fmla="*/ 405 h 426"/>
                <a:gd name="T26" fmla="*/ 29 w 812"/>
                <a:gd name="T27" fmla="*/ 0 h 426"/>
                <a:gd name="T28" fmla="*/ 29 w 812"/>
                <a:gd name="T29" fmla="*/ 0 h 42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812"/>
                <a:gd name="T46" fmla="*/ 0 h 426"/>
                <a:gd name="T47" fmla="*/ 812 w 812"/>
                <a:gd name="T48" fmla="*/ 426 h 42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812" h="426">
                  <a:moveTo>
                    <a:pt x="29" y="0"/>
                  </a:moveTo>
                  <a:lnTo>
                    <a:pt x="331" y="17"/>
                  </a:lnTo>
                  <a:lnTo>
                    <a:pt x="732" y="21"/>
                  </a:lnTo>
                  <a:lnTo>
                    <a:pt x="755" y="40"/>
                  </a:lnTo>
                  <a:lnTo>
                    <a:pt x="766" y="36"/>
                  </a:lnTo>
                  <a:lnTo>
                    <a:pt x="782" y="57"/>
                  </a:lnTo>
                  <a:lnTo>
                    <a:pt x="768" y="57"/>
                  </a:lnTo>
                  <a:lnTo>
                    <a:pt x="755" y="86"/>
                  </a:lnTo>
                  <a:lnTo>
                    <a:pt x="787" y="132"/>
                  </a:lnTo>
                  <a:lnTo>
                    <a:pt x="812" y="137"/>
                  </a:lnTo>
                  <a:lnTo>
                    <a:pt x="808" y="424"/>
                  </a:lnTo>
                  <a:lnTo>
                    <a:pt x="464" y="426"/>
                  </a:lnTo>
                  <a:lnTo>
                    <a:pt x="0" y="405"/>
                  </a:lnTo>
                  <a:lnTo>
                    <a:pt x="29" y="0"/>
                  </a:lnTo>
                  <a:close/>
                </a:path>
              </a:pathLst>
            </a:custGeom>
            <a:grpFill/>
            <a:ln w="12700" cap="flat" cmpd="sng" algn="ctr">
              <a:solidFill>
                <a:schemeClr val="bg2"/>
              </a:solidFill>
              <a:prstDash val="solid"/>
              <a:round/>
              <a:headEnd type="none" w="med" len="med"/>
              <a:tailEnd type="none" w="med" len="med"/>
            </a:ln>
          </p:spPr>
          <p:txBody>
            <a:bodyPr>
              <a:prstTxWarp prst="textNoShape">
                <a:avLst/>
              </a:prstTxWarp>
            </a:bodyPr>
            <a:lstStyle/>
            <a:p>
              <a:pPr defTabSz="914400">
                <a:defRPr/>
              </a:pPr>
              <a:endParaRPr lang="ko-KR" altLang="en-US" kern="0">
                <a:solidFill>
                  <a:sysClr val="windowText" lastClr="000000"/>
                </a:solidFill>
                <a:latin typeface="Corbel"/>
              </a:endParaRPr>
            </a:p>
          </p:txBody>
        </p:sp>
        <p:sp>
          <p:nvSpPr>
            <p:cNvPr id="73" name="Freeform 953"/>
            <p:cNvSpPr>
              <a:spLocks/>
            </p:cNvSpPr>
            <p:nvPr/>
          </p:nvSpPr>
          <p:spPr bwMode="auto">
            <a:xfrm>
              <a:off x="3402" y="1505"/>
              <a:ext cx="472" cy="239"/>
            </a:xfrm>
            <a:custGeom>
              <a:avLst/>
              <a:gdLst>
                <a:gd name="T0" fmla="*/ 6 w 943"/>
                <a:gd name="T1" fmla="*/ 0 h 479"/>
                <a:gd name="T2" fmla="*/ 110 w 943"/>
                <a:gd name="T3" fmla="*/ 7 h 479"/>
                <a:gd name="T4" fmla="*/ 574 w 943"/>
                <a:gd name="T5" fmla="*/ 28 h 479"/>
                <a:gd name="T6" fmla="*/ 918 w 943"/>
                <a:gd name="T7" fmla="*/ 26 h 479"/>
                <a:gd name="T8" fmla="*/ 922 w 943"/>
                <a:gd name="T9" fmla="*/ 97 h 479"/>
                <a:gd name="T10" fmla="*/ 943 w 943"/>
                <a:gd name="T11" fmla="*/ 247 h 479"/>
                <a:gd name="T12" fmla="*/ 939 w 943"/>
                <a:gd name="T13" fmla="*/ 479 h 479"/>
                <a:gd name="T14" fmla="*/ 865 w 943"/>
                <a:gd name="T15" fmla="*/ 439 h 479"/>
                <a:gd name="T16" fmla="*/ 783 w 943"/>
                <a:gd name="T17" fmla="*/ 454 h 479"/>
                <a:gd name="T18" fmla="*/ 724 w 943"/>
                <a:gd name="T19" fmla="*/ 471 h 479"/>
                <a:gd name="T20" fmla="*/ 639 w 943"/>
                <a:gd name="T21" fmla="*/ 473 h 479"/>
                <a:gd name="T22" fmla="*/ 574 w 943"/>
                <a:gd name="T23" fmla="*/ 435 h 479"/>
                <a:gd name="T24" fmla="*/ 557 w 943"/>
                <a:gd name="T25" fmla="*/ 454 h 479"/>
                <a:gd name="T26" fmla="*/ 456 w 943"/>
                <a:gd name="T27" fmla="*/ 410 h 479"/>
                <a:gd name="T28" fmla="*/ 407 w 943"/>
                <a:gd name="T29" fmla="*/ 399 h 479"/>
                <a:gd name="T30" fmla="*/ 382 w 943"/>
                <a:gd name="T31" fmla="*/ 376 h 479"/>
                <a:gd name="T32" fmla="*/ 352 w 943"/>
                <a:gd name="T33" fmla="*/ 374 h 479"/>
                <a:gd name="T34" fmla="*/ 319 w 943"/>
                <a:gd name="T35" fmla="*/ 347 h 479"/>
                <a:gd name="T36" fmla="*/ 331 w 943"/>
                <a:gd name="T37" fmla="*/ 89 h 479"/>
                <a:gd name="T38" fmla="*/ 0 w 943"/>
                <a:gd name="T39" fmla="*/ 70 h 479"/>
                <a:gd name="T40" fmla="*/ 6 w 943"/>
                <a:gd name="T41" fmla="*/ 0 h 479"/>
                <a:gd name="T42" fmla="*/ 6 w 943"/>
                <a:gd name="T43" fmla="*/ 0 h 47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943"/>
                <a:gd name="T67" fmla="*/ 0 h 479"/>
                <a:gd name="T68" fmla="*/ 943 w 943"/>
                <a:gd name="T69" fmla="*/ 479 h 479"/>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943" h="479">
                  <a:moveTo>
                    <a:pt x="6" y="0"/>
                  </a:moveTo>
                  <a:lnTo>
                    <a:pt x="110" y="7"/>
                  </a:lnTo>
                  <a:lnTo>
                    <a:pt x="574" y="28"/>
                  </a:lnTo>
                  <a:lnTo>
                    <a:pt x="918" y="26"/>
                  </a:lnTo>
                  <a:lnTo>
                    <a:pt x="922" y="97"/>
                  </a:lnTo>
                  <a:lnTo>
                    <a:pt x="943" y="247"/>
                  </a:lnTo>
                  <a:lnTo>
                    <a:pt x="939" y="479"/>
                  </a:lnTo>
                  <a:lnTo>
                    <a:pt x="865" y="439"/>
                  </a:lnTo>
                  <a:lnTo>
                    <a:pt x="783" y="454"/>
                  </a:lnTo>
                  <a:lnTo>
                    <a:pt x="724" y="471"/>
                  </a:lnTo>
                  <a:lnTo>
                    <a:pt x="639" y="473"/>
                  </a:lnTo>
                  <a:lnTo>
                    <a:pt x="574" y="435"/>
                  </a:lnTo>
                  <a:lnTo>
                    <a:pt x="557" y="454"/>
                  </a:lnTo>
                  <a:lnTo>
                    <a:pt x="456" y="410"/>
                  </a:lnTo>
                  <a:lnTo>
                    <a:pt x="407" y="399"/>
                  </a:lnTo>
                  <a:lnTo>
                    <a:pt x="382" y="376"/>
                  </a:lnTo>
                  <a:lnTo>
                    <a:pt x="352" y="374"/>
                  </a:lnTo>
                  <a:lnTo>
                    <a:pt x="319" y="347"/>
                  </a:lnTo>
                  <a:lnTo>
                    <a:pt x="331" y="89"/>
                  </a:lnTo>
                  <a:lnTo>
                    <a:pt x="0" y="70"/>
                  </a:lnTo>
                  <a:lnTo>
                    <a:pt x="6" y="0"/>
                  </a:lnTo>
                  <a:close/>
                </a:path>
              </a:pathLst>
            </a:custGeom>
            <a:grpFill/>
            <a:ln w="12700" cap="flat" cmpd="sng" algn="ctr">
              <a:solidFill>
                <a:schemeClr val="bg2"/>
              </a:solidFill>
              <a:prstDash val="solid"/>
              <a:round/>
              <a:headEnd type="none" w="med" len="med"/>
              <a:tailEnd type="none" w="med" len="med"/>
            </a:ln>
          </p:spPr>
          <p:txBody>
            <a:bodyPr>
              <a:prstTxWarp prst="textNoShape">
                <a:avLst/>
              </a:prstTxWarp>
            </a:bodyPr>
            <a:lstStyle/>
            <a:p>
              <a:pPr defTabSz="914400">
                <a:defRPr/>
              </a:pPr>
              <a:endParaRPr lang="ko-KR" altLang="en-US" kern="0">
                <a:solidFill>
                  <a:sysClr val="windowText" lastClr="000000"/>
                </a:solidFill>
                <a:latin typeface="Corbel"/>
              </a:endParaRPr>
            </a:p>
          </p:txBody>
        </p:sp>
        <p:sp>
          <p:nvSpPr>
            <p:cNvPr id="74" name="Freeform 954"/>
            <p:cNvSpPr>
              <a:spLocks/>
            </p:cNvSpPr>
            <p:nvPr/>
          </p:nvSpPr>
          <p:spPr bwMode="auto">
            <a:xfrm>
              <a:off x="3736" y="696"/>
              <a:ext cx="356" cy="387"/>
            </a:xfrm>
            <a:custGeom>
              <a:avLst/>
              <a:gdLst>
                <a:gd name="T0" fmla="*/ 4 w 711"/>
                <a:gd name="T1" fmla="*/ 146 h 774"/>
                <a:gd name="T2" fmla="*/ 33 w 711"/>
                <a:gd name="T3" fmla="*/ 238 h 774"/>
                <a:gd name="T4" fmla="*/ 36 w 711"/>
                <a:gd name="T5" fmla="*/ 352 h 774"/>
                <a:gd name="T6" fmla="*/ 55 w 711"/>
                <a:gd name="T7" fmla="*/ 445 h 774"/>
                <a:gd name="T8" fmla="*/ 31 w 711"/>
                <a:gd name="T9" fmla="*/ 492 h 774"/>
                <a:gd name="T10" fmla="*/ 67 w 711"/>
                <a:gd name="T11" fmla="*/ 527 h 774"/>
                <a:gd name="T12" fmla="*/ 65 w 711"/>
                <a:gd name="T13" fmla="*/ 774 h 774"/>
                <a:gd name="T14" fmla="*/ 584 w 711"/>
                <a:gd name="T15" fmla="*/ 764 h 774"/>
                <a:gd name="T16" fmla="*/ 576 w 711"/>
                <a:gd name="T17" fmla="*/ 715 h 774"/>
                <a:gd name="T18" fmla="*/ 519 w 711"/>
                <a:gd name="T19" fmla="*/ 673 h 774"/>
                <a:gd name="T20" fmla="*/ 493 w 711"/>
                <a:gd name="T21" fmla="*/ 643 h 774"/>
                <a:gd name="T22" fmla="*/ 422 w 711"/>
                <a:gd name="T23" fmla="*/ 599 h 774"/>
                <a:gd name="T24" fmla="*/ 424 w 711"/>
                <a:gd name="T25" fmla="*/ 529 h 774"/>
                <a:gd name="T26" fmla="*/ 409 w 711"/>
                <a:gd name="T27" fmla="*/ 481 h 774"/>
                <a:gd name="T28" fmla="*/ 466 w 711"/>
                <a:gd name="T29" fmla="*/ 413 h 774"/>
                <a:gd name="T30" fmla="*/ 462 w 711"/>
                <a:gd name="T31" fmla="*/ 344 h 774"/>
                <a:gd name="T32" fmla="*/ 557 w 711"/>
                <a:gd name="T33" fmla="*/ 274 h 774"/>
                <a:gd name="T34" fmla="*/ 580 w 711"/>
                <a:gd name="T35" fmla="*/ 234 h 774"/>
                <a:gd name="T36" fmla="*/ 711 w 711"/>
                <a:gd name="T37" fmla="*/ 165 h 774"/>
                <a:gd name="T38" fmla="*/ 652 w 711"/>
                <a:gd name="T39" fmla="*/ 141 h 774"/>
                <a:gd name="T40" fmla="*/ 601 w 711"/>
                <a:gd name="T41" fmla="*/ 146 h 774"/>
                <a:gd name="T42" fmla="*/ 590 w 711"/>
                <a:gd name="T43" fmla="*/ 127 h 774"/>
                <a:gd name="T44" fmla="*/ 495 w 711"/>
                <a:gd name="T45" fmla="*/ 126 h 774"/>
                <a:gd name="T46" fmla="*/ 432 w 711"/>
                <a:gd name="T47" fmla="*/ 107 h 774"/>
                <a:gd name="T48" fmla="*/ 301 w 711"/>
                <a:gd name="T49" fmla="*/ 93 h 774"/>
                <a:gd name="T50" fmla="*/ 282 w 711"/>
                <a:gd name="T51" fmla="*/ 70 h 774"/>
                <a:gd name="T52" fmla="*/ 228 w 711"/>
                <a:gd name="T53" fmla="*/ 50 h 774"/>
                <a:gd name="T54" fmla="*/ 219 w 711"/>
                <a:gd name="T55" fmla="*/ 0 h 774"/>
                <a:gd name="T56" fmla="*/ 187 w 711"/>
                <a:gd name="T57" fmla="*/ 0 h 774"/>
                <a:gd name="T58" fmla="*/ 187 w 711"/>
                <a:gd name="T59" fmla="*/ 36 h 774"/>
                <a:gd name="T60" fmla="*/ 0 w 711"/>
                <a:gd name="T61" fmla="*/ 36 h 774"/>
                <a:gd name="T62" fmla="*/ 4 w 711"/>
                <a:gd name="T63" fmla="*/ 146 h 774"/>
                <a:gd name="T64" fmla="*/ 4 w 711"/>
                <a:gd name="T65" fmla="*/ 146 h 77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11"/>
                <a:gd name="T100" fmla="*/ 0 h 774"/>
                <a:gd name="T101" fmla="*/ 711 w 711"/>
                <a:gd name="T102" fmla="*/ 774 h 77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11" h="774">
                  <a:moveTo>
                    <a:pt x="4" y="146"/>
                  </a:moveTo>
                  <a:lnTo>
                    <a:pt x="33" y="238"/>
                  </a:lnTo>
                  <a:lnTo>
                    <a:pt x="36" y="352"/>
                  </a:lnTo>
                  <a:lnTo>
                    <a:pt x="55" y="445"/>
                  </a:lnTo>
                  <a:lnTo>
                    <a:pt x="31" y="492"/>
                  </a:lnTo>
                  <a:lnTo>
                    <a:pt x="67" y="527"/>
                  </a:lnTo>
                  <a:lnTo>
                    <a:pt x="65" y="774"/>
                  </a:lnTo>
                  <a:lnTo>
                    <a:pt x="584" y="764"/>
                  </a:lnTo>
                  <a:lnTo>
                    <a:pt x="576" y="715"/>
                  </a:lnTo>
                  <a:lnTo>
                    <a:pt x="519" y="673"/>
                  </a:lnTo>
                  <a:lnTo>
                    <a:pt x="493" y="643"/>
                  </a:lnTo>
                  <a:lnTo>
                    <a:pt x="422" y="599"/>
                  </a:lnTo>
                  <a:lnTo>
                    <a:pt x="424" y="529"/>
                  </a:lnTo>
                  <a:lnTo>
                    <a:pt x="409" y="481"/>
                  </a:lnTo>
                  <a:lnTo>
                    <a:pt x="466" y="413"/>
                  </a:lnTo>
                  <a:lnTo>
                    <a:pt x="462" y="344"/>
                  </a:lnTo>
                  <a:lnTo>
                    <a:pt x="557" y="274"/>
                  </a:lnTo>
                  <a:lnTo>
                    <a:pt x="580" y="234"/>
                  </a:lnTo>
                  <a:lnTo>
                    <a:pt x="711" y="165"/>
                  </a:lnTo>
                  <a:lnTo>
                    <a:pt x="652" y="141"/>
                  </a:lnTo>
                  <a:lnTo>
                    <a:pt x="601" y="146"/>
                  </a:lnTo>
                  <a:lnTo>
                    <a:pt x="590" y="127"/>
                  </a:lnTo>
                  <a:lnTo>
                    <a:pt x="495" y="126"/>
                  </a:lnTo>
                  <a:lnTo>
                    <a:pt x="432" y="107"/>
                  </a:lnTo>
                  <a:lnTo>
                    <a:pt x="301" y="93"/>
                  </a:lnTo>
                  <a:lnTo>
                    <a:pt x="282" y="70"/>
                  </a:lnTo>
                  <a:lnTo>
                    <a:pt x="228" y="50"/>
                  </a:lnTo>
                  <a:lnTo>
                    <a:pt x="219" y="0"/>
                  </a:lnTo>
                  <a:lnTo>
                    <a:pt x="187" y="0"/>
                  </a:lnTo>
                  <a:lnTo>
                    <a:pt x="187" y="36"/>
                  </a:lnTo>
                  <a:lnTo>
                    <a:pt x="0" y="36"/>
                  </a:lnTo>
                  <a:lnTo>
                    <a:pt x="4" y="146"/>
                  </a:lnTo>
                  <a:close/>
                </a:path>
              </a:pathLst>
            </a:custGeom>
            <a:grpFill/>
            <a:ln w="12700" cap="flat" cmpd="sng" algn="ctr">
              <a:solidFill>
                <a:schemeClr val="bg2"/>
              </a:solidFill>
              <a:prstDash val="solid"/>
              <a:round/>
              <a:headEnd type="none" w="med" len="med"/>
              <a:tailEnd type="none" w="med" len="med"/>
            </a:ln>
          </p:spPr>
          <p:txBody>
            <a:bodyPr>
              <a:prstTxWarp prst="textNoShape">
                <a:avLst/>
              </a:prstTxWarp>
            </a:bodyPr>
            <a:lstStyle/>
            <a:p>
              <a:pPr defTabSz="914400">
                <a:defRPr/>
              </a:pPr>
              <a:endParaRPr lang="ko-KR" altLang="en-US" kern="0">
                <a:solidFill>
                  <a:sysClr val="windowText" lastClr="000000"/>
                </a:solidFill>
                <a:latin typeface="Corbel"/>
              </a:endParaRPr>
            </a:p>
          </p:txBody>
        </p:sp>
        <p:sp>
          <p:nvSpPr>
            <p:cNvPr id="75" name="Freeform 955"/>
            <p:cNvSpPr>
              <a:spLocks/>
            </p:cNvSpPr>
            <p:nvPr/>
          </p:nvSpPr>
          <p:spPr bwMode="auto">
            <a:xfrm>
              <a:off x="3761" y="1078"/>
              <a:ext cx="326" cy="210"/>
            </a:xfrm>
            <a:custGeom>
              <a:avLst/>
              <a:gdLst>
                <a:gd name="T0" fmla="*/ 2 w 652"/>
                <a:gd name="T1" fmla="*/ 40 h 420"/>
                <a:gd name="T2" fmla="*/ 13 w 652"/>
                <a:gd name="T3" fmla="*/ 65 h 420"/>
                <a:gd name="T4" fmla="*/ 5 w 652"/>
                <a:gd name="T5" fmla="*/ 88 h 420"/>
                <a:gd name="T6" fmla="*/ 13 w 652"/>
                <a:gd name="T7" fmla="*/ 147 h 420"/>
                <a:gd name="T8" fmla="*/ 43 w 652"/>
                <a:gd name="T9" fmla="*/ 230 h 420"/>
                <a:gd name="T10" fmla="*/ 43 w 652"/>
                <a:gd name="T11" fmla="*/ 255 h 420"/>
                <a:gd name="T12" fmla="*/ 64 w 652"/>
                <a:gd name="T13" fmla="*/ 295 h 420"/>
                <a:gd name="T14" fmla="*/ 74 w 652"/>
                <a:gd name="T15" fmla="*/ 358 h 420"/>
                <a:gd name="T16" fmla="*/ 68 w 652"/>
                <a:gd name="T17" fmla="*/ 377 h 420"/>
                <a:gd name="T18" fmla="*/ 81 w 652"/>
                <a:gd name="T19" fmla="*/ 397 h 420"/>
                <a:gd name="T20" fmla="*/ 504 w 652"/>
                <a:gd name="T21" fmla="*/ 388 h 420"/>
                <a:gd name="T22" fmla="*/ 534 w 652"/>
                <a:gd name="T23" fmla="*/ 420 h 420"/>
                <a:gd name="T24" fmla="*/ 578 w 652"/>
                <a:gd name="T25" fmla="*/ 325 h 420"/>
                <a:gd name="T26" fmla="*/ 564 w 652"/>
                <a:gd name="T27" fmla="*/ 289 h 420"/>
                <a:gd name="T28" fmla="*/ 639 w 652"/>
                <a:gd name="T29" fmla="*/ 232 h 420"/>
                <a:gd name="T30" fmla="*/ 652 w 652"/>
                <a:gd name="T31" fmla="*/ 190 h 420"/>
                <a:gd name="T32" fmla="*/ 599 w 652"/>
                <a:gd name="T33" fmla="*/ 129 h 420"/>
                <a:gd name="T34" fmla="*/ 545 w 652"/>
                <a:gd name="T35" fmla="*/ 67 h 420"/>
                <a:gd name="T36" fmla="*/ 534 w 652"/>
                <a:gd name="T37" fmla="*/ 0 h 420"/>
                <a:gd name="T38" fmla="*/ 15 w 652"/>
                <a:gd name="T39" fmla="*/ 10 h 420"/>
                <a:gd name="T40" fmla="*/ 0 w 652"/>
                <a:gd name="T41" fmla="*/ 8 h 420"/>
                <a:gd name="T42" fmla="*/ 2 w 652"/>
                <a:gd name="T43" fmla="*/ 40 h 420"/>
                <a:gd name="T44" fmla="*/ 2 w 652"/>
                <a:gd name="T45" fmla="*/ 40 h 42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652"/>
                <a:gd name="T70" fmla="*/ 0 h 420"/>
                <a:gd name="T71" fmla="*/ 652 w 652"/>
                <a:gd name="T72" fmla="*/ 420 h 420"/>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652" h="420">
                  <a:moveTo>
                    <a:pt x="2" y="40"/>
                  </a:moveTo>
                  <a:lnTo>
                    <a:pt x="13" y="65"/>
                  </a:lnTo>
                  <a:lnTo>
                    <a:pt x="5" y="88"/>
                  </a:lnTo>
                  <a:lnTo>
                    <a:pt x="13" y="147"/>
                  </a:lnTo>
                  <a:lnTo>
                    <a:pt x="43" y="230"/>
                  </a:lnTo>
                  <a:lnTo>
                    <a:pt x="43" y="255"/>
                  </a:lnTo>
                  <a:lnTo>
                    <a:pt x="64" y="295"/>
                  </a:lnTo>
                  <a:lnTo>
                    <a:pt x="74" y="358"/>
                  </a:lnTo>
                  <a:lnTo>
                    <a:pt x="68" y="377"/>
                  </a:lnTo>
                  <a:lnTo>
                    <a:pt x="81" y="397"/>
                  </a:lnTo>
                  <a:lnTo>
                    <a:pt x="504" y="388"/>
                  </a:lnTo>
                  <a:lnTo>
                    <a:pt x="534" y="420"/>
                  </a:lnTo>
                  <a:lnTo>
                    <a:pt x="578" y="325"/>
                  </a:lnTo>
                  <a:lnTo>
                    <a:pt x="564" y="289"/>
                  </a:lnTo>
                  <a:lnTo>
                    <a:pt x="639" y="232"/>
                  </a:lnTo>
                  <a:lnTo>
                    <a:pt x="652" y="190"/>
                  </a:lnTo>
                  <a:lnTo>
                    <a:pt x="599" y="129"/>
                  </a:lnTo>
                  <a:lnTo>
                    <a:pt x="545" y="67"/>
                  </a:lnTo>
                  <a:lnTo>
                    <a:pt x="534" y="0"/>
                  </a:lnTo>
                  <a:lnTo>
                    <a:pt x="15" y="10"/>
                  </a:lnTo>
                  <a:lnTo>
                    <a:pt x="0" y="8"/>
                  </a:lnTo>
                  <a:lnTo>
                    <a:pt x="2" y="40"/>
                  </a:lnTo>
                  <a:close/>
                </a:path>
              </a:pathLst>
            </a:custGeom>
            <a:grpFill/>
            <a:ln w="12700" cap="flat" cmpd="sng" algn="ctr">
              <a:solidFill>
                <a:schemeClr val="bg2"/>
              </a:solidFill>
              <a:prstDash val="solid"/>
              <a:round/>
              <a:headEnd type="none" w="med" len="med"/>
              <a:tailEnd type="none" w="med" len="med"/>
            </a:ln>
          </p:spPr>
          <p:txBody>
            <a:bodyPr>
              <a:prstTxWarp prst="textNoShape">
                <a:avLst/>
              </a:prstTxWarp>
            </a:bodyPr>
            <a:lstStyle/>
            <a:p>
              <a:pPr defTabSz="914400">
                <a:defRPr/>
              </a:pPr>
              <a:endParaRPr lang="ko-KR" altLang="en-US" kern="0">
                <a:solidFill>
                  <a:sysClr val="windowText" lastClr="000000"/>
                </a:solidFill>
                <a:latin typeface="Corbel"/>
              </a:endParaRPr>
            </a:p>
          </p:txBody>
        </p:sp>
        <p:sp>
          <p:nvSpPr>
            <p:cNvPr id="76" name="Freeform 956"/>
            <p:cNvSpPr>
              <a:spLocks/>
            </p:cNvSpPr>
            <p:nvPr/>
          </p:nvSpPr>
          <p:spPr bwMode="auto">
            <a:xfrm>
              <a:off x="3802" y="1272"/>
              <a:ext cx="363" cy="308"/>
            </a:xfrm>
            <a:custGeom>
              <a:avLst/>
              <a:gdLst>
                <a:gd name="T0" fmla="*/ 44 w 727"/>
                <a:gd name="T1" fmla="*/ 89 h 616"/>
                <a:gd name="T2" fmla="*/ 67 w 727"/>
                <a:gd name="T3" fmla="*/ 108 h 616"/>
                <a:gd name="T4" fmla="*/ 78 w 727"/>
                <a:gd name="T5" fmla="*/ 104 h 616"/>
                <a:gd name="T6" fmla="*/ 94 w 727"/>
                <a:gd name="T7" fmla="*/ 125 h 616"/>
                <a:gd name="T8" fmla="*/ 80 w 727"/>
                <a:gd name="T9" fmla="*/ 125 h 616"/>
                <a:gd name="T10" fmla="*/ 67 w 727"/>
                <a:gd name="T11" fmla="*/ 154 h 616"/>
                <a:gd name="T12" fmla="*/ 99 w 727"/>
                <a:gd name="T13" fmla="*/ 200 h 616"/>
                <a:gd name="T14" fmla="*/ 124 w 727"/>
                <a:gd name="T15" fmla="*/ 205 h 616"/>
                <a:gd name="T16" fmla="*/ 120 w 727"/>
                <a:gd name="T17" fmla="*/ 492 h 616"/>
                <a:gd name="T18" fmla="*/ 124 w 727"/>
                <a:gd name="T19" fmla="*/ 563 h 616"/>
                <a:gd name="T20" fmla="*/ 607 w 727"/>
                <a:gd name="T21" fmla="*/ 547 h 616"/>
                <a:gd name="T22" fmla="*/ 613 w 727"/>
                <a:gd name="T23" fmla="*/ 589 h 616"/>
                <a:gd name="T24" fmla="*/ 592 w 727"/>
                <a:gd name="T25" fmla="*/ 616 h 616"/>
                <a:gd name="T26" fmla="*/ 666 w 727"/>
                <a:gd name="T27" fmla="*/ 612 h 616"/>
                <a:gd name="T28" fmla="*/ 679 w 727"/>
                <a:gd name="T29" fmla="*/ 589 h 616"/>
                <a:gd name="T30" fmla="*/ 679 w 727"/>
                <a:gd name="T31" fmla="*/ 563 h 616"/>
                <a:gd name="T32" fmla="*/ 698 w 727"/>
                <a:gd name="T33" fmla="*/ 544 h 616"/>
                <a:gd name="T34" fmla="*/ 702 w 727"/>
                <a:gd name="T35" fmla="*/ 523 h 616"/>
                <a:gd name="T36" fmla="*/ 721 w 727"/>
                <a:gd name="T37" fmla="*/ 521 h 616"/>
                <a:gd name="T38" fmla="*/ 727 w 727"/>
                <a:gd name="T39" fmla="*/ 479 h 616"/>
                <a:gd name="T40" fmla="*/ 700 w 727"/>
                <a:gd name="T41" fmla="*/ 473 h 616"/>
                <a:gd name="T42" fmla="*/ 683 w 727"/>
                <a:gd name="T43" fmla="*/ 443 h 616"/>
                <a:gd name="T44" fmla="*/ 656 w 727"/>
                <a:gd name="T45" fmla="*/ 369 h 616"/>
                <a:gd name="T46" fmla="*/ 626 w 727"/>
                <a:gd name="T47" fmla="*/ 359 h 616"/>
                <a:gd name="T48" fmla="*/ 592 w 727"/>
                <a:gd name="T49" fmla="*/ 331 h 616"/>
                <a:gd name="T50" fmla="*/ 578 w 727"/>
                <a:gd name="T51" fmla="*/ 293 h 616"/>
                <a:gd name="T52" fmla="*/ 599 w 727"/>
                <a:gd name="T53" fmla="*/ 234 h 616"/>
                <a:gd name="T54" fmla="*/ 582 w 727"/>
                <a:gd name="T55" fmla="*/ 222 h 616"/>
                <a:gd name="T56" fmla="*/ 540 w 727"/>
                <a:gd name="T57" fmla="*/ 222 h 616"/>
                <a:gd name="T58" fmla="*/ 531 w 727"/>
                <a:gd name="T59" fmla="*/ 186 h 616"/>
                <a:gd name="T60" fmla="*/ 462 w 727"/>
                <a:gd name="T61" fmla="*/ 114 h 616"/>
                <a:gd name="T62" fmla="*/ 445 w 727"/>
                <a:gd name="T63" fmla="*/ 55 h 616"/>
                <a:gd name="T64" fmla="*/ 453 w 727"/>
                <a:gd name="T65" fmla="*/ 32 h 616"/>
                <a:gd name="T66" fmla="*/ 423 w 727"/>
                <a:gd name="T67" fmla="*/ 0 h 616"/>
                <a:gd name="T68" fmla="*/ 0 w 727"/>
                <a:gd name="T69" fmla="*/ 9 h 616"/>
                <a:gd name="T70" fmla="*/ 44 w 727"/>
                <a:gd name="T71" fmla="*/ 89 h 616"/>
                <a:gd name="T72" fmla="*/ 44 w 727"/>
                <a:gd name="T73" fmla="*/ 89 h 61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727"/>
                <a:gd name="T112" fmla="*/ 0 h 616"/>
                <a:gd name="T113" fmla="*/ 727 w 727"/>
                <a:gd name="T114" fmla="*/ 616 h 61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727" h="616">
                  <a:moveTo>
                    <a:pt x="44" y="89"/>
                  </a:moveTo>
                  <a:lnTo>
                    <a:pt x="67" y="108"/>
                  </a:lnTo>
                  <a:lnTo>
                    <a:pt x="78" y="104"/>
                  </a:lnTo>
                  <a:lnTo>
                    <a:pt x="94" y="125"/>
                  </a:lnTo>
                  <a:lnTo>
                    <a:pt x="80" y="125"/>
                  </a:lnTo>
                  <a:lnTo>
                    <a:pt x="67" y="154"/>
                  </a:lnTo>
                  <a:lnTo>
                    <a:pt x="99" y="200"/>
                  </a:lnTo>
                  <a:lnTo>
                    <a:pt x="124" y="205"/>
                  </a:lnTo>
                  <a:lnTo>
                    <a:pt x="120" y="492"/>
                  </a:lnTo>
                  <a:lnTo>
                    <a:pt x="124" y="563"/>
                  </a:lnTo>
                  <a:lnTo>
                    <a:pt x="607" y="547"/>
                  </a:lnTo>
                  <a:lnTo>
                    <a:pt x="613" y="589"/>
                  </a:lnTo>
                  <a:lnTo>
                    <a:pt x="592" y="616"/>
                  </a:lnTo>
                  <a:lnTo>
                    <a:pt x="666" y="612"/>
                  </a:lnTo>
                  <a:lnTo>
                    <a:pt x="679" y="589"/>
                  </a:lnTo>
                  <a:lnTo>
                    <a:pt x="679" y="563"/>
                  </a:lnTo>
                  <a:lnTo>
                    <a:pt x="698" y="544"/>
                  </a:lnTo>
                  <a:lnTo>
                    <a:pt x="702" y="523"/>
                  </a:lnTo>
                  <a:lnTo>
                    <a:pt x="721" y="521"/>
                  </a:lnTo>
                  <a:lnTo>
                    <a:pt x="727" y="479"/>
                  </a:lnTo>
                  <a:lnTo>
                    <a:pt x="700" y="473"/>
                  </a:lnTo>
                  <a:lnTo>
                    <a:pt x="683" y="443"/>
                  </a:lnTo>
                  <a:lnTo>
                    <a:pt x="656" y="369"/>
                  </a:lnTo>
                  <a:lnTo>
                    <a:pt x="626" y="359"/>
                  </a:lnTo>
                  <a:lnTo>
                    <a:pt x="592" y="331"/>
                  </a:lnTo>
                  <a:lnTo>
                    <a:pt x="578" y="293"/>
                  </a:lnTo>
                  <a:lnTo>
                    <a:pt x="599" y="234"/>
                  </a:lnTo>
                  <a:lnTo>
                    <a:pt x="582" y="222"/>
                  </a:lnTo>
                  <a:lnTo>
                    <a:pt x="540" y="222"/>
                  </a:lnTo>
                  <a:lnTo>
                    <a:pt x="531" y="186"/>
                  </a:lnTo>
                  <a:lnTo>
                    <a:pt x="462" y="114"/>
                  </a:lnTo>
                  <a:lnTo>
                    <a:pt x="445" y="55"/>
                  </a:lnTo>
                  <a:lnTo>
                    <a:pt x="453" y="32"/>
                  </a:lnTo>
                  <a:lnTo>
                    <a:pt x="423" y="0"/>
                  </a:lnTo>
                  <a:lnTo>
                    <a:pt x="0" y="9"/>
                  </a:lnTo>
                  <a:lnTo>
                    <a:pt x="44" y="89"/>
                  </a:lnTo>
                  <a:close/>
                </a:path>
              </a:pathLst>
            </a:custGeom>
            <a:grpFill/>
            <a:ln w="12700" cap="flat" cmpd="sng" algn="ctr">
              <a:solidFill>
                <a:schemeClr val="bg2"/>
              </a:solidFill>
              <a:prstDash val="solid"/>
              <a:round/>
              <a:headEnd type="none" w="med" len="med"/>
              <a:tailEnd type="none" w="med" len="med"/>
            </a:ln>
          </p:spPr>
          <p:txBody>
            <a:bodyPr>
              <a:prstTxWarp prst="textNoShape">
                <a:avLst/>
              </a:prstTxWarp>
            </a:bodyPr>
            <a:lstStyle/>
            <a:p>
              <a:pPr defTabSz="914400">
                <a:defRPr/>
              </a:pPr>
              <a:endParaRPr lang="ko-KR" altLang="en-US" kern="0">
                <a:solidFill>
                  <a:sysClr val="windowText" lastClr="000000"/>
                </a:solidFill>
                <a:latin typeface="Corbel"/>
              </a:endParaRPr>
            </a:p>
          </p:txBody>
        </p:sp>
        <p:sp>
          <p:nvSpPr>
            <p:cNvPr id="77" name="Freeform 957"/>
            <p:cNvSpPr>
              <a:spLocks/>
            </p:cNvSpPr>
            <p:nvPr/>
          </p:nvSpPr>
          <p:spPr bwMode="auto">
            <a:xfrm>
              <a:off x="3864" y="1546"/>
              <a:ext cx="275" cy="240"/>
            </a:xfrm>
            <a:custGeom>
              <a:avLst/>
              <a:gdLst>
                <a:gd name="T0" fmla="*/ 21 w 551"/>
                <a:gd name="T1" fmla="*/ 166 h 481"/>
                <a:gd name="T2" fmla="*/ 17 w 551"/>
                <a:gd name="T3" fmla="*/ 398 h 481"/>
                <a:gd name="T4" fmla="*/ 29 w 551"/>
                <a:gd name="T5" fmla="*/ 411 h 481"/>
                <a:gd name="T6" fmla="*/ 69 w 551"/>
                <a:gd name="T7" fmla="*/ 411 h 481"/>
                <a:gd name="T8" fmla="*/ 70 w 551"/>
                <a:gd name="T9" fmla="*/ 481 h 481"/>
                <a:gd name="T10" fmla="*/ 397 w 551"/>
                <a:gd name="T11" fmla="*/ 477 h 481"/>
                <a:gd name="T12" fmla="*/ 392 w 551"/>
                <a:gd name="T13" fmla="*/ 405 h 481"/>
                <a:gd name="T14" fmla="*/ 418 w 551"/>
                <a:gd name="T15" fmla="*/ 325 h 481"/>
                <a:gd name="T16" fmla="*/ 460 w 551"/>
                <a:gd name="T17" fmla="*/ 270 h 481"/>
                <a:gd name="T18" fmla="*/ 456 w 551"/>
                <a:gd name="T19" fmla="*/ 255 h 481"/>
                <a:gd name="T20" fmla="*/ 487 w 551"/>
                <a:gd name="T21" fmla="*/ 204 h 481"/>
                <a:gd name="T22" fmla="*/ 504 w 551"/>
                <a:gd name="T23" fmla="*/ 149 h 481"/>
                <a:gd name="T24" fmla="*/ 498 w 551"/>
                <a:gd name="T25" fmla="*/ 145 h 481"/>
                <a:gd name="T26" fmla="*/ 525 w 551"/>
                <a:gd name="T27" fmla="*/ 124 h 481"/>
                <a:gd name="T28" fmla="*/ 551 w 551"/>
                <a:gd name="T29" fmla="*/ 76 h 481"/>
                <a:gd name="T30" fmla="*/ 542 w 551"/>
                <a:gd name="T31" fmla="*/ 65 h 481"/>
                <a:gd name="T32" fmla="*/ 468 w 551"/>
                <a:gd name="T33" fmla="*/ 69 h 481"/>
                <a:gd name="T34" fmla="*/ 489 w 551"/>
                <a:gd name="T35" fmla="*/ 42 h 481"/>
                <a:gd name="T36" fmla="*/ 483 w 551"/>
                <a:gd name="T37" fmla="*/ 0 h 481"/>
                <a:gd name="T38" fmla="*/ 0 w 551"/>
                <a:gd name="T39" fmla="*/ 16 h 481"/>
                <a:gd name="T40" fmla="*/ 21 w 551"/>
                <a:gd name="T41" fmla="*/ 166 h 481"/>
                <a:gd name="T42" fmla="*/ 21 w 551"/>
                <a:gd name="T43" fmla="*/ 166 h 48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51"/>
                <a:gd name="T67" fmla="*/ 0 h 481"/>
                <a:gd name="T68" fmla="*/ 551 w 551"/>
                <a:gd name="T69" fmla="*/ 481 h 48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51" h="481">
                  <a:moveTo>
                    <a:pt x="21" y="166"/>
                  </a:moveTo>
                  <a:lnTo>
                    <a:pt x="17" y="398"/>
                  </a:lnTo>
                  <a:lnTo>
                    <a:pt x="29" y="411"/>
                  </a:lnTo>
                  <a:lnTo>
                    <a:pt x="69" y="411"/>
                  </a:lnTo>
                  <a:lnTo>
                    <a:pt x="70" y="481"/>
                  </a:lnTo>
                  <a:lnTo>
                    <a:pt x="397" y="477"/>
                  </a:lnTo>
                  <a:lnTo>
                    <a:pt x="392" y="405"/>
                  </a:lnTo>
                  <a:lnTo>
                    <a:pt x="418" y="325"/>
                  </a:lnTo>
                  <a:lnTo>
                    <a:pt x="460" y="270"/>
                  </a:lnTo>
                  <a:lnTo>
                    <a:pt x="456" y="255"/>
                  </a:lnTo>
                  <a:lnTo>
                    <a:pt x="487" y="204"/>
                  </a:lnTo>
                  <a:lnTo>
                    <a:pt x="504" y="149"/>
                  </a:lnTo>
                  <a:lnTo>
                    <a:pt x="498" y="145"/>
                  </a:lnTo>
                  <a:lnTo>
                    <a:pt x="525" y="124"/>
                  </a:lnTo>
                  <a:lnTo>
                    <a:pt x="551" y="76"/>
                  </a:lnTo>
                  <a:lnTo>
                    <a:pt x="542" y="65"/>
                  </a:lnTo>
                  <a:lnTo>
                    <a:pt x="468" y="69"/>
                  </a:lnTo>
                  <a:lnTo>
                    <a:pt x="489" y="42"/>
                  </a:lnTo>
                  <a:lnTo>
                    <a:pt x="483" y="0"/>
                  </a:lnTo>
                  <a:lnTo>
                    <a:pt x="0" y="16"/>
                  </a:lnTo>
                  <a:lnTo>
                    <a:pt x="21" y="166"/>
                  </a:lnTo>
                  <a:close/>
                </a:path>
              </a:pathLst>
            </a:custGeom>
            <a:grpFill/>
            <a:ln w="12700" cap="flat" cmpd="sng" algn="ctr">
              <a:solidFill>
                <a:schemeClr val="bg2"/>
              </a:solidFill>
              <a:prstDash val="solid"/>
              <a:round/>
              <a:headEnd type="none" w="med" len="med"/>
              <a:tailEnd type="none" w="med" len="med"/>
            </a:ln>
          </p:spPr>
          <p:txBody>
            <a:bodyPr>
              <a:prstTxWarp prst="textNoShape">
                <a:avLst/>
              </a:prstTxWarp>
            </a:bodyPr>
            <a:lstStyle/>
            <a:p>
              <a:pPr defTabSz="914400">
                <a:defRPr/>
              </a:pPr>
              <a:endParaRPr lang="ko-KR" altLang="en-US" kern="0">
                <a:solidFill>
                  <a:sysClr val="windowText" lastClr="000000"/>
                </a:solidFill>
                <a:latin typeface="Corbel"/>
              </a:endParaRPr>
            </a:p>
          </p:txBody>
        </p:sp>
        <p:sp>
          <p:nvSpPr>
            <p:cNvPr id="78" name="Freeform 958"/>
            <p:cNvSpPr>
              <a:spLocks/>
            </p:cNvSpPr>
            <p:nvPr/>
          </p:nvSpPr>
          <p:spPr bwMode="auto">
            <a:xfrm>
              <a:off x="3899" y="1784"/>
              <a:ext cx="312" cy="264"/>
            </a:xfrm>
            <a:custGeom>
              <a:avLst/>
              <a:gdLst>
                <a:gd name="T0" fmla="*/ 0 w 624"/>
                <a:gd name="T1" fmla="*/ 4 h 529"/>
                <a:gd name="T2" fmla="*/ 6 w 624"/>
                <a:gd name="T3" fmla="*/ 147 h 529"/>
                <a:gd name="T4" fmla="*/ 63 w 624"/>
                <a:gd name="T5" fmla="*/ 251 h 529"/>
                <a:gd name="T6" fmla="*/ 42 w 624"/>
                <a:gd name="T7" fmla="*/ 333 h 529"/>
                <a:gd name="T8" fmla="*/ 46 w 624"/>
                <a:gd name="T9" fmla="*/ 401 h 529"/>
                <a:gd name="T10" fmla="*/ 21 w 624"/>
                <a:gd name="T11" fmla="*/ 436 h 529"/>
                <a:gd name="T12" fmla="*/ 31 w 624"/>
                <a:gd name="T13" fmla="*/ 447 h 529"/>
                <a:gd name="T14" fmla="*/ 114 w 624"/>
                <a:gd name="T15" fmla="*/ 438 h 529"/>
                <a:gd name="T16" fmla="*/ 217 w 624"/>
                <a:gd name="T17" fmla="*/ 464 h 529"/>
                <a:gd name="T18" fmla="*/ 251 w 624"/>
                <a:gd name="T19" fmla="*/ 438 h 529"/>
                <a:gd name="T20" fmla="*/ 352 w 624"/>
                <a:gd name="T21" fmla="*/ 479 h 529"/>
                <a:gd name="T22" fmla="*/ 360 w 624"/>
                <a:gd name="T23" fmla="*/ 502 h 529"/>
                <a:gd name="T24" fmla="*/ 398 w 624"/>
                <a:gd name="T25" fmla="*/ 519 h 529"/>
                <a:gd name="T26" fmla="*/ 419 w 624"/>
                <a:gd name="T27" fmla="*/ 498 h 529"/>
                <a:gd name="T28" fmla="*/ 466 w 624"/>
                <a:gd name="T29" fmla="*/ 517 h 529"/>
                <a:gd name="T30" fmla="*/ 497 w 624"/>
                <a:gd name="T31" fmla="*/ 502 h 529"/>
                <a:gd name="T32" fmla="*/ 491 w 624"/>
                <a:gd name="T33" fmla="*/ 472 h 529"/>
                <a:gd name="T34" fmla="*/ 573 w 624"/>
                <a:gd name="T35" fmla="*/ 498 h 529"/>
                <a:gd name="T36" fmla="*/ 569 w 624"/>
                <a:gd name="T37" fmla="*/ 529 h 529"/>
                <a:gd name="T38" fmla="*/ 624 w 624"/>
                <a:gd name="T39" fmla="*/ 491 h 529"/>
                <a:gd name="T40" fmla="*/ 575 w 624"/>
                <a:gd name="T41" fmla="*/ 485 h 529"/>
                <a:gd name="T42" fmla="*/ 538 w 624"/>
                <a:gd name="T43" fmla="*/ 445 h 529"/>
                <a:gd name="T44" fmla="*/ 584 w 624"/>
                <a:gd name="T45" fmla="*/ 396 h 529"/>
                <a:gd name="T46" fmla="*/ 584 w 624"/>
                <a:gd name="T47" fmla="*/ 367 h 529"/>
                <a:gd name="T48" fmla="*/ 533 w 624"/>
                <a:gd name="T49" fmla="*/ 409 h 529"/>
                <a:gd name="T50" fmla="*/ 508 w 624"/>
                <a:gd name="T51" fmla="*/ 396 h 529"/>
                <a:gd name="T52" fmla="*/ 529 w 624"/>
                <a:gd name="T53" fmla="*/ 373 h 529"/>
                <a:gd name="T54" fmla="*/ 472 w 624"/>
                <a:gd name="T55" fmla="*/ 390 h 529"/>
                <a:gd name="T56" fmla="*/ 436 w 624"/>
                <a:gd name="T57" fmla="*/ 375 h 529"/>
                <a:gd name="T58" fmla="*/ 445 w 624"/>
                <a:gd name="T59" fmla="*/ 350 h 529"/>
                <a:gd name="T60" fmla="*/ 542 w 624"/>
                <a:gd name="T61" fmla="*/ 367 h 529"/>
                <a:gd name="T62" fmla="*/ 504 w 624"/>
                <a:gd name="T63" fmla="*/ 305 h 529"/>
                <a:gd name="T64" fmla="*/ 510 w 624"/>
                <a:gd name="T65" fmla="*/ 259 h 529"/>
                <a:gd name="T66" fmla="*/ 289 w 624"/>
                <a:gd name="T67" fmla="*/ 268 h 529"/>
                <a:gd name="T68" fmla="*/ 316 w 624"/>
                <a:gd name="T69" fmla="*/ 170 h 529"/>
                <a:gd name="T70" fmla="*/ 354 w 624"/>
                <a:gd name="T71" fmla="*/ 120 h 529"/>
                <a:gd name="T72" fmla="*/ 343 w 624"/>
                <a:gd name="T73" fmla="*/ 107 h 529"/>
                <a:gd name="T74" fmla="*/ 327 w 624"/>
                <a:gd name="T75" fmla="*/ 0 h 529"/>
                <a:gd name="T76" fmla="*/ 0 w 624"/>
                <a:gd name="T77" fmla="*/ 4 h 529"/>
                <a:gd name="T78" fmla="*/ 0 w 624"/>
                <a:gd name="T79" fmla="*/ 4 h 529"/>
                <a:gd name="T80" fmla="*/ 0 w 624"/>
                <a:gd name="T81" fmla="*/ 4 h 52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624"/>
                <a:gd name="T124" fmla="*/ 0 h 529"/>
                <a:gd name="T125" fmla="*/ 624 w 624"/>
                <a:gd name="T126" fmla="*/ 529 h 52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624" h="529">
                  <a:moveTo>
                    <a:pt x="0" y="4"/>
                  </a:moveTo>
                  <a:lnTo>
                    <a:pt x="6" y="147"/>
                  </a:lnTo>
                  <a:lnTo>
                    <a:pt x="63" y="251"/>
                  </a:lnTo>
                  <a:lnTo>
                    <a:pt x="42" y="333"/>
                  </a:lnTo>
                  <a:lnTo>
                    <a:pt x="46" y="401"/>
                  </a:lnTo>
                  <a:lnTo>
                    <a:pt x="21" y="436"/>
                  </a:lnTo>
                  <a:lnTo>
                    <a:pt x="31" y="447"/>
                  </a:lnTo>
                  <a:lnTo>
                    <a:pt x="114" y="438"/>
                  </a:lnTo>
                  <a:lnTo>
                    <a:pt x="217" y="464"/>
                  </a:lnTo>
                  <a:lnTo>
                    <a:pt x="251" y="438"/>
                  </a:lnTo>
                  <a:lnTo>
                    <a:pt x="352" y="479"/>
                  </a:lnTo>
                  <a:lnTo>
                    <a:pt x="360" y="502"/>
                  </a:lnTo>
                  <a:lnTo>
                    <a:pt x="398" y="519"/>
                  </a:lnTo>
                  <a:lnTo>
                    <a:pt x="419" y="498"/>
                  </a:lnTo>
                  <a:lnTo>
                    <a:pt x="466" y="517"/>
                  </a:lnTo>
                  <a:lnTo>
                    <a:pt x="497" y="502"/>
                  </a:lnTo>
                  <a:lnTo>
                    <a:pt x="491" y="472"/>
                  </a:lnTo>
                  <a:lnTo>
                    <a:pt x="573" y="498"/>
                  </a:lnTo>
                  <a:lnTo>
                    <a:pt x="569" y="529"/>
                  </a:lnTo>
                  <a:lnTo>
                    <a:pt x="624" y="491"/>
                  </a:lnTo>
                  <a:lnTo>
                    <a:pt x="575" y="485"/>
                  </a:lnTo>
                  <a:lnTo>
                    <a:pt x="538" y="445"/>
                  </a:lnTo>
                  <a:lnTo>
                    <a:pt x="584" y="396"/>
                  </a:lnTo>
                  <a:lnTo>
                    <a:pt x="584" y="367"/>
                  </a:lnTo>
                  <a:lnTo>
                    <a:pt x="533" y="409"/>
                  </a:lnTo>
                  <a:lnTo>
                    <a:pt x="508" y="396"/>
                  </a:lnTo>
                  <a:lnTo>
                    <a:pt x="529" y="373"/>
                  </a:lnTo>
                  <a:lnTo>
                    <a:pt x="472" y="390"/>
                  </a:lnTo>
                  <a:lnTo>
                    <a:pt x="436" y="375"/>
                  </a:lnTo>
                  <a:lnTo>
                    <a:pt x="445" y="350"/>
                  </a:lnTo>
                  <a:lnTo>
                    <a:pt x="542" y="367"/>
                  </a:lnTo>
                  <a:lnTo>
                    <a:pt x="504" y="305"/>
                  </a:lnTo>
                  <a:lnTo>
                    <a:pt x="510" y="259"/>
                  </a:lnTo>
                  <a:lnTo>
                    <a:pt x="289" y="268"/>
                  </a:lnTo>
                  <a:lnTo>
                    <a:pt x="316" y="170"/>
                  </a:lnTo>
                  <a:lnTo>
                    <a:pt x="354" y="120"/>
                  </a:lnTo>
                  <a:lnTo>
                    <a:pt x="343" y="107"/>
                  </a:lnTo>
                  <a:lnTo>
                    <a:pt x="327" y="0"/>
                  </a:lnTo>
                  <a:lnTo>
                    <a:pt x="0" y="4"/>
                  </a:lnTo>
                  <a:close/>
                </a:path>
              </a:pathLst>
            </a:custGeom>
            <a:grpFill/>
            <a:ln w="12700" cap="flat" cmpd="sng" algn="ctr">
              <a:solidFill>
                <a:schemeClr val="bg2"/>
              </a:solidFill>
              <a:prstDash val="solid"/>
              <a:round/>
              <a:headEnd type="none" w="med" len="med"/>
              <a:tailEnd type="none" w="med" len="med"/>
            </a:ln>
          </p:spPr>
          <p:txBody>
            <a:bodyPr>
              <a:prstTxWarp prst="textNoShape">
                <a:avLst/>
              </a:prstTxWarp>
            </a:bodyPr>
            <a:lstStyle/>
            <a:p>
              <a:pPr defTabSz="914400">
                <a:defRPr/>
              </a:pPr>
              <a:endParaRPr lang="ko-KR" altLang="en-US" kern="0">
                <a:solidFill>
                  <a:sysClr val="windowText" lastClr="000000"/>
                </a:solidFill>
                <a:latin typeface="Corbel"/>
              </a:endParaRPr>
            </a:p>
          </p:txBody>
        </p:sp>
        <p:sp>
          <p:nvSpPr>
            <p:cNvPr id="79" name="Freeform 959"/>
            <p:cNvSpPr>
              <a:spLocks/>
            </p:cNvSpPr>
            <p:nvPr/>
          </p:nvSpPr>
          <p:spPr bwMode="auto">
            <a:xfrm>
              <a:off x="4057" y="804"/>
              <a:ext cx="311" cy="155"/>
            </a:xfrm>
            <a:custGeom>
              <a:avLst/>
              <a:gdLst>
                <a:gd name="T0" fmla="*/ 224 w 622"/>
                <a:gd name="T1" fmla="*/ 203 h 310"/>
                <a:gd name="T2" fmla="*/ 232 w 622"/>
                <a:gd name="T3" fmla="*/ 222 h 310"/>
                <a:gd name="T4" fmla="*/ 253 w 622"/>
                <a:gd name="T5" fmla="*/ 228 h 310"/>
                <a:gd name="T6" fmla="*/ 283 w 622"/>
                <a:gd name="T7" fmla="*/ 310 h 310"/>
                <a:gd name="T8" fmla="*/ 338 w 622"/>
                <a:gd name="T9" fmla="*/ 197 h 310"/>
                <a:gd name="T10" fmla="*/ 367 w 622"/>
                <a:gd name="T11" fmla="*/ 201 h 310"/>
                <a:gd name="T12" fmla="*/ 403 w 622"/>
                <a:gd name="T13" fmla="*/ 184 h 310"/>
                <a:gd name="T14" fmla="*/ 462 w 622"/>
                <a:gd name="T15" fmla="*/ 184 h 310"/>
                <a:gd name="T16" fmla="*/ 483 w 622"/>
                <a:gd name="T17" fmla="*/ 158 h 310"/>
                <a:gd name="T18" fmla="*/ 599 w 622"/>
                <a:gd name="T19" fmla="*/ 161 h 310"/>
                <a:gd name="T20" fmla="*/ 622 w 622"/>
                <a:gd name="T21" fmla="*/ 144 h 310"/>
                <a:gd name="T22" fmla="*/ 584 w 622"/>
                <a:gd name="T23" fmla="*/ 101 h 310"/>
                <a:gd name="T24" fmla="*/ 513 w 622"/>
                <a:gd name="T25" fmla="*/ 102 h 310"/>
                <a:gd name="T26" fmla="*/ 456 w 622"/>
                <a:gd name="T27" fmla="*/ 95 h 310"/>
                <a:gd name="T28" fmla="*/ 384 w 622"/>
                <a:gd name="T29" fmla="*/ 95 h 310"/>
                <a:gd name="T30" fmla="*/ 359 w 622"/>
                <a:gd name="T31" fmla="*/ 131 h 310"/>
                <a:gd name="T32" fmla="*/ 323 w 622"/>
                <a:gd name="T33" fmla="*/ 110 h 310"/>
                <a:gd name="T34" fmla="*/ 285 w 622"/>
                <a:gd name="T35" fmla="*/ 114 h 310"/>
                <a:gd name="T36" fmla="*/ 272 w 622"/>
                <a:gd name="T37" fmla="*/ 76 h 310"/>
                <a:gd name="T38" fmla="*/ 190 w 622"/>
                <a:gd name="T39" fmla="*/ 70 h 310"/>
                <a:gd name="T40" fmla="*/ 181 w 622"/>
                <a:gd name="T41" fmla="*/ 57 h 310"/>
                <a:gd name="T42" fmla="*/ 217 w 622"/>
                <a:gd name="T43" fmla="*/ 17 h 310"/>
                <a:gd name="T44" fmla="*/ 247 w 622"/>
                <a:gd name="T45" fmla="*/ 15 h 310"/>
                <a:gd name="T46" fmla="*/ 217 w 622"/>
                <a:gd name="T47" fmla="*/ 0 h 310"/>
                <a:gd name="T48" fmla="*/ 171 w 622"/>
                <a:gd name="T49" fmla="*/ 11 h 310"/>
                <a:gd name="T50" fmla="*/ 95 w 622"/>
                <a:gd name="T51" fmla="*/ 87 h 310"/>
                <a:gd name="T52" fmla="*/ 57 w 622"/>
                <a:gd name="T53" fmla="*/ 95 h 310"/>
                <a:gd name="T54" fmla="*/ 0 w 622"/>
                <a:gd name="T55" fmla="*/ 133 h 310"/>
                <a:gd name="T56" fmla="*/ 224 w 622"/>
                <a:gd name="T57" fmla="*/ 203 h 310"/>
                <a:gd name="T58" fmla="*/ 224 w 622"/>
                <a:gd name="T59" fmla="*/ 203 h 31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622"/>
                <a:gd name="T91" fmla="*/ 0 h 310"/>
                <a:gd name="T92" fmla="*/ 622 w 622"/>
                <a:gd name="T93" fmla="*/ 310 h 310"/>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622" h="310">
                  <a:moveTo>
                    <a:pt x="224" y="203"/>
                  </a:moveTo>
                  <a:lnTo>
                    <a:pt x="232" y="222"/>
                  </a:lnTo>
                  <a:lnTo>
                    <a:pt x="253" y="228"/>
                  </a:lnTo>
                  <a:lnTo>
                    <a:pt x="283" y="310"/>
                  </a:lnTo>
                  <a:lnTo>
                    <a:pt x="338" y="197"/>
                  </a:lnTo>
                  <a:lnTo>
                    <a:pt x="367" y="201"/>
                  </a:lnTo>
                  <a:lnTo>
                    <a:pt x="403" y="184"/>
                  </a:lnTo>
                  <a:lnTo>
                    <a:pt x="462" y="184"/>
                  </a:lnTo>
                  <a:lnTo>
                    <a:pt x="483" y="158"/>
                  </a:lnTo>
                  <a:lnTo>
                    <a:pt x="599" y="161"/>
                  </a:lnTo>
                  <a:lnTo>
                    <a:pt x="622" y="144"/>
                  </a:lnTo>
                  <a:lnTo>
                    <a:pt x="584" y="101"/>
                  </a:lnTo>
                  <a:lnTo>
                    <a:pt x="513" y="102"/>
                  </a:lnTo>
                  <a:lnTo>
                    <a:pt x="456" y="95"/>
                  </a:lnTo>
                  <a:lnTo>
                    <a:pt x="384" y="95"/>
                  </a:lnTo>
                  <a:lnTo>
                    <a:pt x="359" y="131"/>
                  </a:lnTo>
                  <a:lnTo>
                    <a:pt x="323" y="110"/>
                  </a:lnTo>
                  <a:lnTo>
                    <a:pt x="285" y="114"/>
                  </a:lnTo>
                  <a:lnTo>
                    <a:pt x="272" y="76"/>
                  </a:lnTo>
                  <a:lnTo>
                    <a:pt x="190" y="70"/>
                  </a:lnTo>
                  <a:lnTo>
                    <a:pt x="181" y="57"/>
                  </a:lnTo>
                  <a:lnTo>
                    <a:pt x="217" y="17"/>
                  </a:lnTo>
                  <a:lnTo>
                    <a:pt x="247" y="15"/>
                  </a:lnTo>
                  <a:lnTo>
                    <a:pt x="217" y="0"/>
                  </a:lnTo>
                  <a:lnTo>
                    <a:pt x="171" y="11"/>
                  </a:lnTo>
                  <a:lnTo>
                    <a:pt x="95" y="87"/>
                  </a:lnTo>
                  <a:lnTo>
                    <a:pt x="57" y="95"/>
                  </a:lnTo>
                  <a:lnTo>
                    <a:pt x="0" y="133"/>
                  </a:lnTo>
                  <a:lnTo>
                    <a:pt x="224" y="203"/>
                  </a:lnTo>
                  <a:close/>
                </a:path>
              </a:pathLst>
            </a:custGeom>
            <a:grpFill/>
            <a:ln w="12700" cap="flat" cmpd="sng" algn="ctr">
              <a:solidFill>
                <a:schemeClr val="bg2"/>
              </a:solidFill>
              <a:prstDash val="solid"/>
              <a:round/>
              <a:headEnd type="none" w="med" len="med"/>
              <a:tailEnd type="none" w="med" len="med"/>
            </a:ln>
          </p:spPr>
          <p:txBody>
            <a:bodyPr>
              <a:prstTxWarp prst="textNoShape">
                <a:avLst/>
              </a:prstTxWarp>
            </a:bodyPr>
            <a:lstStyle/>
            <a:p>
              <a:pPr defTabSz="914400">
                <a:defRPr/>
              </a:pPr>
              <a:endParaRPr lang="ko-KR" altLang="en-US" kern="0">
                <a:solidFill>
                  <a:sysClr val="windowText" lastClr="000000"/>
                </a:solidFill>
                <a:latin typeface="Corbel"/>
              </a:endParaRPr>
            </a:p>
          </p:txBody>
        </p:sp>
        <p:sp>
          <p:nvSpPr>
            <p:cNvPr id="80" name="Freeform 960"/>
            <p:cNvSpPr>
              <a:spLocks/>
            </p:cNvSpPr>
            <p:nvPr/>
          </p:nvSpPr>
          <p:spPr bwMode="auto">
            <a:xfrm>
              <a:off x="4258" y="900"/>
              <a:ext cx="211" cy="280"/>
            </a:xfrm>
            <a:custGeom>
              <a:avLst/>
              <a:gdLst>
                <a:gd name="T0" fmla="*/ 48 w 422"/>
                <a:gd name="T1" fmla="*/ 464 h 559"/>
                <a:gd name="T2" fmla="*/ 42 w 422"/>
                <a:gd name="T3" fmla="*/ 370 h 559"/>
                <a:gd name="T4" fmla="*/ 6 w 422"/>
                <a:gd name="T5" fmla="*/ 302 h 559"/>
                <a:gd name="T6" fmla="*/ 21 w 422"/>
                <a:gd name="T7" fmla="*/ 159 h 559"/>
                <a:gd name="T8" fmla="*/ 82 w 422"/>
                <a:gd name="T9" fmla="*/ 85 h 559"/>
                <a:gd name="T10" fmla="*/ 78 w 422"/>
                <a:gd name="T11" fmla="*/ 140 h 559"/>
                <a:gd name="T12" fmla="*/ 97 w 422"/>
                <a:gd name="T13" fmla="*/ 129 h 559"/>
                <a:gd name="T14" fmla="*/ 97 w 422"/>
                <a:gd name="T15" fmla="*/ 83 h 559"/>
                <a:gd name="T16" fmla="*/ 120 w 422"/>
                <a:gd name="T17" fmla="*/ 57 h 559"/>
                <a:gd name="T18" fmla="*/ 127 w 422"/>
                <a:gd name="T19" fmla="*/ 7 h 559"/>
                <a:gd name="T20" fmla="*/ 148 w 422"/>
                <a:gd name="T21" fmla="*/ 0 h 559"/>
                <a:gd name="T22" fmla="*/ 276 w 422"/>
                <a:gd name="T23" fmla="*/ 43 h 559"/>
                <a:gd name="T24" fmla="*/ 287 w 422"/>
                <a:gd name="T25" fmla="*/ 80 h 559"/>
                <a:gd name="T26" fmla="*/ 304 w 422"/>
                <a:gd name="T27" fmla="*/ 114 h 559"/>
                <a:gd name="T28" fmla="*/ 308 w 422"/>
                <a:gd name="T29" fmla="*/ 175 h 559"/>
                <a:gd name="T30" fmla="*/ 264 w 422"/>
                <a:gd name="T31" fmla="*/ 228 h 559"/>
                <a:gd name="T32" fmla="*/ 262 w 422"/>
                <a:gd name="T33" fmla="*/ 268 h 559"/>
                <a:gd name="T34" fmla="*/ 287 w 422"/>
                <a:gd name="T35" fmla="*/ 281 h 559"/>
                <a:gd name="T36" fmla="*/ 321 w 422"/>
                <a:gd name="T37" fmla="*/ 226 h 559"/>
                <a:gd name="T38" fmla="*/ 356 w 422"/>
                <a:gd name="T39" fmla="*/ 207 h 559"/>
                <a:gd name="T40" fmla="*/ 378 w 422"/>
                <a:gd name="T41" fmla="*/ 218 h 559"/>
                <a:gd name="T42" fmla="*/ 422 w 422"/>
                <a:gd name="T43" fmla="*/ 342 h 559"/>
                <a:gd name="T44" fmla="*/ 392 w 422"/>
                <a:gd name="T45" fmla="*/ 395 h 559"/>
                <a:gd name="T46" fmla="*/ 384 w 422"/>
                <a:gd name="T47" fmla="*/ 433 h 559"/>
                <a:gd name="T48" fmla="*/ 367 w 422"/>
                <a:gd name="T49" fmla="*/ 445 h 559"/>
                <a:gd name="T50" fmla="*/ 367 w 422"/>
                <a:gd name="T51" fmla="*/ 479 h 559"/>
                <a:gd name="T52" fmla="*/ 344 w 422"/>
                <a:gd name="T53" fmla="*/ 524 h 559"/>
                <a:gd name="T54" fmla="*/ 205 w 422"/>
                <a:gd name="T55" fmla="*/ 543 h 559"/>
                <a:gd name="T56" fmla="*/ 202 w 422"/>
                <a:gd name="T57" fmla="*/ 536 h 559"/>
                <a:gd name="T58" fmla="*/ 0 w 422"/>
                <a:gd name="T59" fmla="*/ 559 h 559"/>
                <a:gd name="T60" fmla="*/ 48 w 422"/>
                <a:gd name="T61" fmla="*/ 464 h 559"/>
                <a:gd name="T62" fmla="*/ 48 w 422"/>
                <a:gd name="T63" fmla="*/ 464 h 55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22"/>
                <a:gd name="T97" fmla="*/ 0 h 559"/>
                <a:gd name="T98" fmla="*/ 422 w 422"/>
                <a:gd name="T99" fmla="*/ 559 h 55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22" h="559">
                  <a:moveTo>
                    <a:pt x="48" y="464"/>
                  </a:moveTo>
                  <a:lnTo>
                    <a:pt x="42" y="370"/>
                  </a:lnTo>
                  <a:lnTo>
                    <a:pt x="6" y="302"/>
                  </a:lnTo>
                  <a:lnTo>
                    <a:pt x="21" y="159"/>
                  </a:lnTo>
                  <a:lnTo>
                    <a:pt x="82" y="85"/>
                  </a:lnTo>
                  <a:lnTo>
                    <a:pt x="78" y="140"/>
                  </a:lnTo>
                  <a:lnTo>
                    <a:pt x="97" y="129"/>
                  </a:lnTo>
                  <a:lnTo>
                    <a:pt x="97" y="83"/>
                  </a:lnTo>
                  <a:lnTo>
                    <a:pt x="120" y="57"/>
                  </a:lnTo>
                  <a:lnTo>
                    <a:pt x="127" y="7"/>
                  </a:lnTo>
                  <a:lnTo>
                    <a:pt x="148" y="0"/>
                  </a:lnTo>
                  <a:lnTo>
                    <a:pt x="276" y="43"/>
                  </a:lnTo>
                  <a:lnTo>
                    <a:pt x="287" y="80"/>
                  </a:lnTo>
                  <a:lnTo>
                    <a:pt x="304" y="114"/>
                  </a:lnTo>
                  <a:lnTo>
                    <a:pt x="308" y="175"/>
                  </a:lnTo>
                  <a:lnTo>
                    <a:pt x="264" y="228"/>
                  </a:lnTo>
                  <a:lnTo>
                    <a:pt x="262" y="268"/>
                  </a:lnTo>
                  <a:lnTo>
                    <a:pt x="287" y="281"/>
                  </a:lnTo>
                  <a:lnTo>
                    <a:pt x="321" y="226"/>
                  </a:lnTo>
                  <a:lnTo>
                    <a:pt x="356" y="207"/>
                  </a:lnTo>
                  <a:lnTo>
                    <a:pt x="378" y="218"/>
                  </a:lnTo>
                  <a:lnTo>
                    <a:pt x="422" y="342"/>
                  </a:lnTo>
                  <a:lnTo>
                    <a:pt x="392" y="395"/>
                  </a:lnTo>
                  <a:lnTo>
                    <a:pt x="384" y="433"/>
                  </a:lnTo>
                  <a:lnTo>
                    <a:pt x="367" y="445"/>
                  </a:lnTo>
                  <a:lnTo>
                    <a:pt x="367" y="479"/>
                  </a:lnTo>
                  <a:lnTo>
                    <a:pt x="344" y="524"/>
                  </a:lnTo>
                  <a:lnTo>
                    <a:pt x="205" y="543"/>
                  </a:lnTo>
                  <a:lnTo>
                    <a:pt x="202" y="536"/>
                  </a:lnTo>
                  <a:lnTo>
                    <a:pt x="0" y="559"/>
                  </a:lnTo>
                  <a:lnTo>
                    <a:pt x="48" y="464"/>
                  </a:lnTo>
                  <a:close/>
                </a:path>
              </a:pathLst>
            </a:custGeom>
            <a:grpFill/>
            <a:ln w="12700" cap="flat" cmpd="sng" algn="ctr">
              <a:solidFill>
                <a:schemeClr val="bg2"/>
              </a:solidFill>
              <a:prstDash val="solid"/>
              <a:round/>
              <a:headEnd type="none" w="med" len="med"/>
              <a:tailEnd type="none" w="med" len="med"/>
            </a:ln>
          </p:spPr>
          <p:txBody>
            <a:bodyPr>
              <a:prstTxWarp prst="textNoShape">
                <a:avLst/>
              </a:prstTxWarp>
            </a:bodyPr>
            <a:lstStyle/>
            <a:p>
              <a:pPr defTabSz="914400">
                <a:defRPr/>
              </a:pPr>
              <a:endParaRPr lang="ko-KR" altLang="en-US" kern="0">
                <a:solidFill>
                  <a:sysClr val="windowText" lastClr="000000"/>
                </a:solidFill>
                <a:latin typeface="Corbel"/>
              </a:endParaRPr>
            </a:p>
          </p:txBody>
        </p:sp>
        <p:sp>
          <p:nvSpPr>
            <p:cNvPr id="81" name="Freeform 961"/>
            <p:cNvSpPr>
              <a:spLocks/>
            </p:cNvSpPr>
            <p:nvPr/>
          </p:nvSpPr>
          <p:spPr bwMode="auto">
            <a:xfrm>
              <a:off x="3941" y="847"/>
              <a:ext cx="289" cy="296"/>
            </a:xfrm>
            <a:custGeom>
              <a:avLst/>
              <a:gdLst>
                <a:gd name="T0" fmla="*/ 15 w 578"/>
                <a:gd name="T1" fmla="*/ 227 h 591"/>
                <a:gd name="T2" fmla="*/ 13 w 578"/>
                <a:gd name="T3" fmla="*/ 297 h 591"/>
                <a:gd name="T4" fmla="*/ 84 w 578"/>
                <a:gd name="T5" fmla="*/ 341 h 591"/>
                <a:gd name="T6" fmla="*/ 110 w 578"/>
                <a:gd name="T7" fmla="*/ 371 h 591"/>
                <a:gd name="T8" fmla="*/ 167 w 578"/>
                <a:gd name="T9" fmla="*/ 413 h 591"/>
                <a:gd name="T10" fmla="*/ 175 w 578"/>
                <a:gd name="T11" fmla="*/ 462 h 591"/>
                <a:gd name="T12" fmla="*/ 186 w 578"/>
                <a:gd name="T13" fmla="*/ 529 h 591"/>
                <a:gd name="T14" fmla="*/ 240 w 578"/>
                <a:gd name="T15" fmla="*/ 591 h 591"/>
                <a:gd name="T16" fmla="*/ 527 w 578"/>
                <a:gd name="T17" fmla="*/ 574 h 591"/>
                <a:gd name="T18" fmla="*/ 511 w 578"/>
                <a:gd name="T19" fmla="*/ 483 h 591"/>
                <a:gd name="T20" fmla="*/ 536 w 578"/>
                <a:gd name="T21" fmla="*/ 344 h 591"/>
                <a:gd name="T22" fmla="*/ 536 w 578"/>
                <a:gd name="T23" fmla="*/ 306 h 591"/>
                <a:gd name="T24" fmla="*/ 578 w 578"/>
                <a:gd name="T25" fmla="*/ 198 h 591"/>
                <a:gd name="T26" fmla="*/ 567 w 578"/>
                <a:gd name="T27" fmla="*/ 194 h 591"/>
                <a:gd name="T28" fmla="*/ 540 w 578"/>
                <a:gd name="T29" fmla="*/ 257 h 591"/>
                <a:gd name="T30" fmla="*/ 517 w 578"/>
                <a:gd name="T31" fmla="*/ 261 h 591"/>
                <a:gd name="T32" fmla="*/ 508 w 578"/>
                <a:gd name="T33" fmla="*/ 287 h 591"/>
                <a:gd name="T34" fmla="*/ 483 w 578"/>
                <a:gd name="T35" fmla="*/ 304 h 591"/>
                <a:gd name="T36" fmla="*/ 500 w 578"/>
                <a:gd name="T37" fmla="*/ 247 h 591"/>
                <a:gd name="T38" fmla="*/ 517 w 578"/>
                <a:gd name="T39" fmla="*/ 225 h 591"/>
                <a:gd name="T40" fmla="*/ 487 w 578"/>
                <a:gd name="T41" fmla="*/ 143 h 591"/>
                <a:gd name="T42" fmla="*/ 466 w 578"/>
                <a:gd name="T43" fmla="*/ 137 h 591"/>
                <a:gd name="T44" fmla="*/ 458 w 578"/>
                <a:gd name="T45" fmla="*/ 118 h 591"/>
                <a:gd name="T46" fmla="*/ 234 w 578"/>
                <a:gd name="T47" fmla="*/ 48 h 591"/>
                <a:gd name="T48" fmla="*/ 205 w 578"/>
                <a:gd name="T49" fmla="*/ 35 h 591"/>
                <a:gd name="T50" fmla="*/ 190 w 578"/>
                <a:gd name="T51" fmla="*/ 48 h 591"/>
                <a:gd name="T52" fmla="*/ 184 w 578"/>
                <a:gd name="T53" fmla="*/ 44 h 591"/>
                <a:gd name="T54" fmla="*/ 192 w 578"/>
                <a:gd name="T55" fmla="*/ 19 h 591"/>
                <a:gd name="T56" fmla="*/ 198 w 578"/>
                <a:gd name="T57" fmla="*/ 4 h 591"/>
                <a:gd name="T58" fmla="*/ 190 w 578"/>
                <a:gd name="T59" fmla="*/ 0 h 591"/>
                <a:gd name="T60" fmla="*/ 99 w 578"/>
                <a:gd name="T61" fmla="*/ 38 h 591"/>
                <a:gd name="T62" fmla="*/ 89 w 578"/>
                <a:gd name="T63" fmla="*/ 40 h 591"/>
                <a:gd name="T64" fmla="*/ 70 w 578"/>
                <a:gd name="T65" fmla="*/ 31 h 591"/>
                <a:gd name="T66" fmla="*/ 53 w 578"/>
                <a:gd name="T67" fmla="*/ 42 h 591"/>
                <a:gd name="T68" fmla="*/ 57 w 578"/>
                <a:gd name="T69" fmla="*/ 111 h 591"/>
                <a:gd name="T70" fmla="*/ 0 w 578"/>
                <a:gd name="T71" fmla="*/ 179 h 591"/>
                <a:gd name="T72" fmla="*/ 15 w 578"/>
                <a:gd name="T73" fmla="*/ 227 h 591"/>
                <a:gd name="T74" fmla="*/ 15 w 578"/>
                <a:gd name="T75" fmla="*/ 227 h 59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78"/>
                <a:gd name="T115" fmla="*/ 0 h 591"/>
                <a:gd name="T116" fmla="*/ 578 w 578"/>
                <a:gd name="T117" fmla="*/ 591 h 59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78" h="591">
                  <a:moveTo>
                    <a:pt x="15" y="227"/>
                  </a:moveTo>
                  <a:lnTo>
                    <a:pt x="13" y="297"/>
                  </a:lnTo>
                  <a:lnTo>
                    <a:pt x="84" y="341"/>
                  </a:lnTo>
                  <a:lnTo>
                    <a:pt x="110" y="371"/>
                  </a:lnTo>
                  <a:lnTo>
                    <a:pt x="167" y="413"/>
                  </a:lnTo>
                  <a:lnTo>
                    <a:pt x="175" y="462"/>
                  </a:lnTo>
                  <a:lnTo>
                    <a:pt x="186" y="529"/>
                  </a:lnTo>
                  <a:lnTo>
                    <a:pt x="240" y="591"/>
                  </a:lnTo>
                  <a:lnTo>
                    <a:pt x="527" y="574"/>
                  </a:lnTo>
                  <a:lnTo>
                    <a:pt x="511" y="483"/>
                  </a:lnTo>
                  <a:lnTo>
                    <a:pt x="536" y="344"/>
                  </a:lnTo>
                  <a:lnTo>
                    <a:pt x="536" y="306"/>
                  </a:lnTo>
                  <a:lnTo>
                    <a:pt x="578" y="198"/>
                  </a:lnTo>
                  <a:lnTo>
                    <a:pt x="567" y="194"/>
                  </a:lnTo>
                  <a:lnTo>
                    <a:pt x="540" y="257"/>
                  </a:lnTo>
                  <a:lnTo>
                    <a:pt x="517" y="261"/>
                  </a:lnTo>
                  <a:lnTo>
                    <a:pt x="508" y="287"/>
                  </a:lnTo>
                  <a:lnTo>
                    <a:pt x="483" y="304"/>
                  </a:lnTo>
                  <a:lnTo>
                    <a:pt x="500" y="247"/>
                  </a:lnTo>
                  <a:lnTo>
                    <a:pt x="517" y="225"/>
                  </a:lnTo>
                  <a:lnTo>
                    <a:pt x="487" y="143"/>
                  </a:lnTo>
                  <a:lnTo>
                    <a:pt x="466" y="137"/>
                  </a:lnTo>
                  <a:lnTo>
                    <a:pt x="458" y="118"/>
                  </a:lnTo>
                  <a:lnTo>
                    <a:pt x="234" y="48"/>
                  </a:lnTo>
                  <a:lnTo>
                    <a:pt x="205" y="35"/>
                  </a:lnTo>
                  <a:lnTo>
                    <a:pt x="190" y="48"/>
                  </a:lnTo>
                  <a:lnTo>
                    <a:pt x="184" y="44"/>
                  </a:lnTo>
                  <a:lnTo>
                    <a:pt x="192" y="19"/>
                  </a:lnTo>
                  <a:lnTo>
                    <a:pt x="198" y="4"/>
                  </a:lnTo>
                  <a:lnTo>
                    <a:pt x="190" y="0"/>
                  </a:lnTo>
                  <a:lnTo>
                    <a:pt x="99" y="38"/>
                  </a:lnTo>
                  <a:lnTo>
                    <a:pt x="89" y="40"/>
                  </a:lnTo>
                  <a:lnTo>
                    <a:pt x="70" y="31"/>
                  </a:lnTo>
                  <a:lnTo>
                    <a:pt x="53" y="42"/>
                  </a:lnTo>
                  <a:lnTo>
                    <a:pt x="57" y="111"/>
                  </a:lnTo>
                  <a:lnTo>
                    <a:pt x="0" y="179"/>
                  </a:lnTo>
                  <a:lnTo>
                    <a:pt x="15" y="227"/>
                  </a:lnTo>
                  <a:close/>
                </a:path>
              </a:pathLst>
            </a:custGeom>
            <a:grpFill/>
            <a:ln w="12700" cap="flat" cmpd="sng" algn="ctr">
              <a:solidFill>
                <a:schemeClr val="bg2"/>
              </a:solidFill>
              <a:prstDash val="solid"/>
              <a:round/>
              <a:headEnd type="none" w="med" len="med"/>
              <a:tailEnd type="none" w="med" len="med"/>
            </a:ln>
          </p:spPr>
          <p:txBody>
            <a:bodyPr>
              <a:prstTxWarp prst="textNoShape">
                <a:avLst/>
              </a:prstTxWarp>
            </a:bodyPr>
            <a:lstStyle/>
            <a:p>
              <a:pPr defTabSz="914400">
                <a:defRPr/>
              </a:pPr>
              <a:endParaRPr lang="ko-KR" altLang="en-US" kern="0">
                <a:solidFill>
                  <a:sysClr val="windowText" lastClr="000000"/>
                </a:solidFill>
                <a:latin typeface="Corbel"/>
              </a:endParaRPr>
            </a:p>
          </p:txBody>
        </p:sp>
        <p:sp>
          <p:nvSpPr>
            <p:cNvPr id="82" name="Freeform 962"/>
            <p:cNvSpPr>
              <a:spLocks/>
            </p:cNvSpPr>
            <p:nvPr/>
          </p:nvSpPr>
          <p:spPr bwMode="auto">
            <a:xfrm>
              <a:off x="4024" y="1134"/>
              <a:ext cx="215" cy="377"/>
            </a:xfrm>
            <a:custGeom>
              <a:avLst/>
              <a:gdLst>
                <a:gd name="T0" fmla="*/ 8 w 430"/>
                <a:gd name="T1" fmla="*/ 308 h 753"/>
                <a:gd name="T2" fmla="*/ 52 w 430"/>
                <a:gd name="T3" fmla="*/ 213 h 753"/>
                <a:gd name="T4" fmla="*/ 38 w 430"/>
                <a:gd name="T5" fmla="*/ 177 h 753"/>
                <a:gd name="T6" fmla="*/ 113 w 430"/>
                <a:gd name="T7" fmla="*/ 120 h 753"/>
                <a:gd name="T8" fmla="*/ 126 w 430"/>
                <a:gd name="T9" fmla="*/ 78 h 753"/>
                <a:gd name="T10" fmla="*/ 73 w 430"/>
                <a:gd name="T11" fmla="*/ 17 h 753"/>
                <a:gd name="T12" fmla="*/ 360 w 430"/>
                <a:gd name="T13" fmla="*/ 0 h 753"/>
                <a:gd name="T14" fmla="*/ 367 w 430"/>
                <a:gd name="T15" fmla="*/ 44 h 753"/>
                <a:gd name="T16" fmla="*/ 396 w 430"/>
                <a:gd name="T17" fmla="*/ 101 h 753"/>
                <a:gd name="T18" fmla="*/ 421 w 430"/>
                <a:gd name="T19" fmla="*/ 388 h 753"/>
                <a:gd name="T20" fmla="*/ 415 w 430"/>
                <a:gd name="T21" fmla="*/ 447 h 753"/>
                <a:gd name="T22" fmla="*/ 430 w 430"/>
                <a:gd name="T23" fmla="*/ 481 h 753"/>
                <a:gd name="T24" fmla="*/ 413 w 430"/>
                <a:gd name="T25" fmla="*/ 546 h 753"/>
                <a:gd name="T26" fmla="*/ 390 w 430"/>
                <a:gd name="T27" fmla="*/ 574 h 753"/>
                <a:gd name="T28" fmla="*/ 379 w 430"/>
                <a:gd name="T29" fmla="*/ 622 h 753"/>
                <a:gd name="T30" fmla="*/ 392 w 430"/>
                <a:gd name="T31" fmla="*/ 637 h 753"/>
                <a:gd name="T32" fmla="*/ 381 w 430"/>
                <a:gd name="T33" fmla="*/ 664 h 753"/>
                <a:gd name="T34" fmla="*/ 386 w 430"/>
                <a:gd name="T35" fmla="*/ 673 h 753"/>
                <a:gd name="T36" fmla="*/ 352 w 430"/>
                <a:gd name="T37" fmla="*/ 686 h 753"/>
                <a:gd name="T38" fmla="*/ 344 w 430"/>
                <a:gd name="T39" fmla="*/ 734 h 753"/>
                <a:gd name="T40" fmla="*/ 295 w 430"/>
                <a:gd name="T41" fmla="*/ 719 h 753"/>
                <a:gd name="T42" fmla="*/ 270 w 430"/>
                <a:gd name="T43" fmla="*/ 753 h 753"/>
                <a:gd name="T44" fmla="*/ 255 w 430"/>
                <a:gd name="T45" fmla="*/ 749 h 753"/>
                <a:gd name="T46" fmla="*/ 238 w 430"/>
                <a:gd name="T47" fmla="*/ 719 h 753"/>
                <a:gd name="T48" fmla="*/ 211 w 430"/>
                <a:gd name="T49" fmla="*/ 645 h 753"/>
                <a:gd name="T50" fmla="*/ 147 w 430"/>
                <a:gd name="T51" fmla="*/ 607 h 753"/>
                <a:gd name="T52" fmla="*/ 133 w 430"/>
                <a:gd name="T53" fmla="*/ 569 h 753"/>
                <a:gd name="T54" fmla="*/ 154 w 430"/>
                <a:gd name="T55" fmla="*/ 510 h 753"/>
                <a:gd name="T56" fmla="*/ 137 w 430"/>
                <a:gd name="T57" fmla="*/ 498 h 753"/>
                <a:gd name="T58" fmla="*/ 95 w 430"/>
                <a:gd name="T59" fmla="*/ 498 h 753"/>
                <a:gd name="T60" fmla="*/ 86 w 430"/>
                <a:gd name="T61" fmla="*/ 462 h 753"/>
                <a:gd name="T62" fmla="*/ 17 w 430"/>
                <a:gd name="T63" fmla="*/ 390 h 753"/>
                <a:gd name="T64" fmla="*/ 0 w 430"/>
                <a:gd name="T65" fmla="*/ 331 h 753"/>
                <a:gd name="T66" fmla="*/ 8 w 430"/>
                <a:gd name="T67" fmla="*/ 308 h 753"/>
                <a:gd name="T68" fmla="*/ 8 w 430"/>
                <a:gd name="T69" fmla="*/ 308 h 75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430"/>
                <a:gd name="T106" fmla="*/ 0 h 753"/>
                <a:gd name="T107" fmla="*/ 430 w 430"/>
                <a:gd name="T108" fmla="*/ 753 h 753"/>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430" h="753">
                  <a:moveTo>
                    <a:pt x="8" y="308"/>
                  </a:moveTo>
                  <a:lnTo>
                    <a:pt x="52" y="213"/>
                  </a:lnTo>
                  <a:lnTo>
                    <a:pt x="38" y="177"/>
                  </a:lnTo>
                  <a:lnTo>
                    <a:pt x="113" y="120"/>
                  </a:lnTo>
                  <a:lnTo>
                    <a:pt x="126" y="78"/>
                  </a:lnTo>
                  <a:lnTo>
                    <a:pt x="73" y="17"/>
                  </a:lnTo>
                  <a:lnTo>
                    <a:pt x="360" y="0"/>
                  </a:lnTo>
                  <a:lnTo>
                    <a:pt x="367" y="44"/>
                  </a:lnTo>
                  <a:lnTo>
                    <a:pt x="396" y="101"/>
                  </a:lnTo>
                  <a:lnTo>
                    <a:pt x="421" y="388"/>
                  </a:lnTo>
                  <a:lnTo>
                    <a:pt x="415" y="447"/>
                  </a:lnTo>
                  <a:lnTo>
                    <a:pt x="430" y="481"/>
                  </a:lnTo>
                  <a:lnTo>
                    <a:pt x="413" y="546"/>
                  </a:lnTo>
                  <a:lnTo>
                    <a:pt x="390" y="574"/>
                  </a:lnTo>
                  <a:lnTo>
                    <a:pt x="379" y="622"/>
                  </a:lnTo>
                  <a:lnTo>
                    <a:pt x="392" y="637"/>
                  </a:lnTo>
                  <a:lnTo>
                    <a:pt x="381" y="664"/>
                  </a:lnTo>
                  <a:lnTo>
                    <a:pt x="386" y="673"/>
                  </a:lnTo>
                  <a:lnTo>
                    <a:pt x="352" y="686"/>
                  </a:lnTo>
                  <a:lnTo>
                    <a:pt x="344" y="734"/>
                  </a:lnTo>
                  <a:lnTo>
                    <a:pt x="295" y="719"/>
                  </a:lnTo>
                  <a:lnTo>
                    <a:pt x="270" y="753"/>
                  </a:lnTo>
                  <a:lnTo>
                    <a:pt x="255" y="749"/>
                  </a:lnTo>
                  <a:lnTo>
                    <a:pt x="238" y="719"/>
                  </a:lnTo>
                  <a:lnTo>
                    <a:pt x="211" y="645"/>
                  </a:lnTo>
                  <a:lnTo>
                    <a:pt x="147" y="607"/>
                  </a:lnTo>
                  <a:lnTo>
                    <a:pt x="133" y="569"/>
                  </a:lnTo>
                  <a:lnTo>
                    <a:pt x="154" y="510"/>
                  </a:lnTo>
                  <a:lnTo>
                    <a:pt x="137" y="498"/>
                  </a:lnTo>
                  <a:lnTo>
                    <a:pt x="95" y="498"/>
                  </a:lnTo>
                  <a:lnTo>
                    <a:pt x="86" y="462"/>
                  </a:lnTo>
                  <a:lnTo>
                    <a:pt x="17" y="390"/>
                  </a:lnTo>
                  <a:lnTo>
                    <a:pt x="0" y="331"/>
                  </a:lnTo>
                  <a:lnTo>
                    <a:pt x="8" y="308"/>
                  </a:lnTo>
                  <a:close/>
                </a:path>
              </a:pathLst>
            </a:custGeom>
            <a:grpFill/>
            <a:ln w="12700" cap="flat" cmpd="sng" algn="ctr">
              <a:solidFill>
                <a:schemeClr val="bg2"/>
              </a:solidFill>
              <a:prstDash val="solid"/>
              <a:round/>
              <a:headEnd type="none" w="med" len="med"/>
              <a:tailEnd type="none" w="med" len="med"/>
            </a:ln>
          </p:spPr>
          <p:txBody>
            <a:bodyPr>
              <a:prstTxWarp prst="textNoShape">
                <a:avLst/>
              </a:prstTxWarp>
            </a:bodyPr>
            <a:lstStyle/>
            <a:p>
              <a:pPr defTabSz="914400">
                <a:defRPr/>
              </a:pPr>
              <a:endParaRPr lang="ko-KR" altLang="en-US" kern="0">
                <a:solidFill>
                  <a:sysClr val="windowText" lastClr="000000"/>
                </a:solidFill>
                <a:latin typeface="Corbel"/>
              </a:endParaRPr>
            </a:p>
          </p:txBody>
        </p:sp>
        <p:sp>
          <p:nvSpPr>
            <p:cNvPr id="83" name="Freeform 963"/>
            <p:cNvSpPr>
              <a:spLocks/>
            </p:cNvSpPr>
            <p:nvPr/>
          </p:nvSpPr>
          <p:spPr bwMode="auto">
            <a:xfrm>
              <a:off x="4213" y="1168"/>
              <a:ext cx="170" cy="284"/>
            </a:xfrm>
            <a:custGeom>
              <a:avLst/>
              <a:gdLst>
                <a:gd name="T0" fmla="*/ 11 w 338"/>
                <a:gd name="T1" fmla="*/ 566 h 566"/>
                <a:gd name="T2" fmla="*/ 21 w 338"/>
                <a:gd name="T3" fmla="*/ 549 h 566"/>
                <a:gd name="T4" fmla="*/ 85 w 338"/>
                <a:gd name="T5" fmla="*/ 545 h 566"/>
                <a:gd name="T6" fmla="*/ 138 w 338"/>
                <a:gd name="T7" fmla="*/ 528 h 566"/>
                <a:gd name="T8" fmla="*/ 192 w 338"/>
                <a:gd name="T9" fmla="*/ 496 h 566"/>
                <a:gd name="T10" fmla="*/ 235 w 338"/>
                <a:gd name="T11" fmla="*/ 494 h 566"/>
                <a:gd name="T12" fmla="*/ 285 w 338"/>
                <a:gd name="T13" fmla="*/ 412 h 566"/>
                <a:gd name="T14" fmla="*/ 300 w 338"/>
                <a:gd name="T15" fmla="*/ 418 h 566"/>
                <a:gd name="T16" fmla="*/ 338 w 338"/>
                <a:gd name="T17" fmla="*/ 389 h 566"/>
                <a:gd name="T18" fmla="*/ 329 w 338"/>
                <a:gd name="T19" fmla="*/ 368 h 566"/>
                <a:gd name="T20" fmla="*/ 332 w 338"/>
                <a:gd name="T21" fmla="*/ 357 h 566"/>
                <a:gd name="T22" fmla="*/ 294 w 338"/>
                <a:gd name="T23" fmla="*/ 7 h 566"/>
                <a:gd name="T24" fmla="*/ 291 w 338"/>
                <a:gd name="T25" fmla="*/ 0 h 566"/>
                <a:gd name="T26" fmla="*/ 89 w 338"/>
                <a:gd name="T27" fmla="*/ 23 h 566"/>
                <a:gd name="T28" fmla="*/ 51 w 338"/>
                <a:gd name="T29" fmla="*/ 42 h 566"/>
                <a:gd name="T30" fmla="*/ 17 w 338"/>
                <a:gd name="T31" fmla="*/ 32 h 566"/>
                <a:gd name="T32" fmla="*/ 42 w 338"/>
                <a:gd name="T33" fmla="*/ 319 h 566"/>
                <a:gd name="T34" fmla="*/ 36 w 338"/>
                <a:gd name="T35" fmla="*/ 378 h 566"/>
                <a:gd name="T36" fmla="*/ 51 w 338"/>
                <a:gd name="T37" fmla="*/ 412 h 566"/>
                <a:gd name="T38" fmla="*/ 34 w 338"/>
                <a:gd name="T39" fmla="*/ 477 h 566"/>
                <a:gd name="T40" fmla="*/ 11 w 338"/>
                <a:gd name="T41" fmla="*/ 505 h 566"/>
                <a:gd name="T42" fmla="*/ 0 w 338"/>
                <a:gd name="T43" fmla="*/ 553 h 566"/>
                <a:gd name="T44" fmla="*/ 11 w 338"/>
                <a:gd name="T45" fmla="*/ 566 h 566"/>
                <a:gd name="T46" fmla="*/ 11 w 338"/>
                <a:gd name="T47" fmla="*/ 566 h 56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338"/>
                <a:gd name="T73" fmla="*/ 0 h 566"/>
                <a:gd name="T74" fmla="*/ 338 w 338"/>
                <a:gd name="T75" fmla="*/ 566 h 56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338" h="566">
                  <a:moveTo>
                    <a:pt x="11" y="566"/>
                  </a:moveTo>
                  <a:lnTo>
                    <a:pt x="21" y="549"/>
                  </a:lnTo>
                  <a:lnTo>
                    <a:pt x="85" y="545"/>
                  </a:lnTo>
                  <a:lnTo>
                    <a:pt x="138" y="528"/>
                  </a:lnTo>
                  <a:lnTo>
                    <a:pt x="192" y="496"/>
                  </a:lnTo>
                  <a:lnTo>
                    <a:pt x="235" y="494"/>
                  </a:lnTo>
                  <a:lnTo>
                    <a:pt x="285" y="412"/>
                  </a:lnTo>
                  <a:lnTo>
                    <a:pt x="300" y="418"/>
                  </a:lnTo>
                  <a:lnTo>
                    <a:pt x="338" y="389"/>
                  </a:lnTo>
                  <a:lnTo>
                    <a:pt x="329" y="368"/>
                  </a:lnTo>
                  <a:lnTo>
                    <a:pt x="332" y="357"/>
                  </a:lnTo>
                  <a:lnTo>
                    <a:pt x="294" y="7"/>
                  </a:lnTo>
                  <a:lnTo>
                    <a:pt x="291" y="0"/>
                  </a:lnTo>
                  <a:lnTo>
                    <a:pt x="89" y="23"/>
                  </a:lnTo>
                  <a:lnTo>
                    <a:pt x="51" y="42"/>
                  </a:lnTo>
                  <a:lnTo>
                    <a:pt x="17" y="32"/>
                  </a:lnTo>
                  <a:lnTo>
                    <a:pt x="42" y="319"/>
                  </a:lnTo>
                  <a:lnTo>
                    <a:pt x="36" y="378"/>
                  </a:lnTo>
                  <a:lnTo>
                    <a:pt x="51" y="412"/>
                  </a:lnTo>
                  <a:lnTo>
                    <a:pt x="34" y="477"/>
                  </a:lnTo>
                  <a:lnTo>
                    <a:pt x="11" y="505"/>
                  </a:lnTo>
                  <a:lnTo>
                    <a:pt x="0" y="553"/>
                  </a:lnTo>
                  <a:lnTo>
                    <a:pt x="11" y="566"/>
                  </a:lnTo>
                  <a:close/>
                </a:path>
              </a:pathLst>
            </a:custGeom>
            <a:grpFill/>
            <a:ln w="12700" cap="flat" cmpd="sng" algn="ctr">
              <a:solidFill>
                <a:schemeClr val="bg2"/>
              </a:solidFill>
              <a:prstDash val="solid"/>
              <a:round/>
              <a:headEnd type="none" w="med" len="med"/>
              <a:tailEnd type="none" w="med" len="med"/>
            </a:ln>
          </p:spPr>
          <p:txBody>
            <a:bodyPr>
              <a:prstTxWarp prst="textNoShape">
                <a:avLst/>
              </a:prstTxWarp>
            </a:bodyPr>
            <a:lstStyle/>
            <a:p>
              <a:pPr defTabSz="914400">
                <a:defRPr/>
              </a:pPr>
              <a:endParaRPr lang="ko-KR" altLang="en-US" kern="0">
                <a:solidFill>
                  <a:sysClr val="windowText" lastClr="000000"/>
                </a:solidFill>
                <a:latin typeface="Corbel"/>
              </a:endParaRPr>
            </a:p>
          </p:txBody>
        </p:sp>
        <p:sp>
          <p:nvSpPr>
            <p:cNvPr id="84" name="Freeform 964"/>
            <p:cNvSpPr>
              <a:spLocks/>
            </p:cNvSpPr>
            <p:nvPr/>
          </p:nvSpPr>
          <p:spPr bwMode="auto">
            <a:xfrm>
              <a:off x="4151" y="1346"/>
              <a:ext cx="395" cy="198"/>
            </a:xfrm>
            <a:custGeom>
              <a:avLst/>
              <a:gdLst>
                <a:gd name="T0" fmla="*/ 4 w 791"/>
                <a:gd name="T1" fmla="*/ 375 h 396"/>
                <a:gd name="T2" fmla="*/ 23 w 791"/>
                <a:gd name="T3" fmla="*/ 373 h 396"/>
                <a:gd name="T4" fmla="*/ 29 w 791"/>
                <a:gd name="T5" fmla="*/ 331 h 396"/>
                <a:gd name="T6" fmla="*/ 17 w 791"/>
                <a:gd name="T7" fmla="*/ 329 h 396"/>
                <a:gd name="T8" fmla="*/ 42 w 791"/>
                <a:gd name="T9" fmla="*/ 295 h 396"/>
                <a:gd name="T10" fmla="*/ 91 w 791"/>
                <a:gd name="T11" fmla="*/ 310 h 396"/>
                <a:gd name="T12" fmla="*/ 99 w 791"/>
                <a:gd name="T13" fmla="*/ 262 h 396"/>
                <a:gd name="T14" fmla="*/ 133 w 791"/>
                <a:gd name="T15" fmla="*/ 249 h 396"/>
                <a:gd name="T16" fmla="*/ 128 w 791"/>
                <a:gd name="T17" fmla="*/ 240 h 396"/>
                <a:gd name="T18" fmla="*/ 147 w 791"/>
                <a:gd name="T19" fmla="*/ 194 h 396"/>
                <a:gd name="T20" fmla="*/ 211 w 791"/>
                <a:gd name="T21" fmla="*/ 190 h 396"/>
                <a:gd name="T22" fmla="*/ 264 w 791"/>
                <a:gd name="T23" fmla="*/ 173 h 396"/>
                <a:gd name="T24" fmla="*/ 299 w 791"/>
                <a:gd name="T25" fmla="*/ 150 h 396"/>
                <a:gd name="T26" fmla="*/ 318 w 791"/>
                <a:gd name="T27" fmla="*/ 141 h 396"/>
                <a:gd name="T28" fmla="*/ 361 w 791"/>
                <a:gd name="T29" fmla="*/ 139 h 396"/>
                <a:gd name="T30" fmla="*/ 411 w 791"/>
                <a:gd name="T31" fmla="*/ 57 h 396"/>
                <a:gd name="T32" fmla="*/ 426 w 791"/>
                <a:gd name="T33" fmla="*/ 63 h 396"/>
                <a:gd name="T34" fmla="*/ 464 w 791"/>
                <a:gd name="T35" fmla="*/ 34 h 396"/>
                <a:gd name="T36" fmla="*/ 455 w 791"/>
                <a:gd name="T37" fmla="*/ 13 h 396"/>
                <a:gd name="T38" fmla="*/ 458 w 791"/>
                <a:gd name="T39" fmla="*/ 2 h 396"/>
                <a:gd name="T40" fmla="*/ 493 w 791"/>
                <a:gd name="T41" fmla="*/ 0 h 396"/>
                <a:gd name="T42" fmla="*/ 515 w 791"/>
                <a:gd name="T43" fmla="*/ 8 h 396"/>
                <a:gd name="T44" fmla="*/ 584 w 791"/>
                <a:gd name="T45" fmla="*/ 48 h 396"/>
                <a:gd name="T46" fmla="*/ 633 w 791"/>
                <a:gd name="T47" fmla="*/ 46 h 396"/>
                <a:gd name="T48" fmla="*/ 656 w 791"/>
                <a:gd name="T49" fmla="*/ 31 h 396"/>
                <a:gd name="T50" fmla="*/ 711 w 791"/>
                <a:gd name="T51" fmla="*/ 65 h 396"/>
                <a:gd name="T52" fmla="*/ 728 w 791"/>
                <a:gd name="T53" fmla="*/ 129 h 396"/>
                <a:gd name="T54" fmla="*/ 791 w 791"/>
                <a:gd name="T55" fmla="*/ 175 h 396"/>
                <a:gd name="T56" fmla="*/ 761 w 791"/>
                <a:gd name="T57" fmla="*/ 211 h 396"/>
                <a:gd name="T58" fmla="*/ 707 w 791"/>
                <a:gd name="T59" fmla="*/ 262 h 396"/>
                <a:gd name="T60" fmla="*/ 706 w 791"/>
                <a:gd name="T61" fmla="*/ 274 h 396"/>
                <a:gd name="T62" fmla="*/ 628 w 791"/>
                <a:gd name="T63" fmla="*/ 323 h 396"/>
                <a:gd name="T64" fmla="*/ 190 w 791"/>
                <a:gd name="T65" fmla="*/ 365 h 396"/>
                <a:gd name="T66" fmla="*/ 143 w 791"/>
                <a:gd name="T67" fmla="*/ 361 h 396"/>
                <a:gd name="T68" fmla="*/ 145 w 791"/>
                <a:gd name="T69" fmla="*/ 384 h 396"/>
                <a:gd name="T70" fmla="*/ 0 w 791"/>
                <a:gd name="T71" fmla="*/ 396 h 396"/>
                <a:gd name="T72" fmla="*/ 4 w 791"/>
                <a:gd name="T73" fmla="*/ 375 h 396"/>
                <a:gd name="T74" fmla="*/ 4 w 791"/>
                <a:gd name="T75" fmla="*/ 375 h 39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791"/>
                <a:gd name="T115" fmla="*/ 0 h 396"/>
                <a:gd name="T116" fmla="*/ 791 w 791"/>
                <a:gd name="T117" fmla="*/ 396 h 39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791" h="396">
                  <a:moveTo>
                    <a:pt x="4" y="375"/>
                  </a:moveTo>
                  <a:lnTo>
                    <a:pt x="23" y="373"/>
                  </a:lnTo>
                  <a:lnTo>
                    <a:pt x="29" y="331"/>
                  </a:lnTo>
                  <a:lnTo>
                    <a:pt x="17" y="329"/>
                  </a:lnTo>
                  <a:lnTo>
                    <a:pt x="42" y="295"/>
                  </a:lnTo>
                  <a:lnTo>
                    <a:pt x="91" y="310"/>
                  </a:lnTo>
                  <a:lnTo>
                    <a:pt x="99" y="262"/>
                  </a:lnTo>
                  <a:lnTo>
                    <a:pt x="133" y="249"/>
                  </a:lnTo>
                  <a:lnTo>
                    <a:pt x="128" y="240"/>
                  </a:lnTo>
                  <a:lnTo>
                    <a:pt x="147" y="194"/>
                  </a:lnTo>
                  <a:lnTo>
                    <a:pt x="211" y="190"/>
                  </a:lnTo>
                  <a:lnTo>
                    <a:pt x="264" y="173"/>
                  </a:lnTo>
                  <a:lnTo>
                    <a:pt x="299" y="150"/>
                  </a:lnTo>
                  <a:lnTo>
                    <a:pt x="318" y="141"/>
                  </a:lnTo>
                  <a:lnTo>
                    <a:pt x="361" y="139"/>
                  </a:lnTo>
                  <a:lnTo>
                    <a:pt x="411" y="57"/>
                  </a:lnTo>
                  <a:lnTo>
                    <a:pt x="426" y="63"/>
                  </a:lnTo>
                  <a:lnTo>
                    <a:pt x="464" y="34"/>
                  </a:lnTo>
                  <a:lnTo>
                    <a:pt x="455" y="13"/>
                  </a:lnTo>
                  <a:lnTo>
                    <a:pt x="458" y="2"/>
                  </a:lnTo>
                  <a:lnTo>
                    <a:pt x="493" y="0"/>
                  </a:lnTo>
                  <a:lnTo>
                    <a:pt x="515" y="8"/>
                  </a:lnTo>
                  <a:lnTo>
                    <a:pt x="584" y="48"/>
                  </a:lnTo>
                  <a:lnTo>
                    <a:pt x="633" y="46"/>
                  </a:lnTo>
                  <a:lnTo>
                    <a:pt x="656" y="31"/>
                  </a:lnTo>
                  <a:lnTo>
                    <a:pt x="711" y="65"/>
                  </a:lnTo>
                  <a:lnTo>
                    <a:pt x="728" y="129"/>
                  </a:lnTo>
                  <a:lnTo>
                    <a:pt x="791" y="175"/>
                  </a:lnTo>
                  <a:lnTo>
                    <a:pt x="761" y="211"/>
                  </a:lnTo>
                  <a:lnTo>
                    <a:pt x="707" y="262"/>
                  </a:lnTo>
                  <a:lnTo>
                    <a:pt x="706" y="274"/>
                  </a:lnTo>
                  <a:lnTo>
                    <a:pt x="628" y="323"/>
                  </a:lnTo>
                  <a:lnTo>
                    <a:pt x="190" y="365"/>
                  </a:lnTo>
                  <a:lnTo>
                    <a:pt x="143" y="361"/>
                  </a:lnTo>
                  <a:lnTo>
                    <a:pt x="145" y="384"/>
                  </a:lnTo>
                  <a:lnTo>
                    <a:pt x="0" y="396"/>
                  </a:lnTo>
                  <a:lnTo>
                    <a:pt x="4" y="375"/>
                  </a:lnTo>
                  <a:close/>
                </a:path>
              </a:pathLst>
            </a:custGeom>
            <a:grpFill/>
            <a:ln w="12700" cap="flat" cmpd="sng" algn="ctr">
              <a:solidFill>
                <a:schemeClr val="bg2"/>
              </a:solidFill>
              <a:prstDash val="solid"/>
              <a:round/>
              <a:headEnd type="none" w="med" len="med"/>
              <a:tailEnd type="none" w="med" len="med"/>
            </a:ln>
          </p:spPr>
          <p:txBody>
            <a:bodyPr>
              <a:prstTxWarp prst="textNoShape">
                <a:avLst/>
              </a:prstTxWarp>
            </a:bodyPr>
            <a:lstStyle/>
            <a:p>
              <a:pPr defTabSz="914400">
                <a:defRPr/>
              </a:pPr>
              <a:endParaRPr lang="ko-KR" altLang="en-US" kern="0">
                <a:solidFill>
                  <a:sysClr val="windowText" lastClr="000000"/>
                </a:solidFill>
                <a:latin typeface="Corbel"/>
              </a:endParaRPr>
            </a:p>
          </p:txBody>
        </p:sp>
        <p:sp>
          <p:nvSpPr>
            <p:cNvPr id="85" name="Freeform 965"/>
            <p:cNvSpPr>
              <a:spLocks/>
            </p:cNvSpPr>
            <p:nvPr/>
          </p:nvSpPr>
          <p:spPr bwMode="auto">
            <a:xfrm>
              <a:off x="4107" y="1493"/>
              <a:ext cx="466" cy="154"/>
            </a:xfrm>
            <a:custGeom>
              <a:avLst/>
              <a:gdLst>
                <a:gd name="T0" fmla="*/ 17 w 931"/>
                <a:gd name="T1" fmla="*/ 253 h 308"/>
                <a:gd name="T2" fmla="*/ 11 w 931"/>
                <a:gd name="T3" fmla="*/ 249 h 308"/>
                <a:gd name="T4" fmla="*/ 38 w 931"/>
                <a:gd name="T5" fmla="*/ 228 h 308"/>
                <a:gd name="T6" fmla="*/ 64 w 931"/>
                <a:gd name="T7" fmla="*/ 180 h 308"/>
                <a:gd name="T8" fmla="*/ 55 w 931"/>
                <a:gd name="T9" fmla="*/ 169 h 308"/>
                <a:gd name="T10" fmla="*/ 68 w 931"/>
                <a:gd name="T11" fmla="*/ 146 h 308"/>
                <a:gd name="T12" fmla="*/ 68 w 931"/>
                <a:gd name="T13" fmla="*/ 120 h 308"/>
                <a:gd name="T14" fmla="*/ 87 w 931"/>
                <a:gd name="T15" fmla="*/ 101 h 308"/>
                <a:gd name="T16" fmla="*/ 232 w 931"/>
                <a:gd name="T17" fmla="*/ 89 h 308"/>
                <a:gd name="T18" fmla="*/ 230 w 931"/>
                <a:gd name="T19" fmla="*/ 66 h 308"/>
                <a:gd name="T20" fmla="*/ 277 w 931"/>
                <a:gd name="T21" fmla="*/ 70 h 308"/>
                <a:gd name="T22" fmla="*/ 715 w 931"/>
                <a:gd name="T23" fmla="*/ 28 h 308"/>
                <a:gd name="T24" fmla="*/ 931 w 931"/>
                <a:gd name="T25" fmla="*/ 0 h 308"/>
                <a:gd name="T26" fmla="*/ 893 w 931"/>
                <a:gd name="T27" fmla="*/ 74 h 308"/>
                <a:gd name="T28" fmla="*/ 834 w 931"/>
                <a:gd name="T29" fmla="*/ 87 h 308"/>
                <a:gd name="T30" fmla="*/ 806 w 931"/>
                <a:gd name="T31" fmla="*/ 125 h 308"/>
                <a:gd name="T32" fmla="*/ 699 w 931"/>
                <a:gd name="T33" fmla="*/ 186 h 308"/>
                <a:gd name="T34" fmla="*/ 694 w 931"/>
                <a:gd name="T35" fmla="*/ 209 h 308"/>
                <a:gd name="T36" fmla="*/ 667 w 931"/>
                <a:gd name="T37" fmla="*/ 222 h 308"/>
                <a:gd name="T38" fmla="*/ 667 w 931"/>
                <a:gd name="T39" fmla="*/ 253 h 308"/>
                <a:gd name="T40" fmla="*/ 523 w 931"/>
                <a:gd name="T41" fmla="*/ 270 h 308"/>
                <a:gd name="T42" fmla="*/ 234 w 931"/>
                <a:gd name="T43" fmla="*/ 294 h 308"/>
                <a:gd name="T44" fmla="*/ 0 w 931"/>
                <a:gd name="T45" fmla="*/ 308 h 308"/>
                <a:gd name="T46" fmla="*/ 17 w 931"/>
                <a:gd name="T47" fmla="*/ 253 h 308"/>
                <a:gd name="T48" fmla="*/ 17 w 931"/>
                <a:gd name="T49" fmla="*/ 253 h 30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931"/>
                <a:gd name="T76" fmla="*/ 0 h 308"/>
                <a:gd name="T77" fmla="*/ 931 w 931"/>
                <a:gd name="T78" fmla="*/ 308 h 30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931" h="308">
                  <a:moveTo>
                    <a:pt x="17" y="253"/>
                  </a:moveTo>
                  <a:lnTo>
                    <a:pt x="11" y="249"/>
                  </a:lnTo>
                  <a:lnTo>
                    <a:pt x="38" y="228"/>
                  </a:lnTo>
                  <a:lnTo>
                    <a:pt x="64" y="180"/>
                  </a:lnTo>
                  <a:lnTo>
                    <a:pt x="55" y="169"/>
                  </a:lnTo>
                  <a:lnTo>
                    <a:pt x="68" y="146"/>
                  </a:lnTo>
                  <a:lnTo>
                    <a:pt x="68" y="120"/>
                  </a:lnTo>
                  <a:lnTo>
                    <a:pt x="87" y="101"/>
                  </a:lnTo>
                  <a:lnTo>
                    <a:pt x="232" y="89"/>
                  </a:lnTo>
                  <a:lnTo>
                    <a:pt x="230" y="66"/>
                  </a:lnTo>
                  <a:lnTo>
                    <a:pt x="277" y="70"/>
                  </a:lnTo>
                  <a:lnTo>
                    <a:pt x="715" y="28"/>
                  </a:lnTo>
                  <a:lnTo>
                    <a:pt x="931" y="0"/>
                  </a:lnTo>
                  <a:lnTo>
                    <a:pt x="893" y="74"/>
                  </a:lnTo>
                  <a:lnTo>
                    <a:pt x="834" y="87"/>
                  </a:lnTo>
                  <a:lnTo>
                    <a:pt x="806" y="125"/>
                  </a:lnTo>
                  <a:lnTo>
                    <a:pt x="699" y="186"/>
                  </a:lnTo>
                  <a:lnTo>
                    <a:pt x="694" y="209"/>
                  </a:lnTo>
                  <a:lnTo>
                    <a:pt x="667" y="222"/>
                  </a:lnTo>
                  <a:lnTo>
                    <a:pt x="667" y="253"/>
                  </a:lnTo>
                  <a:lnTo>
                    <a:pt x="523" y="270"/>
                  </a:lnTo>
                  <a:lnTo>
                    <a:pt x="234" y="294"/>
                  </a:lnTo>
                  <a:lnTo>
                    <a:pt x="0" y="308"/>
                  </a:lnTo>
                  <a:lnTo>
                    <a:pt x="17" y="253"/>
                  </a:lnTo>
                  <a:close/>
                </a:path>
              </a:pathLst>
            </a:custGeom>
            <a:grpFill/>
            <a:ln w="12700" cap="flat" cmpd="sng" algn="ctr">
              <a:solidFill>
                <a:schemeClr val="bg2"/>
              </a:solidFill>
              <a:prstDash val="solid"/>
              <a:round/>
              <a:headEnd type="none" w="med" len="med"/>
              <a:tailEnd type="none" w="med" len="med"/>
            </a:ln>
          </p:spPr>
          <p:txBody>
            <a:bodyPr>
              <a:prstTxWarp prst="textNoShape">
                <a:avLst/>
              </a:prstTxWarp>
            </a:bodyPr>
            <a:lstStyle/>
            <a:p>
              <a:pPr defTabSz="914400">
                <a:defRPr/>
              </a:pPr>
              <a:endParaRPr lang="ko-KR" altLang="en-US" kern="0">
                <a:solidFill>
                  <a:sysClr val="windowText" lastClr="000000"/>
                </a:solidFill>
                <a:latin typeface="Corbel"/>
              </a:endParaRPr>
            </a:p>
          </p:txBody>
        </p:sp>
        <p:sp>
          <p:nvSpPr>
            <p:cNvPr id="86" name="Freeform 966"/>
            <p:cNvSpPr>
              <a:spLocks/>
            </p:cNvSpPr>
            <p:nvPr/>
          </p:nvSpPr>
          <p:spPr bwMode="auto">
            <a:xfrm>
              <a:off x="4043" y="1641"/>
              <a:ext cx="194" cy="327"/>
            </a:xfrm>
            <a:custGeom>
              <a:avLst/>
              <a:gdLst>
                <a:gd name="T0" fmla="*/ 27 w 388"/>
                <a:gd name="T1" fmla="*/ 457 h 654"/>
                <a:gd name="T2" fmla="*/ 65 w 388"/>
                <a:gd name="T3" fmla="*/ 407 h 654"/>
                <a:gd name="T4" fmla="*/ 54 w 388"/>
                <a:gd name="T5" fmla="*/ 394 h 654"/>
                <a:gd name="T6" fmla="*/ 38 w 388"/>
                <a:gd name="T7" fmla="*/ 287 h 654"/>
                <a:gd name="T8" fmla="*/ 33 w 388"/>
                <a:gd name="T9" fmla="*/ 215 h 654"/>
                <a:gd name="T10" fmla="*/ 59 w 388"/>
                <a:gd name="T11" fmla="*/ 135 h 654"/>
                <a:gd name="T12" fmla="*/ 101 w 388"/>
                <a:gd name="T13" fmla="*/ 80 h 654"/>
                <a:gd name="T14" fmla="*/ 97 w 388"/>
                <a:gd name="T15" fmla="*/ 65 h 654"/>
                <a:gd name="T16" fmla="*/ 128 w 388"/>
                <a:gd name="T17" fmla="*/ 14 h 654"/>
                <a:gd name="T18" fmla="*/ 362 w 388"/>
                <a:gd name="T19" fmla="*/ 0 h 654"/>
                <a:gd name="T20" fmla="*/ 373 w 388"/>
                <a:gd name="T21" fmla="*/ 12 h 654"/>
                <a:gd name="T22" fmla="*/ 362 w 388"/>
                <a:gd name="T23" fmla="*/ 419 h 654"/>
                <a:gd name="T24" fmla="*/ 388 w 388"/>
                <a:gd name="T25" fmla="*/ 614 h 654"/>
                <a:gd name="T26" fmla="*/ 379 w 388"/>
                <a:gd name="T27" fmla="*/ 624 h 654"/>
                <a:gd name="T28" fmla="*/ 329 w 388"/>
                <a:gd name="T29" fmla="*/ 612 h 654"/>
                <a:gd name="T30" fmla="*/ 253 w 388"/>
                <a:gd name="T31" fmla="*/ 654 h 654"/>
                <a:gd name="T32" fmla="*/ 215 w 388"/>
                <a:gd name="T33" fmla="*/ 592 h 654"/>
                <a:gd name="T34" fmla="*/ 221 w 388"/>
                <a:gd name="T35" fmla="*/ 546 h 654"/>
                <a:gd name="T36" fmla="*/ 0 w 388"/>
                <a:gd name="T37" fmla="*/ 555 h 654"/>
                <a:gd name="T38" fmla="*/ 27 w 388"/>
                <a:gd name="T39" fmla="*/ 457 h 654"/>
                <a:gd name="T40" fmla="*/ 27 w 388"/>
                <a:gd name="T41" fmla="*/ 457 h 65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88"/>
                <a:gd name="T64" fmla="*/ 0 h 654"/>
                <a:gd name="T65" fmla="*/ 388 w 388"/>
                <a:gd name="T66" fmla="*/ 654 h 65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88" h="654">
                  <a:moveTo>
                    <a:pt x="27" y="457"/>
                  </a:moveTo>
                  <a:lnTo>
                    <a:pt x="65" y="407"/>
                  </a:lnTo>
                  <a:lnTo>
                    <a:pt x="54" y="394"/>
                  </a:lnTo>
                  <a:lnTo>
                    <a:pt x="38" y="287"/>
                  </a:lnTo>
                  <a:lnTo>
                    <a:pt x="33" y="215"/>
                  </a:lnTo>
                  <a:lnTo>
                    <a:pt x="59" y="135"/>
                  </a:lnTo>
                  <a:lnTo>
                    <a:pt x="101" y="80"/>
                  </a:lnTo>
                  <a:lnTo>
                    <a:pt x="97" y="65"/>
                  </a:lnTo>
                  <a:lnTo>
                    <a:pt x="128" y="14"/>
                  </a:lnTo>
                  <a:lnTo>
                    <a:pt x="362" y="0"/>
                  </a:lnTo>
                  <a:lnTo>
                    <a:pt x="373" y="12"/>
                  </a:lnTo>
                  <a:lnTo>
                    <a:pt x="362" y="419"/>
                  </a:lnTo>
                  <a:lnTo>
                    <a:pt x="388" y="614"/>
                  </a:lnTo>
                  <a:lnTo>
                    <a:pt x="379" y="624"/>
                  </a:lnTo>
                  <a:lnTo>
                    <a:pt x="329" y="612"/>
                  </a:lnTo>
                  <a:lnTo>
                    <a:pt x="253" y="654"/>
                  </a:lnTo>
                  <a:lnTo>
                    <a:pt x="215" y="592"/>
                  </a:lnTo>
                  <a:lnTo>
                    <a:pt x="221" y="546"/>
                  </a:lnTo>
                  <a:lnTo>
                    <a:pt x="0" y="555"/>
                  </a:lnTo>
                  <a:lnTo>
                    <a:pt x="27" y="457"/>
                  </a:lnTo>
                  <a:close/>
                </a:path>
              </a:pathLst>
            </a:custGeom>
            <a:grpFill/>
            <a:ln w="12700" cap="flat" cmpd="sng" algn="ctr">
              <a:solidFill>
                <a:schemeClr val="bg2"/>
              </a:solidFill>
              <a:prstDash val="solid"/>
              <a:round/>
              <a:headEnd type="none" w="med" len="med"/>
              <a:tailEnd type="none" w="med" len="med"/>
            </a:ln>
          </p:spPr>
          <p:txBody>
            <a:bodyPr>
              <a:prstTxWarp prst="textNoShape">
                <a:avLst/>
              </a:prstTxWarp>
            </a:bodyPr>
            <a:lstStyle/>
            <a:p>
              <a:pPr defTabSz="914400">
                <a:defRPr/>
              </a:pPr>
              <a:endParaRPr lang="ko-KR" altLang="en-US" kern="0">
                <a:solidFill>
                  <a:sysClr val="windowText" lastClr="000000"/>
                </a:solidFill>
                <a:latin typeface="Corbel"/>
              </a:endParaRPr>
            </a:p>
          </p:txBody>
        </p:sp>
        <p:sp>
          <p:nvSpPr>
            <p:cNvPr id="87" name="Freeform 967"/>
            <p:cNvSpPr>
              <a:spLocks/>
            </p:cNvSpPr>
            <p:nvPr/>
          </p:nvSpPr>
          <p:spPr bwMode="auto">
            <a:xfrm>
              <a:off x="4224" y="1628"/>
              <a:ext cx="208" cy="330"/>
            </a:xfrm>
            <a:custGeom>
              <a:avLst/>
              <a:gdLst>
                <a:gd name="T0" fmla="*/ 11 w 416"/>
                <a:gd name="T1" fmla="*/ 36 h 659"/>
                <a:gd name="T2" fmla="*/ 0 w 416"/>
                <a:gd name="T3" fmla="*/ 443 h 659"/>
                <a:gd name="T4" fmla="*/ 26 w 416"/>
                <a:gd name="T5" fmla="*/ 638 h 659"/>
                <a:gd name="T6" fmla="*/ 55 w 416"/>
                <a:gd name="T7" fmla="*/ 646 h 659"/>
                <a:gd name="T8" fmla="*/ 81 w 416"/>
                <a:gd name="T9" fmla="*/ 631 h 659"/>
                <a:gd name="T10" fmla="*/ 97 w 416"/>
                <a:gd name="T11" fmla="*/ 646 h 659"/>
                <a:gd name="T12" fmla="*/ 74 w 416"/>
                <a:gd name="T13" fmla="*/ 659 h 659"/>
                <a:gd name="T14" fmla="*/ 131 w 416"/>
                <a:gd name="T15" fmla="*/ 644 h 659"/>
                <a:gd name="T16" fmla="*/ 142 w 416"/>
                <a:gd name="T17" fmla="*/ 627 h 659"/>
                <a:gd name="T18" fmla="*/ 135 w 416"/>
                <a:gd name="T19" fmla="*/ 616 h 659"/>
                <a:gd name="T20" fmla="*/ 138 w 416"/>
                <a:gd name="T21" fmla="*/ 598 h 659"/>
                <a:gd name="T22" fmla="*/ 112 w 416"/>
                <a:gd name="T23" fmla="*/ 574 h 659"/>
                <a:gd name="T24" fmla="*/ 112 w 416"/>
                <a:gd name="T25" fmla="*/ 553 h 659"/>
                <a:gd name="T26" fmla="*/ 416 w 416"/>
                <a:gd name="T27" fmla="*/ 526 h 659"/>
                <a:gd name="T28" fmla="*/ 391 w 416"/>
                <a:gd name="T29" fmla="*/ 422 h 659"/>
                <a:gd name="T30" fmla="*/ 406 w 416"/>
                <a:gd name="T31" fmla="*/ 359 h 659"/>
                <a:gd name="T32" fmla="*/ 368 w 416"/>
                <a:gd name="T33" fmla="*/ 277 h 659"/>
                <a:gd name="T34" fmla="*/ 289 w 416"/>
                <a:gd name="T35" fmla="*/ 0 h 659"/>
                <a:gd name="T36" fmla="*/ 0 w 416"/>
                <a:gd name="T37" fmla="*/ 24 h 659"/>
                <a:gd name="T38" fmla="*/ 11 w 416"/>
                <a:gd name="T39" fmla="*/ 36 h 659"/>
                <a:gd name="T40" fmla="*/ 11 w 416"/>
                <a:gd name="T41" fmla="*/ 36 h 65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16"/>
                <a:gd name="T64" fmla="*/ 0 h 659"/>
                <a:gd name="T65" fmla="*/ 416 w 416"/>
                <a:gd name="T66" fmla="*/ 659 h 65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16" h="659">
                  <a:moveTo>
                    <a:pt x="11" y="36"/>
                  </a:moveTo>
                  <a:lnTo>
                    <a:pt x="0" y="443"/>
                  </a:lnTo>
                  <a:lnTo>
                    <a:pt x="26" y="638"/>
                  </a:lnTo>
                  <a:lnTo>
                    <a:pt x="55" y="646"/>
                  </a:lnTo>
                  <a:lnTo>
                    <a:pt x="81" y="631"/>
                  </a:lnTo>
                  <a:lnTo>
                    <a:pt x="97" y="646"/>
                  </a:lnTo>
                  <a:lnTo>
                    <a:pt x="74" y="659"/>
                  </a:lnTo>
                  <a:lnTo>
                    <a:pt x="131" y="644"/>
                  </a:lnTo>
                  <a:lnTo>
                    <a:pt x="142" y="627"/>
                  </a:lnTo>
                  <a:lnTo>
                    <a:pt x="135" y="616"/>
                  </a:lnTo>
                  <a:lnTo>
                    <a:pt x="138" y="598"/>
                  </a:lnTo>
                  <a:lnTo>
                    <a:pt x="112" y="574"/>
                  </a:lnTo>
                  <a:lnTo>
                    <a:pt x="112" y="553"/>
                  </a:lnTo>
                  <a:lnTo>
                    <a:pt x="416" y="526"/>
                  </a:lnTo>
                  <a:lnTo>
                    <a:pt x="391" y="422"/>
                  </a:lnTo>
                  <a:lnTo>
                    <a:pt x="406" y="359"/>
                  </a:lnTo>
                  <a:lnTo>
                    <a:pt x="368" y="277"/>
                  </a:lnTo>
                  <a:lnTo>
                    <a:pt x="289" y="0"/>
                  </a:lnTo>
                  <a:lnTo>
                    <a:pt x="0" y="24"/>
                  </a:lnTo>
                  <a:lnTo>
                    <a:pt x="11" y="36"/>
                  </a:lnTo>
                  <a:close/>
                </a:path>
              </a:pathLst>
            </a:custGeom>
            <a:grpFill/>
            <a:ln w="12700" cap="flat" cmpd="sng" algn="ctr">
              <a:solidFill>
                <a:schemeClr val="bg2"/>
              </a:solidFill>
              <a:prstDash val="solid"/>
              <a:round/>
              <a:headEnd type="none" w="med" len="med"/>
              <a:tailEnd type="none" w="med" len="med"/>
            </a:ln>
          </p:spPr>
          <p:txBody>
            <a:bodyPr>
              <a:prstTxWarp prst="textNoShape">
                <a:avLst/>
              </a:prstTxWarp>
            </a:bodyPr>
            <a:lstStyle/>
            <a:p>
              <a:pPr defTabSz="914400">
                <a:defRPr/>
              </a:pPr>
              <a:endParaRPr lang="ko-KR" altLang="en-US" kern="0">
                <a:solidFill>
                  <a:sysClr val="windowText" lastClr="000000"/>
                </a:solidFill>
                <a:latin typeface="Corbel"/>
              </a:endParaRPr>
            </a:p>
          </p:txBody>
        </p:sp>
        <p:sp>
          <p:nvSpPr>
            <p:cNvPr id="88" name="Freeform 968"/>
            <p:cNvSpPr>
              <a:spLocks/>
            </p:cNvSpPr>
            <p:nvPr/>
          </p:nvSpPr>
          <p:spPr bwMode="auto">
            <a:xfrm>
              <a:off x="4368" y="1611"/>
              <a:ext cx="294" cy="302"/>
            </a:xfrm>
            <a:custGeom>
              <a:avLst/>
              <a:gdLst>
                <a:gd name="T0" fmla="*/ 79 w 587"/>
                <a:gd name="T1" fmla="*/ 312 h 603"/>
                <a:gd name="T2" fmla="*/ 117 w 587"/>
                <a:gd name="T3" fmla="*/ 394 h 603"/>
                <a:gd name="T4" fmla="*/ 102 w 587"/>
                <a:gd name="T5" fmla="*/ 457 h 603"/>
                <a:gd name="T6" fmla="*/ 127 w 587"/>
                <a:gd name="T7" fmla="*/ 561 h 603"/>
                <a:gd name="T8" fmla="*/ 150 w 587"/>
                <a:gd name="T9" fmla="*/ 595 h 603"/>
                <a:gd name="T10" fmla="*/ 464 w 587"/>
                <a:gd name="T11" fmla="*/ 578 h 603"/>
                <a:gd name="T12" fmla="*/ 467 w 587"/>
                <a:gd name="T13" fmla="*/ 599 h 603"/>
                <a:gd name="T14" fmla="*/ 486 w 587"/>
                <a:gd name="T15" fmla="*/ 603 h 603"/>
                <a:gd name="T16" fmla="*/ 479 w 587"/>
                <a:gd name="T17" fmla="*/ 552 h 603"/>
                <a:gd name="T18" fmla="*/ 492 w 587"/>
                <a:gd name="T19" fmla="*/ 538 h 603"/>
                <a:gd name="T20" fmla="*/ 538 w 587"/>
                <a:gd name="T21" fmla="*/ 548 h 603"/>
                <a:gd name="T22" fmla="*/ 545 w 587"/>
                <a:gd name="T23" fmla="*/ 512 h 603"/>
                <a:gd name="T24" fmla="*/ 540 w 587"/>
                <a:gd name="T25" fmla="*/ 464 h 603"/>
                <a:gd name="T26" fmla="*/ 559 w 587"/>
                <a:gd name="T27" fmla="*/ 451 h 603"/>
                <a:gd name="T28" fmla="*/ 587 w 587"/>
                <a:gd name="T29" fmla="*/ 360 h 603"/>
                <a:gd name="T30" fmla="*/ 568 w 587"/>
                <a:gd name="T31" fmla="*/ 356 h 603"/>
                <a:gd name="T32" fmla="*/ 492 w 587"/>
                <a:gd name="T33" fmla="*/ 238 h 603"/>
                <a:gd name="T34" fmla="*/ 327 w 587"/>
                <a:gd name="T35" fmla="*/ 90 h 603"/>
                <a:gd name="T36" fmla="*/ 254 w 587"/>
                <a:gd name="T37" fmla="*/ 44 h 603"/>
                <a:gd name="T38" fmla="*/ 279 w 587"/>
                <a:gd name="T39" fmla="*/ 0 h 603"/>
                <a:gd name="T40" fmla="*/ 144 w 587"/>
                <a:gd name="T41" fmla="*/ 18 h 603"/>
                <a:gd name="T42" fmla="*/ 0 w 587"/>
                <a:gd name="T43" fmla="*/ 35 h 603"/>
                <a:gd name="T44" fmla="*/ 79 w 587"/>
                <a:gd name="T45" fmla="*/ 312 h 603"/>
                <a:gd name="T46" fmla="*/ 79 w 587"/>
                <a:gd name="T47" fmla="*/ 312 h 60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587"/>
                <a:gd name="T73" fmla="*/ 0 h 603"/>
                <a:gd name="T74" fmla="*/ 587 w 587"/>
                <a:gd name="T75" fmla="*/ 603 h 603"/>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587" h="603">
                  <a:moveTo>
                    <a:pt x="79" y="312"/>
                  </a:moveTo>
                  <a:lnTo>
                    <a:pt x="117" y="394"/>
                  </a:lnTo>
                  <a:lnTo>
                    <a:pt x="102" y="457"/>
                  </a:lnTo>
                  <a:lnTo>
                    <a:pt x="127" y="561"/>
                  </a:lnTo>
                  <a:lnTo>
                    <a:pt x="150" y="595"/>
                  </a:lnTo>
                  <a:lnTo>
                    <a:pt x="464" y="578"/>
                  </a:lnTo>
                  <a:lnTo>
                    <a:pt x="467" y="599"/>
                  </a:lnTo>
                  <a:lnTo>
                    <a:pt x="486" y="603"/>
                  </a:lnTo>
                  <a:lnTo>
                    <a:pt x="479" y="552"/>
                  </a:lnTo>
                  <a:lnTo>
                    <a:pt x="492" y="538"/>
                  </a:lnTo>
                  <a:lnTo>
                    <a:pt x="538" y="548"/>
                  </a:lnTo>
                  <a:lnTo>
                    <a:pt x="545" y="512"/>
                  </a:lnTo>
                  <a:lnTo>
                    <a:pt x="540" y="464"/>
                  </a:lnTo>
                  <a:lnTo>
                    <a:pt x="559" y="451"/>
                  </a:lnTo>
                  <a:lnTo>
                    <a:pt x="587" y="360"/>
                  </a:lnTo>
                  <a:lnTo>
                    <a:pt x="568" y="356"/>
                  </a:lnTo>
                  <a:lnTo>
                    <a:pt x="492" y="238"/>
                  </a:lnTo>
                  <a:lnTo>
                    <a:pt x="327" y="90"/>
                  </a:lnTo>
                  <a:lnTo>
                    <a:pt x="254" y="44"/>
                  </a:lnTo>
                  <a:lnTo>
                    <a:pt x="279" y="0"/>
                  </a:lnTo>
                  <a:lnTo>
                    <a:pt x="144" y="18"/>
                  </a:lnTo>
                  <a:lnTo>
                    <a:pt x="0" y="35"/>
                  </a:lnTo>
                  <a:lnTo>
                    <a:pt x="79" y="312"/>
                  </a:lnTo>
                  <a:close/>
                </a:path>
              </a:pathLst>
            </a:custGeom>
            <a:grpFill/>
            <a:ln w="12700" cap="flat" cmpd="sng" algn="ctr">
              <a:solidFill>
                <a:schemeClr val="bg2"/>
              </a:solidFill>
              <a:prstDash val="solid"/>
              <a:round/>
              <a:headEnd type="none" w="med" len="med"/>
              <a:tailEnd type="none" w="med" len="med"/>
            </a:ln>
          </p:spPr>
          <p:txBody>
            <a:bodyPr>
              <a:prstTxWarp prst="textNoShape">
                <a:avLst/>
              </a:prstTxWarp>
            </a:bodyPr>
            <a:lstStyle/>
            <a:p>
              <a:pPr defTabSz="914400">
                <a:defRPr/>
              </a:pPr>
              <a:endParaRPr lang="ko-KR" altLang="en-US" kern="0">
                <a:solidFill>
                  <a:sysClr val="windowText" lastClr="000000"/>
                </a:solidFill>
                <a:latin typeface="Corbel"/>
              </a:endParaRPr>
            </a:p>
          </p:txBody>
        </p:sp>
        <p:sp>
          <p:nvSpPr>
            <p:cNvPr id="89" name="Freeform 969"/>
            <p:cNvSpPr>
              <a:spLocks/>
            </p:cNvSpPr>
            <p:nvPr/>
          </p:nvSpPr>
          <p:spPr bwMode="auto">
            <a:xfrm>
              <a:off x="4280" y="1880"/>
              <a:ext cx="495" cy="366"/>
            </a:xfrm>
            <a:custGeom>
              <a:avLst/>
              <a:gdLst>
                <a:gd name="T0" fmla="*/ 0 w 990"/>
                <a:gd name="T1" fmla="*/ 71 h 732"/>
                <a:gd name="T2" fmla="*/ 26 w 990"/>
                <a:gd name="T3" fmla="*/ 95 h 732"/>
                <a:gd name="T4" fmla="*/ 23 w 990"/>
                <a:gd name="T5" fmla="*/ 113 h 732"/>
                <a:gd name="T6" fmla="*/ 30 w 990"/>
                <a:gd name="T7" fmla="*/ 124 h 732"/>
                <a:gd name="T8" fmla="*/ 19 w 990"/>
                <a:gd name="T9" fmla="*/ 141 h 732"/>
                <a:gd name="T10" fmla="*/ 135 w 990"/>
                <a:gd name="T11" fmla="*/ 101 h 732"/>
                <a:gd name="T12" fmla="*/ 283 w 990"/>
                <a:gd name="T13" fmla="*/ 194 h 732"/>
                <a:gd name="T14" fmla="*/ 405 w 990"/>
                <a:gd name="T15" fmla="*/ 130 h 732"/>
                <a:gd name="T16" fmla="*/ 475 w 990"/>
                <a:gd name="T17" fmla="*/ 145 h 732"/>
                <a:gd name="T18" fmla="*/ 564 w 990"/>
                <a:gd name="T19" fmla="*/ 232 h 732"/>
                <a:gd name="T20" fmla="*/ 597 w 990"/>
                <a:gd name="T21" fmla="*/ 232 h 732"/>
                <a:gd name="T22" fmla="*/ 625 w 990"/>
                <a:gd name="T23" fmla="*/ 293 h 732"/>
                <a:gd name="T24" fmla="*/ 618 w 990"/>
                <a:gd name="T25" fmla="*/ 409 h 732"/>
                <a:gd name="T26" fmla="*/ 639 w 990"/>
                <a:gd name="T27" fmla="*/ 422 h 732"/>
                <a:gd name="T28" fmla="*/ 642 w 990"/>
                <a:gd name="T29" fmla="*/ 401 h 732"/>
                <a:gd name="T30" fmla="*/ 671 w 990"/>
                <a:gd name="T31" fmla="*/ 401 h 732"/>
                <a:gd name="T32" fmla="*/ 642 w 990"/>
                <a:gd name="T33" fmla="*/ 457 h 732"/>
                <a:gd name="T34" fmla="*/ 718 w 990"/>
                <a:gd name="T35" fmla="*/ 533 h 732"/>
                <a:gd name="T36" fmla="*/ 730 w 990"/>
                <a:gd name="T37" fmla="*/ 512 h 732"/>
                <a:gd name="T38" fmla="*/ 736 w 990"/>
                <a:gd name="T39" fmla="*/ 565 h 732"/>
                <a:gd name="T40" fmla="*/ 760 w 990"/>
                <a:gd name="T41" fmla="*/ 576 h 732"/>
                <a:gd name="T42" fmla="*/ 787 w 990"/>
                <a:gd name="T43" fmla="*/ 641 h 732"/>
                <a:gd name="T44" fmla="*/ 814 w 990"/>
                <a:gd name="T45" fmla="*/ 641 h 732"/>
                <a:gd name="T46" fmla="*/ 871 w 990"/>
                <a:gd name="T47" fmla="*/ 702 h 732"/>
                <a:gd name="T48" fmla="*/ 903 w 990"/>
                <a:gd name="T49" fmla="*/ 706 h 732"/>
                <a:gd name="T50" fmla="*/ 903 w 990"/>
                <a:gd name="T51" fmla="*/ 715 h 732"/>
                <a:gd name="T52" fmla="*/ 880 w 990"/>
                <a:gd name="T53" fmla="*/ 732 h 732"/>
                <a:gd name="T54" fmla="*/ 931 w 990"/>
                <a:gd name="T55" fmla="*/ 725 h 732"/>
                <a:gd name="T56" fmla="*/ 964 w 990"/>
                <a:gd name="T57" fmla="*/ 711 h 732"/>
                <a:gd name="T58" fmla="*/ 981 w 990"/>
                <a:gd name="T59" fmla="*/ 626 h 732"/>
                <a:gd name="T60" fmla="*/ 990 w 990"/>
                <a:gd name="T61" fmla="*/ 630 h 732"/>
                <a:gd name="T62" fmla="*/ 983 w 990"/>
                <a:gd name="T63" fmla="*/ 512 h 732"/>
                <a:gd name="T64" fmla="*/ 969 w 990"/>
                <a:gd name="T65" fmla="*/ 477 h 732"/>
                <a:gd name="T66" fmla="*/ 863 w 990"/>
                <a:gd name="T67" fmla="*/ 306 h 732"/>
                <a:gd name="T68" fmla="*/ 779 w 990"/>
                <a:gd name="T69" fmla="*/ 145 h 732"/>
                <a:gd name="T70" fmla="*/ 728 w 990"/>
                <a:gd name="T71" fmla="*/ 12 h 732"/>
                <a:gd name="T72" fmla="*/ 715 w 990"/>
                <a:gd name="T73" fmla="*/ 10 h 732"/>
                <a:gd name="T74" fmla="*/ 669 w 990"/>
                <a:gd name="T75" fmla="*/ 0 h 732"/>
                <a:gd name="T76" fmla="*/ 656 w 990"/>
                <a:gd name="T77" fmla="*/ 14 h 732"/>
                <a:gd name="T78" fmla="*/ 663 w 990"/>
                <a:gd name="T79" fmla="*/ 65 h 732"/>
                <a:gd name="T80" fmla="*/ 644 w 990"/>
                <a:gd name="T81" fmla="*/ 61 h 732"/>
                <a:gd name="T82" fmla="*/ 641 w 990"/>
                <a:gd name="T83" fmla="*/ 40 h 732"/>
                <a:gd name="T84" fmla="*/ 327 w 990"/>
                <a:gd name="T85" fmla="*/ 57 h 732"/>
                <a:gd name="T86" fmla="*/ 304 w 990"/>
                <a:gd name="T87" fmla="*/ 23 h 732"/>
                <a:gd name="T88" fmla="*/ 0 w 990"/>
                <a:gd name="T89" fmla="*/ 50 h 732"/>
                <a:gd name="T90" fmla="*/ 0 w 990"/>
                <a:gd name="T91" fmla="*/ 71 h 732"/>
                <a:gd name="T92" fmla="*/ 0 w 990"/>
                <a:gd name="T93" fmla="*/ 71 h 73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990"/>
                <a:gd name="T142" fmla="*/ 0 h 732"/>
                <a:gd name="T143" fmla="*/ 990 w 990"/>
                <a:gd name="T144" fmla="*/ 732 h 732"/>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990" h="732">
                  <a:moveTo>
                    <a:pt x="0" y="71"/>
                  </a:moveTo>
                  <a:lnTo>
                    <a:pt x="26" y="95"/>
                  </a:lnTo>
                  <a:lnTo>
                    <a:pt x="23" y="113"/>
                  </a:lnTo>
                  <a:lnTo>
                    <a:pt x="30" y="124"/>
                  </a:lnTo>
                  <a:lnTo>
                    <a:pt x="19" y="141"/>
                  </a:lnTo>
                  <a:lnTo>
                    <a:pt x="135" y="101"/>
                  </a:lnTo>
                  <a:lnTo>
                    <a:pt x="283" y="194"/>
                  </a:lnTo>
                  <a:lnTo>
                    <a:pt x="405" y="130"/>
                  </a:lnTo>
                  <a:lnTo>
                    <a:pt x="475" y="145"/>
                  </a:lnTo>
                  <a:lnTo>
                    <a:pt x="564" y="232"/>
                  </a:lnTo>
                  <a:lnTo>
                    <a:pt x="597" y="232"/>
                  </a:lnTo>
                  <a:lnTo>
                    <a:pt x="625" y="293"/>
                  </a:lnTo>
                  <a:lnTo>
                    <a:pt x="618" y="409"/>
                  </a:lnTo>
                  <a:lnTo>
                    <a:pt x="639" y="422"/>
                  </a:lnTo>
                  <a:lnTo>
                    <a:pt x="642" y="401"/>
                  </a:lnTo>
                  <a:lnTo>
                    <a:pt x="671" y="401"/>
                  </a:lnTo>
                  <a:lnTo>
                    <a:pt x="642" y="457"/>
                  </a:lnTo>
                  <a:lnTo>
                    <a:pt x="718" y="533"/>
                  </a:lnTo>
                  <a:lnTo>
                    <a:pt x="730" y="512"/>
                  </a:lnTo>
                  <a:lnTo>
                    <a:pt x="736" y="565"/>
                  </a:lnTo>
                  <a:lnTo>
                    <a:pt x="760" y="576"/>
                  </a:lnTo>
                  <a:lnTo>
                    <a:pt x="787" y="641"/>
                  </a:lnTo>
                  <a:lnTo>
                    <a:pt x="814" y="641"/>
                  </a:lnTo>
                  <a:lnTo>
                    <a:pt x="871" y="702"/>
                  </a:lnTo>
                  <a:lnTo>
                    <a:pt x="903" y="706"/>
                  </a:lnTo>
                  <a:lnTo>
                    <a:pt x="903" y="715"/>
                  </a:lnTo>
                  <a:lnTo>
                    <a:pt x="880" y="732"/>
                  </a:lnTo>
                  <a:lnTo>
                    <a:pt x="931" y="725"/>
                  </a:lnTo>
                  <a:lnTo>
                    <a:pt x="964" y="711"/>
                  </a:lnTo>
                  <a:lnTo>
                    <a:pt x="981" y="626"/>
                  </a:lnTo>
                  <a:lnTo>
                    <a:pt x="990" y="630"/>
                  </a:lnTo>
                  <a:lnTo>
                    <a:pt x="983" y="512"/>
                  </a:lnTo>
                  <a:lnTo>
                    <a:pt x="969" y="477"/>
                  </a:lnTo>
                  <a:lnTo>
                    <a:pt x="863" y="306"/>
                  </a:lnTo>
                  <a:lnTo>
                    <a:pt x="779" y="145"/>
                  </a:lnTo>
                  <a:lnTo>
                    <a:pt x="728" y="12"/>
                  </a:lnTo>
                  <a:lnTo>
                    <a:pt x="715" y="10"/>
                  </a:lnTo>
                  <a:lnTo>
                    <a:pt x="669" y="0"/>
                  </a:lnTo>
                  <a:lnTo>
                    <a:pt x="656" y="14"/>
                  </a:lnTo>
                  <a:lnTo>
                    <a:pt x="663" y="65"/>
                  </a:lnTo>
                  <a:lnTo>
                    <a:pt x="644" y="61"/>
                  </a:lnTo>
                  <a:lnTo>
                    <a:pt x="641" y="40"/>
                  </a:lnTo>
                  <a:lnTo>
                    <a:pt x="327" y="57"/>
                  </a:lnTo>
                  <a:lnTo>
                    <a:pt x="304" y="23"/>
                  </a:lnTo>
                  <a:lnTo>
                    <a:pt x="0" y="50"/>
                  </a:lnTo>
                  <a:lnTo>
                    <a:pt x="0" y="71"/>
                  </a:lnTo>
                  <a:close/>
                </a:path>
              </a:pathLst>
            </a:custGeom>
            <a:grpFill/>
            <a:ln w="12700" cap="flat" cmpd="sng" algn="ctr">
              <a:solidFill>
                <a:schemeClr val="bg2"/>
              </a:solidFill>
              <a:prstDash val="solid"/>
              <a:round/>
              <a:headEnd type="none" w="med" len="med"/>
              <a:tailEnd type="none" w="med" len="med"/>
            </a:ln>
          </p:spPr>
          <p:txBody>
            <a:bodyPr>
              <a:prstTxWarp prst="textNoShape">
                <a:avLst/>
              </a:prstTxWarp>
            </a:bodyPr>
            <a:lstStyle/>
            <a:p>
              <a:pPr defTabSz="914400">
                <a:defRPr/>
              </a:pPr>
              <a:endParaRPr lang="ko-KR" altLang="en-US" kern="0">
                <a:solidFill>
                  <a:sysClr val="windowText" lastClr="000000"/>
                </a:solidFill>
                <a:latin typeface="Corbel"/>
              </a:endParaRPr>
            </a:p>
          </p:txBody>
        </p:sp>
        <p:sp>
          <p:nvSpPr>
            <p:cNvPr id="90" name="Freeform 970"/>
            <p:cNvSpPr>
              <a:spLocks/>
            </p:cNvSpPr>
            <p:nvPr/>
          </p:nvSpPr>
          <p:spPr bwMode="auto">
            <a:xfrm>
              <a:off x="4361" y="1127"/>
              <a:ext cx="229" cy="251"/>
            </a:xfrm>
            <a:custGeom>
              <a:avLst/>
              <a:gdLst>
                <a:gd name="T0" fmla="*/ 0 w 459"/>
                <a:gd name="T1" fmla="*/ 91 h 504"/>
                <a:gd name="T2" fmla="*/ 38 w 459"/>
                <a:gd name="T3" fmla="*/ 441 h 504"/>
                <a:gd name="T4" fmla="*/ 95 w 459"/>
                <a:gd name="T5" fmla="*/ 447 h 504"/>
                <a:gd name="T6" fmla="*/ 164 w 459"/>
                <a:gd name="T7" fmla="*/ 487 h 504"/>
                <a:gd name="T8" fmla="*/ 213 w 459"/>
                <a:gd name="T9" fmla="*/ 485 h 504"/>
                <a:gd name="T10" fmla="*/ 236 w 459"/>
                <a:gd name="T11" fmla="*/ 470 h 504"/>
                <a:gd name="T12" fmla="*/ 291 w 459"/>
                <a:gd name="T13" fmla="*/ 504 h 504"/>
                <a:gd name="T14" fmla="*/ 324 w 459"/>
                <a:gd name="T15" fmla="*/ 475 h 504"/>
                <a:gd name="T16" fmla="*/ 331 w 459"/>
                <a:gd name="T17" fmla="*/ 420 h 504"/>
                <a:gd name="T18" fmla="*/ 352 w 459"/>
                <a:gd name="T19" fmla="*/ 432 h 504"/>
                <a:gd name="T20" fmla="*/ 364 w 459"/>
                <a:gd name="T21" fmla="*/ 386 h 504"/>
                <a:gd name="T22" fmla="*/ 440 w 459"/>
                <a:gd name="T23" fmla="*/ 319 h 504"/>
                <a:gd name="T24" fmla="*/ 453 w 459"/>
                <a:gd name="T25" fmla="*/ 211 h 504"/>
                <a:gd name="T26" fmla="*/ 443 w 459"/>
                <a:gd name="T27" fmla="*/ 188 h 504"/>
                <a:gd name="T28" fmla="*/ 459 w 459"/>
                <a:gd name="T29" fmla="*/ 177 h 504"/>
                <a:gd name="T30" fmla="*/ 430 w 459"/>
                <a:gd name="T31" fmla="*/ 0 h 504"/>
                <a:gd name="T32" fmla="*/ 352 w 459"/>
                <a:gd name="T33" fmla="*/ 40 h 504"/>
                <a:gd name="T34" fmla="*/ 312 w 459"/>
                <a:gd name="T35" fmla="*/ 82 h 504"/>
                <a:gd name="T36" fmla="*/ 284 w 459"/>
                <a:gd name="T37" fmla="*/ 84 h 504"/>
                <a:gd name="T38" fmla="*/ 240 w 459"/>
                <a:gd name="T39" fmla="*/ 107 h 504"/>
                <a:gd name="T40" fmla="*/ 139 w 459"/>
                <a:gd name="T41" fmla="*/ 72 h 504"/>
                <a:gd name="T42" fmla="*/ 0 w 459"/>
                <a:gd name="T43" fmla="*/ 91 h 504"/>
                <a:gd name="T44" fmla="*/ 0 w 459"/>
                <a:gd name="T45" fmla="*/ 91 h 50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459"/>
                <a:gd name="T70" fmla="*/ 0 h 504"/>
                <a:gd name="T71" fmla="*/ 459 w 459"/>
                <a:gd name="T72" fmla="*/ 504 h 504"/>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459" h="504">
                  <a:moveTo>
                    <a:pt x="0" y="91"/>
                  </a:moveTo>
                  <a:lnTo>
                    <a:pt x="38" y="441"/>
                  </a:lnTo>
                  <a:lnTo>
                    <a:pt x="95" y="447"/>
                  </a:lnTo>
                  <a:lnTo>
                    <a:pt x="164" y="487"/>
                  </a:lnTo>
                  <a:lnTo>
                    <a:pt x="213" y="485"/>
                  </a:lnTo>
                  <a:lnTo>
                    <a:pt x="236" y="470"/>
                  </a:lnTo>
                  <a:lnTo>
                    <a:pt x="291" y="504"/>
                  </a:lnTo>
                  <a:lnTo>
                    <a:pt x="324" y="475"/>
                  </a:lnTo>
                  <a:lnTo>
                    <a:pt x="331" y="420"/>
                  </a:lnTo>
                  <a:lnTo>
                    <a:pt x="352" y="432"/>
                  </a:lnTo>
                  <a:lnTo>
                    <a:pt x="364" y="386"/>
                  </a:lnTo>
                  <a:lnTo>
                    <a:pt x="440" y="319"/>
                  </a:lnTo>
                  <a:lnTo>
                    <a:pt x="453" y="211"/>
                  </a:lnTo>
                  <a:lnTo>
                    <a:pt x="443" y="188"/>
                  </a:lnTo>
                  <a:lnTo>
                    <a:pt x="459" y="177"/>
                  </a:lnTo>
                  <a:lnTo>
                    <a:pt x="430" y="0"/>
                  </a:lnTo>
                  <a:lnTo>
                    <a:pt x="352" y="40"/>
                  </a:lnTo>
                  <a:lnTo>
                    <a:pt x="312" y="82"/>
                  </a:lnTo>
                  <a:lnTo>
                    <a:pt x="284" y="84"/>
                  </a:lnTo>
                  <a:lnTo>
                    <a:pt x="240" y="107"/>
                  </a:lnTo>
                  <a:lnTo>
                    <a:pt x="139" y="72"/>
                  </a:lnTo>
                  <a:lnTo>
                    <a:pt x="0" y="91"/>
                  </a:lnTo>
                  <a:close/>
                </a:path>
              </a:pathLst>
            </a:custGeom>
            <a:grpFill/>
            <a:ln w="12700" cap="flat" cmpd="sng" algn="ctr">
              <a:solidFill>
                <a:schemeClr val="bg2"/>
              </a:solidFill>
              <a:prstDash val="solid"/>
              <a:round/>
              <a:headEnd type="none" w="med" len="med"/>
              <a:tailEnd type="none" w="med" len="med"/>
            </a:ln>
          </p:spPr>
          <p:txBody>
            <a:bodyPr>
              <a:prstTxWarp prst="textNoShape">
                <a:avLst/>
              </a:prstTxWarp>
            </a:bodyPr>
            <a:lstStyle/>
            <a:p>
              <a:pPr defTabSz="914400">
                <a:defRPr/>
              </a:pPr>
              <a:endParaRPr lang="ko-KR" altLang="en-US" kern="0">
                <a:solidFill>
                  <a:sysClr val="windowText" lastClr="000000"/>
                </a:solidFill>
                <a:latin typeface="Corbel"/>
              </a:endParaRPr>
            </a:p>
          </p:txBody>
        </p:sp>
        <p:sp>
          <p:nvSpPr>
            <p:cNvPr id="91" name="Freeform 971"/>
            <p:cNvSpPr>
              <a:spLocks/>
            </p:cNvSpPr>
            <p:nvPr/>
          </p:nvSpPr>
          <p:spPr bwMode="auto">
            <a:xfrm>
              <a:off x="4506" y="1215"/>
              <a:ext cx="244" cy="237"/>
            </a:xfrm>
            <a:custGeom>
              <a:avLst/>
              <a:gdLst>
                <a:gd name="T0" fmla="*/ 0 w 489"/>
                <a:gd name="T1" fmla="*/ 327 h 473"/>
                <a:gd name="T2" fmla="*/ 17 w 489"/>
                <a:gd name="T3" fmla="*/ 391 h 473"/>
                <a:gd name="T4" fmla="*/ 80 w 489"/>
                <a:gd name="T5" fmla="*/ 437 h 473"/>
                <a:gd name="T6" fmla="*/ 111 w 489"/>
                <a:gd name="T7" fmla="*/ 473 h 473"/>
                <a:gd name="T8" fmla="*/ 204 w 489"/>
                <a:gd name="T9" fmla="*/ 435 h 473"/>
                <a:gd name="T10" fmla="*/ 246 w 489"/>
                <a:gd name="T11" fmla="*/ 429 h 473"/>
                <a:gd name="T12" fmla="*/ 268 w 489"/>
                <a:gd name="T13" fmla="*/ 401 h 473"/>
                <a:gd name="T14" fmla="*/ 304 w 489"/>
                <a:gd name="T15" fmla="*/ 258 h 473"/>
                <a:gd name="T16" fmla="*/ 344 w 489"/>
                <a:gd name="T17" fmla="*/ 275 h 473"/>
                <a:gd name="T18" fmla="*/ 420 w 489"/>
                <a:gd name="T19" fmla="*/ 122 h 473"/>
                <a:gd name="T20" fmla="*/ 479 w 489"/>
                <a:gd name="T21" fmla="*/ 154 h 473"/>
                <a:gd name="T22" fmla="*/ 489 w 489"/>
                <a:gd name="T23" fmla="*/ 127 h 473"/>
                <a:gd name="T24" fmla="*/ 447 w 489"/>
                <a:gd name="T25" fmla="*/ 93 h 473"/>
                <a:gd name="T26" fmla="*/ 415 w 489"/>
                <a:gd name="T27" fmla="*/ 97 h 473"/>
                <a:gd name="T28" fmla="*/ 403 w 489"/>
                <a:gd name="T29" fmla="*/ 114 h 473"/>
                <a:gd name="T30" fmla="*/ 344 w 489"/>
                <a:gd name="T31" fmla="*/ 131 h 473"/>
                <a:gd name="T32" fmla="*/ 306 w 489"/>
                <a:gd name="T33" fmla="*/ 173 h 473"/>
                <a:gd name="T34" fmla="*/ 295 w 489"/>
                <a:gd name="T35" fmla="*/ 106 h 473"/>
                <a:gd name="T36" fmla="*/ 189 w 489"/>
                <a:gd name="T37" fmla="*/ 123 h 473"/>
                <a:gd name="T38" fmla="*/ 168 w 489"/>
                <a:gd name="T39" fmla="*/ 0 h 473"/>
                <a:gd name="T40" fmla="*/ 152 w 489"/>
                <a:gd name="T41" fmla="*/ 11 h 473"/>
                <a:gd name="T42" fmla="*/ 162 w 489"/>
                <a:gd name="T43" fmla="*/ 34 h 473"/>
                <a:gd name="T44" fmla="*/ 149 w 489"/>
                <a:gd name="T45" fmla="*/ 142 h 473"/>
                <a:gd name="T46" fmla="*/ 73 w 489"/>
                <a:gd name="T47" fmla="*/ 209 h 473"/>
                <a:gd name="T48" fmla="*/ 61 w 489"/>
                <a:gd name="T49" fmla="*/ 255 h 473"/>
                <a:gd name="T50" fmla="*/ 40 w 489"/>
                <a:gd name="T51" fmla="*/ 243 h 473"/>
                <a:gd name="T52" fmla="*/ 33 w 489"/>
                <a:gd name="T53" fmla="*/ 298 h 473"/>
                <a:gd name="T54" fmla="*/ 0 w 489"/>
                <a:gd name="T55" fmla="*/ 327 h 473"/>
                <a:gd name="T56" fmla="*/ 0 w 489"/>
                <a:gd name="T57" fmla="*/ 327 h 473"/>
                <a:gd name="T58" fmla="*/ 0 w 489"/>
                <a:gd name="T59" fmla="*/ 327 h 473"/>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489"/>
                <a:gd name="T91" fmla="*/ 0 h 473"/>
                <a:gd name="T92" fmla="*/ 489 w 489"/>
                <a:gd name="T93" fmla="*/ 473 h 473"/>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489" h="473">
                  <a:moveTo>
                    <a:pt x="0" y="327"/>
                  </a:moveTo>
                  <a:lnTo>
                    <a:pt x="17" y="391"/>
                  </a:lnTo>
                  <a:lnTo>
                    <a:pt x="80" y="437"/>
                  </a:lnTo>
                  <a:lnTo>
                    <a:pt x="111" y="473"/>
                  </a:lnTo>
                  <a:lnTo>
                    <a:pt x="204" y="435"/>
                  </a:lnTo>
                  <a:lnTo>
                    <a:pt x="246" y="429"/>
                  </a:lnTo>
                  <a:lnTo>
                    <a:pt x="268" y="401"/>
                  </a:lnTo>
                  <a:lnTo>
                    <a:pt x="304" y="258"/>
                  </a:lnTo>
                  <a:lnTo>
                    <a:pt x="344" y="275"/>
                  </a:lnTo>
                  <a:lnTo>
                    <a:pt x="420" y="122"/>
                  </a:lnTo>
                  <a:lnTo>
                    <a:pt x="479" y="154"/>
                  </a:lnTo>
                  <a:lnTo>
                    <a:pt x="489" y="127"/>
                  </a:lnTo>
                  <a:lnTo>
                    <a:pt x="447" y="93"/>
                  </a:lnTo>
                  <a:lnTo>
                    <a:pt x="415" y="97"/>
                  </a:lnTo>
                  <a:lnTo>
                    <a:pt x="403" y="114"/>
                  </a:lnTo>
                  <a:lnTo>
                    <a:pt x="344" y="131"/>
                  </a:lnTo>
                  <a:lnTo>
                    <a:pt x="306" y="173"/>
                  </a:lnTo>
                  <a:lnTo>
                    <a:pt x="295" y="106"/>
                  </a:lnTo>
                  <a:lnTo>
                    <a:pt x="189" y="123"/>
                  </a:lnTo>
                  <a:lnTo>
                    <a:pt x="168" y="0"/>
                  </a:lnTo>
                  <a:lnTo>
                    <a:pt x="152" y="11"/>
                  </a:lnTo>
                  <a:lnTo>
                    <a:pt x="162" y="34"/>
                  </a:lnTo>
                  <a:lnTo>
                    <a:pt x="149" y="142"/>
                  </a:lnTo>
                  <a:lnTo>
                    <a:pt x="73" y="209"/>
                  </a:lnTo>
                  <a:lnTo>
                    <a:pt x="61" y="255"/>
                  </a:lnTo>
                  <a:lnTo>
                    <a:pt x="40" y="243"/>
                  </a:lnTo>
                  <a:lnTo>
                    <a:pt x="33" y="298"/>
                  </a:lnTo>
                  <a:lnTo>
                    <a:pt x="0" y="327"/>
                  </a:lnTo>
                  <a:close/>
                </a:path>
              </a:pathLst>
            </a:custGeom>
            <a:grpFill/>
            <a:ln w="12700" cap="flat" cmpd="sng" algn="ctr">
              <a:solidFill>
                <a:schemeClr val="bg2"/>
              </a:solidFill>
              <a:prstDash val="solid"/>
              <a:round/>
              <a:headEnd type="none" w="med" len="med"/>
              <a:tailEnd type="none" w="med" len="med"/>
            </a:ln>
          </p:spPr>
          <p:txBody>
            <a:bodyPr>
              <a:prstTxWarp prst="textNoShape">
                <a:avLst/>
              </a:prstTxWarp>
            </a:bodyPr>
            <a:lstStyle/>
            <a:p>
              <a:pPr defTabSz="914400">
                <a:defRPr/>
              </a:pPr>
              <a:endParaRPr lang="ko-KR" altLang="en-US" kern="0">
                <a:solidFill>
                  <a:sysClr val="windowText" lastClr="000000"/>
                </a:solidFill>
                <a:latin typeface="Corbel"/>
              </a:endParaRPr>
            </a:p>
          </p:txBody>
        </p:sp>
        <p:sp>
          <p:nvSpPr>
            <p:cNvPr id="92" name="Freeform 972"/>
            <p:cNvSpPr>
              <a:spLocks/>
            </p:cNvSpPr>
            <p:nvPr/>
          </p:nvSpPr>
          <p:spPr bwMode="auto">
            <a:xfrm>
              <a:off x="4653" y="1232"/>
              <a:ext cx="249" cy="120"/>
            </a:xfrm>
            <a:custGeom>
              <a:avLst/>
              <a:gdLst>
                <a:gd name="T0" fmla="*/ 0 w 496"/>
                <a:gd name="T1" fmla="*/ 72 h 240"/>
                <a:gd name="T2" fmla="*/ 11 w 496"/>
                <a:gd name="T3" fmla="*/ 139 h 240"/>
                <a:gd name="T4" fmla="*/ 49 w 496"/>
                <a:gd name="T5" fmla="*/ 97 h 240"/>
                <a:gd name="T6" fmla="*/ 108 w 496"/>
                <a:gd name="T7" fmla="*/ 80 h 240"/>
                <a:gd name="T8" fmla="*/ 120 w 496"/>
                <a:gd name="T9" fmla="*/ 63 h 240"/>
                <a:gd name="T10" fmla="*/ 152 w 496"/>
                <a:gd name="T11" fmla="*/ 59 h 240"/>
                <a:gd name="T12" fmla="*/ 194 w 496"/>
                <a:gd name="T13" fmla="*/ 93 h 240"/>
                <a:gd name="T14" fmla="*/ 222 w 496"/>
                <a:gd name="T15" fmla="*/ 101 h 240"/>
                <a:gd name="T16" fmla="*/ 276 w 496"/>
                <a:gd name="T17" fmla="*/ 148 h 240"/>
                <a:gd name="T18" fmla="*/ 257 w 496"/>
                <a:gd name="T19" fmla="*/ 194 h 240"/>
                <a:gd name="T20" fmla="*/ 264 w 496"/>
                <a:gd name="T21" fmla="*/ 215 h 240"/>
                <a:gd name="T22" fmla="*/ 287 w 496"/>
                <a:gd name="T23" fmla="*/ 205 h 240"/>
                <a:gd name="T24" fmla="*/ 308 w 496"/>
                <a:gd name="T25" fmla="*/ 205 h 240"/>
                <a:gd name="T26" fmla="*/ 319 w 496"/>
                <a:gd name="T27" fmla="*/ 221 h 240"/>
                <a:gd name="T28" fmla="*/ 344 w 496"/>
                <a:gd name="T29" fmla="*/ 221 h 240"/>
                <a:gd name="T30" fmla="*/ 354 w 496"/>
                <a:gd name="T31" fmla="*/ 215 h 240"/>
                <a:gd name="T32" fmla="*/ 338 w 496"/>
                <a:gd name="T33" fmla="*/ 173 h 240"/>
                <a:gd name="T34" fmla="*/ 335 w 496"/>
                <a:gd name="T35" fmla="*/ 97 h 240"/>
                <a:gd name="T36" fmla="*/ 316 w 496"/>
                <a:gd name="T37" fmla="*/ 86 h 240"/>
                <a:gd name="T38" fmla="*/ 354 w 496"/>
                <a:gd name="T39" fmla="*/ 51 h 240"/>
                <a:gd name="T40" fmla="*/ 356 w 496"/>
                <a:gd name="T41" fmla="*/ 29 h 240"/>
                <a:gd name="T42" fmla="*/ 380 w 496"/>
                <a:gd name="T43" fmla="*/ 31 h 240"/>
                <a:gd name="T44" fmla="*/ 350 w 496"/>
                <a:gd name="T45" fmla="*/ 78 h 240"/>
                <a:gd name="T46" fmla="*/ 367 w 496"/>
                <a:gd name="T47" fmla="*/ 135 h 240"/>
                <a:gd name="T48" fmla="*/ 375 w 496"/>
                <a:gd name="T49" fmla="*/ 150 h 240"/>
                <a:gd name="T50" fmla="*/ 386 w 496"/>
                <a:gd name="T51" fmla="*/ 158 h 240"/>
                <a:gd name="T52" fmla="*/ 363 w 496"/>
                <a:gd name="T53" fmla="*/ 156 h 240"/>
                <a:gd name="T54" fmla="*/ 371 w 496"/>
                <a:gd name="T55" fmla="*/ 192 h 240"/>
                <a:gd name="T56" fmla="*/ 411 w 496"/>
                <a:gd name="T57" fmla="*/ 215 h 240"/>
                <a:gd name="T58" fmla="*/ 420 w 496"/>
                <a:gd name="T59" fmla="*/ 221 h 240"/>
                <a:gd name="T60" fmla="*/ 432 w 496"/>
                <a:gd name="T61" fmla="*/ 221 h 240"/>
                <a:gd name="T62" fmla="*/ 426 w 496"/>
                <a:gd name="T63" fmla="*/ 240 h 240"/>
                <a:gd name="T64" fmla="*/ 475 w 496"/>
                <a:gd name="T65" fmla="*/ 215 h 240"/>
                <a:gd name="T66" fmla="*/ 485 w 496"/>
                <a:gd name="T67" fmla="*/ 184 h 240"/>
                <a:gd name="T68" fmla="*/ 496 w 496"/>
                <a:gd name="T69" fmla="*/ 152 h 240"/>
                <a:gd name="T70" fmla="*/ 426 w 496"/>
                <a:gd name="T71" fmla="*/ 167 h 240"/>
                <a:gd name="T72" fmla="*/ 380 w 496"/>
                <a:gd name="T73" fmla="*/ 0 h 240"/>
                <a:gd name="T74" fmla="*/ 0 w 496"/>
                <a:gd name="T75" fmla="*/ 72 h 240"/>
                <a:gd name="T76" fmla="*/ 0 w 496"/>
                <a:gd name="T77" fmla="*/ 72 h 240"/>
                <a:gd name="T78" fmla="*/ 0 w 496"/>
                <a:gd name="T79" fmla="*/ 72 h 24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496"/>
                <a:gd name="T121" fmla="*/ 0 h 240"/>
                <a:gd name="T122" fmla="*/ 496 w 496"/>
                <a:gd name="T123" fmla="*/ 240 h 240"/>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496" h="240">
                  <a:moveTo>
                    <a:pt x="0" y="72"/>
                  </a:moveTo>
                  <a:lnTo>
                    <a:pt x="11" y="139"/>
                  </a:lnTo>
                  <a:lnTo>
                    <a:pt x="49" y="97"/>
                  </a:lnTo>
                  <a:lnTo>
                    <a:pt x="108" y="80"/>
                  </a:lnTo>
                  <a:lnTo>
                    <a:pt x="120" y="63"/>
                  </a:lnTo>
                  <a:lnTo>
                    <a:pt x="152" y="59"/>
                  </a:lnTo>
                  <a:lnTo>
                    <a:pt x="194" y="93"/>
                  </a:lnTo>
                  <a:lnTo>
                    <a:pt x="222" y="101"/>
                  </a:lnTo>
                  <a:lnTo>
                    <a:pt x="276" y="148"/>
                  </a:lnTo>
                  <a:lnTo>
                    <a:pt x="257" y="194"/>
                  </a:lnTo>
                  <a:lnTo>
                    <a:pt x="264" y="215"/>
                  </a:lnTo>
                  <a:lnTo>
                    <a:pt x="287" y="205"/>
                  </a:lnTo>
                  <a:lnTo>
                    <a:pt x="308" y="205"/>
                  </a:lnTo>
                  <a:lnTo>
                    <a:pt x="319" y="221"/>
                  </a:lnTo>
                  <a:lnTo>
                    <a:pt x="344" y="221"/>
                  </a:lnTo>
                  <a:lnTo>
                    <a:pt x="354" y="215"/>
                  </a:lnTo>
                  <a:lnTo>
                    <a:pt x="338" y="173"/>
                  </a:lnTo>
                  <a:lnTo>
                    <a:pt x="335" y="97"/>
                  </a:lnTo>
                  <a:lnTo>
                    <a:pt x="316" y="86"/>
                  </a:lnTo>
                  <a:lnTo>
                    <a:pt x="354" y="51"/>
                  </a:lnTo>
                  <a:lnTo>
                    <a:pt x="356" y="29"/>
                  </a:lnTo>
                  <a:lnTo>
                    <a:pt x="380" y="31"/>
                  </a:lnTo>
                  <a:lnTo>
                    <a:pt x="350" y="78"/>
                  </a:lnTo>
                  <a:lnTo>
                    <a:pt x="367" y="135"/>
                  </a:lnTo>
                  <a:lnTo>
                    <a:pt x="375" y="150"/>
                  </a:lnTo>
                  <a:lnTo>
                    <a:pt x="386" y="158"/>
                  </a:lnTo>
                  <a:lnTo>
                    <a:pt x="363" y="156"/>
                  </a:lnTo>
                  <a:lnTo>
                    <a:pt x="371" y="192"/>
                  </a:lnTo>
                  <a:lnTo>
                    <a:pt x="411" y="215"/>
                  </a:lnTo>
                  <a:lnTo>
                    <a:pt x="420" y="221"/>
                  </a:lnTo>
                  <a:lnTo>
                    <a:pt x="432" y="221"/>
                  </a:lnTo>
                  <a:lnTo>
                    <a:pt x="426" y="240"/>
                  </a:lnTo>
                  <a:lnTo>
                    <a:pt x="475" y="215"/>
                  </a:lnTo>
                  <a:lnTo>
                    <a:pt x="485" y="184"/>
                  </a:lnTo>
                  <a:lnTo>
                    <a:pt x="496" y="152"/>
                  </a:lnTo>
                  <a:lnTo>
                    <a:pt x="426" y="167"/>
                  </a:lnTo>
                  <a:lnTo>
                    <a:pt x="380" y="0"/>
                  </a:lnTo>
                  <a:lnTo>
                    <a:pt x="0" y="72"/>
                  </a:lnTo>
                  <a:close/>
                </a:path>
              </a:pathLst>
            </a:custGeom>
            <a:grpFill/>
            <a:ln w="12700" cap="flat" cmpd="sng" algn="ctr">
              <a:solidFill>
                <a:schemeClr val="bg2"/>
              </a:solidFill>
              <a:prstDash val="solid"/>
              <a:round/>
              <a:headEnd type="none" w="med" len="med"/>
              <a:tailEnd type="none" w="med" len="med"/>
            </a:ln>
          </p:spPr>
          <p:txBody>
            <a:bodyPr>
              <a:prstTxWarp prst="textNoShape">
                <a:avLst/>
              </a:prstTxWarp>
            </a:bodyPr>
            <a:lstStyle/>
            <a:p>
              <a:pPr defTabSz="914400">
                <a:defRPr/>
              </a:pPr>
              <a:endParaRPr lang="ko-KR" altLang="en-US" kern="0">
                <a:solidFill>
                  <a:sysClr val="windowText" lastClr="000000"/>
                </a:solidFill>
                <a:latin typeface="Corbel"/>
              </a:endParaRPr>
            </a:p>
          </p:txBody>
        </p:sp>
        <p:sp>
          <p:nvSpPr>
            <p:cNvPr id="93" name="Freeform 973"/>
            <p:cNvSpPr>
              <a:spLocks/>
            </p:cNvSpPr>
            <p:nvPr/>
          </p:nvSpPr>
          <p:spPr bwMode="auto">
            <a:xfrm>
              <a:off x="4464" y="1276"/>
              <a:ext cx="422" cy="232"/>
            </a:xfrm>
            <a:custGeom>
              <a:avLst/>
              <a:gdLst>
                <a:gd name="T0" fmla="*/ 78 w 844"/>
                <a:gd name="T1" fmla="*/ 414 h 463"/>
                <a:gd name="T2" fmla="*/ 79 w 844"/>
                <a:gd name="T3" fmla="*/ 402 h 463"/>
                <a:gd name="T4" fmla="*/ 133 w 844"/>
                <a:gd name="T5" fmla="*/ 351 h 463"/>
                <a:gd name="T6" fmla="*/ 163 w 844"/>
                <a:gd name="T7" fmla="*/ 315 h 463"/>
                <a:gd name="T8" fmla="*/ 194 w 844"/>
                <a:gd name="T9" fmla="*/ 351 h 463"/>
                <a:gd name="T10" fmla="*/ 287 w 844"/>
                <a:gd name="T11" fmla="*/ 313 h 463"/>
                <a:gd name="T12" fmla="*/ 329 w 844"/>
                <a:gd name="T13" fmla="*/ 307 h 463"/>
                <a:gd name="T14" fmla="*/ 351 w 844"/>
                <a:gd name="T15" fmla="*/ 279 h 463"/>
                <a:gd name="T16" fmla="*/ 387 w 844"/>
                <a:gd name="T17" fmla="*/ 136 h 463"/>
                <a:gd name="T18" fmla="*/ 427 w 844"/>
                <a:gd name="T19" fmla="*/ 153 h 463"/>
                <a:gd name="T20" fmla="*/ 503 w 844"/>
                <a:gd name="T21" fmla="*/ 0 h 463"/>
                <a:gd name="T22" fmla="*/ 562 w 844"/>
                <a:gd name="T23" fmla="*/ 32 h 463"/>
                <a:gd name="T24" fmla="*/ 572 w 844"/>
                <a:gd name="T25" fmla="*/ 5 h 463"/>
                <a:gd name="T26" fmla="*/ 600 w 844"/>
                <a:gd name="T27" fmla="*/ 13 h 463"/>
                <a:gd name="T28" fmla="*/ 654 w 844"/>
                <a:gd name="T29" fmla="*/ 60 h 463"/>
                <a:gd name="T30" fmla="*/ 635 w 844"/>
                <a:gd name="T31" fmla="*/ 106 h 463"/>
                <a:gd name="T32" fmla="*/ 642 w 844"/>
                <a:gd name="T33" fmla="*/ 127 h 463"/>
                <a:gd name="T34" fmla="*/ 665 w 844"/>
                <a:gd name="T35" fmla="*/ 117 h 463"/>
                <a:gd name="T36" fmla="*/ 682 w 844"/>
                <a:gd name="T37" fmla="*/ 138 h 463"/>
                <a:gd name="T38" fmla="*/ 764 w 844"/>
                <a:gd name="T39" fmla="*/ 165 h 463"/>
                <a:gd name="T40" fmla="*/ 688 w 844"/>
                <a:gd name="T41" fmla="*/ 161 h 463"/>
                <a:gd name="T42" fmla="*/ 768 w 844"/>
                <a:gd name="T43" fmla="*/ 231 h 463"/>
                <a:gd name="T44" fmla="*/ 718 w 844"/>
                <a:gd name="T45" fmla="*/ 224 h 463"/>
                <a:gd name="T46" fmla="*/ 819 w 844"/>
                <a:gd name="T47" fmla="*/ 288 h 463"/>
                <a:gd name="T48" fmla="*/ 844 w 844"/>
                <a:gd name="T49" fmla="*/ 332 h 463"/>
                <a:gd name="T50" fmla="*/ 827 w 844"/>
                <a:gd name="T51" fmla="*/ 326 h 463"/>
                <a:gd name="T52" fmla="*/ 823 w 844"/>
                <a:gd name="T53" fmla="*/ 338 h 463"/>
                <a:gd name="T54" fmla="*/ 492 w 844"/>
                <a:gd name="T55" fmla="*/ 401 h 463"/>
                <a:gd name="T56" fmla="*/ 216 w 844"/>
                <a:gd name="T57" fmla="*/ 435 h 463"/>
                <a:gd name="T58" fmla="*/ 0 w 844"/>
                <a:gd name="T59" fmla="*/ 463 h 463"/>
                <a:gd name="T60" fmla="*/ 78 w 844"/>
                <a:gd name="T61" fmla="*/ 414 h 463"/>
                <a:gd name="T62" fmla="*/ 78 w 844"/>
                <a:gd name="T63" fmla="*/ 414 h 46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844"/>
                <a:gd name="T97" fmla="*/ 0 h 463"/>
                <a:gd name="T98" fmla="*/ 844 w 844"/>
                <a:gd name="T99" fmla="*/ 463 h 46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844" h="463">
                  <a:moveTo>
                    <a:pt x="78" y="414"/>
                  </a:moveTo>
                  <a:lnTo>
                    <a:pt x="79" y="402"/>
                  </a:lnTo>
                  <a:lnTo>
                    <a:pt x="133" y="351"/>
                  </a:lnTo>
                  <a:lnTo>
                    <a:pt x="163" y="315"/>
                  </a:lnTo>
                  <a:lnTo>
                    <a:pt x="194" y="351"/>
                  </a:lnTo>
                  <a:lnTo>
                    <a:pt x="287" y="313"/>
                  </a:lnTo>
                  <a:lnTo>
                    <a:pt x="329" y="307"/>
                  </a:lnTo>
                  <a:lnTo>
                    <a:pt x="351" y="279"/>
                  </a:lnTo>
                  <a:lnTo>
                    <a:pt x="387" y="136"/>
                  </a:lnTo>
                  <a:lnTo>
                    <a:pt x="427" y="153"/>
                  </a:lnTo>
                  <a:lnTo>
                    <a:pt x="503" y="0"/>
                  </a:lnTo>
                  <a:lnTo>
                    <a:pt x="562" y="32"/>
                  </a:lnTo>
                  <a:lnTo>
                    <a:pt x="572" y="5"/>
                  </a:lnTo>
                  <a:lnTo>
                    <a:pt x="600" y="13"/>
                  </a:lnTo>
                  <a:lnTo>
                    <a:pt x="654" y="60"/>
                  </a:lnTo>
                  <a:lnTo>
                    <a:pt x="635" y="106"/>
                  </a:lnTo>
                  <a:lnTo>
                    <a:pt x="642" y="127"/>
                  </a:lnTo>
                  <a:lnTo>
                    <a:pt x="665" y="117"/>
                  </a:lnTo>
                  <a:lnTo>
                    <a:pt x="682" y="138"/>
                  </a:lnTo>
                  <a:lnTo>
                    <a:pt x="764" y="165"/>
                  </a:lnTo>
                  <a:lnTo>
                    <a:pt x="688" y="161"/>
                  </a:lnTo>
                  <a:lnTo>
                    <a:pt x="768" y="231"/>
                  </a:lnTo>
                  <a:lnTo>
                    <a:pt x="718" y="224"/>
                  </a:lnTo>
                  <a:lnTo>
                    <a:pt x="819" y="288"/>
                  </a:lnTo>
                  <a:lnTo>
                    <a:pt x="844" y="332"/>
                  </a:lnTo>
                  <a:lnTo>
                    <a:pt x="827" y="326"/>
                  </a:lnTo>
                  <a:lnTo>
                    <a:pt x="823" y="338"/>
                  </a:lnTo>
                  <a:lnTo>
                    <a:pt x="492" y="401"/>
                  </a:lnTo>
                  <a:lnTo>
                    <a:pt x="216" y="435"/>
                  </a:lnTo>
                  <a:lnTo>
                    <a:pt x="0" y="463"/>
                  </a:lnTo>
                  <a:lnTo>
                    <a:pt x="78" y="414"/>
                  </a:lnTo>
                  <a:close/>
                </a:path>
              </a:pathLst>
            </a:custGeom>
            <a:grpFill/>
            <a:ln w="12700" cap="flat" cmpd="sng" algn="ctr">
              <a:solidFill>
                <a:schemeClr val="bg2"/>
              </a:solidFill>
              <a:prstDash val="solid"/>
              <a:round/>
              <a:headEnd type="none" w="med" len="med"/>
              <a:tailEnd type="none" w="med" len="med"/>
            </a:ln>
          </p:spPr>
          <p:txBody>
            <a:bodyPr>
              <a:prstTxWarp prst="textNoShape">
                <a:avLst/>
              </a:prstTxWarp>
            </a:bodyPr>
            <a:lstStyle/>
            <a:p>
              <a:pPr defTabSz="914400">
                <a:defRPr/>
              </a:pPr>
              <a:endParaRPr lang="ko-KR" altLang="en-US" kern="0">
                <a:solidFill>
                  <a:sysClr val="windowText" lastClr="000000"/>
                </a:solidFill>
                <a:latin typeface="Corbel"/>
              </a:endParaRPr>
            </a:p>
          </p:txBody>
        </p:sp>
        <p:sp>
          <p:nvSpPr>
            <p:cNvPr id="94" name="Freeform 974"/>
            <p:cNvSpPr>
              <a:spLocks/>
            </p:cNvSpPr>
            <p:nvPr/>
          </p:nvSpPr>
          <p:spPr bwMode="auto">
            <a:xfrm>
              <a:off x="4441" y="1445"/>
              <a:ext cx="465" cy="203"/>
            </a:xfrm>
            <a:custGeom>
              <a:avLst/>
              <a:gdLst>
                <a:gd name="T0" fmla="*/ 0 w 932"/>
                <a:gd name="T1" fmla="*/ 350 h 407"/>
                <a:gd name="T2" fmla="*/ 135 w 932"/>
                <a:gd name="T3" fmla="*/ 332 h 407"/>
                <a:gd name="T4" fmla="*/ 213 w 932"/>
                <a:gd name="T5" fmla="*/ 294 h 407"/>
                <a:gd name="T6" fmla="*/ 361 w 932"/>
                <a:gd name="T7" fmla="*/ 279 h 407"/>
                <a:gd name="T8" fmla="*/ 422 w 932"/>
                <a:gd name="T9" fmla="*/ 317 h 407"/>
                <a:gd name="T10" fmla="*/ 519 w 932"/>
                <a:gd name="T11" fmla="*/ 304 h 407"/>
                <a:gd name="T12" fmla="*/ 666 w 932"/>
                <a:gd name="T13" fmla="*/ 407 h 407"/>
                <a:gd name="T14" fmla="*/ 723 w 932"/>
                <a:gd name="T15" fmla="*/ 393 h 407"/>
                <a:gd name="T16" fmla="*/ 804 w 932"/>
                <a:gd name="T17" fmla="*/ 275 h 407"/>
                <a:gd name="T18" fmla="*/ 871 w 932"/>
                <a:gd name="T19" fmla="*/ 251 h 407"/>
                <a:gd name="T20" fmla="*/ 892 w 932"/>
                <a:gd name="T21" fmla="*/ 217 h 407"/>
                <a:gd name="T22" fmla="*/ 820 w 932"/>
                <a:gd name="T23" fmla="*/ 230 h 407"/>
                <a:gd name="T24" fmla="*/ 801 w 932"/>
                <a:gd name="T25" fmla="*/ 205 h 407"/>
                <a:gd name="T26" fmla="*/ 844 w 932"/>
                <a:gd name="T27" fmla="*/ 194 h 407"/>
                <a:gd name="T28" fmla="*/ 844 w 932"/>
                <a:gd name="T29" fmla="*/ 179 h 407"/>
                <a:gd name="T30" fmla="*/ 795 w 932"/>
                <a:gd name="T31" fmla="*/ 161 h 407"/>
                <a:gd name="T32" fmla="*/ 858 w 932"/>
                <a:gd name="T33" fmla="*/ 139 h 407"/>
                <a:gd name="T34" fmla="*/ 854 w 932"/>
                <a:gd name="T35" fmla="*/ 163 h 407"/>
                <a:gd name="T36" fmla="*/ 894 w 932"/>
                <a:gd name="T37" fmla="*/ 163 h 407"/>
                <a:gd name="T38" fmla="*/ 916 w 932"/>
                <a:gd name="T39" fmla="*/ 122 h 407"/>
                <a:gd name="T40" fmla="*/ 932 w 932"/>
                <a:gd name="T41" fmla="*/ 120 h 407"/>
                <a:gd name="T42" fmla="*/ 922 w 932"/>
                <a:gd name="T43" fmla="*/ 82 h 407"/>
                <a:gd name="T44" fmla="*/ 894 w 932"/>
                <a:gd name="T45" fmla="*/ 120 h 407"/>
                <a:gd name="T46" fmla="*/ 865 w 932"/>
                <a:gd name="T47" fmla="*/ 36 h 407"/>
                <a:gd name="T48" fmla="*/ 884 w 932"/>
                <a:gd name="T49" fmla="*/ 32 h 407"/>
                <a:gd name="T50" fmla="*/ 911 w 932"/>
                <a:gd name="T51" fmla="*/ 55 h 407"/>
                <a:gd name="T52" fmla="*/ 892 w 932"/>
                <a:gd name="T53" fmla="*/ 17 h 407"/>
                <a:gd name="T54" fmla="*/ 871 w 932"/>
                <a:gd name="T55" fmla="*/ 0 h 407"/>
                <a:gd name="T56" fmla="*/ 540 w 932"/>
                <a:gd name="T57" fmla="*/ 63 h 407"/>
                <a:gd name="T58" fmla="*/ 264 w 932"/>
                <a:gd name="T59" fmla="*/ 97 h 407"/>
                <a:gd name="T60" fmla="*/ 226 w 932"/>
                <a:gd name="T61" fmla="*/ 171 h 407"/>
                <a:gd name="T62" fmla="*/ 167 w 932"/>
                <a:gd name="T63" fmla="*/ 184 h 407"/>
                <a:gd name="T64" fmla="*/ 139 w 932"/>
                <a:gd name="T65" fmla="*/ 222 h 407"/>
                <a:gd name="T66" fmla="*/ 32 w 932"/>
                <a:gd name="T67" fmla="*/ 283 h 407"/>
                <a:gd name="T68" fmla="*/ 27 w 932"/>
                <a:gd name="T69" fmla="*/ 306 h 407"/>
                <a:gd name="T70" fmla="*/ 0 w 932"/>
                <a:gd name="T71" fmla="*/ 319 h 407"/>
                <a:gd name="T72" fmla="*/ 0 w 932"/>
                <a:gd name="T73" fmla="*/ 350 h 407"/>
                <a:gd name="T74" fmla="*/ 0 w 932"/>
                <a:gd name="T75" fmla="*/ 350 h 40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932"/>
                <a:gd name="T115" fmla="*/ 0 h 407"/>
                <a:gd name="T116" fmla="*/ 932 w 932"/>
                <a:gd name="T117" fmla="*/ 407 h 40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932" h="407">
                  <a:moveTo>
                    <a:pt x="0" y="350"/>
                  </a:moveTo>
                  <a:lnTo>
                    <a:pt x="135" y="332"/>
                  </a:lnTo>
                  <a:lnTo>
                    <a:pt x="213" y="294"/>
                  </a:lnTo>
                  <a:lnTo>
                    <a:pt x="361" y="279"/>
                  </a:lnTo>
                  <a:lnTo>
                    <a:pt x="422" y="317"/>
                  </a:lnTo>
                  <a:lnTo>
                    <a:pt x="519" y="304"/>
                  </a:lnTo>
                  <a:lnTo>
                    <a:pt x="666" y="407"/>
                  </a:lnTo>
                  <a:lnTo>
                    <a:pt x="723" y="393"/>
                  </a:lnTo>
                  <a:lnTo>
                    <a:pt x="804" y="275"/>
                  </a:lnTo>
                  <a:lnTo>
                    <a:pt x="871" y="251"/>
                  </a:lnTo>
                  <a:lnTo>
                    <a:pt x="892" y="217"/>
                  </a:lnTo>
                  <a:lnTo>
                    <a:pt x="820" y="230"/>
                  </a:lnTo>
                  <a:lnTo>
                    <a:pt x="801" y="205"/>
                  </a:lnTo>
                  <a:lnTo>
                    <a:pt x="844" y="194"/>
                  </a:lnTo>
                  <a:lnTo>
                    <a:pt x="844" y="179"/>
                  </a:lnTo>
                  <a:lnTo>
                    <a:pt x="795" y="161"/>
                  </a:lnTo>
                  <a:lnTo>
                    <a:pt x="858" y="139"/>
                  </a:lnTo>
                  <a:lnTo>
                    <a:pt x="854" y="163"/>
                  </a:lnTo>
                  <a:lnTo>
                    <a:pt x="894" y="163"/>
                  </a:lnTo>
                  <a:lnTo>
                    <a:pt x="916" y="122"/>
                  </a:lnTo>
                  <a:lnTo>
                    <a:pt x="932" y="120"/>
                  </a:lnTo>
                  <a:lnTo>
                    <a:pt x="922" y="82"/>
                  </a:lnTo>
                  <a:lnTo>
                    <a:pt x="894" y="120"/>
                  </a:lnTo>
                  <a:lnTo>
                    <a:pt x="865" y="36"/>
                  </a:lnTo>
                  <a:lnTo>
                    <a:pt x="884" y="32"/>
                  </a:lnTo>
                  <a:lnTo>
                    <a:pt x="911" y="55"/>
                  </a:lnTo>
                  <a:lnTo>
                    <a:pt x="892" y="17"/>
                  </a:lnTo>
                  <a:lnTo>
                    <a:pt x="871" y="0"/>
                  </a:lnTo>
                  <a:lnTo>
                    <a:pt x="540" y="63"/>
                  </a:lnTo>
                  <a:lnTo>
                    <a:pt x="264" y="97"/>
                  </a:lnTo>
                  <a:lnTo>
                    <a:pt x="226" y="171"/>
                  </a:lnTo>
                  <a:lnTo>
                    <a:pt x="167" y="184"/>
                  </a:lnTo>
                  <a:lnTo>
                    <a:pt x="139" y="222"/>
                  </a:lnTo>
                  <a:lnTo>
                    <a:pt x="32" y="283"/>
                  </a:lnTo>
                  <a:lnTo>
                    <a:pt x="27" y="306"/>
                  </a:lnTo>
                  <a:lnTo>
                    <a:pt x="0" y="319"/>
                  </a:lnTo>
                  <a:lnTo>
                    <a:pt x="0" y="350"/>
                  </a:lnTo>
                  <a:close/>
                </a:path>
              </a:pathLst>
            </a:custGeom>
            <a:grpFill/>
            <a:ln w="12700" cap="flat" cmpd="sng" algn="ctr">
              <a:solidFill>
                <a:schemeClr val="bg2"/>
              </a:solidFill>
              <a:prstDash val="solid"/>
              <a:round/>
              <a:headEnd type="none" w="med" len="med"/>
              <a:tailEnd type="none" w="med" len="med"/>
            </a:ln>
          </p:spPr>
          <p:txBody>
            <a:bodyPr>
              <a:prstTxWarp prst="textNoShape">
                <a:avLst/>
              </a:prstTxWarp>
            </a:bodyPr>
            <a:lstStyle/>
            <a:p>
              <a:pPr defTabSz="914400">
                <a:defRPr/>
              </a:pPr>
              <a:endParaRPr lang="ko-KR" altLang="en-US" kern="0">
                <a:solidFill>
                  <a:sysClr val="windowText" lastClr="000000"/>
                </a:solidFill>
                <a:latin typeface="Corbel"/>
              </a:endParaRPr>
            </a:p>
          </p:txBody>
        </p:sp>
        <p:sp>
          <p:nvSpPr>
            <p:cNvPr id="95" name="Freeform 975"/>
            <p:cNvSpPr>
              <a:spLocks/>
            </p:cNvSpPr>
            <p:nvPr/>
          </p:nvSpPr>
          <p:spPr bwMode="auto">
            <a:xfrm>
              <a:off x="4496" y="1585"/>
              <a:ext cx="277" cy="206"/>
            </a:xfrm>
            <a:custGeom>
              <a:avLst/>
              <a:gdLst>
                <a:gd name="T0" fmla="*/ 25 w 556"/>
                <a:gd name="T1" fmla="*/ 53 h 413"/>
                <a:gd name="T2" fmla="*/ 103 w 556"/>
                <a:gd name="T3" fmla="*/ 15 h 413"/>
                <a:gd name="T4" fmla="*/ 251 w 556"/>
                <a:gd name="T5" fmla="*/ 0 h 413"/>
                <a:gd name="T6" fmla="*/ 312 w 556"/>
                <a:gd name="T7" fmla="*/ 38 h 413"/>
                <a:gd name="T8" fmla="*/ 409 w 556"/>
                <a:gd name="T9" fmla="*/ 25 h 413"/>
                <a:gd name="T10" fmla="*/ 556 w 556"/>
                <a:gd name="T11" fmla="*/ 128 h 413"/>
                <a:gd name="T12" fmla="*/ 491 w 556"/>
                <a:gd name="T13" fmla="*/ 206 h 413"/>
                <a:gd name="T14" fmla="*/ 495 w 556"/>
                <a:gd name="T15" fmla="*/ 240 h 413"/>
                <a:gd name="T16" fmla="*/ 384 w 556"/>
                <a:gd name="T17" fmla="*/ 340 h 413"/>
                <a:gd name="T18" fmla="*/ 365 w 556"/>
                <a:gd name="T19" fmla="*/ 344 h 413"/>
                <a:gd name="T20" fmla="*/ 358 w 556"/>
                <a:gd name="T21" fmla="*/ 375 h 413"/>
                <a:gd name="T22" fmla="*/ 333 w 556"/>
                <a:gd name="T23" fmla="*/ 358 h 413"/>
                <a:gd name="T24" fmla="*/ 354 w 556"/>
                <a:gd name="T25" fmla="*/ 386 h 413"/>
                <a:gd name="T26" fmla="*/ 333 w 556"/>
                <a:gd name="T27" fmla="*/ 413 h 413"/>
                <a:gd name="T28" fmla="*/ 314 w 556"/>
                <a:gd name="T29" fmla="*/ 409 h 413"/>
                <a:gd name="T30" fmla="*/ 238 w 556"/>
                <a:gd name="T31" fmla="*/ 291 h 413"/>
                <a:gd name="T32" fmla="*/ 73 w 556"/>
                <a:gd name="T33" fmla="*/ 143 h 413"/>
                <a:gd name="T34" fmla="*/ 0 w 556"/>
                <a:gd name="T35" fmla="*/ 97 h 413"/>
                <a:gd name="T36" fmla="*/ 25 w 556"/>
                <a:gd name="T37" fmla="*/ 53 h 413"/>
                <a:gd name="T38" fmla="*/ 25 w 556"/>
                <a:gd name="T39" fmla="*/ 53 h 41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56"/>
                <a:gd name="T61" fmla="*/ 0 h 413"/>
                <a:gd name="T62" fmla="*/ 556 w 556"/>
                <a:gd name="T63" fmla="*/ 413 h 413"/>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556" h="413">
                  <a:moveTo>
                    <a:pt x="25" y="53"/>
                  </a:moveTo>
                  <a:lnTo>
                    <a:pt x="103" y="15"/>
                  </a:lnTo>
                  <a:lnTo>
                    <a:pt x="251" y="0"/>
                  </a:lnTo>
                  <a:lnTo>
                    <a:pt x="312" y="38"/>
                  </a:lnTo>
                  <a:lnTo>
                    <a:pt x="409" y="25"/>
                  </a:lnTo>
                  <a:lnTo>
                    <a:pt x="556" y="128"/>
                  </a:lnTo>
                  <a:lnTo>
                    <a:pt x="491" y="206"/>
                  </a:lnTo>
                  <a:lnTo>
                    <a:pt x="495" y="240"/>
                  </a:lnTo>
                  <a:lnTo>
                    <a:pt x="384" y="340"/>
                  </a:lnTo>
                  <a:lnTo>
                    <a:pt x="365" y="344"/>
                  </a:lnTo>
                  <a:lnTo>
                    <a:pt x="358" y="375"/>
                  </a:lnTo>
                  <a:lnTo>
                    <a:pt x="333" y="358"/>
                  </a:lnTo>
                  <a:lnTo>
                    <a:pt x="354" y="386"/>
                  </a:lnTo>
                  <a:lnTo>
                    <a:pt x="333" y="413"/>
                  </a:lnTo>
                  <a:lnTo>
                    <a:pt x="314" y="409"/>
                  </a:lnTo>
                  <a:lnTo>
                    <a:pt x="238" y="291"/>
                  </a:lnTo>
                  <a:lnTo>
                    <a:pt x="73" y="143"/>
                  </a:lnTo>
                  <a:lnTo>
                    <a:pt x="0" y="97"/>
                  </a:lnTo>
                  <a:lnTo>
                    <a:pt x="25" y="53"/>
                  </a:lnTo>
                  <a:close/>
                </a:path>
              </a:pathLst>
            </a:custGeom>
            <a:grpFill/>
            <a:ln w="12700" cap="flat" cmpd="sng" algn="ctr">
              <a:solidFill>
                <a:schemeClr val="bg2"/>
              </a:solidFill>
              <a:prstDash val="solid"/>
              <a:round/>
              <a:headEnd type="none" w="med" len="med"/>
              <a:tailEnd type="none" w="med" len="med"/>
            </a:ln>
          </p:spPr>
          <p:txBody>
            <a:bodyPr>
              <a:prstTxWarp prst="textNoShape">
                <a:avLst/>
              </a:prstTxWarp>
            </a:bodyPr>
            <a:lstStyle/>
            <a:p>
              <a:pPr defTabSz="914400">
                <a:defRPr/>
              </a:pPr>
              <a:endParaRPr lang="ko-KR" altLang="en-US" kern="0">
                <a:solidFill>
                  <a:sysClr val="windowText" lastClr="000000"/>
                </a:solidFill>
                <a:latin typeface="Corbel"/>
              </a:endParaRPr>
            </a:p>
          </p:txBody>
        </p:sp>
        <p:sp>
          <p:nvSpPr>
            <p:cNvPr id="96" name="Freeform 976"/>
            <p:cNvSpPr>
              <a:spLocks/>
            </p:cNvSpPr>
            <p:nvPr/>
          </p:nvSpPr>
          <p:spPr bwMode="auto">
            <a:xfrm>
              <a:off x="4576" y="1078"/>
              <a:ext cx="317" cy="199"/>
            </a:xfrm>
            <a:custGeom>
              <a:avLst/>
              <a:gdLst>
                <a:gd name="T0" fmla="*/ 50 w 635"/>
                <a:gd name="T1" fmla="*/ 397 h 397"/>
                <a:gd name="T2" fmla="*/ 156 w 635"/>
                <a:gd name="T3" fmla="*/ 380 h 397"/>
                <a:gd name="T4" fmla="*/ 536 w 635"/>
                <a:gd name="T5" fmla="*/ 308 h 397"/>
                <a:gd name="T6" fmla="*/ 553 w 635"/>
                <a:gd name="T7" fmla="*/ 291 h 397"/>
                <a:gd name="T8" fmla="*/ 574 w 635"/>
                <a:gd name="T9" fmla="*/ 291 h 397"/>
                <a:gd name="T10" fmla="*/ 599 w 635"/>
                <a:gd name="T11" fmla="*/ 274 h 397"/>
                <a:gd name="T12" fmla="*/ 635 w 635"/>
                <a:gd name="T13" fmla="*/ 228 h 397"/>
                <a:gd name="T14" fmla="*/ 572 w 635"/>
                <a:gd name="T15" fmla="*/ 179 h 397"/>
                <a:gd name="T16" fmla="*/ 570 w 635"/>
                <a:gd name="T17" fmla="*/ 133 h 397"/>
                <a:gd name="T18" fmla="*/ 599 w 635"/>
                <a:gd name="T19" fmla="*/ 69 h 397"/>
                <a:gd name="T20" fmla="*/ 557 w 635"/>
                <a:gd name="T21" fmla="*/ 48 h 397"/>
                <a:gd name="T22" fmla="*/ 512 w 635"/>
                <a:gd name="T23" fmla="*/ 0 h 397"/>
                <a:gd name="T24" fmla="*/ 89 w 635"/>
                <a:gd name="T25" fmla="*/ 78 h 397"/>
                <a:gd name="T26" fmla="*/ 69 w 635"/>
                <a:gd name="T27" fmla="*/ 48 h 397"/>
                <a:gd name="T28" fmla="*/ 0 w 635"/>
                <a:gd name="T29" fmla="*/ 97 h 397"/>
                <a:gd name="T30" fmla="*/ 50 w 635"/>
                <a:gd name="T31" fmla="*/ 397 h 397"/>
                <a:gd name="T32" fmla="*/ 50 w 635"/>
                <a:gd name="T33" fmla="*/ 397 h 39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635"/>
                <a:gd name="T52" fmla="*/ 0 h 397"/>
                <a:gd name="T53" fmla="*/ 635 w 635"/>
                <a:gd name="T54" fmla="*/ 397 h 39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635" h="397">
                  <a:moveTo>
                    <a:pt x="50" y="397"/>
                  </a:moveTo>
                  <a:lnTo>
                    <a:pt x="156" y="380"/>
                  </a:lnTo>
                  <a:lnTo>
                    <a:pt x="536" y="308"/>
                  </a:lnTo>
                  <a:lnTo>
                    <a:pt x="553" y="291"/>
                  </a:lnTo>
                  <a:lnTo>
                    <a:pt x="574" y="291"/>
                  </a:lnTo>
                  <a:lnTo>
                    <a:pt x="599" y="274"/>
                  </a:lnTo>
                  <a:lnTo>
                    <a:pt x="635" y="228"/>
                  </a:lnTo>
                  <a:lnTo>
                    <a:pt x="572" y="179"/>
                  </a:lnTo>
                  <a:lnTo>
                    <a:pt x="570" y="133"/>
                  </a:lnTo>
                  <a:lnTo>
                    <a:pt x="599" y="69"/>
                  </a:lnTo>
                  <a:lnTo>
                    <a:pt x="557" y="48"/>
                  </a:lnTo>
                  <a:lnTo>
                    <a:pt x="512" y="0"/>
                  </a:lnTo>
                  <a:lnTo>
                    <a:pt x="89" y="78"/>
                  </a:lnTo>
                  <a:lnTo>
                    <a:pt x="69" y="48"/>
                  </a:lnTo>
                  <a:lnTo>
                    <a:pt x="0" y="97"/>
                  </a:lnTo>
                  <a:lnTo>
                    <a:pt x="50" y="397"/>
                  </a:lnTo>
                  <a:close/>
                </a:path>
              </a:pathLst>
            </a:custGeom>
            <a:grpFill/>
            <a:ln w="12700" cap="flat" cmpd="sng" algn="ctr">
              <a:solidFill>
                <a:schemeClr val="bg2"/>
              </a:solidFill>
              <a:prstDash val="solid"/>
              <a:round/>
              <a:headEnd type="none" w="med" len="med"/>
              <a:tailEnd type="none" w="med" len="med"/>
            </a:ln>
          </p:spPr>
          <p:txBody>
            <a:bodyPr>
              <a:prstTxWarp prst="textNoShape">
                <a:avLst/>
              </a:prstTxWarp>
            </a:bodyPr>
            <a:lstStyle/>
            <a:p>
              <a:pPr defTabSz="914400">
                <a:defRPr/>
              </a:pPr>
              <a:endParaRPr lang="ko-KR" altLang="en-US" kern="0">
                <a:solidFill>
                  <a:sysClr val="windowText" lastClr="000000"/>
                </a:solidFill>
                <a:latin typeface="Corbel"/>
              </a:endParaRPr>
            </a:p>
          </p:txBody>
        </p:sp>
        <p:sp>
          <p:nvSpPr>
            <p:cNvPr id="97" name="Freeform 977"/>
            <p:cNvSpPr>
              <a:spLocks/>
            </p:cNvSpPr>
            <p:nvPr/>
          </p:nvSpPr>
          <p:spPr bwMode="auto">
            <a:xfrm>
              <a:off x="4859" y="1112"/>
              <a:ext cx="68" cy="163"/>
            </a:xfrm>
            <a:custGeom>
              <a:avLst/>
              <a:gdLst>
                <a:gd name="T0" fmla="*/ 7 w 137"/>
                <a:gd name="T1" fmla="*/ 222 h 325"/>
                <a:gd name="T2" fmla="*/ 32 w 137"/>
                <a:gd name="T3" fmla="*/ 205 h 325"/>
                <a:gd name="T4" fmla="*/ 68 w 137"/>
                <a:gd name="T5" fmla="*/ 159 h 325"/>
                <a:gd name="T6" fmla="*/ 5 w 137"/>
                <a:gd name="T7" fmla="*/ 110 h 325"/>
                <a:gd name="T8" fmla="*/ 3 w 137"/>
                <a:gd name="T9" fmla="*/ 64 h 325"/>
                <a:gd name="T10" fmla="*/ 32 w 137"/>
                <a:gd name="T11" fmla="*/ 0 h 325"/>
                <a:gd name="T12" fmla="*/ 125 w 137"/>
                <a:gd name="T13" fmla="*/ 32 h 325"/>
                <a:gd name="T14" fmla="*/ 127 w 137"/>
                <a:gd name="T15" fmla="*/ 43 h 325"/>
                <a:gd name="T16" fmla="*/ 116 w 137"/>
                <a:gd name="T17" fmla="*/ 79 h 325"/>
                <a:gd name="T18" fmla="*/ 106 w 137"/>
                <a:gd name="T19" fmla="*/ 87 h 325"/>
                <a:gd name="T20" fmla="*/ 104 w 137"/>
                <a:gd name="T21" fmla="*/ 106 h 325"/>
                <a:gd name="T22" fmla="*/ 114 w 137"/>
                <a:gd name="T23" fmla="*/ 112 h 325"/>
                <a:gd name="T24" fmla="*/ 137 w 137"/>
                <a:gd name="T25" fmla="*/ 106 h 325"/>
                <a:gd name="T26" fmla="*/ 137 w 137"/>
                <a:gd name="T27" fmla="*/ 161 h 325"/>
                <a:gd name="T28" fmla="*/ 137 w 137"/>
                <a:gd name="T29" fmla="*/ 195 h 325"/>
                <a:gd name="T30" fmla="*/ 137 w 137"/>
                <a:gd name="T31" fmla="*/ 214 h 325"/>
                <a:gd name="T32" fmla="*/ 129 w 137"/>
                <a:gd name="T33" fmla="*/ 232 h 325"/>
                <a:gd name="T34" fmla="*/ 119 w 137"/>
                <a:gd name="T35" fmla="*/ 233 h 325"/>
                <a:gd name="T36" fmla="*/ 123 w 137"/>
                <a:gd name="T37" fmla="*/ 249 h 325"/>
                <a:gd name="T38" fmla="*/ 89 w 137"/>
                <a:gd name="T39" fmla="*/ 325 h 325"/>
                <a:gd name="T40" fmla="*/ 81 w 137"/>
                <a:gd name="T41" fmla="*/ 325 h 325"/>
                <a:gd name="T42" fmla="*/ 78 w 137"/>
                <a:gd name="T43" fmla="*/ 296 h 325"/>
                <a:gd name="T44" fmla="*/ 55 w 137"/>
                <a:gd name="T45" fmla="*/ 296 h 325"/>
                <a:gd name="T46" fmla="*/ 7 w 137"/>
                <a:gd name="T47" fmla="*/ 266 h 325"/>
                <a:gd name="T48" fmla="*/ 0 w 137"/>
                <a:gd name="T49" fmla="*/ 241 h 325"/>
                <a:gd name="T50" fmla="*/ 7 w 137"/>
                <a:gd name="T51" fmla="*/ 222 h 325"/>
                <a:gd name="T52" fmla="*/ 7 w 137"/>
                <a:gd name="T53" fmla="*/ 222 h 32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37"/>
                <a:gd name="T82" fmla="*/ 0 h 325"/>
                <a:gd name="T83" fmla="*/ 137 w 137"/>
                <a:gd name="T84" fmla="*/ 325 h 325"/>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37" h="325">
                  <a:moveTo>
                    <a:pt x="7" y="222"/>
                  </a:moveTo>
                  <a:lnTo>
                    <a:pt x="32" y="205"/>
                  </a:lnTo>
                  <a:lnTo>
                    <a:pt x="68" y="159"/>
                  </a:lnTo>
                  <a:lnTo>
                    <a:pt x="5" y="110"/>
                  </a:lnTo>
                  <a:lnTo>
                    <a:pt x="3" y="64"/>
                  </a:lnTo>
                  <a:lnTo>
                    <a:pt x="32" y="0"/>
                  </a:lnTo>
                  <a:lnTo>
                    <a:pt x="125" y="32"/>
                  </a:lnTo>
                  <a:lnTo>
                    <a:pt x="127" y="43"/>
                  </a:lnTo>
                  <a:lnTo>
                    <a:pt x="116" y="79"/>
                  </a:lnTo>
                  <a:lnTo>
                    <a:pt x="106" y="87"/>
                  </a:lnTo>
                  <a:lnTo>
                    <a:pt x="104" y="106"/>
                  </a:lnTo>
                  <a:lnTo>
                    <a:pt x="114" y="112"/>
                  </a:lnTo>
                  <a:lnTo>
                    <a:pt x="137" y="106"/>
                  </a:lnTo>
                  <a:lnTo>
                    <a:pt x="137" y="161"/>
                  </a:lnTo>
                  <a:lnTo>
                    <a:pt x="137" y="195"/>
                  </a:lnTo>
                  <a:lnTo>
                    <a:pt x="137" y="214"/>
                  </a:lnTo>
                  <a:lnTo>
                    <a:pt x="129" y="232"/>
                  </a:lnTo>
                  <a:lnTo>
                    <a:pt x="119" y="233"/>
                  </a:lnTo>
                  <a:lnTo>
                    <a:pt x="123" y="249"/>
                  </a:lnTo>
                  <a:lnTo>
                    <a:pt x="89" y="325"/>
                  </a:lnTo>
                  <a:lnTo>
                    <a:pt x="81" y="325"/>
                  </a:lnTo>
                  <a:lnTo>
                    <a:pt x="78" y="296"/>
                  </a:lnTo>
                  <a:lnTo>
                    <a:pt x="55" y="296"/>
                  </a:lnTo>
                  <a:lnTo>
                    <a:pt x="7" y="266"/>
                  </a:lnTo>
                  <a:lnTo>
                    <a:pt x="0" y="241"/>
                  </a:lnTo>
                  <a:lnTo>
                    <a:pt x="7" y="222"/>
                  </a:lnTo>
                  <a:close/>
                </a:path>
              </a:pathLst>
            </a:custGeom>
            <a:grpFill/>
            <a:ln w="12700" cap="flat" cmpd="sng" algn="ctr">
              <a:solidFill>
                <a:schemeClr val="bg2"/>
              </a:solidFill>
              <a:prstDash val="solid"/>
              <a:round/>
              <a:headEnd type="none" w="med" len="med"/>
              <a:tailEnd type="none" w="med" len="med"/>
            </a:ln>
          </p:spPr>
          <p:txBody>
            <a:bodyPr>
              <a:prstTxWarp prst="textNoShape">
                <a:avLst/>
              </a:prstTxWarp>
            </a:bodyPr>
            <a:lstStyle/>
            <a:p>
              <a:pPr defTabSz="914400">
                <a:defRPr/>
              </a:pPr>
              <a:endParaRPr lang="ko-KR" altLang="en-US" kern="0">
                <a:solidFill>
                  <a:sysClr val="windowText" lastClr="000000"/>
                </a:solidFill>
                <a:latin typeface="Corbel"/>
              </a:endParaRPr>
            </a:p>
          </p:txBody>
        </p:sp>
        <p:sp>
          <p:nvSpPr>
            <p:cNvPr id="98" name="Freeform 978"/>
            <p:cNvSpPr>
              <a:spLocks/>
            </p:cNvSpPr>
            <p:nvPr/>
          </p:nvSpPr>
          <p:spPr bwMode="auto">
            <a:xfrm>
              <a:off x="4610" y="859"/>
              <a:ext cx="324" cy="282"/>
            </a:xfrm>
            <a:custGeom>
              <a:avLst/>
              <a:gdLst>
                <a:gd name="T0" fmla="*/ 20 w 648"/>
                <a:gd name="T1" fmla="*/ 517 h 565"/>
                <a:gd name="T2" fmla="*/ 443 w 648"/>
                <a:gd name="T3" fmla="*/ 439 h 565"/>
                <a:gd name="T4" fmla="*/ 488 w 648"/>
                <a:gd name="T5" fmla="*/ 487 h 565"/>
                <a:gd name="T6" fmla="*/ 530 w 648"/>
                <a:gd name="T7" fmla="*/ 508 h 565"/>
                <a:gd name="T8" fmla="*/ 623 w 648"/>
                <a:gd name="T9" fmla="*/ 540 h 565"/>
                <a:gd name="T10" fmla="*/ 631 w 648"/>
                <a:gd name="T11" fmla="*/ 565 h 565"/>
                <a:gd name="T12" fmla="*/ 646 w 648"/>
                <a:gd name="T13" fmla="*/ 530 h 565"/>
                <a:gd name="T14" fmla="*/ 648 w 648"/>
                <a:gd name="T15" fmla="*/ 483 h 565"/>
                <a:gd name="T16" fmla="*/ 631 w 648"/>
                <a:gd name="T17" fmla="*/ 392 h 565"/>
                <a:gd name="T18" fmla="*/ 631 w 648"/>
                <a:gd name="T19" fmla="*/ 297 h 565"/>
                <a:gd name="T20" fmla="*/ 585 w 648"/>
                <a:gd name="T21" fmla="*/ 158 h 565"/>
                <a:gd name="T22" fmla="*/ 577 w 648"/>
                <a:gd name="T23" fmla="*/ 97 h 565"/>
                <a:gd name="T24" fmla="*/ 549 w 648"/>
                <a:gd name="T25" fmla="*/ 0 h 565"/>
                <a:gd name="T26" fmla="*/ 412 w 648"/>
                <a:gd name="T27" fmla="*/ 32 h 565"/>
                <a:gd name="T28" fmla="*/ 336 w 648"/>
                <a:gd name="T29" fmla="*/ 112 h 565"/>
                <a:gd name="T30" fmla="*/ 332 w 648"/>
                <a:gd name="T31" fmla="*/ 133 h 565"/>
                <a:gd name="T32" fmla="*/ 289 w 648"/>
                <a:gd name="T33" fmla="*/ 181 h 565"/>
                <a:gd name="T34" fmla="*/ 300 w 648"/>
                <a:gd name="T35" fmla="*/ 198 h 565"/>
                <a:gd name="T36" fmla="*/ 309 w 648"/>
                <a:gd name="T37" fmla="*/ 211 h 565"/>
                <a:gd name="T38" fmla="*/ 302 w 648"/>
                <a:gd name="T39" fmla="*/ 215 h 565"/>
                <a:gd name="T40" fmla="*/ 315 w 648"/>
                <a:gd name="T41" fmla="*/ 234 h 565"/>
                <a:gd name="T42" fmla="*/ 317 w 648"/>
                <a:gd name="T43" fmla="*/ 251 h 565"/>
                <a:gd name="T44" fmla="*/ 275 w 648"/>
                <a:gd name="T45" fmla="*/ 291 h 565"/>
                <a:gd name="T46" fmla="*/ 212 w 648"/>
                <a:gd name="T47" fmla="*/ 308 h 565"/>
                <a:gd name="T48" fmla="*/ 197 w 648"/>
                <a:gd name="T49" fmla="*/ 319 h 565"/>
                <a:gd name="T50" fmla="*/ 174 w 648"/>
                <a:gd name="T51" fmla="*/ 310 h 565"/>
                <a:gd name="T52" fmla="*/ 104 w 648"/>
                <a:gd name="T53" fmla="*/ 318 h 565"/>
                <a:gd name="T54" fmla="*/ 53 w 648"/>
                <a:gd name="T55" fmla="*/ 338 h 565"/>
                <a:gd name="T56" fmla="*/ 53 w 648"/>
                <a:gd name="T57" fmla="*/ 365 h 565"/>
                <a:gd name="T58" fmla="*/ 62 w 648"/>
                <a:gd name="T59" fmla="*/ 382 h 565"/>
                <a:gd name="T60" fmla="*/ 70 w 648"/>
                <a:gd name="T61" fmla="*/ 382 h 565"/>
                <a:gd name="T62" fmla="*/ 77 w 648"/>
                <a:gd name="T63" fmla="*/ 403 h 565"/>
                <a:gd name="T64" fmla="*/ 64 w 648"/>
                <a:gd name="T65" fmla="*/ 414 h 565"/>
                <a:gd name="T66" fmla="*/ 58 w 648"/>
                <a:gd name="T67" fmla="*/ 433 h 565"/>
                <a:gd name="T68" fmla="*/ 0 w 648"/>
                <a:gd name="T69" fmla="*/ 487 h 565"/>
                <a:gd name="T70" fmla="*/ 20 w 648"/>
                <a:gd name="T71" fmla="*/ 517 h 565"/>
                <a:gd name="T72" fmla="*/ 20 w 648"/>
                <a:gd name="T73" fmla="*/ 517 h 565"/>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648"/>
                <a:gd name="T112" fmla="*/ 0 h 565"/>
                <a:gd name="T113" fmla="*/ 648 w 648"/>
                <a:gd name="T114" fmla="*/ 565 h 565"/>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648" h="565">
                  <a:moveTo>
                    <a:pt x="20" y="517"/>
                  </a:moveTo>
                  <a:lnTo>
                    <a:pt x="443" y="439"/>
                  </a:lnTo>
                  <a:lnTo>
                    <a:pt x="488" y="487"/>
                  </a:lnTo>
                  <a:lnTo>
                    <a:pt x="530" y="508"/>
                  </a:lnTo>
                  <a:lnTo>
                    <a:pt x="623" y="540"/>
                  </a:lnTo>
                  <a:lnTo>
                    <a:pt x="631" y="565"/>
                  </a:lnTo>
                  <a:lnTo>
                    <a:pt x="646" y="530"/>
                  </a:lnTo>
                  <a:lnTo>
                    <a:pt x="648" y="483"/>
                  </a:lnTo>
                  <a:lnTo>
                    <a:pt x="631" y="392"/>
                  </a:lnTo>
                  <a:lnTo>
                    <a:pt x="631" y="297"/>
                  </a:lnTo>
                  <a:lnTo>
                    <a:pt x="585" y="158"/>
                  </a:lnTo>
                  <a:lnTo>
                    <a:pt x="577" y="97"/>
                  </a:lnTo>
                  <a:lnTo>
                    <a:pt x="549" y="0"/>
                  </a:lnTo>
                  <a:lnTo>
                    <a:pt x="412" y="32"/>
                  </a:lnTo>
                  <a:lnTo>
                    <a:pt x="336" y="112"/>
                  </a:lnTo>
                  <a:lnTo>
                    <a:pt x="332" y="133"/>
                  </a:lnTo>
                  <a:lnTo>
                    <a:pt x="289" y="181"/>
                  </a:lnTo>
                  <a:lnTo>
                    <a:pt x="300" y="198"/>
                  </a:lnTo>
                  <a:lnTo>
                    <a:pt x="309" y="211"/>
                  </a:lnTo>
                  <a:lnTo>
                    <a:pt x="302" y="215"/>
                  </a:lnTo>
                  <a:lnTo>
                    <a:pt x="315" y="234"/>
                  </a:lnTo>
                  <a:lnTo>
                    <a:pt x="317" y="251"/>
                  </a:lnTo>
                  <a:lnTo>
                    <a:pt x="275" y="291"/>
                  </a:lnTo>
                  <a:lnTo>
                    <a:pt x="212" y="308"/>
                  </a:lnTo>
                  <a:lnTo>
                    <a:pt x="197" y="319"/>
                  </a:lnTo>
                  <a:lnTo>
                    <a:pt x="174" y="310"/>
                  </a:lnTo>
                  <a:lnTo>
                    <a:pt x="104" y="318"/>
                  </a:lnTo>
                  <a:lnTo>
                    <a:pt x="53" y="338"/>
                  </a:lnTo>
                  <a:lnTo>
                    <a:pt x="53" y="365"/>
                  </a:lnTo>
                  <a:lnTo>
                    <a:pt x="62" y="382"/>
                  </a:lnTo>
                  <a:lnTo>
                    <a:pt x="70" y="382"/>
                  </a:lnTo>
                  <a:lnTo>
                    <a:pt x="77" y="403"/>
                  </a:lnTo>
                  <a:lnTo>
                    <a:pt x="64" y="414"/>
                  </a:lnTo>
                  <a:lnTo>
                    <a:pt x="58" y="433"/>
                  </a:lnTo>
                  <a:lnTo>
                    <a:pt x="0" y="487"/>
                  </a:lnTo>
                  <a:lnTo>
                    <a:pt x="20" y="517"/>
                  </a:lnTo>
                  <a:close/>
                </a:path>
              </a:pathLst>
            </a:custGeom>
            <a:grpFill/>
            <a:ln w="12700" cap="flat" cmpd="sng" algn="ctr">
              <a:solidFill>
                <a:schemeClr val="bg2"/>
              </a:solidFill>
              <a:prstDash val="solid"/>
              <a:round/>
              <a:headEnd type="none" w="med" len="med"/>
              <a:tailEnd type="none" w="med" len="med"/>
            </a:ln>
          </p:spPr>
          <p:txBody>
            <a:bodyPr>
              <a:prstTxWarp prst="textNoShape">
                <a:avLst/>
              </a:prstTxWarp>
            </a:bodyPr>
            <a:lstStyle/>
            <a:p>
              <a:pPr defTabSz="914400">
                <a:defRPr/>
              </a:pPr>
              <a:endParaRPr lang="ko-KR" altLang="en-US" kern="0">
                <a:solidFill>
                  <a:sysClr val="windowText" lastClr="000000"/>
                </a:solidFill>
                <a:latin typeface="Corbel"/>
              </a:endParaRPr>
            </a:p>
          </p:txBody>
        </p:sp>
        <p:sp>
          <p:nvSpPr>
            <p:cNvPr id="99" name="Freeform 979"/>
            <p:cNvSpPr>
              <a:spLocks/>
            </p:cNvSpPr>
            <p:nvPr/>
          </p:nvSpPr>
          <p:spPr bwMode="auto">
            <a:xfrm>
              <a:off x="4921" y="1099"/>
              <a:ext cx="100" cy="58"/>
            </a:xfrm>
            <a:custGeom>
              <a:avLst/>
              <a:gdLst>
                <a:gd name="T0" fmla="*/ 15 w 202"/>
                <a:gd name="T1" fmla="*/ 116 h 116"/>
                <a:gd name="T2" fmla="*/ 86 w 202"/>
                <a:gd name="T3" fmla="*/ 76 h 116"/>
                <a:gd name="T4" fmla="*/ 135 w 202"/>
                <a:gd name="T5" fmla="*/ 53 h 116"/>
                <a:gd name="T6" fmla="*/ 84 w 202"/>
                <a:gd name="T7" fmla="*/ 89 h 116"/>
                <a:gd name="T8" fmla="*/ 88 w 202"/>
                <a:gd name="T9" fmla="*/ 91 h 116"/>
                <a:gd name="T10" fmla="*/ 164 w 202"/>
                <a:gd name="T11" fmla="*/ 40 h 116"/>
                <a:gd name="T12" fmla="*/ 202 w 202"/>
                <a:gd name="T13" fmla="*/ 6 h 116"/>
                <a:gd name="T14" fmla="*/ 198 w 202"/>
                <a:gd name="T15" fmla="*/ 0 h 116"/>
                <a:gd name="T16" fmla="*/ 164 w 202"/>
                <a:gd name="T17" fmla="*/ 19 h 116"/>
                <a:gd name="T18" fmla="*/ 160 w 202"/>
                <a:gd name="T19" fmla="*/ 17 h 116"/>
                <a:gd name="T20" fmla="*/ 143 w 202"/>
                <a:gd name="T21" fmla="*/ 40 h 116"/>
                <a:gd name="T22" fmla="*/ 133 w 202"/>
                <a:gd name="T23" fmla="*/ 40 h 116"/>
                <a:gd name="T24" fmla="*/ 158 w 202"/>
                <a:gd name="T25" fmla="*/ 0 h 116"/>
                <a:gd name="T26" fmla="*/ 131 w 202"/>
                <a:gd name="T27" fmla="*/ 30 h 116"/>
                <a:gd name="T28" fmla="*/ 40 w 202"/>
                <a:gd name="T29" fmla="*/ 61 h 116"/>
                <a:gd name="T30" fmla="*/ 23 w 202"/>
                <a:gd name="T31" fmla="*/ 84 h 116"/>
                <a:gd name="T32" fmla="*/ 10 w 202"/>
                <a:gd name="T33" fmla="*/ 87 h 116"/>
                <a:gd name="T34" fmla="*/ 0 w 202"/>
                <a:gd name="T35" fmla="*/ 105 h 116"/>
                <a:gd name="T36" fmla="*/ 15 w 202"/>
                <a:gd name="T37" fmla="*/ 116 h 116"/>
                <a:gd name="T38" fmla="*/ 15 w 202"/>
                <a:gd name="T39" fmla="*/ 116 h 11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02"/>
                <a:gd name="T61" fmla="*/ 0 h 116"/>
                <a:gd name="T62" fmla="*/ 202 w 202"/>
                <a:gd name="T63" fmla="*/ 116 h 11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02" h="116">
                  <a:moveTo>
                    <a:pt x="15" y="116"/>
                  </a:moveTo>
                  <a:lnTo>
                    <a:pt x="86" y="76"/>
                  </a:lnTo>
                  <a:lnTo>
                    <a:pt x="135" y="53"/>
                  </a:lnTo>
                  <a:lnTo>
                    <a:pt x="84" y="89"/>
                  </a:lnTo>
                  <a:lnTo>
                    <a:pt x="88" y="91"/>
                  </a:lnTo>
                  <a:lnTo>
                    <a:pt x="164" y="40"/>
                  </a:lnTo>
                  <a:lnTo>
                    <a:pt x="202" y="6"/>
                  </a:lnTo>
                  <a:lnTo>
                    <a:pt x="198" y="0"/>
                  </a:lnTo>
                  <a:lnTo>
                    <a:pt x="164" y="19"/>
                  </a:lnTo>
                  <a:lnTo>
                    <a:pt x="160" y="17"/>
                  </a:lnTo>
                  <a:lnTo>
                    <a:pt x="143" y="40"/>
                  </a:lnTo>
                  <a:lnTo>
                    <a:pt x="133" y="40"/>
                  </a:lnTo>
                  <a:lnTo>
                    <a:pt x="158" y="0"/>
                  </a:lnTo>
                  <a:lnTo>
                    <a:pt x="131" y="30"/>
                  </a:lnTo>
                  <a:lnTo>
                    <a:pt x="40" y="61"/>
                  </a:lnTo>
                  <a:lnTo>
                    <a:pt x="23" y="84"/>
                  </a:lnTo>
                  <a:lnTo>
                    <a:pt x="10" y="87"/>
                  </a:lnTo>
                  <a:lnTo>
                    <a:pt x="0" y="105"/>
                  </a:lnTo>
                  <a:lnTo>
                    <a:pt x="15" y="116"/>
                  </a:lnTo>
                  <a:close/>
                </a:path>
              </a:pathLst>
            </a:custGeom>
            <a:grpFill/>
            <a:ln w="12700" cap="flat" cmpd="sng" algn="ctr">
              <a:solidFill>
                <a:schemeClr val="bg2"/>
              </a:solidFill>
              <a:prstDash val="solid"/>
              <a:round/>
              <a:headEnd type="none" w="med" len="med"/>
              <a:tailEnd type="none" w="med" len="med"/>
            </a:ln>
          </p:spPr>
          <p:txBody>
            <a:bodyPr>
              <a:prstTxWarp prst="textNoShape">
                <a:avLst/>
              </a:prstTxWarp>
            </a:bodyPr>
            <a:lstStyle/>
            <a:p>
              <a:pPr defTabSz="914400">
                <a:defRPr/>
              </a:pPr>
              <a:endParaRPr lang="ko-KR" altLang="en-US" kern="0">
                <a:solidFill>
                  <a:sysClr val="windowText" lastClr="000000"/>
                </a:solidFill>
                <a:latin typeface="Corbel"/>
              </a:endParaRPr>
            </a:p>
          </p:txBody>
        </p:sp>
        <p:sp>
          <p:nvSpPr>
            <p:cNvPr id="100" name="Freeform 980"/>
            <p:cNvSpPr>
              <a:spLocks/>
            </p:cNvSpPr>
            <p:nvPr/>
          </p:nvSpPr>
          <p:spPr bwMode="auto">
            <a:xfrm>
              <a:off x="4925" y="1036"/>
              <a:ext cx="94" cy="88"/>
            </a:xfrm>
            <a:custGeom>
              <a:avLst/>
              <a:gdLst>
                <a:gd name="T0" fmla="*/ 17 w 188"/>
                <a:gd name="T1" fmla="*/ 127 h 174"/>
                <a:gd name="T2" fmla="*/ 15 w 188"/>
                <a:gd name="T3" fmla="*/ 174 h 174"/>
                <a:gd name="T4" fmla="*/ 30 w 188"/>
                <a:gd name="T5" fmla="*/ 171 h 174"/>
                <a:gd name="T6" fmla="*/ 66 w 188"/>
                <a:gd name="T7" fmla="*/ 144 h 174"/>
                <a:gd name="T8" fmla="*/ 78 w 188"/>
                <a:gd name="T9" fmla="*/ 121 h 174"/>
                <a:gd name="T10" fmla="*/ 85 w 188"/>
                <a:gd name="T11" fmla="*/ 127 h 174"/>
                <a:gd name="T12" fmla="*/ 135 w 188"/>
                <a:gd name="T13" fmla="*/ 114 h 174"/>
                <a:gd name="T14" fmla="*/ 137 w 188"/>
                <a:gd name="T15" fmla="*/ 104 h 174"/>
                <a:gd name="T16" fmla="*/ 144 w 188"/>
                <a:gd name="T17" fmla="*/ 108 h 174"/>
                <a:gd name="T18" fmla="*/ 154 w 188"/>
                <a:gd name="T19" fmla="*/ 100 h 174"/>
                <a:gd name="T20" fmla="*/ 169 w 188"/>
                <a:gd name="T21" fmla="*/ 98 h 174"/>
                <a:gd name="T22" fmla="*/ 188 w 188"/>
                <a:gd name="T23" fmla="*/ 89 h 174"/>
                <a:gd name="T24" fmla="*/ 169 w 188"/>
                <a:gd name="T25" fmla="*/ 0 h 174"/>
                <a:gd name="T26" fmla="*/ 0 w 188"/>
                <a:gd name="T27" fmla="*/ 36 h 174"/>
                <a:gd name="T28" fmla="*/ 17 w 188"/>
                <a:gd name="T29" fmla="*/ 127 h 174"/>
                <a:gd name="T30" fmla="*/ 17 w 188"/>
                <a:gd name="T31" fmla="*/ 127 h 17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88"/>
                <a:gd name="T49" fmla="*/ 0 h 174"/>
                <a:gd name="T50" fmla="*/ 188 w 188"/>
                <a:gd name="T51" fmla="*/ 174 h 17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88" h="174">
                  <a:moveTo>
                    <a:pt x="17" y="127"/>
                  </a:moveTo>
                  <a:lnTo>
                    <a:pt x="15" y="174"/>
                  </a:lnTo>
                  <a:lnTo>
                    <a:pt x="30" y="171"/>
                  </a:lnTo>
                  <a:lnTo>
                    <a:pt x="66" y="144"/>
                  </a:lnTo>
                  <a:lnTo>
                    <a:pt x="78" y="121"/>
                  </a:lnTo>
                  <a:lnTo>
                    <a:pt x="85" y="127"/>
                  </a:lnTo>
                  <a:lnTo>
                    <a:pt x="135" y="114"/>
                  </a:lnTo>
                  <a:lnTo>
                    <a:pt x="137" y="104"/>
                  </a:lnTo>
                  <a:lnTo>
                    <a:pt x="144" y="108"/>
                  </a:lnTo>
                  <a:lnTo>
                    <a:pt x="154" y="100"/>
                  </a:lnTo>
                  <a:lnTo>
                    <a:pt x="169" y="98"/>
                  </a:lnTo>
                  <a:lnTo>
                    <a:pt x="188" y="89"/>
                  </a:lnTo>
                  <a:lnTo>
                    <a:pt x="169" y="0"/>
                  </a:lnTo>
                  <a:lnTo>
                    <a:pt x="0" y="36"/>
                  </a:lnTo>
                  <a:lnTo>
                    <a:pt x="17" y="127"/>
                  </a:lnTo>
                  <a:close/>
                </a:path>
              </a:pathLst>
            </a:custGeom>
            <a:grpFill/>
            <a:ln w="12700" cap="flat" cmpd="sng" algn="ctr">
              <a:solidFill>
                <a:schemeClr val="bg2"/>
              </a:solidFill>
              <a:prstDash val="solid"/>
              <a:round/>
              <a:headEnd type="none" w="med" len="med"/>
              <a:tailEnd type="none" w="med" len="med"/>
            </a:ln>
          </p:spPr>
          <p:txBody>
            <a:bodyPr>
              <a:prstTxWarp prst="textNoShape">
                <a:avLst/>
              </a:prstTxWarp>
            </a:bodyPr>
            <a:lstStyle/>
            <a:p>
              <a:pPr defTabSz="914400">
                <a:defRPr/>
              </a:pPr>
              <a:endParaRPr lang="ko-KR" altLang="en-US" kern="0">
                <a:solidFill>
                  <a:sysClr val="windowText" lastClr="000000"/>
                </a:solidFill>
                <a:latin typeface="Corbel"/>
              </a:endParaRPr>
            </a:p>
          </p:txBody>
        </p:sp>
        <p:sp>
          <p:nvSpPr>
            <p:cNvPr id="101" name="Freeform 981"/>
            <p:cNvSpPr>
              <a:spLocks/>
            </p:cNvSpPr>
            <p:nvPr/>
          </p:nvSpPr>
          <p:spPr bwMode="auto">
            <a:xfrm>
              <a:off x="5010" y="1032"/>
              <a:ext cx="43" cy="49"/>
            </a:xfrm>
            <a:custGeom>
              <a:avLst/>
              <a:gdLst>
                <a:gd name="T0" fmla="*/ 19 w 85"/>
                <a:gd name="T1" fmla="*/ 99 h 99"/>
                <a:gd name="T2" fmla="*/ 55 w 85"/>
                <a:gd name="T3" fmla="*/ 86 h 99"/>
                <a:gd name="T4" fmla="*/ 55 w 85"/>
                <a:gd name="T5" fmla="*/ 46 h 99"/>
                <a:gd name="T6" fmla="*/ 65 w 85"/>
                <a:gd name="T7" fmla="*/ 55 h 99"/>
                <a:gd name="T8" fmla="*/ 66 w 85"/>
                <a:gd name="T9" fmla="*/ 74 h 99"/>
                <a:gd name="T10" fmla="*/ 74 w 85"/>
                <a:gd name="T11" fmla="*/ 74 h 99"/>
                <a:gd name="T12" fmla="*/ 85 w 85"/>
                <a:gd name="T13" fmla="*/ 55 h 99"/>
                <a:gd name="T14" fmla="*/ 74 w 85"/>
                <a:gd name="T15" fmla="*/ 34 h 99"/>
                <a:gd name="T16" fmla="*/ 55 w 85"/>
                <a:gd name="T17" fmla="*/ 30 h 99"/>
                <a:gd name="T18" fmla="*/ 42 w 85"/>
                <a:gd name="T19" fmla="*/ 4 h 99"/>
                <a:gd name="T20" fmla="*/ 30 w 85"/>
                <a:gd name="T21" fmla="*/ 0 h 99"/>
                <a:gd name="T22" fmla="*/ 0 w 85"/>
                <a:gd name="T23" fmla="*/ 10 h 99"/>
                <a:gd name="T24" fmla="*/ 19 w 85"/>
                <a:gd name="T25" fmla="*/ 99 h 99"/>
                <a:gd name="T26" fmla="*/ 19 w 85"/>
                <a:gd name="T27" fmla="*/ 99 h 9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85"/>
                <a:gd name="T43" fmla="*/ 0 h 99"/>
                <a:gd name="T44" fmla="*/ 85 w 85"/>
                <a:gd name="T45" fmla="*/ 99 h 99"/>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85" h="99">
                  <a:moveTo>
                    <a:pt x="19" y="99"/>
                  </a:moveTo>
                  <a:lnTo>
                    <a:pt x="55" y="86"/>
                  </a:lnTo>
                  <a:lnTo>
                    <a:pt x="55" y="46"/>
                  </a:lnTo>
                  <a:lnTo>
                    <a:pt x="65" y="55"/>
                  </a:lnTo>
                  <a:lnTo>
                    <a:pt x="66" y="74"/>
                  </a:lnTo>
                  <a:lnTo>
                    <a:pt x="74" y="74"/>
                  </a:lnTo>
                  <a:lnTo>
                    <a:pt x="85" y="55"/>
                  </a:lnTo>
                  <a:lnTo>
                    <a:pt x="74" y="34"/>
                  </a:lnTo>
                  <a:lnTo>
                    <a:pt x="55" y="30"/>
                  </a:lnTo>
                  <a:lnTo>
                    <a:pt x="42" y="4"/>
                  </a:lnTo>
                  <a:lnTo>
                    <a:pt x="30" y="0"/>
                  </a:lnTo>
                  <a:lnTo>
                    <a:pt x="0" y="10"/>
                  </a:lnTo>
                  <a:lnTo>
                    <a:pt x="19" y="99"/>
                  </a:lnTo>
                  <a:close/>
                </a:path>
              </a:pathLst>
            </a:custGeom>
            <a:grpFill/>
            <a:ln w="12700" cap="flat" cmpd="sng" algn="ctr">
              <a:solidFill>
                <a:schemeClr val="bg2"/>
              </a:solidFill>
              <a:prstDash val="solid"/>
              <a:round/>
              <a:headEnd type="none" w="med" len="med"/>
              <a:tailEnd type="none" w="med" len="med"/>
            </a:ln>
          </p:spPr>
          <p:txBody>
            <a:bodyPr>
              <a:prstTxWarp prst="textNoShape">
                <a:avLst/>
              </a:prstTxWarp>
            </a:bodyPr>
            <a:lstStyle/>
            <a:p>
              <a:pPr defTabSz="914400">
                <a:defRPr/>
              </a:pPr>
              <a:endParaRPr lang="ko-KR" altLang="en-US" kern="0">
                <a:solidFill>
                  <a:sysClr val="windowText" lastClr="000000"/>
                </a:solidFill>
                <a:latin typeface="Corbel"/>
              </a:endParaRPr>
            </a:p>
          </p:txBody>
        </p:sp>
        <p:sp>
          <p:nvSpPr>
            <p:cNvPr id="102" name="Freeform 982"/>
            <p:cNvSpPr>
              <a:spLocks/>
            </p:cNvSpPr>
            <p:nvPr/>
          </p:nvSpPr>
          <p:spPr bwMode="auto">
            <a:xfrm>
              <a:off x="4928" y="971"/>
              <a:ext cx="183" cy="90"/>
            </a:xfrm>
            <a:custGeom>
              <a:avLst/>
              <a:gdLst>
                <a:gd name="T0" fmla="*/ 0 w 365"/>
                <a:gd name="T1" fmla="*/ 169 h 180"/>
                <a:gd name="T2" fmla="*/ 169 w 365"/>
                <a:gd name="T3" fmla="*/ 133 h 180"/>
                <a:gd name="T4" fmla="*/ 199 w 365"/>
                <a:gd name="T5" fmla="*/ 123 h 180"/>
                <a:gd name="T6" fmla="*/ 211 w 365"/>
                <a:gd name="T7" fmla="*/ 127 h 180"/>
                <a:gd name="T8" fmla="*/ 224 w 365"/>
                <a:gd name="T9" fmla="*/ 153 h 180"/>
                <a:gd name="T10" fmla="*/ 243 w 365"/>
                <a:gd name="T11" fmla="*/ 157 h 180"/>
                <a:gd name="T12" fmla="*/ 254 w 365"/>
                <a:gd name="T13" fmla="*/ 178 h 180"/>
                <a:gd name="T14" fmla="*/ 266 w 365"/>
                <a:gd name="T15" fmla="*/ 180 h 180"/>
                <a:gd name="T16" fmla="*/ 279 w 365"/>
                <a:gd name="T17" fmla="*/ 159 h 180"/>
                <a:gd name="T18" fmla="*/ 285 w 365"/>
                <a:gd name="T19" fmla="*/ 142 h 180"/>
                <a:gd name="T20" fmla="*/ 298 w 365"/>
                <a:gd name="T21" fmla="*/ 165 h 180"/>
                <a:gd name="T22" fmla="*/ 365 w 365"/>
                <a:gd name="T23" fmla="*/ 144 h 180"/>
                <a:gd name="T24" fmla="*/ 361 w 365"/>
                <a:gd name="T25" fmla="*/ 119 h 180"/>
                <a:gd name="T26" fmla="*/ 342 w 365"/>
                <a:gd name="T27" fmla="*/ 87 h 180"/>
                <a:gd name="T28" fmla="*/ 332 w 365"/>
                <a:gd name="T29" fmla="*/ 83 h 180"/>
                <a:gd name="T30" fmla="*/ 321 w 365"/>
                <a:gd name="T31" fmla="*/ 85 h 180"/>
                <a:gd name="T32" fmla="*/ 323 w 365"/>
                <a:gd name="T33" fmla="*/ 91 h 180"/>
                <a:gd name="T34" fmla="*/ 338 w 365"/>
                <a:gd name="T35" fmla="*/ 93 h 180"/>
                <a:gd name="T36" fmla="*/ 344 w 365"/>
                <a:gd name="T37" fmla="*/ 123 h 180"/>
                <a:gd name="T38" fmla="*/ 317 w 365"/>
                <a:gd name="T39" fmla="*/ 134 h 180"/>
                <a:gd name="T40" fmla="*/ 279 w 365"/>
                <a:gd name="T41" fmla="*/ 110 h 180"/>
                <a:gd name="T42" fmla="*/ 266 w 365"/>
                <a:gd name="T43" fmla="*/ 83 h 180"/>
                <a:gd name="T44" fmla="*/ 249 w 365"/>
                <a:gd name="T45" fmla="*/ 76 h 180"/>
                <a:gd name="T46" fmla="*/ 249 w 365"/>
                <a:gd name="T47" fmla="*/ 83 h 180"/>
                <a:gd name="T48" fmla="*/ 232 w 365"/>
                <a:gd name="T49" fmla="*/ 68 h 180"/>
                <a:gd name="T50" fmla="*/ 245 w 365"/>
                <a:gd name="T51" fmla="*/ 49 h 180"/>
                <a:gd name="T52" fmla="*/ 256 w 365"/>
                <a:gd name="T53" fmla="*/ 32 h 180"/>
                <a:gd name="T54" fmla="*/ 235 w 365"/>
                <a:gd name="T55" fmla="*/ 0 h 180"/>
                <a:gd name="T56" fmla="*/ 199 w 365"/>
                <a:gd name="T57" fmla="*/ 26 h 180"/>
                <a:gd name="T58" fmla="*/ 78 w 365"/>
                <a:gd name="T59" fmla="*/ 57 h 180"/>
                <a:gd name="T60" fmla="*/ 0 w 365"/>
                <a:gd name="T61" fmla="*/ 74 h 180"/>
                <a:gd name="T62" fmla="*/ 0 w 365"/>
                <a:gd name="T63" fmla="*/ 169 h 180"/>
                <a:gd name="T64" fmla="*/ 0 w 365"/>
                <a:gd name="T65" fmla="*/ 169 h 1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65"/>
                <a:gd name="T100" fmla="*/ 0 h 180"/>
                <a:gd name="T101" fmla="*/ 365 w 365"/>
                <a:gd name="T102" fmla="*/ 180 h 18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65" h="180">
                  <a:moveTo>
                    <a:pt x="0" y="169"/>
                  </a:moveTo>
                  <a:lnTo>
                    <a:pt x="169" y="133"/>
                  </a:lnTo>
                  <a:lnTo>
                    <a:pt x="199" y="123"/>
                  </a:lnTo>
                  <a:lnTo>
                    <a:pt x="211" y="127"/>
                  </a:lnTo>
                  <a:lnTo>
                    <a:pt x="224" y="153"/>
                  </a:lnTo>
                  <a:lnTo>
                    <a:pt x="243" y="157"/>
                  </a:lnTo>
                  <a:lnTo>
                    <a:pt x="254" y="178"/>
                  </a:lnTo>
                  <a:lnTo>
                    <a:pt x="266" y="180"/>
                  </a:lnTo>
                  <a:lnTo>
                    <a:pt x="279" y="159"/>
                  </a:lnTo>
                  <a:lnTo>
                    <a:pt x="285" y="142"/>
                  </a:lnTo>
                  <a:lnTo>
                    <a:pt x="298" y="165"/>
                  </a:lnTo>
                  <a:lnTo>
                    <a:pt x="365" y="144"/>
                  </a:lnTo>
                  <a:lnTo>
                    <a:pt x="361" y="119"/>
                  </a:lnTo>
                  <a:lnTo>
                    <a:pt x="342" y="87"/>
                  </a:lnTo>
                  <a:lnTo>
                    <a:pt x="332" y="83"/>
                  </a:lnTo>
                  <a:lnTo>
                    <a:pt x="321" y="85"/>
                  </a:lnTo>
                  <a:lnTo>
                    <a:pt x="323" y="91"/>
                  </a:lnTo>
                  <a:lnTo>
                    <a:pt x="338" y="93"/>
                  </a:lnTo>
                  <a:lnTo>
                    <a:pt x="344" y="123"/>
                  </a:lnTo>
                  <a:lnTo>
                    <a:pt x="317" y="134"/>
                  </a:lnTo>
                  <a:lnTo>
                    <a:pt x="279" y="110"/>
                  </a:lnTo>
                  <a:lnTo>
                    <a:pt x="266" y="83"/>
                  </a:lnTo>
                  <a:lnTo>
                    <a:pt x="249" y="76"/>
                  </a:lnTo>
                  <a:lnTo>
                    <a:pt x="249" y="83"/>
                  </a:lnTo>
                  <a:lnTo>
                    <a:pt x="232" y="68"/>
                  </a:lnTo>
                  <a:lnTo>
                    <a:pt x="245" y="49"/>
                  </a:lnTo>
                  <a:lnTo>
                    <a:pt x="256" y="32"/>
                  </a:lnTo>
                  <a:lnTo>
                    <a:pt x="235" y="0"/>
                  </a:lnTo>
                  <a:lnTo>
                    <a:pt x="199" y="26"/>
                  </a:lnTo>
                  <a:lnTo>
                    <a:pt x="78" y="57"/>
                  </a:lnTo>
                  <a:lnTo>
                    <a:pt x="0" y="74"/>
                  </a:lnTo>
                  <a:lnTo>
                    <a:pt x="0" y="169"/>
                  </a:lnTo>
                  <a:close/>
                </a:path>
              </a:pathLst>
            </a:custGeom>
            <a:grpFill/>
            <a:ln w="12700" cap="flat" cmpd="sng" algn="ctr">
              <a:solidFill>
                <a:schemeClr val="bg2"/>
              </a:solidFill>
              <a:prstDash val="solid"/>
              <a:round/>
              <a:headEnd type="none" w="med" len="med"/>
              <a:tailEnd type="none" w="med" len="med"/>
            </a:ln>
          </p:spPr>
          <p:txBody>
            <a:bodyPr>
              <a:prstTxWarp prst="textNoShape">
                <a:avLst/>
              </a:prstTxWarp>
            </a:bodyPr>
            <a:lstStyle/>
            <a:p>
              <a:pPr defTabSz="914400">
                <a:defRPr/>
              </a:pPr>
              <a:endParaRPr lang="ko-KR" altLang="en-US" kern="0">
                <a:solidFill>
                  <a:sysClr val="windowText" lastClr="000000"/>
                </a:solidFill>
                <a:latin typeface="Corbel"/>
              </a:endParaRPr>
            </a:p>
          </p:txBody>
        </p:sp>
        <p:sp>
          <p:nvSpPr>
            <p:cNvPr id="103" name="Freeform 983"/>
            <p:cNvSpPr>
              <a:spLocks/>
            </p:cNvSpPr>
            <p:nvPr/>
          </p:nvSpPr>
          <p:spPr bwMode="auto">
            <a:xfrm>
              <a:off x="4884" y="838"/>
              <a:ext cx="89" cy="169"/>
            </a:xfrm>
            <a:custGeom>
              <a:avLst/>
              <a:gdLst>
                <a:gd name="T0" fmla="*/ 28 w 177"/>
                <a:gd name="T1" fmla="*/ 139 h 339"/>
                <a:gd name="T2" fmla="*/ 36 w 177"/>
                <a:gd name="T3" fmla="*/ 200 h 339"/>
                <a:gd name="T4" fmla="*/ 82 w 177"/>
                <a:gd name="T5" fmla="*/ 339 h 339"/>
                <a:gd name="T6" fmla="*/ 160 w 177"/>
                <a:gd name="T7" fmla="*/ 322 h 339"/>
                <a:gd name="T8" fmla="*/ 154 w 177"/>
                <a:gd name="T9" fmla="*/ 124 h 339"/>
                <a:gd name="T10" fmla="*/ 175 w 177"/>
                <a:gd name="T11" fmla="*/ 86 h 339"/>
                <a:gd name="T12" fmla="*/ 177 w 177"/>
                <a:gd name="T13" fmla="*/ 0 h 339"/>
                <a:gd name="T14" fmla="*/ 0 w 177"/>
                <a:gd name="T15" fmla="*/ 42 h 339"/>
                <a:gd name="T16" fmla="*/ 28 w 177"/>
                <a:gd name="T17" fmla="*/ 139 h 339"/>
                <a:gd name="T18" fmla="*/ 28 w 177"/>
                <a:gd name="T19" fmla="*/ 139 h 33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77"/>
                <a:gd name="T31" fmla="*/ 0 h 339"/>
                <a:gd name="T32" fmla="*/ 177 w 177"/>
                <a:gd name="T33" fmla="*/ 339 h 33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77" h="339">
                  <a:moveTo>
                    <a:pt x="28" y="139"/>
                  </a:moveTo>
                  <a:lnTo>
                    <a:pt x="36" y="200"/>
                  </a:lnTo>
                  <a:lnTo>
                    <a:pt x="82" y="339"/>
                  </a:lnTo>
                  <a:lnTo>
                    <a:pt x="160" y="322"/>
                  </a:lnTo>
                  <a:lnTo>
                    <a:pt x="154" y="124"/>
                  </a:lnTo>
                  <a:lnTo>
                    <a:pt x="175" y="86"/>
                  </a:lnTo>
                  <a:lnTo>
                    <a:pt x="177" y="0"/>
                  </a:lnTo>
                  <a:lnTo>
                    <a:pt x="0" y="42"/>
                  </a:lnTo>
                  <a:lnTo>
                    <a:pt x="28" y="139"/>
                  </a:lnTo>
                  <a:close/>
                </a:path>
              </a:pathLst>
            </a:custGeom>
            <a:grpFill/>
            <a:ln w="12700" cap="flat" cmpd="sng" algn="ctr">
              <a:solidFill>
                <a:schemeClr val="bg2"/>
              </a:solidFill>
              <a:prstDash val="solid"/>
              <a:round/>
              <a:headEnd type="none" w="med" len="med"/>
              <a:tailEnd type="none" w="med" len="med"/>
            </a:ln>
          </p:spPr>
          <p:txBody>
            <a:bodyPr>
              <a:prstTxWarp prst="textNoShape">
                <a:avLst/>
              </a:prstTxWarp>
            </a:bodyPr>
            <a:lstStyle/>
            <a:p>
              <a:pPr defTabSz="914400">
                <a:defRPr/>
              </a:pPr>
              <a:endParaRPr lang="ko-KR" altLang="en-US" kern="0">
                <a:solidFill>
                  <a:sysClr val="windowText" lastClr="000000"/>
                </a:solidFill>
                <a:latin typeface="Corbel"/>
              </a:endParaRPr>
            </a:p>
          </p:txBody>
        </p:sp>
        <p:sp>
          <p:nvSpPr>
            <p:cNvPr id="104" name="Freeform 984"/>
            <p:cNvSpPr>
              <a:spLocks/>
            </p:cNvSpPr>
            <p:nvPr/>
          </p:nvSpPr>
          <p:spPr bwMode="auto">
            <a:xfrm>
              <a:off x="4961" y="813"/>
              <a:ext cx="82" cy="185"/>
            </a:xfrm>
            <a:custGeom>
              <a:avLst/>
              <a:gdLst>
                <a:gd name="T0" fmla="*/ 0 w 163"/>
                <a:gd name="T1" fmla="*/ 173 h 371"/>
                <a:gd name="T2" fmla="*/ 21 w 163"/>
                <a:gd name="T3" fmla="*/ 135 h 371"/>
                <a:gd name="T4" fmla="*/ 23 w 163"/>
                <a:gd name="T5" fmla="*/ 49 h 371"/>
                <a:gd name="T6" fmla="*/ 21 w 163"/>
                <a:gd name="T7" fmla="*/ 17 h 371"/>
                <a:gd name="T8" fmla="*/ 53 w 163"/>
                <a:gd name="T9" fmla="*/ 0 h 371"/>
                <a:gd name="T10" fmla="*/ 127 w 163"/>
                <a:gd name="T11" fmla="*/ 232 h 371"/>
                <a:gd name="T12" fmla="*/ 163 w 163"/>
                <a:gd name="T13" fmla="*/ 281 h 371"/>
                <a:gd name="T14" fmla="*/ 163 w 163"/>
                <a:gd name="T15" fmla="*/ 314 h 371"/>
                <a:gd name="T16" fmla="*/ 127 w 163"/>
                <a:gd name="T17" fmla="*/ 340 h 371"/>
                <a:gd name="T18" fmla="*/ 6 w 163"/>
                <a:gd name="T19" fmla="*/ 371 h 371"/>
                <a:gd name="T20" fmla="*/ 0 w 163"/>
                <a:gd name="T21" fmla="*/ 173 h 371"/>
                <a:gd name="T22" fmla="*/ 0 w 163"/>
                <a:gd name="T23" fmla="*/ 173 h 37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63"/>
                <a:gd name="T37" fmla="*/ 0 h 371"/>
                <a:gd name="T38" fmla="*/ 163 w 163"/>
                <a:gd name="T39" fmla="*/ 371 h 37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63" h="371">
                  <a:moveTo>
                    <a:pt x="0" y="173"/>
                  </a:moveTo>
                  <a:lnTo>
                    <a:pt x="21" y="135"/>
                  </a:lnTo>
                  <a:lnTo>
                    <a:pt x="23" y="49"/>
                  </a:lnTo>
                  <a:lnTo>
                    <a:pt x="21" y="17"/>
                  </a:lnTo>
                  <a:lnTo>
                    <a:pt x="53" y="0"/>
                  </a:lnTo>
                  <a:lnTo>
                    <a:pt x="127" y="232"/>
                  </a:lnTo>
                  <a:lnTo>
                    <a:pt x="163" y="281"/>
                  </a:lnTo>
                  <a:lnTo>
                    <a:pt x="163" y="314"/>
                  </a:lnTo>
                  <a:lnTo>
                    <a:pt x="127" y="340"/>
                  </a:lnTo>
                  <a:lnTo>
                    <a:pt x="6" y="371"/>
                  </a:lnTo>
                  <a:lnTo>
                    <a:pt x="0" y="173"/>
                  </a:lnTo>
                  <a:close/>
                </a:path>
              </a:pathLst>
            </a:custGeom>
            <a:grpFill/>
            <a:ln w="12700" cap="flat" cmpd="sng" algn="ctr">
              <a:solidFill>
                <a:schemeClr val="bg2"/>
              </a:solidFill>
              <a:prstDash val="solid"/>
              <a:round/>
              <a:headEnd type="none" w="med" len="med"/>
              <a:tailEnd type="none" w="med" len="med"/>
            </a:ln>
          </p:spPr>
          <p:txBody>
            <a:bodyPr>
              <a:prstTxWarp prst="textNoShape">
                <a:avLst/>
              </a:prstTxWarp>
            </a:bodyPr>
            <a:lstStyle/>
            <a:p>
              <a:pPr defTabSz="914400">
                <a:defRPr/>
              </a:pPr>
              <a:endParaRPr lang="ko-KR" altLang="en-US" kern="0">
                <a:solidFill>
                  <a:sysClr val="windowText" lastClr="000000"/>
                </a:solidFill>
                <a:latin typeface="Corbel"/>
              </a:endParaRPr>
            </a:p>
          </p:txBody>
        </p:sp>
        <p:sp>
          <p:nvSpPr>
            <p:cNvPr id="105" name="Freeform 985"/>
            <p:cNvSpPr>
              <a:spLocks/>
            </p:cNvSpPr>
            <p:nvPr/>
          </p:nvSpPr>
          <p:spPr bwMode="auto">
            <a:xfrm>
              <a:off x="4988" y="649"/>
              <a:ext cx="200" cy="305"/>
            </a:xfrm>
            <a:custGeom>
              <a:avLst/>
              <a:gdLst>
                <a:gd name="T0" fmla="*/ 0 w 399"/>
                <a:gd name="T1" fmla="*/ 329 h 610"/>
                <a:gd name="T2" fmla="*/ 23 w 399"/>
                <a:gd name="T3" fmla="*/ 331 h 610"/>
                <a:gd name="T4" fmla="*/ 25 w 399"/>
                <a:gd name="T5" fmla="*/ 291 h 610"/>
                <a:gd name="T6" fmla="*/ 53 w 399"/>
                <a:gd name="T7" fmla="*/ 236 h 610"/>
                <a:gd name="T8" fmla="*/ 40 w 399"/>
                <a:gd name="T9" fmla="*/ 196 h 610"/>
                <a:gd name="T10" fmla="*/ 97 w 399"/>
                <a:gd name="T11" fmla="*/ 4 h 610"/>
                <a:gd name="T12" fmla="*/ 110 w 399"/>
                <a:gd name="T13" fmla="*/ 4 h 610"/>
                <a:gd name="T14" fmla="*/ 114 w 399"/>
                <a:gd name="T15" fmla="*/ 29 h 610"/>
                <a:gd name="T16" fmla="*/ 171 w 399"/>
                <a:gd name="T17" fmla="*/ 8 h 610"/>
                <a:gd name="T18" fmla="*/ 173 w 399"/>
                <a:gd name="T19" fmla="*/ 0 h 610"/>
                <a:gd name="T20" fmla="*/ 219 w 399"/>
                <a:gd name="T21" fmla="*/ 10 h 610"/>
                <a:gd name="T22" fmla="*/ 293 w 399"/>
                <a:gd name="T23" fmla="*/ 198 h 610"/>
                <a:gd name="T24" fmla="*/ 327 w 399"/>
                <a:gd name="T25" fmla="*/ 200 h 610"/>
                <a:gd name="T26" fmla="*/ 390 w 399"/>
                <a:gd name="T27" fmla="*/ 270 h 610"/>
                <a:gd name="T28" fmla="*/ 380 w 399"/>
                <a:gd name="T29" fmla="*/ 283 h 610"/>
                <a:gd name="T30" fmla="*/ 399 w 399"/>
                <a:gd name="T31" fmla="*/ 283 h 610"/>
                <a:gd name="T32" fmla="*/ 386 w 399"/>
                <a:gd name="T33" fmla="*/ 318 h 610"/>
                <a:gd name="T34" fmla="*/ 356 w 399"/>
                <a:gd name="T35" fmla="*/ 340 h 610"/>
                <a:gd name="T36" fmla="*/ 322 w 399"/>
                <a:gd name="T37" fmla="*/ 357 h 610"/>
                <a:gd name="T38" fmla="*/ 318 w 399"/>
                <a:gd name="T39" fmla="*/ 380 h 610"/>
                <a:gd name="T40" fmla="*/ 299 w 399"/>
                <a:gd name="T41" fmla="*/ 359 h 610"/>
                <a:gd name="T42" fmla="*/ 268 w 399"/>
                <a:gd name="T43" fmla="*/ 384 h 610"/>
                <a:gd name="T44" fmla="*/ 253 w 399"/>
                <a:gd name="T45" fmla="*/ 384 h 610"/>
                <a:gd name="T46" fmla="*/ 240 w 399"/>
                <a:gd name="T47" fmla="*/ 369 h 610"/>
                <a:gd name="T48" fmla="*/ 232 w 399"/>
                <a:gd name="T49" fmla="*/ 443 h 610"/>
                <a:gd name="T50" fmla="*/ 204 w 399"/>
                <a:gd name="T51" fmla="*/ 454 h 610"/>
                <a:gd name="T52" fmla="*/ 190 w 399"/>
                <a:gd name="T53" fmla="*/ 483 h 610"/>
                <a:gd name="T54" fmla="*/ 173 w 399"/>
                <a:gd name="T55" fmla="*/ 483 h 610"/>
                <a:gd name="T56" fmla="*/ 133 w 399"/>
                <a:gd name="T57" fmla="*/ 527 h 610"/>
                <a:gd name="T58" fmla="*/ 131 w 399"/>
                <a:gd name="T59" fmla="*/ 561 h 610"/>
                <a:gd name="T60" fmla="*/ 122 w 399"/>
                <a:gd name="T61" fmla="*/ 574 h 610"/>
                <a:gd name="T62" fmla="*/ 110 w 399"/>
                <a:gd name="T63" fmla="*/ 610 h 610"/>
                <a:gd name="T64" fmla="*/ 74 w 399"/>
                <a:gd name="T65" fmla="*/ 561 h 610"/>
                <a:gd name="T66" fmla="*/ 0 w 399"/>
                <a:gd name="T67" fmla="*/ 329 h 610"/>
                <a:gd name="T68" fmla="*/ 0 w 399"/>
                <a:gd name="T69" fmla="*/ 329 h 61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99"/>
                <a:gd name="T106" fmla="*/ 0 h 610"/>
                <a:gd name="T107" fmla="*/ 399 w 399"/>
                <a:gd name="T108" fmla="*/ 610 h 61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99" h="610">
                  <a:moveTo>
                    <a:pt x="0" y="329"/>
                  </a:moveTo>
                  <a:lnTo>
                    <a:pt x="23" y="331"/>
                  </a:lnTo>
                  <a:lnTo>
                    <a:pt x="25" y="291"/>
                  </a:lnTo>
                  <a:lnTo>
                    <a:pt x="53" y="236"/>
                  </a:lnTo>
                  <a:lnTo>
                    <a:pt x="40" y="196"/>
                  </a:lnTo>
                  <a:lnTo>
                    <a:pt x="97" y="4"/>
                  </a:lnTo>
                  <a:lnTo>
                    <a:pt x="110" y="4"/>
                  </a:lnTo>
                  <a:lnTo>
                    <a:pt x="114" y="29"/>
                  </a:lnTo>
                  <a:lnTo>
                    <a:pt x="171" y="8"/>
                  </a:lnTo>
                  <a:lnTo>
                    <a:pt x="173" y="0"/>
                  </a:lnTo>
                  <a:lnTo>
                    <a:pt x="219" y="10"/>
                  </a:lnTo>
                  <a:lnTo>
                    <a:pt x="293" y="198"/>
                  </a:lnTo>
                  <a:lnTo>
                    <a:pt x="327" y="200"/>
                  </a:lnTo>
                  <a:lnTo>
                    <a:pt x="390" y="270"/>
                  </a:lnTo>
                  <a:lnTo>
                    <a:pt x="380" y="283"/>
                  </a:lnTo>
                  <a:lnTo>
                    <a:pt x="399" y="283"/>
                  </a:lnTo>
                  <a:lnTo>
                    <a:pt x="386" y="318"/>
                  </a:lnTo>
                  <a:lnTo>
                    <a:pt x="356" y="340"/>
                  </a:lnTo>
                  <a:lnTo>
                    <a:pt x="322" y="357"/>
                  </a:lnTo>
                  <a:lnTo>
                    <a:pt x="318" y="380"/>
                  </a:lnTo>
                  <a:lnTo>
                    <a:pt x="299" y="359"/>
                  </a:lnTo>
                  <a:lnTo>
                    <a:pt x="268" y="384"/>
                  </a:lnTo>
                  <a:lnTo>
                    <a:pt x="253" y="384"/>
                  </a:lnTo>
                  <a:lnTo>
                    <a:pt x="240" y="369"/>
                  </a:lnTo>
                  <a:lnTo>
                    <a:pt x="232" y="443"/>
                  </a:lnTo>
                  <a:lnTo>
                    <a:pt x="204" y="454"/>
                  </a:lnTo>
                  <a:lnTo>
                    <a:pt x="190" y="483"/>
                  </a:lnTo>
                  <a:lnTo>
                    <a:pt x="173" y="483"/>
                  </a:lnTo>
                  <a:lnTo>
                    <a:pt x="133" y="527"/>
                  </a:lnTo>
                  <a:lnTo>
                    <a:pt x="131" y="561"/>
                  </a:lnTo>
                  <a:lnTo>
                    <a:pt x="122" y="574"/>
                  </a:lnTo>
                  <a:lnTo>
                    <a:pt x="110" y="610"/>
                  </a:lnTo>
                  <a:lnTo>
                    <a:pt x="74" y="561"/>
                  </a:lnTo>
                  <a:lnTo>
                    <a:pt x="0" y="329"/>
                  </a:lnTo>
                  <a:close/>
                </a:path>
              </a:pathLst>
            </a:custGeom>
            <a:grpFill/>
            <a:ln w="12700" cap="flat" cmpd="sng" algn="ctr">
              <a:solidFill>
                <a:schemeClr val="bg2"/>
              </a:solidFill>
              <a:prstDash val="solid"/>
              <a:round/>
              <a:headEnd type="none" w="med" len="med"/>
              <a:tailEnd type="none" w="med" len="med"/>
            </a:ln>
          </p:spPr>
          <p:txBody>
            <a:bodyPr>
              <a:prstTxWarp prst="textNoShape">
                <a:avLst/>
              </a:prstTxWarp>
            </a:bodyPr>
            <a:lstStyle/>
            <a:p>
              <a:pPr defTabSz="914400">
                <a:defRPr/>
              </a:pPr>
              <a:endParaRPr lang="ko-KR" altLang="en-US" kern="0">
                <a:solidFill>
                  <a:sysClr val="windowText" lastClr="000000"/>
                </a:solidFill>
                <a:latin typeface="Corbel"/>
              </a:endParaRPr>
            </a:p>
          </p:txBody>
        </p:sp>
      </p:grpSp>
      <p:grpSp>
        <p:nvGrpSpPr>
          <p:cNvPr id="3" name="Group 158"/>
          <p:cNvGrpSpPr>
            <a:grpSpLocks/>
          </p:cNvGrpSpPr>
          <p:nvPr/>
        </p:nvGrpSpPr>
        <p:grpSpPr bwMode="auto">
          <a:xfrm>
            <a:off x="771525" y="1177925"/>
            <a:ext cx="412750" cy="414338"/>
            <a:chOff x="751052" y="5540913"/>
            <a:chExt cx="412921" cy="414024"/>
          </a:xfrm>
        </p:grpSpPr>
        <p:cxnSp>
          <p:nvCxnSpPr>
            <p:cNvPr id="160" name="Straight Connector 159"/>
            <p:cNvCxnSpPr>
              <a:stCxn id="164" idx="7"/>
              <a:endCxn id="165" idx="3"/>
            </p:cNvCxnSpPr>
            <p:nvPr/>
          </p:nvCxnSpPr>
          <p:spPr>
            <a:xfrm rot="5400000" flipH="1" flipV="1">
              <a:off x="931429" y="5602416"/>
              <a:ext cx="52168" cy="156789"/>
            </a:xfrm>
            <a:prstGeom prst="line">
              <a:avLst/>
            </a:prstGeom>
            <a:ln w="25400" cap="flat" cmpd="sng" algn="ctr">
              <a:gradFill flip="none" rotWithShape="1">
                <a:gsLst>
                  <a:gs pos="0">
                    <a:srgbClr val="FFFF00">
                      <a:alpha val="95000"/>
                    </a:srgbClr>
                  </a:gs>
                  <a:gs pos="100000">
                    <a:srgbClr val="FF6600"/>
                  </a:gs>
                </a:gsLst>
                <a:path path="rect">
                  <a:fillToRect l="50000" t="50000" r="50000" b="50000"/>
                </a:path>
                <a:tileRect/>
              </a:gradFill>
              <a:prstDash val="solid"/>
              <a:round/>
              <a:headEnd type="none" w="med" len="med"/>
              <a:tailEnd type="none" w="med" len="med"/>
            </a:ln>
            <a:effectLst>
              <a:outerShdw blurRad="50800" dist="38100" dir="2700000" algn="tl" rotWithShape="0">
                <a:srgbClr val="000000">
                  <a:alpha val="43000"/>
                </a:srgbClr>
              </a:outerShdw>
            </a:effectLst>
          </p:spPr>
          <p:style>
            <a:lnRef idx="2">
              <a:schemeClr val="accent1"/>
            </a:lnRef>
            <a:fillRef idx="0">
              <a:schemeClr val="accent1"/>
            </a:fillRef>
            <a:effectRef idx="1">
              <a:schemeClr val="accent1"/>
            </a:effectRef>
            <a:fontRef idx="minor">
              <a:schemeClr val="tx1"/>
            </a:fontRef>
          </p:style>
        </p:cxnSp>
        <p:cxnSp>
          <p:nvCxnSpPr>
            <p:cNvPr id="161" name="Straight Connector 160"/>
            <p:cNvCxnSpPr>
              <a:stCxn id="163" idx="1"/>
              <a:endCxn id="164" idx="5"/>
            </p:cNvCxnSpPr>
            <p:nvPr/>
          </p:nvCxnSpPr>
          <p:spPr>
            <a:xfrm rot="16200000" flipV="1">
              <a:off x="929140" y="5751159"/>
              <a:ext cx="39943" cy="139986"/>
            </a:xfrm>
            <a:prstGeom prst="line">
              <a:avLst/>
            </a:prstGeom>
            <a:ln w="25400" cap="flat" cmpd="sng" algn="ctr">
              <a:gradFill flip="none" rotWithShape="1">
                <a:gsLst>
                  <a:gs pos="0">
                    <a:srgbClr val="FFFF00">
                      <a:alpha val="95000"/>
                    </a:srgbClr>
                  </a:gs>
                  <a:gs pos="100000">
                    <a:srgbClr val="FF6600"/>
                  </a:gs>
                </a:gsLst>
                <a:path path="rect">
                  <a:fillToRect l="50000" t="50000" r="50000" b="50000"/>
                </a:path>
                <a:tileRect/>
              </a:gradFill>
              <a:prstDash val="solid"/>
              <a:round/>
              <a:headEnd type="none" w="med" len="med"/>
              <a:tailEnd type="none" w="med" len="med"/>
            </a:ln>
            <a:effectLst>
              <a:outerShdw blurRad="50800" dist="38100" dir="2700000" algn="tl" rotWithShape="0">
                <a:srgbClr val="000000">
                  <a:alpha val="43000"/>
                </a:srgbClr>
              </a:outerShdw>
            </a:effectLst>
          </p:spPr>
          <p:style>
            <a:lnRef idx="2">
              <a:schemeClr val="accent1"/>
            </a:lnRef>
            <a:fillRef idx="0">
              <a:schemeClr val="accent1"/>
            </a:fillRef>
            <a:effectRef idx="1">
              <a:schemeClr val="accent1"/>
            </a:effectRef>
            <a:fontRef idx="minor">
              <a:schemeClr val="tx1"/>
            </a:fontRef>
          </p:style>
        </p:cxnSp>
        <p:cxnSp>
          <p:nvCxnSpPr>
            <p:cNvPr id="162" name="Straight Connector 161"/>
            <p:cNvCxnSpPr>
              <a:stCxn id="163" idx="0"/>
              <a:endCxn id="165" idx="4"/>
            </p:cNvCxnSpPr>
            <p:nvPr/>
          </p:nvCxnSpPr>
          <p:spPr>
            <a:xfrm rot="5400000" flipH="1" flipV="1">
              <a:off x="1006881" y="5739524"/>
              <a:ext cx="147341" cy="16803"/>
            </a:xfrm>
            <a:prstGeom prst="line">
              <a:avLst/>
            </a:prstGeom>
            <a:ln w="25400" cap="flat" cmpd="sng" algn="ctr">
              <a:gradFill flip="none" rotWithShape="1">
                <a:gsLst>
                  <a:gs pos="0">
                    <a:srgbClr val="FFFF00">
                      <a:alpha val="95000"/>
                    </a:srgbClr>
                  </a:gs>
                  <a:gs pos="100000">
                    <a:srgbClr val="FF6600"/>
                  </a:gs>
                </a:gsLst>
                <a:path path="rect">
                  <a:fillToRect l="50000" t="50000" r="50000" b="50000"/>
                </a:path>
                <a:tileRect/>
              </a:gradFill>
              <a:prstDash val="solid"/>
              <a:round/>
              <a:headEnd type="none" w="med" len="med"/>
              <a:tailEnd type="none" w="med" len="med"/>
            </a:ln>
            <a:effectLst>
              <a:outerShdw blurRad="50800" dist="38100" dir="2700000" algn="tl" rotWithShape="0">
                <a:srgbClr val="000000">
                  <a:alpha val="43000"/>
                </a:srgbClr>
              </a:outerShdw>
            </a:effectLst>
          </p:spPr>
          <p:style>
            <a:lnRef idx="2">
              <a:schemeClr val="accent1"/>
            </a:lnRef>
            <a:fillRef idx="0">
              <a:schemeClr val="accent1"/>
            </a:fillRef>
            <a:effectRef idx="1">
              <a:schemeClr val="accent1"/>
            </a:effectRef>
            <a:fontRef idx="minor">
              <a:schemeClr val="tx1"/>
            </a:fontRef>
          </p:style>
        </p:cxnSp>
        <p:sp>
          <p:nvSpPr>
            <p:cNvPr id="163" name="Oval 162"/>
            <p:cNvSpPr/>
            <p:nvPr/>
          </p:nvSpPr>
          <p:spPr>
            <a:xfrm>
              <a:off x="997217" y="5821688"/>
              <a:ext cx="149287" cy="133249"/>
            </a:xfrm>
            <a:prstGeom prst="ellipse">
              <a:avLst/>
            </a:prstGeom>
            <a:gradFill>
              <a:gsLst>
                <a:gs pos="0">
                  <a:schemeClr val="accent6">
                    <a:lumMod val="75000"/>
                  </a:schemeClr>
                </a:gs>
                <a:gs pos="65000">
                  <a:schemeClr val="accent6">
                    <a:shade val="90000"/>
                    <a:satMod val="200000"/>
                    <a:lumMod val="110000"/>
                  </a:schemeClr>
                </a:gs>
                <a:gs pos="100000">
                  <a:schemeClr val="accent6">
                    <a:tint val="90000"/>
                    <a:shade val="100000"/>
                    <a:satMod val="250000"/>
                    <a:lumMod val="150000"/>
                  </a:schemeClr>
                </a:gs>
              </a:gsLst>
            </a:gradFill>
            <a:ln w="12700" cap="flat" cmpd="sng" algn="ctr">
              <a:solidFill>
                <a:schemeClr val="accent6">
                  <a:satMod val="105000"/>
                </a:schemeClr>
              </a:solidFill>
              <a:prstDash val="solid"/>
              <a:round/>
              <a:headEnd type="none" w="med" len="med"/>
              <a:tailEnd type="none" w="med" len="med"/>
            </a:ln>
            <a:effectLst>
              <a:outerShdw blurRad="50800" dist="63500" dir="2700000">
                <a:srgbClr val="000000">
                  <a:alpha val="78000"/>
                </a:srgbClr>
              </a:outerShdw>
            </a:effectLst>
          </p:spPr>
          <p:style>
            <a:lnRef idx="1">
              <a:schemeClr val="accent6"/>
            </a:lnRef>
            <a:fillRef idx="3">
              <a:schemeClr val="accent6"/>
            </a:fillRef>
            <a:effectRef idx="2">
              <a:schemeClr val="accent6"/>
            </a:effectRef>
            <a:fontRef idx="minor">
              <a:schemeClr val="lt1"/>
            </a:fontRef>
          </p:style>
          <p:txBody>
            <a:bodyPr anchor="ctr"/>
            <a:lstStyle/>
            <a:p>
              <a:pPr algn="ctr">
                <a:defRPr/>
              </a:pPr>
              <a:endParaRPr lang="en-US">
                <a:solidFill>
                  <a:prstClr val="white"/>
                </a:solidFill>
                <a:latin typeface="Corbel"/>
              </a:endParaRPr>
            </a:p>
          </p:txBody>
        </p:sp>
        <p:sp>
          <p:nvSpPr>
            <p:cNvPr id="164" name="Oval 163"/>
            <p:cNvSpPr/>
            <p:nvPr/>
          </p:nvSpPr>
          <p:spPr>
            <a:xfrm>
              <a:off x="751052" y="5686852"/>
              <a:ext cx="149287" cy="133249"/>
            </a:xfrm>
            <a:prstGeom prst="ellipse">
              <a:avLst/>
            </a:prstGeom>
            <a:gradFill>
              <a:gsLst>
                <a:gs pos="0">
                  <a:schemeClr val="accent6">
                    <a:lumMod val="75000"/>
                  </a:schemeClr>
                </a:gs>
                <a:gs pos="65000">
                  <a:schemeClr val="accent6">
                    <a:shade val="90000"/>
                    <a:satMod val="200000"/>
                    <a:lumMod val="110000"/>
                  </a:schemeClr>
                </a:gs>
                <a:gs pos="100000">
                  <a:schemeClr val="accent6">
                    <a:tint val="90000"/>
                    <a:shade val="100000"/>
                    <a:satMod val="250000"/>
                    <a:lumMod val="150000"/>
                  </a:schemeClr>
                </a:gs>
              </a:gsLst>
            </a:gradFill>
            <a:ln w="12700" cap="flat" cmpd="sng" algn="ctr">
              <a:solidFill>
                <a:schemeClr val="accent6">
                  <a:satMod val="105000"/>
                </a:schemeClr>
              </a:solidFill>
              <a:prstDash val="solid"/>
              <a:round/>
              <a:headEnd type="none" w="med" len="med"/>
              <a:tailEnd type="none" w="med" len="med"/>
            </a:ln>
            <a:effectLst>
              <a:outerShdw blurRad="50800" dist="63500" dir="2700000">
                <a:srgbClr val="000000">
                  <a:alpha val="78000"/>
                </a:srgbClr>
              </a:outerShdw>
            </a:effectLst>
          </p:spPr>
          <p:style>
            <a:lnRef idx="1">
              <a:schemeClr val="accent6"/>
            </a:lnRef>
            <a:fillRef idx="3">
              <a:schemeClr val="accent6"/>
            </a:fillRef>
            <a:effectRef idx="2">
              <a:schemeClr val="accent6"/>
            </a:effectRef>
            <a:fontRef idx="minor">
              <a:schemeClr val="lt1"/>
            </a:fontRef>
          </p:style>
          <p:txBody>
            <a:bodyPr anchor="ctr"/>
            <a:lstStyle/>
            <a:p>
              <a:pPr algn="ctr">
                <a:defRPr/>
              </a:pPr>
              <a:endParaRPr lang="en-US">
                <a:solidFill>
                  <a:prstClr val="white"/>
                </a:solidFill>
                <a:latin typeface="Corbel"/>
              </a:endParaRPr>
            </a:p>
          </p:txBody>
        </p:sp>
        <p:sp>
          <p:nvSpPr>
            <p:cNvPr id="165" name="Oval 164"/>
            <p:cNvSpPr/>
            <p:nvPr/>
          </p:nvSpPr>
          <p:spPr>
            <a:xfrm>
              <a:off x="1014686" y="5540913"/>
              <a:ext cx="149287" cy="133249"/>
            </a:xfrm>
            <a:prstGeom prst="ellipse">
              <a:avLst/>
            </a:prstGeom>
            <a:gradFill>
              <a:gsLst>
                <a:gs pos="0">
                  <a:schemeClr val="accent6">
                    <a:lumMod val="75000"/>
                  </a:schemeClr>
                </a:gs>
                <a:gs pos="65000">
                  <a:schemeClr val="accent6">
                    <a:shade val="90000"/>
                    <a:satMod val="200000"/>
                    <a:lumMod val="110000"/>
                  </a:schemeClr>
                </a:gs>
                <a:gs pos="100000">
                  <a:schemeClr val="accent6">
                    <a:tint val="90000"/>
                    <a:shade val="100000"/>
                    <a:satMod val="250000"/>
                    <a:lumMod val="150000"/>
                  </a:schemeClr>
                </a:gs>
              </a:gsLst>
            </a:gradFill>
            <a:ln w="12700" cap="flat" cmpd="sng" algn="ctr">
              <a:solidFill>
                <a:schemeClr val="accent6">
                  <a:satMod val="105000"/>
                </a:schemeClr>
              </a:solidFill>
              <a:prstDash val="solid"/>
              <a:round/>
              <a:headEnd type="none" w="med" len="med"/>
              <a:tailEnd type="none" w="med" len="med"/>
            </a:ln>
            <a:effectLst>
              <a:outerShdw blurRad="50800" dist="63500" dir="2700000">
                <a:srgbClr val="000000">
                  <a:alpha val="78000"/>
                </a:srgbClr>
              </a:outerShdw>
            </a:effectLst>
          </p:spPr>
          <p:style>
            <a:lnRef idx="1">
              <a:schemeClr val="accent6"/>
            </a:lnRef>
            <a:fillRef idx="3">
              <a:schemeClr val="accent6"/>
            </a:fillRef>
            <a:effectRef idx="2">
              <a:schemeClr val="accent6"/>
            </a:effectRef>
            <a:fontRef idx="minor">
              <a:schemeClr val="lt1"/>
            </a:fontRef>
          </p:style>
          <p:txBody>
            <a:bodyPr anchor="ctr"/>
            <a:lstStyle/>
            <a:p>
              <a:pPr algn="ctr">
                <a:defRPr/>
              </a:pPr>
              <a:endParaRPr lang="en-US">
                <a:solidFill>
                  <a:prstClr val="white"/>
                </a:solidFill>
                <a:latin typeface="Corbel"/>
              </a:endParaRPr>
            </a:p>
          </p:txBody>
        </p:sp>
      </p:grpSp>
      <p:grpSp>
        <p:nvGrpSpPr>
          <p:cNvPr id="4" name="Group 172"/>
          <p:cNvGrpSpPr>
            <a:grpSpLocks/>
          </p:cNvGrpSpPr>
          <p:nvPr/>
        </p:nvGrpSpPr>
        <p:grpSpPr bwMode="auto">
          <a:xfrm>
            <a:off x="6786563" y="4216400"/>
            <a:ext cx="412750" cy="412750"/>
            <a:chOff x="751052" y="5540913"/>
            <a:chExt cx="412921" cy="414024"/>
          </a:xfrm>
        </p:grpSpPr>
        <p:cxnSp>
          <p:nvCxnSpPr>
            <p:cNvPr id="174" name="Straight Connector 173"/>
            <p:cNvCxnSpPr>
              <a:stCxn id="178" idx="7"/>
              <a:endCxn id="179" idx="3"/>
            </p:cNvCxnSpPr>
            <p:nvPr/>
          </p:nvCxnSpPr>
          <p:spPr>
            <a:xfrm rot="5400000" flipH="1" flipV="1">
              <a:off x="931429" y="5602416"/>
              <a:ext cx="52168" cy="156789"/>
            </a:xfrm>
            <a:prstGeom prst="line">
              <a:avLst/>
            </a:prstGeom>
            <a:ln w="25400" cap="flat" cmpd="sng" algn="ctr">
              <a:gradFill flip="none" rotWithShape="1">
                <a:gsLst>
                  <a:gs pos="0">
                    <a:srgbClr val="FFFF00">
                      <a:alpha val="95000"/>
                    </a:srgbClr>
                  </a:gs>
                  <a:gs pos="100000">
                    <a:srgbClr val="FF6600"/>
                  </a:gs>
                </a:gsLst>
                <a:path path="rect">
                  <a:fillToRect l="50000" t="50000" r="50000" b="50000"/>
                </a:path>
                <a:tileRect/>
              </a:gradFill>
              <a:prstDash val="solid"/>
              <a:round/>
              <a:headEnd type="none" w="med" len="med"/>
              <a:tailEnd type="none" w="med" len="med"/>
            </a:ln>
            <a:effectLst>
              <a:outerShdw blurRad="50800" dist="38100" dir="2700000" algn="tl" rotWithShape="0">
                <a:srgbClr val="000000">
                  <a:alpha val="43000"/>
                </a:srgbClr>
              </a:outerShdw>
            </a:effectLst>
          </p:spPr>
          <p:style>
            <a:lnRef idx="2">
              <a:schemeClr val="accent1"/>
            </a:lnRef>
            <a:fillRef idx="0">
              <a:schemeClr val="accent1"/>
            </a:fillRef>
            <a:effectRef idx="1">
              <a:schemeClr val="accent1"/>
            </a:effectRef>
            <a:fontRef idx="minor">
              <a:schemeClr val="tx1"/>
            </a:fontRef>
          </p:style>
        </p:cxnSp>
        <p:cxnSp>
          <p:nvCxnSpPr>
            <p:cNvPr id="175" name="Straight Connector 174"/>
            <p:cNvCxnSpPr>
              <a:stCxn id="177" idx="1"/>
              <a:endCxn id="178" idx="5"/>
            </p:cNvCxnSpPr>
            <p:nvPr/>
          </p:nvCxnSpPr>
          <p:spPr>
            <a:xfrm rot="16200000" flipV="1">
              <a:off x="929140" y="5751159"/>
              <a:ext cx="39943" cy="139986"/>
            </a:xfrm>
            <a:prstGeom prst="line">
              <a:avLst/>
            </a:prstGeom>
            <a:ln w="25400" cap="flat" cmpd="sng" algn="ctr">
              <a:gradFill flip="none" rotWithShape="1">
                <a:gsLst>
                  <a:gs pos="0">
                    <a:srgbClr val="FFFF00">
                      <a:alpha val="95000"/>
                    </a:srgbClr>
                  </a:gs>
                  <a:gs pos="100000">
                    <a:srgbClr val="FF6600"/>
                  </a:gs>
                </a:gsLst>
                <a:path path="rect">
                  <a:fillToRect l="50000" t="50000" r="50000" b="50000"/>
                </a:path>
                <a:tileRect/>
              </a:gradFill>
              <a:prstDash val="solid"/>
              <a:round/>
              <a:headEnd type="none" w="med" len="med"/>
              <a:tailEnd type="none" w="med" len="med"/>
            </a:ln>
            <a:effectLst>
              <a:outerShdw blurRad="50800" dist="38100" dir="2700000" algn="tl" rotWithShape="0">
                <a:srgbClr val="000000">
                  <a:alpha val="43000"/>
                </a:srgbClr>
              </a:outerShdw>
            </a:effectLst>
          </p:spPr>
          <p:style>
            <a:lnRef idx="2">
              <a:schemeClr val="accent1"/>
            </a:lnRef>
            <a:fillRef idx="0">
              <a:schemeClr val="accent1"/>
            </a:fillRef>
            <a:effectRef idx="1">
              <a:schemeClr val="accent1"/>
            </a:effectRef>
            <a:fontRef idx="minor">
              <a:schemeClr val="tx1"/>
            </a:fontRef>
          </p:style>
        </p:cxnSp>
        <p:cxnSp>
          <p:nvCxnSpPr>
            <p:cNvPr id="176" name="Straight Connector 175"/>
            <p:cNvCxnSpPr>
              <a:stCxn id="177" idx="0"/>
              <a:endCxn id="179" idx="4"/>
            </p:cNvCxnSpPr>
            <p:nvPr/>
          </p:nvCxnSpPr>
          <p:spPr>
            <a:xfrm rot="5400000" flipH="1" flipV="1">
              <a:off x="1006881" y="5739524"/>
              <a:ext cx="147341" cy="16803"/>
            </a:xfrm>
            <a:prstGeom prst="line">
              <a:avLst/>
            </a:prstGeom>
            <a:ln w="25400" cap="flat" cmpd="sng" algn="ctr">
              <a:gradFill flip="none" rotWithShape="1">
                <a:gsLst>
                  <a:gs pos="0">
                    <a:srgbClr val="FFFF00">
                      <a:alpha val="95000"/>
                    </a:srgbClr>
                  </a:gs>
                  <a:gs pos="100000">
                    <a:srgbClr val="FF6600"/>
                  </a:gs>
                </a:gsLst>
                <a:path path="rect">
                  <a:fillToRect l="50000" t="50000" r="50000" b="50000"/>
                </a:path>
                <a:tileRect/>
              </a:gradFill>
              <a:prstDash val="solid"/>
              <a:round/>
              <a:headEnd type="none" w="med" len="med"/>
              <a:tailEnd type="none" w="med" len="med"/>
            </a:ln>
            <a:effectLst>
              <a:outerShdw blurRad="50800" dist="38100" dir="2700000" algn="tl" rotWithShape="0">
                <a:srgbClr val="000000">
                  <a:alpha val="43000"/>
                </a:srgbClr>
              </a:outerShdw>
            </a:effectLst>
          </p:spPr>
          <p:style>
            <a:lnRef idx="2">
              <a:schemeClr val="accent1"/>
            </a:lnRef>
            <a:fillRef idx="0">
              <a:schemeClr val="accent1"/>
            </a:fillRef>
            <a:effectRef idx="1">
              <a:schemeClr val="accent1"/>
            </a:effectRef>
            <a:fontRef idx="minor">
              <a:schemeClr val="tx1"/>
            </a:fontRef>
          </p:style>
        </p:cxnSp>
        <p:sp>
          <p:nvSpPr>
            <p:cNvPr id="177" name="Oval 176"/>
            <p:cNvSpPr/>
            <p:nvPr/>
          </p:nvSpPr>
          <p:spPr>
            <a:xfrm>
              <a:off x="997216" y="5821175"/>
              <a:ext cx="149287" cy="133762"/>
            </a:xfrm>
            <a:prstGeom prst="ellipse">
              <a:avLst/>
            </a:prstGeom>
            <a:gradFill>
              <a:gsLst>
                <a:gs pos="0">
                  <a:schemeClr val="accent6">
                    <a:lumMod val="75000"/>
                  </a:schemeClr>
                </a:gs>
                <a:gs pos="65000">
                  <a:schemeClr val="accent6">
                    <a:shade val="90000"/>
                    <a:satMod val="200000"/>
                    <a:lumMod val="110000"/>
                  </a:schemeClr>
                </a:gs>
                <a:gs pos="100000">
                  <a:schemeClr val="accent6">
                    <a:tint val="90000"/>
                    <a:shade val="100000"/>
                    <a:satMod val="250000"/>
                    <a:lumMod val="150000"/>
                  </a:schemeClr>
                </a:gs>
              </a:gsLst>
            </a:gradFill>
            <a:ln w="12700" cap="flat" cmpd="sng" algn="ctr">
              <a:solidFill>
                <a:schemeClr val="accent6">
                  <a:satMod val="105000"/>
                </a:schemeClr>
              </a:solidFill>
              <a:prstDash val="solid"/>
              <a:round/>
              <a:headEnd type="none" w="med" len="med"/>
              <a:tailEnd type="none" w="med" len="med"/>
            </a:ln>
            <a:effectLst>
              <a:outerShdw blurRad="50800" dist="63500" dir="2700000">
                <a:srgbClr val="000000">
                  <a:alpha val="78000"/>
                </a:srgbClr>
              </a:outerShdw>
            </a:effectLst>
          </p:spPr>
          <p:style>
            <a:lnRef idx="1">
              <a:schemeClr val="accent6"/>
            </a:lnRef>
            <a:fillRef idx="3">
              <a:schemeClr val="accent6"/>
            </a:fillRef>
            <a:effectRef idx="2">
              <a:schemeClr val="accent6"/>
            </a:effectRef>
            <a:fontRef idx="minor">
              <a:schemeClr val="lt1"/>
            </a:fontRef>
          </p:style>
          <p:txBody>
            <a:bodyPr anchor="ctr"/>
            <a:lstStyle/>
            <a:p>
              <a:pPr algn="ctr">
                <a:defRPr/>
              </a:pPr>
              <a:endParaRPr lang="en-US">
                <a:solidFill>
                  <a:prstClr val="white"/>
                </a:solidFill>
                <a:latin typeface="Corbel"/>
              </a:endParaRPr>
            </a:p>
          </p:txBody>
        </p:sp>
        <p:sp>
          <p:nvSpPr>
            <p:cNvPr id="178" name="Oval 177"/>
            <p:cNvSpPr/>
            <p:nvPr/>
          </p:nvSpPr>
          <p:spPr>
            <a:xfrm>
              <a:off x="751052" y="5687414"/>
              <a:ext cx="149287" cy="133762"/>
            </a:xfrm>
            <a:prstGeom prst="ellipse">
              <a:avLst/>
            </a:prstGeom>
            <a:gradFill>
              <a:gsLst>
                <a:gs pos="0">
                  <a:schemeClr val="accent6">
                    <a:lumMod val="75000"/>
                  </a:schemeClr>
                </a:gs>
                <a:gs pos="65000">
                  <a:schemeClr val="accent6">
                    <a:shade val="90000"/>
                    <a:satMod val="200000"/>
                    <a:lumMod val="110000"/>
                  </a:schemeClr>
                </a:gs>
                <a:gs pos="100000">
                  <a:schemeClr val="accent6">
                    <a:tint val="90000"/>
                    <a:shade val="100000"/>
                    <a:satMod val="250000"/>
                    <a:lumMod val="150000"/>
                  </a:schemeClr>
                </a:gs>
              </a:gsLst>
            </a:gradFill>
            <a:ln w="12700" cap="flat" cmpd="sng" algn="ctr">
              <a:solidFill>
                <a:schemeClr val="accent6">
                  <a:satMod val="105000"/>
                </a:schemeClr>
              </a:solidFill>
              <a:prstDash val="solid"/>
              <a:round/>
              <a:headEnd type="none" w="med" len="med"/>
              <a:tailEnd type="none" w="med" len="med"/>
            </a:ln>
            <a:effectLst>
              <a:outerShdw blurRad="50800" dist="63500" dir="2700000">
                <a:srgbClr val="000000">
                  <a:alpha val="78000"/>
                </a:srgbClr>
              </a:outerShdw>
            </a:effectLst>
          </p:spPr>
          <p:style>
            <a:lnRef idx="1">
              <a:schemeClr val="accent6"/>
            </a:lnRef>
            <a:fillRef idx="3">
              <a:schemeClr val="accent6"/>
            </a:fillRef>
            <a:effectRef idx="2">
              <a:schemeClr val="accent6"/>
            </a:effectRef>
            <a:fontRef idx="minor">
              <a:schemeClr val="lt1"/>
            </a:fontRef>
          </p:style>
          <p:txBody>
            <a:bodyPr anchor="ctr"/>
            <a:lstStyle/>
            <a:p>
              <a:pPr algn="ctr">
                <a:defRPr/>
              </a:pPr>
              <a:endParaRPr lang="en-US">
                <a:solidFill>
                  <a:prstClr val="white"/>
                </a:solidFill>
                <a:latin typeface="Corbel"/>
              </a:endParaRPr>
            </a:p>
          </p:txBody>
        </p:sp>
        <p:sp>
          <p:nvSpPr>
            <p:cNvPr id="179" name="Oval 178"/>
            <p:cNvSpPr/>
            <p:nvPr/>
          </p:nvSpPr>
          <p:spPr>
            <a:xfrm>
              <a:off x="1014686" y="5540913"/>
              <a:ext cx="149287" cy="133762"/>
            </a:xfrm>
            <a:prstGeom prst="ellipse">
              <a:avLst/>
            </a:prstGeom>
            <a:gradFill>
              <a:gsLst>
                <a:gs pos="0">
                  <a:schemeClr val="accent6">
                    <a:lumMod val="75000"/>
                  </a:schemeClr>
                </a:gs>
                <a:gs pos="65000">
                  <a:schemeClr val="accent6">
                    <a:shade val="90000"/>
                    <a:satMod val="200000"/>
                    <a:lumMod val="110000"/>
                  </a:schemeClr>
                </a:gs>
                <a:gs pos="100000">
                  <a:schemeClr val="accent6">
                    <a:tint val="90000"/>
                    <a:shade val="100000"/>
                    <a:satMod val="250000"/>
                    <a:lumMod val="150000"/>
                  </a:schemeClr>
                </a:gs>
              </a:gsLst>
            </a:gradFill>
            <a:ln w="12700" cap="flat" cmpd="sng" algn="ctr">
              <a:solidFill>
                <a:schemeClr val="accent6">
                  <a:satMod val="105000"/>
                </a:schemeClr>
              </a:solidFill>
              <a:prstDash val="solid"/>
              <a:round/>
              <a:headEnd type="none" w="med" len="med"/>
              <a:tailEnd type="none" w="med" len="med"/>
            </a:ln>
            <a:effectLst>
              <a:outerShdw blurRad="50800" dist="63500" dir="2700000">
                <a:srgbClr val="000000">
                  <a:alpha val="78000"/>
                </a:srgbClr>
              </a:outerShdw>
            </a:effectLst>
          </p:spPr>
          <p:style>
            <a:lnRef idx="1">
              <a:schemeClr val="accent6"/>
            </a:lnRef>
            <a:fillRef idx="3">
              <a:schemeClr val="accent6"/>
            </a:fillRef>
            <a:effectRef idx="2">
              <a:schemeClr val="accent6"/>
            </a:effectRef>
            <a:fontRef idx="minor">
              <a:schemeClr val="lt1"/>
            </a:fontRef>
          </p:style>
          <p:txBody>
            <a:bodyPr anchor="ctr"/>
            <a:lstStyle/>
            <a:p>
              <a:pPr algn="ctr">
                <a:defRPr/>
              </a:pPr>
              <a:endParaRPr lang="en-US">
                <a:solidFill>
                  <a:prstClr val="white"/>
                </a:solidFill>
                <a:latin typeface="Corbel"/>
              </a:endParaRPr>
            </a:p>
          </p:txBody>
        </p:sp>
      </p:grpSp>
      <p:grpSp>
        <p:nvGrpSpPr>
          <p:cNvPr id="5" name="Group 193"/>
          <p:cNvGrpSpPr>
            <a:grpSpLocks/>
          </p:cNvGrpSpPr>
          <p:nvPr/>
        </p:nvGrpSpPr>
        <p:grpSpPr bwMode="auto">
          <a:xfrm>
            <a:off x="8232775" y="2157413"/>
            <a:ext cx="412750" cy="414337"/>
            <a:chOff x="751052" y="5540913"/>
            <a:chExt cx="412921" cy="414024"/>
          </a:xfrm>
        </p:grpSpPr>
        <p:cxnSp>
          <p:nvCxnSpPr>
            <p:cNvPr id="195" name="Straight Connector 194"/>
            <p:cNvCxnSpPr>
              <a:stCxn id="199" idx="7"/>
              <a:endCxn id="200" idx="3"/>
            </p:cNvCxnSpPr>
            <p:nvPr/>
          </p:nvCxnSpPr>
          <p:spPr>
            <a:xfrm rot="5400000" flipH="1" flipV="1">
              <a:off x="931429" y="5602416"/>
              <a:ext cx="52168" cy="156789"/>
            </a:xfrm>
            <a:prstGeom prst="line">
              <a:avLst/>
            </a:prstGeom>
            <a:ln w="25400" cap="flat" cmpd="sng" algn="ctr">
              <a:gradFill flip="none" rotWithShape="1">
                <a:gsLst>
                  <a:gs pos="0">
                    <a:srgbClr val="FFFF00">
                      <a:alpha val="95000"/>
                    </a:srgbClr>
                  </a:gs>
                  <a:gs pos="100000">
                    <a:srgbClr val="FF6600"/>
                  </a:gs>
                </a:gsLst>
                <a:path path="rect">
                  <a:fillToRect l="50000" t="50000" r="50000" b="50000"/>
                </a:path>
                <a:tileRect/>
              </a:gradFill>
              <a:prstDash val="solid"/>
              <a:round/>
              <a:headEnd type="none" w="med" len="med"/>
              <a:tailEnd type="none" w="med" len="med"/>
            </a:ln>
            <a:effectLst>
              <a:outerShdw blurRad="50800" dist="38100" dir="2700000" algn="tl" rotWithShape="0">
                <a:srgbClr val="000000">
                  <a:alpha val="43000"/>
                </a:srgbClr>
              </a:outerShdw>
            </a:effectLst>
          </p:spPr>
          <p:style>
            <a:lnRef idx="2">
              <a:schemeClr val="accent1"/>
            </a:lnRef>
            <a:fillRef idx="0">
              <a:schemeClr val="accent1"/>
            </a:fillRef>
            <a:effectRef idx="1">
              <a:schemeClr val="accent1"/>
            </a:effectRef>
            <a:fontRef idx="minor">
              <a:schemeClr val="tx1"/>
            </a:fontRef>
          </p:style>
        </p:cxnSp>
        <p:cxnSp>
          <p:nvCxnSpPr>
            <p:cNvPr id="196" name="Straight Connector 195"/>
            <p:cNvCxnSpPr>
              <a:stCxn id="198" idx="1"/>
              <a:endCxn id="199" idx="5"/>
            </p:cNvCxnSpPr>
            <p:nvPr/>
          </p:nvCxnSpPr>
          <p:spPr>
            <a:xfrm rot="16200000" flipV="1">
              <a:off x="929140" y="5751159"/>
              <a:ext cx="39943" cy="139986"/>
            </a:xfrm>
            <a:prstGeom prst="line">
              <a:avLst/>
            </a:prstGeom>
            <a:ln w="25400" cap="flat" cmpd="sng" algn="ctr">
              <a:gradFill flip="none" rotWithShape="1">
                <a:gsLst>
                  <a:gs pos="0">
                    <a:srgbClr val="FFFF00">
                      <a:alpha val="95000"/>
                    </a:srgbClr>
                  </a:gs>
                  <a:gs pos="100000">
                    <a:srgbClr val="FF6600"/>
                  </a:gs>
                </a:gsLst>
                <a:path path="rect">
                  <a:fillToRect l="50000" t="50000" r="50000" b="50000"/>
                </a:path>
                <a:tileRect/>
              </a:gradFill>
              <a:prstDash val="solid"/>
              <a:round/>
              <a:headEnd type="none" w="med" len="med"/>
              <a:tailEnd type="none" w="med" len="med"/>
            </a:ln>
            <a:effectLst>
              <a:outerShdw blurRad="50800" dist="38100" dir="2700000" algn="tl" rotWithShape="0">
                <a:srgbClr val="000000">
                  <a:alpha val="43000"/>
                </a:srgbClr>
              </a:outerShdw>
            </a:effectLst>
          </p:spPr>
          <p:style>
            <a:lnRef idx="2">
              <a:schemeClr val="accent1"/>
            </a:lnRef>
            <a:fillRef idx="0">
              <a:schemeClr val="accent1"/>
            </a:fillRef>
            <a:effectRef idx="1">
              <a:schemeClr val="accent1"/>
            </a:effectRef>
            <a:fontRef idx="minor">
              <a:schemeClr val="tx1"/>
            </a:fontRef>
          </p:style>
        </p:cxnSp>
        <p:cxnSp>
          <p:nvCxnSpPr>
            <p:cNvPr id="197" name="Straight Connector 196"/>
            <p:cNvCxnSpPr>
              <a:stCxn id="198" idx="0"/>
              <a:endCxn id="200" idx="4"/>
            </p:cNvCxnSpPr>
            <p:nvPr/>
          </p:nvCxnSpPr>
          <p:spPr>
            <a:xfrm rot="5400000" flipH="1" flipV="1">
              <a:off x="1006881" y="5739524"/>
              <a:ext cx="147341" cy="16803"/>
            </a:xfrm>
            <a:prstGeom prst="line">
              <a:avLst/>
            </a:prstGeom>
            <a:ln w="25400" cap="flat" cmpd="sng" algn="ctr">
              <a:gradFill flip="none" rotWithShape="1">
                <a:gsLst>
                  <a:gs pos="0">
                    <a:srgbClr val="FFFF00">
                      <a:alpha val="95000"/>
                    </a:srgbClr>
                  </a:gs>
                  <a:gs pos="100000">
                    <a:srgbClr val="FF6600"/>
                  </a:gs>
                </a:gsLst>
                <a:path path="rect">
                  <a:fillToRect l="50000" t="50000" r="50000" b="50000"/>
                </a:path>
                <a:tileRect/>
              </a:gradFill>
              <a:prstDash val="solid"/>
              <a:round/>
              <a:headEnd type="none" w="med" len="med"/>
              <a:tailEnd type="none" w="med" len="med"/>
            </a:ln>
            <a:effectLst>
              <a:outerShdw blurRad="50800" dist="38100" dir="2700000" algn="tl" rotWithShape="0">
                <a:srgbClr val="000000">
                  <a:alpha val="43000"/>
                </a:srgbClr>
              </a:outerShdw>
            </a:effectLst>
          </p:spPr>
          <p:style>
            <a:lnRef idx="2">
              <a:schemeClr val="accent1"/>
            </a:lnRef>
            <a:fillRef idx="0">
              <a:schemeClr val="accent1"/>
            </a:fillRef>
            <a:effectRef idx="1">
              <a:schemeClr val="accent1"/>
            </a:effectRef>
            <a:fontRef idx="minor">
              <a:schemeClr val="tx1"/>
            </a:fontRef>
          </p:style>
        </p:cxnSp>
        <p:sp>
          <p:nvSpPr>
            <p:cNvPr id="198" name="Oval 197"/>
            <p:cNvSpPr/>
            <p:nvPr/>
          </p:nvSpPr>
          <p:spPr>
            <a:xfrm>
              <a:off x="997217" y="5821688"/>
              <a:ext cx="149287" cy="133249"/>
            </a:xfrm>
            <a:prstGeom prst="ellipse">
              <a:avLst/>
            </a:prstGeom>
            <a:gradFill>
              <a:gsLst>
                <a:gs pos="0">
                  <a:schemeClr val="accent6">
                    <a:lumMod val="75000"/>
                  </a:schemeClr>
                </a:gs>
                <a:gs pos="65000">
                  <a:schemeClr val="accent6">
                    <a:shade val="90000"/>
                    <a:satMod val="200000"/>
                    <a:lumMod val="110000"/>
                  </a:schemeClr>
                </a:gs>
                <a:gs pos="100000">
                  <a:schemeClr val="accent6">
                    <a:tint val="90000"/>
                    <a:shade val="100000"/>
                    <a:satMod val="250000"/>
                    <a:lumMod val="150000"/>
                  </a:schemeClr>
                </a:gs>
              </a:gsLst>
            </a:gradFill>
            <a:ln w="12700" cap="flat" cmpd="sng" algn="ctr">
              <a:solidFill>
                <a:schemeClr val="accent6">
                  <a:satMod val="105000"/>
                </a:schemeClr>
              </a:solidFill>
              <a:prstDash val="solid"/>
              <a:round/>
              <a:headEnd type="none" w="med" len="med"/>
              <a:tailEnd type="none" w="med" len="med"/>
            </a:ln>
            <a:effectLst>
              <a:outerShdw blurRad="50800" dist="63500" dir="2700000">
                <a:srgbClr val="000000">
                  <a:alpha val="78000"/>
                </a:srgbClr>
              </a:outerShdw>
            </a:effectLst>
          </p:spPr>
          <p:style>
            <a:lnRef idx="1">
              <a:schemeClr val="accent6"/>
            </a:lnRef>
            <a:fillRef idx="3">
              <a:schemeClr val="accent6"/>
            </a:fillRef>
            <a:effectRef idx="2">
              <a:schemeClr val="accent6"/>
            </a:effectRef>
            <a:fontRef idx="minor">
              <a:schemeClr val="lt1"/>
            </a:fontRef>
          </p:style>
          <p:txBody>
            <a:bodyPr anchor="ctr"/>
            <a:lstStyle/>
            <a:p>
              <a:pPr algn="ctr">
                <a:defRPr/>
              </a:pPr>
              <a:endParaRPr lang="en-US">
                <a:solidFill>
                  <a:prstClr val="white"/>
                </a:solidFill>
                <a:latin typeface="Corbel"/>
              </a:endParaRPr>
            </a:p>
          </p:txBody>
        </p:sp>
        <p:sp>
          <p:nvSpPr>
            <p:cNvPr id="199" name="Oval 198"/>
            <p:cNvSpPr/>
            <p:nvPr/>
          </p:nvSpPr>
          <p:spPr>
            <a:xfrm>
              <a:off x="751052" y="5686853"/>
              <a:ext cx="149287" cy="133249"/>
            </a:xfrm>
            <a:prstGeom prst="ellipse">
              <a:avLst/>
            </a:prstGeom>
            <a:gradFill>
              <a:gsLst>
                <a:gs pos="0">
                  <a:schemeClr val="accent6">
                    <a:lumMod val="75000"/>
                  </a:schemeClr>
                </a:gs>
                <a:gs pos="65000">
                  <a:schemeClr val="accent6">
                    <a:shade val="90000"/>
                    <a:satMod val="200000"/>
                    <a:lumMod val="110000"/>
                  </a:schemeClr>
                </a:gs>
                <a:gs pos="100000">
                  <a:schemeClr val="accent6">
                    <a:tint val="90000"/>
                    <a:shade val="100000"/>
                    <a:satMod val="250000"/>
                    <a:lumMod val="150000"/>
                  </a:schemeClr>
                </a:gs>
              </a:gsLst>
            </a:gradFill>
            <a:ln w="12700" cap="flat" cmpd="sng" algn="ctr">
              <a:solidFill>
                <a:schemeClr val="accent6">
                  <a:satMod val="105000"/>
                </a:schemeClr>
              </a:solidFill>
              <a:prstDash val="solid"/>
              <a:round/>
              <a:headEnd type="none" w="med" len="med"/>
              <a:tailEnd type="none" w="med" len="med"/>
            </a:ln>
            <a:effectLst>
              <a:outerShdw blurRad="50800" dist="63500" dir="2700000">
                <a:srgbClr val="000000">
                  <a:alpha val="78000"/>
                </a:srgbClr>
              </a:outerShdw>
            </a:effectLst>
          </p:spPr>
          <p:style>
            <a:lnRef idx="1">
              <a:schemeClr val="accent6"/>
            </a:lnRef>
            <a:fillRef idx="3">
              <a:schemeClr val="accent6"/>
            </a:fillRef>
            <a:effectRef idx="2">
              <a:schemeClr val="accent6"/>
            </a:effectRef>
            <a:fontRef idx="minor">
              <a:schemeClr val="lt1"/>
            </a:fontRef>
          </p:style>
          <p:txBody>
            <a:bodyPr anchor="ctr"/>
            <a:lstStyle/>
            <a:p>
              <a:pPr algn="ctr">
                <a:defRPr/>
              </a:pPr>
              <a:endParaRPr lang="en-US">
                <a:solidFill>
                  <a:prstClr val="white"/>
                </a:solidFill>
                <a:latin typeface="Corbel"/>
              </a:endParaRPr>
            </a:p>
          </p:txBody>
        </p:sp>
        <p:sp>
          <p:nvSpPr>
            <p:cNvPr id="200" name="Oval 199"/>
            <p:cNvSpPr/>
            <p:nvPr/>
          </p:nvSpPr>
          <p:spPr>
            <a:xfrm>
              <a:off x="1014686" y="5540913"/>
              <a:ext cx="149287" cy="133249"/>
            </a:xfrm>
            <a:prstGeom prst="ellipse">
              <a:avLst/>
            </a:prstGeom>
            <a:gradFill>
              <a:gsLst>
                <a:gs pos="0">
                  <a:schemeClr val="accent6">
                    <a:lumMod val="75000"/>
                  </a:schemeClr>
                </a:gs>
                <a:gs pos="65000">
                  <a:schemeClr val="accent6">
                    <a:shade val="90000"/>
                    <a:satMod val="200000"/>
                    <a:lumMod val="110000"/>
                  </a:schemeClr>
                </a:gs>
                <a:gs pos="100000">
                  <a:schemeClr val="accent6">
                    <a:tint val="90000"/>
                    <a:shade val="100000"/>
                    <a:satMod val="250000"/>
                    <a:lumMod val="150000"/>
                  </a:schemeClr>
                </a:gs>
              </a:gsLst>
            </a:gradFill>
            <a:ln w="12700" cap="flat" cmpd="sng" algn="ctr">
              <a:solidFill>
                <a:schemeClr val="accent6">
                  <a:satMod val="105000"/>
                </a:schemeClr>
              </a:solidFill>
              <a:prstDash val="solid"/>
              <a:round/>
              <a:headEnd type="none" w="med" len="med"/>
              <a:tailEnd type="none" w="med" len="med"/>
            </a:ln>
            <a:effectLst>
              <a:outerShdw blurRad="50800" dist="63500" dir="2700000">
                <a:srgbClr val="000000">
                  <a:alpha val="78000"/>
                </a:srgbClr>
              </a:outerShdw>
            </a:effectLst>
          </p:spPr>
          <p:style>
            <a:lnRef idx="1">
              <a:schemeClr val="accent6"/>
            </a:lnRef>
            <a:fillRef idx="3">
              <a:schemeClr val="accent6"/>
            </a:fillRef>
            <a:effectRef idx="2">
              <a:schemeClr val="accent6"/>
            </a:effectRef>
            <a:fontRef idx="minor">
              <a:schemeClr val="lt1"/>
            </a:fontRef>
          </p:style>
          <p:txBody>
            <a:bodyPr anchor="ctr"/>
            <a:lstStyle/>
            <a:p>
              <a:pPr algn="ctr">
                <a:defRPr/>
              </a:pPr>
              <a:endParaRPr lang="en-US">
                <a:solidFill>
                  <a:prstClr val="white"/>
                </a:solidFill>
                <a:latin typeface="Corbel"/>
              </a:endParaRPr>
            </a:p>
          </p:txBody>
        </p:sp>
      </p:grpSp>
      <p:grpSp>
        <p:nvGrpSpPr>
          <p:cNvPr id="6" name="Group 200"/>
          <p:cNvGrpSpPr>
            <a:grpSpLocks/>
          </p:cNvGrpSpPr>
          <p:nvPr/>
        </p:nvGrpSpPr>
        <p:grpSpPr bwMode="auto">
          <a:xfrm>
            <a:off x="5489575" y="2290763"/>
            <a:ext cx="412750" cy="414337"/>
            <a:chOff x="751052" y="5540913"/>
            <a:chExt cx="412921" cy="414024"/>
          </a:xfrm>
        </p:grpSpPr>
        <p:cxnSp>
          <p:nvCxnSpPr>
            <p:cNvPr id="202" name="Straight Connector 201"/>
            <p:cNvCxnSpPr>
              <a:stCxn id="206" idx="7"/>
              <a:endCxn id="207" idx="3"/>
            </p:cNvCxnSpPr>
            <p:nvPr/>
          </p:nvCxnSpPr>
          <p:spPr>
            <a:xfrm rot="5400000" flipH="1" flipV="1">
              <a:off x="931429" y="5602416"/>
              <a:ext cx="52168" cy="156789"/>
            </a:xfrm>
            <a:prstGeom prst="line">
              <a:avLst/>
            </a:prstGeom>
            <a:ln w="25400" cap="flat" cmpd="sng" algn="ctr">
              <a:gradFill flip="none" rotWithShape="1">
                <a:gsLst>
                  <a:gs pos="0">
                    <a:srgbClr val="FFFF00">
                      <a:alpha val="95000"/>
                    </a:srgbClr>
                  </a:gs>
                  <a:gs pos="100000">
                    <a:srgbClr val="FF6600"/>
                  </a:gs>
                </a:gsLst>
                <a:path path="rect">
                  <a:fillToRect l="50000" t="50000" r="50000" b="50000"/>
                </a:path>
                <a:tileRect/>
              </a:gradFill>
              <a:prstDash val="solid"/>
              <a:round/>
              <a:headEnd type="none" w="med" len="med"/>
              <a:tailEnd type="none" w="med" len="med"/>
            </a:ln>
            <a:effectLst>
              <a:outerShdw blurRad="50800" dist="38100" dir="2700000" algn="tl" rotWithShape="0">
                <a:srgbClr val="000000">
                  <a:alpha val="43000"/>
                </a:srgbClr>
              </a:outerShdw>
            </a:effectLst>
          </p:spPr>
          <p:style>
            <a:lnRef idx="2">
              <a:schemeClr val="accent1"/>
            </a:lnRef>
            <a:fillRef idx="0">
              <a:schemeClr val="accent1"/>
            </a:fillRef>
            <a:effectRef idx="1">
              <a:schemeClr val="accent1"/>
            </a:effectRef>
            <a:fontRef idx="minor">
              <a:schemeClr val="tx1"/>
            </a:fontRef>
          </p:style>
        </p:cxnSp>
        <p:cxnSp>
          <p:nvCxnSpPr>
            <p:cNvPr id="203" name="Straight Connector 202"/>
            <p:cNvCxnSpPr>
              <a:stCxn id="205" idx="1"/>
              <a:endCxn id="206" idx="5"/>
            </p:cNvCxnSpPr>
            <p:nvPr/>
          </p:nvCxnSpPr>
          <p:spPr>
            <a:xfrm rot="16200000" flipV="1">
              <a:off x="929140" y="5751159"/>
              <a:ext cx="39943" cy="139986"/>
            </a:xfrm>
            <a:prstGeom prst="line">
              <a:avLst/>
            </a:prstGeom>
            <a:ln w="25400" cap="flat" cmpd="sng" algn="ctr">
              <a:gradFill flip="none" rotWithShape="1">
                <a:gsLst>
                  <a:gs pos="0">
                    <a:srgbClr val="FFFF00">
                      <a:alpha val="95000"/>
                    </a:srgbClr>
                  </a:gs>
                  <a:gs pos="100000">
                    <a:srgbClr val="FF6600"/>
                  </a:gs>
                </a:gsLst>
                <a:path path="rect">
                  <a:fillToRect l="50000" t="50000" r="50000" b="50000"/>
                </a:path>
                <a:tileRect/>
              </a:gradFill>
              <a:prstDash val="solid"/>
              <a:round/>
              <a:headEnd type="none" w="med" len="med"/>
              <a:tailEnd type="none" w="med" len="med"/>
            </a:ln>
            <a:effectLst>
              <a:outerShdw blurRad="50800" dist="38100" dir="2700000" algn="tl" rotWithShape="0">
                <a:srgbClr val="000000">
                  <a:alpha val="43000"/>
                </a:srgbClr>
              </a:outerShdw>
            </a:effectLst>
          </p:spPr>
          <p:style>
            <a:lnRef idx="2">
              <a:schemeClr val="accent1"/>
            </a:lnRef>
            <a:fillRef idx="0">
              <a:schemeClr val="accent1"/>
            </a:fillRef>
            <a:effectRef idx="1">
              <a:schemeClr val="accent1"/>
            </a:effectRef>
            <a:fontRef idx="minor">
              <a:schemeClr val="tx1"/>
            </a:fontRef>
          </p:style>
        </p:cxnSp>
        <p:cxnSp>
          <p:nvCxnSpPr>
            <p:cNvPr id="204" name="Straight Connector 203"/>
            <p:cNvCxnSpPr>
              <a:stCxn id="205" idx="0"/>
              <a:endCxn id="207" idx="4"/>
            </p:cNvCxnSpPr>
            <p:nvPr/>
          </p:nvCxnSpPr>
          <p:spPr>
            <a:xfrm rot="5400000" flipH="1" flipV="1">
              <a:off x="1006881" y="5739524"/>
              <a:ext cx="147341" cy="16803"/>
            </a:xfrm>
            <a:prstGeom prst="line">
              <a:avLst/>
            </a:prstGeom>
            <a:ln w="25400" cap="flat" cmpd="sng" algn="ctr">
              <a:gradFill flip="none" rotWithShape="1">
                <a:gsLst>
                  <a:gs pos="0">
                    <a:srgbClr val="FFFF00">
                      <a:alpha val="95000"/>
                    </a:srgbClr>
                  </a:gs>
                  <a:gs pos="100000">
                    <a:srgbClr val="FF6600"/>
                  </a:gs>
                </a:gsLst>
                <a:path path="rect">
                  <a:fillToRect l="50000" t="50000" r="50000" b="50000"/>
                </a:path>
                <a:tileRect/>
              </a:gradFill>
              <a:prstDash val="solid"/>
              <a:round/>
              <a:headEnd type="none" w="med" len="med"/>
              <a:tailEnd type="none" w="med" len="med"/>
            </a:ln>
            <a:effectLst>
              <a:outerShdw blurRad="50800" dist="38100" dir="2700000" algn="tl" rotWithShape="0">
                <a:srgbClr val="000000">
                  <a:alpha val="43000"/>
                </a:srgbClr>
              </a:outerShdw>
            </a:effectLst>
          </p:spPr>
          <p:style>
            <a:lnRef idx="2">
              <a:schemeClr val="accent1"/>
            </a:lnRef>
            <a:fillRef idx="0">
              <a:schemeClr val="accent1"/>
            </a:fillRef>
            <a:effectRef idx="1">
              <a:schemeClr val="accent1"/>
            </a:effectRef>
            <a:fontRef idx="minor">
              <a:schemeClr val="tx1"/>
            </a:fontRef>
          </p:style>
        </p:cxnSp>
        <p:sp>
          <p:nvSpPr>
            <p:cNvPr id="205" name="Oval 204"/>
            <p:cNvSpPr/>
            <p:nvPr/>
          </p:nvSpPr>
          <p:spPr>
            <a:xfrm>
              <a:off x="997217" y="5821688"/>
              <a:ext cx="149287" cy="133249"/>
            </a:xfrm>
            <a:prstGeom prst="ellipse">
              <a:avLst/>
            </a:prstGeom>
            <a:gradFill>
              <a:gsLst>
                <a:gs pos="0">
                  <a:schemeClr val="accent6">
                    <a:lumMod val="75000"/>
                  </a:schemeClr>
                </a:gs>
                <a:gs pos="65000">
                  <a:schemeClr val="accent6">
                    <a:shade val="90000"/>
                    <a:satMod val="200000"/>
                    <a:lumMod val="110000"/>
                  </a:schemeClr>
                </a:gs>
                <a:gs pos="100000">
                  <a:schemeClr val="accent6">
                    <a:tint val="90000"/>
                    <a:shade val="100000"/>
                    <a:satMod val="250000"/>
                    <a:lumMod val="150000"/>
                  </a:schemeClr>
                </a:gs>
              </a:gsLst>
            </a:gradFill>
            <a:ln w="12700" cap="flat" cmpd="sng" algn="ctr">
              <a:solidFill>
                <a:schemeClr val="accent6">
                  <a:satMod val="105000"/>
                </a:schemeClr>
              </a:solidFill>
              <a:prstDash val="solid"/>
              <a:round/>
              <a:headEnd type="none" w="med" len="med"/>
              <a:tailEnd type="none" w="med" len="med"/>
            </a:ln>
            <a:effectLst>
              <a:outerShdw blurRad="50800" dist="63500" dir="2700000">
                <a:srgbClr val="000000">
                  <a:alpha val="78000"/>
                </a:srgbClr>
              </a:outerShdw>
            </a:effectLst>
          </p:spPr>
          <p:style>
            <a:lnRef idx="1">
              <a:schemeClr val="accent6"/>
            </a:lnRef>
            <a:fillRef idx="3">
              <a:schemeClr val="accent6"/>
            </a:fillRef>
            <a:effectRef idx="2">
              <a:schemeClr val="accent6"/>
            </a:effectRef>
            <a:fontRef idx="minor">
              <a:schemeClr val="lt1"/>
            </a:fontRef>
          </p:style>
          <p:txBody>
            <a:bodyPr anchor="ctr"/>
            <a:lstStyle/>
            <a:p>
              <a:pPr algn="ctr">
                <a:defRPr/>
              </a:pPr>
              <a:endParaRPr lang="en-US">
                <a:solidFill>
                  <a:prstClr val="white"/>
                </a:solidFill>
                <a:latin typeface="Corbel"/>
              </a:endParaRPr>
            </a:p>
          </p:txBody>
        </p:sp>
        <p:sp>
          <p:nvSpPr>
            <p:cNvPr id="206" name="Oval 205"/>
            <p:cNvSpPr/>
            <p:nvPr/>
          </p:nvSpPr>
          <p:spPr>
            <a:xfrm>
              <a:off x="751052" y="5686853"/>
              <a:ext cx="149287" cy="133249"/>
            </a:xfrm>
            <a:prstGeom prst="ellipse">
              <a:avLst/>
            </a:prstGeom>
            <a:gradFill>
              <a:gsLst>
                <a:gs pos="0">
                  <a:schemeClr val="accent6">
                    <a:lumMod val="75000"/>
                  </a:schemeClr>
                </a:gs>
                <a:gs pos="65000">
                  <a:schemeClr val="accent6">
                    <a:shade val="90000"/>
                    <a:satMod val="200000"/>
                    <a:lumMod val="110000"/>
                  </a:schemeClr>
                </a:gs>
                <a:gs pos="100000">
                  <a:schemeClr val="accent6">
                    <a:tint val="90000"/>
                    <a:shade val="100000"/>
                    <a:satMod val="250000"/>
                    <a:lumMod val="150000"/>
                  </a:schemeClr>
                </a:gs>
              </a:gsLst>
            </a:gradFill>
            <a:ln w="12700" cap="flat" cmpd="sng" algn="ctr">
              <a:solidFill>
                <a:schemeClr val="accent6">
                  <a:satMod val="105000"/>
                </a:schemeClr>
              </a:solidFill>
              <a:prstDash val="solid"/>
              <a:round/>
              <a:headEnd type="none" w="med" len="med"/>
              <a:tailEnd type="none" w="med" len="med"/>
            </a:ln>
            <a:effectLst>
              <a:outerShdw blurRad="50800" dist="63500" dir="2700000">
                <a:srgbClr val="000000">
                  <a:alpha val="78000"/>
                </a:srgbClr>
              </a:outerShdw>
            </a:effectLst>
          </p:spPr>
          <p:style>
            <a:lnRef idx="1">
              <a:schemeClr val="accent6"/>
            </a:lnRef>
            <a:fillRef idx="3">
              <a:schemeClr val="accent6"/>
            </a:fillRef>
            <a:effectRef idx="2">
              <a:schemeClr val="accent6"/>
            </a:effectRef>
            <a:fontRef idx="minor">
              <a:schemeClr val="lt1"/>
            </a:fontRef>
          </p:style>
          <p:txBody>
            <a:bodyPr anchor="ctr"/>
            <a:lstStyle/>
            <a:p>
              <a:pPr algn="ctr">
                <a:defRPr/>
              </a:pPr>
              <a:endParaRPr lang="en-US">
                <a:solidFill>
                  <a:prstClr val="white"/>
                </a:solidFill>
                <a:latin typeface="Corbel"/>
              </a:endParaRPr>
            </a:p>
          </p:txBody>
        </p:sp>
        <p:sp>
          <p:nvSpPr>
            <p:cNvPr id="207" name="Oval 206"/>
            <p:cNvSpPr/>
            <p:nvPr/>
          </p:nvSpPr>
          <p:spPr>
            <a:xfrm>
              <a:off x="1014686" y="5540913"/>
              <a:ext cx="149287" cy="133249"/>
            </a:xfrm>
            <a:prstGeom prst="ellipse">
              <a:avLst/>
            </a:prstGeom>
            <a:gradFill>
              <a:gsLst>
                <a:gs pos="0">
                  <a:schemeClr val="accent6">
                    <a:lumMod val="75000"/>
                  </a:schemeClr>
                </a:gs>
                <a:gs pos="65000">
                  <a:schemeClr val="accent6">
                    <a:shade val="90000"/>
                    <a:satMod val="200000"/>
                    <a:lumMod val="110000"/>
                  </a:schemeClr>
                </a:gs>
                <a:gs pos="100000">
                  <a:schemeClr val="accent6">
                    <a:tint val="90000"/>
                    <a:shade val="100000"/>
                    <a:satMod val="250000"/>
                    <a:lumMod val="150000"/>
                  </a:schemeClr>
                </a:gs>
              </a:gsLst>
            </a:gradFill>
            <a:ln w="12700" cap="flat" cmpd="sng" algn="ctr">
              <a:solidFill>
                <a:schemeClr val="accent6">
                  <a:satMod val="105000"/>
                </a:schemeClr>
              </a:solidFill>
              <a:prstDash val="solid"/>
              <a:round/>
              <a:headEnd type="none" w="med" len="med"/>
              <a:tailEnd type="none" w="med" len="med"/>
            </a:ln>
            <a:effectLst>
              <a:outerShdw blurRad="50800" dist="63500" dir="2700000">
                <a:srgbClr val="000000">
                  <a:alpha val="78000"/>
                </a:srgbClr>
              </a:outerShdw>
            </a:effectLst>
          </p:spPr>
          <p:style>
            <a:lnRef idx="1">
              <a:schemeClr val="accent6"/>
            </a:lnRef>
            <a:fillRef idx="3">
              <a:schemeClr val="accent6"/>
            </a:fillRef>
            <a:effectRef idx="2">
              <a:schemeClr val="accent6"/>
            </a:effectRef>
            <a:fontRef idx="minor">
              <a:schemeClr val="lt1"/>
            </a:fontRef>
          </p:style>
          <p:txBody>
            <a:bodyPr anchor="ctr"/>
            <a:lstStyle/>
            <a:p>
              <a:pPr algn="ctr">
                <a:defRPr/>
              </a:pPr>
              <a:endParaRPr lang="en-US">
                <a:solidFill>
                  <a:prstClr val="white"/>
                </a:solidFill>
                <a:latin typeface="Corbel"/>
              </a:endParaRPr>
            </a:p>
          </p:txBody>
        </p:sp>
      </p:grpSp>
      <p:grpSp>
        <p:nvGrpSpPr>
          <p:cNvPr id="7" name="Group 214"/>
          <p:cNvGrpSpPr>
            <a:grpSpLocks/>
          </p:cNvGrpSpPr>
          <p:nvPr/>
        </p:nvGrpSpPr>
        <p:grpSpPr bwMode="auto">
          <a:xfrm>
            <a:off x="4427538" y="3419475"/>
            <a:ext cx="412750" cy="414338"/>
            <a:chOff x="751052" y="5540913"/>
            <a:chExt cx="412921" cy="414024"/>
          </a:xfrm>
        </p:grpSpPr>
        <p:cxnSp>
          <p:nvCxnSpPr>
            <p:cNvPr id="216" name="Straight Connector 215"/>
            <p:cNvCxnSpPr>
              <a:stCxn id="220" idx="7"/>
              <a:endCxn id="221" idx="3"/>
            </p:cNvCxnSpPr>
            <p:nvPr/>
          </p:nvCxnSpPr>
          <p:spPr>
            <a:xfrm rot="5400000" flipH="1" flipV="1">
              <a:off x="931429" y="5602416"/>
              <a:ext cx="52168" cy="156789"/>
            </a:xfrm>
            <a:prstGeom prst="line">
              <a:avLst/>
            </a:prstGeom>
            <a:ln w="25400" cap="flat" cmpd="sng" algn="ctr">
              <a:gradFill flip="none" rotWithShape="1">
                <a:gsLst>
                  <a:gs pos="0">
                    <a:srgbClr val="FFFF00">
                      <a:alpha val="95000"/>
                    </a:srgbClr>
                  </a:gs>
                  <a:gs pos="100000">
                    <a:srgbClr val="FF6600"/>
                  </a:gs>
                </a:gsLst>
                <a:path path="rect">
                  <a:fillToRect l="50000" t="50000" r="50000" b="50000"/>
                </a:path>
                <a:tileRect/>
              </a:gradFill>
              <a:prstDash val="solid"/>
              <a:round/>
              <a:headEnd type="none" w="med" len="med"/>
              <a:tailEnd type="none" w="med" len="med"/>
            </a:ln>
            <a:effectLst>
              <a:outerShdw blurRad="50800" dist="38100" dir="2700000" algn="tl" rotWithShape="0">
                <a:srgbClr val="000000">
                  <a:alpha val="43000"/>
                </a:srgbClr>
              </a:outerShdw>
            </a:effectLst>
          </p:spPr>
          <p:style>
            <a:lnRef idx="2">
              <a:schemeClr val="accent1"/>
            </a:lnRef>
            <a:fillRef idx="0">
              <a:schemeClr val="accent1"/>
            </a:fillRef>
            <a:effectRef idx="1">
              <a:schemeClr val="accent1"/>
            </a:effectRef>
            <a:fontRef idx="minor">
              <a:schemeClr val="tx1"/>
            </a:fontRef>
          </p:style>
        </p:cxnSp>
        <p:cxnSp>
          <p:nvCxnSpPr>
            <p:cNvPr id="217" name="Straight Connector 216"/>
            <p:cNvCxnSpPr>
              <a:stCxn id="219" idx="1"/>
              <a:endCxn id="220" idx="5"/>
            </p:cNvCxnSpPr>
            <p:nvPr/>
          </p:nvCxnSpPr>
          <p:spPr>
            <a:xfrm rot="16200000" flipV="1">
              <a:off x="929140" y="5751159"/>
              <a:ext cx="39943" cy="139986"/>
            </a:xfrm>
            <a:prstGeom prst="line">
              <a:avLst/>
            </a:prstGeom>
            <a:ln w="25400" cap="flat" cmpd="sng" algn="ctr">
              <a:gradFill flip="none" rotWithShape="1">
                <a:gsLst>
                  <a:gs pos="0">
                    <a:srgbClr val="FFFF00">
                      <a:alpha val="95000"/>
                    </a:srgbClr>
                  </a:gs>
                  <a:gs pos="100000">
                    <a:srgbClr val="FF6600"/>
                  </a:gs>
                </a:gsLst>
                <a:path path="rect">
                  <a:fillToRect l="50000" t="50000" r="50000" b="50000"/>
                </a:path>
                <a:tileRect/>
              </a:gradFill>
              <a:prstDash val="solid"/>
              <a:round/>
              <a:headEnd type="none" w="med" len="med"/>
              <a:tailEnd type="none" w="med" len="med"/>
            </a:ln>
            <a:effectLst>
              <a:outerShdw blurRad="50800" dist="38100" dir="2700000" algn="tl" rotWithShape="0">
                <a:srgbClr val="000000">
                  <a:alpha val="43000"/>
                </a:srgbClr>
              </a:outerShdw>
            </a:effectLst>
          </p:spPr>
          <p:style>
            <a:lnRef idx="2">
              <a:schemeClr val="accent1"/>
            </a:lnRef>
            <a:fillRef idx="0">
              <a:schemeClr val="accent1"/>
            </a:fillRef>
            <a:effectRef idx="1">
              <a:schemeClr val="accent1"/>
            </a:effectRef>
            <a:fontRef idx="minor">
              <a:schemeClr val="tx1"/>
            </a:fontRef>
          </p:style>
        </p:cxnSp>
        <p:cxnSp>
          <p:nvCxnSpPr>
            <p:cNvPr id="218" name="Straight Connector 217"/>
            <p:cNvCxnSpPr>
              <a:stCxn id="219" idx="0"/>
              <a:endCxn id="221" idx="4"/>
            </p:cNvCxnSpPr>
            <p:nvPr/>
          </p:nvCxnSpPr>
          <p:spPr>
            <a:xfrm rot="5400000" flipH="1" flipV="1">
              <a:off x="1006881" y="5739524"/>
              <a:ext cx="147341" cy="16803"/>
            </a:xfrm>
            <a:prstGeom prst="line">
              <a:avLst/>
            </a:prstGeom>
            <a:ln w="25400" cap="flat" cmpd="sng" algn="ctr">
              <a:gradFill flip="none" rotWithShape="1">
                <a:gsLst>
                  <a:gs pos="0">
                    <a:srgbClr val="FFFF00">
                      <a:alpha val="95000"/>
                    </a:srgbClr>
                  </a:gs>
                  <a:gs pos="100000">
                    <a:srgbClr val="FF6600"/>
                  </a:gs>
                </a:gsLst>
                <a:path path="rect">
                  <a:fillToRect l="50000" t="50000" r="50000" b="50000"/>
                </a:path>
                <a:tileRect/>
              </a:gradFill>
              <a:prstDash val="solid"/>
              <a:round/>
              <a:headEnd type="none" w="med" len="med"/>
              <a:tailEnd type="none" w="med" len="med"/>
            </a:ln>
            <a:effectLst>
              <a:outerShdw blurRad="50800" dist="38100" dir="2700000" algn="tl" rotWithShape="0">
                <a:srgbClr val="000000">
                  <a:alpha val="43000"/>
                </a:srgbClr>
              </a:outerShdw>
            </a:effectLst>
          </p:spPr>
          <p:style>
            <a:lnRef idx="2">
              <a:schemeClr val="accent1"/>
            </a:lnRef>
            <a:fillRef idx="0">
              <a:schemeClr val="accent1"/>
            </a:fillRef>
            <a:effectRef idx="1">
              <a:schemeClr val="accent1"/>
            </a:effectRef>
            <a:fontRef idx="minor">
              <a:schemeClr val="tx1"/>
            </a:fontRef>
          </p:style>
        </p:cxnSp>
        <p:sp>
          <p:nvSpPr>
            <p:cNvPr id="219" name="Oval 218"/>
            <p:cNvSpPr/>
            <p:nvPr/>
          </p:nvSpPr>
          <p:spPr>
            <a:xfrm>
              <a:off x="997216" y="5821688"/>
              <a:ext cx="149287" cy="133249"/>
            </a:xfrm>
            <a:prstGeom prst="ellipse">
              <a:avLst/>
            </a:prstGeom>
            <a:gradFill>
              <a:gsLst>
                <a:gs pos="0">
                  <a:schemeClr val="accent6">
                    <a:lumMod val="75000"/>
                  </a:schemeClr>
                </a:gs>
                <a:gs pos="65000">
                  <a:schemeClr val="accent6">
                    <a:shade val="90000"/>
                    <a:satMod val="200000"/>
                    <a:lumMod val="110000"/>
                  </a:schemeClr>
                </a:gs>
                <a:gs pos="100000">
                  <a:schemeClr val="accent6">
                    <a:tint val="90000"/>
                    <a:shade val="100000"/>
                    <a:satMod val="250000"/>
                    <a:lumMod val="150000"/>
                  </a:schemeClr>
                </a:gs>
              </a:gsLst>
            </a:gradFill>
            <a:ln w="12700" cap="flat" cmpd="sng" algn="ctr">
              <a:solidFill>
                <a:schemeClr val="accent6">
                  <a:satMod val="105000"/>
                </a:schemeClr>
              </a:solidFill>
              <a:prstDash val="solid"/>
              <a:round/>
              <a:headEnd type="none" w="med" len="med"/>
              <a:tailEnd type="none" w="med" len="med"/>
            </a:ln>
            <a:effectLst>
              <a:outerShdw blurRad="50800" dist="63500" dir="2700000">
                <a:srgbClr val="000000">
                  <a:alpha val="78000"/>
                </a:srgbClr>
              </a:outerShdw>
            </a:effectLst>
          </p:spPr>
          <p:style>
            <a:lnRef idx="1">
              <a:schemeClr val="accent6"/>
            </a:lnRef>
            <a:fillRef idx="3">
              <a:schemeClr val="accent6"/>
            </a:fillRef>
            <a:effectRef idx="2">
              <a:schemeClr val="accent6"/>
            </a:effectRef>
            <a:fontRef idx="minor">
              <a:schemeClr val="lt1"/>
            </a:fontRef>
          </p:style>
          <p:txBody>
            <a:bodyPr anchor="ctr"/>
            <a:lstStyle/>
            <a:p>
              <a:pPr algn="ctr">
                <a:defRPr/>
              </a:pPr>
              <a:endParaRPr lang="en-US">
                <a:solidFill>
                  <a:prstClr val="white"/>
                </a:solidFill>
                <a:latin typeface="Corbel"/>
              </a:endParaRPr>
            </a:p>
          </p:txBody>
        </p:sp>
        <p:sp>
          <p:nvSpPr>
            <p:cNvPr id="220" name="Oval 219"/>
            <p:cNvSpPr/>
            <p:nvPr/>
          </p:nvSpPr>
          <p:spPr>
            <a:xfrm>
              <a:off x="751052" y="5686852"/>
              <a:ext cx="149287" cy="133249"/>
            </a:xfrm>
            <a:prstGeom prst="ellipse">
              <a:avLst/>
            </a:prstGeom>
            <a:gradFill>
              <a:gsLst>
                <a:gs pos="0">
                  <a:schemeClr val="accent6">
                    <a:lumMod val="75000"/>
                  </a:schemeClr>
                </a:gs>
                <a:gs pos="65000">
                  <a:schemeClr val="accent6">
                    <a:shade val="90000"/>
                    <a:satMod val="200000"/>
                    <a:lumMod val="110000"/>
                  </a:schemeClr>
                </a:gs>
                <a:gs pos="100000">
                  <a:schemeClr val="accent6">
                    <a:tint val="90000"/>
                    <a:shade val="100000"/>
                    <a:satMod val="250000"/>
                    <a:lumMod val="150000"/>
                  </a:schemeClr>
                </a:gs>
              </a:gsLst>
            </a:gradFill>
            <a:ln w="12700" cap="flat" cmpd="sng" algn="ctr">
              <a:solidFill>
                <a:schemeClr val="accent6">
                  <a:satMod val="105000"/>
                </a:schemeClr>
              </a:solidFill>
              <a:prstDash val="solid"/>
              <a:round/>
              <a:headEnd type="none" w="med" len="med"/>
              <a:tailEnd type="none" w="med" len="med"/>
            </a:ln>
            <a:effectLst>
              <a:outerShdw blurRad="50800" dist="63500" dir="2700000">
                <a:srgbClr val="000000">
                  <a:alpha val="78000"/>
                </a:srgbClr>
              </a:outerShdw>
            </a:effectLst>
          </p:spPr>
          <p:style>
            <a:lnRef idx="1">
              <a:schemeClr val="accent6"/>
            </a:lnRef>
            <a:fillRef idx="3">
              <a:schemeClr val="accent6"/>
            </a:fillRef>
            <a:effectRef idx="2">
              <a:schemeClr val="accent6"/>
            </a:effectRef>
            <a:fontRef idx="minor">
              <a:schemeClr val="lt1"/>
            </a:fontRef>
          </p:style>
          <p:txBody>
            <a:bodyPr anchor="ctr"/>
            <a:lstStyle/>
            <a:p>
              <a:pPr algn="ctr">
                <a:defRPr/>
              </a:pPr>
              <a:endParaRPr lang="en-US">
                <a:solidFill>
                  <a:prstClr val="white"/>
                </a:solidFill>
                <a:latin typeface="Corbel"/>
              </a:endParaRPr>
            </a:p>
          </p:txBody>
        </p:sp>
        <p:sp>
          <p:nvSpPr>
            <p:cNvPr id="221" name="Oval 220"/>
            <p:cNvSpPr/>
            <p:nvPr/>
          </p:nvSpPr>
          <p:spPr>
            <a:xfrm>
              <a:off x="1014686" y="5540913"/>
              <a:ext cx="149287" cy="133249"/>
            </a:xfrm>
            <a:prstGeom prst="ellipse">
              <a:avLst/>
            </a:prstGeom>
            <a:gradFill>
              <a:gsLst>
                <a:gs pos="0">
                  <a:schemeClr val="accent6">
                    <a:lumMod val="75000"/>
                  </a:schemeClr>
                </a:gs>
                <a:gs pos="65000">
                  <a:schemeClr val="accent6">
                    <a:shade val="90000"/>
                    <a:satMod val="200000"/>
                    <a:lumMod val="110000"/>
                  </a:schemeClr>
                </a:gs>
                <a:gs pos="100000">
                  <a:schemeClr val="accent6">
                    <a:tint val="90000"/>
                    <a:shade val="100000"/>
                    <a:satMod val="250000"/>
                    <a:lumMod val="150000"/>
                  </a:schemeClr>
                </a:gs>
              </a:gsLst>
            </a:gradFill>
            <a:ln w="12700" cap="flat" cmpd="sng" algn="ctr">
              <a:solidFill>
                <a:schemeClr val="accent6">
                  <a:satMod val="105000"/>
                </a:schemeClr>
              </a:solidFill>
              <a:prstDash val="solid"/>
              <a:round/>
              <a:headEnd type="none" w="med" len="med"/>
              <a:tailEnd type="none" w="med" len="med"/>
            </a:ln>
            <a:effectLst>
              <a:outerShdw blurRad="50800" dist="63500" dir="2700000">
                <a:srgbClr val="000000">
                  <a:alpha val="78000"/>
                </a:srgbClr>
              </a:outerShdw>
            </a:effectLst>
          </p:spPr>
          <p:style>
            <a:lnRef idx="1">
              <a:schemeClr val="accent6"/>
            </a:lnRef>
            <a:fillRef idx="3">
              <a:schemeClr val="accent6"/>
            </a:fillRef>
            <a:effectRef idx="2">
              <a:schemeClr val="accent6"/>
            </a:effectRef>
            <a:fontRef idx="minor">
              <a:schemeClr val="lt1"/>
            </a:fontRef>
          </p:style>
          <p:txBody>
            <a:bodyPr anchor="ctr"/>
            <a:lstStyle/>
            <a:p>
              <a:pPr algn="ctr">
                <a:defRPr/>
              </a:pPr>
              <a:endParaRPr lang="en-US">
                <a:solidFill>
                  <a:prstClr val="white"/>
                </a:solidFill>
                <a:latin typeface="Corbel"/>
              </a:endParaRPr>
            </a:p>
          </p:txBody>
        </p:sp>
      </p:grpSp>
      <p:grpSp>
        <p:nvGrpSpPr>
          <p:cNvPr id="8" name="Group 372"/>
          <p:cNvGrpSpPr>
            <a:grpSpLocks/>
          </p:cNvGrpSpPr>
          <p:nvPr/>
        </p:nvGrpSpPr>
        <p:grpSpPr bwMode="auto">
          <a:xfrm>
            <a:off x="450850" y="3179763"/>
            <a:ext cx="449263" cy="344487"/>
            <a:chOff x="450125" y="3179066"/>
            <a:chExt cx="450117" cy="345577"/>
          </a:xfrm>
        </p:grpSpPr>
        <p:cxnSp>
          <p:nvCxnSpPr>
            <p:cNvPr id="115" name="Straight Connector 114"/>
            <p:cNvCxnSpPr>
              <a:stCxn id="145" idx="6"/>
              <a:endCxn id="147" idx="2"/>
            </p:cNvCxnSpPr>
            <p:nvPr/>
          </p:nvCxnSpPr>
          <p:spPr>
            <a:xfrm flipV="1">
              <a:off x="600164" y="3245737"/>
              <a:ext cx="150039" cy="20614"/>
            </a:xfrm>
            <a:prstGeom prst="line">
              <a:avLst/>
            </a:prstGeom>
            <a:ln w="25400" cap="flat" cmpd="sng" algn="ctr">
              <a:gradFill flip="none" rotWithShape="1">
                <a:gsLst>
                  <a:gs pos="0">
                    <a:srgbClr val="FFFF00">
                      <a:alpha val="95000"/>
                    </a:srgbClr>
                  </a:gs>
                  <a:gs pos="100000">
                    <a:srgbClr val="FF6600"/>
                  </a:gs>
                </a:gsLst>
                <a:path path="rect">
                  <a:fillToRect l="50000" t="50000" r="50000" b="50000"/>
                </a:path>
                <a:tileRect/>
              </a:gradFill>
              <a:prstDash val="solid"/>
              <a:round/>
              <a:headEnd type="none" w="med" len="med"/>
              <a:tailEnd type="none" w="med" len="med"/>
            </a:ln>
            <a:effectLst>
              <a:outerShdw blurRad="50800" dist="38100" dir="2700000" algn="tl" rotWithShape="0">
                <a:srgbClr val="000000">
                  <a:alpha val="43000"/>
                </a:srgbClr>
              </a:outerShdw>
            </a:effectLst>
          </p:spPr>
          <p:style>
            <a:lnRef idx="2">
              <a:schemeClr val="accent1"/>
            </a:lnRef>
            <a:fillRef idx="0">
              <a:schemeClr val="accent1"/>
            </a:fillRef>
            <a:effectRef idx="1">
              <a:schemeClr val="accent1"/>
            </a:effectRef>
            <a:fontRef idx="minor">
              <a:schemeClr val="tx1"/>
            </a:fontRef>
          </p:style>
        </p:cxnSp>
        <p:cxnSp>
          <p:nvCxnSpPr>
            <p:cNvPr id="125" name="Straight Connector 124"/>
            <p:cNvCxnSpPr>
              <a:stCxn id="146" idx="1"/>
              <a:endCxn id="145" idx="5"/>
            </p:cNvCxnSpPr>
            <p:nvPr/>
          </p:nvCxnSpPr>
          <p:spPr>
            <a:xfrm rot="16200000" flipV="1">
              <a:off x="551497" y="3340189"/>
              <a:ext cx="97335" cy="43946"/>
            </a:xfrm>
            <a:prstGeom prst="line">
              <a:avLst/>
            </a:prstGeom>
            <a:ln w="25400" cap="flat" cmpd="sng" algn="ctr">
              <a:gradFill flip="none" rotWithShape="1">
                <a:gsLst>
                  <a:gs pos="0">
                    <a:srgbClr val="FFFF00">
                      <a:alpha val="95000"/>
                    </a:srgbClr>
                  </a:gs>
                  <a:gs pos="100000">
                    <a:srgbClr val="FF6600"/>
                  </a:gs>
                </a:gsLst>
                <a:path path="rect">
                  <a:fillToRect l="50000" t="50000" r="50000" b="50000"/>
                </a:path>
                <a:tileRect/>
              </a:gradFill>
              <a:prstDash val="solid"/>
              <a:round/>
              <a:headEnd type="none" w="med" len="med"/>
              <a:tailEnd type="none" w="med" len="med"/>
            </a:ln>
            <a:effectLst>
              <a:outerShdw blurRad="50800" dist="38100" dir="2700000" algn="tl" rotWithShape="0">
                <a:srgbClr val="000000">
                  <a:alpha val="43000"/>
                </a:srgbClr>
              </a:outerShdw>
            </a:effectLst>
          </p:spPr>
          <p:style>
            <a:lnRef idx="2">
              <a:schemeClr val="accent1"/>
            </a:lnRef>
            <a:fillRef idx="0">
              <a:schemeClr val="accent1"/>
            </a:fillRef>
            <a:effectRef idx="1">
              <a:schemeClr val="accent1"/>
            </a:effectRef>
            <a:fontRef idx="minor">
              <a:schemeClr val="tx1"/>
            </a:fontRef>
          </p:style>
        </p:cxnSp>
        <p:cxnSp>
          <p:nvCxnSpPr>
            <p:cNvPr id="107" name="Straight Connector 106"/>
            <p:cNvCxnSpPr>
              <a:stCxn id="146" idx="7"/>
              <a:endCxn id="147" idx="3"/>
            </p:cNvCxnSpPr>
            <p:nvPr/>
          </p:nvCxnSpPr>
          <p:spPr>
            <a:xfrm rot="5400000" flipH="1" flipV="1">
              <a:off x="691229" y="3329882"/>
              <a:ext cx="117949" cy="43946"/>
            </a:xfrm>
            <a:prstGeom prst="line">
              <a:avLst/>
            </a:prstGeom>
            <a:ln w="25400" cap="flat" cmpd="sng" algn="ctr">
              <a:gradFill flip="none" rotWithShape="1">
                <a:gsLst>
                  <a:gs pos="0">
                    <a:srgbClr val="FFFF00">
                      <a:alpha val="95000"/>
                    </a:srgbClr>
                  </a:gs>
                  <a:gs pos="100000">
                    <a:srgbClr val="FF6600"/>
                  </a:gs>
                </a:gsLst>
                <a:path path="rect">
                  <a:fillToRect l="50000" t="50000" r="50000" b="50000"/>
                </a:path>
                <a:tileRect/>
              </a:gradFill>
              <a:prstDash val="solid"/>
              <a:round/>
              <a:headEnd type="none" w="med" len="med"/>
              <a:tailEnd type="none" w="med" len="med"/>
            </a:ln>
            <a:effectLst>
              <a:outerShdw blurRad="50800" dist="38100" dir="2700000" algn="tl" rotWithShape="0">
                <a:srgbClr val="000000">
                  <a:alpha val="43000"/>
                </a:srgbClr>
              </a:outerShdw>
            </a:effectLst>
          </p:spPr>
          <p:style>
            <a:lnRef idx="2">
              <a:schemeClr val="accent1"/>
            </a:lnRef>
            <a:fillRef idx="0">
              <a:schemeClr val="accent1"/>
            </a:fillRef>
            <a:effectRef idx="1">
              <a:schemeClr val="accent1"/>
            </a:effectRef>
            <a:fontRef idx="minor">
              <a:schemeClr val="tx1"/>
            </a:fontRef>
          </p:style>
        </p:cxnSp>
        <p:sp>
          <p:nvSpPr>
            <p:cNvPr id="145" name="Oval 144"/>
            <p:cNvSpPr/>
            <p:nvPr/>
          </p:nvSpPr>
          <p:spPr>
            <a:xfrm>
              <a:off x="450125" y="3199768"/>
              <a:ext cx="149509" cy="133772"/>
            </a:xfrm>
            <a:prstGeom prst="ellipse">
              <a:avLst/>
            </a:prstGeom>
            <a:gradFill>
              <a:gsLst>
                <a:gs pos="0">
                  <a:schemeClr val="accent6">
                    <a:lumMod val="75000"/>
                  </a:schemeClr>
                </a:gs>
                <a:gs pos="65000">
                  <a:schemeClr val="accent6">
                    <a:shade val="90000"/>
                    <a:satMod val="200000"/>
                    <a:lumMod val="110000"/>
                  </a:schemeClr>
                </a:gs>
                <a:gs pos="100000">
                  <a:schemeClr val="accent6">
                    <a:tint val="90000"/>
                    <a:shade val="100000"/>
                    <a:satMod val="250000"/>
                    <a:lumMod val="150000"/>
                  </a:schemeClr>
                </a:gs>
              </a:gsLst>
            </a:gradFill>
            <a:ln w="12700" cap="flat" cmpd="sng" algn="ctr">
              <a:solidFill>
                <a:schemeClr val="accent6">
                  <a:satMod val="105000"/>
                </a:schemeClr>
              </a:solidFill>
              <a:prstDash val="solid"/>
              <a:round/>
              <a:headEnd type="none" w="med" len="med"/>
              <a:tailEnd type="none" w="med" len="med"/>
            </a:ln>
            <a:effectLst>
              <a:outerShdw blurRad="50800" dist="63500" dir="2700000">
                <a:srgbClr val="000000">
                  <a:alpha val="78000"/>
                </a:srgbClr>
              </a:outerShdw>
            </a:effectLst>
          </p:spPr>
          <p:style>
            <a:lnRef idx="1">
              <a:schemeClr val="accent6"/>
            </a:lnRef>
            <a:fillRef idx="3">
              <a:schemeClr val="accent6"/>
            </a:fillRef>
            <a:effectRef idx="2">
              <a:schemeClr val="accent6"/>
            </a:effectRef>
            <a:fontRef idx="minor">
              <a:schemeClr val="lt1"/>
            </a:fontRef>
          </p:style>
          <p:txBody>
            <a:bodyPr anchor="ctr"/>
            <a:lstStyle/>
            <a:p>
              <a:pPr algn="ctr">
                <a:defRPr/>
              </a:pPr>
              <a:endParaRPr lang="en-US">
                <a:solidFill>
                  <a:prstClr val="white"/>
                </a:solidFill>
                <a:latin typeface="Corbel"/>
              </a:endParaRPr>
            </a:p>
          </p:txBody>
        </p:sp>
        <p:sp>
          <p:nvSpPr>
            <p:cNvPr id="147" name="Oval 146"/>
            <p:cNvSpPr/>
            <p:nvPr/>
          </p:nvSpPr>
          <p:spPr>
            <a:xfrm>
              <a:off x="750733" y="3179066"/>
              <a:ext cx="149509" cy="133772"/>
            </a:xfrm>
            <a:prstGeom prst="ellipse">
              <a:avLst/>
            </a:prstGeom>
            <a:gradFill>
              <a:gsLst>
                <a:gs pos="0">
                  <a:schemeClr val="accent6">
                    <a:lumMod val="75000"/>
                  </a:schemeClr>
                </a:gs>
                <a:gs pos="65000">
                  <a:schemeClr val="accent6">
                    <a:shade val="90000"/>
                    <a:satMod val="200000"/>
                    <a:lumMod val="110000"/>
                  </a:schemeClr>
                </a:gs>
                <a:gs pos="100000">
                  <a:schemeClr val="accent6">
                    <a:tint val="90000"/>
                    <a:shade val="100000"/>
                    <a:satMod val="250000"/>
                    <a:lumMod val="150000"/>
                  </a:schemeClr>
                </a:gs>
              </a:gsLst>
            </a:gradFill>
            <a:ln w="12700" cap="flat" cmpd="sng" algn="ctr">
              <a:solidFill>
                <a:schemeClr val="accent6">
                  <a:satMod val="105000"/>
                </a:schemeClr>
              </a:solidFill>
              <a:prstDash val="solid"/>
              <a:round/>
              <a:headEnd type="none" w="med" len="med"/>
              <a:tailEnd type="none" w="med" len="med"/>
            </a:ln>
            <a:effectLst>
              <a:outerShdw blurRad="50800" dist="63500" dir="2700000">
                <a:srgbClr val="000000">
                  <a:alpha val="78000"/>
                </a:srgbClr>
              </a:outerShdw>
            </a:effectLst>
          </p:spPr>
          <p:style>
            <a:lnRef idx="1">
              <a:schemeClr val="accent6"/>
            </a:lnRef>
            <a:fillRef idx="3">
              <a:schemeClr val="accent6"/>
            </a:fillRef>
            <a:effectRef idx="2">
              <a:schemeClr val="accent6"/>
            </a:effectRef>
            <a:fontRef idx="minor">
              <a:schemeClr val="lt1"/>
            </a:fontRef>
          </p:style>
          <p:txBody>
            <a:bodyPr anchor="ctr"/>
            <a:lstStyle/>
            <a:p>
              <a:pPr algn="ctr">
                <a:defRPr/>
              </a:pPr>
              <a:endParaRPr lang="en-US">
                <a:solidFill>
                  <a:prstClr val="white"/>
                </a:solidFill>
                <a:latin typeface="Corbel"/>
              </a:endParaRPr>
            </a:p>
          </p:txBody>
        </p:sp>
        <p:sp>
          <p:nvSpPr>
            <p:cNvPr id="146" name="Oval 145"/>
            <p:cNvSpPr/>
            <p:nvPr/>
          </p:nvSpPr>
          <p:spPr>
            <a:xfrm>
              <a:off x="599634" y="3390871"/>
              <a:ext cx="151100" cy="133772"/>
            </a:xfrm>
            <a:prstGeom prst="ellipse">
              <a:avLst/>
            </a:prstGeom>
            <a:gradFill>
              <a:gsLst>
                <a:gs pos="0">
                  <a:schemeClr val="accent6">
                    <a:lumMod val="75000"/>
                  </a:schemeClr>
                </a:gs>
                <a:gs pos="65000">
                  <a:schemeClr val="accent6">
                    <a:shade val="90000"/>
                    <a:satMod val="200000"/>
                    <a:lumMod val="110000"/>
                  </a:schemeClr>
                </a:gs>
                <a:gs pos="100000">
                  <a:schemeClr val="accent6">
                    <a:tint val="90000"/>
                    <a:shade val="100000"/>
                    <a:satMod val="250000"/>
                    <a:lumMod val="150000"/>
                  </a:schemeClr>
                </a:gs>
              </a:gsLst>
            </a:gradFill>
            <a:ln w="12700" cap="flat" cmpd="sng" algn="ctr">
              <a:solidFill>
                <a:schemeClr val="accent6">
                  <a:satMod val="105000"/>
                </a:schemeClr>
              </a:solidFill>
              <a:prstDash val="solid"/>
              <a:round/>
              <a:headEnd type="none" w="med" len="med"/>
              <a:tailEnd type="none" w="med" len="med"/>
            </a:ln>
            <a:effectLst>
              <a:outerShdw blurRad="50800" dist="63500" dir="2700000">
                <a:srgbClr val="000000">
                  <a:alpha val="78000"/>
                </a:srgbClr>
              </a:outerShdw>
            </a:effectLst>
          </p:spPr>
          <p:style>
            <a:lnRef idx="1">
              <a:schemeClr val="accent6"/>
            </a:lnRef>
            <a:fillRef idx="3">
              <a:schemeClr val="accent6"/>
            </a:fillRef>
            <a:effectRef idx="2">
              <a:schemeClr val="accent6"/>
            </a:effectRef>
            <a:fontRef idx="minor">
              <a:schemeClr val="lt1"/>
            </a:fontRef>
          </p:style>
          <p:txBody>
            <a:bodyPr anchor="ctr"/>
            <a:lstStyle/>
            <a:p>
              <a:pPr algn="ctr">
                <a:defRPr/>
              </a:pPr>
              <a:endParaRPr lang="en-US">
                <a:solidFill>
                  <a:prstClr val="white"/>
                </a:solidFill>
                <a:latin typeface="Corbel"/>
              </a:endParaRPr>
            </a:p>
          </p:txBody>
        </p:sp>
      </p:grpSp>
      <p:grpSp>
        <p:nvGrpSpPr>
          <p:cNvPr id="9" name="Group 165"/>
          <p:cNvGrpSpPr>
            <a:grpSpLocks/>
          </p:cNvGrpSpPr>
          <p:nvPr/>
        </p:nvGrpSpPr>
        <p:grpSpPr bwMode="auto">
          <a:xfrm>
            <a:off x="6450013" y="4632325"/>
            <a:ext cx="412750" cy="414338"/>
            <a:chOff x="751052" y="5540913"/>
            <a:chExt cx="412921" cy="414024"/>
          </a:xfrm>
        </p:grpSpPr>
        <p:cxnSp>
          <p:nvCxnSpPr>
            <p:cNvPr id="167" name="Straight Connector 166"/>
            <p:cNvCxnSpPr>
              <a:stCxn id="171" idx="7"/>
              <a:endCxn id="172" idx="3"/>
            </p:cNvCxnSpPr>
            <p:nvPr/>
          </p:nvCxnSpPr>
          <p:spPr>
            <a:xfrm rot="5400000" flipH="1" flipV="1">
              <a:off x="931429" y="5602416"/>
              <a:ext cx="52168" cy="156789"/>
            </a:xfrm>
            <a:prstGeom prst="line">
              <a:avLst/>
            </a:prstGeom>
            <a:ln w="25400" cap="flat" cmpd="sng" algn="ctr">
              <a:gradFill flip="none" rotWithShape="1">
                <a:gsLst>
                  <a:gs pos="0">
                    <a:srgbClr val="FFFF00">
                      <a:alpha val="95000"/>
                    </a:srgbClr>
                  </a:gs>
                  <a:gs pos="100000">
                    <a:srgbClr val="FF6600"/>
                  </a:gs>
                </a:gsLst>
                <a:path path="rect">
                  <a:fillToRect l="50000" t="50000" r="50000" b="50000"/>
                </a:path>
                <a:tileRect/>
              </a:gradFill>
              <a:prstDash val="solid"/>
              <a:round/>
              <a:headEnd type="none" w="med" len="med"/>
              <a:tailEnd type="none" w="med" len="med"/>
            </a:ln>
            <a:effectLst>
              <a:outerShdw blurRad="50800" dist="38100" dir="2700000" algn="tl" rotWithShape="0">
                <a:srgbClr val="000000">
                  <a:alpha val="43000"/>
                </a:srgbClr>
              </a:outerShdw>
            </a:effectLst>
          </p:spPr>
          <p:style>
            <a:lnRef idx="2">
              <a:schemeClr val="accent1"/>
            </a:lnRef>
            <a:fillRef idx="0">
              <a:schemeClr val="accent1"/>
            </a:fillRef>
            <a:effectRef idx="1">
              <a:schemeClr val="accent1"/>
            </a:effectRef>
            <a:fontRef idx="minor">
              <a:schemeClr val="tx1"/>
            </a:fontRef>
          </p:style>
        </p:cxnSp>
        <p:cxnSp>
          <p:nvCxnSpPr>
            <p:cNvPr id="168" name="Straight Connector 167"/>
            <p:cNvCxnSpPr>
              <a:stCxn id="170" idx="1"/>
              <a:endCxn id="171" idx="5"/>
            </p:cNvCxnSpPr>
            <p:nvPr/>
          </p:nvCxnSpPr>
          <p:spPr>
            <a:xfrm rot="16200000" flipV="1">
              <a:off x="929140" y="5751159"/>
              <a:ext cx="39943" cy="139986"/>
            </a:xfrm>
            <a:prstGeom prst="line">
              <a:avLst/>
            </a:prstGeom>
            <a:ln w="25400" cap="flat" cmpd="sng" algn="ctr">
              <a:gradFill flip="none" rotWithShape="1">
                <a:gsLst>
                  <a:gs pos="0">
                    <a:srgbClr val="FFFF00">
                      <a:alpha val="95000"/>
                    </a:srgbClr>
                  </a:gs>
                  <a:gs pos="100000">
                    <a:srgbClr val="FF6600"/>
                  </a:gs>
                </a:gsLst>
                <a:path path="rect">
                  <a:fillToRect l="50000" t="50000" r="50000" b="50000"/>
                </a:path>
                <a:tileRect/>
              </a:gradFill>
              <a:prstDash val="solid"/>
              <a:round/>
              <a:headEnd type="none" w="med" len="med"/>
              <a:tailEnd type="none" w="med" len="med"/>
            </a:ln>
            <a:effectLst>
              <a:outerShdw blurRad="50800" dist="38100" dir="2700000" algn="tl" rotWithShape="0">
                <a:srgbClr val="000000">
                  <a:alpha val="43000"/>
                </a:srgbClr>
              </a:outerShdw>
            </a:effectLst>
          </p:spPr>
          <p:style>
            <a:lnRef idx="2">
              <a:schemeClr val="accent1"/>
            </a:lnRef>
            <a:fillRef idx="0">
              <a:schemeClr val="accent1"/>
            </a:fillRef>
            <a:effectRef idx="1">
              <a:schemeClr val="accent1"/>
            </a:effectRef>
            <a:fontRef idx="minor">
              <a:schemeClr val="tx1"/>
            </a:fontRef>
          </p:style>
        </p:cxnSp>
        <p:cxnSp>
          <p:nvCxnSpPr>
            <p:cNvPr id="169" name="Straight Connector 168"/>
            <p:cNvCxnSpPr>
              <a:stCxn id="170" idx="0"/>
              <a:endCxn id="172" idx="4"/>
            </p:cNvCxnSpPr>
            <p:nvPr/>
          </p:nvCxnSpPr>
          <p:spPr>
            <a:xfrm rot="5400000" flipH="1" flipV="1">
              <a:off x="1006881" y="5739524"/>
              <a:ext cx="147341" cy="16803"/>
            </a:xfrm>
            <a:prstGeom prst="line">
              <a:avLst/>
            </a:prstGeom>
            <a:ln w="25400" cap="flat" cmpd="sng" algn="ctr">
              <a:gradFill flip="none" rotWithShape="1">
                <a:gsLst>
                  <a:gs pos="0">
                    <a:srgbClr val="FFFF00">
                      <a:alpha val="95000"/>
                    </a:srgbClr>
                  </a:gs>
                  <a:gs pos="100000">
                    <a:srgbClr val="FF6600"/>
                  </a:gs>
                </a:gsLst>
                <a:path path="rect">
                  <a:fillToRect l="50000" t="50000" r="50000" b="50000"/>
                </a:path>
                <a:tileRect/>
              </a:gradFill>
              <a:prstDash val="solid"/>
              <a:round/>
              <a:headEnd type="none" w="med" len="med"/>
              <a:tailEnd type="none" w="med" len="med"/>
            </a:ln>
            <a:effectLst>
              <a:outerShdw blurRad="50800" dist="38100" dir="2700000" algn="tl" rotWithShape="0">
                <a:srgbClr val="000000">
                  <a:alpha val="43000"/>
                </a:srgbClr>
              </a:outerShdw>
            </a:effectLst>
          </p:spPr>
          <p:style>
            <a:lnRef idx="2">
              <a:schemeClr val="accent1"/>
            </a:lnRef>
            <a:fillRef idx="0">
              <a:schemeClr val="accent1"/>
            </a:fillRef>
            <a:effectRef idx="1">
              <a:schemeClr val="accent1"/>
            </a:effectRef>
            <a:fontRef idx="minor">
              <a:schemeClr val="tx1"/>
            </a:fontRef>
          </p:style>
        </p:cxnSp>
        <p:sp>
          <p:nvSpPr>
            <p:cNvPr id="170" name="Oval 169"/>
            <p:cNvSpPr/>
            <p:nvPr/>
          </p:nvSpPr>
          <p:spPr>
            <a:xfrm>
              <a:off x="997216" y="5821688"/>
              <a:ext cx="149287" cy="133249"/>
            </a:xfrm>
            <a:prstGeom prst="ellipse">
              <a:avLst/>
            </a:prstGeom>
            <a:gradFill>
              <a:gsLst>
                <a:gs pos="0">
                  <a:schemeClr val="accent6">
                    <a:lumMod val="75000"/>
                  </a:schemeClr>
                </a:gs>
                <a:gs pos="65000">
                  <a:schemeClr val="accent6">
                    <a:shade val="90000"/>
                    <a:satMod val="200000"/>
                    <a:lumMod val="110000"/>
                  </a:schemeClr>
                </a:gs>
                <a:gs pos="100000">
                  <a:schemeClr val="accent6">
                    <a:tint val="90000"/>
                    <a:shade val="100000"/>
                    <a:satMod val="250000"/>
                    <a:lumMod val="150000"/>
                  </a:schemeClr>
                </a:gs>
              </a:gsLst>
            </a:gradFill>
            <a:ln w="12700" cap="flat" cmpd="sng" algn="ctr">
              <a:solidFill>
                <a:schemeClr val="accent6">
                  <a:satMod val="105000"/>
                </a:schemeClr>
              </a:solidFill>
              <a:prstDash val="solid"/>
              <a:round/>
              <a:headEnd type="none" w="med" len="med"/>
              <a:tailEnd type="none" w="med" len="med"/>
            </a:ln>
            <a:effectLst>
              <a:outerShdw blurRad="50800" dist="63500" dir="2700000">
                <a:srgbClr val="000000">
                  <a:alpha val="78000"/>
                </a:srgbClr>
              </a:outerShdw>
            </a:effectLst>
          </p:spPr>
          <p:style>
            <a:lnRef idx="1">
              <a:schemeClr val="accent6"/>
            </a:lnRef>
            <a:fillRef idx="3">
              <a:schemeClr val="accent6"/>
            </a:fillRef>
            <a:effectRef idx="2">
              <a:schemeClr val="accent6"/>
            </a:effectRef>
            <a:fontRef idx="minor">
              <a:schemeClr val="lt1"/>
            </a:fontRef>
          </p:style>
          <p:txBody>
            <a:bodyPr anchor="ctr"/>
            <a:lstStyle/>
            <a:p>
              <a:pPr algn="ctr">
                <a:defRPr/>
              </a:pPr>
              <a:endParaRPr lang="en-US">
                <a:solidFill>
                  <a:prstClr val="white"/>
                </a:solidFill>
                <a:latin typeface="Corbel"/>
              </a:endParaRPr>
            </a:p>
          </p:txBody>
        </p:sp>
        <p:sp>
          <p:nvSpPr>
            <p:cNvPr id="171" name="Oval 170"/>
            <p:cNvSpPr/>
            <p:nvPr/>
          </p:nvSpPr>
          <p:spPr>
            <a:xfrm>
              <a:off x="751052" y="5686852"/>
              <a:ext cx="149287" cy="133249"/>
            </a:xfrm>
            <a:prstGeom prst="ellipse">
              <a:avLst/>
            </a:prstGeom>
            <a:gradFill>
              <a:gsLst>
                <a:gs pos="0">
                  <a:schemeClr val="accent6">
                    <a:lumMod val="75000"/>
                  </a:schemeClr>
                </a:gs>
                <a:gs pos="65000">
                  <a:schemeClr val="accent6">
                    <a:shade val="90000"/>
                    <a:satMod val="200000"/>
                    <a:lumMod val="110000"/>
                  </a:schemeClr>
                </a:gs>
                <a:gs pos="100000">
                  <a:schemeClr val="accent6">
                    <a:tint val="90000"/>
                    <a:shade val="100000"/>
                    <a:satMod val="250000"/>
                    <a:lumMod val="150000"/>
                  </a:schemeClr>
                </a:gs>
              </a:gsLst>
            </a:gradFill>
            <a:ln w="12700" cap="flat" cmpd="sng" algn="ctr">
              <a:solidFill>
                <a:schemeClr val="accent6">
                  <a:satMod val="105000"/>
                </a:schemeClr>
              </a:solidFill>
              <a:prstDash val="solid"/>
              <a:round/>
              <a:headEnd type="none" w="med" len="med"/>
              <a:tailEnd type="none" w="med" len="med"/>
            </a:ln>
            <a:effectLst>
              <a:outerShdw blurRad="50800" dist="63500" dir="2700000">
                <a:srgbClr val="000000">
                  <a:alpha val="78000"/>
                </a:srgbClr>
              </a:outerShdw>
            </a:effectLst>
          </p:spPr>
          <p:style>
            <a:lnRef idx="1">
              <a:schemeClr val="accent6"/>
            </a:lnRef>
            <a:fillRef idx="3">
              <a:schemeClr val="accent6"/>
            </a:fillRef>
            <a:effectRef idx="2">
              <a:schemeClr val="accent6"/>
            </a:effectRef>
            <a:fontRef idx="minor">
              <a:schemeClr val="lt1"/>
            </a:fontRef>
          </p:style>
          <p:txBody>
            <a:bodyPr anchor="ctr"/>
            <a:lstStyle/>
            <a:p>
              <a:pPr algn="ctr">
                <a:defRPr/>
              </a:pPr>
              <a:endParaRPr lang="en-US">
                <a:solidFill>
                  <a:prstClr val="white"/>
                </a:solidFill>
                <a:latin typeface="Corbel"/>
              </a:endParaRPr>
            </a:p>
          </p:txBody>
        </p:sp>
        <p:sp>
          <p:nvSpPr>
            <p:cNvPr id="172" name="Oval 171"/>
            <p:cNvSpPr/>
            <p:nvPr/>
          </p:nvSpPr>
          <p:spPr>
            <a:xfrm>
              <a:off x="1014686" y="5540913"/>
              <a:ext cx="149287" cy="133249"/>
            </a:xfrm>
            <a:prstGeom prst="ellipse">
              <a:avLst/>
            </a:prstGeom>
            <a:gradFill>
              <a:gsLst>
                <a:gs pos="0">
                  <a:schemeClr val="accent6">
                    <a:lumMod val="75000"/>
                  </a:schemeClr>
                </a:gs>
                <a:gs pos="65000">
                  <a:schemeClr val="accent6">
                    <a:shade val="90000"/>
                    <a:satMod val="200000"/>
                    <a:lumMod val="110000"/>
                  </a:schemeClr>
                </a:gs>
                <a:gs pos="100000">
                  <a:schemeClr val="accent6">
                    <a:tint val="90000"/>
                    <a:shade val="100000"/>
                    <a:satMod val="250000"/>
                    <a:lumMod val="150000"/>
                  </a:schemeClr>
                </a:gs>
              </a:gsLst>
            </a:gradFill>
            <a:ln w="12700" cap="flat" cmpd="sng" algn="ctr">
              <a:solidFill>
                <a:schemeClr val="accent6">
                  <a:satMod val="105000"/>
                </a:schemeClr>
              </a:solidFill>
              <a:prstDash val="solid"/>
              <a:round/>
              <a:headEnd type="none" w="med" len="med"/>
              <a:tailEnd type="none" w="med" len="med"/>
            </a:ln>
            <a:effectLst>
              <a:outerShdw blurRad="50800" dist="63500" dir="2700000">
                <a:srgbClr val="000000">
                  <a:alpha val="78000"/>
                </a:srgbClr>
              </a:outerShdw>
            </a:effectLst>
          </p:spPr>
          <p:style>
            <a:lnRef idx="1">
              <a:schemeClr val="accent6"/>
            </a:lnRef>
            <a:fillRef idx="3">
              <a:schemeClr val="accent6"/>
            </a:fillRef>
            <a:effectRef idx="2">
              <a:schemeClr val="accent6"/>
            </a:effectRef>
            <a:fontRef idx="minor">
              <a:schemeClr val="lt1"/>
            </a:fontRef>
          </p:style>
          <p:txBody>
            <a:bodyPr anchor="ctr"/>
            <a:lstStyle/>
            <a:p>
              <a:pPr algn="ctr">
                <a:defRPr/>
              </a:pPr>
              <a:endParaRPr lang="en-US">
                <a:solidFill>
                  <a:prstClr val="white"/>
                </a:solidFill>
                <a:latin typeface="Corbel"/>
              </a:endParaRPr>
            </a:p>
          </p:txBody>
        </p:sp>
      </p:grpSp>
      <p:grpSp>
        <p:nvGrpSpPr>
          <p:cNvPr id="10" name="Group 179"/>
          <p:cNvGrpSpPr>
            <a:grpSpLocks/>
          </p:cNvGrpSpPr>
          <p:nvPr/>
        </p:nvGrpSpPr>
        <p:grpSpPr bwMode="auto">
          <a:xfrm>
            <a:off x="8018463" y="2625725"/>
            <a:ext cx="412750" cy="414338"/>
            <a:chOff x="751052" y="5540913"/>
            <a:chExt cx="412921" cy="414024"/>
          </a:xfrm>
        </p:grpSpPr>
        <p:cxnSp>
          <p:nvCxnSpPr>
            <p:cNvPr id="181" name="Straight Connector 180"/>
            <p:cNvCxnSpPr>
              <a:stCxn id="185" idx="7"/>
              <a:endCxn id="186" idx="3"/>
            </p:cNvCxnSpPr>
            <p:nvPr/>
          </p:nvCxnSpPr>
          <p:spPr>
            <a:xfrm rot="5400000" flipH="1" flipV="1">
              <a:off x="931429" y="5602416"/>
              <a:ext cx="52168" cy="156789"/>
            </a:xfrm>
            <a:prstGeom prst="line">
              <a:avLst/>
            </a:prstGeom>
            <a:ln w="25400" cap="flat" cmpd="sng" algn="ctr">
              <a:gradFill flip="none" rotWithShape="1">
                <a:gsLst>
                  <a:gs pos="0">
                    <a:srgbClr val="FFFF00">
                      <a:alpha val="95000"/>
                    </a:srgbClr>
                  </a:gs>
                  <a:gs pos="100000">
                    <a:srgbClr val="FF6600"/>
                  </a:gs>
                </a:gsLst>
                <a:path path="rect">
                  <a:fillToRect l="50000" t="50000" r="50000" b="50000"/>
                </a:path>
                <a:tileRect/>
              </a:gradFill>
              <a:prstDash val="solid"/>
              <a:round/>
              <a:headEnd type="none" w="med" len="med"/>
              <a:tailEnd type="none" w="med" len="med"/>
            </a:ln>
            <a:effectLst>
              <a:outerShdw blurRad="50800" dist="38100" dir="2700000" algn="tl" rotWithShape="0">
                <a:srgbClr val="000000">
                  <a:alpha val="43000"/>
                </a:srgbClr>
              </a:outerShdw>
            </a:effectLst>
          </p:spPr>
          <p:style>
            <a:lnRef idx="2">
              <a:schemeClr val="accent1"/>
            </a:lnRef>
            <a:fillRef idx="0">
              <a:schemeClr val="accent1"/>
            </a:fillRef>
            <a:effectRef idx="1">
              <a:schemeClr val="accent1"/>
            </a:effectRef>
            <a:fontRef idx="minor">
              <a:schemeClr val="tx1"/>
            </a:fontRef>
          </p:style>
        </p:cxnSp>
        <p:cxnSp>
          <p:nvCxnSpPr>
            <p:cNvPr id="182" name="Straight Connector 181"/>
            <p:cNvCxnSpPr>
              <a:stCxn id="184" idx="1"/>
              <a:endCxn id="185" idx="5"/>
            </p:cNvCxnSpPr>
            <p:nvPr/>
          </p:nvCxnSpPr>
          <p:spPr>
            <a:xfrm rot="16200000" flipV="1">
              <a:off x="929140" y="5751159"/>
              <a:ext cx="39943" cy="139986"/>
            </a:xfrm>
            <a:prstGeom prst="line">
              <a:avLst/>
            </a:prstGeom>
            <a:ln w="25400" cap="flat" cmpd="sng" algn="ctr">
              <a:gradFill flip="none" rotWithShape="1">
                <a:gsLst>
                  <a:gs pos="0">
                    <a:srgbClr val="FFFF00">
                      <a:alpha val="95000"/>
                    </a:srgbClr>
                  </a:gs>
                  <a:gs pos="100000">
                    <a:srgbClr val="FF6600"/>
                  </a:gs>
                </a:gsLst>
                <a:path path="rect">
                  <a:fillToRect l="50000" t="50000" r="50000" b="50000"/>
                </a:path>
                <a:tileRect/>
              </a:gradFill>
              <a:prstDash val="solid"/>
              <a:round/>
              <a:headEnd type="none" w="med" len="med"/>
              <a:tailEnd type="none" w="med" len="med"/>
            </a:ln>
            <a:effectLst>
              <a:outerShdw blurRad="50800" dist="38100" dir="2700000" algn="tl" rotWithShape="0">
                <a:srgbClr val="000000">
                  <a:alpha val="43000"/>
                </a:srgbClr>
              </a:outerShdw>
            </a:effectLst>
          </p:spPr>
          <p:style>
            <a:lnRef idx="2">
              <a:schemeClr val="accent1"/>
            </a:lnRef>
            <a:fillRef idx="0">
              <a:schemeClr val="accent1"/>
            </a:fillRef>
            <a:effectRef idx="1">
              <a:schemeClr val="accent1"/>
            </a:effectRef>
            <a:fontRef idx="minor">
              <a:schemeClr val="tx1"/>
            </a:fontRef>
          </p:style>
        </p:cxnSp>
        <p:cxnSp>
          <p:nvCxnSpPr>
            <p:cNvPr id="183" name="Straight Connector 182"/>
            <p:cNvCxnSpPr>
              <a:stCxn id="184" idx="0"/>
              <a:endCxn id="186" idx="4"/>
            </p:cNvCxnSpPr>
            <p:nvPr/>
          </p:nvCxnSpPr>
          <p:spPr>
            <a:xfrm rot="5400000" flipH="1" flipV="1">
              <a:off x="1006881" y="5739524"/>
              <a:ext cx="147341" cy="16803"/>
            </a:xfrm>
            <a:prstGeom prst="line">
              <a:avLst/>
            </a:prstGeom>
            <a:ln w="25400" cap="flat" cmpd="sng" algn="ctr">
              <a:gradFill flip="none" rotWithShape="1">
                <a:gsLst>
                  <a:gs pos="0">
                    <a:srgbClr val="FFFF00">
                      <a:alpha val="95000"/>
                    </a:srgbClr>
                  </a:gs>
                  <a:gs pos="100000">
                    <a:srgbClr val="FF6600"/>
                  </a:gs>
                </a:gsLst>
                <a:path path="rect">
                  <a:fillToRect l="50000" t="50000" r="50000" b="50000"/>
                </a:path>
                <a:tileRect/>
              </a:gradFill>
              <a:prstDash val="solid"/>
              <a:round/>
              <a:headEnd type="none" w="med" len="med"/>
              <a:tailEnd type="none" w="med" len="med"/>
            </a:ln>
            <a:effectLst>
              <a:outerShdw blurRad="50800" dist="38100" dir="2700000" algn="tl" rotWithShape="0">
                <a:srgbClr val="000000">
                  <a:alpha val="43000"/>
                </a:srgbClr>
              </a:outerShdw>
            </a:effectLst>
          </p:spPr>
          <p:style>
            <a:lnRef idx="2">
              <a:schemeClr val="accent1"/>
            </a:lnRef>
            <a:fillRef idx="0">
              <a:schemeClr val="accent1"/>
            </a:fillRef>
            <a:effectRef idx="1">
              <a:schemeClr val="accent1"/>
            </a:effectRef>
            <a:fontRef idx="minor">
              <a:schemeClr val="tx1"/>
            </a:fontRef>
          </p:style>
        </p:cxnSp>
        <p:sp>
          <p:nvSpPr>
            <p:cNvPr id="184" name="Oval 183"/>
            <p:cNvSpPr/>
            <p:nvPr/>
          </p:nvSpPr>
          <p:spPr>
            <a:xfrm>
              <a:off x="997216" y="5821688"/>
              <a:ext cx="149287" cy="133249"/>
            </a:xfrm>
            <a:prstGeom prst="ellipse">
              <a:avLst/>
            </a:prstGeom>
            <a:gradFill>
              <a:gsLst>
                <a:gs pos="0">
                  <a:schemeClr val="accent6">
                    <a:lumMod val="75000"/>
                  </a:schemeClr>
                </a:gs>
                <a:gs pos="65000">
                  <a:schemeClr val="accent6">
                    <a:shade val="90000"/>
                    <a:satMod val="200000"/>
                    <a:lumMod val="110000"/>
                  </a:schemeClr>
                </a:gs>
                <a:gs pos="100000">
                  <a:schemeClr val="accent6">
                    <a:tint val="90000"/>
                    <a:shade val="100000"/>
                    <a:satMod val="250000"/>
                    <a:lumMod val="150000"/>
                  </a:schemeClr>
                </a:gs>
              </a:gsLst>
            </a:gradFill>
            <a:ln w="12700" cap="flat" cmpd="sng" algn="ctr">
              <a:solidFill>
                <a:schemeClr val="accent6">
                  <a:satMod val="105000"/>
                </a:schemeClr>
              </a:solidFill>
              <a:prstDash val="solid"/>
              <a:round/>
              <a:headEnd type="none" w="med" len="med"/>
              <a:tailEnd type="none" w="med" len="med"/>
            </a:ln>
            <a:effectLst>
              <a:outerShdw blurRad="50800" dist="63500" dir="2700000">
                <a:srgbClr val="000000">
                  <a:alpha val="78000"/>
                </a:srgbClr>
              </a:outerShdw>
            </a:effectLst>
          </p:spPr>
          <p:style>
            <a:lnRef idx="1">
              <a:schemeClr val="accent6"/>
            </a:lnRef>
            <a:fillRef idx="3">
              <a:schemeClr val="accent6"/>
            </a:fillRef>
            <a:effectRef idx="2">
              <a:schemeClr val="accent6"/>
            </a:effectRef>
            <a:fontRef idx="minor">
              <a:schemeClr val="lt1"/>
            </a:fontRef>
          </p:style>
          <p:txBody>
            <a:bodyPr anchor="ctr"/>
            <a:lstStyle/>
            <a:p>
              <a:pPr algn="ctr">
                <a:defRPr/>
              </a:pPr>
              <a:endParaRPr lang="en-US">
                <a:solidFill>
                  <a:prstClr val="white"/>
                </a:solidFill>
                <a:latin typeface="Corbel"/>
              </a:endParaRPr>
            </a:p>
          </p:txBody>
        </p:sp>
        <p:sp>
          <p:nvSpPr>
            <p:cNvPr id="185" name="Oval 184"/>
            <p:cNvSpPr/>
            <p:nvPr/>
          </p:nvSpPr>
          <p:spPr>
            <a:xfrm>
              <a:off x="751052" y="5686852"/>
              <a:ext cx="149287" cy="133249"/>
            </a:xfrm>
            <a:prstGeom prst="ellipse">
              <a:avLst/>
            </a:prstGeom>
            <a:gradFill>
              <a:gsLst>
                <a:gs pos="0">
                  <a:schemeClr val="accent6">
                    <a:lumMod val="75000"/>
                  </a:schemeClr>
                </a:gs>
                <a:gs pos="65000">
                  <a:schemeClr val="accent6">
                    <a:shade val="90000"/>
                    <a:satMod val="200000"/>
                    <a:lumMod val="110000"/>
                  </a:schemeClr>
                </a:gs>
                <a:gs pos="100000">
                  <a:schemeClr val="accent6">
                    <a:tint val="90000"/>
                    <a:shade val="100000"/>
                    <a:satMod val="250000"/>
                    <a:lumMod val="150000"/>
                  </a:schemeClr>
                </a:gs>
              </a:gsLst>
            </a:gradFill>
            <a:ln w="12700" cap="flat" cmpd="sng" algn="ctr">
              <a:solidFill>
                <a:schemeClr val="accent6">
                  <a:satMod val="105000"/>
                </a:schemeClr>
              </a:solidFill>
              <a:prstDash val="solid"/>
              <a:round/>
              <a:headEnd type="none" w="med" len="med"/>
              <a:tailEnd type="none" w="med" len="med"/>
            </a:ln>
            <a:effectLst>
              <a:outerShdw blurRad="50800" dist="63500" dir="2700000">
                <a:srgbClr val="000000">
                  <a:alpha val="78000"/>
                </a:srgbClr>
              </a:outerShdw>
            </a:effectLst>
          </p:spPr>
          <p:style>
            <a:lnRef idx="1">
              <a:schemeClr val="accent6"/>
            </a:lnRef>
            <a:fillRef idx="3">
              <a:schemeClr val="accent6"/>
            </a:fillRef>
            <a:effectRef idx="2">
              <a:schemeClr val="accent6"/>
            </a:effectRef>
            <a:fontRef idx="minor">
              <a:schemeClr val="lt1"/>
            </a:fontRef>
          </p:style>
          <p:txBody>
            <a:bodyPr anchor="ctr"/>
            <a:lstStyle/>
            <a:p>
              <a:pPr algn="ctr">
                <a:defRPr/>
              </a:pPr>
              <a:endParaRPr lang="en-US">
                <a:solidFill>
                  <a:prstClr val="white"/>
                </a:solidFill>
                <a:latin typeface="Corbel"/>
              </a:endParaRPr>
            </a:p>
          </p:txBody>
        </p:sp>
        <p:sp>
          <p:nvSpPr>
            <p:cNvPr id="186" name="Oval 185"/>
            <p:cNvSpPr/>
            <p:nvPr/>
          </p:nvSpPr>
          <p:spPr>
            <a:xfrm>
              <a:off x="1014686" y="5540913"/>
              <a:ext cx="149287" cy="133249"/>
            </a:xfrm>
            <a:prstGeom prst="ellipse">
              <a:avLst/>
            </a:prstGeom>
            <a:gradFill>
              <a:gsLst>
                <a:gs pos="0">
                  <a:schemeClr val="accent6">
                    <a:lumMod val="75000"/>
                  </a:schemeClr>
                </a:gs>
                <a:gs pos="65000">
                  <a:schemeClr val="accent6">
                    <a:shade val="90000"/>
                    <a:satMod val="200000"/>
                    <a:lumMod val="110000"/>
                  </a:schemeClr>
                </a:gs>
                <a:gs pos="100000">
                  <a:schemeClr val="accent6">
                    <a:tint val="90000"/>
                    <a:shade val="100000"/>
                    <a:satMod val="250000"/>
                    <a:lumMod val="150000"/>
                  </a:schemeClr>
                </a:gs>
              </a:gsLst>
            </a:gradFill>
            <a:ln w="12700" cap="flat" cmpd="sng" algn="ctr">
              <a:solidFill>
                <a:schemeClr val="accent6">
                  <a:satMod val="105000"/>
                </a:schemeClr>
              </a:solidFill>
              <a:prstDash val="solid"/>
              <a:round/>
              <a:headEnd type="none" w="med" len="med"/>
              <a:tailEnd type="none" w="med" len="med"/>
            </a:ln>
            <a:effectLst>
              <a:outerShdw blurRad="50800" dist="63500" dir="2700000">
                <a:srgbClr val="000000">
                  <a:alpha val="78000"/>
                </a:srgbClr>
              </a:outerShdw>
            </a:effectLst>
          </p:spPr>
          <p:style>
            <a:lnRef idx="1">
              <a:schemeClr val="accent6"/>
            </a:lnRef>
            <a:fillRef idx="3">
              <a:schemeClr val="accent6"/>
            </a:fillRef>
            <a:effectRef idx="2">
              <a:schemeClr val="accent6"/>
            </a:effectRef>
            <a:fontRef idx="minor">
              <a:schemeClr val="lt1"/>
            </a:fontRef>
          </p:style>
          <p:txBody>
            <a:bodyPr anchor="ctr"/>
            <a:lstStyle/>
            <a:p>
              <a:pPr algn="ctr">
                <a:defRPr/>
              </a:pPr>
              <a:endParaRPr lang="en-US">
                <a:solidFill>
                  <a:prstClr val="white"/>
                </a:solidFill>
                <a:latin typeface="Corbel"/>
              </a:endParaRPr>
            </a:p>
          </p:txBody>
        </p:sp>
      </p:grpSp>
      <p:grpSp>
        <p:nvGrpSpPr>
          <p:cNvPr id="11" name="Group 186"/>
          <p:cNvGrpSpPr>
            <a:grpSpLocks/>
          </p:cNvGrpSpPr>
          <p:nvPr/>
        </p:nvGrpSpPr>
        <p:grpSpPr bwMode="auto">
          <a:xfrm>
            <a:off x="7791450" y="3035300"/>
            <a:ext cx="412750" cy="414338"/>
            <a:chOff x="751052" y="5540913"/>
            <a:chExt cx="412921" cy="414024"/>
          </a:xfrm>
        </p:grpSpPr>
        <p:cxnSp>
          <p:nvCxnSpPr>
            <p:cNvPr id="188" name="Straight Connector 187"/>
            <p:cNvCxnSpPr>
              <a:stCxn id="192" idx="7"/>
              <a:endCxn id="193" idx="3"/>
            </p:cNvCxnSpPr>
            <p:nvPr/>
          </p:nvCxnSpPr>
          <p:spPr>
            <a:xfrm rot="5400000" flipH="1" flipV="1">
              <a:off x="931429" y="5602416"/>
              <a:ext cx="52168" cy="156789"/>
            </a:xfrm>
            <a:prstGeom prst="line">
              <a:avLst/>
            </a:prstGeom>
            <a:ln w="25400" cap="flat" cmpd="sng" algn="ctr">
              <a:gradFill flip="none" rotWithShape="1">
                <a:gsLst>
                  <a:gs pos="0">
                    <a:srgbClr val="FFFF00">
                      <a:alpha val="95000"/>
                    </a:srgbClr>
                  </a:gs>
                  <a:gs pos="100000">
                    <a:srgbClr val="FF6600"/>
                  </a:gs>
                </a:gsLst>
                <a:path path="rect">
                  <a:fillToRect l="50000" t="50000" r="50000" b="50000"/>
                </a:path>
                <a:tileRect/>
              </a:gradFill>
              <a:prstDash val="solid"/>
              <a:round/>
              <a:headEnd type="none" w="med" len="med"/>
              <a:tailEnd type="none" w="med" len="med"/>
            </a:ln>
            <a:effectLst>
              <a:outerShdw blurRad="50800" dist="38100" dir="2700000" algn="tl" rotWithShape="0">
                <a:srgbClr val="000000">
                  <a:alpha val="43000"/>
                </a:srgbClr>
              </a:outerShdw>
            </a:effectLst>
          </p:spPr>
          <p:style>
            <a:lnRef idx="2">
              <a:schemeClr val="accent1"/>
            </a:lnRef>
            <a:fillRef idx="0">
              <a:schemeClr val="accent1"/>
            </a:fillRef>
            <a:effectRef idx="1">
              <a:schemeClr val="accent1"/>
            </a:effectRef>
            <a:fontRef idx="minor">
              <a:schemeClr val="tx1"/>
            </a:fontRef>
          </p:style>
        </p:cxnSp>
        <p:cxnSp>
          <p:nvCxnSpPr>
            <p:cNvPr id="189" name="Straight Connector 188"/>
            <p:cNvCxnSpPr>
              <a:stCxn id="191" idx="1"/>
              <a:endCxn id="192" idx="5"/>
            </p:cNvCxnSpPr>
            <p:nvPr/>
          </p:nvCxnSpPr>
          <p:spPr>
            <a:xfrm rot="16200000" flipV="1">
              <a:off x="929140" y="5751159"/>
              <a:ext cx="39943" cy="139986"/>
            </a:xfrm>
            <a:prstGeom prst="line">
              <a:avLst/>
            </a:prstGeom>
            <a:ln w="25400" cap="flat" cmpd="sng" algn="ctr">
              <a:gradFill flip="none" rotWithShape="1">
                <a:gsLst>
                  <a:gs pos="0">
                    <a:srgbClr val="FFFF00">
                      <a:alpha val="95000"/>
                    </a:srgbClr>
                  </a:gs>
                  <a:gs pos="100000">
                    <a:srgbClr val="FF6600"/>
                  </a:gs>
                </a:gsLst>
                <a:path path="rect">
                  <a:fillToRect l="50000" t="50000" r="50000" b="50000"/>
                </a:path>
                <a:tileRect/>
              </a:gradFill>
              <a:prstDash val="solid"/>
              <a:round/>
              <a:headEnd type="none" w="med" len="med"/>
              <a:tailEnd type="none" w="med" len="med"/>
            </a:ln>
            <a:effectLst>
              <a:outerShdw blurRad="50800" dist="38100" dir="2700000" algn="tl" rotWithShape="0">
                <a:srgbClr val="000000">
                  <a:alpha val="43000"/>
                </a:srgbClr>
              </a:outerShdw>
            </a:effectLst>
          </p:spPr>
          <p:style>
            <a:lnRef idx="2">
              <a:schemeClr val="accent1"/>
            </a:lnRef>
            <a:fillRef idx="0">
              <a:schemeClr val="accent1"/>
            </a:fillRef>
            <a:effectRef idx="1">
              <a:schemeClr val="accent1"/>
            </a:effectRef>
            <a:fontRef idx="minor">
              <a:schemeClr val="tx1"/>
            </a:fontRef>
          </p:style>
        </p:cxnSp>
        <p:cxnSp>
          <p:nvCxnSpPr>
            <p:cNvPr id="190" name="Straight Connector 189"/>
            <p:cNvCxnSpPr>
              <a:stCxn id="191" idx="0"/>
              <a:endCxn id="193" idx="4"/>
            </p:cNvCxnSpPr>
            <p:nvPr/>
          </p:nvCxnSpPr>
          <p:spPr>
            <a:xfrm rot="5400000" flipH="1" flipV="1">
              <a:off x="1006881" y="5739524"/>
              <a:ext cx="147341" cy="16803"/>
            </a:xfrm>
            <a:prstGeom prst="line">
              <a:avLst/>
            </a:prstGeom>
            <a:ln w="25400" cap="flat" cmpd="sng" algn="ctr">
              <a:gradFill flip="none" rotWithShape="1">
                <a:gsLst>
                  <a:gs pos="0">
                    <a:srgbClr val="FFFF00">
                      <a:alpha val="95000"/>
                    </a:srgbClr>
                  </a:gs>
                  <a:gs pos="100000">
                    <a:srgbClr val="FF6600"/>
                  </a:gs>
                </a:gsLst>
                <a:path path="rect">
                  <a:fillToRect l="50000" t="50000" r="50000" b="50000"/>
                </a:path>
                <a:tileRect/>
              </a:gradFill>
              <a:prstDash val="solid"/>
              <a:round/>
              <a:headEnd type="none" w="med" len="med"/>
              <a:tailEnd type="none" w="med" len="med"/>
            </a:ln>
            <a:effectLst>
              <a:outerShdw blurRad="50800" dist="38100" dir="2700000" algn="tl" rotWithShape="0">
                <a:srgbClr val="000000">
                  <a:alpha val="43000"/>
                </a:srgbClr>
              </a:outerShdw>
            </a:effectLst>
          </p:spPr>
          <p:style>
            <a:lnRef idx="2">
              <a:schemeClr val="accent1"/>
            </a:lnRef>
            <a:fillRef idx="0">
              <a:schemeClr val="accent1"/>
            </a:fillRef>
            <a:effectRef idx="1">
              <a:schemeClr val="accent1"/>
            </a:effectRef>
            <a:fontRef idx="minor">
              <a:schemeClr val="tx1"/>
            </a:fontRef>
          </p:style>
        </p:cxnSp>
        <p:sp>
          <p:nvSpPr>
            <p:cNvPr id="191" name="Oval 190"/>
            <p:cNvSpPr/>
            <p:nvPr/>
          </p:nvSpPr>
          <p:spPr>
            <a:xfrm>
              <a:off x="997217" y="5821688"/>
              <a:ext cx="149287" cy="133249"/>
            </a:xfrm>
            <a:prstGeom prst="ellipse">
              <a:avLst/>
            </a:prstGeom>
            <a:gradFill>
              <a:gsLst>
                <a:gs pos="0">
                  <a:schemeClr val="accent6">
                    <a:lumMod val="75000"/>
                  </a:schemeClr>
                </a:gs>
                <a:gs pos="65000">
                  <a:schemeClr val="accent6">
                    <a:shade val="90000"/>
                    <a:satMod val="200000"/>
                    <a:lumMod val="110000"/>
                  </a:schemeClr>
                </a:gs>
                <a:gs pos="100000">
                  <a:schemeClr val="accent6">
                    <a:tint val="90000"/>
                    <a:shade val="100000"/>
                    <a:satMod val="250000"/>
                    <a:lumMod val="150000"/>
                  </a:schemeClr>
                </a:gs>
              </a:gsLst>
            </a:gradFill>
            <a:ln w="12700" cap="flat" cmpd="sng" algn="ctr">
              <a:solidFill>
                <a:schemeClr val="accent6">
                  <a:satMod val="105000"/>
                </a:schemeClr>
              </a:solidFill>
              <a:prstDash val="solid"/>
              <a:round/>
              <a:headEnd type="none" w="med" len="med"/>
              <a:tailEnd type="none" w="med" len="med"/>
            </a:ln>
            <a:effectLst>
              <a:outerShdw blurRad="50800" dist="63500" dir="2700000">
                <a:srgbClr val="000000">
                  <a:alpha val="78000"/>
                </a:srgbClr>
              </a:outerShdw>
            </a:effectLst>
          </p:spPr>
          <p:style>
            <a:lnRef idx="1">
              <a:schemeClr val="accent6"/>
            </a:lnRef>
            <a:fillRef idx="3">
              <a:schemeClr val="accent6"/>
            </a:fillRef>
            <a:effectRef idx="2">
              <a:schemeClr val="accent6"/>
            </a:effectRef>
            <a:fontRef idx="minor">
              <a:schemeClr val="lt1"/>
            </a:fontRef>
          </p:style>
          <p:txBody>
            <a:bodyPr anchor="ctr"/>
            <a:lstStyle/>
            <a:p>
              <a:pPr algn="ctr">
                <a:defRPr/>
              </a:pPr>
              <a:endParaRPr lang="en-US">
                <a:solidFill>
                  <a:prstClr val="white"/>
                </a:solidFill>
                <a:latin typeface="Corbel"/>
              </a:endParaRPr>
            </a:p>
          </p:txBody>
        </p:sp>
        <p:sp>
          <p:nvSpPr>
            <p:cNvPr id="192" name="Oval 191"/>
            <p:cNvSpPr/>
            <p:nvPr/>
          </p:nvSpPr>
          <p:spPr>
            <a:xfrm>
              <a:off x="751052" y="5686852"/>
              <a:ext cx="149287" cy="133249"/>
            </a:xfrm>
            <a:prstGeom prst="ellipse">
              <a:avLst/>
            </a:prstGeom>
            <a:gradFill>
              <a:gsLst>
                <a:gs pos="0">
                  <a:schemeClr val="accent6">
                    <a:lumMod val="75000"/>
                  </a:schemeClr>
                </a:gs>
                <a:gs pos="65000">
                  <a:schemeClr val="accent6">
                    <a:shade val="90000"/>
                    <a:satMod val="200000"/>
                    <a:lumMod val="110000"/>
                  </a:schemeClr>
                </a:gs>
                <a:gs pos="100000">
                  <a:schemeClr val="accent6">
                    <a:tint val="90000"/>
                    <a:shade val="100000"/>
                    <a:satMod val="250000"/>
                    <a:lumMod val="150000"/>
                  </a:schemeClr>
                </a:gs>
              </a:gsLst>
            </a:gradFill>
            <a:ln w="12700" cap="flat" cmpd="sng" algn="ctr">
              <a:solidFill>
                <a:schemeClr val="accent6">
                  <a:satMod val="105000"/>
                </a:schemeClr>
              </a:solidFill>
              <a:prstDash val="solid"/>
              <a:round/>
              <a:headEnd type="none" w="med" len="med"/>
              <a:tailEnd type="none" w="med" len="med"/>
            </a:ln>
            <a:effectLst>
              <a:outerShdw blurRad="50800" dist="63500" dir="2700000">
                <a:srgbClr val="000000">
                  <a:alpha val="78000"/>
                </a:srgbClr>
              </a:outerShdw>
            </a:effectLst>
          </p:spPr>
          <p:style>
            <a:lnRef idx="1">
              <a:schemeClr val="accent6"/>
            </a:lnRef>
            <a:fillRef idx="3">
              <a:schemeClr val="accent6"/>
            </a:fillRef>
            <a:effectRef idx="2">
              <a:schemeClr val="accent6"/>
            </a:effectRef>
            <a:fontRef idx="minor">
              <a:schemeClr val="lt1"/>
            </a:fontRef>
          </p:style>
          <p:txBody>
            <a:bodyPr anchor="ctr"/>
            <a:lstStyle/>
            <a:p>
              <a:pPr algn="ctr">
                <a:defRPr/>
              </a:pPr>
              <a:endParaRPr lang="en-US">
                <a:solidFill>
                  <a:prstClr val="white"/>
                </a:solidFill>
                <a:latin typeface="Corbel"/>
              </a:endParaRPr>
            </a:p>
          </p:txBody>
        </p:sp>
        <p:sp>
          <p:nvSpPr>
            <p:cNvPr id="193" name="Oval 192"/>
            <p:cNvSpPr/>
            <p:nvPr/>
          </p:nvSpPr>
          <p:spPr>
            <a:xfrm>
              <a:off x="1014686" y="5540913"/>
              <a:ext cx="149287" cy="133249"/>
            </a:xfrm>
            <a:prstGeom prst="ellipse">
              <a:avLst/>
            </a:prstGeom>
            <a:gradFill>
              <a:gsLst>
                <a:gs pos="0">
                  <a:schemeClr val="accent6">
                    <a:lumMod val="75000"/>
                  </a:schemeClr>
                </a:gs>
                <a:gs pos="65000">
                  <a:schemeClr val="accent6">
                    <a:shade val="90000"/>
                    <a:satMod val="200000"/>
                    <a:lumMod val="110000"/>
                  </a:schemeClr>
                </a:gs>
                <a:gs pos="100000">
                  <a:schemeClr val="accent6">
                    <a:tint val="90000"/>
                    <a:shade val="100000"/>
                    <a:satMod val="250000"/>
                    <a:lumMod val="150000"/>
                  </a:schemeClr>
                </a:gs>
              </a:gsLst>
            </a:gradFill>
            <a:ln w="12700" cap="flat" cmpd="sng" algn="ctr">
              <a:solidFill>
                <a:schemeClr val="accent6">
                  <a:satMod val="105000"/>
                </a:schemeClr>
              </a:solidFill>
              <a:prstDash val="solid"/>
              <a:round/>
              <a:headEnd type="none" w="med" len="med"/>
              <a:tailEnd type="none" w="med" len="med"/>
            </a:ln>
            <a:effectLst>
              <a:outerShdw blurRad="50800" dist="63500" dir="2700000">
                <a:srgbClr val="000000">
                  <a:alpha val="78000"/>
                </a:srgbClr>
              </a:outerShdw>
            </a:effectLst>
          </p:spPr>
          <p:style>
            <a:lnRef idx="1">
              <a:schemeClr val="accent6"/>
            </a:lnRef>
            <a:fillRef idx="3">
              <a:schemeClr val="accent6"/>
            </a:fillRef>
            <a:effectRef idx="2">
              <a:schemeClr val="accent6"/>
            </a:effectRef>
            <a:fontRef idx="minor">
              <a:schemeClr val="lt1"/>
            </a:fontRef>
          </p:style>
          <p:txBody>
            <a:bodyPr anchor="ctr"/>
            <a:lstStyle/>
            <a:p>
              <a:pPr algn="ctr">
                <a:defRPr/>
              </a:pPr>
              <a:endParaRPr lang="en-US">
                <a:solidFill>
                  <a:prstClr val="white"/>
                </a:solidFill>
                <a:latin typeface="Corbel"/>
              </a:endParaRPr>
            </a:p>
          </p:txBody>
        </p:sp>
      </p:grpSp>
      <p:grpSp>
        <p:nvGrpSpPr>
          <p:cNvPr id="12" name="Group 371"/>
          <p:cNvGrpSpPr/>
          <p:nvPr/>
        </p:nvGrpSpPr>
        <p:grpSpPr>
          <a:xfrm>
            <a:off x="825222" y="1494545"/>
            <a:ext cx="7675527" cy="4191103"/>
            <a:chOff x="825222" y="1494545"/>
            <a:chExt cx="7675527" cy="4191103"/>
          </a:xfrm>
          <a:solidFill>
            <a:srgbClr val="FF0000"/>
          </a:solidFill>
        </p:grpSpPr>
        <p:sp>
          <p:nvSpPr>
            <p:cNvPr id="240" name="Oval 239"/>
            <p:cNvSpPr/>
            <p:nvPr/>
          </p:nvSpPr>
          <p:spPr>
            <a:xfrm>
              <a:off x="3273425" y="3353437"/>
              <a:ext cx="150039" cy="133341"/>
            </a:xfrm>
            <a:prstGeom prst="ellipse">
              <a:avLst/>
            </a:prstGeom>
            <a:grpFill/>
            <a:ln w="12700" cap="flat" cmpd="sng" algn="ctr">
              <a:solidFill>
                <a:srgbClr val="FFFF00"/>
              </a:solidFill>
              <a:prstDash val="solid"/>
              <a:round/>
              <a:headEnd type="none" w="med" len="med"/>
              <a:tailEnd type="none" w="med" len="med"/>
            </a:ln>
            <a:effectLst>
              <a:outerShdw blurRad="50800" dist="63500" dir="2700000">
                <a:srgbClr val="000000">
                  <a:alpha val="78000"/>
                </a:srgbClr>
              </a:outerShdw>
            </a:effectLst>
          </p:spPr>
          <p:style>
            <a:lnRef idx="1">
              <a:schemeClr val="accent6"/>
            </a:lnRef>
            <a:fillRef idx="3">
              <a:schemeClr val="accent6"/>
            </a:fillRef>
            <a:effectRef idx="2">
              <a:schemeClr val="accent6"/>
            </a:effectRef>
            <a:fontRef idx="minor">
              <a:schemeClr val="lt1"/>
            </a:fontRef>
          </p:style>
          <p:txBody>
            <a:bodyPr anchor="ctr"/>
            <a:lstStyle/>
            <a:p>
              <a:pPr algn="ctr">
                <a:defRPr/>
              </a:pPr>
              <a:endParaRPr lang="en-US">
                <a:solidFill>
                  <a:prstClr val="white"/>
                </a:solidFill>
                <a:latin typeface="Corbel"/>
              </a:endParaRPr>
            </a:p>
          </p:txBody>
        </p:sp>
        <p:cxnSp>
          <p:nvCxnSpPr>
            <p:cNvPr id="334" name="Straight Connector 333"/>
            <p:cNvCxnSpPr>
              <a:stCxn id="250" idx="5"/>
              <a:endCxn id="249" idx="1"/>
            </p:cNvCxnSpPr>
            <p:nvPr/>
          </p:nvCxnSpPr>
          <p:spPr>
            <a:xfrm rot="16200000" flipH="1">
              <a:off x="7168695" y="2857747"/>
              <a:ext cx="354065" cy="635535"/>
            </a:xfrm>
            <a:prstGeom prst="line">
              <a:avLst/>
            </a:prstGeom>
            <a:grpFill/>
            <a:ln w="25400" cap="flat" cmpd="sng" algn="ctr">
              <a:solidFill>
                <a:srgbClr val="FFFF00"/>
              </a:solidFill>
              <a:prstDash val="solid"/>
              <a:round/>
              <a:headEnd type="none" w="med" len="med"/>
              <a:tailEnd type="none" w="med" len="med"/>
            </a:ln>
            <a:effectLst>
              <a:outerShdw blurRad="50800" dist="38100" dir="2700000" algn="tl" rotWithShape="0">
                <a:srgbClr val="000000">
                  <a:alpha val="43000"/>
                </a:srgbClr>
              </a:outerShdw>
            </a:effectLst>
          </p:spPr>
          <p:style>
            <a:lnRef idx="2">
              <a:schemeClr val="accent1"/>
            </a:lnRef>
            <a:fillRef idx="0">
              <a:schemeClr val="accent1"/>
            </a:fillRef>
            <a:effectRef idx="1">
              <a:schemeClr val="accent1"/>
            </a:effectRef>
            <a:fontRef idx="minor">
              <a:schemeClr val="tx1"/>
            </a:fontRef>
          </p:style>
        </p:cxnSp>
        <p:cxnSp>
          <p:nvCxnSpPr>
            <p:cNvPr id="223" name="Straight Connector 222"/>
            <p:cNvCxnSpPr>
              <a:stCxn id="147" idx="0"/>
              <a:endCxn id="242" idx="4"/>
            </p:cNvCxnSpPr>
            <p:nvPr/>
          </p:nvCxnSpPr>
          <p:spPr>
            <a:xfrm rot="5400000" flipH="1" flipV="1">
              <a:off x="97653" y="2355456"/>
              <a:ext cx="1551180" cy="96041"/>
            </a:xfrm>
            <a:prstGeom prst="line">
              <a:avLst/>
            </a:prstGeom>
            <a:grpFill/>
            <a:ln w="25400" cap="flat" cmpd="sng" algn="ctr">
              <a:solidFill>
                <a:srgbClr val="FFFF00"/>
              </a:solidFill>
              <a:prstDash val="solid"/>
              <a:round/>
              <a:headEnd type="none" w="med" len="med"/>
              <a:tailEnd type="none" w="med" len="med"/>
            </a:ln>
            <a:effectLst>
              <a:outerShdw blurRad="50800" dist="38100" dir="2700000" algn="tl" rotWithShape="0">
                <a:srgbClr val="000000">
                  <a:alpha val="43000"/>
                </a:srgbClr>
              </a:outerShdw>
            </a:effectLst>
          </p:spPr>
          <p:style>
            <a:lnRef idx="2">
              <a:schemeClr val="accent1"/>
            </a:lnRef>
            <a:fillRef idx="0">
              <a:schemeClr val="accent1"/>
            </a:fillRef>
            <a:effectRef idx="1">
              <a:schemeClr val="accent1"/>
            </a:effectRef>
            <a:fontRef idx="minor">
              <a:schemeClr val="tx1"/>
            </a:fontRef>
          </p:style>
        </p:cxnSp>
        <p:sp>
          <p:nvSpPr>
            <p:cNvPr id="239" name="Oval 238"/>
            <p:cNvSpPr/>
            <p:nvPr/>
          </p:nvSpPr>
          <p:spPr>
            <a:xfrm>
              <a:off x="2260057" y="2865074"/>
              <a:ext cx="150039" cy="133341"/>
            </a:xfrm>
            <a:prstGeom prst="ellipse">
              <a:avLst/>
            </a:prstGeom>
            <a:grpFill/>
            <a:ln w="12700" cap="flat" cmpd="sng" algn="ctr">
              <a:solidFill>
                <a:srgbClr val="FFFF00"/>
              </a:solidFill>
              <a:prstDash val="solid"/>
              <a:round/>
              <a:headEnd type="none" w="med" len="med"/>
              <a:tailEnd type="none" w="med" len="med"/>
            </a:ln>
            <a:effectLst>
              <a:outerShdw blurRad="50800" dist="63500" dir="2700000">
                <a:srgbClr val="000000">
                  <a:alpha val="78000"/>
                </a:srgbClr>
              </a:outerShdw>
            </a:effectLst>
          </p:spPr>
          <p:style>
            <a:lnRef idx="1">
              <a:schemeClr val="accent6"/>
            </a:lnRef>
            <a:fillRef idx="3">
              <a:schemeClr val="accent6"/>
            </a:fillRef>
            <a:effectRef idx="2">
              <a:schemeClr val="accent6"/>
            </a:effectRef>
            <a:fontRef idx="minor">
              <a:schemeClr val="lt1"/>
            </a:fontRef>
          </p:style>
          <p:txBody>
            <a:bodyPr anchor="ctr"/>
            <a:lstStyle/>
            <a:p>
              <a:pPr algn="ctr">
                <a:defRPr/>
              </a:pPr>
              <a:endParaRPr lang="en-US">
                <a:solidFill>
                  <a:prstClr val="white"/>
                </a:solidFill>
                <a:latin typeface="Corbel"/>
              </a:endParaRPr>
            </a:p>
          </p:txBody>
        </p:sp>
        <p:sp>
          <p:nvSpPr>
            <p:cNvPr id="241" name="Oval 240"/>
            <p:cNvSpPr/>
            <p:nvPr/>
          </p:nvSpPr>
          <p:spPr>
            <a:xfrm>
              <a:off x="5827953" y="2839415"/>
              <a:ext cx="150039" cy="133341"/>
            </a:xfrm>
            <a:prstGeom prst="ellipse">
              <a:avLst/>
            </a:prstGeom>
            <a:grpFill/>
            <a:ln w="12700" cap="flat" cmpd="sng" algn="ctr">
              <a:solidFill>
                <a:srgbClr val="FFFF00"/>
              </a:solidFill>
              <a:prstDash val="solid"/>
              <a:round/>
              <a:headEnd type="none" w="med" len="med"/>
              <a:tailEnd type="none" w="med" len="med"/>
            </a:ln>
            <a:effectLst>
              <a:outerShdw blurRad="50800" dist="63500" dir="2700000">
                <a:srgbClr val="000000">
                  <a:alpha val="78000"/>
                </a:srgbClr>
              </a:outerShdw>
            </a:effectLst>
          </p:spPr>
          <p:style>
            <a:lnRef idx="1">
              <a:schemeClr val="accent6"/>
            </a:lnRef>
            <a:fillRef idx="3">
              <a:schemeClr val="accent6"/>
            </a:fillRef>
            <a:effectRef idx="2">
              <a:schemeClr val="accent6"/>
            </a:effectRef>
            <a:fontRef idx="minor">
              <a:schemeClr val="lt1"/>
            </a:fontRef>
          </p:style>
          <p:txBody>
            <a:bodyPr anchor="ctr"/>
            <a:lstStyle/>
            <a:p>
              <a:pPr algn="ctr">
                <a:defRPr/>
              </a:pPr>
              <a:endParaRPr lang="en-US">
                <a:solidFill>
                  <a:prstClr val="white"/>
                </a:solidFill>
                <a:latin typeface="Corbel"/>
              </a:endParaRPr>
            </a:p>
          </p:txBody>
        </p:sp>
        <p:sp>
          <p:nvSpPr>
            <p:cNvPr id="242" name="Oval 241"/>
            <p:cNvSpPr/>
            <p:nvPr/>
          </p:nvSpPr>
          <p:spPr>
            <a:xfrm>
              <a:off x="846244" y="1494545"/>
              <a:ext cx="150039" cy="133341"/>
            </a:xfrm>
            <a:prstGeom prst="ellipse">
              <a:avLst/>
            </a:prstGeom>
            <a:grpFill/>
            <a:ln w="12700" cap="flat" cmpd="sng" algn="ctr">
              <a:solidFill>
                <a:srgbClr val="FFFF00"/>
              </a:solidFill>
              <a:prstDash val="solid"/>
              <a:round/>
              <a:headEnd type="none" w="med" len="med"/>
              <a:tailEnd type="none" w="med" len="med"/>
            </a:ln>
            <a:effectLst>
              <a:outerShdw blurRad="50800" dist="63500" dir="2700000">
                <a:srgbClr val="000000">
                  <a:alpha val="78000"/>
                </a:srgbClr>
              </a:outerShdw>
            </a:effectLst>
          </p:spPr>
          <p:style>
            <a:lnRef idx="1">
              <a:schemeClr val="accent6"/>
            </a:lnRef>
            <a:fillRef idx="3">
              <a:schemeClr val="accent6"/>
            </a:fillRef>
            <a:effectRef idx="2">
              <a:schemeClr val="accent6"/>
            </a:effectRef>
            <a:fontRef idx="minor">
              <a:schemeClr val="lt1"/>
            </a:fontRef>
          </p:style>
          <p:txBody>
            <a:bodyPr anchor="ctr"/>
            <a:lstStyle/>
            <a:p>
              <a:pPr algn="ctr">
                <a:defRPr/>
              </a:pPr>
              <a:endParaRPr lang="en-US">
                <a:solidFill>
                  <a:prstClr val="white"/>
                </a:solidFill>
                <a:latin typeface="Corbel"/>
              </a:endParaRPr>
            </a:p>
          </p:txBody>
        </p:sp>
        <p:sp>
          <p:nvSpPr>
            <p:cNvPr id="243" name="Oval 242"/>
            <p:cNvSpPr/>
            <p:nvPr/>
          </p:nvSpPr>
          <p:spPr>
            <a:xfrm>
              <a:off x="921262" y="4155072"/>
              <a:ext cx="150039" cy="133341"/>
            </a:xfrm>
            <a:prstGeom prst="ellipse">
              <a:avLst/>
            </a:prstGeom>
            <a:grpFill/>
            <a:ln w="12700" cap="flat" cmpd="sng" algn="ctr">
              <a:solidFill>
                <a:srgbClr val="FFFF00"/>
              </a:solidFill>
              <a:prstDash val="solid"/>
              <a:round/>
              <a:headEnd type="none" w="med" len="med"/>
              <a:tailEnd type="none" w="med" len="med"/>
            </a:ln>
            <a:effectLst>
              <a:outerShdw blurRad="50800" dist="63500" dir="2700000">
                <a:srgbClr val="000000">
                  <a:alpha val="78000"/>
                </a:srgbClr>
              </a:outerShdw>
            </a:effectLst>
          </p:spPr>
          <p:style>
            <a:lnRef idx="1">
              <a:schemeClr val="accent6"/>
            </a:lnRef>
            <a:fillRef idx="3">
              <a:schemeClr val="accent6"/>
            </a:fillRef>
            <a:effectRef idx="2">
              <a:schemeClr val="accent6"/>
            </a:effectRef>
            <a:fontRef idx="minor">
              <a:schemeClr val="lt1"/>
            </a:fontRef>
          </p:style>
          <p:txBody>
            <a:bodyPr anchor="ctr"/>
            <a:lstStyle/>
            <a:p>
              <a:pPr algn="ctr">
                <a:defRPr/>
              </a:pPr>
              <a:endParaRPr lang="en-US">
                <a:solidFill>
                  <a:prstClr val="white"/>
                </a:solidFill>
                <a:latin typeface="Corbel"/>
              </a:endParaRPr>
            </a:p>
          </p:txBody>
        </p:sp>
        <p:sp>
          <p:nvSpPr>
            <p:cNvPr id="244" name="Oval 243"/>
            <p:cNvSpPr/>
            <p:nvPr/>
          </p:nvSpPr>
          <p:spPr>
            <a:xfrm>
              <a:off x="2034999" y="4629882"/>
              <a:ext cx="150039" cy="133341"/>
            </a:xfrm>
            <a:prstGeom prst="ellipse">
              <a:avLst/>
            </a:prstGeom>
            <a:grpFill/>
            <a:ln w="12700" cap="flat" cmpd="sng" algn="ctr">
              <a:solidFill>
                <a:srgbClr val="FFFF00"/>
              </a:solidFill>
              <a:prstDash val="solid"/>
              <a:round/>
              <a:headEnd type="none" w="med" len="med"/>
              <a:tailEnd type="none" w="med" len="med"/>
            </a:ln>
            <a:effectLst>
              <a:outerShdw blurRad="50800" dist="63500" dir="2700000">
                <a:srgbClr val="000000">
                  <a:alpha val="78000"/>
                </a:srgbClr>
              </a:outerShdw>
            </a:effectLst>
          </p:spPr>
          <p:style>
            <a:lnRef idx="1">
              <a:schemeClr val="accent6"/>
            </a:lnRef>
            <a:fillRef idx="3">
              <a:schemeClr val="accent6"/>
            </a:fillRef>
            <a:effectRef idx="2">
              <a:schemeClr val="accent6"/>
            </a:effectRef>
            <a:fontRef idx="minor">
              <a:schemeClr val="lt1"/>
            </a:fontRef>
          </p:style>
          <p:txBody>
            <a:bodyPr anchor="ctr"/>
            <a:lstStyle/>
            <a:p>
              <a:pPr algn="ctr">
                <a:defRPr/>
              </a:pPr>
              <a:endParaRPr lang="en-US">
                <a:solidFill>
                  <a:prstClr val="white"/>
                </a:solidFill>
                <a:latin typeface="Corbel"/>
              </a:endParaRPr>
            </a:p>
          </p:txBody>
        </p:sp>
        <p:sp>
          <p:nvSpPr>
            <p:cNvPr id="245" name="Oval 244"/>
            <p:cNvSpPr/>
            <p:nvPr/>
          </p:nvSpPr>
          <p:spPr>
            <a:xfrm>
              <a:off x="3629041" y="5533248"/>
              <a:ext cx="150039" cy="133341"/>
            </a:xfrm>
            <a:prstGeom prst="ellipse">
              <a:avLst/>
            </a:prstGeom>
            <a:grpFill/>
            <a:ln w="12700" cap="flat" cmpd="sng" algn="ctr">
              <a:solidFill>
                <a:srgbClr val="FFFF00"/>
              </a:solidFill>
              <a:prstDash val="solid"/>
              <a:round/>
              <a:headEnd type="none" w="med" len="med"/>
              <a:tailEnd type="none" w="med" len="med"/>
            </a:ln>
            <a:effectLst>
              <a:outerShdw blurRad="50800" dist="63500" dir="2700000">
                <a:srgbClr val="000000">
                  <a:alpha val="78000"/>
                </a:srgbClr>
              </a:outerShdw>
            </a:effectLst>
          </p:spPr>
          <p:style>
            <a:lnRef idx="1">
              <a:schemeClr val="accent6"/>
            </a:lnRef>
            <a:fillRef idx="3">
              <a:schemeClr val="accent6"/>
            </a:fillRef>
            <a:effectRef idx="2">
              <a:schemeClr val="accent6"/>
            </a:effectRef>
            <a:fontRef idx="minor">
              <a:schemeClr val="lt1"/>
            </a:fontRef>
          </p:style>
          <p:txBody>
            <a:bodyPr anchor="ctr"/>
            <a:lstStyle/>
            <a:p>
              <a:pPr algn="ctr">
                <a:defRPr/>
              </a:pPr>
              <a:endParaRPr lang="en-US">
                <a:solidFill>
                  <a:prstClr val="white"/>
                </a:solidFill>
                <a:latin typeface="Corbel"/>
              </a:endParaRPr>
            </a:p>
          </p:txBody>
        </p:sp>
        <p:sp>
          <p:nvSpPr>
            <p:cNvPr id="246" name="Oval 245"/>
            <p:cNvSpPr/>
            <p:nvPr/>
          </p:nvSpPr>
          <p:spPr>
            <a:xfrm>
              <a:off x="4839826" y="5552307"/>
              <a:ext cx="150039" cy="133341"/>
            </a:xfrm>
            <a:prstGeom prst="ellipse">
              <a:avLst/>
            </a:prstGeom>
            <a:grpFill/>
            <a:ln w="12700" cap="flat" cmpd="sng" algn="ctr">
              <a:solidFill>
                <a:srgbClr val="FFFF00"/>
              </a:solidFill>
              <a:prstDash val="solid"/>
              <a:round/>
              <a:headEnd type="none" w="med" len="med"/>
              <a:tailEnd type="none" w="med" len="med"/>
            </a:ln>
            <a:effectLst>
              <a:outerShdw blurRad="50800" dist="63500" dir="2700000">
                <a:srgbClr val="000000">
                  <a:alpha val="78000"/>
                </a:srgbClr>
              </a:outerShdw>
            </a:effectLst>
          </p:spPr>
          <p:style>
            <a:lnRef idx="1">
              <a:schemeClr val="accent6"/>
            </a:lnRef>
            <a:fillRef idx="3">
              <a:schemeClr val="accent6"/>
            </a:fillRef>
            <a:effectRef idx="2">
              <a:schemeClr val="accent6"/>
            </a:effectRef>
            <a:fontRef idx="minor">
              <a:schemeClr val="lt1"/>
            </a:fontRef>
          </p:style>
          <p:txBody>
            <a:bodyPr anchor="ctr"/>
            <a:lstStyle/>
            <a:p>
              <a:pPr algn="ctr">
                <a:defRPr/>
              </a:pPr>
              <a:endParaRPr lang="en-US">
                <a:solidFill>
                  <a:prstClr val="white"/>
                </a:solidFill>
                <a:latin typeface="Corbel"/>
              </a:endParaRPr>
            </a:p>
          </p:txBody>
        </p:sp>
        <p:sp>
          <p:nvSpPr>
            <p:cNvPr id="247" name="Oval 246"/>
            <p:cNvSpPr/>
            <p:nvPr/>
          </p:nvSpPr>
          <p:spPr>
            <a:xfrm>
              <a:off x="4096433" y="4798752"/>
              <a:ext cx="150039" cy="133341"/>
            </a:xfrm>
            <a:prstGeom prst="ellipse">
              <a:avLst/>
            </a:prstGeom>
            <a:grpFill/>
            <a:ln w="12700" cap="flat" cmpd="sng" algn="ctr">
              <a:solidFill>
                <a:srgbClr val="FFFF00"/>
              </a:solidFill>
              <a:prstDash val="solid"/>
              <a:round/>
              <a:headEnd type="none" w="med" len="med"/>
              <a:tailEnd type="none" w="med" len="med"/>
            </a:ln>
            <a:effectLst>
              <a:outerShdw blurRad="50800" dist="63500" dir="2700000">
                <a:srgbClr val="000000">
                  <a:alpha val="78000"/>
                </a:srgbClr>
              </a:outerShdw>
            </a:effectLst>
          </p:spPr>
          <p:style>
            <a:lnRef idx="1">
              <a:schemeClr val="accent6"/>
            </a:lnRef>
            <a:fillRef idx="3">
              <a:schemeClr val="accent6"/>
            </a:fillRef>
            <a:effectRef idx="2">
              <a:schemeClr val="accent6"/>
            </a:effectRef>
            <a:fontRef idx="minor">
              <a:schemeClr val="lt1"/>
            </a:fontRef>
          </p:style>
          <p:txBody>
            <a:bodyPr anchor="ctr"/>
            <a:lstStyle/>
            <a:p>
              <a:pPr algn="ctr">
                <a:defRPr/>
              </a:pPr>
              <a:endParaRPr lang="en-US">
                <a:solidFill>
                  <a:prstClr val="white"/>
                </a:solidFill>
                <a:latin typeface="Corbel"/>
              </a:endParaRPr>
            </a:p>
          </p:txBody>
        </p:sp>
        <p:sp>
          <p:nvSpPr>
            <p:cNvPr id="248" name="Oval 247"/>
            <p:cNvSpPr/>
            <p:nvPr/>
          </p:nvSpPr>
          <p:spPr>
            <a:xfrm>
              <a:off x="7159599" y="5466577"/>
              <a:ext cx="150039" cy="133341"/>
            </a:xfrm>
            <a:prstGeom prst="ellipse">
              <a:avLst/>
            </a:prstGeom>
            <a:grpFill/>
            <a:ln w="12700" cap="flat" cmpd="sng" algn="ctr">
              <a:solidFill>
                <a:srgbClr val="FFFF00"/>
              </a:solidFill>
              <a:prstDash val="solid"/>
              <a:round/>
              <a:headEnd type="none" w="med" len="med"/>
              <a:tailEnd type="none" w="med" len="med"/>
            </a:ln>
            <a:effectLst>
              <a:outerShdw blurRad="50800" dist="63500" dir="2700000">
                <a:srgbClr val="000000">
                  <a:alpha val="78000"/>
                </a:srgbClr>
              </a:outerShdw>
            </a:effectLst>
          </p:spPr>
          <p:style>
            <a:lnRef idx="1">
              <a:schemeClr val="accent6"/>
            </a:lnRef>
            <a:fillRef idx="3">
              <a:schemeClr val="accent6"/>
            </a:fillRef>
            <a:effectRef idx="2">
              <a:schemeClr val="accent6"/>
            </a:effectRef>
            <a:fontRef idx="minor">
              <a:schemeClr val="lt1"/>
            </a:fontRef>
          </p:style>
          <p:txBody>
            <a:bodyPr anchor="ctr"/>
            <a:lstStyle/>
            <a:p>
              <a:pPr algn="ctr">
                <a:defRPr/>
              </a:pPr>
              <a:endParaRPr lang="en-US">
                <a:solidFill>
                  <a:prstClr val="white"/>
                </a:solidFill>
                <a:latin typeface="Corbel"/>
              </a:endParaRPr>
            </a:p>
          </p:txBody>
        </p:sp>
        <p:sp>
          <p:nvSpPr>
            <p:cNvPr id="249" name="Oval 248"/>
            <p:cNvSpPr/>
            <p:nvPr/>
          </p:nvSpPr>
          <p:spPr>
            <a:xfrm>
              <a:off x="7641522" y="3333021"/>
              <a:ext cx="150039" cy="133341"/>
            </a:xfrm>
            <a:prstGeom prst="ellipse">
              <a:avLst/>
            </a:prstGeom>
            <a:grpFill/>
            <a:ln w="12700" cap="flat" cmpd="sng" algn="ctr">
              <a:solidFill>
                <a:srgbClr val="FFFF00"/>
              </a:solidFill>
              <a:prstDash val="solid"/>
              <a:round/>
              <a:headEnd type="none" w="med" len="med"/>
              <a:tailEnd type="none" w="med" len="med"/>
            </a:ln>
            <a:effectLst>
              <a:outerShdw blurRad="50800" dist="63500" dir="2700000">
                <a:srgbClr val="000000">
                  <a:alpha val="78000"/>
                </a:srgbClr>
              </a:outerShdw>
            </a:effectLst>
          </p:spPr>
          <p:style>
            <a:lnRef idx="1">
              <a:schemeClr val="accent6"/>
            </a:lnRef>
            <a:fillRef idx="3">
              <a:schemeClr val="accent6"/>
            </a:fillRef>
            <a:effectRef idx="2">
              <a:schemeClr val="accent6"/>
            </a:effectRef>
            <a:fontRef idx="minor">
              <a:schemeClr val="lt1"/>
            </a:fontRef>
          </p:style>
          <p:txBody>
            <a:bodyPr anchor="ctr"/>
            <a:lstStyle/>
            <a:p>
              <a:pPr algn="ctr">
                <a:defRPr/>
              </a:pPr>
              <a:endParaRPr lang="en-US">
                <a:solidFill>
                  <a:prstClr val="white"/>
                </a:solidFill>
                <a:latin typeface="Corbel"/>
              </a:endParaRPr>
            </a:p>
          </p:txBody>
        </p:sp>
        <p:sp>
          <p:nvSpPr>
            <p:cNvPr id="250" name="Oval 249"/>
            <p:cNvSpPr/>
            <p:nvPr/>
          </p:nvSpPr>
          <p:spPr>
            <a:xfrm>
              <a:off x="6899894" y="2884669"/>
              <a:ext cx="150039" cy="133341"/>
            </a:xfrm>
            <a:prstGeom prst="ellipse">
              <a:avLst/>
            </a:prstGeom>
            <a:grpFill/>
            <a:ln w="12700" cap="flat" cmpd="sng" algn="ctr">
              <a:solidFill>
                <a:srgbClr val="FFFF00"/>
              </a:solidFill>
              <a:prstDash val="solid"/>
              <a:round/>
              <a:headEnd type="none" w="med" len="med"/>
              <a:tailEnd type="none" w="med" len="med"/>
            </a:ln>
            <a:effectLst>
              <a:outerShdw blurRad="50800" dist="63500" dir="2700000">
                <a:srgbClr val="000000">
                  <a:alpha val="78000"/>
                </a:srgbClr>
              </a:outerShdw>
            </a:effectLst>
          </p:spPr>
          <p:style>
            <a:lnRef idx="1">
              <a:schemeClr val="accent6"/>
            </a:lnRef>
            <a:fillRef idx="3">
              <a:schemeClr val="accent6"/>
            </a:fillRef>
            <a:effectRef idx="2">
              <a:schemeClr val="accent6"/>
            </a:effectRef>
            <a:fontRef idx="minor">
              <a:schemeClr val="lt1"/>
            </a:fontRef>
          </p:style>
          <p:txBody>
            <a:bodyPr anchor="ctr"/>
            <a:lstStyle/>
            <a:p>
              <a:pPr algn="ctr">
                <a:defRPr/>
              </a:pPr>
              <a:endParaRPr lang="en-US">
                <a:solidFill>
                  <a:prstClr val="white"/>
                </a:solidFill>
                <a:latin typeface="Corbel"/>
              </a:endParaRPr>
            </a:p>
          </p:txBody>
        </p:sp>
        <p:sp>
          <p:nvSpPr>
            <p:cNvPr id="251" name="Oval 250"/>
            <p:cNvSpPr/>
            <p:nvPr/>
          </p:nvSpPr>
          <p:spPr>
            <a:xfrm>
              <a:off x="7716541" y="2460112"/>
              <a:ext cx="150039" cy="133341"/>
            </a:xfrm>
            <a:prstGeom prst="ellipse">
              <a:avLst/>
            </a:prstGeom>
            <a:grpFill/>
            <a:ln w="12700" cap="flat" cmpd="sng" algn="ctr">
              <a:solidFill>
                <a:srgbClr val="FFFF00"/>
              </a:solidFill>
              <a:prstDash val="solid"/>
              <a:round/>
              <a:headEnd type="none" w="med" len="med"/>
              <a:tailEnd type="none" w="med" len="med"/>
            </a:ln>
            <a:effectLst>
              <a:outerShdw blurRad="50800" dist="63500" dir="2700000">
                <a:srgbClr val="000000">
                  <a:alpha val="78000"/>
                </a:srgbClr>
              </a:outerShdw>
            </a:effectLst>
          </p:spPr>
          <p:style>
            <a:lnRef idx="1">
              <a:schemeClr val="accent6"/>
            </a:lnRef>
            <a:fillRef idx="3">
              <a:schemeClr val="accent6"/>
            </a:fillRef>
            <a:effectRef idx="2">
              <a:schemeClr val="accent6"/>
            </a:effectRef>
            <a:fontRef idx="minor">
              <a:schemeClr val="lt1"/>
            </a:fontRef>
          </p:style>
          <p:txBody>
            <a:bodyPr anchor="ctr"/>
            <a:lstStyle/>
            <a:p>
              <a:pPr algn="ctr">
                <a:defRPr/>
              </a:pPr>
              <a:endParaRPr lang="en-US">
                <a:solidFill>
                  <a:prstClr val="white"/>
                </a:solidFill>
                <a:latin typeface="Corbel"/>
              </a:endParaRPr>
            </a:p>
          </p:txBody>
        </p:sp>
        <p:cxnSp>
          <p:nvCxnSpPr>
            <p:cNvPr id="252" name="Straight Connector 251"/>
            <p:cNvCxnSpPr>
              <a:stCxn id="243" idx="0"/>
              <a:endCxn id="147" idx="4"/>
            </p:cNvCxnSpPr>
            <p:nvPr/>
          </p:nvCxnSpPr>
          <p:spPr>
            <a:xfrm rot="16200000" flipV="1">
              <a:off x="489421" y="3648210"/>
              <a:ext cx="842665" cy="171059"/>
            </a:xfrm>
            <a:prstGeom prst="line">
              <a:avLst/>
            </a:prstGeom>
            <a:grpFill/>
            <a:ln w="25400" cap="flat" cmpd="sng" algn="ctr">
              <a:solidFill>
                <a:srgbClr val="FFFF00"/>
              </a:solidFill>
              <a:prstDash val="solid"/>
              <a:round/>
              <a:headEnd type="none" w="med" len="med"/>
              <a:tailEnd type="none" w="med" len="med"/>
            </a:ln>
            <a:effectLst>
              <a:outerShdw blurRad="50800" dist="38100" dir="2700000" algn="tl" rotWithShape="0">
                <a:srgbClr val="000000">
                  <a:alpha val="43000"/>
                </a:srgbClr>
              </a:outerShdw>
            </a:effectLst>
          </p:spPr>
          <p:style>
            <a:lnRef idx="2">
              <a:schemeClr val="accent1"/>
            </a:lnRef>
            <a:fillRef idx="0">
              <a:schemeClr val="accent1"/>
            </a:fillRef>
            <a:effectRef idx="1">
              <a:schemeClr val="accent1"/>
            </a:effectRef>
            <a:fontRef idx="minor">
              <a:schemeClr val="tx1"/>
            </a:fontRef>
          </p:style>
        </p:cxnSp>
        <p:cxnSp>
          <p:nvCxnSpPr>
            <p:cNvPr id="253" name="Straight Connector 252"/>
            <p:cNvCxnSpPr>
              <a:stCxn id="244" idx="1"/>
              <a:endCxn id="243" idx="6"/>
            </p:cNvCxnSpPr>
            <p:nvPr/>
          </p:nvCxnSpPr>
          <p:spPr>
            <a:xfrm rot="16200000" flipV="1">
              <a:off x="1350304" y="3942740"/>
              <a:ext cx="427666" cy="985671"/>
            </a:xfrm>
            <a:prstGeom prst="line">
              <a:avLst/>
            </a:prstGeom>
            <a:grpFill/>
            <a:ln w="25400" cap="flat" cmpd="sng" algn="ctr">
              <a:solidFill>
                <a:srgbClr val="FFFF00"/>
              </a:solidFill>
              <a:prstDash val="solid"/>
              <a:round/>
              <a:headEnd type="none" w="med" len="med"/>
              <a:tailEnd type="none" w="med" len="med"/>
            </a:ln>
            <a:effectLst>
              <a:outerShdw blurRad="50800" dist="38100" dir="2700000" algn="tl" rotWithShape="0">
                <a:srgbClr val="000000">
                  <a:alpha val="43000"/>
                </a:srgbClr>
              </a:outerShdw>
            </a:effectLst>
          </p:spPr>
          <p:style>
            <a:lnRef idx="2">
              <a:schemeClr val="accent1"/>
            </a:lnRef>
            <a:fillRef idx="0">
              <a:schemeClr val="accent1"/>
            </a:fillRef>
            <a:effectRef idx="1">
              <a:schemeClr val="accent1"/>
            </a:effectRef>
            <a:fontRef idx="minor">
              <a:schemeClr val="tx1"/>
            </a:fontRef>
          </p:style>
        </p:cxnSp>
        <p:cxnSp>
          <p:nvCxnSpPr>
            <p:cNvPr id="254" name="Straight Connector 253"/>
            <p:cNvCxnSpPr>
              <a:stCxn id="304" idx="1"/>
              <a:endCxn id="244" idx="6"/>
            </p:cNvCxnSpPr>
            <p:nvPr/>
          </p:nvCxnSpPr>
          <p:spPr>
            <a:xfrm rot="16200000" flipV="1">
              <a:off x="2374561" y="4507031"/>
              <a:ext cx="302209" cy="681253"/>
            </a:xfrm>
            <a:prstGeom prst="line">
              <a:avLst/>
            </a:prstGeom>
            <a:grpFill/>
            <a:ln w="25400" cap="flat" cmpd="sng" algn="ctr">
              <a:solidFill>
                <a:srgbClr val="FFFF00"/>
              </a:solidFill>
              <a:prstDash val="solid"/>
              <a:round/>
              <a:headEnd type="none" w="med" len="med"/>
              <a:tailEnd type="none" w="med" len="med"/>
            </a:ln>
            <a:effectLst>
              <a:outerShdw blurRad="50800" dist="38100" dir="2700000" algn="tl" rotWithShape="0">
                <a:srgbClr val="000000">
                  <a:alpha val="43000"/>
                </a:srgbClr>
              </a:outerShdw>
            </a:effectLst>
          </p:spPr>
          <p:style>
            <a:lnRef idx="2">
              <a:schemeClr val="accent1"/>
            </a:lnRef>
            <a:fillRef idx="0">
              <a:schemeClr val="accent1"/>
            </a:fillRef>
            <a:effectRef idx="1">
              <a:schemeClr val="accent1"/>
            </a:effectRef>
            <a:fontRef idx="minor">
              <a:schemeClr val="tx1"/>
            </a:fontRef>
          </p:style>
        </p:cxnSp>
        <p:cxnSp>
          <p:nvCxnSpPr>
            <p:cNvPr id="255" name="Straight Connector 254"/>
            <p:cNvCxnSpPr>
              <a:stCxn id="247" idx="5"/>
              <a:endCxn id="246" idx="1"/>
            </p:cNvCxnSpPr>
            <p:nvPr/>
          </p:nvCxnSpPr>
          <p:spPr>
            <a:xfrm rot="16200000" flipH="1">
              <a:off x="4213515" y="4923550"/>
              <a:ext cx="659268" cy="637300"/>
            </a:xfrm>
            <a:prstGeom prst="line">
              <a:avLst/>
            </a:prstGeom>
            <a:grpFill/>
            <a:ln w="25400" cap="flat" cmpd="sng" algn="ctr">
              <a:solidFill>
                <a:srgbClr val="FFFF00"/>
              </a:solidFill>
              <a:prstDash val="solid"/>
              <a:round/>
              <a:headEnd type="none" w="med" len="med"/>
              <a:tailEnd type="none" w="med" len="med"/>
            </a:ln>
            <a:effectLst>
              <a:outerShdw blurRad="50800" dist="38100" dir="2700000" algn="tl" rotWithShape="0">
                <a:srgbClr val="000000">
                  <a:alpha val="43000"/>
                </a:srgbClr>
              </a:outerShdw>
            </a:effectLst>
          </p:spPr>
          <p:style>
            <a:lnRef idx="2">
              <a:schemeClr val="accent1"/>
            </a:lnRef>
            <a:fillRef idx="0">
              <a:schemeClr val="accent1"/>
            </a:fillRef>
            <a:effectRef idx="1">
              <a:schemeClr val="accent1"/>
            </a:effectRef>
            <a:fontRef idx="minor">
              <a:schemeClr val="tx1"/>
            </a:fontRef>
          </p:style>
        </p:cxnSp>
        <p:cxnSp>
          <p:nvCxnSpPr>
            <p:cNvPr id="282" name="Straight Connector 281"/>
            <p:cNvCxnSpPr>
              <a:stCxn id="240" idx="1"/>
              <a:endCxn id="239" idx="5"/>
            </p:cNvCxnSpPr>
            <p:nvPr/>
          </p:nvCxnSpPr>
          <p:spPr>
            <a:xfrm rot="16200000" flipV="1">
              <a:off x="2644723" y="2722288"/>
              <a:ext cx="394076" cy="907275"/>
            </a:xfrm>
            <a:prstGeom prst="line">
              <a:avLst/>
            </a:prstGeom>
            <a:grpFill/>
            <a:ln w="25400" cap="flat" cmpd="sng" algn="ctr">
              <a:solidFill>
                <a:srgbClr val="FFFF00"/>
              </a:solidFill>
              <a:prstDash val="solid"/>
              <a:round/>
              <a:headEnd type="none" w="med" len="med"/>
              <a:tailEnd type="none" w="med" len="med"/>
            </a:ln>
            <a:effectLst>
              <a:outerShdw blurRad="50800" dist="38100" dir="2700000" algn="tl" rotWithShape="0">
                <a:srgbClr val="000000">
                  <a:alpha val="43000"/>
                </a:srgbClr>
              </a:outerShdw>
            </a:effectLst>
          </p:spPr>
          <p:style>
            <a:lnRef idx="2">
              <a:schemeClr val="accent1"/>
            </a:lnRef>
            <a:fillRef idx="0">
              <a:schemeClr val="accent1"/>
            </a:fillRef>
            <a:effectRef idx="1">
              <a:schemeClr val="accent1"/>
            </a:effectRef>
            <a:fontRef idx="minor">
              <a:schemeClr val="tx1"/>
            </a:fontRef>
          </p:style>
        </p:cxnSp>
        <p:cxnSp>
          <p:nvCxnSpPr>
            <p:cNvPr id="283" name="Straight Connector 282"/>
            <p:cNvCxnSpPr>
              <a:endCxn id="240" idx="6"/>
            </p:cNvCxnSpPr>
            <p:nvPr/>
          </p:nvCxnSpPr>
          <p:spPr>
            <a:xfrm rot="16200000" flipV="1">
              <a:off x="4058125" y="2785447"/>
              <a:ext cx="18974" cy="1288296"/>
            </a:xfrm>
            <a:prstGeom prst="line">
              <a:avLst/>
            </a:prstGeom>
            <a:grpFill/>
            <a:ln w="25400" cap="flat" cmpd="sng" algn="ctr">
              <a:solidFill>
                <a:srgbClr val="FFFF00"/>
              </a:solidFill>
              <a:prstDash val="solid"/>
              <a:round/>
              <a:headEnd type="none" w="med" len="med"/>
              <a:tailEnd type="none" w="med" len="med"/>
            </a:ln>
            <a:effectLst>
              <a:outerShdw blurRad="50800" dist="38100" dir="2700000" algn="tl" rotWithShape="0">
                <a:srgbClr val="000000">
                  <a:alpha val="43000"/>
                </a:srgbClr>
              </a:outerShdw>
            </a:effectLst>
          </p:spPr>
          <p:style>
            <a:lnRef idx="2">
              <a:schemeClr val="accent1"/>
            </a:lnRef>
            <a:fillRef idx="0">
              <a:schemeClr val="accent1"/>
            </a:fillRef>
            <a:effectRef idx="1">
              <a:schemeClr val="accent1"/>
            </a:effectRef>
            <a:fontRef idx="minor">
              <a:schemeClr val="tx1"/>
            </a:fontRef>
          </p:style>
        </p:cxnSp>
        <p:cxnSp>
          <p:nvCxnSpPr>
            <p:cNvPr id="284" name="Straight Connector 283"/>
            <p:cNvCxnSpPr>
              <a:stCxn id="247" idx="0"/>
            </p:cNvCxnSpPr>
            <p:nvPr/>
          </p:nvCxnSpPr>
          <p:spPr>
            <a:xfrm rot="5400000" flipH="1" flipV="1">
              <a:off x="3808915" y="3895908"/>
              <a:ext cx="1265383" cy="540307"/>
            </a:xfrm>
            <a:prstGeom prst="line">
              <a:avLst/>
            </a:prstGeom>
            <a:grpFill/>
            <a:ln w="25400" cap="flat" cmpd="sng" algn="ctr">
              <a:solidFill>
                <a:srgbClr val="FFFF00"/>
              </a:solidFill>
              <a:prstDash val="solid"/>
              <a:round/>
              <a:headEnd type="none" w="med" len="med"/>
              <a:tailEnd type="none" w="med" len="med"/>
            </a:ln>
            <a:effectLst>
              <a:outerShdw blurRad="50800" dist="38100" dir="2700000" algn="tl" rotWithShape="0">
                <a:srgbClr val="000000">
                  <a:alpha val="43000"/>
                </a:srgbClr>
              </a:outerShdw>
            </a:effectLst>
          </p:spPr>
          <p:style>
            <a:lnRef idx="2">
              <a:schemeClr val="accent1"/>
            </a:lnRef>
            <a:fillRef idx="0">
              <a:schemeClr val="accent1"/>
            </a:fillRef>
            <a:effectRef idx="1">
              <a:schemeClr val="accent1"/>
            </a:effectRef>
            <a:fontRef idx="minor">
              <a:schemeClr val="tx1"/>
            </a:fontRef>
          </p:style>
        </p:cxnSp>
        <p:cxnSp>
          <p:nvCxnSpPr>
            <p:cNvPr id="285" name="Straight Connector 284"/>
            <p:cNvCxnSpPr>
              <a:stCxn id="304" idx="0"/>
              <a:endCxn id="240" idx="3"/>
            </p:cNvCxnSpPr>
            <p:nvPr/>
          </p:nvCxnSpPr>
          <p:spPr>
            <a:xfrm rot="5400000" flipH="1" flipV="1">
              <a:off x="2351376" y="4035213"/>
              <a:ext cx="1511984" cy="376060"/>
            </a:xfrm>
            <a:prstGeom prst="line">
              <a:avLst/>
            </a:prstGeom>
            <a:grpFill/>
            <a:ln w="25400" cap="flat" cmpd="sng" algn="ctr">
              <a:solidFill>
                <a:srgbClr val="FFFF00"/>
              </a:solidFill>
              <a:prstDash val="solid"/>
              <a:round/>
              <a:headEnd type="none" w="med" len="med"/>
              <a:tailEnd type="none" w="med" len="med"/>
            </a:ln>
            <a:effectLst>
              <a:outerShdw blurRad="50800" dist="38100" dir="2700000" algn="tl" rotWithShape="0">
                <a:srgbClr val="000000">
                  <a:alpha val="43000"/>
                </a:srgbClr>
              </a:outerShdw>
            </a:effectLst>
          </p:spPr>
          <p:style>
            <a:lnRef idx="2">
              <a:schemeClr val="accent1"/>
            </a:lnRef>
            <a:fillRef idx="0">
              <a:schemeClr val="accent1"/>
            </a:fillRef>
            <a:effectRef idx="1">
              <a:schemeClr val="accent1"/>
            </a:effectRef>
            <a:fontRef idx="minor">
              <a:schemeClr val="tx1"/>
            </a:fontRef>
          </p:style>
        </p:cxnSp>
        <p:cxnSp>
          <p:nvCxnSpPr>
            <p:cNvPr id="286" name="Straight Connector 285"/>
            <p:cNvCxnSpPr>
              <a:stCxn id="250" idx="7"/>
              <a:endCxn id="251" idx="2"/>
            </p:cNvCxnSpPr>
            <p:nvPr/>
          </p:nvCxnSpPr>
          <p:spPr>
            <a:xfrm rot="5400000" flipH="1" flipV="1">
              <a:off x="7183544" y="2371200"/>
              <a:ext cx="377413" cy="688581"/>
            </a:xfrm>
            <a:prstGeom prst="line">
              <a:avLst/>
            </a:prstGeom>
            <a:grpFill/>
            <a:ln w="25400" cap="flat" cmpd="sng" algn="ctr">
              <a:solidFill>
                <a:srgbClr val="FFFF00"/>
              </a:solidFill>
              <a:prstDash val="solid"/>
              <a:round/>
              <a:headEnd type="none" w="med" len="med"/>
              <a:tailEnd type="none" w="med" len="med"/>
            </a:ln>
            <a:effectLst>
              <a:outerShdw blurRad="50800" dist="38100" dir="2700000" algn="tl" rotWithShape="0">
                <a:srgbClr val="000000">
                  <a:alpha val="43000"/>
                </a:srgbClr>
              </a:outerShdw>
            </a:effectLst>
          </p:spPr>
          <p:style>
            <a:lnRef idx="2">
              <a:schemeClr val="accent1"/>
            </a:lnRef>
            <a:fillRef idx="0">
              <a:schemeClr val="accent1"/>
            </a:fillRef>
            <a:effectRef idx="1">
              <a:schemeClr val="accent1"/>
            </a:effectRef>
            <a:fontRef idx="minor">
              <a:schemeClr val="tx1"/>
            </a:fontRef>
          </p:style>
        </p:cxnSp>
        <p:cxnSp>
          <p:nvCxnSpPr>
            <p:cNvPr id="287" name="Straight Connector 286"/>
            <p:cNvCxnSpPr>
              <a:stCxn id="239" idx="1"/>
              <a:endCxn id="242" idx="5"/>
            </p:cNvCxnSpPr>
            <p:nvPr/>
          </p:nvCxnSpPr>
          <p:spPr>
            <a:xfrm rot="16200000" flipV="1">
              <a:off x="990049" y="1592620"/>
              <a:ext cx="1276242" cy="1307720"/>
            </a:xfrm>
            <a:prstGeom prst="line">
              <a:avLst/>
            </a:prstGeom>
            <a:grpFill/>
            <a:ln w="25400" cap="flat" cmpd="sng" algn="ctr">
              <a:solidFill>
                <a:srgbClr val="FFFF00"/>
              </a:solidFill>
              <a:prstDash val="solid"/>
              <a:round/>
              <a:headEnd type="none" w="med" len="med"/>
              <a:tailEnd type="none" w="med" len="med"/>
            </a:ln>
            <a:effectLst>
              <a:outerShdw blurRad="50800" dist="38100" dir="2700000" algn="tl" rotWithShape="0">
                <a:srgbClr val="000000">
                  <a:alpha val="43000"/>
                </a:srgbClr>
              </a:outerShdw>
            </a:effectLst>
          </p:spPr>
          <p:style>
            <a:lnRef idx="2">
              <a:schemeClr val="accent1"/>
            </a:lnRef>
            <a:fillRef idx="0">
              <a:schemeClr val="accent1"/>
            </a:fillRef>
            <a:effectRef idx="1">
              <a:schemeClr val="accent1"/>
            </a:effectRef>
            <a:fontRef idx="minor">
              <a:schemeClr val="tx1"/>
            </a:fontRef>
          </p:style>
        </p:cxnSp>
        <p:sp>
          <p:nvSpPr>
            <p:cNvPr id="304" name="Oval 303"/>
            <p:cNvSpPr/>
            <p:nvPr/>
          </p:nvSpPr>
          <p:spPr>
            <a:xfrm>
              <a:off x="2844318" y="4979235"/>
              <a:ext cx="150039" cy="133341"/>
            </a:xfrm>
            <a:prstGeom prst="ellipse">
              <a:avLst/>
            </a:prstGeom>
            <a:grpFill/>
            <a:ln w="12700" cap="flat" cmpd="sng" algn="ctr">
              <a:solidFill>
                <a:srgbClr val="FFFF00"/>
              </a:solidFill>
              <a:prstDash val="solid"/>
              <a:round/>
              <a:headEnd type="none" w="med" len="med"/>
              <a:tailEnd type="none" w="med" len="med"/>
            </a:ln>
            <a:effectLst>
              <a:outerShdw blurRad="50800" dist="63500" dir="2700000">
                <a:srgbClr val="000000">
                  <a:alpha val="78000"/>
                </a:srgbClr>
              </a:outerShdw>
            </a:effectLst>
          </p:spPr>
          <p:style>
            <a:lnRef idx="1">
              <a:schemeClr val="accent6"/>
            </a:lnRef>
            <a:fillRef idx="3">
              <a:schemeClr val="accent6"/>
            </a:fillRef>
            <a:effectRef idx="2">
              <a:schemeClr val="accent6"/>
            </a:effectRef>
            <a:fontRef idx="minor">
              <a:schemeClr val="lt1"/>
            </a:fontRef>
          </p:style>
          <p:txBody>
            <a:bodyPr anchor="ctr"/>
            <a:lstStyle/>
            <a:p>
              <a:pPr algn="ctr">
                <a:defRPr/>
              </a:pPr>
              <a:endParaRPr lang="en-US">
                <a:solidFill>
                  <a:prstClr val="white"/>
                </a:solidFill>
                <a:latin typeface="Corbel"/>
              </a:endParaRPr>
            </a:p>
          </p:txBody>
        </p:sp>
        <p:cxnSp>
          <p:nvCxnSpPr>
            <p:cNvPr id="307" name="Straight Connector 306"/>
            <p:cNvCxnSpPr>
              <a:stCxn id="304" idx="6"/>
              <a:endCxn id="245" idx="1"/>
            </p:cNvCxnSpPr>
            <p:nvPr/>
          </p:nvCxnSpPr>
          <p:spPr>
            <a:xfrm>
              <a:off x="2994357" y="5045906"/>
              <a:ext cx="656657" cy="506869"/>
            </a:xfrm>
            <a:prstGeom prst="line">
              <a:avLst/>
            </a:prstGeom>
            <a:grpFill/>
            <a:ln w="25400" cap="flat" cmpd="sng" algn="ctr">
              <a:solidFill>
                <a:srgbClr val="FFFF00"/>
              </a:solidFill>
              <a:prstDash val="solid"/>
              <a:round/>
              <a:headEnd type="none" w="med" len="med"/>
              <a:tailEnd type="none" w="med" len="med"/>
            </a:ln>
            <a:effectLst>
              <a:outerShdw blurRad="50800" dist="38100" dir="2700000" algn="tl" rotWithShape="0">
                <a:srgbClr val="000000">
                  <a:alpha val="43000"/>
                </a:srgbClr>
              </a:outerShdw>
            </a:effectLst>
          </p:spPr>
          <p:style>
            <a:lnRef idx="2">
              <a:schemeClr val="accent1"/>
            </a:lnRef>
            <a:fillRef idx="0">
              <a:schemeClr val="accent1"/>
            </a:fillRef>
            <a:effectRef idx="1">
              <a:schemeClr val="accent1"/>
            </a:effectRef>
            <a:fontRef idx="minor">
              <a:schemeClr val="tx1"/>
            </a:fontRef>
          </p:style>
        </p:cxnSp>
        <p:cxnSp>
          <p:nvCxnSpPr>
            <p:cNvPr id="310" name="Straight Connector 309"/>
            <p:cNvCxnSpPr>
              <a:stCxn id="245" idx="6"/>
              <a:endCxn id="246" idx="2"/>
            </p:cNvCxnSpPr>
            <p:nvPr/>
          </p:nvCxnSpPr>
          <p:spPr>
            <a:xfrm>
              <a:off x="3779080" y="5599919"/>
              <a:ext cx="1060746" cy="19059"/>
            </a:xfrm>
            <a:prstGeom prst="line">
              <a:avLst/>
            </a:prstGeom>
            <a:grpFill/>
            <a:ln w="25400" cap="flat" cmpd="sng" algn="ctr">
              <a:solidFill>
                <a:srgbClr val="FFFF00"/>
              </a:solidFill>
              <a:prstDash val="solid"/>
              <a:round/>
              <a:headEnd type="none" w="med" len="med"/>
              <a:tailEnd type="none" w="med" len="med"/>
            </a:ln>
            <a:effectLst>
              <a:outerShdw blurRad="50800" dist="38100" dir="2700000" algn="tl" rotWithShape="0">
                <a:srgbClr val="000000">
                  <a:alpha val="43000"/>
                </a:srgbClr>
              </a:outerShdw>
            </a:effectLst>
          </p:spPr>
          <p:style>
            <a:lnRef idx="2">
              <a:schemeClr val="accent1"/>
            </a:lnRef>
            <a:fillRef idx="0">
              <a:schemeClr val="accent1"/>
            </a:fillRef>
            <a:effectRef idx="1">
              <a:schemeClr val="accent1"/>
            </a:effectRef>
            <a:fontRef idx="minor">
              <a:schemeClr val="tx1"/>
            </a:fontRef>
          </p:style>
        </p:cxnSp>
        <p:cxnSp>
          <p:nvCxnSpPr>
            <p:cNvPr id="313" name="Straight Connector 312"/>
            <p:cNvCxnSpPr>
              <a:stCxn id="246" idx="7"/>
              <a:endCxn id="248" idx="2"/>
            </p:cNvCxnSpPr>
            <p:nvPr/>
          </p:nvCxnSpPr>
          <p:spPr>
            <a:xfrm rot="5400000" flipH="1" flipV="1">
              <a:off x="6044452" y="4456688"/>
              <a:ext cx="38586" cy="2191707"/>
            </a:xfrm>
            <a:prstGeom prst="line">
              <a:avLst/>
            </a:prstGeom>
            <a:grpFill/>
            <a:ln w="25400" cap="flat" cmpd="sng" algn="ctr">
              <a:solidFill>
                <a:srgbClr val="FFFF00"/>
              </a:solidFill>
              <a:prstDash val="solid"/>
              <a:round/>
              <a:headEnd type="none" w="med" len="med"/>
              <a:tailEnd type="none" w="med" len="med"/>
            </a:ln>
            <a:effectLst>
              <a:outerShdw blurRad="50800" dist="38100" dir="2700000" algn="tl" rotWithShape="0">
                <a:srgbClr val="000000">
                  <a:alpha val="43000"/>
                </a:srgbClr>
              </a:outerShdw>
            </a:effectLst>
          </p:spPr>
          <p:style>
            <a:lnRef idx="2">
              <a:schemeClr val="accent1"/>
            </a:lnRef>
            <a:fillRef idx="0">
              <a:schemeClr val="accent1"/>
            </a:fillRef>
            <a:effectRef idx="1">
              <a:schemeClr val="accent1"/>
            </a:effectRef>
            <a:fontRef idx="minor">
              <a:schemeClr val="tx1"/>
            </a:fontRef>
          </p:style>
        </p:cxnSp>
        <p:cxnSp>
          <p:nvCxnSpPr>
            <p:cNvPr id="320" name="Straight Connector 319"/>
            <p:cNvCxnSpPr>
              <a:stCxn id="241" idx="6"/>
              <a:endCxn id="250" idx="2"/>
            </p:cNvCxnSpPr>
            <p:nvPr/>
          </p:nvCxnSpPr>
          <p:spPr>
            <a:xfrm>
              <a:off x="5977992" y="2906086"/>
              <a:ext cx="921902" cy="45254"/>
            </a:xfrm>
            <a:prstGeom prst="line">
              <a:avLst/>
            </a:prstGeom>
            <a:grpFill/>
            <a:ln w="25400" cap="flat" cmpd="sng" algn="ctr">
              <a:solidFill>
                <a:srgbClr val="FFFF00"/>
              </a:solidFill>
              <a:prstDash val="solid"/>
              <a:round/>
              <a:headEnd type="none" w="med" len="med"/>
              <a:tailEnd type="none" w="med" len="med"/>
            </a:ln>
            <a:effectLst>
              <a:outerShdw blurRad="50800" dist="38100" dir="2700000" algn="tl" rotWithShape="0">
                <a:srgbClr val="000000">
                  <a:alpha val="43000"/>
                </a:srgbClr>
              </a:outerShdw>
            </a:effectLst>
          </p:spPr>
          <p:style>
            <a:lnRef idx="2">
              <a:schemeClr val="accent1"/>
            </a:lnRef>
            <a:fillRef idx="0">
              <a:schemeClr val="accent1"/>
            </a:fillRef>
            <a:effectRef idx="1">
              <a:schemeClr val="accent1"/>
            </a:effectRef>
            <a:fontRef idx="minor">
              <a:schemeClr val="tx1"/>
            </a:fontRef>
          </p:style>
        </p:cxnSp>
        <p:cxnSp>
          <p:nvCxnSpPr>
            <p:cNvPr id="321" name="Straight Connector 320"/>
            <p:cNvCxnSpPr>
              <a:endCxn id="249" idx="4"/>
            </p:cNvCxnSpPr>
            <p:nvPr/>
          </p:nvCxnSpPr>
          <p:spPr>
            <a:xfrm rot="5400000" flipH="1" flipV="1">
              <a:off x="6686344" y="3621212"/>
              <a:ext cx="1185047" cy="875349"/>
            </a:xfrm>
            <a:prstGeom prst="line">
              <a:avLst/>
            </a:prstGeom>
            <a:grpFill/>
            <a:ln w="25400" cap="flat" cmpd="sng" algn="ctr">
              <a:solidFill>
                <a:srgbClr val="FFFF00"/>
              </a:solidFill>
              <a:prstDash val="solid"/>
              <a:round/>
              <a:headEnd type="none" w="med" len="med"/>
              <a:tailEnd type="none" w="med" len="med"/>
            </a:ln>
            <a:effectLst>
              <a:outerShdw blurRad="50800" dist="38100" dir="2700000" algn="tl" rotWithShape="0">
                <a:srgbClr val="000000">
                  <a:alpha val="43000"/>
                </a:srgbClr>
              </a:outerShdw>
            </a:effectLst>
          </p:spPr>
          <p:style>
            <a:lnRef idx="2">
              <a:schemeClr val="accent1"/>
            </a:lnRef>
            <a:fillRef idx="0">
              <a:schemeClr val="accent1"/>
            </a:fillRef>
            <a:effectRef idx="1">
              <a:schemeClr val="accent1"/>
            </a:effectRef>
            <a:fontRef idx="minor">
              <a:schemeClr val="tx1"/>
            </a:fontRef>
          </p:style>
        </p:cxnSp>
        <p:cxnSp>
          <p:nvCxnSpPr>
            <p:cNvPr id="322" name="Straight Connector 321"/>
            <p:cNvCxnSpPr>
              <a:endCxn id="241" idx="3"/>
            </p:cNvCxnSpPr>
            <p:nvPr/>
          </p:nvCxnSpPr>
          <p:spPr>
            <a:xfrm rot="5400000" flipH="1" flipV="1">
              <a:off x="5090963" y="2680120"/>
              <a:ext cx="485853" cy="1032073"/>
            </a:xfrm>
            <a:prstGeom prst="line">
              <a:avLst/>
            </a:prstGeom>
            <a:grpFill/>
            <a:ln w="25400" cap="flat" cmpd="sng" algn="ctr">
              <a:solidFill>
                <a:srgbClr val="FFFF00"/>
              </a:solidFill>
              <a:prstDash val="solid"/>
              <a:round/>
              <a:headEnd type="none" w="med" len="med"/>
              <a:tailEnd type="none" w="med" len="med"/>
            </a:ln>
            <a:effectLst>
              <a:outerShdw blurRad="50800" dist="38100" dir="2700000" algn="tl" rotWithShape="0">
                <a:srgbClr val="000000">
                  <a:alpha val="43000"/>
                </a:srgbClr>
              </a:outerShdw>
            </a:effectLst>
          </p:spPr>
          <p:style>
            <a:lnRef idx="2">
              <a:schemeClr val="accent1"/>
            </a:lnRef>
            <a:fillRef idx="0">
              <a:schemeClr val="accent1"/>
            </a:fillRef>
            <a:effectRef idx="1">
              <a:schemeClr val="accent1"/>
            </a:effectRef>
            <a:fontRef idx="minor">
              <a:schemeClr val="tx1"/>
            </a:fontRef>
          </p:style>
        </p:cxnSp>
        <p:cxnSp>
          <p:nvCxnSpPr>
            <p:cNvPr id="333" name="Straight Connector 332"/>
            <p:cNvCxnSpPr>
              <a:endCxn id="251" idx="7"/>
            </p:cNvCxnSpPr>
            <p:nvPr/>
          </p:nvCxnSpPr>
          <p:spPr>
            <a:xfrm rot="10800000" flipV="1">
              <a:off x="7844608" y="2370251"/>
              <a:ext cx="388089" cy="109388"/>
            </a:xfrm>
            <a:prstGeom prst="line">
              <a:avLst/>
            </a:prstGeom>
            <a:grpFill/>
            <a:ln w="25400" cap="flat" cmpd="sng" algn="ctr">
              <a:solidFill>
                <a:srgbClr val="FFFF00"/>
              </a:solidFill>
              <a:prstDash val="solid"/>
              <a:round/>
              <a:headEnd type="none" w="med" len="med"/>
              <a:tailEnd type="none" w="med" len="med"/>
            </a:ln>
            <a:effectLst>
              <a:outerShdw blurRad="50800" dist="38100" dir="2700000" algn="tl" rotWithShape="0">
                <a:srgbClr val="000000">
                  <a:alpha val="43000"/>
                </a:srgbClr>
              </a:outerShdw>
            </a:effectLst>
          </p:spPr>
          <p:style>
            <a:lnRef idx="2">
              <a:schemeClr val="accent1"/>
            </a:lnRef>
            <a:fillRef idx="0">
              <a:schemeClr val="accent1"/>
            </a:fillRef>
            <a:effectRef idx="1">
              <a:schemeClr val="accent1"/>
            </a:effectRef>
            <a:fontRef idx="minor">
              <a:schemeClr val="tx1"/>
            </a:fontRef>
          </p:style>
        </p:cxnSp>
        <p:cxnSp>
          <p:nvCxnSpPr>
            <p:cNvPr id="343" name="Straight Connector 342"/>
            <p:cNvCxnSpPr>
              <a:stCxn id="249" idx="7"/>
            </p:cNvCxnSpPr>
            <p:nvPr/>
          </p:nvCxnSpPr>
          <p:spPr>
            <a:xfrm rot="5400000" flipH="1" flipV="1">
              <a:off x="7734706" y="2586506"/>
              <a:ext cx="800925" cy="731160"/>
            </a:xfrm>
            <a:prstGeom prst="line">
              <a:avLst/>
            </a:prstGeom>
            <a:grpFill/>
            <a:ln w="25400" cap="flat" cmpd="sng" algn="ctr">
              <a:solidFill>
                <a:srgbClr val="FFFF00"/>
              </a:solidFill>
              <a:prstDash val="solid"/>
              <a:round/>
              <a:headEnd type="none" w="med" len="med"/>
              <a:tailEnd type="none" w="med" len="med"/>
            </a:ln>
            <a:effectLst>
              <a:outerShdw blurRad="50800" dist="38100" dir="2700000" algn="tl" rotWithShape="0">
                <a:srgbClr val="000000">
                  <a:alpha val="43000"/>
                </a:srgbClr>
              </a:outerShdw>
            </a:effectLst>
          </p:spPr>
          <p:style>
            <a:lnRef idx="2">
              <a:schemeClr val="accent1"/>
            </a:lnRef>
            <a:fillRef idx="0">
              <a:schemeClr val="accent1"/>
            </a:fillRef>
            <a:effectRef idx="1">
              <a:schemeClr val="accent1"/>
            </a:effectRef>
            <a:fontRef idx="minor">
              <a:schemeClr val="tx1"/>
            </a:fontRef>
          </p:style>
        </p:cxnSp>
        <p:cxnSp>
          <p:nvCxnSpPr>
            <p:cNvPr id="335" name="Straight Connector 334"/>
            <p:cNvCxnSpPr>
              <a:stCxn id="248" idx="0"/>
            </p:cNvCxnSpPr>
            <p:nvPr/>
          </p:nvCxnSpPr>
          <p:spPr>
            <a:xfrm rot="16200000" flipV="1">
              <a:off x="6677466" y="4909424"/>
              <a:ext cx="720881" cy="393426"/>
            </a:xfrm>
            <a:prstGeom prst="line">
              <a:avLst/>
            </a:prstGeom>
            <a:grpFill/>
            <a:ln w="25400" cap="flat" cmpd="sng" algn="ctr">
              <a:solidFill>
                <a:srgbClr val="FFFF00"/>
              </a:solidFill>
              <a:prstDash val="solid"/>
              <a:round/>
              <a:headEnd type="none" w="med" len="med"/>
              <a:tailEnd type="none" w="med" len="med"/>
            </a:ln>
            <a:effectLst>
              <a:outerShdw blurRad="50800" dist="38100" dir="2700000" algn="tl" rotWithShape="0">
                <a:srgbClr val="000000">
                  <a:alpha val="43000"/>
                </a:srgbClr>
              </a:outerShdw>
            </a:effectLst>
          </p:spPr>
          <p:style>
            <a:lnRef idx="2">
              <a:schemeClr val="accent1"/>
            </a:lnRef>
            <a:fillRef idx="0">
              <a:schemeClr val="accent1"/>
            </a:fillRef>
            <a:effectRef idx="1">
              <a:schemeClr val="accent1"/>
            </a:effectRef>
            <a:fontRef idx="minor">
              <a:schemeClr val="tx1"/>
            </a:fontRef>
          </p:style>
        </p:cxnSp>
        <p:cxnSp>
          <p:nvCxnSpPr>
            <p:cNvPr id="349" name="Straight Connector 348"/>
            <p:cNvCxnSpPr>
              <a:endCxn id="241" idx="5"/>
            </p:cNvCxnSpPr>
            <p:nvPr/>
          </p:nvCxnSpPr>
          <p:spPr>
            <a:xfrm rot="16200000" flipV="1">
              <a:off x="5979974" y="2929274"/>
              <a:ext cx="244476" cy="292386"/>
            </a:xfrm>
            <a:prstGeom prst="line">
              <a:avLst/>
            </a:prstGeom>
            <a:grpFill/>
            <a:ln w="25400" cap="flat" cmpd="sng" algn="ctr">
              <a:solidFill>
                <a:srgbClr val="FFFF00"/>
              </a:solidFill>
              <a:prstDash val="solid"/>
              <a:round/>
              <a:headEnd type="none" w="med" len="med"/>
              <a:tailEnd type="none" w="med" len="med"/>
            </a:ln>
            <a:effectLst>
              <a:outerShdw blurRad="50800" dist="38100" dir="2700000" algn="tl" rotWithShape="0">
                <a:srgbClr val="000000">
                  <a:alpha val="43000"/>
                </a:srgbClr>
              </a:outerShdw>
            </a:effectLst>
          </p:spPr>
          <p:style>
            <a:lnRef idx="2">
              <a:schemeClr val="accent1"/>
            </a:lnRef>
            <a:fillRef idx="0">
              <a:schemeClr val="accent1"/>
            </a:fillRef>
            <a:effectRef idx="1">
              <a:schemeClr val="accent1"/>
            </a:effectRef>
            <a:fontRef idx="minor">
              <a:schemeClr val="tx1"/>
            </a:fontRef>
          </p:style>
        </p:cxnSp>
        <p:cxnSp>
          <p:nvCxnSpPr>
            <p:cNvPr id="350" name="Straight Connector 349"/>
            <p:cNvCxnSpPr>
              <a:endCxn id="241" idx="1"/>
            </p:cNvCxnSpPr>
            <p:nvPr/>
          </p:nvCxnSpPr>
          <p:spPr>
            <a:xfrm rot="16200000" flipH="1">
              <a:off x="5753313" y="2762329"/>
              <a:ext cx="154450" cy="38775"/>
            </a:xfrm>
            <a:prstGeom prst="line">
              <a:avLst/>
            </a:prstGeom>
            <a:grpFill/>
            <a:ln w="25400" cap="flat" cmpd="sng" algn="ctr">
              <a:solidFill>
                <a:srgbClr val="FFFF00"/>
              </a:solidFill>
              <a:prstDash val="solid"/>
              <a:round/>
              <a:headEnd type="none" w="med" len="med"/>
              <a:tailEnd type="none" w="med" len="med"/>
            </a:ln>
            <a:effectLst>
              <a:outerShdw blurRad="50800" dist="38100" dir="2700000" algn="tl" rotWithShape="0">
                <a:srgbClr val="000000">
                  <a:alpha val="43000"/>
                </a:srgbClr>
              </a:outerShdw>
            </a:effectLst>
          </p:spPr>
          <p:style>
            <a:lnRef idx="2">
              <a:schemeClr val="accent1"/>
            </a:lnRef>
            <a:fillRef idx="0">
              <a:schemeClr val="accent1"/>
            </a:fillRef>
            <a:effectRef idx="1">
              <a:schemeClr val="accent1"/>
            </a:effectRef>
            <a:fontRef idx="minor">
              <a:schemeClr val="tx1"/>
            </a:fontRef>
          </p:style>
        </p:cxnSp>
      </p:grpSp>
      <p:grpSp>
        <p:nvGrpSpPr>
          <p:cNvPr id="13" name="Group 207"/>
          <p:cNvGrpSpPr>
            <a:grpSpLocks/>
          </p:cNvGrpSpPr>
          <p:nvPr/>
        </p:nvGrpSpPr>
        <p:grpSpPr bwMode="auto">
          <a:xfrm>
            <a:off x="5964238" y="3178175"/>
            <a:ext cx="412750" cy="414338"/>
            <a:chOff x="751052" y="5540913"/>
            <a:chExt cx="412921" cy="414024"/>
          </a:xfrm>
        </p:grpSpPr>
        <p:cxnSp>
          <p:nvCxnSpPr>
            <p:cNvPr id="209" name="Straight Connector 208"/>
            <p:cNvCxnSpPr>
              <a:stCxn id="213" idx="7"/>
              <a:endCxn id="214" idx="3"/>
            </p:cNvCxnSpPr>
            <p:nvPr/>
          </p:nvCxnSpPr>
          <p:spPr>
            <a:xfrm rot="5400000" flipH="1" flipV="1">
              <a:off x="931429" y="5602416"/>
              <a:ext cx="52168" cy="156789"/>
            </a:xfrm>
            <a:prstGeom prst="line">
              <a:avLst/>
            </a:prstGeom>
            <a:ln w="25400" cap="flat" cmpd="sng" algn="ctr">
              <a:gradFill flip="none" rotWithShape="1">
                <a:gsLst>
                  <a:gs pos="0">
                    <a:srgbClr val="FFFF00">
                      <a:alpha val="95000"/>
                    </a:srgbClr>
                  </a:gs>
                  <a:gs pos="100000">
                    <a:srgbClr val="FF6600"/>
                  </a:gs>
                </a:gsLst>
                <a:path path="rect">
                  <a:fillToRect l="50000" t="50000" r="50000" b="50000"/>
                </a:path>
                <a:tileRect/>
              </a:gradFill>
              <a:prstDash val="solid"/>
              <a:round/>
              <a:headEnd type="none" w="med" len="med"/>
              <a:tailEnd type="none" w="med" len="med"/>
            </a:ln>
            <a:effectLst>
              <a:outerShdw blurRad="50800" dist="38100" dir="2700000" algn="tl" rotWithShape="0">
                <a:srgbClr val="000000">
                  <a:alpha val="43000"/>
                </a:srgbClr>
              </a:outerShdw>
            </a:effectLst>
          </p:spPr>
          <p:style>
            <a:lnRef idx="2">
              <a:schemeClr val="accent1"/>
            </a:lnRef>
            <a:fillRef idx="0">
              <a:schemeClr val="accent1"/>
            </a:fillRef>
            <a:effectRef idx="1">
              <a:schemeClr val="accent1"/>
            </a:effectRef>
            <a:fontRef idx="minor">
              <a:schemeClr val="tx1"/>
            </a:fontRef>
          </p:style>
        </p:cxnSp>
        <p:cxnSp>
          <p:nvCxnSpPr>
            <p:cNvPr id="210" name="Straight Connector 209"/>
            <p:cNvCxnSpPr>
              <a:stCxn id="212" idx="1"/>
              <a:endCxn id="213" idx="5"/>
            </p:cNvCxnSpPr>
            <p:nvPr/>
          </p:nvCxnSpPr>
          <p:spPr>
            <a:xfrm rot="16200000" flipV="1">
              <a:off x="929140" y="5751159"/>
              <a:ext cx="39943" cy="139986"/>
            </a:xfrm>
            <a:prstGeom prst="line">
              <a:avLst/>
            </a:prstGeom>
            <a:ln w="25400" cap="flat" cmpd="sng" algn="ctr">
              <a:gradFill flip="none" rotWithShape="1">
                <a:gsLst>
                  <a:gs pos="0">
                    <a:srgbClr val="FFFF00">
                      <a:alpha val="95000"/>
                    </a:srgbClr>
                  </a:gs>
                  <a:gs pos="100000">
                    <a:srgbClr val="FF6600"/>
                  </a:gs>
                </a:gsLst>
                <a:path path="rect">
                  <a:fillToRect l="50000" t="50000" r="50000" b="50000"/>
                </a:path>
                <a:tileRect/>
              </a:gradFill>
              <a:prstDash val="solid"/>
              <a:round/>
              <a:headEnd type="none" w="med" len="med"/>
              <a:tailEnd type="none" w="med" len="med"/>
            </a:ln>
            <a:effectLst>
              <a:outerShdw blurRad="50800" dist="38100" dir="2700000" algn="tl" rotWithShape="0">
                <a:srgbClr val="000000">
                  <a:alpha val="43000"/>
                </a:srgbClr>
              </a:outerShdw>
            </a:effectLst>
          </p:spPr>
          <p:style>
            <a:lnRef idx="2">
              <a:schemeClr val="accent1"/>
            </a:lnRef>
            <a:fillRef idx="0">
              <a:schemeClr val="accent1"/>
            </a:fillRef>
            <a:effectRef idx="1">
              <a:schemeClr val="accent1"/>
            </a:effectRef>
            <a:fontRef idx="minor">
              <a:schemeClr val="tx1"/>
            </a:fontRef>
          </p:style>
        </p:cxnSp>
        <p:cxnSp>
          <p:nvCxnSpPr>
            <p:cNvPr id="211" name="Straight Connector 210"/>
            <p:cNvCxnSpPr>
              <a:stCxn id="212" idx="0"/>
              <a:endCxn id="214" idx="4"/>
            </p:cNvCxnSpPr>
            <p:nvPr/>
          </p:nvCxnSpPr>
          <p:spPr>
            <a:xfrm rot="5400000" flipH="1" flipV="1">
              <a:off x="1006881" y="5739524"/>
              <a:ext cx="147341" cy="16803"/>
            </a:xfrm>
            <a:prstGeom prst="line">
              <a:avLst/>
            </a:prstGeom>
            <a:ln w="25400" cap="flat" cmpd="sng" algn="ctr">
              <a:gradFill flip="none" rotWithShape="1">
                <a:gsLst>
                  <a:gs pos="0">
                    <a:srgbClr val="FFFF00">
                      <a:alpha val="95000"/>
                    </a:srgbClr>
                  </a:gs>
                  <a:gs pos="100000">
                    <a:srgbClr val="FF6600"/>
                  </a:gs>
                </a:gsLst>
                <a:path path="rect">
                  <a:fillToRect l="50000" t="50000" r="50000" b="50000"/>
                </a:path>
                <a:tileRect/>
              </a:gradFill>
              <a:prstDash val="solid"/>
              <a:round/>
              <a:headEnd type="none" w="med" len="med"/>
              <a:tailEnd type="none" w="med" len="med"/>
            </a:ln>
            <a:effectLst>
              <a:outerShdw blurRad="50800" dist="38100" dir="2700000" algn="tl" rotWithShape="0">
                <a:srgbClr val="000000">
                  <a:alpha val="43000"/>
                </a:srgbClr>
              </a:outerShdw>
            </a:effectLst>
          </p:spPr>
          <p:style>
            <a:lnRef idx="2">
              <a:schemeClr val="accent1"/>
            </a:lnRef>
            <a:fillRef idx="0">
              <a:schemeClr val="accent1"/>
            </a:fillRef>
            <a:effectRef idx="1">
              <a:schemeClr val="accent1"/>
            </a:effectRef>
            <a:fontRef idx="minor">
              <a:schemeClr val="tx1"/>
            </a:fontRef>
          </p:style>
        </p:cxnSp>
        <p:sp>
          <p:nvSpPr>
            <p:cNvPr id="212" name="Oval 211"/>
            <p:cNvSpPr/>
            <p:nvPr/>
          </p:nvSpPr>
          <p:spPr>
            <a:xfrm>
              <a:off x="997216" y="5821688"/>
              <a:ext cx="149287" cy="133249"/>
            </a:xfrm>
            <a:prstGeom prst="ellipse">
              <a:avLst/>
            </a:prstGeom>
            <a:gradFill>
              <a:gsLst>
                <a:gs pos="0">
                  <a:schemeClr val="accent6">
                    <a:lumMod val="75000"/>
                  </a:schemeClr>
                </a:gs>
                <a:gs pos="65000">
                  <a:schemeClr val="accent6">
                    <a:shade val="90000"/>
                    <a:satMod val="200000"/>
                    <a:lumMod val="110000"/>
                  </a:schemeClr>
                </a:gs>
                <a:gs pos="100000">
                  <a:schemeClr val="accent6">
                    <a:tint val="90000"/>
                    <a:shade val="100000"/>
                    <a:satMod val="250000"/>
                    <a:lumMod val="150000"/>
                  </a:schemeClr>
                </a:gs>
              </a:gsLst>
            </a:gradFill>
            <a:ln w="12700" cap="flat" cmpd="sng" algn="ctr">
              <a:solidFill>
                <a:schemeClr val="accent6">
                  <a:satMod val="105000"/>
                </a:schemeClr>
              </a:solidFill>
              <a:prstDash val="solid"/>
              <a:round/>
              <a:headEnd type="none" w="med" len="med"/>
              <a:tailEnd type="none" w="med" len="med"/>
            </a:ln>
            <a:effectLst>
              <a:outerShdw blurRad="50800" dist="63500" dir="2700000">
                <a:srgbClr val="000000">
                  <a:alpha val="78000"/>
                </a:srgbClr>
              </a:outerShdw>
            </a:effectLst>
          </p:spPr>
          <p:style>
            <a:lnRef idx="1">
              <a:schemeClr val="accent6"/>
            </a:lnRef>
            <a:fillRef idx="3">
              <a:schemeClr val="accent6"/>
            </a:fillRef>
            <a:effectRef idx="2">
              <a:schemeClr val="accent6"/>
            </a:effectRef>
            <a:fontRef idx="minor">
              <a:schemeClr val="lt1"/>
            </a:fontRef>
          </p:style>
          <p:txBody>
            <a:bodyPr anchor="ctr"/>
            <a:lstStyle/>
            <a:p>
              <a:pPr algn="ctr">
                <a:defRPr/>
              </a:pPr>
              <a:endParaRPr lang="en-US">
                <a:solidFill>
                  <a:prstClr val="white"/>
                </a:solidFill>
                <a:latin typeface="Corbel"/>
              </a:endParaRPr>
            </a:p>
          </p:txBody>
        </p:sp>
        <p:sp>
          <p:nvSpPr>
            <p:cNvPr id="213" name="Oval 212"/>
            <p:cNvSpPr/>
            <p:nvPr/>
          </p:nvSpPr>
          <p:spPr>
            <a:xfrm>
              <a:off x="751052" y="5686852"/>
              <a:ext cx="149287" cy="133249"/>
            </a:xfrm>
            <a:prstGeom prst="ellipse">
              <a:avLst/>
            </a:prstGeom>
            <a:gradFill>
              <a:gsLst>
                <a:gs pos="0">
                  <a:schemeClr val="accent6">
                    <a:lumMod val="75000"/>
                  </a:schemeClr>
                </a:gs>
                <a:gs pos="65000">
                  <a:schemeClr val="accent6">
                    <a:shade val="90000"/>
                    <a:satMod val="200000"/>
                    <a:lumMod val="110000"/>
                  </a:schemeClr>
                </a:gs>
                <a:gs pos="100000">
                  <a:schemeClr val="accent6">
                    <a:tint val="90000"/>
                    <a:shade val="100000"/>
                    <a:satMod val="250000"/>
                    <a:lumMod val="150000"/>
                  </a:schemeClr>
                </a:gs>
              </a:gsLst>
            </a:gradFill>
            <a:ln w="12700" cap="flat" cmpd="sng" algn="ctr">
              <a:solidFill>
                <a:schemeClr val="accent6">
                  <a:satMod val="105000"/>
                </a:schemeClr>
              </a:solidFill>
              <a:prstDash val="solid"/>
              <a:round/>
              <a:headEnd type="none" w="med" len="med"/>
              <a:tailEnd type="none" w="med" len="med"/>
            </a:ln>
            <a:effectLst>
              <a:outerShdw blurRad="50800" dist="63500" dir="2700000">
                <a:srgbClr val="000000">
                  <a:alpha val="78000"/>
                </a:srgbClr>
              </a:outerShdw>
            </a:effectLst>
          </p:spPr>
          <p:style>
            <a:lnRef idx="1">
              <a:schemeClr val="accent6"/>
            </a:lnRef>
            <a:fillRef idx="3">
              <a:schemeClr val="accent6"/>
            </a:fillRef>
            <a:effectRef idx="2">
              <a:schemeClr val="accent6"/>
            </a:effectRef>
            <a:fontRef idx="minor">
              <a:schemeClr val="lt1"/>
            </a:fontRef>
          </p:style>
          <p:txBody>
            <a:bodyPr anchor="ctr"/>
            <a:lstStyle/>
            <a:p>
              <a:pPr algn="ctr">
                <a:defRPr/>
              </a:pPr>
              <a:endParaRPr lang="en-US">
                <a:solidFill>
                  <a:prstClr val="white"/>
                </a:solidFill>
                <a:latin typeface="Corbel"/>
              </a:endParaRPr>
            </a:p>
          </p:txBody>
        </p:sp>
        <p:sp>
          <p:nvSpPr>
            <p:cNvPr id="214" name="Oval 213"/>
            <p:cNvSpPr/>
            <p:nvPr/>
          </p:nvSpPr>
          <p:spPr>
            <a:xfrm>
              <a:off x="1014686" y="5540913"/>
              <a:ext cx="149287" cy="133249"/>
            </a:xfrm>
            <a:prstGeom prst="ellipse">
              <a:avLst/>
            </a:prstGeom>
            <a:gradFill>
              <a:gsLst>
                <a:gs pos="0">
                  <a:schemeClr val="accent6">
                    <a:lumMod val="75000"/>
                  </a:schemeClr>
                </a:gs>
                <a:gs pos="65000">
                  <a:schemeClr val="accent6">
                    <a:shade val="90000"/>
                    <a:satMod val="200000"/>
                    <a:lumMod val="110000"/>
                  </a:schemeClr>
                </a:gs>
                <a:gs pos="100000">
                  <a:schemeClr val="accent6">
                    <a:tint val="90000"/>
                    <a:shade val="100000"/>
                    <a:satMod val="250000"/>
                    <a:lumMod val="150000"/>
                  </a:schemeClr>
                </a:gs>
              </a:gsLst>
            </a:gradFill>
            <a:ln w="12700" cap="flat" cmpd="sng" algn="ctr">
              <a:solidFill>
                <a:schemeClr val="accent6">
                  <a:satMod val="105000"/>
                </a:schemeClr>
              </a:solidFill>
              <a:prstDash val="solid"/>
              <a:round/>
              <a:headEnd type="none" w="med" len="med"/>
              <a:tailEnd type="none" w="med" len="med"/>
            </a:ln>
            <a:effectLst>
              <a:outerShdw blurRad="50800" dist="63500" dir="2700000">
                <a:srgbClr val="000000">
                  <a:alpha val="78000"/>
                </a:srgbClr>
              </a:outerShdw>
            </a:effectLst>
          </p:spPr>
          <p:style>
            <a:lnRef idx="1">
              <a:schemeClr val="accent6"/>
            </a:lnRef>
            <a:fillRef idx="3">
              <a:schemeClr val="accent6"/>
            </a:fillRef>
            <a:effectRef idx="2">
              <a:schemeClr val="accent6"/>
            </a:effectRef>
            <a:fontRef idx="minor">
              <a:schemeClr val="lt1"/>
            </a:fontRef>
          </p:style>
          <p:txBody>
            <a:bodyPr anchor="ctr"/>
            <a:lstStyle/>
            <a:p>
              <a:pPr algn="ctr">
                <a:defRPr/>
              </a:pPr>
              <a:endParaRPr lang="en-US">
                <a:solidFill>
                  <a:prstClr val="white"/>
                </a:solidFill>
                <a:latin typeface="Corbel"/>
              </a:endParaRPr>
            </a:p>
          </p:txBody>
        </p:sp>
      </p:grpSp>
      <p:pic>
        <p:nvPicPr>
          <p:cNvPr id="359" name="Picture 52"/>
          <p:cNvPicPr>
            <a:picLocks noChangeArrowheads="1"/>
          </p:cNvPicPr>
          <p:nvPr/>
        </p:nvPicPr>
        <p:blipFill>
          <a:blip r:embed="rId3"/>
          <a:srcRect/>
          <a:stretch>
            <a:fillRect/>
          </a:stretch>
        </p:blipFill>
        <p:spPr bwMode="auto">
          <a:xfrm>
            <a:off x="887413" y="296863"/>
            <a:ext cx="588962" cy="555625"/>
          </a:xfrm>
          <a:prstGeom prst="rect">
            <a:avLst/>
          </a:prstGeom>
          <a:noFill/>
          <a:ln w="12700" cap="flat">
            <a:noFill/>
            <a:miter lim="800000"/>
            <a:headEnd/>
            <a:tailEnd/>
          </a:ln>
          <a:effectLst>
            <a:outerShdw blurRad="50800" dist="76200" dir="2700000">
              <a:srgbClr val="000000">
                <a:alpha val="88000"/>
              </a:srgbClr>
            </a:outerShdw>
          </a:effectLst>
        </p:spPr>
      </p:pic>
      <p:pic>
        <p:nvPicPr>
          <p:cNvPr id="360" name="Picture 58"/>
          <p:cNvPicPr>
            <a:picLocks noChangeArrowheads="1"/>
          </p:cNvPicPr>
          <p:nvPr/>
        </p:nvPicPr>
        <p:blipFill>
          <a:blip r:embed="rId4"/>
          <a:srcRect/>
          <a:stretch>
            <a:fillRect/>
          </a:stretch>
        </p:blipFill>
        <p:spPr bwMode="auto">
          <a:xfrm>
            <a:off x="6197600" y="296863"/>
            <a:ext cx="596900" cy="596900"/>
          </a:xfrm>
          <a:prstGeom prst="rect">
            <a:avLst/>
          </a:prstGeom>
          <a:noFill/>
          <a:ln w="12700" cap="flat">
            <a:noFill/>
            <a:miter lim="800000"/>
            <a:headEnd/>
            <a:tailEnd/>
          </a:ln>
          <a:effectLst>
            <a:outerShdw blurRad="50800" dist="76200" dir="2700000" algn="ctr" rotWithShape="0">
              <a:srgbClr val="000000">
                <a:alpha val="88000"/>
              </a:srgbClr>
            </a:outerShdw>
          </a:effectLst>
        </p:spPr>
      </p:pic>
      <p:pic>
        <p:nvPicPr>
          <p:cNvPr id="361" name="Picture 60"/>
          <p:cNvPicPr>
            <a:picLocks noChangeArrowheads="1"/>
          </p:cNvPicPr>
          <p:nvPr/>
        </p:nvPicPr>
        <p:blipFill>
          <a:blip r:embed="rId5"/>
          <a:srcRect/>
          <a:stretch>
            <a:fillRect/>
          </a:stretch>
        </p:blipFill>
        <p:spPr bwMode="auto">
          <a:xfrm>
            <a:off x="5426075" y="296863"/>
            <a:ext cx="598488" cy="600075"/>
          </a:xfrm>
          <a:prstGeom prst="rect">
            <a:avLst/>
          </a:prstGeom>
          <a:noFill/>
          <a:ln w="12700" cap="flat">
            <a:noFill/>
            <a:miter lim="800000"/>
            <a:headEnd/>
            <a:tailEnd/>
          </a:ln>
          <a:effectLst>
            <a:outerShdw blurRad="50800" dist="76200" dir="2700000" algn="ctr" rotWithShape="0">
              <a:srgbClr val="000000">
                <a:alpha val="88000"/>
              </a:srgbClr>
            </a:outerShdw>
          </a:effectLst>
        </p:spPr>
      </p:pic>
      <p:pic>
        <p:nvPicPr>
          <p:cNvPr id="362" name="Picture 63"/>
          <p:cNvPicPr>
            <a:picLocks noChangeArrowheads="1"/>
          </p:cNvPicPr>
          <p:nvPr/>
        </p:nvPicPr>
        <p:blipFill>
          <a:blip r:embed="rId6"/>
          <a:srcRect/>
          <a:stretch>
            <a:fillRect/>
          </a:stretch>
        </p:blipFill>
        <p:spPr bwMode="auto">
          <a:xfrm>
            <a:off x="4657725" y="296863"/>
            <a:ext cx="596900" cy="596900"/>
          </a:xfrm>
          <a:prstGeom prst="rect">
            <a:avLst/>
          </a:prstGeom>
          <a:noFill/>
          <a:ln w="12700" cap="flat">
            <a:noFill/>
            <a:miter lim="800000"/>
            <a:headEnd/>
            <a:tailEnd/>
          </a:ln>
          <a:effectLst>
            <a:outerShdw blurRad="50800" dist="76200" dir="2700000" algn="ctr" rotWithShape="0">
              <a:srgbClr val="000000">
                <a:alpha val="88000"/>
              </a:srgbClr>
            </a:outerShdw>
          </a:effectLst>
        </p:spPr>
      </p:pic>
      <p:pic>
        <p:nvPicPr>
          <p:cNvPr id="363" name="Picture 66"/>
          <p:cNvPicPr>
            <a:picLocks noChangeArrowheads="1"/>
          </p:cNvPicPr>
          <p:nvPr/>
        </p:nvPicPr>
        <p:blipFill>
          <a:blip r:embed="rId7"/>
          <a:srcRect/>
          <a:stretch>
            <a:fillRect/>
          </a:stretch>
        </p:blipFill>
        <p:spPr bwMode="auto">
          <a:xfrm>
            <a:off x="2376488" y="296863"/>
            <a:ext cx="552450" cy="555625"/>
          </a:xfrm>
          <a:prstGeom prst="rect">
            <a:avLst/>
          </a:prstGeom>
          <a:noFill/>
          <a:ln w="12700" cap="flat">
            <a:noFill/>
            <a:miter lim="800000"/>
            <a:headEnd/>
            <a:tailEnd/>
          </a:ln>
          <a:effectLst>
            <a:outerShdw blurRad="50800" dist="76200" dir="2700000">
              <a:srgbClr val="000000">
                <a:alpha val="88000"/>
              </a:srgbClr>
            </a:outerShdw>
          </a:effectLst>
        </p:spPr>
      </p:pic>
      <p:pic>
        <p:nvPicPr>
          <p:cNvPr id="364" name="Picture 363" descr="IU-Logo.png"/>
          <p:cNvPicPr>
            <a:picLocks noChangeAspect="1"/>
          </p:cNvPicPr>
          <p:nvPr/>
        </p:nvPicPr>
        <p:blipFill>
          <a:blip r:embed="rId8"/>
          <a:stretch>
            <a:fillRect/>
          </a:stretch>
        </p:blipFill>
        <p:spPr>
          <a:xfrm>
            <a:off x="3101975" y="296863"/>
            <a:ext cx="596900" cy="596900"/>
          </a:xfrm>
          <a:prstGeom prst="rect">
            <a:avLst/>
          </a:prstGeom>
          <a:effectLst>
            <a:outerShdw blurRad="50800" dist="76200" dir="2700000">
              <a:srgbClr val="000000">
                <a:alpha val="88000"/>
              </a:srgbClr>
            </a:outerShdw>
          </a:effectLst>
        </p:spPr>
      </p:pic>
      <p:pic>
        <p:nvPicPr>
          <p:cNvPr id="365" name="Picture 364" descr="GaTechlogo.png"/>
          <p:cNvPicPr>
            <a:picLocks noChangeAspect="1"/>
          </p:cNvPicPr>
          <p:nvPr/>
        </p:nvPicPr>
        <p:blipFill>
          <a:blip r:embed="rId9"/>
          <a:srcRect l="11455" t="11814" r="14789" b="16331"/>
          <a:stretch>
            <a:fillRect/>
          </a:stretch>
        </p:blipFill>
        <p:spPr>
          <a:xfrm>
            <a:off x="3870325" y="296863"/>
            <a:ext cx="615950" cy="600075"/>
          </a:xfrm>
          <a:prstGeom prst="rect">
            <a:avLst/>
          </a:prstGeom>
          <a:effectLst>
            <a:outerShdw blurRad="50800" dist="76200" dir="2700000">
              <a:srgbClr val="000000">
                <a:alpha val="88000"/>
              </a:srgbClr>
            </a:outerShdw>
          </a:effectLst>
        </p:spPr>
      </p:pic>
      <p:pic>
        <p:nvPicPr>
          <p:cNvPr id="366" name="Picture 365"/>
          <p:cNvPicPr>
            <a:picLocks noChangeAspect="1"/>
          </p:cNvPicPr>
          <p:nvPr/>
        </p:nvPicPr>
        <p:blipFill>
          <a:blip r:embed="rId10"/>
          <a:srcRect l="6807" t="7518" r="10430" b="9030"/>
          <a:stretch>
            <a:fillRect/>
          </a:stretch>
        </p:blipFill>
        <p:spPr>
          <a:xfrm>
            <a:off x="7743825" y="296863"/>
            <a:ext cx="508000" cy="600075"/>
          </a:xfrm>
          <a:prstGeom prst="rect">
            <a:avLst/>
          </a:prstGeom>
          <a:effectLst>
            <a:outerShdw blurRad="50800" dist="76200" dir="2700000">
              <a:srgbClr val="000000">
                <a:alpha val="88000"/>
              </a:srgbClr>
            </a:outerShdw>
          </a:effectLst>
        </p:spPr>
      </p:pic>
      <p:pic>
        <p:nvPicPr>
          <p:cNvPr id="367" name="Picture 366"/>
          <p:cNvPicPr>
            <a:picLocks noChangeAspect="1"/>
          </p:cNvPicPr>
          <p:nvPr/>
        </p:nvPicPr>
        <p:blipFill>
          <a:blip r:embed="rId11"/>
          <a:stretch>
            <a:fillRect/>
          </a:stretch>
        </p:blipFill>
        <p:spPr>
          <a:xfrm>
            <a:off x="6965950" y="296863"/>
            <a:ext cx="604838" cy="598487"/>
          </a:xfrm>
          <a:prstGeom prst="rect">
            <a:avLst/>
          </a:prstGeom>
          <a:effectLst>
            <a:outerShdw blurRad="50800" dist="76200" dir="2700000">
              <a:srgbClr val="000000">
                <a:alpha val="88000"/>
              </a:srgbClr>
            </a:outerShdw>
          </a:effectLst>
        </p:spPr>
      </p:pic>
      <p:pic>
        <p:nvPicPr>
          <p:cNvPr id="368" name="Picture 367" descr="UW-Logo.png"/>
          <p:cNvPicPr>
            <a:picLocks noChangeAspect="1"/>
          </p:cNvPicPr>
          <p:nvPr/>
        </p:nvPicPr>
        <p:blipFill>
          <a:blip r:embed="rId12"/>
          <a:srcRect/>
          <a:stretch>
            <a:fillRect/>
          </a:stretch>
        </p:blipFill>
        <p:spPr bwMode="auto">
          <a:xfrm>
            <a:off x="1649413" y="296863"/>
            <a:ext cx="555625" cy="555625"/>
          </a:xfrm>
          <a:prstGeom prst="rect">
            <a:avLst/>
          </a:prstGeom>
          <a:noFill/>
          <a:ln w="9525">
            <a:noFill/>
            <a:miter lim="800000"/>
            <a:headEnd/>
            <a:tailEnd/>
          </a:ln>
        </p:spPr>
      </p:pic>
      <p:sp>
        <p:nvSpPr>
          <p:cNvPr id="173" name="TextBox 172"/>
          <p:cNvSpPr txBox="1"/>
          <p:nvPr/>
        </p:nvSpPr>
        <p:spPr>
          <a:xfrm>
            <a:off x="-51626" y="6062938"/>
            <a:ext cx="4212061" cy="830997"/>
          </a:xfrm>
          <a:prstGeom prst="rect">
            <a:avLst/>
          </a:prstGeom>
          <a:noFill/>
        </p:spPr>
        <p:txBody>
          <a:bodyPr wrap="none" rtlCol="0">
            <a:spAutoFit/>
          </a:bodyPr>
          <a:lstStyle/>
          <a:p>
            <a:r>
              <a:rPr lang="en-US" sz="2400" dirty="0" smtClean="0">
                <a:solidFill>
                  <a:prstClr val="white"/>
                </a:solidFill>
                <a:latin typeface="Corbel"/>
              </a:rPr>
              <a:t>Nation-wide SDN Infrastructure</a:t>
            </a:r>
            <a:br>
              <a:rPr lang="en-US" sz="2400" dirty="0" smtClean="0">
                <a:solidFill>
                  <a:prstClr val="white"/>
                </a:solidFill>
                <a:latin typeface="Corbel"/>
              </a:rPr>
            </a:br>
            <a:r>
              <a:rPr lang="en-US" sz="2400" dirty="0" smtClean="0">
                <a:solidFill>
                  <a:prstClr val="white"/>
                </a:solidFill>
                <a:latin typeface="Corbel"/>
              </a:rPr>
              <a:t>Part of NSF’s GENI </a:t>
            </a:r>
            <a:endParaRPr lang="en-US" sz="2400" dirty="0">
              <a:solidFill>
                <a:prstClr val="white"/>
              </a:solidFill>
              <a:latin typeface="Corbel"/>
            </a:endParaRPr>
          </a:p>
        </p:txBody>
      </p:sp>
    </p:spTree>
    <p:extLst>
      <p:ext uri="{BB962C8B-B14F-4D97-AF65-F5344CB8AC3E}">
        <p14:creationId xmlns:p14="http://schemas.microsoft.com/office/powerpoint/2010/main" val="38791917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359"/>
                                        </p:tgtEl>
                                        <p:attrNameLst>
                                          <p:attrName>style.visibility</p:attrName>
                                        </p:attrNameLst>
                                      </p:cBhvr>
                                      <p:to>
                                        <p:strVal val="visible"/>
                                      </p:to>
                                    </p:set>
                                    <p:anim calcmode="lin" valueType="num">
                                      <p:cBhvr>
                                        <p:cTn id="7" dur="500" fill="hold"/>
                                        <p:tgtEl>
                                          <p:spTgt spid="359"/>
                                        </p:tgtEl>
                                        <p:attrNameLst>
                                          <p:attrName>ppt_w</p:attrName>
                                        </p:attrNameLst>
                                      </p:cBhvr>
                                      <p:tavLst>
                                        <p:tav tm="0">
                                          <p:val>
                                            <p:fltVal val="0"/>
                                          </p:val>
                                        </p:tav>
                                        <p:tav tm="100000">
                                          <p:val>
                                            <p:strVal val="#ppt_w"/>
                                          </p:val>
                                        </p:tav>
                                      </p:tavLst>
                                    </p:anim>
                                    <p:anim calcmode="lin" valueType="num">
                                      <p:cBhvr>
                                        <p:cTn id="8" dur="500" fill="hold"/>
                                        <p:tgtEl>
                                          <p:spTgt spid="359"/>
                                        </p:tgtEl>
                                        <p:attrNameLst>
                                          <p:attrName>ppt_h</p:attrName>
                                        </p:attrNameLst>
                                      </p:cBhvr>
                                      <p:tavLst>
                                        <p:tav tm="0">
                                          <p:val>
                                            <p:fltVal val="0"/>
                                          </p:val>
                                        </p:tav>
                                        <p:tav tm="100000">
                                          <p:val>
                                            <p:strVal val="#ppt_h"/>
                                          </p:val>
                                        </p:tav>
                                      </p:tavLst>
                                    </p:anim>
                                    <p:animEffect transition="in" filter="fade">
                                      <p:cBhvr>
                                        <p:cTn id="9" dur="500"/>
                                        <p:tgtEl>
                                          <p:spTgt spid="359"/>
                                        </p:tgtEl>
                                      </p:cBhvr>
                                    </p:animEffect>
                                  </p:childTnLst>
                                </p:cTn>
                              </p:par>
                              <p:par>
                                <p:cTn id="10" presetID="47"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anim calcmode="lin" valueType="num">
                                      <p:cBhvr>
                                        <p:cTn id="13" dur="500" fill="hold"/>
                                        <p:tgtEl>
                                          <p:spTgt spid="8"/>
                                        </p:tgtEl>
                                        <p:attrNameLst>
                                          <p:attrName>ppt_x</p:attrName>
                                        </p:attrNameLst>
                                      </p:cBhvr>
                                      <p:tavLst>
                                        <p:tav tm="0">
                                          <p:val>
                                            <p:strVal val="#ppt_x"/>
                                          </p:val>
                                        </p:tav>
                                        <p:tav tm="100000">
                                          <p:val>
                                            <p:strVal val="#ppt_x"/>
                                          </p:val>
                                        </p:tav>
                                      </p:tavLst>
                                    </p:anim>
                                    <p:anim calcmode="lin" valueType="num">
                                      <p:cBhvr>
                                        <p:cTn id="14" dur="500" fill="hold"/>
                                        <p:tgtEl>
                                          <p:spTgt spid="8"/>
                                        </p:tgtEl>
                                        <p:attrNameLst>
                                          <p:attrName>ppt_y</p:attrName>
                                        </p:attrNameLst>
                                      </p:cBhvr>
                                      <p:tavLst>
                                        <p:tav tm="0">
                                          <p:val>
                                            <p:strVal val="#ppt_y-.1"/>
                                          </p:val>
                                        </p:tav>
                                        <p:tav tm="100000">
                                          <p:val>
                                            <p:strVal val="#ppt_y"/>
                                          </p:val>
                                        </p:tav>
                                      </p:tavLst>
                                    </p:anim>
                                  </p:childTnLst>
                                </p:cTn>
                              </p:par>
                            </p:childTnLst>
                          </p:cTn>
                        </p:par>
                        <p:par>
                          <p:cTn id="15" fill="hold">
                            <p:stCondLst>
                              <p:cond delay="500"/>
                            </p:stCondLst>
                            <p:childTnLst>
                              <p:par>
                                <p:cTn id="16" presetID="53" presetClass="entr" presetSubtype="0" fill="hold" nodeType="afterEffect">
                                  <p:stCondLst>
                                    <p:cond delay="0"/>
                                  </p:stCondLst>
                                  <p:childTnLst>
                                    <p:set>
                                      <p:cBhvr>
                                        <p:cTn id="17" dur="1" fill="hold">
                                          <p:stCondLst>
                                            <p:cond delay="0"/>
                                          </p:stCondLst>
                                        </p:cTn>
                                        <p:tgtEl>
                                          <p:spTgt spid="368"/>
                                        </p:tgtEl>
                                        <p:attrNameLst>
                                          <p:attrName>style.visibility</p:attrName>
                                        </p:attrNameLst>
                                      </p:cBhvr>
                                      <p:to>
                                        <p:strVal val="visible"/>
                                      </p:to>
                                    </p:set>
                                    <p:anim calcmode="lin" valueType="num">
                                      <p:cBhvr>
                                        <p:cTn id="18" dur="500" fill="hold"/>
                                        <p:tgtEl>
                                          <p:spTgt spid="368"/>
                                        </p:tgtEl>
                                        <p:attrNameLst>
                                          <p:attrName>ppt_w</p:attrName>
                                        </p:attrNameLst>
                                      </p:cBhvr>
                                      <p:tavLst>
                                        <p:tav tm="0">
                                          <p:val>
                                            <p:fltVal val="0"/>
                                          </p:val>
                                        </p:tav>
                                        <p:tav tm="100000">
                                          <p:val>
                                            <p:strVal val="#ppt_w"/>
                                          </p:val>
                                        </p:tav>
                                      </p:tavLst>
                                    </p:anim>
                                    <p:anim calcmode="lin" valueType="num">
                                      <p:cBhvr>
                                        <p:cTn id="19" dur="500" fill="hold"/>
                                        <p:tgtEl>
                                          <p:spTgt spid="368"/>
                                        </p:tgtEl>
                                        <p:attrNameLst>
                                          <p:attrName>ppt_h</p:attrName>
                                        </p:attrNameLst>
                                      </p:cBhvr>
                                      <p:tavLst>
                                        <p:tav tm="0">
                                          <p:val>
                                            <p:fltVal val="0"/>
                                          </p:val>
                                        </p:tav>
                                        <p:tav tm="100000">
                                          <p:val>
                                            <p:strVal val="#ppt_h"/>
                                          </p:val>
                                        </p:tav>
                                      </p:tavLst>
                                    </p:anim>
                                    <p:animEffect transition="in" filter="fade">
                                      <p:cBhvr>
                                        <p:cTn id="20" dur="500"/>
                                        <p:tgtEl>
                                          <p:spTgt spid="368"/>
                                        </p:tgtEl>
                                      </p:cBhvr>
                                    </p:animEffect>
                                  </p:childTnLst>
                                </p:cTn>
                              </p:par>
                              <p:par>
                                <p:cTn id="21" presetID="47" presetClass="entr" presetSubtype="0"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500"/>
                                        <p:tgtEl>
                                          <p:spTgt spid="3"/>
                                        </p:tgtEl>
                                      </p:cBhvr>
                                    </p:animEffect>
                                    <p:anim calcmode="lin" valueType="num">
                                      <p:cBhvr>
                                        <p:cTn id="24" dur="500" fill="hold"/>
                                        <p:tgtEl>
                                          <p:spTgt spid="3"/>
                                        </p:tgtEl>
                                        <p:attrNameLst>
                                          <p:attrName>ppt_x</p:attrName>
                                        </p:attrNameLst>
                                      </p:cBhvr>
                                      <p:tavLst>
                                        <p:tav tm="0">
                                          <p:val>
                                            <p:strVal val="#ppt_x"/>
                                          </p:val>
                                        </p:tav>
                                        <p:tav tm="100000">
                                          <p:val>
                                            <p:strVal val="#ppt_x"/>
                                          </p:val>
                                        </p:tav>
                                      </p:tavLst>
                                    </p:anim>
                                    <p:anim calcmode="lin" valueType="num">
                                      <p:cBhvr>
                                        <p:cTn id="25" dur="500" fill="hold"/>
                                        <p:tgtEl>
                                          <p:spTgt spid="3"/>
                                        </p:tgtEl>
                                        <p:attrNameLst>
                                          <p:attrName>ppt_y</p:attrName>
                                        </p:attrNameLst>
                                      </p:cBhvr>
                                      <p:tavLst>
                                        <p:tav tm="0">
                                          <p:val>
                                            <p:strVal val="#ppt_y-.1"/>
                                          </p:val>
                                        </p:tav>
                                        <p:tav tm="100000">
                                          <p:val>
                                            <p:strVal val="#ppt_y"/>
                                          </p:val>
                                        </p:tav>
                                      </p:tavLst>
                                    </p:anim>
                                  </p:childTnLst>
                                </p:cTn>
                              </p:par>
                            </p:childTnLst>
                          </p:cTn>
                        </p:par>
                        <p:par>
                          <p:cTn id="26" fill="hold">
                            <p:stCondLst>
                              <p:cond delay="1000"/>
                            </p:stCondLst>
                            <p:childTnLst>
                              <p:par>
                                <p:cTn id="27" presetID="53" presetClass="entr" presetSubtype="0" fill="hold" nodeType="afterEffect">
                                  <p:stCondLst>
                                    <p:cond delay="0"/>
                                  </p:stCondLst>
                                  <p:childTnLst>
                                    <p:set>
                                      <p:cBhvr>
                                        <p:cTn id="28" dur="1" fill="hold">
                                          <p:stCondLst>
                                            <p:cond delay="0"/>
                                          </p:stCondLst>
                                        </p:cTn>
                                        <p:tgtEl>
                                          <p:spTgt spid="363"/>
                                        </p:tgtEl>
                                        <p:attrNameLst>
                                          <p:attrName>style.visibility</p:attrName>
                                        </p:attrNameLst>
                                      </p:cBhvr>
                                      <p:to>
                                        <p:strVal val="visible"/>
                                      </p:to>
                                    </p:set>
                                    <p:anim calcmode="lin" valueType="num">
                                      <p:cBhvr>
                                        <p:cTn id="29" dur="500" fill="hold"/>
                                        <p:tgtEl>
                                          <p:spTgt spid="363"/>
                                        </p:tgtEl>
                                        <p:attrNameLst>
                                          <p:attrName>ppt_w</p:attrName>
                                        </p:attrNameLst>
                                      </p:cBhvr>
                                      <p:tavLst>
                                        <p:tav tm="0">
                                          <p:val>
                                            <p:fltVal val="0"/>
                                          </p:val>
                                        </p:tav>
                                        <p:tav tm="100000">
                                          <p:val>
                                            <p:strVal val="#ppt_w"/>
                                          </p:val>
                                        </p:tav>
                                      </p:tavLst>
                                    </p:anim>
                                    <p:anim calcmode="lin" valueType="num">
                                      <p:cBhvr>
                                        <p:cTn id="30" dur="500" fill="hold"/>
                                        <p:tgtEl>
                                          <p:spTgt spid="363"/>
                                        </p:tgtEl>
                                        <p:attrNameLst>
                                          <p:attrName>ppt_h</p:attrName>
                                        </p:attrNameLst>
                                      </p:cBhvr>
                                      <p:tavLst>
                                        <p:tav tm="0">
                                          <p:val>
                                            <p:fltVal val="0"/>
                                          </p:val>
                                        </p:tav>
                                        <p:tav tm="100000">
                                          <p:val>
                                            <p:strVal val="#ppt_h"/>
                                          </p:val>
                                        </p:tav>
                                      </p:tavLst>
                                    </p:anim>
                                    <p:animEffect transition="in" filter="fade">
                                      <p:cBhvr>
                                        <p:cTn id="31" dur="500"/>
                                        <p:tgtEl>
                                          <p:spTgt spid="363"/>
                                        </p:tgtEl>
                                      </p:cBhvr>
                                    </p:animEffect>
                                  </p:childTnLst>
                                </p:cTn>
                              </p:par>
                              <p:par>
                                <p:cTn id="32" presetID="47" presetClass="entr" presetSubtype="0" fill="hold" nodeType="with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fade">
                                      <p:cBhvr>
                                        <p:cTn id="34" dur="500"/>
                                        <p:tgtEl>
                                          <p:spTgt spid="6"/>
                                        </p:tgtEl>
                                      </p:cBhvr>
                                    </p:animEffect>
                                    <p:anim calcmode="lin" valueType="num">
                                      <p:cBhvr>
                                        <p:cTn id="35" dur="500" fill="hold"/>
                                        <p:tgtEl>
                                          <p:spTgt spid="6"/>
                                        </p:tgtEl>
                                        <p:attrNameLst>
                                          <p:attrName>ppt_x</p:attrName>
                                        </p:attrNameLst>
                                      </p:cBhvr>
                                      <p:tavLst>
                                        <p:tav tm="0">
                                          <p:val>
                                            <p:strVal val="#ppt_x"/>
                                          </p:val>
                                        </p:tav>
                                        <p:tav tm="100000">
                                          <p:val>
                                            <p:strVal val="#ppt_x"/>
                                          </p:val>
                                        </p:tav>
                                      </p:tavLst>
                                    </p:anim>
                                    <p:anim calcmode="lin" valueType="num">
                                      <p:cBhvr>
                                        <p:cTn id="36" dur="500" fill="hold"/>
                                        <p:tgtEl>
                                          <p:spTgt spid="6"/>
                                        </p:tgtEl>
                                        <p:attrNameLst>
                                          <p:attrName>ppt_y</p:attrName>
                                        </p:attrNameLst>
                                      </p:cBhvr>
                                      <p:tavLst>
                                        <p:tav tm="0">
                                          <p:val>
                                            <p:strVal val="#ppt_y-.1"/>
                                          </p:val>
                                        </p:tav>
                                        <p:tav tm="100000">
                                          <p:val>
                                            <p:strVal val="#ppt_y"/>
                                          </p:val>
                                        </p:tav>
                                      </p:tavLst>
                                    </p:anim>
                                  </p:childTnLst>
                                </p:cTn>
                              </p:par>
                            </p:childTnLst>
                          </p:cTn>
                        </p:par>
                        <p:par>
                          <p:cTn id="37" fill="hold">
                            <p:stCondLst>
                              <p:cond delay="1500"/>
                            </p:stCondLst>
                            <p:childTnLst>
                              <p:par>
                                <p:cTn id="38" presetID="53" presetClass="entr" presetSubtype="0" fill="hold" nodeType="afterEffect">
                                  <p:stCondLst>
                                    <p:cond delay="0"/>
                                  </p:stCondLst>
                                  <p:childTnLst>
                                    <p:set>
                                      <p:cBhvr>
                                        <p:cTn id="39" dur="1" fill="hold">
                                          <p:stCondLst>
                                            <p:cond delay="0"/>
                                          </p:stCondLst>
                                        </p:cTn>
                                        <p:tgtEl>
                                          <p:spTgt spid="364"/>
                                        </p:tgtEl>
                                        <p:attrNameLst>
                                          <p:attrName>style.visibility</p:attrName>
                                        </p:attrNameLst>
                                      </p:cBhvr>
                                      <p:to>
                                        <p:strVal val="visible"/>
                                      </p:to>
                                    </p:set>
                                    <p:anim calcmode="lin" valueType="num">
                                      <p:cBhvr>
                                        <p:cTn id="40" dur="500" fill="hold"/>
                                        <p:tgtEl>
                                          <p:spTgt spid="364"/>
                                        </p:tgtEl>
                                        <p:attrNameLst>
                                          <p:attrName>ppt_w</p:attrName>
                                        </p:attrNameLst>
                                      </p:cBhvr>
                                      <p:tavLst>
                                        <p:tav tm="0">
                                          <p:val>
                                            <p:fltVal val="0"/>
                                          </p:val>
                                        </p:tav>
                                        <p:tav tm="100000">
                                          <p:val>
                                            <p:strVal val="#ppt_w"/>
                                          </p:val>
                                        </p:tav>
                                      </p:tavLst>
                                    </p:anim>
                                    <p:anim calcmode="lin" valueType="num">
                                      <p:cBhvr>
                                        <p:cTn id="41" dur="500" fill="hold"/>
                                        <p:tgtEl>
                                          <p:spTgt spid="364"/>
                                        </p:tgtEl>
                                        <p:attrNameLst>
                                          <p:attrName>ppt_h</p:attrName>
                                        </p:attrNameLst>
                                      </p:cBhvr>
                                      <p:tavLst>
                                        <p:tav tm="0">
                                          <p:val>
                                            <p:fltVal val="0"/>
                                          </p:val>
                                        </p:tav>
                                        <p:tav tm="100000">
                                          <p:val>
                                            <p:strVal val="#ppt_h"/>
                                          </p:val>
                                        </p:tav>
                                      </p:tavLst>
                                    </p:anim>
                                    <p:animEffect transition="in" filter="fade">
                                      <p:cBhvr>
                                        <p:cTn id="42" dur="500"/>
                                        <p:tgtEl>
                                          <p:spTgt spid="364"/>
                                        </p:tgtEl>
                                      </p:cBhvr>
                                    </p:animEffect>
                                  </p:childTnLst>
                                </p:cTn>
                              </p:par>
                              <p:par>
                                <p:cTn id="43" presetID="47" presetClass="entr" presetSubtype="0" fill="hold" nodeType="with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fade">
                                      <p:cBhvr>
                                        <p:cTn id="45" dur="500"/>
                                        <p:tgtEl>
                                          <p:spTgt spid="13"/>
                                        </p:tgtEl>
                                      </p:cBhvr>
                                    </p:animEffect>
                                    <p:anim calcmode="lin" valueType="num">
                                      <p:cBhvr>
                                        <p:cTn id="46" dur="500" fill="hold"/>
                                        <p:tgtEl>
                                          <p:spTgt spid="13"/>
                                        </p:tgtEl>
                                        <p:attrNameLst>
                                          <p:attrName>ppt_x</p:attrName>
                                        </p:attrNameLst>
                                      </p:cBhvr>
                                      <p:tavLst>
                                        <p:tav tm="0">
                                          <p:val>
                                            <p:strVal val="#ppt_x"/>
                                          </p:val>
                                        </p:tav>
                                        <p:tav tm="100000">
                                          <p:val>
                                            <p:strVal val="#ppt_x"/>
                                          </p:val>
                                        </p:tav>
                                      </p:tavLst>
                                    </p:anim>
                                    <p:anim calcmode="lin" valueType="num">
                                      <p:cBhvr>
                                        <p:cTn id="47" dur="500" fill="hold"/>
                                        <p:tgtEl>
                                          <p:spTgt spid="13"/>
                                        </p:tgtEl>
                                        <p:attrNameLst>
                                          <p:attrName>ppt_y</p:attrName>
                                        </p:attrNameLst>
                                      </p:cBhvr>
                                      <p:tavLst>
                                        <p:tav tm="0">
                                          <p:val>
                                            <p:strVal val="#ppt_y-.1"/>
                                          </p:val>
                                        </p:tav>
                                        <p:tav tm="100000">
                                          <p:val>
                                            <p:strVal val="#ppt_y"/>
                                          </p:val>
                                        </p:tav>
                                      </p:tavLst>
                                    </p:anim>
                                  </p:childTnLst>
                                </p:cTn>
                              </p:par>
                            </p:childTnLst>
                          </p:cTn>
                        </p:par>
                        <p:par>
                          <p:cTn id="48" fill="hold">
                            <p:stCondLst>
                              <p:cond delay="2000"/>
                            </p:stCondLst>
                            <p:childTnLst>
                              <p:par>
                                <p:cTn id="49" presetID="53" presetClass="entr" presetSubtype="0" fill="hold" nodeType="afterEffect">
                                  <p:stCondLst>
                                    <p:cond delay="0"/>
                                  </p:stCondLst>
                                  <p:childTnLst>
                                    <p:set>
                                      <p:cBhvr>
                                        <p:cTn id="50" dur="1" fill="hold">
                                          <p:stCondLst>
                                            <p:cond delay="0"/>
                                          </p:stCondLst>
                                        </p:cTn>
                                        <p:tgtEl>
                                          <p:spTgt spid="365"/>
                                        </p:tgtEl>
                                        <p:attrNameLst>
                                          <p:attrName>style.visibility</p:attrName>
                                        </p:attrNameLst>
                                      </p:cBhvr>
                                      <p:to>
                                        <p:strVal val="visible"/>
                                      </p:to>
                                    </p:set>
                                    <p:anim calcmode="lin" valueType="num">
                                      <p:cBhvr>
                                        <p:cTn id="51" dur="500" fill="hold"/>
                                        <p:tgtEl>
                                          <p:spTgt spid="365"/>
                                        </p:tgtEl>
                                        <p:attrNameLst>
                                          <p:attrName>ppt_w</p:attrName>
                                        </p:attrNameLst>
                                      </p:cBhvr>
                                      <p:tavLst>
                                        <p:tav tm="0">
                                          <p:val>
                                            <p:fltVal val="0"/>
                                          </p:val>
                                        </p:tav>
                                        <p:tav tm="100000">
                                          <p:val>
                                            <p:strVal val="#ppt_w"/>
                                          </p:val>
                                        </p:tav>
                                      </p:tavLst>
                                    </p:anim>
                                    <p:anim calcmode="lin" valueType="num">
                                      <p:cBhvr>
                                        <p:cTn id="52" dur="500" fill="hold"/>
                                        <p:tgtEl>
                                          <p:spTgt spid="365"/>
                                        </p:tgtEl>
                                        <p:attrNameLst>
                                          <p:attrName>ppt_h</p:attrName>
                                        </p:attrNameLst>
                                      </p:cBhvr>
                                      <p:tavLst>
                                        <p:tav tm="0">
                                          <p:val>
                                            <p:fltVal val="0"/>
                                          </p:val>
                                        </p:tav>
                                        <p:tav tm="100000">
                                          <p:val>
                                            <p:strVal val="#ppt_h"/>
                                          </p:val>
                                        </p:tav>
                                      </p:tavLst>
                                    </p:anim>
                                    <p:animEffect transition="in" filter="fade">
                                      <p:cBhvr>
                                        <p:cTn id="53" dur="500"/>
                                        <p:tgtEl>
                                          <p:spTgt spid="365"/>
                                        </p:tgtEl>
                                      </p:cBhvr>
                                    </p:animEffect>
                                  </p:childTnLst>
                                </p:cTn>
                              </p:par>
                              <p:par>
                                <p:cTn id="54" presetID="47" presetClass="entr" presetSubtype="0"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Effect transition="in" filter="fade">
                                      <p:cBhvr>
                                        <p:cTn id="56" dur="500"/>
                                        <p:tgtEl>
                                          <p:spTgt spid="9"/>
                                        </p:tgtEl>
                                      </p:cBhvr>
                                    </p:animEffect>
                                    <p:anim calcmode="lin" valueType="num">
                                      <p:cBhvr>
                                        <p:cTn id="57" dur="500" fill="hold"/>
                                        <p:tgtEl>
                                          <p:spTgt spid="9"/>
                                        </p:tgtEl>
                                        <p:attrNameLst>
                                          <p:attrName>ppt_x</p:attrName>
                                        </p:attrNameLst>
                                      </p:cBhvr>
                                      <p:tavLst>
                                        <p:tav tm="0">
                                          <p:val>
                                            <p:strVal val="#ppt_x"/>
                                          </p:val>
                                        </p:tav>
                                        <p:tav tm="100000">
                                          <p:val>
                                            <p:strVal val="#ppt_x"/>
                                          </p:val>
                                        </p:tav>
                                      </p:tavLst>
                                    </p:anim>
                                    <p:anim calcmode="lin" valueType="num">
                                      <p:cBhvr>
                                        <p:cTn id="58" dur="500" fill="hold"/>
                                        <p:tgtEl>
                                          <p:spTgt spid="9"/>
                                        </p:tgtEl>
                                        <p:attrNameLst>
                                          <p:attrName>ppt_y</p:attrName>
                                        </p:attrNameLst>
                                      </p:cBhvr>
                                      <p:tavLst>
                                        <p:tav tm="0">
                                          <p:val>
                                            <p:strVal val="#ppt_y-.1"/>
                                          </p:val>
                                        </p:tav>
                                        <p:tav tm="100000">
                                          <p:val>
                                            <p:strVal val="#ppt_y"/>
                                          </p:val>
                                        </p:tav>
                                      </p:tavLst>
                                    </p:anim>
                                  </p:childTnLst>
                                </p:cTn>
                              </p:par>
                            </p:childTnLst>
                          </p:cTn>
                        </p:par>
                        <p:par>
                          <p:cTn id="59" fill="hold">
                            <p:stCondLst>
                              <p:cond delay="2500"/>
                            </p:stCondLst>
                            <p:childTnLst>
                              <p:par>
                                <p:cTn id="60" presetID="53" presetClass="entr" presetSubtype="0" fill="hold" nodeType="afterEffect">
                                  <p:stCondLst>
                                    <p:cond delay="0"/>
                                  </p:stCondLst>
                                  <p:childTnLst>
                                    <p:set>
                                      <p:cBhvr>
                                        <p:cTn id="61" dur="1" fill="hold">
                                          <p:stCondLst>
                                            <p:cond delay="0"/>
                                          </p:stCondLst>
                                        </p:cTn>
                                        <p:tgtEl>
                                          <p:spTgt spid="362"/>
                                        </p:tgtEl>
                                        <p:attrNameLst>
                                          <p:attrName>style.visibility</p:attrName>
                                        </p:attrNameLst>
                                      </p:cBhvr>
                                      <p:to>
                                        <p:strVal val="visible"/>
                                      </p:to>
                                    </p:set>
                                    <p:anim calcmode="lin" valueType="num">
                                      <p:cBhvr>
                                        <p:cTn id="62" dur="500" fill="hold"/>
                                        <p:tgtEl>
                                          <p:spTgt spid="362"/>
                                        </p:tgtEl>
                                        <p:attrNameLst>
                                          <p:attrName>ppt_w</p:attrName>
                                        </p:attrNameLst>
                                      </p:cBhvr>
                                      <p:tavLst>
                                        <p:tav tm="0">
                                          <p:val>
                                            <p:fltVal val="0"/>
                                          </p:val>
                                        </p:tav>
                                        <p:tav tm="100000">
                                          <p:val>
                                            <p:strVal val="#ppt_w"/>
                                          </p:val>
                                        </p:tav>
                                      </p:tavLst>
                                    </p:anim>
                                    <p:anim calcmode="lin" valueType="num">
                                      <p:cBhvr>
                                        <p:cTn id="63" dur="500" fill="hold"/>
                                        <p:tgtEl>
                                          <p:spTgt spid="362"/>
                                        </p:tgtEl>
                                        <p:attrNameLst>
                                          <p:attrName>ppt_h</p:attrName>
                                        </p:attrNameLst>
                                      </p:cBhvr>
                                      <p:tavLst>
                                        <p:tav tm="0">
                                          <p:val>
                                            <p:fltVal val="0"/>
                                          </p:val>
                                        </p:tav>
                                        <p:tav tm="100000">
                                          <p:val>
                                            <p:strVal val="#ppt_h"/>
                                          </p:val>
                                        </p:tav>
                                      </p:tavLst>
                                    </p:anim>
                                    <p:animEffect transition="in" filter="fade">
                                      <p:cBhvr>
                                        <p:cTn id="64" dur="500"/>
                                        <p:tgtEl>
                                          <p:spTgt spid="362"/>
                                        </p:tgtEl>
                                      </p:cBhvr>
                                    </p:animEffect>
                                  </p:childTnLst>
                                </p:cTn>
                              </p:par>
                              <p:par>
                                <p:cTn id="65" presetID="47" presetClass="entr" presetSubtype="0" fill="hold" nodeType="withEffect">
                                  <p:stCondLst>
                                    <p:cond delay="0"/>
                                  </p:stCondLst>
                                  <p:childTnLst>
                                    <p:set>
                                      <p:cBhvr>
                                        <p:cTn id="66" dur="1" fill="hold">
                                          <p:stCondLst>
                                            <p:cond delay="0"/>
                                          </p:stCondLst>
                                        </p:cTn>
                                        <p:tgtEl>
                                          <p:spTgt spid="4"/>
                                        </p:tgtEl>
                                        <p:attrNameLst>
                                          <p:attrName>style.visibility</p:attrName>
                                        </p:attrNameLst>
                                      </p:cBhvr>
                                      <p:to>
                                        <p:strVal val="visible"/>
                                      </p:to>
                                    </p:set>
                                    <p:animEffect transition="in" filter="fade">
                                      <p:cBhvr>
                                        <p:cTn id="67" dur="500"/>
                                        <p:tgtEl>
                                          <p:spTgt spid="4"/>
                                        </p:tgtEl>
                                      </p:cBhvr>
                                    </p:animEffect>
                                    <p:anim calcmode="lin" valueType="num">
                                      <p:cBhvr>
                                        <p:cTn id="68" dur="500" fill="hold"/>
                                        <p:tgtEl>
                                          <p:spTgt spid="4"/>
                                        </p:tgtEl>
                                        <p:attrNameLst>
                                          <p:attrName>ppt_x</p:attrName>
                                        </p:attrNameLst>
                                      </p:cBhvr>
                                      <p:tavLst>
                                        <p:tav tm="0">
                                          <p:val>
                                            <p:strVal val="#ppt_x"/>
                                          </p:val>
                                        </p:tav>
                                        <p:tav tm="100000">
                                          <p:val>
                                            <p:strVal val="#ppt_x"/>
                                          </p:val>
                                        </p:tav>
                                      </p:tavLst>
                                    </p:anim>
                                    <p:anim calcmode="lin" valueType="num">
                                      <p:cBhvr>
                                        <p:cTn id="69" dur="500" fill="hold"/>
                                        <p:tgtEl>
                                          <p:spTgt spid="4"/>
                                        </p:tgtEl>
                                        <p:attrNameLst>
                                          <p:attrName>ppt_y</p:attrName>
                                        </p:attrNameLst>
                                      </p:cBhvr>
                                      <p:tavLst>
                                        <p:tav tm="0">
                                          <p:val>
                                            <p:strVal val="#ppt_y-.1"/>
                                          </p:val>
                                        </p:tav>
                                        <p:tav tm="100000">
                                          <p:val>
                                            <p:strVal val="#ppt_y"/>
                                          </p:val>
                                        </p:tav>
                                      </p:tavLst>
                                    </p:anim>
                                  </p:childTnLst>
                                </p:cTn>
                              </p:par>
                            </p:childTnLst>
                          </p:cTn>
                        </p:par>
                        <p:par>
                          <p:cTn id="70" fill="hold">
                            <p:stCondLst>
                              <p:cond delay="3000"/>
                            </p:stCondLst>
                            <p:childTnLst>
                              <p:par>
                                <p:cTn id="71" presetID="53" presetClass="entr" presetSubtype="0" fill="hold" nodeType="afterEffect">
                                  <p:stCondLst>
                                    <p:cond delay="0"/>
                                  </p:stCondLst>
                                  <p:childTnLst>
                                    <p:set>
                                      <p:cBhvr>
                                        <p:cTn id="72" dur="1" fill="hold">
                                          <p:stCondLst>
                                            <p:cond delay="0"/>
                                          </p:stCondLst>
                                        </p:cTn>
                                        <p:tgtEl>
                                          <p:spTgt spid="361"/>
                                        </p:tgtEl>
                                        <p:attrNameLst>
                                          <p:attrName>style.visibility</p:attrName>
                                        </p:attrNameLst>
                                      </p:cBhvr>
                                      <p:to>
                                        <p:strVal val="visible"/>
                                      </p:to>
                                    </p:set>
                                    <p:anim calcmode="lin" valueType="num">
                                      <p:cBhvr>
                                        <p:cTn id="73" dur="500" fill="hold"/>
                                        <p:tgtEl>
                                          <p:spTgt spid="361"/>
                                        </p:tgtEl>
                                        <p:attrNameLst>
                                          <p:attrName>ppt_w</p:attrName>
                                        </p:attrNameLst>
                                      </p:cBhvr>
                                      <p:tavLst>
                                        <p:tav tm="0">
                                          <p:val>
                                            <p:fltVal val="0"/>
                                          </p:val>
                                        </p:tav>
                                        <p:tav tm="100000">
                                          <p:val>
                                            <p:strVal val="#ppt_w"/>
                                          </p:val>
                                        </p:tav>
                                      </p:tavLst>
                                    </p:anim>
                                    <p:anim calcmode="lin" valueType="num">
                                      <p:cBhvr>
                                        <p:cTn id="74" dur="500" fill="hold"/>
                                        <p:tgtEl>
                                          <p:spTgt spid="361"/>
                                        </p:tgtEl>
                                        <p:attrNameLst>
                                          <p:attrName>ppt_h</p:attrName>
                                        </p:attrNameLst>
                                      </p:cBhvr>
                                      <p:tavLst>
                                        <p:tav tm="0">
                                          <p:val>
                                            <p:fltVal val="0"/>
                                          </p:val>
                                        </p:tav>
                                        <p:tav tm="100000">
                                          <p:val>
                                            <p:strVal val="#ppt_h"/>
                                          </p:val>
                                        </p:tav>
                                      </p:tavLst>
                                    </p:anim>
                                    <p:animEffect transition="in" filter="fade">
                                      <p:cBhvr>
                                        <p:cTn id="75" dur="500"/>
                                        <p:tgtEl>
                                          <p:spTgt spid="361"/>
                                        </p:tgtEl>
                                      </p:cBhvr>
                                    </p:animEffect>
                                  </p:childTnLst>
                                </p:cTn>
                              </p:par>
                              <p:par>
                                <p:cTn id="76" presetID="47" presetClass="entr" presetSubtype="0" fill="hold" nodeType="withEffect">
                                  <p:stCondLst>
                                    <p:cond delay="0"/>
                                  </p:stCondLst>
                                  <p:childTnLst>
                                    <p:set>
                                      <p:cBhvr>
                                        <p:cTn id="77" dur="1" fill="hold">
                                          <p:stCondLst>
                                            <p:cond delay="0"/>
                                          </p:stCondLst>
                                        </p:cTn>
                                        <p:tgtEl>
                                          <p:spTgt spid="11"/>
                                        </p:tgtEl>
                                        <p:attrNameLst>
                                          <p:attrName>style.visibility</p:attrName>
                                        </p:attrNameLst>
                                      </p:cBhvr>
                                      <p:to>
                                        <p:strVal val="visible"/>
                                      </p:to>
                                    </p:set>
                                    <p:animEffect transition="in" filter="fade">
                                      <p:cBhvr>
                                        <p:cTn id="78" dur="500"/>
                                        <p:tgtEl>
                                          <p:spTgt spid="11"/>
                                        </p:tgtEl>
                                      </p:cBhvr>
                                    </p:animEffect>
                                    <p:anim calcmode="lin" valueType="num">
                                      <p:cBhvr>
                                        <p:cTn id="79" dur="500" fill="hold"/>
                                        <p:tgtEl>
                                          <p:spTgt spid="11"/>
                                        </p:tgtEl>
                                        <p:attrNameLst>
                                          <p:attrName>ppt_x</p:attrName>
                                        </p:attrNameLst>
                                      </p:cBhvr>
                                      <p:tavLst>
                                        <p:tav tm="0">
                                          <p:val>
                                            <p:strVal val="#ppt_x"/>
                                          </p:val>
                                        </p:tav>
                                        <p:tav tm="100000">
                                          <p:val>
                                            <p:strVal val="#ppt_x"/>
                                          </p:val>
                                        </p:tav>
                                      </p:tavLst>
                                    </p:anim>
                                    <p:anim calcmode="lin" valueType="num">
                                      <p:cBhvr>
                                        <p:cTn id="80" dur="500" fill="hold"/>
                                        <p:tgtEl>
                                          <p:spTgt spid="11"/>
                                        </p:tgtEl>
                                        <p:attrNameLst>
                                          <p:attrName>ppt_y</p:attrName>
                                        </p:attrNameLst>
                                      </p:cBhvr>
                                      <p:tavLst>
                                        <p:tav tm="0">
                                          <p:val>
                                            <p:strVal val="#ppt_y-.1"/>
                                          </p:val>
                                        </p:tav>
                                        <p:tav tm="100000">
                                          <p:val>
                                            <p:strVal val="#ppt_y"/>
                                          </p:val>
                                        </p:tav>
                                      </p:tavLst>
                                    </p:anim>
                                  </p:childTnLst>
                                </p:cTn>
                              </p:par>
                            </p:childTnLst>
                          </p:cTn>
                        </p:par>
                        <p:par>
                          <p:cTn id="81" fill="hold">
                            <p:stCondLst>
                              <p:cond delay="3500"/>
                            </p:stCondLst>
                            <p:childTnLst>
                              <p:par>
                                <p:cTn id="82" presetID="53" presetClass="entr" presetSubtype="0" fill="hold" nodeType="afterEffect">
                                  <p:stCondLst>
                                    <p:cond delay="0"/>
                                  </p:stCondLst>
                                  <p:childTnLst>
                                    <p:set>
                                      <p:cBhvr>
                                        <p:cTn id="83" dur="1" fill="hold">
                                          <p:stCondLst>
                                            <p:cond delay="0"/>
                                          </p:stCondLst>
                                        </p:cTn>
                                        <p:tgtEl>
                                          <p:spTgt spid="360"/>
                                        </p:tgtEl>
                                        <p:attrNameLst>
                                          <p:attrName>style.visibility</p:attrName>
                                        </p:attrNameLst>
                                      </p:cBhvr>
                                      <p:to>
                                        <p:strVal val="visible"/>
                                      </p:to>
                                    </p:set>
                                    <p:anim calcmode="lin" valueType="num">
                                      <p:cBhvr>
                                        <p:cTn id="84" dur="500" fill="hold"/>
                                        <p:tgtEl>
                                          <p:spTgt spid="360"/>
                                        </p:tgtEl>
                                        <p:attrNameLst>
                                          <p:attrName>ppt_w</p:attrName>
                                        </p:attrNameLst>
                                      </p:cBhvr>
                                      <p:tavLst>
                                        <p:tav tm="0">
                                          <p:val>
                                            <p:fltVal val="0"/>
                                          </p:val>
                                        </p:tav>
                                        <p:tav tm="100000">
                                          <p:val>
                                            <p:strVal val="#ppt_w"/>
                                          </p:val>
                                        </p:tav>
                                      </p:tavLst>
                                    </p:anim>
                                    <p:anim calcmode="lin" valueType="num">
                                      <p:cBhvr>
                                        <p:cTn id="85" dur="500" fill="hold"/>
                                        <p:tgtEl>
                                          <p:spTgt spid="360"/>
                                        </p:tgtEl>
                                        <p:attrNameLst>
                                          <p:attrName>ppt_h</p:attrName>
                                        </p:attrNameLst>
                                      </p:cBhvr>
                                      <p:tavLst>
                                        <p:tav tm="0">
                                          <p:val>
                                            <p:fltVal val="0"/>
                                          </p:val>
                                        </p:tav>
                                        <p:tav tm="100000">
                                          <p:val>
                                            <p:strVal val="#ppt_h"/>
                                          </p:val>
                                        </p:tav>
                                      </p:tavLst>
                                    </p:anim>
                                    <p:animEffect transition="in" filter="fade">
                                      <p:cBhvr>
                                        <p:cTn id="86" dur="500"/>
                                        <p:tgtEl>
                                          <p:spTgt spid="360"/>
                                        </p:tgtEl>
                                      </p:cBhvr>
                                    </p:animEffect>
                                  </p:childTnLst>
                                </p:cTn>
                              </p:par>
                              <p:par>
                                <p:cTn id="87" presetID="47" presetClass="entr" presetSubtype="0" fill="hold" nodeType="withEffect">
                                  <p:stCondLst>
                                    <p:cond delay="0"/>
                                  </p:stCondLst>
                                  <p:childTnLst>
                                    <p:set>
                                      <p:cBhvr>
                                        <p:cTn id="88" dur="1" fill="hold">
                                          <p:stCondLst>
                                            <p:cond delay="0"/>
                                          </p:stCondLst>
                                        </p:cTn>
                                        <p:tgtEl>
                                          <p:spTgt spid="10"/>
                                        </p:tgtEl>
                                        <p:attrNameLst>
                                          <p:attrName>style.visibility</p:attrName>
                                        </p:attrNameLst>
                                      </p:cBhvr>
                                      <p:to>
                                        <p:strVal val="visible"/>
                                      </p:to>
                                    </p:set>
                                    <p:animEffect transition="in" filter="fade">
                                      <p:cBhvr>
                                        <p:cTn id="89" dur="500"/>
                                        <p:tgtEl>
                                          <p:spTgt spid="10"/>
                                        </p:tgtEl>
                                      </p:cBhvr>
                                    </p:animEffect>
                                    <p:anim calcmode="lin" valueType="num">
                                      <p:cBhvr>
                                        <p:cTn id="90" dur="500" fill="hold"/>
                                        <p:tgtEl>
                                          <p:spTgt spid="10"/>
                                        </p:tgtEl>
                                        <p:attrNameLst>
                                          <p:attrName>ppt_x</p:attrName>
                                        </p:attrNameLst>
                                      </p:cBhvr>
                                      <p:tavLst>
                                        <p:tav tm="0">
                                          <p:val>
                                            <p:strVal val="#ppt_x"/>
                                          </p:val>
                                        </p:tav>
                                        <p:tav tm="100000">
                                          <p:val>
                                            <p:strVal val="#ppt_x"/>
                                          </p:val>
                                        </p:tav>
                                      </p:tavLst>
                                    </p:anim>
                                    <p:anim calcmode="lin" valueType="num">
                                      <p:cBhvr>
                                        <p:cTn id="91" dur="500" fill="hold"/>
                                        <p:tgtEl>
                                          <p:spTgt spid="10"/>
                                        </p:tgtEl>
                                        <p:attrNameLst>
                                          <p:attrName>ppt_y</p:attrName>
                                        </p:attrNameLst>
                                      </p:cBhvr>
                                      <p:tavLst>
                                        <p:tav tm="0">
                                          <p:val>
                                            <p:strVal val="#ppt_y-.1"/>
                                          </p:val>
                                        </p:tav>
                                        <p:tav tm="100000">
                                          <p:val>
                                            <p:strVal val="#ppt_y"/>
                                          </p:val>
                                        </p:tav>
                                      </p:tavLst>
                                    </p:anim>
                                  </p:childTnLst>
                                </p:cTn>
                              </p:par>
                            </p:childTnLst>
                          </p:cTn>
                        </p:par>
                        <p:par>
                          <p:cTn id="92" fill="hold">
                            <p:stCondLst>
                              <p:cond delay="4000"/>
                            </p:stCondLst>
                            <p:childTnLst>
                              <p:par>
                                <p:cTn id="93" presetID="53" presetClass="entr" presetSubtype="0" fill="hold" nodeType="afterEffect">
                                  <p:stCondLst>
                                    <p:cond delay="0"/>
                                  </p:stCondLst>
                                  <p:childTnLst>
                                    <p:set>
                                      <p:cBhvr>
                                        <p:cTn id="94" dur="1" fill="hold">
                                          <p:stCondLst>
                                            <p:cond delay="0"/>
                                          </p:stCondLst>
                                        </p:cTn>
                                        <p:tgtEl>
                                          <p:spTgt spid="367"/>
                                        </p:tgtEl>
                                        <p:attrNameLst>
                                          <p:attrName>style.visibility</p:attrName>
                                        </p:attrNameLst>
                                      </p:cBhvr>
                                      <p:to>
                                        <p:strVal val="visible"/>
                                      </p:to>
                                    </p:set>
                                    <p:anim calcmode="lin" valueType="num">
                                      <p:cBhvr>
                                        <p:cTn id="95" dur="500" fill="hold"/>
                                        <p:tgtEl>
                                          <p:spTgt spid="367"/>
                                        </p:tgtEl>
                                        <p:attrNameLst>
                                          <p:attrName>ppt_w</p:attrName>
                                        </p:attrNameLst>
                                      </p:cBhvr>
                                      <p:tavLst>
                                        <p:tav tm="0">
                                          <p:val>
                                            <p:fltVal val="0"/>
                                          </p:val>
                                        </p:tav>
                                        <p:tav tm="100000">
                                          <p:val>
                                            <p:strVal val="#ppt_w"/>
                                          </p:val>
                                        </p:tav>
                                      </p:tavLst>
                                    </p:anim>
                                    <p:anim calcmode="lin" valueType="num">
                                      <p:cBhvr>
                                        <p:cTn id="96" dur="500" fill="hold"/>
                                        <p:tgtEl>
                                          <p:spTgt spid="367"/>
                                        </p:tgtEl>
                                        <p:attrNameLst>
                                          <p:attrName>ppt_h</p:attrName>
                                        </p:attrNameLst>
                                      </p:cBhvr>
                                      <p:tavLst>
                                        <p:tav tm="0">
                                          <p:val>
                                            <p:fltVal val="0"/>
                                          </p:val>
                                        </p:tav>
                                        <p:tav tm="100000">
                                          <p:val>
                                            <p:strVal val="#ppt_h"/>
                                          </p:val>
                                        </p:tav>
                                      </p:tavLst>
                                    </p:anim>
                                    <p:animEffect transition="in" filter="fade">
                                      <p:cBhvr>
                                        <p:cTn id="97" dur="500"/>
                                        <p:tgtEl>
                                          <p:spTgt spid="367"/>
                                        </p:tgtEl>
                                      </p:cBhvr>
                                    </p:animEffect>
                                  </p:childTnLst>
                                </p:cTn>
                              </p:par>
                              <p:par>
                                <p:cTn id="98" presetID="47" presetClass="entr" presetSubtype="0" fill="hold" nodeType="withEffect">
                                  <p:stCondLst>
                                    <p:cond delay="0"/>
                                  </p:stCondLst>
                                  <p:childTnLst>
                                    <p:set>
                                      <p:cBhvr>
                                        <p:cTn id="99" dur="1" fill="hold">
                                          <p:stCondLst>
                                            <p:cond delay="0"/>
                                          </p:stCondLst>
                                        </p:cTn>
                                        <p:tgtEl>
                                          <p:spTgt spid="7"/>
                                        </p:tgtEl>
                                        <p:attrNameLst>
                                          <p:attrName>style.visibility</p:attrName>
                                        </p:attrNameLst>
                                      </p:cBhvr>
                                      <p:to>
                                        <p:strVal val="visible"/>
                                      </p:to>
                                    </p:set>
                                    <p:animEffect transition="in" filter="fade">
                                      <p:cBhvr>
                                        <p:cTn id="100" dur="500"/>
                                        <p:tgtEl>
                                          <p:spTgt spid="7"/>
                                        </p:tgtEl>
                                      </p:cBhvr>
                                    </p:animEffect>
                                    <p:anim calcmode="lin" valueType="num">
                                      <p:cBhvr>
                                        <p:cTn id="101" dur="500" fill="hold"/>
                                        <p:tgtEl>
                                          <p:spTgt spid="7"/>
                                        </p:tgtEl>
                                        <p:attrNameLst>
                                          <p:attrName>ppt_x</p:attrName>
                                        </p:attrNameLst>
                                      </p:cBhvr>
                                      <p:tavLst>
                                        <p:tav tm="0">
                                          <p:val>
                                            <p:strVal val="#ppt_x"/>
                                          </p:val>
                                        </p:tav>
                                        <p:tav tm="100000">
                                          <p:val>
                                            <p:strVal val="#ppt_x"/>
                                          </p:val>
                                        </p:tav>
                                      </p:tavLst>
                                    </p:anim>
                                    <p:anim calcmode="lin" valueType="num">
                                      <p:cBhvr>
                                        <p:cTn id="102" dur="500" fill="hold"/>
                                        <p:tgtEl>
                                          <p:spTgt spid="7"/>
                                        </p:tgtEl>
                                        <p:attrNameLst>
                                          <p:attrName>ppt_y</p:attrName>
                                        </p:attrNameLst>
                                      </p:cBhvr>
                                      <p:tavLst>
                                        <p:tav tm="0">
                                          <p:val>
                                            <p:strVal val="#ppt_y-.1"/>
                                          </p:val>
                                        </p:tav>
                                        <p:tav tm="100000">
                                          <p:val>
                                            <p:strVal val="#ppt_y"/>
                                          </p:val>
                                        </p:tav>
                                      </p:tavLst>
                                    </p:anim>
                                  </p:childTnLst>
                                </p:cTn>
                              </p:par>
                            </p:childTnLst>
                          </p:cTn>
                        </p:par>
                        <p:par>
                          <p:cTn id="103" fill="hold">
                            <p:stCondLst>
                              <p:cond delay="4500"/>
                            </p:stCondLst>
                            <p:childTnLst>
                              <p:par>
                                <p:cTn id="104" presetID="47" presetClass="entr" presetSubtype="0" fill="hold" nodeType="afterEffect">
                                  <p:stCondLst>
                                    <p:cond delay="0"/>
                                  </p:stCondLst>
                                  <p:childTnLst>
                                    <p:set>
                                      <p:cBhvr>
                                        <p:cTn id="105" dur="1" fill="hold">
                                          <p:stCondLst>
                                            <p:cond delay="0"/>
                                          </p:stCondLst>
                                        </p:cTn>
                                        <p:tgtEl>
                                          <p:spTgt spid="5"/>
                                        </p:tgtEl>
                                        <p:attrNameLst>
                                          <p:attrName>style.visibility</p:attrName>
                                        </p:attrNameLst>
                                      </p:cBhvr>
                                      <p:to>
                                        <p:strVal val="visible"/>
                                      </p:to>
                                    </p:set>
                                    <p:animEffect transition="in" filter="fade">
                                      <p:cBhvr>
                                        <p:cTn id="106" dur="500"/>
                                        <p:tgtEl>
                                          <p:spTgt spid="5"/>
                                        </p:tgtEl>
                                      </p:cBhvr>
                                    </p:animEffect>
                                    <p:anim calcmode="lin" valueType="num">
                                      <p:cBhvr>
                                        <p:cTn id="107" dur="500" fill="hold"/>
                                        <p:tgtEl>
                                          <p:spTgt spid="5"/>
                                        </p:tgtEl>
                                        <p:attrNameLst>
                                          <p:attrName>ppt_x</p:attrName>
                                        </p:attrNameLst>
                                      </p:cBhvr>
                                      <p:tavLst>
                                        <p:tav tm="0">
                                          <p:val>
                                            <p:strVal val="#ppt_x"/>
                                          </p:val>
                                        </p:tav>
                                        <p:tav tm="100000">
                                          <p:val>
                                            <p:strVal val="#ppt_x"/>
                                          </p:val>
                                        </p:tav>
                                      </p:tavLst>
                                    </p:anim>
                                    <p:anim calcmode="lin" valueType="num">
                                      <p:cBhvr>
                                        <p:cTn id="108" dur="500" fill="hold"/>
                                        <p:tgtEl>
                                          <p:spTgt spid="5"/>
                                        </p:tgtEl>
                                        <p:attrNameLst>
                                          <p:attrName>ppt_y</p:attrName>
                                        </p:attrNameLst>
                                      </p:cBhvr>
                                      <p:tavLst>
                                        <p:tav tm="0">
                                          <p:val>
                                            <p:strVal val="#ppt_y-.1"/>
                                          </p:val>
                                        </p:tav>
                                        <p:tav tm="100000">
                                          <p:val>
                                            <p:strVal val="#ppt_y"/>
                                          </p:val>
                                        </p:tav>
                                      </p:tavLst>
                                    </p:anim>
                                  </p:childTnLst>
                                </p:cTn>
                              </p:par>
                            </p:childTnLst>
                          </p:cTn>
                        </p:par>
                        <p:par>
                          <p:cTn id="109" fill="hold">
                            <p:stCondLst>
                              <p:cond delay="5000"/>
                            </p:stCondLst>
                            <p:childTnLst>
                              <p:par>
                                <p:cTn id="110" presetID="53" presetClass="entr" presetSubtype="0" fill="hold" nodeType="afterEffect">
                                  <p:stCondLst>
                                    <p:cond delay="0"/>
                                  </p:stCondLst>
                                  <p:childTnLst>
                                    <p:set>
                                      <p:cBhvr>
                                        <p:cTn id="111" dur="1" fill="hold">
                                          <p:stCondLst>
                                            <p:cond delay="0"/>
                                          </p:stCondLst>
                                        </p:cTn>
                                        <p:tgtEl>
                                          <p:spTgt spid="366"/>
                                        </p:tgtEl>
                                        <p:attrNameLst>
                                          <p:attrName>style.visibility</p:attrName>
                                        </p:attrNameLst>
                                      </p:cBhvr>
                                      <p:to>
                                        <p:strVal val="visible"/>
                                      </p:to>
                                    </p:set>
                                    <p:anim calcmode="lin" valueType="num">
                                      <p:cBhvr>
                                        <p:cTn id="112" dur="500" fill="hold"/>
                                        <p:tgtEl>
                                          <p:spTgt spid="366"/>
                                        </p:tgtEl>
                                        <p:attrNameLst>
                                          <p:attrName>ppt_w</p:attrName>
                                        </p:attrNameLst>
                                      </p:cBhvr>
                                      <p:tavLst>
                                        <p:tav tm="0">
                                          <p:val>
                                            <p:fltVal val="0"/>
                                          </p:val>
                                        </p:tav>
                                        <p:tav tm="100000">
                                          <p:val>
                                            <p:strVal val="#ppt_w"/>
                                          </p:val>
                                        </p:tav>
                                      </p:tavLst>
                                    </p:anim>
                                    <p:anim calcmode="lin" valueType="num">
                                      <p:cBhvr>
                                        <p:cTn id="113" dur="500" fill="hold"/>
                                        <p:tgtEl>
                                          <p:spTgt spid="366"/>
                                        </p:tgtEl>
                                        <p:attrNameLst>
                                          <p:attrName>ppt_h</p:attrName>
                                        </p:attrNameLst>
                                      </p:cBhvr>
                                      <p:tavLst>
                                        <p:tav tm="0">
                                          <p:val>
                                            <p:fltVal val="0"/>
                                          </p:val>
                                        </p:tav>
                                        <p:tav tm="100000">
                                          <p:val>
                                            <p:strVal val="#ppt_h"/>
                                          </p:val>
                                        </p:tav>
                                      </p:tavLst>
                                    </p:anim>
                                    <p:animEffect transition="in" filter="fade">
                                      <p:cBhvr>
                                        <p:cTn id="114" dur="500"/>
                                        <p:tgtEl>
                                          <p:spTgt spid="366"/>
                                        </p:tgtEl>
                                      </p:cBhvr>
                                    </p:animEffect>
                                  </p:childTnLst>
                                </p:cTn>
                              </p:par>
                              <p:par>
                                <p:cTn id="115" presetID="20" presetClass="entr" presetSubtype="0" fill="hold" nodeType="withEffect">
                                  <p:stCondLst>
                                    <p:cond delay="0"/>
                                  </p:stCondLst>
                                  <p:childTnLst>
                                    <p:set>
                                      <p:cBhvr>
                                        <p:cTn id="116" dur="1" fill="hold">
                                          <p:stCondLst>
                                            <p:cond delay="0"/>
                                          </p:stCondLst>
                                        </p:cTn>
                                        <p:tgtEl>
                                          <p:spTgt spid="12"/>
                                        </p:tgtEl>
                                        <p:attrNameLst>
                                          <p:attrName>style.visibility</p:attrName>
                                        </p:attrNameLst>
                                      </p:cBhvr>
                                      <p:to>
                                        <p:strVal val="visible"/>
                                      </p:to>
                                    </p:set>
                                    <p:animEffect transition="in" filter="wedge">
                                      <p:cBhvr>
                                        <p:cTn id="117"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93857"/>
            <a:ext cx="8229600" cy="1143000"/>
          </a:xfrm>
          <a:noFill/>
        </p:spPr>
        <p:txBody>
          <a:bodyPr/>
          <a:lstStyle/>
          <a:p>
            <a:r>
              <a:rPr lang="en-US" b="1" dirty="0" smtClean="0">
                <a:solidFill>
                  <a:srgbClr val="0000FF"/>
                </a:solidFill>
              </a:rPr>
              <a:t>SDN Reference </a:t>
            </a:r>
            <a:endParaRPr lang="en-US" b="1" dirty="0">
              <a:solidFill>
                <a:srgbClr val="0000FF"/>
              </a:solidFill>
            </a:endParaRPr>
          </a:p>
        </p:txBody>
      </p:sp>
      <p:pic>
        <p:nvPicPr>
          <p:cNvPr id="5" name="Picture 4" descr="Flowvisor.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8997" y="949143"/>
            <a:ext cx="8686800" cy="5836555"/>
          </a:xfrm>
          <a:prstGeom prst="rect">
            <a:avLst/>
          </a:prstGeom>
        </p:spPr>
      </p:pic>
    </p:spTree>
    <p:extLst>
      <p:ext uri="{BB962C8B-B14F-4D97-AF65-F5344CB8AC3E}">
        <p14:creationId xmlns:p14="http://schemas.microsoft.com/office/powerpoint/2010/main" val="812080280"/>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 y="152400"/>
            <a:ext cx="8686800" cy="707886"/>
          </a:xfrm>
          <a:prstGeom prst="rect">
            <a:avLst/>
          </a:prstGeom>
          <a:noFill/>
        </p:spPr>
        <p:txBody>
          <a:bodyPr wrap="square" rtlCol="0">
            <a:spAutoFit/>
          </a:bodyPr>
          <a:lstStyle/>
          <a:p>
            <a:pPr algn="ctr"/>
            <a:r>
              <a:rPr lang="en-US" sz="4000" b="1" dirty="0" smtClean="0">
                <a:solidFill>
                  <a:srgbClr val="0000FF"/>
                </a:solidFill>
              </a:rPr>
              <a:t>Example Demonstrations</a:t>
            </a:r>
          </a:p>
        </p:txBody>
      </p:sp>
      <p:pic>
        <p:nvPicPr>
          <p:cNvPr id="4" name="Picture 2"/>
          <p:cNvPicPr>
            <a:picLocks noChangeAspect="1" noChangeArrowheads="1"/>
          </p:cNvPicPr>
          <p:nvPr/>
        </p:nvPicPr>
        <p:blipFill>
          <a:blip r:embed="rId2" cstate="print"/>
          <a:srcRect/>
          <a:stretch>
            <a:fillRect/>
          </a:stretch>
        </p:blipFill>
        <p:spPr bwMode="auto">
          <a:xfrm>
            <a:off x="2133600" y="1332592"/>
            <a:ext cx="4953000" cy="5230479"/>
          </a:xfrm>
          <a:prstGeom prst="rect">
            <a:avLst/>
          </a:prstGeom>
          <a:noFill/>
          <a:ln w="9525">
            <a:noFill/>
            <a:miter lim="800000"/>
            <a:headEnd/>
            <a:tailEnd/>
          </a:ln>
          <a:effectLst/>
        </p:spPr>
      </p:pic>
      <p:sp>
        <p:nvSpPr>
          <p:cNvPr id="7" name="TextBox 6"/>
          <p:cNvSpPr txBox="1"/>
          <p:nvPr/>
        </p:nvSpPr>
        <p:spPr>
          <a:xfrm>
            <a:off x="3276600" y="6519446"/>
            <a:ext cx="2895600" cy="338554"/>
          </a:xfrm>
          <a:prstGeom prst="rect">
            <a:avLst/>
          </a:prstGeom>
          <a:noFill/>
        </p:spPr>
        <p:txBody>
          <a:bodyPr wrap="square" rtlCol="0">
            <a:spAutoFit/>
          </a:bodyPr>
          <a:lstStyle/>
          <a:p>
            <a:pPr algn="ctr"/>
            <a:r>
              <a:rPr lang="en-US" sz="1600" u="sng" dirty="0" err="1" smtClean="0">
                <a:solidFill>
                  <a:srgbClr val="0000FF"/>
                </a:solidFill>
              </a:rPr>
              <a:t>Onrc.stanford.edu</a:t>
            </a:r>
            <a:r>
              <a:rPr lang="en-US" sz="1600" u="sng" dirty="0" smtClean="0">
                <a:solidFill>
                  <a:srgbClr val="0000FF"/>
                </a:solidFill>
              </a:rPr>
              <a:t>/</a:t>
            </a:r>
            <a:r>
              <a:rPr lang="en-US" sz="1600" u="sng" dirty="0" err="1" smtClean="0">
                <a:solidFill>
                  <a:srgbClr val="0000FF"/>
                </a:solidFill>
              </a:rPr>
              <a:t>videos.html</a:t>
            </a:r>
            <a:endParaRPr lang="en-US" sz="1600" dirty="0" smtClean="0">
              <a:solidFill>
                <a:srgbClr val="0000FF"/>
              </a:solidFill>
            </a:endParaRPr>
          </a:p>
        </p:txBody>
      </p:sp>
      <p:sp>
        <p:nvSpPr>
          <p:cNvPr id="9" name="Slide Number Placeholder 8"/>
          <p:cNvSpPr>
            <a:spLocks noGrp="1"/>
          </p:cNvSpPr>
          <p:nvPr>
            <p:ph type="sldNum" sz="quarter" idx="12"/>
          </p:nvPr>
        </p:nvSpPr>
        <p:spPr/>
        <p:txBody>
          <a:bodyPr/>
          <a:lstStyle/>
          <a:p>
            <a:fld id="{81C256F2-8016-4B24-AF78-7FA03D20BBBE}" type="slidenum">
              <a:rPr lang="en-US" smtClean="0"/>
              <a:pPr/>
              <a:t>23</a:t>
            </a:fld>
            <a:endParaRPr lang="en-US"/>
          </a:p>
        </p:txBody>
      </p:sp>
    </p:spTree>
    <p:extLst>
      <p:ext uri="{BB962C8B-B14F-4D97-AF65-F5344CB8AC3E}">
        <p14:creationId xmlns:p14="http://schemas.microsoft.com/office/powerpoint/2010/main" val="1966376786"/>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914400"/>
          </a:xfrm>
        </p:spPr>
        <p:txBody>
          <a:bodyPr>
            <a:normAutofit/>
          </a:bodyPr>
          <a:lstStyle/>
          <a:p>
            <a:r>
              <a:rPr lang="en-US" sz="3600" dirty="0" smtClean="0">
                <a:solidFill>
                  <a:srgbClr val="0000FF"/>
                </a:solidFill>
              </a:rPr>
              <a:t>Carrier Networks Today</a:t>
            </a:r>
            <a:endParaRPr lang="en-US" sz="3600" dirty="0">
              <a:solidFill>
                <a:srgbClr val="0000FF"/>
              </a:solidFill>
            </a:endParaRPr>
          </a:p>
        </p:txBody>
      </p:sp>
      <p:sp>
        <p:nvSpPr>
          <p:cNvPr id="4" name="Slide Number Placeholder 3"/>
          <p:cNvSpPr>
            <a:spLocks noGrp="1"/>
          </p:cNvSpPr>
          <p:nvPr>
            <p:ph type="sldNum" sz="quarter" idx="12"/>
          </p:nvPr>
        </p:nvSpPr>
        <p:spPr/>
        <p:txBody>
          <a:bodyPr/>
          <a:lstStyle/>
          <a:p>
            <a:fld id="{3797F95F-9F61-124B-976E-3152EBFF12D2}" type="slidenum">
              <a:rPr lang="en-US" smtClean="0"/>
              <a:pPr/>
              <a:t>24</a:t>
            </a:fld>
            <a:endParaRPr lang="en-US"/>
          </a:p>
        </p:txBody>
      </p:sp>
      <p:sp>
        <p:nvSpPr>
          <p:cNvPr id="5" name="TextBox 4"/>
          <p:cNvSpPr txBox="1"/>
          <p:nvPr/>
        </p:nvSpPr>
        <p:spPr>
          <a:xfrm>
            <a:off x="270635" y="990600"/>
            <a:ext cx="7882766" cy="1631216"/>
          </a:xfrm>
          <a:prstGeom prst="rect">
            <a:avLst/>
          </a:prstGeom>
          <a:noFill/>
        </p:spPr>
        <p:txBody>
          <a:bodyPr wrap="square" rtlCol="0">
            <a:spAutoFit/>
          </a:bodyPr>
          <a:lstStyle/>
          <a:p>
            <a:r>
              <a:rPr lang="en-US" sz="2800" dirty="0" smtClean="0"/>
              <a:t>They want to offer</a:t>
            </a:r>
          </a:p>
          <a:p>
            <a:pPr>
              <a:buFont typeface="Arial"/>
              <a:buChar char="•"/>
            </a:pPr>
            <a:r>
              <a:rPr lang="en-US" sz="2400" dirty="0" smtClean="0"/>
              <a:t> VPN Services</a:t>
            </a:r>
          </a:p>
          <a:p>
            <a:pPr>
              <a:buFont typeface="Arial"/>
              <a:buChar char="•"/>
            </a:pPr>
            <a:r>
              <a:rPr lang="en-US" sz="2400" dirty="0" smtClean="0"/>
              <a:t> Traffic Engineering</a:t>
            </a:r>
          </a:p>
          <a:p>
            <a:r>
              <a:rPr lang="en-US" sz="2400" dirty="0" smtClean="0"/>
              <a:t>And other value added services</a:t>
            </a:r>
          </a:p>
        </p:txBody>
      </p:sp>
      <p:grpSp>
        <p:nvGrpSpPr>
          <p:cNvPr id="3" name="Group 2"/>
          <p:cNvGrpSpPr/>
          <p:nvPr/>
        </p:nvGrpSpPr>
        <p:grpSpPr>
          <a:xfrm>
            <a:off x="1813" y="3207603"/>
            <a:ext cx="9165379" cy="3421797"/>
            <a:chOff x="1813" y="3207603"/>
            <a:chExt cx="9165379" cy="3421797"/>
          </a:xfrm>
        </p:grpSpPr>
        <p:grpSp>
          <p:nvGrpSpPr>
            <p:cNvPr id="334" name="Group 333"/>
            <p:cNvGrpSpPr/>
            <p:nvPr/>
          </p:nvGrpSpPr>
          <p:grpSpPr>
            <a:xfrm>
              <a:off x="76200" y="4462906"/>
              <a:ext cx="5276335" cy="1709294"/>
              <a:chOff x="76200" y="4134406"/>
              <a:chExt cx="5276335" cy="1709294"/>
            </a:xfrm>
          </p:grpSpPr>
          <p:grpSp>
            <p:nvGrpSpPr>
              <p:cNvPr id="225" name="Group 224"/>
              <p:cNvGrpSpPr/>
              <p:nvPr/>
            </p:nvGrpSpPr>
            <p:grpSpPr>
              <a:xfrm>
                <a:off x="2994993" y="4134406"/>
                <a:ext cx="838199" cy="712731"/>
                <a:chOff x="1013788" y="4571322"/>
                <a:chExt cx="838199" cy="712731"/>
              </a:xfrm>
            </p:grpSpPr>
            <p:cxnSp>
              <p:nvCxnSpPr>
                <p:cNvPr id="226" name="Straight Connector 225"/>
                <p:cNvCxnSpPr/>
                <p:nvPr/>
              </p:nvCxnSpPr>
              <p:spPr>
                <a:xfrm rot="10800000">
                  <a:off x="1013788" y="4991781"/>
                  <a:ext cx="439057" cy="292272"/>
                </a:xfrm>
                <a:prstGeom prst="line">
                  <a:avLst/>
                </a:prstGeom>
                <a:noFill/>
                <a:ln w="9525" cap="flat" cmpd="sng" algn="ctr">
                  <a:solidFill>
                    <a:srgbClr val="4F81BD">
                      <a:shade val="95000"/>
                      <a:satMod val="105000"/>
                    </a:srgbClr>
                  </a:solidFill>
                  <a:prstDash val="solid"/>
                </a:ln>
                <a:effectLst/>
              </p:spPr>
            </p:cxnSp>
            <p:cxnSp>
              <p:nvCxnSpPr>
                <p:cNvPr id="227" name="Straight Connector 226"/>
                <p:cNvCxnSpPr/>
                <p:nvPr/>
              </p:nvCxnSpPr>
              <p:spPr>
                <a:xfrm rot="5400000" flipH="1" flipV="1">
                  <a:off x="1667044" y="5109539"/>
                  <a:ext cx="210230" cy="79828"/>
                </a:xfrm>
                <a:prstGeom prst="line">
                  <a:avLst/>
                </a:prstGeom>
                <a:noFill/>
                <a:ln w="9525" cap="flat" cmpd="sng" algn="ctr">
                  <a:solidFill>
                    <a:srgbClr val="4F81BD">
                      <a:shade val="95000"/>
                      <a:satMod val="105000"/>
                    </a:srgbClr>
                  </a:solidFill>
                  <a:prstDash val="solid"/>
                </a:ln>
                <a:effectLst/>
              </p:spPr>
            </p:cxnSp>
            <p:sp>
              <p:nvSpPr>
                <p:cNvPr id="228" name="Rounded Rectangle 227"/>
                <p:cNvSpPr/>
                <p:nvPr/>
              </p:nvSpPr>
              <p:spPr>
                <a:xfrm>
                  <a:off x="1013788" y="4571322"/>
                  <a:ext cx="838199" cy="473018"/>
                </a:xfrm>
                <a:prstGeom prst="roundRect">
                  <a:avLst/>
                </a:prstGeom>
                <a:gradFill rotWithShape="1">
                  <a:gsLst>
                    <a:gs pos="0">
                      <a:srgbClr val="4BACC6">
                        <a:tint val="50000"/>
                        <a:satMod val="300000"/>
                      </a:srgbClr>
                    </a:gs>
                    <a:gs pos="35000">
                      <a:srgbClr val="4BACC6">
                        <a:tint val="37000"/>
                        <a:satMod val="300000"/>
                      </a:srgbClr>
                    </a:gs>
                    <a:gs pos="100000">
                      <a:srgbClr val="4BACC6">
                        <a:tint val="15000"/>
                        <a:satMod val="350000"/>
                      </a:srgbClr>
                    </a:gs>
                  </a:gsLst>
                  <a:lin ang="16200000" scaled="1"/>
                </a:gradFill>
                <a:ln w="9525" cap="flat" cmpd="sng" algn="ctr">
                  <a:solidFill>
                    <a:srgbClr val="4BACC6">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1" i="0" u="none" strike="noStrike" kern="0" cap="none" spc="0" normalizeH="0" baseline="0" noProof="0" dirty="0">
                    <a:ln>
                      <a:noFill/>
                    </a:ln>
                    <a:effectLst/>
                    <a:uLnTx/>
                    <a:uFillTx/>
                    <a:latin typeface="Calibri"/>
                    <a:ea typeface="+mn-ea"/>
                    <a:cs typeface="+mn-cs"/>
                  </a:endParaRPr>
                </a:p>
              </p:txBody>
            </p:sp>
          </p:grpSp>
          <p:grpSp>
            <p:nvGrpSpPr>
              <p:cNvPr id="196" name="Group 195"/>
              <p:cNvGrpSpPr/>
              <p:nvPr/>
            </p:nvGrpSpPr>
            <p:grpSpPr>
              <a:xfrm>
                <a:off x="1013788" y="4571322"/>
                <a:ext cx="838199" cy="712731"/>
                <a:chOff x="1013788" y="4571322"/>
                <a:chExt cx="838199" cy="712731"/>
              </a:xfrm>
            </p:grpSpPr>
            <p:cxnSp>
              <p:nvCxnSpPr>
                <p:cNvPr id="119" name="Straight Connector 118"/>
                <p:cNvCxnSpPr/>
                <p:nvPr/>
              </p:nvCxnSpPr>
              <p:spPr>
                <a:xfrm rot="10800000">
                  <a:off x="1013788" y="4991781"/>
                  <a:ext cx="439057" cy="292272"/>
                </a:xfrm>
                <a:prstGeom prst="line">
                  <a:avLst/>
                </a:prstGeom>
                <a:noFill/>
                <a:ln w="9525" cap="flat" cmpd="sng" algn="ctr">
                  <a:solidFill>
                    <a:srgbClr val="4F81BD">
                      <a:shade val="95000"/>
                      <a:satMod val="105000"/>
                    </a:srgbClr>
                  </a:solidFill>
                  <a:prstDash val="solid"/>
                </a:ln>
                <a:effectLst/>
              </p:spPr>
            </p:cxnSp>
            <p:cxnSp>
              <p:nvCxnSpPr>
                <p:cNvPr id="120" name="Straight Connector 119"/>
                <p:cNvCxnSpPr/>
                <p:nvPr/>
              </p:nvCxnSpPr>
              <p:spPr>
                <a:xfrm rot="5400000" flipH="1" flipV="1">
                  <a:off x="1667044" y="5109539"/>
                  <a:ext cx="210230" cy="79828"/>
                </a:xfrm>
                <a:prstGeom prst="line">
                  <a:avLst/>
                </a:prstGeom>
                <a:noFill/>
                <a:ln w="9525" cap="flat" cmpd="sng" algn="ctr">
                  <a:solidFill>
                    <a:srgbClr val="4F81BD">
                      <a:shade val="95000"/>
                      <a:satMod val="105000"/>
                    </a:srgbClr>
                  </a:solidFill>
                  <a:prstDash val="solid"/>
                </a:ln>
                <a:effectLst/>
              </p:spPr>
            </p:cxnSp>
            <p:sp>
              <p:nvSpPr>
                <p:cNvPr id="128" name="Rounded Rectangle 127"/>
                <p:cNvSpPr/>
                <p:nvPr/>
              </p:nvSpPr>
              <p:spPr>
                <a:xfrm>
                  <a:off x="1013788" y="4571322"/>
                  <a:ext cx="838199" cy="473018"/>
                </a:xfrm>
                <a:prstGeom prst="roundRect">
                  <a:avLst/>
                </a:prstGeom>
                <a:gradFill rotWithShape="1">
                  <a:gsLst>
                    <a:gs pos="0">
                      <a:srgbClr val="4BACC6">
                        <a:tint val="50000"/>
                        <a:satMod val="300000"/>
                      </a:srgbClr>
                    </a:gs>
                    <a:gs pos="35000">
                      <a:srgbClr val="4BACC6">
                        <a:tint val="37000"/>
                        <a:satMod val="300000"/>
                      </a:srgbClr>
                    </a:gs>
                    <a:gs pos="100000">
                      <a:srgbClr val="4BACC6">
                        <a:tint val="15000"/>
                        <a:satMod val="350000"/>
                      </a:srgbClr>
                    </a:gs>
                  </a:gsLst>
                  <a:lin ang="16200000" scaled="1"/>
                </a:gradFill>
                <a:ln w="9525" cap="flat" cmpd="sng" algn="ctr">
                  <a:solidFill>
                    <a:srgbClr val="4BACC6">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1" i="0" u="none" strike="noStrike" kern="0" cap="none" spc="0" normalizeH="0" baseline="0" noProof="0" dirty="0">
                    <a:ln>
                      <a:noFill/>
                    </a:ln>
                    <a:effectLst/>
                    <a:uLnTx/>
                    <a:uFillTx/>
                    <a:latin typeface="Calibri"/>
                    <a:ea typeface="+mn-ea"/>
                    <a:cs typeface="+mn-cs"/>
                  </a:endParaRPr>
                </a:p>
              </p:txBody>
            </p:sp>
          </p:grpSp>
          <p:sp>
            <p:nvSpPr>
              <p:cNvPr id="113" name="Rectangle 112"/>
              <p:cNvSpPr/>
              <p:nvPr/>
            </p:nvSpPr>
            <p:spPr>
              <a:xfrm>
                <a:off x="76200" y="5012703"/>
                <a:ext cx="1483599" cy="830997"/>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600" b="1" kern="0" dirty="0" smtClean="0"/>
                  <a:t>Router</a:t>
                </a:r>
                <a:r>
                  <a:rPr kumimoji="0" lang="en-US" sz="1600" b="1" i="0" u="none" strike="noStrike" kern="0" cap="none" spc="0" normalizeH="0" baseline="0" noProof="0" dirty="0" smtClean="0">
                    <a:ln>
                      <a:noFill/>
                    </a:ln>
                    <a:effectLst/>
                    <a:uLnTx/>
                    <a:uFillTx/>
                  </a:rPr>
                  <a:t> Operating System</a:t>
                </a:r>
                <a:endParaRPr kumimoji="0" lang="en-US" sz="1600" b="1" i="0" u="none" strike="noStrike" kern="0" cap="none" spc="0" normalizeH="0" baseline="0" noProof="0" dirty="0">
                  <a:ln>
                    <a:noFill/>
                  </a:ln>
                  <a:effectLst/>
                  <a:uLnTx/>
                  <a:uFillTx/>
                </a:endParaRPr>
              </a:p>
            </p:txBody>
          </p:sp>
          <p:cxnSp>
            <p:nvCxnSpPr>
              <p:cNvPr id="114" name="Straight Arrow Connector 113"/>
              <p:cNvCxnSpPr>
                <a:stCxn id="113" idx="0"/>
              </p:cNvCxnSpPr>
              <p:nvPr/>
            </p:nvCxnSpPr>
            <p:spPr>
              <a:xfrm rot="5400000" flipH="1" flipV="1">
                <a:off x="942400" y="4583503"/>
                <a:ext cx="304800" cy="553600"/>
              </a:xfrm>
              <a:prstGeom prst="straightConnector1">
                <a:avLst/>
              </a:prstGeom>
              <a:noFill/>
              <a:ln w="9525" cap="flat" cmpd="sng" algn="ctr">
                <a:solidFill>
                  <a:srgbClr val="4F81BD">
                    <a:shade val="95000"/>
                    <a:satMod val="105000"/>
                  </a:srgbClr>
                </a:solidFill>
                <a:prstDash val="solid"/>
                <a:tailEnd type="arrow"/>
              </a:ln>
              <a:effectLst/>
            </p:spPr>
          </p:cxnSp>
          <p:grpSp>
            <p:nvGrpSpPr>
              <p:cNvPr id="213" name="Group 212"/>
              <p:cNvGrpSpPr/>
              <p:nvPr/>
            </p:nvGrpSpPr>
            <p:grpSpPr>
              <a:xfrm>
                <a:off x="4514336" y="4572000"/>
                <a:ext cx="838199" cy="712731"/>
                <a:chOff x="1013788" y="4571322"/>
                <a:chExt cx="838199" cy="712731"/>
              </a:xfrm>
            </p:grpSpPr>
            <p:cxnSp>
              <p:nvCxnSpPr>
                <p:cNvPr id="214" name="Straight Connector 213"/>
                <p:cNvCxnSpPr/>
                <p:nvPr/>
              </p:nvCxnSpPr>
              <p:spPr>
                <a:xfrm rot="10800000">
                  <a:off x="1013788" y="4991781"/>
                  <a:ext cx="439057" cy="292272"/>
                </a:xfrm>
                <a:prstGeom prst="line">
                  <a:avLst/>
                </a:prstGeom>
                <a:noFill/>
                <a:ln w="9525" cap="flat" cmpd="sng" algn="ctr">
                  <a:solidFill>
                    <a:srgbClr val="4F81BD">
                      <a:shade val="95000"/>
                      <a:satMod val="105000"/>
                    </a:srgbClr>
                  </a:solidFill>
                  <a:prstDash val="solid"/>
                </a:ln>
                <a:effectLst/>
              </p:spPr>
            </p:cxnSp>
            <p:cxnSp>
              <p:nvCxnSpPr>
                <p:cNvPr id="215" name="Straight Connector 214"/>
                <p:cNvCxnSpPr/>
                <p:nvPr/>
              </p:nvCxnSpPr>
              <p:spPr>
                <a:xfrm rot="5400000" flipH="1" flipV="1">
                  <a:off x="1667044" y="5109539"/>
                  <a:ext cx="210230" cy="79828"/>
                </a:xfrm>
                <a:prstGeom prst="line">
                  <a:avLst/>
                </a:prstGeom>
                <a:noFill/>
                <a:ln w="9525" cap="flat" cmpd="sng" algn="ctr">
                  <a:solidFill>
                    <a:srgbClr val="4F81BD">
                      <a:shade val="95000"/>
                      <a:satMod val="105000"/>
                    </a:srgbClr>
                  </a:solidFill>
                  <a:prstDash val="solid"/>
                </a:ln>
                <a:effectLst/>
              </p:spPr>
            </p:cxnSp>
            <p:sp>
              <p:nvSpPr>
                <p:cNvPr id="216" name="Rounded Rectangle 215"/>
                <p:cNvSpPr/>
                <p:nvPr/>
              </p:nvSpPr>
              <p:spPr>
                <a:xfrm>
                  <a:off x="1013788" y="4571322"/>
                  <a:ext cx="838199" cy="473018"/>
                </a:xfrm>
                <a:prstGeom prst="roundRect">
                  <a:avLst/>
                </a:prstGeom>
                <a:gradFill rotWithShape="1">
                  <a:gsLst>
                    <a:gs pos="0">
                      <a:srgbClr val="4BACC6">
                        <a:tint val="50000"/>
                        <a:satMod val="300000"/>
                      </a:srgbClr>
                    </a:gs>
                    <a:gs pos="35000">
                      <a:srgbClr val="4BACC6">
                        <a:tint val="37000"/>
                        <a:satMod val="300000"/>
                      </a:srgbClr>
                    </a:gs>
                    <a:gs pos="100000">
                      <a:srgbClr val="4BACC6">
                        <a:tint val="15000"/>
                        <a:satMod val="350000"/>
                      </a:srgbClr>
                    </a:gs>
                  </a:gsLst>
                  <a:lin ang="16200000" scaled="1"/>
                </a:gradFill>
                <a:ln w="9525" cap="flat" cmpd="sng" algn="ctr">
                  <a:solidFill>
                    <a:srgbClr val="4BACC6">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1" i="0" u="none" strike="noStrike" kern="0" cap="none" spc="0" normalizeH="0" baseline="0" noProof="0" dirty="0">
                    <a:ln>
                      <a:noFill/>
                    </a:ln>
                    <a:effectLst/>
                    <a:uLnTx/>
                    <a:uFillTx/>
                    <a:latin typeface="Calibri"/>
                    <a:ea typeface="+mn-ea"/>
                    <a:cs typeface="+mn-cs"/>
                  </a:endParaRPr>
                </a:p>
              </p:txBody>
            </p:sp>
          </p:grpSp>
        </p:grpSp>
        <p:grpSp>
          <p:nvGrpSpPr>
            <p:cNvPr id="336" name="Group 335"/>
            <p:cNvGrpSpPr/>
            <p:nvPr/>
          </p:nvGrpSpPr>
          <p:grpSpPr>
            <a:xfrm>
              <a:off x="1813" y="3733800"/>
              <a:ext cx="5310808" cy="830997"/>
              <a:chOff x="23192" y="3488703"/>
              <a:chExt cx="5310808" cy="830997"/>
            </a:xfrm>
          </p:grpSpPr>
          <p:grpSp>
            <p:nvGrpSpPr>
              <p:cNvPr id="217" name="Group 216"/>
              <p:cNvGrpSpPr/>
              <p:nvPr/>
            </p:nvGrpSpPr>
            <p:grpSpPr>
              <a:xfrm>
                <a:off x="2976458" y="3657600"/>
                <a:ext cx="838199" cy="172006"/>
                <a:chOff x="1013788" y="4098304"/>
                <a:chExt cx="838199" cy="172006"/>
              </a:xfrm>
            </p:grpSpPr>
            <p:sp>
              <p:nvSpPr>
                <p:cNvPr id="218" name="Rounded Rectangle 217"/>
                <p:cNvSpPr/>
                <p:nvPr/>
              </p:nvSpPr>
              <p:spPr>
                <a:xfrm>
                  <a:off x="1013788" y="4098304"/>
                  <a:ext cx="255104" cy="172006"/>
                </a:xfrm>
                <a:prstGeom prst="roundRect">
                  <a:avLst/>
                </a:prstGeom>
                <a:solidFill>
                  <a:sysClr val="window" lastClr="FFFFFF"/>
                </a:solidFill>
                <a:ln w="25400" cap="flat" cmpd="sng" algn="ctr">
                  <a:solidFill>
                    <a:srgbClr val="C0504D"/>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dirty="0">
                    <a:ln>
                      <a:noFill/>
                    </a:ln>
                    <a:effectLst/>
                    <a:uLnTx/>
                    <a:uFillTx/>
                    <a:latin typeface="Calibri"/>
                    <a:ea typeface="+mn-ea"/>
                    <a:cs typeface="+mn-cs"/>
                  </a:endParaRPr>
                </a:p>
              </p:txBody>
            </p:sp>
            <p:sp>
              <p:nvSpPr>
                <p:cNvPr id="219" name="Rounded Rectangle 218"/>
                <p:cNvSpPr/>
                <p:nvPr/>
              </p:nvSpPr>
              <p:spPr>
                <a:xfrm>
                  <a:off x="1305335" y="4098304"/>
                  <a:ext cx="255104" cy="172006"/>
                </a:xfrm>
                <a:prstGeom prst="roundRect">
                  <a:avLst/>
                </a:prstGeom>
                <a:solidFill>
                  <a:sysClr val="window" lastClr="FFFFFF"/>
                </a:solidFill>
                <a:ln w="25400" cap="flat" cmpd="sng" algn="ctr">
                  <a:solidFill>
                    <a:srgbClr val="C0504D"/>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dirty="0">
                    <a:ln>
                      <a:noFill/>
                    </a:ln>
                    <a:effectLst/>
                    <a:uLnTx/>
                    <a:uFillTx/>
                    <a:latin typeface="Calibri"/>
                    <a:ea typeface="+mn-ea"/>
                    <a:cs typeface="+mn-cs"/>
                  </a:endParaRPr>
                </a:p>
              </p:txBody>
            </p:sp>
            <p:sp>
              <p:nvSpPr>
                <p:cNvPr id="220" name="Rounded Rectangle 219"/>
                <p:cNvSpPr/>
                <p:nvPr/>
              </p:nvSpPr>
              <p:spPr>
                <a:xfrm>
                  <a:off x="1596883" y="4098304"/>
                  <a:ext cx="255104" cy="172006"/>
                </a:xfrm>
                <a:prstGeom prst="roundRect">
                  <a:avLst/>
                </a:prstGeom>
                <a:solidFill>
                  <a:sysClr val="window" lastClr="FFFFFF"/>
                </a:solidFill>
                <a:ln w="25400" cap="flat" cmpd="sng" algn="ctr">
                  <a:solidFill>
                    <a:srgbClr val="C0504D"/>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dirty="0">
                    <a:ln>
                      <a:noFill/>
                    </a:ln>
                    <a:effectLst/>
                    <a:uLnTx/>
                    <a:uFillTx/>
                    <a:latin typeface="Calibri"/>
                    <a:ea typeface="+mn-ea"/>
                    <a:cs typeface="+mn-cs"/>
                  </a:endParaRPr>
                </a:p>
              </p:txBody>
            </p:sp>
          </p:grpSp>
          <p:grpSp>
            <p:nvGrpSpPr>
              <p:cNvPr id="209" name="Group 208"/>
              <p:cNvGrpSpPr/>
              <p:nvPr/>
            </p:nvGrpSpPr>
            <p:grpSpPr>
              <a:xfrm>
                <a:off x="4495801" y="4095194"/>
                <a:ext cx="838199" cy="172006"/>
                <a:chOff x="1013788" y="4098304"/>
                <a:chExt cx="838199" cy="172006"/>
              </a:xfrm>
            </p:grpSpPr>
            <p:sp>
              <p:nvSpPr>
                <p:cNvPr id="210" name="Rounded Rectangle 209"/>
                <p:cNvSpPr/>
                <p:nvPr/>
              </p:nvSpPr>
              <p:spPr>
                <a:xfrm>
                  <a:off x="1013788" y="4098304"/>
                  <a:ext cx="255104" cy="172006"/>
                </a:xfrm>
                <a:prstGeom prst="roundRect">
                  <a:avLst/>
                </a:prstGeom>
                <a:solidFill>
                  <a:sysClr val="window" lastClr="FFFFFF"/>
                </a:solidFill>
                <a:ln w="25400" cap="flat" cmpd="sng" algn="ctr">
                  <a:solidFill>
                    <a:srgbClr val="C0504D"/>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dirty="0">
                    <a:ln>
                      <a:noFill/>
                    </a:ln>
                    <a:effectLst/>
                    <a:uLnTx/>
                    <a:uFillTx/>
                    <a:latin typeface="Calibri"/>
                    <a:ea typeface="+mn-ea"/>
                    <a:cs typeface="+mn-cs"/>
                  </a:endParaRPr>
                </a:p>
              </p:txBody>
            </p:sp>
            <p:sp>
              <p:nvSpPr>
                <p:cNvPr id="211" name="Rounded Rectangle 210"/>
                <p:cNvSpPr/>
                <p:nvPr/>
              </p:nvSpPr>
              <p:spPr>
                <a:xfrm>
                  <a:off x="1305335" y="4098304"/>
                  <a:ext cx="255104" cy="172006"/>
                </a:xfrm>
                <a:prstGeom prst="roundRect">
                  <a:avLst/>
                </a:prstGeom>
                <a:solidFill>
                  <a:sysClr val="window" lastClr="FFFFFF"/>
                </a:solidFill>
                <a:ln w="25400" cap="flat" cmpd="sng" algn="ctr">
                  <a:solidFill>
                    <a:srgbClr val="C0504D"/>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dirty="0">
                    <a:ln>
                      <a:noFill/>
                    </a:ln>
                    <a:effectLst/>
                    <a:uLnTx/>
                    <a:uFillTx/>
                    <a:latin typeface="Calibri"/>
                    <a:ea typeface="+mn-ea"/>
                    <a:cs typeface="+mn-cs"/>
                  </a:endParaRPr>
                </a:p>
              </p:txBody>
            </p:sp>
            <p:sp>
              <p:nvSpPr>
                <p:cNvPr id="212" name="Rounded Rectangle 211"/>
                <p:cNvSpPr/>
                <p:nvPr/>
              </p:nvSpPr>
              <p:spPr>
                <a:xfrm>
                  <a:off x="1596883" y="4098304"/>
                  <a:ext cx="255104" cy="172006"/>
                </a:xfrm>
                <a:prstGeom prst="roundRect">
                  <a:avLst/>
                </a:prstGeom>
                <a:solidFill>
                  <a:sysClr val="window" lastClr="FFFFFF"/>
                </a:solidFill>
                <a:ln w="25400" cap="flat" cmpd="sng" algn="ctr">
                  <a:solidFill>
                    <a:srgbClr val="C0504D"/>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dirty="0">
                    <a:ln>
                      <a:noFill/>
                    </a:ln>
                    <a:effectLst/>
                    <a:uLnTx/>
                    <a:uFillTx/>
                    <a:latin typeface="Calibri"/>
                    <a:ea typeface="+mn-ea"/>
                    <a:cs typeface="+mn-cs"/>
                  </a:endParaRPr>
                </a:p>
              </p:txBody>
            </p:sp>
          </p:grpSp>
          <p:grpSp>
            <p:nvGrpSpPr>
              <p:cNvPr id="208" name="Group 207"/>
              <p:cNvGrpSpPr/>
              <p:nvPr/>
            </p:nvGrpSpPr>
            <p:grpSpPr>
              <a:xfrm>
                <a:off x="1013788" y="4098304"/>
                <a:ext cx="838199" cy="172006"/>
                <a:chOff x="1013788" y="4098304"/>
                <a:chExt cx="838199" cy="172006"/>
              </a:xfrm>
            </p:grpSpPr>
            <p:sp>
              <p:nvSpPr>
                <p:cNvPr id="129" name="Rounded Rectangle 128"/>
                <p:cNvSpPr/>
                <p:nvPr/>
              </p:nvSpPr>
              <p:spPr>
                <a:xfrm>
                  <a:off x="1013788" y="4098304"/>
                  <a:ext cx="255104" cy="172006"/>
                </a:xfrm>
                <a:prstGeom prst="roundRect">
                  <a:avLst/>
                </a:prstGeom>
                <a:solidFill>
                  <a:sysClr val="window" lastClr="FFFFFF"/>
                </a:solidFill>
                <a:ln w="25400" cap="flat" cmpd="sng" algn="ctr">
                  <a:solidFill>
                    <a:srgbClr val="C0504D"/>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dirty="0">
                    <a:ln>
                      <a:noFill/>
                    </a:ln>
                    <a:effectLst/>
                    <a:uLnTx/>
                    <a:uFillTx/>
                    <a:latin typeface="Calibri"/>
                    <a:ea typeface="+mn-ea"/>
                    <a:cs typeface="+mn-cs"/>
                  </a:endParaRPr>
                </a:p>
              </p:txBody>
            </p:sp>
            <p:sp>
              <p:nvSpPr>
                <p:cNvPr id="123" name="Rounded Rectangle 122"/>
                <p:cNvSpPr/>
                <p:nvPr/>
              </p:nvSpPr>
              <p:spPr>
                <a:xfrm>
                  <a:off x="1305335" y="4098304"/>
                  <a:ext cx="255104" cy="172006"/>
                </a:xfrm>
                <a:prstGeom prst="roundRect">
                  <a:avLst/>
                </a:prstGeom>
                <a:solidFill>
                  <a:sysClr val="window" lastClr="FFFFFF"/>
                </a:solidFill>
                <a:ln w="25400" cap="flat" cmpd="sng" algn="ctr">
                  <a:solidFill>
                    <a:srgbClr val="C0504D"/>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dirty="0">
                    <a:ln>
                      <a:noFill/>
                    </a:ln>
                    <a:effectLst/>
                    <a:uLnTx/>
                    <a:uFillTx/>
                    <a:latin typeface="Calibri"/>
                    <a:ea typeface="+mn-ea"/>
                    <a:cs typeface="+mn-cs"/>
                  </a:endParaRPr>
                </a:p>
              </p:txBody>
            </p:sp>
            <p:sp>
              <p:nvSpPr>
                <p:cNvPr id="124" name="Rounded Rectangle 123"/>
                <p:cNvSpPr/>
                <p:nvPr/>
              </p:nvSpPr>
              <p:spPr>
                <a:xfrm>
                  <a:off x="1596883" y="4098304"/>
                  <a:ext cx="255104" cy="172006"/>
                </a:xfrm>
                <a:prstGeom prst="roundRect">
                  <a:avLst/>
                </a:prstGeom>
                <a:solidFill>
                  <a:sysClr val="window" lastClr="FFFFFF"/>
                </a:solidFill>
                <a:ln w="25400" cap="flat" cmpd="sng" algn="ctr">
                  <a:solidFill>
                    <a:srgbClr val="C0504D"/>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dirty="0">
                    <a:ln>
                      <a:noFill/>
                    </a:ln>
                    <a:effectLst/>
                    <a:uLnTx/>
                    <a:uFillTx/>
                    <a:latin typeface="Calibri"/>
                    <a:ea typeface="+mn-ea"/>
                    <a:cs typeface="+mn-cs"/>
                  </a:endParaRPr>
                </a:p>
              </p:txBody>
            </p:sp>
          </p:grpSp>
          <p:cxnSp>
            <p:nvCxnSpPr>
              <p:cNvPr id="115" name="Straight Arrow Connector 114"/>
              <p:cNvCxnSpPr/>
              <p:nvPr/>
            </p:nvCxnSpPr>
            <p:spPr>
              <a:xfrm>
                <a:off x="937592" y="3793503"/>
                <a:ext cx="103058" cy="411124"/>
              </a:xfrm>
              <a:prstGeom prst="straightConnector1">
                <a:avLst/>
              </a:prstGeom>
              <a:noFill/>
              <a:ln w="9525" cap="flat" cmpd="sng" algn="ctr">
                <a:solidFill>
                  <a:srgbClr val="4F81BD">
                    <a:shade val="95000"/>
                    <a:satMod val="105000"/>
                  </a:srgbClr>
                </a:solidFill>
                <a:prstDash val="solid"/>
                <a:tailEnd type="arrow"/>
              </a:ln>
              <a:effectLst/>
            </p:spPr>
          </p:cxnSp>
          <p:cxnSp>
            <p:nvCxnSpPr>
              <p:cNvPr id="116" name="Straight Arrow Connector 115"/>
              <p:cNvCxnSpPr>
                <a:endCxn id="123" idx="1"/>
              </p:cNvCxnSpPr>
              <p:nvPr/>
            </p:nvCxnSpPr>
            <p:spPr>
              <a:xfrm>
                <a:off x="937592" y="3793503"/>
                <a:ext cx="367748" cy="390803"/>
              </a:xfrm>
              <a:prstGeom prst="straightConnector1">
                <a:avLst/>
              </a:prstGeom>
              <a:noFill/>
              <a:ln w="9525" cap="flat" cmpd="sng" algn="ctr">
                <a:solidFill>
                  <a:srgbClr val="4F81BD">
                    <a:shade val="95000"/>
                    <a:satMod val="105000"/>
                  </a:srgbClr>
                </a:solidFill>
                <a:prstDash val="solid"/>
                <a:tailEnd type="arrow"/>
              </a:ln>
              <a:effectLst/>
            </p:spPr>
          </p:cxnSp>
          <p:cxnSp>
            <p:nvCxnSpPr>
              <p:cNvPr id="117" name="Straight Arrow Connector 116"/>
              <p:cNvCxnSpPr>
                <a:endCxn id="124" idx="0"/>
              </p:cNvCxnSpPr>
              <p:nvPr/>
            </p:nvCxnSpPr>
            <p:spPr>
              <a:xfrm>
                <a:off x="937592" y="3793503"/>
                <a:ext cx="786848" cy="304800"/>
              </a:xfrm>
              <a:prstGeom prst="straightConnector1">
                <a:avLst/>
              </a:prstGeom>
              <a:noFill/>
              <a:ln w="9525" cap="flat" cmpd="sng" algn="ctr">
                <a:solidFill>
                  <a:srgbClr val="4F81BD">
                    <a:shade val="95000"/>
                    <a:satMod val="105000"/>
                  </a:srgbClr>
                </a:solidFill>
                <a:prstDash val="solid"/>
                <a:tailEnd type="arrow"/>
              </a:ln>
              <a:effectLst/>
            </p:spPr>
          </p:cxnSp>
          <p:sp>
            <p:nvSpPr>
              <p:cNvPr id="118" name="Rectangle 117"/>
              <p:cNvSpPr/>
              <p:nvPr/>
            </p:nvSpPr>
            <p:spPr>
              <a:xfrm>
                <a:off x="23192" y="3488703"/>
                <a:ext cx="1178799" cy="830997"/>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smtClean="0">
                    <a:ln>
                      <a:noFill/>
                    </a:ln>
                    <a:effectLst/>
                    <a:uLnTx/>
                    <a:uFillTx/>
                  </a:rPr>
                  <a:t>Distributed</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smtClean="0">
                    <a:ln>
                      <a:noFill/>
                    </a:ln>
                    <a:effectLst/>
                    <a:uLnTx/>
                    <a:uFillTx/>
                  </a:rPr>
                  <a:t>Network Functions</a:t>
                </a:r>
                <a:endParaRPr kumimoji="0" lang="en-US" sz="1600" b="1" i="0" u="none" strike="noStrike" kern="0" cap="none" spc="0" normalizeH="0" baseline="0" noProof="0" dirty="0">
                  <a:ln>
                    <a:noFill/>
                  </a:ln>
                  <a:effectLst/>
                  <a:uLnTx/>
                  <a:uFillTx/>
                </a:endParaRPr>
              </a:p>
            </p:txBody>
          </p:sp>
        </p:grpSp>
        <p:grpSp>
          <p:nvGrpSpPr>
            <p:cNvPr id="339" name="Group 338"/>
            <p:cNvGrpSpPr/>
            <p:nvPr/>
          </p:nvGrpSpPr>
          <p:grpSpPr>
            <a:xfrm>
              <a:off x="5433392" y="4038601"/>
              <a:ext cx="3733800" cy="761999"/>
              <a:chOff x="5433392" y="3717303"/>
              <a:chExt cx="3733800" cy="761999"/>
            </a:xfrm>
          </p:grpSpPr>
          <p:sp>
            <p:nvSpPr>
              <p:cNvPr id="177" name="Rounded Rectangle 176"/>
              <p:cNvSpPr/>
              <p:nvPr/>
            </p:nvSpPr>
            <p:spPr>
              <a:xfrm>
                <a:off x="8531088" y="3717303"/>
                <a:ext cx="636104" cy="761999"/>
              </a:xfrm>
              <a:prstGeom prst="roundRect">
                <a:avLst/>
              </a:prstGeom>
              <a:solidFill>
                <a:sysClr val="window" lastClr="FFFFFF"/>
              </a:solidFill>
              <a:ln w="25400" cap="flat" cmpd="sng" algn="ctr">
                <a:solidFill>
                  <a:srgbClr val="C0504D"/>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smtClean="0">
                    <a:ln>
                      <a:noFill/>
                    </a:ln>
                    <a:effectLst/>
                    <a:uLnTx/>
                    <a:uFillTx/>
                    <a:latin typeface="Calibri"/>
                    <a:ea typeface="+mn-ea"/>
                    <a:cs typeface="+mn-cs"/>
                  </a:rPr>
                  <a:t>IGP- Route Advert, Link-State</a:t>
                </a:r>
                <a:endParaRPr kumimoji="0" lang="en-US" sz="1000" b="1" i="0" u="none" strike="noStrike" kern="0" cap="none" spc="0" normalizeH="0" baseline="0" noProof="0" dirty="0">
                  <a:ln>
                    <a:noFill/>
                  </a:ln>
                  <a:effectLst/>
                  <a:uLnTx/>
                  <a:uFillTx/>
                  <a:latin typeface="Calibri"/>
                  <a:ea typeface="+mn-ea"/>
                  <a:cs typeface="+mn-cs"/>
                </a:endParaRPr>
              </a:p>
            </p:txBody>
          </p:sp>
          <p:sp>
            <p:nvSpPr>
              <p:cNvPr id="179" name="Rounded Rectangle 178"/>
              <p:cNvSpPr/>
              <p:nvPr/>
            </p:nvSpPr>
            <p:spPr>
              <a:xfrm>
                <a:off x="7894984" y="3717303"/>
                <a:ext cx="636104" cy="761999"/>
              </a:xfrm>
              <a:prstGeom prst="roundRect">
                <a:avLst/>
              </a:prstGeom>
              <a:solidFill>
                <a:sysClr val="window" lastClr="FFFFFF"/>
              </a:solidFill>
              <a:ln w="25400" cap="flat" cmpd="sng" algn="ctr">
                <a:solidFill>
                  <a:srgbClr val="C0504D"/>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smtClean="0">
                    <a:ln>
                      <a:noFill/>
                    </a:ln>
                    <a:effectLst/>
                    <a:uLnTx/>
                    <a:uFillTx/>
                    <a:latin typeface="Calibri"/>
                    <a:ea typeface="+mn-ea"/>
                    <a:cs typeface="+mn-cs"/>
                  </a:rPr>
                  <a:t>TE Label Distribution</a:t>
                </a:r>
                <a:endParaRPr kumimoji="0" lang="en-US" sz="1000" b="1" i="0" u="none" strike="noStrike" kern="0" cap="none" spc="0" normalizeH="0" baseline="0" noProof="0" dirty="0">
                  <a:ln>
                    <a:noFill/>
                  </a:ln>
                  <a:effectLst/>
                  <a:uLnTx/>
                  <a:uFillTx/>
                  <a:latin typeface="Calibri"/>
                  <a:ea typeface="+mn-ea"/>
                  <a:cs typeface="+mn-cs"/>
                </a:endParaRPr>
              </a:p>
            </p:txBody>
          </p:sp>
          <p:sp>
            <p:nvSpPr>
              <p:cNvPr id="181" name="Rounded Rectangle 180"/>
              <p:cNvSpPr/>
              <p:nvPr/>
            </p:nvSpPr>
            <p:spPr>
              <a:xfrm>
                <a:off x="7235688" y="3717303"/>
                <a:ext cx="636104" cy="761999"/>
              </a:xfrm>
              <a:prstGeom prst="roundRect">
                <a:avLst/>
              </a:prstGeom>
              <a:solidFill>
                <a:sysClr val="window" lastClr="FFFFFF"/>
              </a:solidFill>
              <a:ln w="25400" cap="flat" cmpd="sng" algn="ctr">
                <a:solidFill>
                  <a:srgbClr val="C0504D"/>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smtClean="0">
                    <a:ln>
                      <a:noFill/>
                    </a:ln>
                    <a:effectLst/>
                    <a:uLnTx/>
                    <a:uFillTx/>
                    <a:latin typeface="Calibri"/>
                    <a:ea typeface="+mn-ea"/>
                    <a:cs typeface="+mn-cs"/>
                  </a:rPr>
                  <a:t>VPN-IPv4 Route Advert</a:t>
                </a:r>
                <a:endParaRPr kumimoji="0" lang="en-US" sz="1000" b="1" i="0" u="none" strike="noStrike" kern="0" cap="none" spc="0" normalizeH="0" baseline="0" noProof="0" dirty="0">
                  <a:ln>
                    <a:noFill/>
                  </a:ln>
                  <a:effectLst/>
                  <a:uLnTx/>
                  <a:uFillTx/>
                  <a:latin typeface="Calibri"/>
                  <a:ea typeface="+mn-ea"/>
                  <a:cs typeface="+mn-cs"/>
                </a:endParaRPr>
              </a:p>
            </p:txBody>
          </p:sp>
          <p:sp>
            <p:nvSpPr>
              <p:cNvPr id="183" name="Rounded Rectangle 182"/>
              <p:cNvSpPr/>
              <p:nvPr/>
            </p:nvSpPr>
            <p:spPr>
              <a:xfrm>
                <a:off x="6599584" y="3717303"/>
                <a:ext cx="636104" cy="761999"/>
              </a:xfrm>
              <a:prstGeom prst="roundRect">
                <a:avLst/>
              </a:prstGeom>
              <a:solidFill>
                <a:sysClr val="window" lastClr="FFFFFF"/>
              </a:solidFill>
              <a:ln w="25400" cap="flat" cmpd="sng" algn="ctr">
                <a:solidFill>
                  <a:srgbClr val="C0504D"/>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smtClean="0">
                    <a:ln>
                      <a:noFill/>
                    </a:ln>
                    <a:effectLst/>
                    <a:uLnTx/>
                    <a:uFillTx/>
                    <a:latin typeface="Calibri"/>
                    <a:ea typeface="+mn-ea"/>
                    <a:cs typeface="+mn-cs"/>
                  </a:rPr>
                  <a:t>E-BGP  </a:t>
                </a:r>
                <a:r>
                  <a:rPr kumimoji="0" lang="en-US" sz="950" b="1" i="0" u="none" strike="noStrike" kern="0" cap="none" spc="0" normalizeH="0" baseline="0" noProof="0" dirty="0" smtClean="0">
                    <a:ln>
                      <a:noFill/>
                    </a:ln>
                    <a:effectLst/>
                    <a:uLnTx/>
                    <a:uFillTx/>
                    <a:latin typeface="Calibri"/>
                    <a:ea typeface="+mn-ea"/>
                    <a:cs typeface="+mn-cs"/>
                  </a:rPr>
                  <a:t>learned </a:t>
                </a:r>
                <a:r>
                  <a:rPr kumimoji="0" lang="en-US" sz="1000" b="1" i="0" u="none" strike="noStrike" kern="0" cap="none" spc="0" normalizeH="0" baseline="0" noProof="0" dirty="0" smtClean="0">
                    <a:ln>
                      <a:noFill/>
                    </a:ln>
                    <a:effectLst/>
                    <a:uLnTx/>
                    <a:uFillTx/>
                    <a:latin typeface="Calibri"/>
                    <a:ea typeface="+mn-ea"/>
                    <a:cs typeface="+mn-cs"/>
                  </a:rPr>
                  <a:t>Route Advert </a:t>
                </a:r>
                <a:endParaRPr kumimoji="0" lang="en-US" sz="1000" b="1" i="0" u="none" strike="noStrike" kern="0" cap="none" spc="0" normalizeH="0" baseline="0" noProof="0" dirty="0">
                  <a:ln>
                    <a:noFill/>
                  </a:ln>
                  <a:effectLst/>
                  <a:uLnTx/>
                  <a:uFillTx/>
                  <a:latin typeface="Calibri"/>
                  <a:ea typeface="+mn-ea"/>
                  <a:cs typeface="+mn-cs"/>
                </a:endParaRPr>
              </a:p>
            </p:txBody>
          </p:sp>
          <p:sp>
            <p:nvSpPr>
              <p:cNvPr id="185" name="Rounded Rectangle 184"/>
              <p:cNvSpPr/>
              <p:nvPr/>
            </p:nvSpPr>
            <p:spPr>
              <a:xfrm>
                <a:off x="5940288" y="3717303"/>
                <a:ext cx="636104" cy="761999"/>
              </a:xfrm>
              <a:prstGeom prst="roundRect">
                <a:avLst/>
              </a:prstGeom>
              <a:solidFill>
                <a:sysClr val="window" lastClr="FFFFFF"/>
              </a:solidFill>
              <a:ln w="25400" cap="flat" cmpd="sng" algn="ctr">
                <a:solidFill>
                  <a:srgbClr val="C0504D"/>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smtClean="0">
                    <a:ln>
                      <a:noFill/>
                    </a:ln>
                    <a:effectLst/>
                    <a:uLnTx/>
                    <a:uFillTx/>
                    <a:latin typeface="Calibri"/>
                    <a:ea typeface="+mn-ea"/>
                    <a:cs typeface="+mn-cs"/>
                  </a:rPr>
                  <a:t>PE Label Distribution</a:t>
                </a:r>
                <a:endParaRPr kumimoji="0" lang="en-US" sz="1000" b="1" i="0" u="none" strike="noStrike" kern="0" cap="none" spc="0" normalizeH="0" baseline="0" noProof="0" dirty="0">
                  <a:ln>
                    <a:noFill/>
                  </a:ln>
                  <a:effectLst/>
                  <a:uLnTx/>
                  <a:uFillTx/>
                  <a:latin typeface="Calibri"/>
                  <a:ea typeface="+mn-ea"/>
                  <a:cs typeface="+mn-cs"/>
                </a:endParaRPr>
              </a:p>
            </p:txBody>
          </p:sp>
          <p:cxnSp>
            <p:nvCxnSpPr>
              <p:cNvPr id="188" name="Straight Connector 16"/>
              <p:cNvCxnSpPr/>
              <p:nvPr/>
            </p:nvCxnSpPr>
            <p:spPr>
              <a:xfrm flipV="1">
                <a:off x="5433392" y="3717303"/>
                <a:ext cx="533402" cy="304800"/>
              </a:xfrm>
              <a:prstGeom prst="line">
                <a:avLst/>
              </a:prstGeom>
              <a:noFill/>
              <a:ln w="9525" cap="flat" cmpd="sng" algn="ctr">
                <a:solidFill>
                  <a:srgbClr val="4F81BD">
                    <a:shade val="95000"/>
                    <a:satMod val="105000"/>
                  </a:srgbClr>
                </a:solidFill>
                <a:prstDash val="solid"/>
              </a:ln>
              <a:effectLst/>
            </p:spPr>
          </p:cxnSp>
        </p:grpSp>
        <p:sp>
          <p:nvSpPr>
            <p:cNvPr id="189" name="Rectangle 3"/>
            <p:cNvSpPr/>
            <p:nvPr/>
          </p:nvSpPr>
          <p:spPr>
            <a:xfrm>
              <a:off x="6119192" y="3207603"/>
              <a:ext cx="2895600" cy="830997"/>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smtClean="0">
                  <a:ln>
                    <a:noFill/>
                  </a:ln>
                  <a:effectLst/>
                  <a:uLnTx/>
                  <a:uFillTx/>
                </a:rPr>
                <a:t>Distributed Network Functions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smtClean="0">
                  <a:ln>
                    <a:noFill/>
                  </a:ln>
                  <a:effectLst/>
                  <a:uLnTx/>
                  <a:uFillTx/>
                </a:rPr>
                <a:t>each with their own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smtClean="0">
                  <a:ln>
                    <a:noFill/>
                  </a:ln>
                  <a:effectLst/>
                  <a:uLnTx/>
                  <a:uFillTx/>
                </a:rPr>
                <a:t>State Distribution Mechanisms</a:t>
              </a:r>
              <a:endParaRPr kumimoji="0" lang="en-US" sz="1600" b="1" i="0" u="none" strike="noStrike" kern="0" cap="none" spc="0" normalizeH="0" baseline="0" noProof="0" dirty="0">
                <a:ln>
                  <a:noFill/>
                </a:ln>
                <a:effectLst/>
                <a:uLnTx/>
                <a:uFillTx/>
              </a:endParaRPr>
            </a:p>
          </p:txBody>
        </p:sp>
        <p:grpSp>
          <p:nvGrpSpPr>
            <p:cNvPr id="338" name="Group 337"/>
            <p:cNvGrpSpPr/>
            <p:nvPr/>
          </p:nvGrpSpPr>
          <p:grpSpPr>
            <a:xfrm>
              <a:off x="5433392" y="4581294"/>
              <a:ext cx="3733800" cy="1057506"/>
              <a:chOff x="5433392" y="4259997"/>
              <a:chExt cx="3733800" cy="1057506"/>
            </a:xfrm>
          </p:grpSpPr>
          <p:sp>
            <p:nvSpPr>
              <p:cNvPr id="178" name="Rounded Rectangle 177"/>
              <p:cNvSpPr/>
              <p:nvPr/>
            </p:nvSpPr>
            <p:spPr>
              <a:xfrm>
                <a:off x="8531088" y="4479303"/>
                <a:ext cx="636104" cy="838200"/>
              </a:xfrm>
              <a:prstGeom prst="roundRect">
                <a:avLst/>
              </a:prstGeom>
              <a:solidFill>
                <a:sysClr val="window" lastClr="FFFFFF"/>
              </a:solidFill>
              <a:ln w="25400" cap="flat" cmpd="sng" algn="ctr">
                <a:solidFill>
                  <a:srgbClr val="9BBB59"/>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smtClean="0">
                    <a:ln>
                      <a:noFill/>
                    </a:ln>
                    <a:effectLst/>
                    <a:uLnTx/>
                    <a:uFillTx/>
                    <a:latin typeface="Calibri"/>
                    <a:ea typeface="+mn-ea"/>
                    <a:cs typeface="+mn-cs"/>
                  </a:rPr>
                  <a:t>OSPFv2</a:t>
                </a:r>
                <a:endParaRPr kumimoji="0" lang="en-US" sz="1200" b="1" i="0" u="none" strike="noStrike" kern="0" cap="none" spc="0" normalizeH="0" baseline="0" noProof="0" dirty="0">
                  <a:ln>
                    <a:noFill/>
                  </a:ln>
                  <a:effectLst/>
                  <a:uLnTx/>
                  <a:uFillTx/>
                  <a:latin typeface="Calibri"/>
                  <a:ea typeface="+mn-ea"/>
                  <a:cs typeface="+mn-cs"/>
                </a:endParaRPr>
              </a:p>
            </p:txBody>
          </p:sp>
          <p:sp>
            <p:nvSpPr>
              <p:cNvPr id="180" name="Rounded Rectangle 179"/>
              <p:cNvSpPr/>
              <p:nvPr/>
            </p:nvSpPr>
            <p:spPr>
              <a:xfrm>
                <a:off x="7894984" y="4479303"/>
                <a:ext cx="636104" cy="838200"/>
              </a:xfrm>
              <a:prstGeom prst="roundRect">
                <a:avLst/>
              </a:prstGeom>
              <a:solidFill>
                <a:sysClr val="window" lastClr="FFFFFF"/>
              </a:solidFill>
              <a:ln w="25400" cap="flat" cmpd="sng" algn="ctr">
                <a:solidFill>
                  <a:srgbClr val="8064A2"/>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smtClean="0">
                    <a:ln>
                      <a:noFill/>
                    </a:ln>
                    <a:effectLst/>
                    <a:uLnTx/>
                    <a:uFillTx/>
                    <a:latin typeface="Calibri"/>
                    <a:ea typeface="+mn-ea"/>
                    <a:cs typeface="+mn-cs"/>
                  </a:rPr>
                  <a:t>RSVP-TE</a:t>
                </a:r>
                <a:endParaRPr kumimoji="0" lang="en-US" sz="1200" b="1" i="0" u="none" strike="noStrike" kern="0" cap="none" spc="0" normalizeH="0" baseline="0" noProof="0" dirty="0">
                  <a:ln>
                    <a:noFill/>
                  </a:ln>
                  <a:effectLst/>
                  <a:uLnTx/>
                  <a:uFillTx/>
                  <a:latin typeface="Calibri"/>
                  <a:ea typeface="+mn-ea"/>
                  <a:cs typeface="+mn-cs"/>
                </a:endParaRPr>
              </a:p>
            </p:txBody>
          </p:sp>
          <p:sp>
            <p:nvSpPr>
              <p:cNvPr id="182" name="Rounded Rectangle 181"/>
              <p:cNvSpPr/>
              <p:nvPr/>
            </p:nvSpPr>
            <p:spPr>
              <a:xfrm>
                <a:off x="7235688" y="4479303"/>
                <a:ext cx="636104" cy="838200"/>
              </a:xfrm>
              <a:prstGeom prst="roundRect">
                <a:avLst/>
              </a:prstGeom>
              <a:solidFill>
                <a:sysClr val="window" lastClr="FFFFFF"/>
              </a:solidFill>
              <a:ln w="25400" cap="flat" cmpd="sng" algn="ctr">
                <a:solidFill>
                  <a:srgbClr val="F79646"/>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smtClean="0">
                    <a:ln>
                      <a:noFill/>
                    </a:ln>
                    <a:effectLst/>
                    <a:uLnTx/>
                    <a:uFillTx/>
                    <a:latin typeface="Calibri"/>
                    <a:ea typeface="+mn-ea"/>
                    <a:cs typeface="+mn-cs"/>
                  </a:rPr>
                  <a:t>MP-BGP</a:t>
                </a:r>
                <a:endParaRPr kumimoji="0" lang="en-US" sz="1200" b="1" i="0" u="none" strike="noStrike" kern="0" cap="none" spc="0" normalizeH="0" baseline="0" noProof="0" dirty="0">
                  <a:ln>
                    <a:noFill/>
                  </a:ln>
                  <a:effectLst/>
                  <a:uLnTx/>
                  <a:uFillTx/>
                  <a:latin typeface="Calibri"/>
                  <a:ea typeface="+mn-ea"/>
                  <a:cs typeface="+mn-cs"/>
                </a:endParaRPr>
              </a:p>
            </p:txBody>
          </p:sp>
          <p:sp>
            <p:nvSpPr>
              <p:cNvPr id="184" name="Rounded Rectangle 183"/>
              <p:cNvSpPr/>
              <p:nvPr/>
            </p:nvSpPr>
            <p:spPr>
              <a:xfrm>
                <a:off x="6599584" y="4479303"/>
                <a:ext cx="636104" cy="838200"/>
              </a:xfrm>
              <a:prstGeom prst="roundRect">
                <a:avLst/>
              </a:prstGeom>
              <a:solidFill>
                <a:sysClr val="window" lastClr="FFFFFF"/>
              </a:solidFill>
              <a:ln w="25400" cap="flat" cmpd="sng" algn="ctr">
                <a:solidFill>
                  <a:srgbClr val="4BACC6"/>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smtClean="0">
                    <a:ln>
                      <a:noFill/>
                    </a:ln>
                    <a:effectLst/>
                    <a:uLnTx/>
                    <a:uFillTx/>
                    <a:latin typeface="Calibri"/>
                    <a:ea typeface="+mn-ea"/>
                    <a:cs typeface="+mn-cs"/>
                  </a:rPr>
                  <a:t>I-BGP + RR</a:t>
                </a:r>
                <a:endParaRPr kumimoji="0" lang="en-US" sz="1200" b="1" i="0" u="none" strike="noStrike" kern="0" cap="none" spc="0" normalizeH="0" baseline="0" noProof="0" dirty="0">
                  <a:ln>
                    <a:noFill/>
                  </a:ln>
                  <a:effectLst/>
                  <a:uLnTx/>
                  <a:uFillTx/>
                  <a:latin typeface="Calibri"/>
                  <a:ea typeface="+mn-ea"/>
                  <a:cs typeface="+mn-cs"/>
                </a:endParaRPr>
              </a:p>
            </p:txBody>
          </p:sp>
          <p:sp>
            <p:nvSpPr>
              <p:cNvPr id="186" name="Rounded Rectangle 14"/>
              <p:cNvSpPr/>
              <p:nvPr/>
            </p:nvSpPr>
            <p:spPr>
              <a:xfrm>
                <a:off x="5940288" y="4479303"/>
                <a:ext cx="636104" cy="838200"/>
              </a:xfrm>
              <a:prstGeom prst="round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smtClean="0">
                    <a:ln>
                      <a:noFill/>
                    </a:ln>
                    <a:effectLst/>
                    <a:uLnTx/>
                    <a:uFillTx/>
                    <a:latin typeface="Calibri"/>
                    <a:ea typeface="+mn-ea"/>
                    <a:cs typeface="+mn-cs"/>
                  </a:rPr>
                  <a:t>LDP</a:t>
                </a:r>
                <a:endParaRPr kumimoji="0" lang="en-US" sz="1200" b="1" i="0" u="none" strike="noStrike" kern="0" cap="none" spc="0" normalizeH="0" baseline="0" noProof="0" dirty="0">
                  <a:ln>
                    <a:noFill/>
                  </a:ln>
                  <a:effectLst/>
                  <a:uLnTx/>
                  <a:uFillTx/>
                  <a:latin typeface="Calibri"/>
                  <a:ea typeface="+mn-ea"/>
                  <a:cs typeface="+mn-cs"/>
                </a:endParaRPr>
              </a:p>
            </p:txBody>
          </p:sp>
          <p:cxnSp>
            <p:nvCxnSpPr>
              <p:cNvPr id="187" name="Straight Connector 15"/>
              <p:cNvCxnSpPr/>
              <p:nvPr/>
            </p:nvCxnSpPr>
            <p:spPr>
              <a:xfrm>
                <a:off x="5433392" y="4631703"/>
                <a:ext cx="533400" cy="685800"/>
              </a:xfrm>
              <a:prstGeom prst="line">
                <a:avLst/>
              </a:prstGeom>
              <a:noFill/>
              <a:ln w="9525" cap="flat" cmpd="sng" algn="ctr">
                <a:solidFill>
                  <a:srgbClr val="4F81BD">
                    <a:shade val="95000"/>
                    <a:satMod val="105000"/>
                  </a:srgbClr>
                </a:solidFill>
                <a:prstDash val="solid"/>
              </a:ln>
              <a:effectLst/>
            </p:spPr>
          </p:cxnSp>
          <p:cxnSp>
            <p:nvCxnSpPr>
              <p:cNvPr id="190" name="Straight Connector 15"/>
              <p:cNvCxnSpPr/>
              <p:nvPr/>
            </p:nvCxnSpPr>
            <p:spPr>
              <a:xfrm>
                <a:off x="5433392" y="4259997"/>
                <a:ext cx="609600" cy="228600"/>
              </a:xfrm>
              <a:prstGeom prst="line">
                <a:avLst/>
              </a:prstGeom>
              <a:noFill/>
              <a:ln w="9525" cap="flat" cmpd="sng" algn="ctr">
                <a:solidFill>
                  <a:srgbClr val="4F81BD">
                    <a:shade val="95000"/>
                    <a:satMod val="105000"/>
                  </a:srgbClr>
                </a:solidFill>
                <a:prstDash val="solid"/>
              </a:ln>
              <a:effectLst/>
            </p:spPr>
          </p:cxnSp>
        </p:grpSp>
        <p:grpSp>
          <p:nvGrpSpPr>
            <p:cNvPr id="97" name="Group 96"/>
            <p:cNvGrpSpPr/>
            <p:nvPr/>
          </p:nvGrpSpPr>
          <p:grpSpPr>
            <a:xfrm>
              <a:off x="1318619" y="5040422"/>
              <a:ext cx="4029261" cy="1588978"/>
              <a:chOff x="1318619" y="4800627"/>
              <a:chExt cx="4029261" cy="1588978"/>
            </a:xfrm>
          </p:grpSpPr>
          <p:cxnSp>
            <p:nvCxnSpPr>
              <p:cNvPr id="102" name="Straight Connector 31"/>
              <p:cNvCxnSpPr/>
              <p:nvPr/>
            </p:nvCxnSpPr>
            <p:spPr>
              <a:xfrm rot="16200000" flipH="1">
                <a:off x="1788603" y="5449262"/>
                <a:ext cx="490654" cy="855323"/>
              </a:xfrm>
              <a:prstGeom prst="line">
                <a:avLst/>
              </a:prstGeom>
              <a:noFill/>
              <a:ln w="38100" cap="flat" cmpd="sng" algn="ctr">
                <a:solidFill>
                  <a:srgbClr val="0000FF"/>
                </a:solidFill>
                <a:prstDash val="solid"/>
              </a:ln>
              <a:effectLst>
                <a:outerShdw blurRad="40000" dist="23000" dir="5400000" rotWithShape="0">
                  <a:srgbClr val="000000">
                    <a:alpha val="35000"/>
                  </a:srgbClr>
                </a:outerShdw>
              </a:effectLst>
            </p:spPr>
          </p:cxnSp>
          <p:cxnSp>
            <p:nvCxnSpPr>
              <p:cNvPr id="103" name="Straight Connector 102"/>
              <p:cNvCxnSpPr/>
              <p:nvPr/>
            </p:nvCxnSpPr>
            <p:spPr>
              <a:xfrm flipV="1">
                <a:off x="1893945" y="4979251"/>
                <a:ext cx="1253447" cy="457200"/>
              </a:xfrm>
              <a:prstGeom prst="line">
                <a:avLst/>
              </a:prstGeom>
              <a:noFill/>
              <a:ln w="38100" cap="flat" cmpd="sng" algn="ctr">
                <a:solidFill>
                  <a:srgbClr val="0000FF"/>
                </a:solidFill>
                <a:prstDash val="solid"/>
              </a:ln>
              <a:effectLst>
                <a:outerShdw blurRad="40000" dist="23000" dir="5400000" rotWithShape="0">
                  <a:srgbClr val="000000">
                    <a:alpha val="35000"/>
                  </a:srgbClr>
                </a:outerShdw>
              </a:effectLst>
            </p:spPr>
          </p:cxnSp>
          <p:cxnSp>
            <p:nvCxnSpPr>
              <p:cNvPr id="104" name="Straight Connector 103"/>
              <p:cNvCxnSpPr/>
              <p:nvPr/>
            </p:nvCxnSpPr>
            <p:spPr>
              <a:xfrm>
                <a:off x="3036945" y="6122251"/>
                <a:ext cx="796247" cy="76200"/>
              </a:xfrm>
              <a:prstGeom prst="line">
                <a:avLst/>
              </a:prstGeom>
              <a:noFill/>
              <a:ln w="38100" cap="flat" cmpd="sng" algn="ctr">
                <a:solidFill>
                  <a:srgbClr val="0000FF"/>
                </a:solidFill>
                <a:prstDash val="solid"/>
              </a:ln>
              <a:effectLst>
                <a:outerShdw blurRad="40000" dist="23000" dir="5400000" rotWithShape="0">
                  <a:srgbClr val="000000">
                    <a:alpha val="35000"/>
                  </a:srgbClr>
                </a:outerShdw>
              </a:effectLst>
            </p:spPr>
          </p:cxnSp>
          <p:cxnSp>
            <p:nvCxnSpPr>
              <p:cNvPr id="105" name="Straight Connector 104"/>
              <p:cNvCxnSpPr/>
              <p:nvPr/>
            </p:nvCxnSpPr>
            <p:spPr>
              <a:xfrm rot="16200000" flipH="1">
                <a:off x="3363516" y="5245950"/>
                <a:ext cx="828907" cy="685800"/>
              </a:xfrm>
              <a:prstGeom prst="line">
                <a:avLst/>
              </a:prstGeom>
              <a:noFill/>
              <a:ln w="38100" cap="flat" cmpd="sng" algn="ctr">
                <a:solidFill>
                  <a:srgbClr val="0000FF"/>
                </a:solidFill>
                <a:prstDash val="solid"/>
              </a:ln>
              <a:effectLst>
                <a:outerShdw blurRad="40000" dist="23000" dir="5400000" rotWithShape="0">
                  <a:srgbClr val="000000">
                    <a:alpha val="35000"/>
                  </a:srgbClr>
                </a:outerShdw>
              </a:effectLst>
            </p:spPr>
          </p:cxnSp>
          <p:cxnSp>
            <p:nvCxnSpPr>
              <p:cNvPr id="106" name="Straight Connector 105"/>
              <p:cNvCxnSpPr>
                <a:endCxn id="102" idx="2"/>
              </p:cNvCxnSpPr>
              <p:nvPr/>
            </p:nvCxnSpPr>
            <p:spPr>
              <a:xfrm>
                <a:off x="3722745" y="4979251"/>
                <a:ext cx="1024847" cy="457200"/>
              </a:xfrm>
              <a:prstGeom prst="line">
                <a:avLst/>
              </a:prstGeom>
              <a:noFill/>
              <a:ln w="38100" cap="flat" cmpd="sng" algn="ctr">
                <a:solidFill>
                  <a:srgbClr val="0000FF"/>
                </a:solidFill>
                <a:prstDash val="solid"/>
              </a:ln>
              <a:effectLst>
                <a:outerShdw blurRad="40000" dist="23000" dir="5400000" rotWithShape="0">
                  <a:srgbClr val="000000">
                    <a:alpha val="35000"/>
                  </a:srgbClr>
                </a:outerShdw>
              </a:effectLst>
            </p:spPr>
          </p:cxnSp>
          <p:cxnSp>
            <p:nvCxnSpPr>
              <p:cNvPr id="107" name="Straight Connector 106"/>
              <p:cNvCxnSpPr>
                <a:stCxn id="102" idx="3"/>
              </p:cNvCxnSpPr>
              <p:nvPr/>
            </p:nvCxnSpPr>
            <p:spPr>
              <a:xfrm rot="5400000">
                <a:off x="4438480" y="5601662"/>
                <a:ext cx="566854" cy="626724"/>
              </a:xfrm>
              <a:prstGeom prst="line">
                <a:avLst/>
              </a:prstGeom>
              <a:noFill/>
              <a:ln w="38100" cap="flat" cmpd="sng" algn="ctr">
                <a:solidFill>
                  <a:srgbClr val="0000FF"/>
                </a:solidFill>
                <a:prstDash val="solid"/>
              </a:ln>
              <a:effectLst>
                <a:outerShdw blurRad="40000" dist="23000" dir="5400000" rotWithShape="0">
                  <a:srgbClr val="000000">
                    <a:alpha val="35000"/>
                  </a:srgbClr>
                </a:outerShdw>
              </a:effectLst>
            </p:spPr>
          </p:cxnSp>
          <p:pic>
            <p:nvPicPr>
              <p:cNvPr id="191" name="Picture 1039"/>
              <p:cNvPicPr>
                <a:picLocks noChangeArrowheads="1"/>
              </p:cNvPicPr>
              <p:nvPr/>
            </p:nvPicPr>
            <p:blipFill>
              <a:blip r:embed="rId2"/>
              <a:srcRect/>
              <a:stretch>
                <a:fillRect/>
              </a:stretch>
            </p:blipFill>
            <p:spPr bwMode="auto">
              <a:xfrm>
                <a:off x="3833192" y="6007297"/>
                <a:ext cx="681144" cy="382308"/>
              </a:xfrm>
              <a:prstGeom prst="rect">
                <a:avLst/>
              </a:prstGeom>
              <a:noFill/>
              <a:ln w="12700">
                <a:noFill/>
                <a:miter lim="800000"/>
                <a:headEnd/>
                <a:tailEnd/>
              </a:ln>
              <a:effectLst/>
            </p:spPr>
          </p:pic>
          <p:pic>
            <p:nvPicPr>
              <p:cNvPr id="192" name="Picture 1039"/>
              <p:cNvPicPr>
                <a:picLocks noChangeArrowheads="1"/>
              </p:cNvPicPr>
              <p:nvPr/>
            </p:nvPicPr>
            <p:blipFill>
              <a:blip r:embed="rId2"/>
              <a:srcRect/>
              <a:stretch>
                <a:fillRect/>
              </a:stretch>
            </p:blipFill>
            <p:spPr bwMode="auto">
              <a:xfrm>
                <a:off x="4666736" y="5318879"/>
                <a:ext cx="681144" cy="382308"/>
              </a:xfrm>
              <a:prstGeom prst="rect">
                <a:avLst/>
              </a:prstGeom>
              <a:noFill/>
              <a:ln w="12700">
                <a:noFill/>
                <a:miter lim="800000"/>
                <a:headEnd/>
                <a:tailEnd/>
              </a:ln>
              <a:effectLst/>
            </p:spPr>
          </p:pic>
          <p:pic>
            <p:nvPicPr>
              <p:cNvPr id="193" name="Picture 1039"/>
              <p:cNvPicPr>
                <a:picLocks noChangeArrowheads="1"/>
              </p:cNvPicPr>
              <p:nvPr/>
            </p:nvPicPr>
            <p:blipFill>
              <a:blip r:embed="rId2"/>
              <a:srcRect/>
              <a:stretch>
                <a:fillRect/>
              </a:stretch>
            </p:blipFill>
            <p:spPr bwMode="auto">
              <a:xfrm>
                <a:off x="3094497" y="4800627"/>
                <a:ext cx="681144" cy="382308"/>
              </a:xfrm>
              <a:prstGeom prst="rect">
                <a:avLst/>
              </a:prstGeom>
              <a:noFill/>
              <a:ln w="12700">
                <a:noFill/>
                <a:miter lim="800000"/>
                <a:headEnd/>
                <a:tailEnd/>
              </a:ln>
              <a:effectLst/>
            </p:spPr>
          </p:pic>
          <p:pic>
            <p:nvPicPr>
              <p:cNvPr id="194" name="Picture 1039"/>
              <p:cNvPicPr>
                <a:picLocks noChangeArrowheads="1"/>
              </p:cNvPicPr>
              <p:nvPr/>
            </p:nvPicPr>
            <p:blipFill>
              <a:blip r:embed="rId2"/>
              <a:srcRect/>
              <a:stretch>
                <a:fillRect/>
              </a:stretch>
            </p:blipFill>
            <p:spPr bwMode="auto">
              <a:xfrm>
                <a:off x="2388576" y="5931097"/>
                <a:ext cx="681144" cy="382308"/>
              </a:xfrm>
              <a:prstGeom prst="rect">
                <a:avLst/>
              </a:prstGeom>
              <a:noFill/>
              <a:ln w="12700">
                <a:noFill/>
                <a:miter lim="800000"/>
                <a:headEnd/>
                <a:tailEnd/>
              </a:ln>
              <a:effectLst/>
            </p:spPr>
          </p:pic>
          <p:pic>
            <p:nvPicPr>
              <p:cNvPr id="195" name="Picture 1039"/>
              <p:cNvPicPr>
                <a:picLocks noChangeArrowheads="1"/>
              </p:cNvPicPr>
              <p:nvPr/>
            </p:nvPicPr>
            <p:blipFill>
              <a:blip r:embed="rId2"/>
              <a:srcRect/>
              <a:stretch>
                <a:fillRect/>
              </a:stretch>
            </p:blipFill>
            <p:spPr bwMode="auto">
              <a:xfrm>
                <a:off x="1318619" y="5317503"/>
                <a:ext cx="681144" cy="382308"/>
              </a:xfrm>
              <a:prstGeom prst="rect">
                <a:avLst/>
              </a:prstGeom>
              <a:noFill/>
              <a:ln w="12700">
                <a:noFill/>
                <a:miter lim="800000"/>
                <a:headEnd/>
                <a:tailEnd/>
              </a:ln>
              <a:effectLst/>
            </p:spPr>
          </p:pic>
        </p:grpSp>
        <p:grpSp>
          <p:nvGrpSpPr>
            <p:cNvPr id="122" name="Group 121"/>
            <p:cNvGrpSpPr/>
            <p:nvPr/>
          </p:nvGrpSpPr>
          <p:grpSpPr>
            <a:xfrm>
              <a:off x="990600" y="3530025"/>
              <a:ext cx="4343399" cy="1346775"/>
              <a:chOff x="990600" y="3530025"/>
              <a:chExt cx="4343399" cy="1346775"/>
            </a:xfrm>
          </p:grpSpPr>
          <p:grpSp>
            <p:nvGrpSpPr>
              <p:cNvPr id="98" name="Group 97"/>
              <p:cNvGrpSpPr/>
              <p:nvPr/>
            </p:nvGrpSpPr>
            <p:grpSpPr>
              <a:xfrm>
                <a:off x="990600" y="4575789"/>
                <a:ext cx="838199" cy="301011"/>
                <a:chOff x="1013788" y="4270310"/>
                <a:chExt cx="838199" cy="301011"/>
              </a:xfrm>
            </p:grpSpPr>
            <p:sp>
              <p:nvSpPr>
                <p:cNvPr id="99" name="Rounded Rectangle 98"/>
                <p:cNvSpPr/>
                <p:nvPr/>
              </p:nvSpPr>
              <p:spPr>
                <a:xfrm>
                  <a:off x="1596883" y="4270310"/>
                  <a:ext cx="255104" cy="301011"/>
                </a:xfrm>
                <a:prstGeom prst="roundRect">
                  <a:avLst/>
                </a:prstGeom>
                <a:solidFill>
                  <a:sysClr val="window" lastClr="FFFFFF"/>
                </a:solidFill>
                <a:ln w="25400" cap="flat" cmpd="sng" algn="ctr">
                  <a:solidFill>
                    <a:srgbClr val="9BBB59"/>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700" b="1" i="0" u="none" strike="noStrike" kern="0" cap="none" spc="0" normalizeH="0" baseline="0" noProof="0" dirty="0">
                    <a:ln>
                      <a:noFill/>
                    </a:ln>
                    <a:effectLst/>
                    <a:uLnTx/>
                    <a:uFillTx/>
                    <a:latin typeface="Calibri"/>
                    <a:ea typeface="+mn-ea"/>
                    <a:cs typeface="+mn-cs"/>
                  </a:endParaRPr>
                </a:p>
              </p:txBody>
            </p:sp>
            <p:sp>
              <p:nvSpPr>
                <p:cNvPr id="100" name="Rounded Rectangle 99"/>
                <p:cNvSpPr/>
                <p:nvPr/>
              </p:nvSpPr>
              <p:spPr>
                <a:xfrm>
                  <a:off x="1305335" y="4270310"/>
                  <a:ext cx="255104" cy="301011"/>
                </a:xfrm>
                <a:prstGeom prst="roundRect">
                  <a:avLst/>
                </a:prstGeom>
                <a:solidFill>
                  <a:sysClr val="window" lastClr="FFFFFF"/>
                </a:solidFill>
                <a:ln w="25400" cap="flat" cmpd="sng" algn="ctr">
                  <a:solidFill>
                    <a:srgbClr val="8064A2"/>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700" b="1" i="0" u="none" strike="noStrike" kern="0" cap="none" spc="0" normalizeH="0" baseline="0" noProof="0" dirty="0">
                    <a:ln>
                      <a:noFill/>
                    </a:ln>
                    <a:effectLst/>
                    <a:uLnTx/>
                    <a:uFillTx/>
                    <a:latin typeface="Calibri"/>
                    <a:ea typeface="+mn-ea"/>
                    <a:cs typeface="+mn-cs"/>
                  </a:endParaRPr>
                </a:p>
              </p:txBody>
            </p:sp>
            <p:sp>
              <p:nvSpPr>
                <p:cNvPr id="101" name="Rounded Rectangle 100"/>
                <p:cNvSpPr/>
                <p:nvPr/>
              </p:nvSpPr>
              <p:spPr>
                <a:xfrm>
                  <a:off x="1013788" y="4270310"/>
                  <a:ext cx="255104" cy="301011"/>
                </a:xfrm>
                <a:prstGeom prst="roundRect">
                  <a:avLst/>
                </a:prstGeom>
                <a:solidFill>
                  <a:sysClr val="window" lastClr="FFFFFF"/>
                </a:solidFill>
                <a:ln w="25400" cap="flat" cmpd="sng" algn="ctr">
                  <a:solidFill>
                    <a:srgbClr val="F79646"/>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700" b="1" i="0" u="none" strike="noStrike" kern="0" cap="none" spc="0" normalizeH="0" baseline="0" noProof="0" dirty="0">
                    <a:ln>
                      <a:noFill/>
                    </a:ln>
                    <a:effectLst/>
                    <a:uLnTx/>
                    <a:uFillTx/>
                    <a:latin typeface="Calibri"/>
                    <a:ea typeface="+mn-ea"/>
                    <a:cs typeface="+mn-cs"/>
                  </a:endParaRPr>
                </a:p>
              </p:txBody>
            </p:sp>
          </p:grpSp>
          <p:grpSp>
            <p:nvGrpSpPr>
              <p:cNvPr id="221" name="Group 220"/>
              <p:cNvGrpSpPr/>
              <p:nvPr/>
            </p:nvGrpSpPr>
            <p:grpSpPr>
              <a:xfrm>
                <a:off x="2971800" y="4142289"/>
                <a:ext cx="838199" cy="301011"/>
                <a:chOff x="1013788" y="4270310"/>
                <a:chExt cx="838199" cy="301011"/>
              </a:xfrm>
            </p:grpSpPr>
            <p:sp>
              <p:nvSpPr>
                <p:cNvPr id="222" name="Rounded Rectangle 221"/>
                <p:cNvSpPr/>
                <p:nvPr/>
              </p:nvSpPr>
              <p:spPr>
                <a:xfrm>
                  <a:off x="1596883" y="4270310"/>
                  <a:ext cx="255104" cy="301011"/>
                </a:xfrm>
                <a:prstGeom prst="roundRect">
                  <a:avLst/>
                </a:prstGeom>
                <a:solidFill>
                  <a:sysClr val="window" lastClr="FFFFFF"/>
                </a:solidFill>
                <a:ln w="25400" cap="flat" cmpd="sng" algn="ctr">
                  <a:solidFill>
                    <a:srgbClr val="9BBB59"/>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700" b="1" i="0" u="none" strike="noStrike" kern="0" cap="none" spc="0" normalizeH="0" baseline="0" noProof="0" dirty="0">
                    <a:ln>
                      <a:noFill/>
                    </a:ln>
                    <a:effectLst/>
                    <a:uLnTx/>
                    <a:uFillTx/>
                    <a:latin typeface="Calibri"/>
                    <a:ea typeface="+mn-ea"/>
                    <a:cs typeface="+mn-cs"/>
                  </a:endParaRPr>
                </a:p>
              </p:txBody>
            </p:sp>
            <p:sp>
              <p:nvSpPr>
                <p:cNvPr id="223" name="Rounded Rectangle 222"/>
                <p:cNvSpPr/>
                <p:nvPr/>
              </p:nvSpPr>
              <p:spPr>
                <a:xfrm>
                  <a:off x="1305335" y="4270310"/>
                  <a:ext cx="255104" cy="301011"/>
                </a:xfrm>
                <a:prstGeom prst="roundRect">
                  <a:avLst/>
                </a:prstGeom>
                <a:solidFill>
                  <a:sysClr val="window" lastClr="FFFFFF"/>
                </a:solidFill>
                <a:ln w="25400" cap="flat" cmpd="sng" algn="ctr">
                  <a:solidFill>
                    <a:srgbClr val="8064A2"/>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700" b="1" i="0" u="none" strike="noStrike" kern="0" cap="none" spc="0" normalizeH="0" baseline="0" noProof="0" dirty="0">
                    <a:ln>
                      <a:noFill/>
                    </a:ln>
                    <a:effectLst/>
                    <a:uLnTx/>
                    <a:uFillTx/>
                    <a:latin typeface="Calibri"/>
                    <a:ea typeface="+mn-ea"/>
                    <a:cs typeface="+mn-cs"/>
                  </a:endParaRPr>
                </a:p>
              </p:txBody>
            </p:sp>
            <p:sp>
              <p:nvSpPr>
                <p:cNvPr id="224" name="Rounded Rectangle 223"/>
                <p:cNvSpPr/>
                <p:nvPr/>
              </p:nvSpPr>
              <p:spPr>
                <a:xfrm>
                  <a:off x="1013788" y="4270310"/>
                  <a:ext cx="255104" cy="301011"/>
                </a:xfrm>
                <a:prstGeom prst="roundRect">
                  <a:avLst/>
                </a:prstGeom>
                <a:solidFill>
                  <a:sysClr val="window" lastClr="FFFFFF"/>
                </a:solidFill>
                <a:ln w="25400" cap="flat" cmpd="sng" algn="ctr">
                  <a:solidFill>
                    <a:srgbClr val="F79646"/>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700" b="1" i="0" u="none" strike="noStrike" kern="0" cap="none" spc="0" normalizeH="0" baseline="0" noProof="0" dirty="0">
                    <a:ln>
                      <a:noFill/>
                    </a:ln>
                    <a:effectLst/>
                    <a:uLnTx/>
                    <a:uFillTx/>
                    <a:latin typeface="Calibri"/>
                    <a:ea typeface="+mn-ea"/>
                    <a:cs typeface="+mn-cs"/>
                  </a:endParaRPr>
                </a:p>
              </p:txBody>
            </p:sp>
          </p:grpSp>
          <p:grpSp>
            <p:nvGrpSpPr>
              <p:cNvPr id="204" name="Group 203"/>
              <p:cNvGrpSpPr/>
              <p:nvPr/>
            </p:nvGrpSpPr>
            <p:grpSpPr>
              <a:xfrm>
                <a:off x="4495800" y="4575789"/>
                <a:ext cx="838199" cy="301011"/>
                <a:chOff x="1013788" y="4270310"/>
                <a:chExt cx="838199" cy="301011"/>
              </a:xfrm>
            </p:grpSpPr>
            <p:sp>
              <p:nvSpPr>
                <p:cNvPr id="205" name="Rounded Rectangle 204"/>
                <p:cNvSpPr/>
                <p:nvPr/>
              </p:nvSpPr>
              <p:spPr>
                <a:xfrm>
                  <a:off x="1596883" y="4270310"/>
                  <a:ext cx="255104" cy="301011"/>
                </a:xfrm>
                <a:prstGeom prst="roundRect">
                  <a:avLst/>
                </a:prstGeom>
                <a:solidFill>
                  <a:sysClr val="window" lastClr="FFFFFF"/>
                </a:solidFill>
                <a:ln w="25400" cap="flat" cmpd="sng" algn="ctr">
                  <a:solidFill>
                    <a:srgbClr val="9BBB59"/>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700" b="1" i="0" u="none" strike="noStrike" kern="0" cap="none" spc="0" normalizeH="0" baseline="0" noProof="0" dirty="0">
                    <a:ln>
                      <a:noFill/>
                    </a:ln>
                    <a:effectLst/>
                    <a:uLnTx/>
                    <a:uFillTx/>
                    <a:latin typeface="Calibri"/>
                    <a:ea typeface="+mn-ea"/>
                    <a:cs typeface="+mn-cs"/>
                  </a:endParaRPr>
                </a:p>
              </p:txBody>
            </p:sp>
            <p:sp>
              <p:nvSpPr>
                <p:cNvPr id="206" name="Rounded Rectangle 205"/>
                <p:cNvSpPr/>
                <p:nvPr/>
              </p:nvSpPr>
              <p:spPr>
                <a:xfrm>
                  <a:off x="1305335" y="4270310"/>
                  <a:ext cx="255104" cy="301011"/>
                </a:xfrm>
                <a:prstGeom prst="roundRect">
                  <a:avLst/>
                </a:prstGeom>
                <a:solidFill>
                  <a:sysClr val="window" lastClr="FFFFFF"/>
                </a:solidFill>
                <a:ln w="25400" cap="flat" cmpd="sng" algn="ctr">
                  <a:solidFill>
                    <a:srgbClr val="8064A2"/>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700" b="1" i="0" u="none" strike="noStrike" kern="0" cap="none" spc="0" normalizeH="0" baseline="0" noProof="0" dirty="0">
                    <a:ln>
                      <a:noFill/>
                    </a:ln>
                    <a:effectLst/>
                    <a:uLnTx/>
                    <a:uFillTx/>
                    <a:latin typeface="Calibri"/>
                    <a:ea typeface="+mn-ea"/>
                    <a:cs typeface="+mn-cs"/>
                  </a:endParaRPr>
                </a:p>
              </p:txBody>
            </p:sp>
            <p:sp>
              <p:nvSpPr>
                <p:cNvPr id="207" name="Rounded Rectangle 206"/>
                <p:cNvSpPr/>
                <p:nvPr/>
              </p:nvSpPr>
              <p:spPr>
                <a:xfrm>
                  <a:off x="1013788" y="4270310"/>
                  <a:ext cx="255104" cy="301011"/>
                </a:xfrm>
                <a:prstGeom prst="roundRect">
                  <a:avLst/>
                </a:prstGeom>
                <a:solidFill>
                  <a:sysClr val="window" lastClr="FFFFFF"/>
                </a:solidFill>
                <a:ln w="25400" cap="flat" cmpd="sng" algn="ctr">
                  <a:solidFill>
                    <a:srgbClr val="F79646"/>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700" b="1" i="0" u="none" strike="noStrike" kern="0" cap="none" spc="0" normalizeH="0" baseline="0" noProof="0" dirty="0">
                    <a:ln>
                      <a:noFill/>
                    </a:ln>
                    <a:effectLst/>
                    <a:uLnTx/>
                    <a:uFillTx/>
                    <a:latin typeface="Calibri"/>
                    <a:ea typeface="+mn-ea"/>
                    <a:cs typeface="+mn-cs"/>
                  </a:endParaRPr>
                </a:p>
              </p:txBody>
            </p:sp>
          </p:grpSp>
          <p:grpSp>
            <p:nvGrpSpPr>
              <p:cNvPr id="110" name="Group 109"/>
              <p:cNvGrpSpPr/>
              <p:nvPr/>
            </p:nvGrpSpPr>
            <p:grpSpPr>
              <a:xfrm>
                <a:off x="1447800" y="3530025"/>
                <a:ext cx="2258105" cy="813375"/>
                <a:chOff x="1447800" y="3530025"/>
                <a:chExt cx="2258105" cy="813375"/>
              </a:xfrm>
            </p:grpSpPr>
            <p:sp>
              <p:nvSpPr>
                <p:cNvPr id="111" name="Rectangle 110"/>
                <p:cNvSpPr/>
                <p:nvPr/>
              </p:nvSpPr>
              <p:spPr>
                <a:xfrm>
                  <a:off x="1447800" y="3530025"/>
                  <a:ext cx="1691490" cy="584775"/>
                </a:xfrm>
                <a:prstGeom prst="rect">
                  <a:avLst/>
                </a:prstGeom>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smtClean="0">
                      <a:ln>
                        <a:noFill/>
                      </a:ln>
                      <a:effectLst/>
                      <a:uLnTx/>
                      <a:uFillTx/>
                    </a:rPr>
                    <a:t>State Distribution</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smtClean="0">
                      <a:ln>
                        <a:noFill/>
                      </a:ln>
                      <a:effectLst/>
                      <a:uLnTx/>
                      <a:uFillTx/>
                    </a:rPr>
                    <a:t> Mechanisms</a:t>
                  </a:r>
                  <a:endParaRPr kumimoji="0" lang="en-US" sz="1600" b="1" i="0" u="none" strike="noStrike" kern="0" cap="none" spc="0" normalizeH="0" baseline="0" noProof="0" dirty="0">
                    <a:ln>
                      <a:noFill/>
                    </a:ln>
                    <a:effectLst/>
                    <a:uLnTx/>
                    <a:uFillTx/>
                  </a:endParaRPr>
                </a:p>
              </p:txBody>
            </p:sp>
            <p:cxnSp>
              <p:nvCxnSpPr>
                <p:cNvPr id="112" name="Straight Arrow Connector 111"/>
                <p:cNvCxnSpPr/>
                <p:nvPr/>
              </p:nvCxnSpPr>
              <p:spPr>
                <a:xfrm rot="16200000" flipH="1">
                  <a:off x="2783433" y="3646571"/>
                  <a:ext cx="160730" cy="1140507"/>
                </a:xfrm>
                <a:prstGeom prst="straightConnector1">
                  <a:avLst/>
                </a:prstGeom>
                <a:noFill/>
                <a:ln w="9525" cap="flat" cmpd="sng" algn="ctr">
                  <a:solidFill>
                    <a:srgbClr val="4F81BD">
                      <a:shade val="95000"/>
                      <a:satMod val="105000"/>
                    </a:srgbClr>
                  </a:solidFill>
                  <a:prstDash val="solid"/>
                  <a:tailEnd type="arrow"/>
                </a:ln>
                <a:effectLst/>
              </p:spPr>
            </p:cxnSp>
            <p:cxnSp>
              <p:nvCxnSpPr>
                <p:cNvPr id="87" name="Straight Arrow Connector 86"/>
                <p:cNvCxnSpPr/>
                <p:nvPr/>
              </p:nvCxnSpPr>
              <p:spPr>
                <a:xfrm rot="16200000" flipH="1">
                  <a:off x="2642672" y="3787332"/>
                  <a:ext cx="206941" cy="905195"/>
                </a:xfrm>
                <a:prstGeom prst="straightConnector1">
                  <a:avLst/>
                </a:prstGeom>
                <a:noFill/>
                <a:ln w="9525" cap="flat" cmpd="sng" algn="ctr">
                  <a:solidFill>
                    <a:srgbClr val="4F81BD">
                      <a:shade val="95000"/>
                      <a:satMod val="105000"/>
                    </a:srgbClr>
                  </a:solidFill>
                  <a:prstDash val="solid"/>
                  <a:tailEnd type="arrow"/>
                </a:ln>
                <a:effectLst/>
              </p:spPr>
            </p:cxnSp>
            <p:cxnSp>
              <p:nvCxnSpPr>
                <p:cNvPr id="88" name="Straight Arrow Connector 87"/>
                <p:cNvCxnSpPr/>
                <p:nvPr/>
              </p:nvCxnSpPr>
              <p:spPr>
                <a:xfrm rot="16200000" flipH="1">
                  <a:off x="2945440" y="3477019"/>
                  <a:ext cx="101025" cy="1419905"/>
                </a:xfrm>
                <a:prstGeom prst="straightConnector1">
                  <a:avLst/>
                </a:prstGeom>
                <a:noFill/>
                <a:ln w="9525" cap="flat" cmpd="sng" algn="ctr">
                  <a:solidFill>
                    <a:srgbClr val="4F81BD">
                      <a:shade val="95000"/>
                      <a:satMod val="105000"/>
                    </a:srgbClr>
                  </a:solidFill>
                  <a:prstDash val="solid"/>
                  <a:tailEnd type="arrow"/>
                </a:ln>
                <a:effectLst/>
              </p:spPr>
            </p:cxnSp>
          </p:grpSp>
        </p:grpSp>
        <p:grpSp>
          <p:nvGrpSpPr>
            <p:cNvPr id="340" name="Group 339"/>
            <p:cNvGrpSpPr/>
            <p:nvPr/>
          </p:nvGrpSpPr>
          <p:grpSpPr>
            <a:xfrm>
              <a:off x="1238922" y="4231236"/>
              <a:ext cx="4015408" cy="645564"/>
              <a:chOff x="1242392" y="3850236"/>
              <a:chExt cx="4015408" cy="645564"/>
            </a:xfrm>
          </p:grpSpPr>
          <p:cxnSp>
            <p:nvCxnSpPr>
              <p:cNvPr id="85" name="Straight Connector 84"/>
              <p:cNvCxnSpPr/>
              <p:nvPr/>
            </p:nvCxnSpPr>
            <p:spPr>
              <a:xfrm flipV="1">
                <a:off x="1676400" y="3908141"/>
                <a:ext cx="2057400" cy="512674"/>
              </a:xfrm>
              <a:prstGeom prst="line">
                <a:avLst/>
              </a:prstGeom>
              <a:noFill/>
              <a:ln w="28575" cap="flat" cmpd="sng" algn="ctr">
                <a:solidFill>
                  <a:srgbClr val="9BBB59"/>
                </a:solidFill>
                <a:prstDash val="sysDot"/>
              </a:ln>
              <a:effectLst>
                <a:outerShdw blurRad="40000" dist="23000" dir="5400000" rotWithShape="0">
                  <a:srgbClr val="000000">
                    <a:alpha val="35000"/>
                  </a:srgbClr>
                </a:outerShdw>
              </a:effectLst>
            </p:spPr>
          </p:cxnSp>
          <p:cxnSp>
            <p:nvCxnSpPr>
              <p:cNvPr id="91" name="Straight Connector 90"/>
              <p:cNvCxnSpPr/>
              <p:nvPr/>
            </p:nvCxnSpPr>
            <p:spPr>
              <a:xfrm flipV="1">
                <a:off x="1524000" y="3886200"/>
                <a:ext cx="2057400" cy="512674"/>
              </a:xfrm>
              <a:prstGeom prst="line">
                <a:avLst/>
              </a:prstGeom>
              <a:noFill/>
              <a:ln w="28575" cap="flat" cmpd="sng" algn="ctr">
                <a:solidFill>
                  <a:srgbClr val="8064A2">
                    <a:lumMod val="60000"/>
                    <a:lumOff val="40000"/>
                  </a:srgbClr>
                </a:solidFill>
                <a:prstDash val="sysDot"/>
              </a:ln>
              <a:effectLst>
                <a:outerShdw blurRad="40000" dist="23000" dir="5400000" rotWithShape="0">
                  <a:srgbClr val="000000">
                    <a:alpha val="35000"/>
                  </a:srgbClr>
                </a:outerShdw>
              </a:effectLst>
            </p:spPr>
          </p:cxnSp>
          <p:grpSp>
            <p:nvGrpSpPr>
              <p:cNvPr id="337" name="Group 336"/>
              <p:cNvGrpSpPr/>
              <p:nvPr/>
            </p:nvGrpSpPr>
            <p:grpSpPr>
              <a:xfrm>
                <a:off x="1242392" y="3850236"/>
                <a:ext cx="4015408" cy="645564"/>
                <a:chOff x="1242392" y="3884985"/>
                <a:chExt cx="4015408" cy="645564"/>
              </a:xfrm>
            </p:grpSpPr>
            <p:cxnSp>
              <p:nvCxnSpPr>
                <p:cNvPr id="89" name="Straight Connector 88"/>
                <p:cNvCxnSpPr/>
                <p:nvPr/>
              </p:nvCxnSpPr>
              <p:spPr>
                <a:xfrm flipV="1">
                  <a:off x="1600200" y="4495800"/>
                  <a:ext cx="3581400" cy="34749"/>
                </a:xfrm>
                <a:prstGeom prst="line">
                  <a:avLst/>
                </a:prstGeom>
                <a:noFill/>
                <a:ln w="28575" cap="flat" cmpd="sng" algn="ctr">
                  <a:solidFill>
                    <a:srgbClr val="9BBB59"/>
                  </a:solidFill>
                  <a:prstDash val="sysDot"/>
                </a:ln>
                <a:effectLst>
                  <a:outerShdw blurRad="40000" dist="23000" dir="5400000" rotWithShape="0">
                    <a:srgbClr val="000000">
                      <a:alpha val="35000"/>
                    </a:srgbClr>
                  </a:outerShdw>
                </a:effectLst>
              </p:spPr>
            </p:cxnSp>
            <p:cxnSp>
              <p:nvCxnSpPr>
                <p:cNvPr id="90" name="Straight Connector 89"/>
                <p:cNvCxnSpPr/>
                <p:nvPr/>
              </p:nvCxnSpPr>
              <p:spPr>
                <a:xfrm>
                  <a:off x="3733800" y="3886200"/>
                  <a:ext cx="1524000" cy="477925"/>
                </a:xfrm>
                <a:prstGeom prst="line">
                  <a:avLst/>
                </a:prstGeom>
                <a:noFill/>
                <a:ln w="28575" cap="flat" cmpd="sng" algn="ctr">
                  <a:solidFill>
                    <a:srgbClr val="9BBB59"/>
                  </a:solidFill>
                  <a:prstDash val="sysDot"/>
                </a:ln>
                <a:effectLst>
                  <a:outerShdw blurRad="40000" dist="23000" dir="5400000" rotWithShape="0">
                    <a:srgbClr val="000000">
                      <a:alpha val="35000"/>
                    </a:srgbClr>
                  </a:outerShdw>
                </a:effectLst>
              </p:spPr>
            </p:cxnSp>
            <p:cxnSp>
              <p:nvCxnSpPr>
                <p:cNvPr id="92" name="Straight Connector 91"/>
                <p:cNvCxnSpPr/>
                <p:nvPr/>
              </p:nvCxnSpPr>
              <p:spPr>
                <a:xfrm flipV="1">
                  <a:off x="1268896" y="3884985"/>
                  <a:ext cx="2057400" cy="512674"/>
                </a:xfrm>
                <a:prstGeom prst="line">
                  <a:avLst/>
                </a:prstGeom>
                <a:noFill/>
                <a:ln w="28575" cap="flat" cmpd="sng" algn="ctr">
                  <a:solidFill>
                    <a:srgbClr val="F79646">
                      <a:lumMod val="60000"/>
                      <a:lumOff val="40000"/>
                    </a:srgbClr>
                  </a:solidFill>
                  <a:prstDash val="sysDot"/>
                </a:ln>
                <a:effectLst>
                  <a:outerShdw blurRad="40000" dist="23000" dir="5400000" rotWithShape="0">
                    <a:srgbClr val="000000">
                      <a:alpha val="35000"/>
                    </a:srgbClr>
                  </a:outerShdw>
                </a:effectLst>
              </p:spPr>
            </p:cxnSp>
            <p:cxnSp>
              <p:nvCxnSpPr>
                <p:cNvPr id="93" name="Straight Connector 92"/>
                <p:cNvCxnSpPr/>
                <p:nvPr/>
              </p:nvCxnSpPr>
              <p:spPr>
                <a:xfrm>
                  <a:off x="3604592" y="3908141"/>
                  <a:ext cx="1600200" cy="494962"/>
                </a:xfrm>
                <a:prstGeom prst="line">
                  <a:avLst/>
                </a:prstGeom>
                <a:noFill/>
                <a:ln w="28575" cap="flat" cmpd="sng" algn="ctr">
                  <a:solidFill>
                    <a:srgbClr val="8064A2">
                      <a:lumMod val="60000"/>
                      <a:lumOff val="40000"/>
                    </a:srgbClr>
                  </a:solidFill>
                  <a:prstDash val="sysDot"/>
                </a:ln>
                <a:effectLst>
                  <a:outerShdw blurRad="40000" dist="23000" dir="5400000" rotWithShape="0">
                    <a:srgbClr val="000000">
                      <a:alpha val="35000"/>
                    </a:srgbClr>
                  </a:outerShdw>
                </a:effectLst>
              </p:spPr>
            </p:cxnSp>
            <p:cxnSp>
              <p:nvCxnSpPr>
                <p:cNvPr id="94" name="Straight Connector 93"/>
                <p:cNvCxnSpPr/>
                <p:nvPr/>
              </p:nvCxnSpPr>
              <p:spPr>
                <a:xfrm>
                  <a:off x="3299792" y="3908141"/>
                  <a:ext cx="1600200" cy="494962"/>
                </a:xfrm>
                <a:prstGeom prst="line">
                  <a:avLst/>
                </a:prstGeom>
                <a:noFill/>
                <a:ln w="28575" cap="flat" cmpd="sng" algn="ctr">
                  <a:solidFill>
                    <a:srgbClr val="F79646">
                      <a:lumMod val="60000"/>
                      <a:lumOff val="40000"/>
                    </a:srgbClr>
                  </a:solidFill>
                  <a:prstDash val="sysDot"/>
                </a:ln>
                <a:effectLst>
                  <a:outerShdw blurRad="40000" dist="23000" dir="5400000" rotWithShape="0">
                    <a:srgbClr val="000000">
                      <a:alpha val="35000"/>
                    </a:srgbClr>
                  </a:outerShdw>
                </a:effectLst>
              </p:spPr>
            </p:cxnSp>
            <p:cxnSp>
              <p:nvCxnSpPr>
                <p:cNvPr id="95" name="Straight Connector 94"/>
                <p:cNvCxnSpPr/>
                <p:nvPr/>
              </p:nvCxnSpPr>
              <p:spPr>
                <a:xfrm flipV="1">
                  <a:off x="1547192" y="4419600"/>
                  <a:ext cx="3581400" cy="34749"/>
                </a:xfrm>
                <a:prstGeom prst="line">
                  <a:avLst/>
                </a:prstGeom>
                <a:noFill/>
                <a:ln w="28575" cap="flat" cmpd="sng" algn="ctr">
                  <a:solidFill>
                    <a:srgbClr val="8064A2">
                      <a:lumMod val="60000"/>
                      <a:lumOff val="40000"/>
                    </a:srgbClr>
                  </a:solidFill>
                  <a:prstDash val="sysDot"/>
                </a:ln>
                <a:effectLst>
                  <a:outerShdw blurRad="40000" dist="23000" dir="5400000" rotWithShape="0">
                    <a:srgbClr val="000000">
                      <a:alpha val="35000"/>
                    </a:srgbClr>
                  </a:outerShdw>
                </a:effectLst>
              </p:spPr>
            </p:cxnSp>
            <p:cxnSp>
              <p:nvCxnSpPr>
                <p:cNvPr id="96" name="Straight Connector 95"/>
                <p:cNvCxnSpPr/>
                <p:nvPr/>
              </p:nvCxnSpPr>
              <p:spPr>
                <a:xfrm flipV="1">
                  <a:off x="1242392" y="4368354"/>
                  <a:ext cx="3581400" cy="34749"/>
                </a:xfrm>
                <a:prstGeom prst="line">
                  <a:avLst/>
                </a:prstGeom>
                <a:noFill/>
                <a:ln w="28575" cap="flat" cmpd="sng" algn="ctr">
                  <a:solidFill>
                    <a:srgbClr val="F79646">
                      <a:lumMod val="60000"/>
                      <a:lumOff val="40000"/>
                    </a:srgbClr>
                  </a:solidFill>
                  <a:prstDash val="sysDot"/>
                </a:ln>
                <a:effectLst>
                  <a:outerShdw blurRad="40000" dist="23000" dir="5400000" rotWithShape="0">
                    <a:srgbClr val="000000">
                      <a:alpha val="35000"/>
                    </a:srgbClr>
                  </a:outerShdw>
                </a:effectLst>
              </p:spPr>
            </p:cxnSp>
          </p:grpSp>
        </p:grpSp>
      </p:grpSp>
      <p:sp>
        <p:nvSpPr>
          <p:cNvPr id="130" name="TextBox 129"/>
          <p:cNvSpPr txBox="1"/>
          <p:nvPr/>
        </p:nvSpPr>
        <p:spPr>
          <a:xfrm>
            <a:off x="270634" y="2667000"/>
            <a:ext cx="6290479" cy="523220"/>
          </a:xfrm>
          <a:prstGeom prst="rect">
            <a:avLst/>
          </a:prstGeom>
          <a:noFill/>
        </p:spPr>
        <p:txBody>
          <a:bodyPr wrap="none" rtlCol="0">
            <a:spAutoFit/>
          </a:bodyPr>
          <a:lstStyle/>
          <a:p>
            <a:r>
              <a:rPr lang="en-US" sz="2800" dirty="0" smtClean="0"/>
              <a:t>Go to vendors and ask them for solutions:</a:t>
            </a:r>
            <a:endParaRPr lang="en-US" sz="2800" dirty="0"/>
          </a:p>
        </p:txBody>
      </p:sp>
      <p:sp>
        <p:nvSpPr>
          <p:cNvPr id="341" name="Rounded Rectangle 340"/>
          <p:cNvSpPr/>
          <p:nvPr/>
        </p:nvSpPr>
        <p:spPr>
          <a:xfrm>
            <a:off x="304800" y="3276600"/>
            <a:ext cx="8744157" cy="2801595"/>
          </a:xfrm>
          <a:prstGeom prst="roundRect">
            <a:avLst/>
          </a:prstGeom>
          <a:gradFill>
            <a:gsLst>
              <a:gs pos="0">
                <a:schemeClr val="accent1">
                  <a:tint val="100000"/>
                  <a:shade val="100000"/>
                  <a:satMod val="130000"/>
                  <a:alpha val="53000"/>
                </a:schemeClr>
              </a:gs>
              <a:gs pos="100000">
                <a:schemeClr val="accent1">
                  <a:tint val="50000"/>
                  <a:shade val="100000"/>
                  <a:satMod val="350000"/>
                </a:schemeClr>
              </a:gs>
            </a:gsLst>
          </a:gradFill>
          <a:ln>
            <a:solidFill>
              <a:schemeClr val="bg1">
                <a:alpha val="48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i="1" dirty="0" smtClean="0">
                <a:solidFill>
                  <a:srgbClr val="FF0000"/>
                </a:solidFill>
              </a:rPr>
              <a:t>Vendors find it hard to develop solutions</a:t>
            </a:r>
          </a:p>
          <a:p>
            <a:pPr algn="ctr"/>
            <a:r>
              <a:rPr lang="en-US" sz="3600" i="1" dirty="0" smtClean="0">
                <a:solidFill>
                  <a:srgbClr val="FF0000"/>
                </a:solidFill>
              </a:rPr>
              <a:t>Providers find it too slow and too expensive to deploy and operate </a:t>
            </a:r>
          </a:p>
          <a:p>
            <a:pPr algn="ctr"/>
            <a:r>
              <a:rPr lang="en-US" sz="3600" i="1" dirty="0" smtClean="0">
                <a:solidFill>
                  <a:srgbClr val="FF0000"/>
                </a:solidFill>
              </a:rPr>
              <a:t>Providers depend too much on vendors</a:t>
            </a:r>
          </a:p>
        </p:txBody>
      </p:sp>
    </p:spTree>
    <p:extLst>
      <p:ext uri="{BB962C8B-B14F-4D97-AF65-F5344CB8AC3E}">
        <p14:creationId xmlns:p14="http://schemas.microsoft.com/office/powerpoint/2010/main" val="4306289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41"/>
                                        </p:tgtEl>
                                        <p:attrNameLst>
                                          <p:attrName>style.visibility</p:attrName>
                                        </p:attrNameLst>
                                      </p:cBhvr>
                                      <p:to>
                                        <p:strVal val="visible"/>
                                      </p:to>
                                    </p:set>
                                    <p:animEffect transition="in" filter="fade">
                                      <p:cBhvr>
                                        <p:cTn id="11" dur="500"/>
                                        <p:tgtEl>
                                          <p:spTgt spid="3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1" grpId="0" animBg="1"/>
    </p:bldLst>
  </p:timing>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22238"/>
            <a:ext cx="8229600" cy="792162"/>
          </a:xfrm>
        </p:spPr>
        <p:txBody>
          <a:bodyPr>
            <a:normAutofit/>
          </a:bodyPr>
          <a:lstStyle/>
          <a:p>
            <a:r>
              <a:rPr lang="en-US" dirty="0" smtClean="0">
                <a:solidFill>
                  <a:srgbClr val="0000FF"/>
                </a:solidFill>
              </a:rPr>
              <a:t>Carrier Networks (MPLS) with SDN</a:t>
            </a:r>
            <a:endParaRPr lang="en-US" dirty="0">
              <a:solidFill>
                <a:srgbClr val="0000FF"/>
              </a:solidFill>
            </a:endParaRPr>
          </a:p>
        </p:txBody>
      </p:sp>
      <p:sp>
        <p:nvSpPr>
          <p:cNvPr id="4" name="Slide Number Placeholder 3"/>
          <p:cNvSpPr>
            <a:spLocks noGrp="1"/>
          </p:cNvSpPr>
          <p:nvPr>
            <p:ph type="sldNum" sz="quarter" idx="12"/>
          </p:nvPr>
        </p:nvSpPr>
        <p:spPr>
          <a:xfrm>
            <a:off x="6553200" y="6477000"/>
            <a:ext cx="2133600" cy="365125"/>
          </a:xfrm>
        </p:spPr>
        <p:txBody>
          <a:bodyPr/>
          <a:lstStyle/>
          <a:p>
            <a:fld id="{3797F95F-9F61-124B-976E-3152EBFF12D2}" type="slidenum">
              <a:rPr lang="en-US" smtClean="0"/>
              <a:pPr/>
              <a:t>25</a:t>
            </a:fld>
            <a:endParaRPr lang="en-US" dirty="0"/>
          </a:p>
        </p:txBody>
      </p:sp>
      <p:cxnSp>
        <p:nvCxnSpPr>
          <p:cNvPr id="6" name="Straight Connector 5"/>
          <p:cNvCxnSpPr/>
          <p:nvPr/>
        </p:nvCxnSpPr>
        <p:spPr>
          <a:xfrm rot="10800000">
            <a:off x="5105400" y="4942411"/>
            <a:ext cx="762000" cy="377751"/>
          </a:xfrm>
          <a:prstGeom prst="line">
            <a:avLst/>
          </a:prstGeom>
        </p:spPr>
        <p:style>
          <a:lnRef idx="3">
            <a:schemeClr val="accent1"/>
          </a:lnRef>
          <a:fillRef idx="0">
            <a:schemeClr val="accent1"/>
          </a:fillRef>
          <a:effectRef idx="2">
            <a:schemeClr val="accent1"/>
          </a:effectRef>
          <a:fontRef idx="minor">
            <a:schemeClr val="tx1"/>
          </a:fontRef>
        </p:style>
      </p:cxnSp>
      <p:cxnSp>
        <p:nvCxnSpPr>
          <p:cNvPr id="7" name="Straight Connector 6"/>
          <p:cNvCxnSpPr/>
          <p:nvPr/>
        </p:nvCxnSpPr>
        <p:spPr>
          <a:xfrm>
            <a:off x="3962400" y="5503932"/>
            <a:ext cx="1828800" cy="1312"/>
          </a:xfrm>
          <a:prstGeom prst="line">
            <a:avLst/>
          </a:prstGeom>
        </p:spPr>
        <p:style>
          <a:lnRef idx="3">
            <a:schemeClr val="accent1"/>
          </a:lnRef>
          <a:fillRef idx="0">
            <a:schemeClr val="accent1"/>
          </a:fillRef>
          <a:effectRef idx="2">
            <a:schemeClr val="accent1"/>
          </a:effectRef>
          <a:fontRef idx="minor">
            <a:schemeClr val="tx1"/>
          </a:fontRef>
        </p:style>
      </p:cxnSp>
      <p:cxnSp>
        <p:nvCxnSpPr>
          <p:cNvPr id="8" name="Straight Connector 7"/>
          <p:cNvCxnSpPr/>
          <p:nvPr/>
        </p:nvCxnSpPr>
        <p:spPr>
          <a:xfrm rot="16200000" flipV="1">
            <a:off x="5415893" y="4640054"/>
            <a:ext cx="445814" cy="914400"/>
          </a:xfrm>
          <a:prstGeom prst="line">
            <a:avLst/>
          </a:prstGeom>
        </p:spPr>
        <p:style>
          <a:lnRef idx="3">
            <a:schemeClr val="accent3"/>
          </a:lnRef>
          <a:fillRef idx="0">
            <a:schemeClr val="accent3"/>
          </a:fillRef>
          <a:effectRef idx="2">
            <a:schemeClr val="accent3"/>
          </a:effectRef>
          <a:fontRef idx="minor">
            <a:schemeClr val="tx1"/>
          </a:fontRef>
        </p:style>
      </p:cxnSp>
      <p:cxnSp>
        <p:nvCxnSpPr>
          <p:cNvPr id="9" name="Straight Connector 8"/>
          <p:cNvCxnSpPr/>
          <p:nvPr/>
        </p:nvCxnSpPr>
        <p:spPr>
          <a:xfrm rot="16200000" flipH="1">
            <a:off x="3927566" y="5462598"/>
            <a:ext cx="525220" cy="1068449"/>
          </a:xfrm>
          <a:prstGeom prst="line">
            <a:avLst/>
          </a:prstGeom>
        </p:spPr>
        <p:style>
          <a:lnRef idx="3">
            <a:schemeClr val="accent1"/>
          </a:lnRef>
          <a:fillRef idx="0">
            <a:schemeClr val="accent1"/>
          </a:fillRef>
          <a:effectRef idx="2">
            <a:schemeClr val="accent1"/>
          </a:effectRef>
          <a:fontRef idx="minor">
            <a:schemeClr val="tx1"/>
          </a:fontRef>
        </p:style>
      </p:cxnSp>
      <p:cxnSp>
        <p:nvCxnSpPr>
          <p:cNvPr id="10" name="Straight Connector 9"/>
          <p:cNvCxnSpPr/>
          <p:nvPr/>
        </p:nvCxnSpPr>
        <p:spPr>
          <a:xfrm flipV="1">
            <a:off x="5334000" y="5734214"/>
            <a:ext cx="760351" cy="525220"/>
          </a:xfrm>
          <a:prstGeom prst="line">
            <a:avLst/>
          </a:prstGeom>
        </p:spPr>
        <p:style>
          <a:lnRef idx="3">
            <a:schemeClr val="accent3"/>
          </a:lnRef>
          <a:fillRef idx="0">
            <a:schemeClr val="accent3"/>
          </a:fillRef>
          <a:effectRef idx="2">
            <a:schemeClr val="accent3"/>
          </a:effectRef>
          <a:fontRef idx="minor">
            <a:schemeClr val="tx1"/>
          </a:fontRef>
        </p:style>
      </p:cxnSp>
      <p:cxnSp>
        <p:nvCxnSpPr>
          <p:cNvPr id="11" name="Straight Connector 10"/>
          <p:cNvCxnSpPr/>
          <p:nvPr/>
        </p:nvCxnSpPr>
        <p:spPr>
          <a:xfrm rot="10800000">
            <a:off x="2362200" y="4869812"/>
            <a:ext cx="990600" cy="634120"/>
          </a:xfrm>
          <a:prstGeom prst="line">
            <a:avLst/>
          </a:prstGeom>
        </p:spPr>
        <p:style>
          <a:lnRef idx="3">
            <a:schemeClr val="accent1"/>
          </a:lnRef>
          <a:fillRef idx="0">
            <a:schemeClr val="accent1"/>
          </a:fillRef>
          <a:effectRef idx="2">
            <a:schemeClr val="accent1"/>
          </a:effectRef>
          <a:fontRef idx="minor">
            <a:schemeClr val="tx1"/>
          </a:fontRef>
        </p:style>
      </p:cxnSp>
      <p:cxnSp>
        <p:nvCxnSpPr>
          <p:cNvPr id="12" name="Straight Connector 11"/>
          <p:cNvCxnSpPr/>
          <p:nvPr/>
        </p:nvCxnSpPr>
        <p:spPr>
          <a:xfrm rot="5400000" flipH="1" flipV="1">
            <a:off x="6231787" y="4949383"/>
            <a:ext cx="566626" cy="533400"/>
          </a:xfrm>
          <a:prstGeom prst="line">
            <a:avLst/>
          </a:prstGeom>
        </p:spPr>
        <p:style>
          <a:lnRef idx="3">
            <a:schemeClr val="accent1"/>
          </a:lnRef>
          <a:fillRef idx="0">
            <a:schemeClr val="accent1"/>
          </a:fillRef>
          <a:effectRef idx="2">
            <a:schemeClr val="accent1"/>
          </a:effectRef>
          <a:fontRef idx="minor">
            <a:schemeClr val="tx1"/>
          </a:fontRef>
        </p:style>
      </p:cxnSp>
      <p:cxnSp>
        <p:nvCxnSpPr>
          <p:cNvPr id="13" name="Straight Connector 12"/>
          <p:cNvCxnSpPr/>
          <p:nvPr/>
        </p:nvCxnSpPr>
        <p:spPr>
          <a:xfrm rot="10800000">
            <a:off x="6094352" y="5734215"/>
            <a:ext cx="1220849" cy="588178"/>
          </a:xfrm>
          <a:prstGeom prst="line">
            <a:avLst/>
          </a:prstGeom>
        </p:spPr>
        <p:style>
          <a:lnRef idx="3">
            <a:schemeClr val="accent1"/>
          </a:lnRef>
          <a:fillRef idx="0">
            <a:schemeClr val="accent1"/>
          </a:fillRef>
          <a:effectRef idx="2">
            <a:schemeClr val="accent1"/>
          </a:effectRef>
          <a:fontRef idx="minor">
            <a:schemeClr val="tx1"/>
          </a:fontRef>
        </p:style>
      </p:cxnSp>
      <p:cxnSp>
        <p:nvCxnSpPr>
          <p:cNvPr id="14" name="Straight Connector 13"/>
          <p:cNvCxnSpPr/>
          <p:nvPr/>
        </p:nvCxnSpPr>
        <p:spPr>
          <a:xfrm flipV="1">
            <a:off x="2590800" y="5734214"/>
            <a:ext cx="1065151" cy="588178"/>
          </a:xfrm>
          <a:prstGeom prst="line">
            <a:avLst/>
          </a:prstGeom>
        </p:spPr>
        <p:style>
          <a:lnRef idx="3">
            <a:schemeClr val="accent1"/>
          </a:lnRef>
          <a:fillRef idx="0">
            <a:schemeClr val="accent1"/>
          </a:fillRef>
          <a:effectRef idx="2">
            <a:schemeClr val="accent1"/>
          </a:effectRef>
          <a:fontRef idx="minor">
            <a:schemeClr val="tx1"/>
          </a:fontRef>
        </p:style>
      </p:cxnSp>
      <p:cxnSp>
        <p:nvCxnSpPr>
          <p:cNvPr id="15" name="Straight Connector 14"/>
          <p:cNvCxnSpPr/>
          <p:nvPr/>
        </p:nvCxnSpPr>
        <p:spPr>
          <a:xfrm>
            <a:off x="3962400" y="5634954"/>
            <a:ext cx="1828800" cy="1312"/>
          </a:xfrm>
          <a:prstGeom prst="line">
            <a:avLst/>
          </a:prstGeom>
        </p:spPr>
        <p:style>
          <a:lnRef idx="3">
            <a:schemeClr val="accent3"/>
          </a:lnRef>
          <a:fillRef idx="0">
            <a:schemeClr val="accent3"/>
          </a:fillRef>
          <a:effectRef idx="2">
            <a:schemeClr val="accent3"/>
          </a:effectRef>
          <a:fontRef idx="minor">
            <a:schemeClr val="tx1"/>
          </a:fontRef>
        </p:style>
      </p:cxnSp>
      <p:cxnSp>
        <p:nvCxnSpPr>
          <p:cNvPr id="16" name="Straight Connector 15"/>
          <p:cNvCxnSpPr/>
          <p:nvPr/>
        </p:nvCxnSpPr>
        <p:spPr>
          <a:xfrm flipV="1">
            <a:off x="3810000" y="5005369"/>
            <a:ext cx="762000" cy="377752"/>
          </a:xfrm>
          <a:prstGeom prst="line">
            <a:avLst/>
          </a:prstGeom>
        </p:spPr>
        <p:style>
          <a:lnRef idx="3">
            <a:schemeClr val="accent3"/>
          </a:lnRef>
          <a:fillRef idx="0">
            <a:schemeClr val="accent3"/>
          </a:fillRef>
          <a:effectRef idx="2">
            <a:schemeClr val="accent3"/>
          </a:effectRef>
          <a:fontRef idx="minor">
            <a:schemeClr val="tx1"/>
          </a:fontRef>
        </p:style>
      </p:cxnSp>
      <p:cxnSp>
        <p:nvCxnSpPr>
          <p:cNvPr id="17" name="Straight Connector 16"/>
          <p:cNvCxnSpPr/>
          <p:nvPr/>
        </p:nvCxnSpPr>
        <p:spPr>
          <a:xfrm>
            <a:off x="3886200" y="5688272"/>
            <a:ext cx="914400" cy="440709"/>
          </a:xfrm>
          <a:prstGeom prst="line">
            <a:avLst/>
          </a:prstGeom>
        </p:spPr>
        <p:style>
          <a:lnRef idx="3">
            <a:schemeClr val="accent3"/>
          </a:lnRef>
          <a:fillRef idx="0">
            <a:schemeClr val="accent3"/>
          </a:fillRef>
          <a:effectRef idx="2">
            <a:schemeClr val="accent3"/>
          </a:effectRef>
          <a:fontRef idx="minor">
            <a:schemeClr val="tx1"/>
          </a:fontRef>
        </p:style>
      </p:cxnSp>
      <p:cxnSp>
        <p:nvCxnSpPr>
          <p:cNvPr id="18" name="Straight Connector 17"/>
          <p:cNvCxnSpPr/>
          <p:nvPr/>
        </p:nvCxnSpPr>
        <p:spPr>
          <a:xfrm rot="16200000" flipH="1">
            <a:off x="4466659" y="5513121"/>
            <a:ext cx="971033" cy="154049"/>
          </a:xfrm>
          <a:prstGeom prst="line">
            <a:avLst/>
          </a:prstGeom>
        </p:spPr>
        <p:style>
          <a:lnRef idx="3">
            <a:schemeClr val="accent1"/>
          </a:lnRef>
          <a:fillRef idx="0">
            <a:schemeClr val="accent1"/>
          </a:fillRef>
          <a:effectRef idx="2">
            <a:schemeClr val="accent1"/>
          </a:effectRef>
          <a:fontRef idx="minor">
            <a:schemeClr val="tx1"/>
          </a:fontRef>
        </p:style>
      </p:cxnSp>
      <p:sp>
        <p:nvSpPr>
          <p:cNvPr id="19" name="Rounded Rectangle 18"/>
          <p:cNvSpPr/>
          <p:nvPr/>
        </p:nvSpPr>
        <p:spPr>
          <a:xfrm>
            <a:off x="1600200" y="4492061"/>
            <a:ext cx="6934200" cy="2213539"/>
          </a:xfrm>
          <a:prstGeom prst="roundRect">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Connector 19"/>
          <p:cNvCxnSpPr/>
          <p:nvPr/>
        </p:nvCxnSpPr>
        <p:spPr>
          <a:xfrm rot="5400000" flipH="1" flipV="1">
            <a:off x="3889625" y="4637786"/>
            <a:ext cx="450350" cy="914400"/>
          </a:xfrm>
          <a:prstGeom prst="line">
            <a:avLst/>
          </a:prstGeom>
        </p:spPr>
        <p:style>
          <a:lnRef idx="3">
            <a:schemeClr val="accent1"/>
          </a:lnRef>
          <a:fillRef idx="0">
            <a:schemeClr val="accent1"/>
          </a:fillRef>
          <a:effectRef idx="2">
            <a:schemeClr val="accent1"/>
          </a:effectRef>
          <a:fontRef idx="minor">
            <a:schemeClr val="tx1"/>
          </a:fontRef>
        </p:style>
      </p:cxnSp>
      <p:cxnSp>
        <p:nvCxnSpPr>
          <p:cNvPr id="21" name="Straight Connector 20"/>
          <p:cNvCxnSpPr/>
          <p:nvPr/>
        </p:nvCxnSpPr>
        <p:spPr>
          <a:xfrm flipV="1">
            <a:off x="5181600" y="5666719"/>
            <a:ext cx="760351" cy="525220"/>
          </a:xfrm>
          <a:prstGeom prst="line">
            <a:avLst/>
          </a:prstGeom>
        </p:spPr>
        <p:style>
          <a:lnRef idx="3">
            <a:schemeClr val="accent1"/>
          </a:lnRef>
          <a:fillRef idx="0">
            <a:schemeClr val="accent1"/>
          </a:fillRef>
          <a:effectRef idx="2">
            <a:schemeClr val="accent1"/>
          </a:effectRef>
          <a:fontRef idx="minor">
            <a:schemeClr val="tx1"/>
          </a:fontRef>
        </p:style>
      </p:cxnSp>
      <p:grpSp>
        <p:nvGrpSpPr>
          <p:cNvPr id="114" name="Group 113"/>
          <p:cNvGrpSpPr/>
          <p:nvPr/>
        </p:nvGrpSpPr>
        <p:grpSpPr>
          <a:xfrm>
            <a:off x="2514600" y="2819400"/>
            <a:ext cx="4343400" cy="457200"/>
            <a:chOff x="2514600" y="2819400"/>
            <a:chExt cx="4343400" cy="457200"/>
          </a:xfrm>
        </p:grpSpPr>
        <p:sp>
          <p:nvSpPr>
            <p:cNvPr id="31" name="Rounded Rectangle 30"/>
            <p:cNvSpPr/>
            <p:nvPr/>
          </p:nvSpPr>
          <p:spPr>
            <a:xfrm>
              <a:off x="2514600" y="2819400"/>
              <a:ext cx="990600" cy="45720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1400" b="1" dirty="0" smtClean="0"/>
                <a:t>Routing</a:t>
              </a:r>
              <a:endParaRPr lang="en-US" sz="1400" b="1" dirty="0"/>
            </a:p>
          </p:txBody>
        </p:sp>
        <p:sp>
          <p:nvSpPr>
            <p:cNvPr id="32" name="Rounded Rectangle 31"/>
            <p:cNvSpPr/>
            <p:nvPr/>
          </p:nvSpPr>
          <p:spPr>
            <a:xfrm>
              <a:off x="3581400" y="2819400"/>
              <a:ext cx="990600" cy="45720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400" b="1" dirty="0" smtClean="0"/>
                <a:t>Discovery</a:t>
              </a:r>
              <a:endParaRPr lang="en-US" sz="1400" b="1" dirty="0"/>
            </a:p>
          </p:txBody>
        </p:sp>
        <p:sp>
          <p:nvSpPr>
            <p:cNvPr id="33" name="Rounded Rectangle 32"/>
            <p:cNvSpPr/>
            <p:nvPr/>
          </p:nvSpPr>
          <p:spPr>
            <a:xfrm>
              <a:off x="4648200" y="2819400"/>
              <a:ext cx="1143000" cy="45720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1400" b="1" dirty="0" smtClean="0"/>
                <a:t>Label Distribution</a:t>
              </a:r>
              <a:endParaRPr lang="en-US" sz="1400" b="1" dirty="0"/>
            </a:p>
          </p:txBody>
        </p:sp>
        <p:sp>
          <p:nvSpPr>
            <p:cNvPr id="34" name="Rounded Rectangle 33"/>
            <p:cNvSpPr/>
            <p:nvPr/>
          </p:nvSpPr>
          <p:spPr>
            <a:xfrm>
              <a:off x="5867400" y="2819400"/>
              <a:ext cx="990600" cy="4572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400" b="1" dirty="0" smtClean="0"/>
                <a:t>Recovery</a:t>
              </a:r>
              <a:endParaRPr lang="en-US" sz="1400" b="1" dirty="0"/>
            </a:p>
          </p:txBody>
        </p:sp>
      </p:grpSp>
      <p:grpSp>
        <p:nvGrpSpPr>
          <p:cNvPr id="115" name="Group 114"/>
          <p:cNvGrpSpPr/>
          <p:nvPr/>
        </p:nvGrpSpPr>
        <p:grpSpPr>
          <a:xfrm>
            <a:off x="152400" y="2835275"/>
            <a:ext cx="1828800" cy="923330"/>
            <a:chOff x="152400" y="2835275"/>
            <a:chExt cx="1828800" cy="923330"/>
          </a:xfrm>
        </p:grpSpPr>
        <p:sp>
          <p:nvSpPr>
            <p:cNvPr id="37" name="TextBox 36"/>
            <p:cNvSpPr txBox="1"/>
            <p:nvPr/>
          </p:nvSpPr>
          <p:spPr>
            <a:xfrm>
              <a:off x="152400" y="2835275"/>
              <a:ext cx="1447800" cy="923330"/>
            </a:xfrm>
            <a:prstGeom prst="rect">
              <a:avLst/>
            </a:prstGeom>
            <a:noFill/>
          </p:spPr>
          <p:txBody>
            <a:bodyPr wrap="square" rtlCol="0">
              <a:spAutoFit/>
            </a:bodyPr>
            <a:lstStyle/>
            <a:p>
              <a:pPr algn="ctr"/>
              <a:r>
                <a:rPr lang="en-US" dirty="0" smtClean="0"/>
                <a:t>Simpler Control Plane</a:t>
              </a:r>
            </a:p>
            <a:p>
              <a:pPr algn="ctr"/>
              <a:r>
                <a:rPr lang="en-US" dirty="0" smtClean="0"/>
                <a:t>(2)</a:t>
              </a:r>
              <a:endParaRPr lang="en-US" dirty="0"/>
            </a:p>
          </p:txBody>
        </p:sp>
        <p:sp>
          <p:nvSpPr>
            <p:cNvPr id="39" name="Left Brace 38"/>
            <p:cNvSpPr/>
            <p:nvPr/>
          </p:nvSpPr>
          <p:spPr>
            <a:xfrm>
              <a:off x="1600200" y="2835275"/>
              <a:ext cx="381000" cy="898525"/>
            </a:xfrm>
            <a:prstGeom prst="lef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10" name="Group 109"/>
          <p:cNvGrpSpPr/>
          <p:nvPr/>
        </p:nvGrpSpPr>
        <p:grpSpPr>
          <a:xfrm>
            <a:off x="152400" y="4714611"/>
            <a:ext cx="8305800" cy="1901891"/>
            <a:chOff x="152400" y="4714611"/>
            <a:chExt cx="8305800" cy="1901891"/>
          </a:xfrm>
        </p:grpSpPr>
        <p:sp>
          <p:nvSpPr>
            <p:cNvPr id="36" name="TextBox 35"/>
            <p:cNvSpPr txBox="1"/>
            <p:nvPr/>
          </p:nvSpPr>
          <p:spPr>
            <a:xfrm>
              <a:off x="152400" y="4714611"/>
              <a:ext cx="1447800" cy="1477328"/>
            </a:xfrm>
            <a:prstGeom prst="rect">
              <a:avLst/>
            </a:prstGeom>
            <a:noFill/>
          </p:spPr>
          <p:txBody>
            <a:bodyPr wrap="square" rtlCol="0">
              <a:spAutoFit/>
            </a:bodyPr>
            <a:lstStyle/>
            <a:p>
              <a:pPr algn="ctr"/>
              <a:r>
                <a:rPr lang="en-US" dirty="0" smtClean="0"/>
                <a:t>Simpler </a:t>
              </a:r>
            </a:p>
            <a:p>
              <a:pPr algn="ctr"/>
              <a:r>
                <a:rPr lang="en-US" dirty="0" smtClean="0"/>
                <a:t>Cheaper</a:t>
              </a:r>
            </a:p>
            <a:p>
              <a:pPr algn="ctr"/>
              <a:r>
                <a:rPr lang="en-US" dirty="0" smtClean="0"/>
                <a:t>Multi-Vendor</a:t>
              </a:r>
            </a:p>
            <a:p>
              <a:pPr algn="ctr"/>
              <a:r>
                <a:rPr lang="en-US" dirty="0" smtClean="0"/>
                <a:t>Data Plane</a:t>
              </a:r>
            </a:p>
            <a:p>
              <a:pPr algn="ctr"/>
              <a:r>
                <a:rPr lang="en-US" dirty="0" smtClean="0"/>
                <a:t>(1)</a:t>
              </a:r>
              <a:endParaRPr lang="en-US" dirty="0"/>
            </a:p>
          </p:txBody>
        </p:sp>
        <p:sp>
          <p:nvSpPr>
            <p:cNvPr id="44" name="TextBox 43"/>
            <p:cNvSpPr txBox="1"/>
            <p:nvPr/>
          </p:nvSpPr>
          <p:spPr>
            <a:xfrm>
              <a:off x="5637151" y="6308725"/>
              <a:ext cx="762000" cy="307777"/>
            </a:xfrm>
            <a:prstGeom prst="rect">
              <a:avLst/>
            </a:prstGeom>
            <a:noFill/>
          </p:spPr>
          <p:txBody>
            <a:bodyPr wrap="square" rtlCol="0">
              <a:spAutoFit/>
            </a:bodyPr>
            <a:lstStyle/>
            <a:p>
              <a:r>
                <a:rPr lang="en-US" sz="1400" dirty="0" smtClean="0"/>
                <a:t>SWAP</a:t>
              </a:r>
              <a:endParaRPr lang="en-US" sz="1400" dirty="0"/>
            </a:p>
          </p:txBody>
        </p:sp>
        <p:sp>
          <p:nvSpPr>
            <p:cNvPr id="45" name="TextBox 44"/>
            <p:cNvSpPr txBox="1"/>
            <p:nvPr/>
          </p:nvSpPr>
          <p:spPr>
            <a:xfrm>
              <a:off x="7696200" y="6305748"/>
              <a:ext cx="762000" cy="307777"/>
            </a:xfrm>
            <a:prstGeom prst="rect">
              <a:avLst/>
            </a:prstGeom>
            <a:noFill/>
          </p:spPr>
          <p:txBody>
            <a:bodyPr wrap="square" rtlCol="0">
              <a:spAutoFit/>
            </a:bodyPr>
            <a:lstStyle/>
            <a:p>
              <a:r>
                <a:rPr lang="en-US" sz="1400" dirty="0" smtClean="0"/>
                <a:t>POP</a:t>
              </a:r>
              <a:endParaRPr lang="en-US" sz="1400" dirty="0"/>
            </a:p>
          </p:txBody>
        </p:sp>
        <p:sp>
          <p:nvSpPr>
            <p:cNvPr id="48" name="TextBox 47"/>
            <p:cNvSpPr txBox="1"/>
            <p:nvPr/>
          </p:nvSpPr>
          <p:spPr>
            <a:xfrm>
              <a:off x="2971800" y="6305748"/>
              <a:ext cx="609600" cy="307777"/>
            </a:xfrm>
            <a:prstGeom prst="rect">
              <a:avLst/>
            </a:prstGeom>
            <a:noFill/>
          </p:spPr>
          <p:txBody>
            <a:bodyPr wrap="square" rtlCol="0">
              <a:spAutoFit/>
            </a:bodyPr>
            <a:lstStyle/>
            <a:p>
              <a:r>
                <a:rPr lang="en-US" sz="1400" dirty="0" smtClean="0"/>
                <a:t>PUSH</a:t>
              </a:r>
              <a:endParaRPr lang="en-US" sz="1400" dirty="0"/>
            </a:p>
          </p:txBody>
        </p:sp>
      </p:grpSp>
      <p:pic>
        <p:nvPicPr>
          <p:cNvPr id="98" name="Picture 1039"/>
          <p:cNvPicPr>
            <a:picLocks noChangeArrowheads="1"/>
          </p:cNvPicPr>
          <p:nvPr/>
        </p:nvPicPr>
        <p:blipFill>
          <a:blip r:embed="rId2"/>
          <a:srcRect/>
          <a:stretch>
            <a:fillRect/>
          </a:stretch>
        </p:blipFill>
        <p:spPr bwMode="auto">
          <a:xfrm>
            <a:off x="4652856" y="6094692"/>
            <a:ext cx="681144" cy="382308"/>
          </a:xfrm>
          <a:prstGeom prst="rect">
            <a:avLst/>
          </a:prstGeom>
          <a:noFill/>
          <a:ln w="12700">
            <a:noFill/>
            <a:miter lim="800000"/>
            <a:headEnd/>
            <a:tailEnd/>
          </a:ln>
          <a:effectLst/>
        </p:spPr>
      </p:pic>
      <p:pic>
        <p:nvPicPr>
          <p:cNvPr id="99" name="Picture 1039"/>
          <p:cNvPicPr>
            <a:picLocks noChangeArrowheads="1"/>
          </p:cNvPicPr>
          <p:nvPr/>
        </p:nvPicPr>
        <p:blipFill>
          <a:blip r:embed="rId2"/>
          <a:srcRect/>
          <a:stretch>
            <a:fillRect/>
          </a:stretch>
        </p:blipFill>
        <p:spPr bwMode="auto">
          <a:xfrm>
            <a:off x="7015056" y="6114594"/>
            <a:ext cx="681144" cy="382308"/>
          </a:xfrm>
          <a:prstGeom prst="rect">
            <a:avLst/>
          </a:prstGeom>
          <a:noFill/>
          <a:ln w="12700">
            <a:noFill/>
            <a:miter lim="800000"/>
            <a:headEnd/>
            <a:tailEnd/>
          </a:ln>
          <a:effectLst/>
        </p:spPr>
      </p:pic>
      <p:pic>
        <p:nvPicPr>
          <p:cNvPr id="100" name="Picture 1039"/>
          <p:cNvPicPr>
            <a:picLocks noChangeArrowheads="1"/>
          </p:cNvPicPr>
          <p:nvPr/>
        </p:nvPicPr>
        <p:blipFill>
          <a:blip r:embed="rId2"/>
          <a:srcRect/>
          <a:stretch>
            <a:fillRect/>
          </a:stretch>
        </p:blipFill>
        <p:spPr bwMode="auto">
          <a:xfrm>
            <a:off x="3281256" y="5334000"/>
            <a:ext cx="681144" cy="382308"/>
          </a:xfrm>
          <a:prstGeom prst="rect">
            <a:avLst/>
          </a:prstGeom>
          <a:noFill/>
          <a:ln w="12700">
            <a:noFill/>
            <a:miter lim="800000"/>
            <a:headEnd/>
            <a:tailEnd/>
          </a:ln>
          <a:effectLst/>
        </p:spPr>
      </p:pic>
      <p:pic>
        <p:nvPicPr>
          <p:cNvPr id="101" name="Picture 1039"/>
          <p:cNvPicPr>
            <a:picLocks noChangeArrowheads="1"/>
          </p:cNvPicPr>
          <p:nvPr/>
        </p:nvPicPr>
        <p:blipFill>
          <a:blip r:embed="rId2"/>
          <a:srcRect/>
          <a:stretch>
            <a:fillRect/>
          </a:stretch>
        </p:blipFill>
        <p:spPr bwMode="auto">
          <a:xfrm>
            <a:off x="1905000" y="4572000"/>
            <a:ext cx="681144" cy="382308"/>
          </a:xfrm>
          <a:prstGeom prst="rect">
            <a:avLst/>
          </a:prstGeom>
          <a:noFill/>
          <a:ln w="12700">
            <a:noFill/>
            <a:miter lim="800000"/>
            <a:headEnd/>
            <a:tailEnd/>
          </a:ln>
          <a:effectLst/>
        </p:spPr>
      </p:pic>
      <p:pic>
        <p:nvPicPr>
          <p:cNvPr id="102" name="Picture 1039"/>
          <p:cNvPicPr>
            <a:picLocks noChangeArrowheads="1"/>
          </p:cNvPicPr>
          <p:nvPr/>
        </p:nvPicPr>
        <p:blipFill>
          <a:blip r:embed="rId2"/>
          <a:srcRect/>
          <a:stretch>
            <a:fillRect/>
          </a:stretch>
        </p:blipFill>
        <p:spPr bwMode="auto">
          <a:xfrm>
            <a:off x="5755428" y="5334000"/>
            <a:ext cx="681144" cy="382308"/>
          </a:xfrm>
          <a:prstGeom prst="rect">
            <a:avLst/>
          </a:prstGeom>
          <a:noFill/>
          <a:ln w="12700">
            <a:noFill/>
            <a:miter lim="800000"/>
            <a:headEnd/>
            <a:tailEnd/>
          </a:ln>
          <a:effectLst/>
        </p:spPr>
      </p:pic>
      <p:pic>
        <p:nvPicPr>
          <p:cNvPr id="103" name="Picture 1039"/>
          <p:cNvPicPr>
            <a:picLocks noChangeArrowheads="1"/>
          </p:cNvPicPr>
          <p:nvPr/>
        </p:nvPicPr>
        <p:blipFill>
          <a:blip r:embed="rId2"/>
          <a:srcRect/>
          <a:stretch>
            <a:fillRect/>
          </a:stretch>
        </p:blipFill>
        <p:spPr bwMode="auto">
          <a:xfrm>
            <a:off x="2021627" y="6138464"/>
            <a:ext cx="681144" cy="382308"/>
          </a:xfrm>
          <a:prstGeom prst="rect">
            <a:avLst/>
          </a:prstGeom>
          <a:noFill/>
          <a:ln w="12700">
            <a:noFill/>
            <a:miter lim="800000"/>
            <a:headEnd/>
            <a:tailEnd/>
          </a:ln>
          <a:effectLst/>
        </p:spPr>
      </p:pic>
      <p:pic>
        <p:nvPicPr>
          <p:cNvPr id="104" name="Picture 1039"/>
          <p:cNvPicPr>
            <a:picLocks noChangeArrowheads="1"/>
          </p:cNvPicPr>
          <p:nvPr/>
        </p:nvPicPr>
        <p:blipFill>
          <a:blip r:embed="rId2"/>
          <a:srcRect/>
          <a:stretch>
            <a:fillRect/>
          </a:stretch>
        </p:blipFill>
        <p:spPr bwMode="auto">
          <a:xfrm>
            <a:off x="4495800" y="4678658"/>
            <a:ext cx="681144" cy="382308"/>
          </a:xfrm>
          <a:prstGeom prst="rect">
            <a:avLst/>
          </a:prstGeom>
          <a:noFill/>
          <a:ln w="12700">
            <a:noFill/>
            <a:miter lim="800000"/>
            <a:headEnd/>
            <a:tailEnd/>
          </a:ln>
          <a:effectLst/>
        </p:spPr>
      </p:pic>
      <p:pic>
        <p:nvPicPr>
          <p:cNvPr id="105" name="Picture 1039"/>
          <p:cNvPicPr>
            <a:picLocks noChangeArrowheads="1"/>
          </p:cNvPicPr>
          <p:nvPr/>
        </p:nvPicPr>
        <p:blipFill>
          <a:blip r:embed="rId2"/>
          <a:srcRect/>
          <a:stretch>
            <a:fillRect/>
          </a:stretch>
        </p:blipFill>
        <p:spPr bwMode="auto">
          <a:xfrm>
            <a:off x="6517428" y="4683192"/>
            <a:ext cx="681144" cy="382308"/>
          </a:xfrm>
          <a:prstGeom prst="rect">
            <a:avLst/>
          </a:prstGeom>
          <a:noFill/>
          <a:ln w="12700">
            <a:noFill/>
            <a:miter lim="800000"/>
            <a:headEnd/>
            <a:tailEnd/>
          </a:ln>
          <a:effectLst/>
        </p:spPr>
      </p:pic>
      <p:grpSp>
        <p:nvGrpSpPr>
          <p:cNvPr id="113" name="Group 112"/>
          <p:cNvGrpSpPr/>
          <p:nvPr/>
        </p:nvGrpSpPr>
        <p:grpSpPr>
          <a:xfrm>
            <a:off x="2286000" y="3489325"/>
            <a:ext cx="4912573" cy="2999344"/>
            <a:chOff x="2286000" y="3489325"/>
            <a:chExt cx="4912573" cy="2999344"/>
          </a:xfrm>
        </p:grpSpPr>
        <p:grpSp>
          <p:nvGrpSpPr>
            <p:cNvPr id="112" name="Group 111"/>
            <p:cNvGrpSpPr/>
            <p:nvPr/>
          </p:nvGrpSpPr>
          <p:grpSpPr>
            <a:xfrm>
              <a:off x="2286000" y="3489325"/>
              <a:ext cx="4912573" cy="2999344"/>
              <a:chOff x="2286000" y="3489325"/>
              <a:chExt cx="4912573" cy="2999344"/>
            </a:xfrm>
          </p:grpSpPr>
          <p:cxnSp>
            <p:nvCxnSpPr>
              <p:cNvPr id="22" name="Straight Connector 21"/>
              <p:cNvCxnSpPr/>
              <p:nvPr/>
            </p:nvCxnSpPr>
            <p:spPr>
              <a:xfrm rot="5400000" flipH="1" flipV="1">
                <a:off x="2946916" y="2920485"/>
                <a:ext cx="1078468" cy="2247900"/>
              </a:xfrm>
              <a:prstGeom prst="line">
                <a:avLst/>
              </a:prstGeom>
              <a:ln>
                <a:prstDash val="sysDot"/>
              </a:ln>
            </p:spPr>
            <p:style>
              <a:lnRef idx="2">
                <a:schemeClr val="accent2"/>
              </a:lnRef>
              <a:fillRef idx="0">
                <a:schemeClr val="accent2"/>
              </a:fillRef>
              <a:effectRef idx="1">
                <a:schemeClr val="accent2"/>
              </a:effectRef>
              <a:fontRef idx="minor">
                <a:schemeClr val="tx1"/>
              </a:fontRef>
            </p:style>
          </p:cxnSp>
          <p:cxnSp>
            <p:nvCxnSpPr>
              <p:cNvPr id="23" name="Straight Connector 22"/>
              <p:cNvCxnSpPr/>
              <p:nvPr/>
            </p:nvCxnSpPr>
            <p:spPr>
              <a:xfrm rot="5400000" flipH="1" flipV="1">
                <a:off x="3137416" y="4025385"/>
                <a:ext cx="1992868" cy="952500"/>
              </a:xfrm>
              <a:prstGeom prst="line">
                <a:avLst/>
              </a:prstGeom>
              <a:ln>
                <a:prstDash val="sysDot"/>
              </a:ln>
            </p:spPr>
            <p:style>
              <a:lnRef idx="2">
                <a:schemeClr val="accent2"/>
              </a:lnRef>
              <a:fillRef idx="0">
                <a:schemeClr val="accent2"/>
              </a:fillRef>
              <a:effectRef idx="1">
                <a:schemeClr val="accent2"/>
              </a:effectRef>
              <a:fontRef idx="minor">
                <a:schemeClr val="tx1"/>
              </a:fontRef>
            </p:style>
          </p:cxnSp>
          <p:cxnSp>
            <p:nvCxnSpPr>
              <p:cNvPr id="24" name="Straight Connector 23"/>
              <p:cNvCxnSpPr>
                <a:stCxn id="105" idx="0"/>
              </p:cNvCxnSpPr>
              <p:nvPr/>
            </p:nvCxnSpPr>
            <p:spPr>
              <a:xfrm rot="16200000" flipV="1">
                <a:off x="5145055" y="2970247"/>
                <a:ext cx="1177991" cy="2247900"/>
              </a:xfrm>
              <a:prstGeom prst="line">
                <a:avLst/>
              </a:prstGeom>
              <a:ln>
                <a:prstDash val="sysDot"/>
              </a:ln>
            </p:spPr>
            <p:style>
              <a:lnRef idx="2">
                <a:schemeClr val="accent2"/>
              </a:lnRef>
              <a:fillRef idx="0">
                <a:schemeClr val="accent2"/>
              </a:fillRef>
              <a:effectRef idx="1">
                <a:schemeClr val="accent2"/>
              </a:effectRef>
              <a:fontRef idx="minor">
                <a:schemeClr val="tx1"/>
              </a:fontRef>
            </p:style>
          </p:cxnSp>
          <p:cxnSp>
            <p:nvCxnSpPr>
              <p:cNvPr id="25" name="Straight Connector 24"/>
              <p:cNvCxnSpPr/>
              <p:nvPr/>
            </p:nvCxnSpPr>
            <p:spPr>
              <a:xfrm rot="16200000" flipV="1">
                <a:off x="4356616" y="3758685"/>
                <a:ext cx="1992868" cy="1485900"/>
              </a:xfrm>
              <a:prstGeom prst="line">
                <a:avLst/>
              </a:prstGeom>
              <a:ln>
                <a:prstDash val="sysDot"/>
              </a:ln>
            </p:spPr>
            <p:style>
              <a:lnRef idx="2">
                <a:schemeClr val="accent2"/>
              </a:lnRef>
              <a:fillRef idx="0">
                <a:schemeClr val="accent2"/>
              </a:fillRef>
              <a:effectRef idx="1">
                <a:schemeClr val="accent2"/>
              </a:effectRef>
              <a:fontRef idx="minor">
                <a:schemeClr val="tx1"/>
              </a:fontRef>
            </p:style>
          </p:cxnSp>
          <p:cxnSp>
            <p:nvCxnSpPr>
              <p:cNvPr id="27" name="Straight Connector 26"/>
              <p:cNvCxnSpPr/>
              <p:nvPr/>
            </p:nvCxnSpPr>
            <p:spPr>
              <a:xfrm rot="5400000" flipH="1" flipV="1">
                <a:off x="1929328" y="3845997"/>
                <a:ext cx="2999344" cy="2286000"/>
              </a:xfrm>
              <a:prstGeom prst="line">
                <a:avLst/>
              </a:prstGeom>
              <a:ln>
                <a:prstDash val="sysDot"/>
              </a:ln>
            </p:spPr>
            <p:style>
              <a:lnRef idx="2">
                <a:schemeClr val="accent2"/>
              </a:lnRef>
              <a:fillRef idx="0">
                <a:schemeClr val="accent2"/>
              </a:fillRef>
              <a:effectRef idx="1">
                <a:schemeClr val="accent2"/>
              </a:effectRef>
              <a:fontRef idx="minor">
                <a:schemeClr val="tx1"/>
              </a:fontRef>
            </p:style>
          </p:cxnSp>
          <p:cxnSp>
            <p:nvCxnSpPr>
              <p:cNvPr id="28" name="Straight Connector 27"/>
              <p:cNvCxnSpPr/>
              <p:nvPr/>
            </p:nvCxnSpPr>
            <p:spPr>
              <a:xfrm rot="16200000" flipV="1">
                <a:off x="4587705" y="3527597"/>
                <a:ext cx="2633263" cy="2588472"/>
              </a:xfrm>
              <a:prstGeom prst="line">
                <a:avLst/>
              </a:prstGeom>
              <a:ln>
                <a:prstDash val="sysDot"/>
              </a:ln>
            </p:spPr>
            <p:style>
              <a:lnRef idx="2">
                <a:schemeClr val="accent2"/>
              </a:lnRef>
              <a:fillRef idx="0">
                <a:schemeClr val="accent2"/>
              </a:fillRef>
              <a:effectRef idx="1">
                <a:schemeClr val="accent2"/>
              </a:effectRef>
              <a:fontRef idx="minor">
                <a:schemeClr val="tx1"/>
              </a:fontRef>
            </p:style>
          </p:cxnSp>
          <p:cxnSp>
            <p:nvCxnSpPr>
              <p:cNvPr id="29" name="Straight Connector 28"/>
              <p:cNvCxnSpPr>
                <a:stCxn id="98" idx="0"/>
              </p:cNvCxnSpPr>
              <p:nvPr/>
            </p:nvCxnSpPr>
            <p:spPr>
              <a:xfrm rot="16200000" flipV="1">
                <a:off x="3507019" y="4608283"/>
                <a:ext cx="2589491" cy="383328"/>
              </a:xfrm>
              <a:prstGeom prst="line">
                <a:avLst/>
              </a:prstGeom>
              <a:ln>
                <a:prstDash val="sysDot"/>
              </a:ln>
            </p:spPr>
            <p:style>
              <a:lnRef idx="2">
                <a:schemeClr val="accent2"/>
              </a:lnRef>
              <a:fillRef idx="0">
                <a:schemeClr val="accent2"/>
              </a:fillRef>
              <a:effectRef idx="1">
                <a:schemeClr val="accent2"/>
              </a:effectRef>
              <a:fontRef idx="minor">
                <a:schemeClr val="tx1"/>
              </a:fontRef>
            </p:style>
          </p:cxnSp>
        </p:grpSp>
        <p:sp>
          <p:nvSpPr>
            <p:cNvPr id="26" name="Rounded Rectangle 25"/>
            <p:cNvSpPr/>
            <p:nvPr/>
          </p:nvSpPr>
          <p:spPr>
            <a:xfrm>
              <a:off x="2897927" y="4038600"/>
              <a:ext cx="3424345" cy="228600"/>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dirty="0" smtClean="0"/>
                <a:t>Vendor-agnostic Open Interface</a:t>
              </a:r>
              <a:endParaRPr lang="en-US" dirty="0"/>
            </a:p>
          </p:txBody>
        </p:sp>
      </p:grpSp>
      <p:sp>
        <p:nvSpPr>
          <p:cNvPr id="30" name="AutoShape 22"/>
          <p:cNvSpPr>
            <a:spLocks noChangeArrowheads="1"/>
          </p:cNvSpPr>
          <p:nvPr/>
        </p:nvSpPr>
        <p:spPr bwMode="auto">
          <a:xfrm>
            <a:off x="2438400" y="3352800"/>
            <a:ext cx="4343400" cy="457200"/>
          </a:xfrm>
          <a:prstGeom prst="roundRect">
            <a:avLst>
              <a:gd name="adj" fmla="val 16667"/>
            </a:avLst>
          </a:prstGeom>
          <a:ln>
            <a:headEnd/>
            <a:tailEnd/>
          </a:ln>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US" sz="1600" b="1" i="0" u="none" strike="noStrike" cap="none" normalizeH="0" baseline="0" dirty="0" smtClean="0">
                <a:ln>
                  <a:noFill/>
                </a:ln>
                <a:solidFill>
                  <a:schemeClr val="tx1"/>
                </a:solidFill>
                <a:effectLst/>
                <a:latin typeface="Calibri" pitchFamily="34" charset="0"/>
              </a:rPr>
              <a:t>NETWORK</a:t>
            </a:r>
            <a:r>
              <a:rPr kumimoji="0" lang="en-US" sz="1600" b="1" i="0" u="none" strike="noStrike" cap="none" normalizeH="0" dirty="0" smtClean="0">
                <a:ln>
                  <a:noFill/>
                </a:ln>
                <a:solidFill>
                  <a:schemeClr val="tx1"/>
                </a:solidFill>
                <a:effectLst/>
                <a:latin typeface="Calibri" pitchFamily="34" charset="0"/>
              </a:rPr>
              <a:t> OPERATING SYSTEM</a:t>
            </a:r>
            <a:endParaRPr kumimoji="0" lang="en-US" sz="1600" b="1" i="0" u="none" strike="noStrike" cap="none" normalizeH="0" baseline="0" dirty="0" smtClean="0">
              <a:ln>
                <a:noFill/>
              </a:ln>
              <a:solidFill>
                <a:schemeClr val="tx1"/>
              </a:solidFill>
              <a:effectLst/>
              <a:latin typeface="Arial" pitchFamily="34" charset="0"/>
            </a:endParaRPr>
          </a:p>
        </p:txBody>
      </p:sp>
      <p:grpSp>
        <p:nvGrpSpPr>
          <p:cNvPr id="3" name="Group 2"/>
          <p:cNvGrpSpPr/>
          <p:nvPr/>
        </p:nvGrpSpPr>
        <p:grpSpPr>
          <a:xfrm>
            <a:off x="40427" y="1732260"/>
            <a:ext cx="6969973" cy="1010940"/>
            <a:chOff x="40427" y="1732260"/>
            <a:chExt cx="6969973" cy="1010940"/>
          </a:xfrm>
        </p:grpSpPr>
        <p:grpSp>
          <p:nvGrpSpPr>
            <p:cNvPr id="116" name="Group 115"/>
            <p:cNvGrpSpPr/>
            <p:nvPr/>
          </p:nvGrpSpPr>
          <p:grpSpPr>
            <a:xfrm>
              <a:off x="40427" y="1732260"/>
              <a:ext cx="6969973" cy="1010940"/>
              <a:chOff x="40427" y="1732260"/>
              <a:chExt cx="6969973" cy="1010940"/>
            </a:xfrm>
          </p:grpSpPr>
          <p:sp>
            <p:nvSpPr>
              <p:cNvPr id="35" name="Rounded Rectangle 34"/>
              <p:cNvSpPr/>
              <p:nvPr/>
            </p:nvSpPr>
            <p:spPr>
              <a:xfrm>
                <a:off x="3048000" y="2193925"/>
                <a:ext cx="990600" cy="45720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1400" b="1" dirty="0" smtClean="0"/>
                  <a:t>TE 2.0</a:t>
                </a:r>
                <a:endParaRPr lang="en-US" sz="1400" b="1" dirty="0"/>
              </a:p>
            </p:txBody>
          </p:sp>
          <p:sp>
            <p:nvSpPr>
              <p:cNvPr id="38" name="TextBox 37"/>
              <p:cNvSpPr txBox="1"/>
              <p:nvPr/>
            </p:nvSpPr>
            <p:spPr>
              <a:xfrm>
                <a:off x="40427" y="1732260"/>
                <a:ext cx="1981200" cy="923330"/>
              </a:xfrm>
              <a:prstGeom prst="rect">
                <a:avLst/>
              </a:prstGeom>
              <a:noFill/>
            </p:spPr>
            <p:txBody>
              <a:bodyPr wrap="square" rtlCol="0">
                <a:spAutoFit/>
              </a:bodyPr>
              <a:lstStyle/>
              <a:p>
                <a:pPr algn="ctr"/>
                <a:r>
                  <a:rPr lang="en-US" dirty="0" smtClean="0"/>
                  <a:t>Services / Network Applications </a:t>
                </a:r>
              </a:p>
              <a:p>
                <a:pPr algn="ctr"/>
                <a:r>
                  <a:rPr lang="en-US" dirty="0" smtClean="0"/>
                  <a:t>(3)</a:t>
                </a:r>
                <a:endParaRPr lang="en-US" dirty="0"/>
              </a:p>
            </p:txBody>
          </p:sp>
          <p:cxnSp>
            <p:nvCxnSpPr>
              <p:cNvPr id="40" name="Straight Connector 39"/>
              <p:cNvCxnSpPr/>
              <p:nvPr/>
            </p:nvCxnSpPr>
            <p:spPr>
              <a:xfrm>
                <a:off x="2286000" y="2743200"/>
                <a:ext cx="4724400" cy="0"/>
              </a:xfrm>
              <a:prstGeom prst="line">
                <a:avLst/>
              </a:prstGeom>
              <a:ln w="28575">
                <a:solidFill>
                  <a:schemeClr val="accent1"/>
                </a:solidFill>
                <a:prstDash val="sysDash"/>
              </a:ln>
            </p:spPr>
            <p:style>
              <a:lnRef idx="1">
                <a:schemeClr val="accent1"/>
              </a:lnRef>
              <a:fillRef idx="0">
                <a:schemeClr val="accent1"/>
              </a:fillRef>
              <a:effectRef idx="0">
                <a:schemeClr val="accent1"/>
              </a:effectRef>
              <a:fontRef idx="minor">
                <a:schemeClr val="tx1"/>
              </a:fontRef>
            </p:style>
          </p:cxnSp>
        </p:grpSp>
        <p:sp>
          <p:nvSpPr>
            <p:cNvPr id="56" name="Rounded Rectangle 55"/>
            <p:cNvSpPr/>
            <p:nvPr/>
          </p:nvSpPr>
          <p:spPr>
            <a:xfrm>
              <a:off x="5331672" y="2193925"/>
              <a:ext cx="990600" cy="45720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1400" b="1" dirty="0" smtClean="0"/>
                <a:t>VPN</a:t>
              </a:r>
              <a:endParaRPr lang="en-US" sz="1400" b="1" dirty="0"/>
            </a:p>
          </p:txBody>
        </p:sp>
      </p:grpSp>
      <p:grpSp>
        <p:nvGrpSpPr>
          <p:cNvPr id="58" name="Group 57"/>
          <p:cNvGrpSpPr/>
          <p:nvPr/>
        </p:nvGrpSpPr>
        <p:grpSpPr>
          <a:xfrm>
            <a:off x="7162800" y="3063594"/>
            <a:ext cx="729354" cy="517806"/>
            <a:chOff x="7702815" y="1746979"/>
            <a:chExt cx="729354" cy="517806"/>
          </a:xfrm>
        </p:grpSpPr>
        <p:cxnSp>
          <p:nvCxnSpPr>
            <p:cNvPr id="59" name="Straight Connector 58"/>
            <p:cNvCxnSpPr/>
            <p:nvPr/>
          </p:nvCxnSpPr>
          <p:spPr>
            <a:xfrm rot="5400000">
              <a:off x="7683449" y="1983341"/>
              <a:ext cx="243752" cy="23581"/>
            </a:xfrm>
            <a:prstGeom prst="line">
              <a:avLst/>
            </a:prstGeom>
          </p:spPr>
          <p:style>
            <a:lnRef idx="2">
              <a:schemeClr val="accent1"/>
            </a:lnRef>
            <a:fillRef idx="0">
              <a:schemeClr val="accent1"/>
            </a:fillRef>
            <a:effectRef idx="1">
              <a:schemeClr val="accent1"/>
            </a:effectRef>
            <a:fontRef idx="minor">
              <a:schemeClr val="tx1"/>
            </a:fontRef>
          </p:style>
        </p:cxnSp>
        <p:cxnSp>
          <p:nvCxnSpPr>
            <p:cNvPr id="60" name="Straight Connector 59"/>
            <p:cNvCxnSpPr/>
            <p:nvPr/>
          </p:nvCxnSpPr>
          <p:spPr>
            <a:xfrm flipV="1">
              <a:off x="7846152" y="1819282"/>
              <a:ext cx="449028" cy="19049"/>
            </a:xfrm>
            <a:prstGeom prst="line">
              <a:avLst/>
            </a:prstGeom>
          </p:spPr>
          <p:style>
            <a:lnRef idx="2">
              <a:schemeClr val="accent1"/>
            </a:lnRef>
            <a:fillRef idx="0">
              <a:schemeClr val="accent1"/>
            </a:fillRef>
            <a:effectRef idx="1">
              <a:schemeClr val="accent1"/>
            </a:effectRef>
            <a:fontRef idx="minor">
              <a:schemeClr val="tx1"/>
            </a:fontRef>
          </p:style>
        </p:cxnSp>
        <p:cxnSp>
          <p:nvCxnSpPr>
            <p:cNvPr id="61" name="Straight Connector 60"/>
            <p:cNvCxnSpPr/>
            <p:nvPr/>
          </p:nvCxnSpPr>
          <p:spPr>
            <a:xfrm flipH="1">
              <a:off x="7781481" y="1854206"/>
              <a:ext cx="615763" cy="314957"/>
            </a:xfrm>
            <a:prstGeom prst="line">
              <a:avLst/>
            </a:prstGeom>
          </p:spPr>
          <p:style>
            <a:lnRef idx="2">
              <a:schemeClr val="accent1"/>
            </a:lnRef>
            <a:fillRef idx="0">
              <a:schemeClr val="accent1"/>
            </a:fillRef>
            <a:effectRef idx="1">
              <a:schemeClr val="accent1"/>
            </a:effectRef>
            <a:fontRef idx="minor">
              <a:schemeClr val="tx1"/>
            </a:fontRef>
          </p:style>
        </p:cxnSp>
        <p:sp>
          <p:nvSpPr>
            <p:cNvPr id="62" name="Oval 61"/>
            <p:cNvSpPr/>
            <p:nvPr/>
          </p:nvSpPr>
          <p:spPr>
            <a:xfrm>
              <a:off x="7702815" y="1746979"/>
              <a:ext cx="181437" cy="182703"/>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3" name="Oval 62"/>
            <p:cNvSpPr/>
            <p:nvPr/>
          </p:nvSpPr>
          <p:spPr>
            <a:xfrm>
              <a:off x="7702815" y="2082082"/>
              <a:ext cx="181437" cy="182703"/>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4" name="Oval 63"/>
            <p:cNvSpPr/>
            <p:nvPr/>
          </p:nvSpPr>
          <p:spPr>
            <a:xfrm>
              <a:off x="8250732" y="1746979"/>
              <a:ext cx="181437" cy="182703"/>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5" name="TextBox 4"/>
          <p:cNvSpPr txBox="1"/>
          <p:nvPr/>
        </p:nvSpPr>
        <p:spPr>
          <a:xfrm>
            <a:off x="1893818" y="1143000"/>
            <a:ext cx="5878582" cy="707886"/>
          </a:xfrm>
          <a:prstGeom prst="rect">
            <a:avLst/>
          </a:prstGeom>
          <a:solidFill>
            <a:schemeClr val="bg1"/>
          </a:solidFill>
        </p:spPr>
        <p:txBody>
          <a:bodyPr wrap="none" rtlCol="0">
            <a:spAutoFit/>
          </a:bodyPr>
          <a:lstStyle/>
          <a:p>
            <a:r>
              <a:rPr lang="en-US" sz="4000" b="1" dirty="0" smtClean="0">
                <a:solidFill>
                  <a:srgbClr val="FF0000"/>
                </a:solidFill>
              </a:rPr>
              <a:t>~4K vs. ~600k lines of code</a:t>
            </a:r>
            <a:endParaRPr lang="en-US" sz="4000" b="1" dirty="0">
              <a:solidFill>
                <a:srgbClr val="FF0000"/>
              </a:solidFill>
            </a:endParaRPr>
          </a:p>
        </p:txBody>
      </p:sp>
    </p:spTree>
    <p:extLst>
      <p:ext uri="{BB962C8B-B14F-4D97-AF65-F5344CB8AC3E}">
        <p14:creationId xmlns:p14="http://schemas.microsoft.com/office/powerpoint/2010/main" val="9068060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0"/>
                                        </p:tgtEl>
                                        <p:attrNameLst>
                                          <p:attrName>style.visibility</p:attrName>
                                        </p:attrNameLst>
                                      </p:cBhvr>
                                      <p:to>
                                        <p:strVal val="visible"/>
                                      </p:to>
                                    </p:set>
                                    <p:animEffect transition="in" filter="fade">
                                      <p:cBhvr>
                                        <p:cTn id="7" dur="500"/>
                                        <p:tgtEl>
                                          <p:spTgt spid="1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3"/>
                                        </p:tgtEl>
                                        <p:attrNameLst>
                                          <p:attrName>style.visibility</p:attrName>
                                        </p:attrNameLst>
                                      </p:cBhvr>
                                      <p:to>
                                        <p:strVal val="visible"/>
                                      </p:to>
                                    </p:set>
                                    <p:animEffect transition="in" filter="fade">
                                      <p:cBhvr>
                                        <p:cTn id="12" dur="500"/>
                                        <p:tgtEl>
                                          <p:spTgt spid="113"/>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fade">
                                      <p:cBhvr>
                                        <p:cTn id="15" dur="500"/>
                                        <p:tgtEl>
                                          <p:spTgt spid="30"/>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childTnLst>
                                </p:cTn>
                              </p:par>
                            </p:childTnLst>
                          </p:cTn>
                        </p:par>
                        <p:par>
                          <p:cTn id="20" fill="hold">
                            <p:stCondLst>
                              <p:cond delay="0"/>
                            </p:stCondLst>
                            <p:childTnLst>
                              <p:par>
                                <p:cTn id="21" presetID="10" presetClass="entr" presetSubtype="0" fill="hold" nodeType="afterEffect">
                                  <p:stCondLst>
                                    <p:cond delay="0"/>
                                  </p:stCondLst>
                                  <p:childTnLst>
                                    <p:set>
                                      <p:cBhvr>
                                        <p:cTn id="22" dur="1" fill="hold">
                                          <p:stCondLst>
                                            <p:cond delay="0"/>
                                          </p:stCondLst>
                                        </p:cTn>
                                        <p:tgtEl>
                                          <p:spTgt spid="114"/>
                                        </p:tgtEl>
                                        <p:attrNameLst>
                                          <p:attrName>style.visibility</p:attrName>
                                        </p:attrNameLst>
                                      </p:cBhvr>
                                      <p:to>
                                        <p:strVal val="visible"/>
                                      </p:to>
                                    </p:set>
                                    <p:animEffect transition="in" filter="fade">
                                      <p:cBhvr>
                                        <p:cTn id="23" dur="500"/>
                                        <p:tgtEl>
                                          <p:spTgt spid="114"/>
                                        </p:tgtEl>
                                      </p:cBhvr>
                                    </p:animEffect>
                                  </p:childTnLst>
                                </p:cTn>
                              </p:par>
                            </p:childTnLst>
                          </p:cTn>
                        </p:par>
                        <p:par>
                          <p:cTn id="24" fill="hold">
                            <p:stCondLst>
                              <p:cond delay="500"/>
                            </p:stCondLst>
                            <p:childTnLst>
                              <p:par>
                                <p:cTn id="25" presetID="10" presetClass="entr" presetSubtype="0" fill="hold" nodeType="afterEffect">
                                  <p:stCondLst>
                                    <p:cond delay="0"/>
                                  </p:stCondLst>
                                  <p:childTnLst>
                                    <p:set>
                                      <p:cBhvr>
                                        <p:cTn id="26" dur="1" fill="hold">
                                          <p:stCondLst>
                                            <p:cond delay="0"/>
                                          </p:stCondLst>
                                        </p:cTn>
                                        <p:tgtEl>
                                          <p:spTgt spid="115"/>
                                        </p:tgtEl>
                                        <p:attrNameLst>
                                          <p:attrName>style.visibility</p:attrName>
                                        </p:attrNameLst>
                                      </p:cBhvr>
                                      <p:to>
                                        <p:strVal val="visible"/>
                                      </p:to>
                                    </p:set>
                                    <p:animEffect transition="in" filter="fade">
                                      <p:cBhvr>
                                        <p:cTn id="27" dur="500"/>
                                        <p:tgtEl>
                                          <p:spTgt spid="115"/>
                                        </p:tgtEl>
                                      </p:cBhvr>
                                    </p:animEffect>
                                  </p:childTnLst>
                                </p:cTn>
                              </p:par>
                              <p:par>
                                <p:cTn id="28" presetID="1" presetClass="entr" presetSubtype="0" fill="hold" nodeType="withEffect">
                                  <p:stCondLst>
                                    <p:cond delay="0"/>
                                  </p:stCondLst>
                                  <p:childTnLst>
                                    <p:set>
                                      <p:cBhvr>
                                        <p:cTn id="29" dur="1" fill="hold">
                                          <p:stCondLst>
                                            <p:cond delay="0"/>
                                          </p:stCondLst>
                                        </p:cTn>
                                        <p:tgtEl>
                                          <p:spTgt spid="58"/>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39700" y="1790700"/>
            <a:ext cx="4279900" cy="4610100"/>
          </a:xfrm>
          <a:prstGeom prst="rect">
            <a:avLst/>
          </a:prstGeom>
          <a:ln>
            <a:solidFill>
              <a:srgbClr val="8C0000"/>
            </a:solidFill>
          </a:ln>
        </p:spPr>
      </p:pic>
      <p:sp>
        <p:nvSpPr>
          <p:cNvPr id="5" name="Title 1"/>
          <p:cNvSpPr>
            <a:spLocks noGrp="1"/>
          </p:cNvSpPr>
          <p:nvPr>
            <p:ph type="title"/>
          </p:nvPr>
        </p:nvSpPr>
        <p:spPr>
          <a:xfrm>
            <a:off x="1869843" y="990600"/>
            <a:ext cx="5750157" cy="685800"/>
          </a:xfrm>
        </p:spPr>
        <p:txBody>
          <a:bodyPr>
            <a:normAutofit/>
          </a:bodyPr>
          <a:lstStyle/>
          <a:p>
            <a:pPr algn="l"/>
            <a:r>
              <a:rPr lang="en-US" sz="2800" dirty="0" err="1" smtClean="0"/>
              <a:t>Urs</a:t>
            </a:r>
            <a:r>
              <a:rPr lang="en-US" sz="2800" dirty="0" smtClean="0"/>
              <a:t> </a:t>
            </a:r>
            <a:r>
              <a:rPr lang="en-US" sz="2800" dirty="0" err="1" smtClean="0"/>
              <a:t>Hölzle</a:t>
            </a:r>
            <a:r>
              <a:rPr lang="en-US" sz="2800" dirty="0" smtClean="0"/>
              <a:t>, SVP, Google at ONS 2012 </a:t>
            </a:r>
            <a:endParaRPr lang="en-US" sz="2800" dirty="0"/>
          </a:p>
        </p:txBody>
      </p:sp>
      <p:sp>
        <p:nvSpPr>
          <p:cNvPr id="6" name="Rectangle 5"/>
          <p:cNvSpPr/>
          <p:nvPr/>
        </p:nvSpPr>
        <p:spPr>
          <a:xfrm>
            <a:off x="0" y="0"/>
            <a:ext cx="9144000" cy="990600"/>
          </a:xfrm>
          <a:prstGeom prst="rect">
            <a:avLst/>
          </a:prstGeom>
          <a:solidFill>
            <a:srgbClr val="FFFFFF"/>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b="1" dirty="0" smtClean="0">
                <a:solidFill>
                  <a:srgbClr val="0000FF"/>
                </a:solidFill>
              </a:rPr>
              <a:t>SDN Early Adopters: Google</a:t>
            </a:r>
          </a:p>
        </p:txBody>
      </p:sp>
      <p:pic>
        <p:nvPicPr>
          <p:cNvPr id="7" name="Picture 6"/>
          <p:cNvPicPr>
            <a:picLocks noChangeAspect="1"/>
          </p:cNvPicPr>
          <p:nvPr/>
        </p:nvPicPr>
        <p:blipFill>
          <a:blip r:embed="rId3"/>
          <a:stretch>
            <a:fillRect/>
          </a:stretch>
        </p:blipFill>
        <p:spPr>
          <a:xfrm>
            <a:off x="4419600" y="1790700"/>
            <a:ext cx="4572000" cy="4610100"/>
          </a:xfrm>
          <a:prstGeom prst="rect">
            <a:avLst/>
          </a:prstGeom>
          <a:ln>
            <a:solidFill>
              <a:srgbClr val="8C0000"/>
            </a:solidFill>
          </a:ln>
        </p:spPr>
      </p:pic>
    </p:spTree>
    <p:extLst>
      <p:ext uri="{BB962C8B-B14F-4D97-AF65-F5344CB8AC3E}">
        <p14:creationId xmlns:p14="http://schemas.microsoft.com/office/powerpoint/2010/main" val="1946666027"/>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11" name="Group 133"/>
          <p:cNvGrpSpPr/>
          <p:nvPr/>
        </p:nvGrpSpPr>
        <p:grpSpPr>
          <a:xfrm>
            <a:off x="1506006" y="3565337"/>
            <a:ext cx="5217587" cy="3156138"/>
            <a:chOff x="1295400" y="3505200"/>
            <a:chExt cx="5217587" cy="3156138"/>
          </a:xfrm>
        </p:grpSpPr>
        <p:grpSp>
          <p:nvGrpSpPr>
            <p:cNvPr id="12" name="Group 51"/>
            <p:cNvGrpSpPr/>
            <p:nvPr/>
          </p:nvGrpSpPr>
          <p:grpSpPr>
            <a:xfrm>
              <a:off x="1295400" y="4572000"/>
              <a:ext cx="1890187" cy="2089338"/>
              <a:chOff x="1183213" y="4800600"/>
              <a:chExt cx="1890187" cy="2089338"/>
            </a:xfrm>
          </p:grpSpPr>
          <p:grpSp>
            <p:nvGrpSpPr>
              <p:cNvPr id="13" name="Group 20"/>
              <p:cNvGrpSpPr/>
              <p:nvPr/>
            </p:nvGrpSpPr>
            <p:grpSpPr>
              <a:xfrm>
                <a:off x="1752600" y="4800600"/>
                <a:ext cx="1320800" cy="2089338"/>
                <a:chOff x="1752600" y="4800600"/>
                <a:chExt cx="1320800" cy="2089338"/>
              </a:xfrm>
            </p:grpSpPr>
            <p:pic>
              <p:nvPicPr>
                <p:cNvPr id="5" name="Picture 4" descr="tor-switch.png"/>
                <p:cNvPicPr>
                  <a:picLocks noChangeAspect="1"/>
                </p:cNvPicPr>
                <p:nvPr/>
              </p:nvPicPr>
              <p:blipFill>
                <a:blip r:embed="rId2"/>
                <a:stretch>
                  <a:fillRect/>
                </a:stretch>
              </p:blipFill>
              <p:spPr>
                <a:xfrm>
                  <a:off x="1752600" y="4800600"/>
                  <a:ext cx="1244600" cy="995680"/>
                </a:xfrm>
                <a:prstGeom prst="rect">
                  <a:avLst/>
                </a:prstGeom>
              </p:spPr>
            </p:pic>
            <p:pic>
              <p:nvPicPr>
                <p:cNvPr id="7" name="Picture 6" descr="rack-server.png"/>
                <p:cNvPicPr>
                  <a:picLocks noChangeAspect="1"/>
                </p:cNvPicPr>
                <p:nvPr/>
              </p:nvPicPr>
              <p:blipFill>
                <a:blip r:embed="rId3"/>
                <a:stretch>
                  <a:fillRect/>
                </a:stretch>
              </p:blipFill>
              <p:spPr>
                <a:xfrm>
                  <a:off x="1752600" y="5395336"/>
                  <a:ext cx="1320800" cy="580202"/>
                </a:xfrm>
                <a:prstGeom prst="rect">
                  <a:avLst/>
                </a:prstGeom>
              </p:spPr>
            </p:pic>
            <p:pic>
              <p:nvPicPr>
                <p:cNvPr id="8" name="Picture 7" descr="rack-server.png"/>
                <p:cNvPicPr>
                  <a:picLocks noChangeAspect="1"/>
                </p:cNvPicPr>
                <p:nvPr/>
              </p:nvPicPr>
              <p:blipFill>
                <a:blip r:embed="rId3"/>
                <a:stretch>
                  <a:fillRect/>
                </a:stretch>
              </p:blipFill>
              <p:spPr>
                <a:xfrm>
                  <a:off x="1752600" y="5700136"/>
                  <a:ext cx="1320800" cy="580202"/>
                </a:xfrm>
                <a:prstGeom prst="rect">
                  <a:avLst/>
                </a:prstGeom>
              </p:spPr>
            </p:pic>
            <p:pic>
              <p:nvPicPr>
                <p:cNvPr id="9" name="Picture 8" descr="rack-server.png"/>
                <p:cNvPicPr>
                  <a:picLocks noChangeAspect="1"/>
                </p:cNvPicPr>
                <p:nvPr/>
              </p:nvPicPr>
              <p:blipFill>
                <a:blip r:embed="rId3"/>
                <a:stretch>
                  <a:fillRect/>
                </a:stretch>
              </p:blipFill>
              <p:spPr>
                <a:xfrm>
                  <a:off x="1752600" y="6004936"/>
                  <a:ext cx="1320800" cy="580202"/>
                </a:xfrm>
                <a:prstGeom prst="rect">
                  <a:avLst/>
                </a:prstGeom>
              </p:spPr>
            </p:pic>
            <p:pic>
              <p:nvPicPr>
                <p:cNvPr id="10" name="Picture 9" descr="rack-server.png"/>
                <p:cNvPicPr>
                  <a:picLocks noChangeAspect="1"/>
                </p:cNvPicPr>
                <p:nvPr/>
              </p:nvPicPr>
              <p:blipFill>
                <a:blip r:embed="rId3"/>
                <a:stretch>
                  <a:fillRect/>
                </a:stretch>
              </p:blipFill>
              <p:spPr>
                <a:xfrm>
                  <a:off x="1752600" y="6309736"/>
                  <a:ext cx="1320800" cy="580202"/>
                </a:xfrm>
                <a:prstGeom prst="rect">
                  <a:avLst/>
                </a:prstGeom>
              </p:spPr>
            </p:pic>
          </p:grpSp>
          <p:sp>
            <p:nvSpPr>
              <p:cNvPr id="34" name="Oval 33"/>
              <p:cNvSpPr/>
              <p:nvPr/>
            </p:nvSpPr>
            <p:spPr>
              <a:xfrm>
                <a:off x="1981200" y="5410200"/>
                <a:ext cx="304800" cy="304800"/>
              </a:xfrm>
              <a:prstGeom prst="ellipse">
                <a:avLst/>
              </a:prstGeom>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US" sz="1100" dirty="0" smtClean="0">
                    <a:solidFill>
                      <a:srgbClr val="000000"/>
                    </a:solidFill>
                  </a:rPr>
                  <a:t>VM</a:t>
                </a:r>
                <a:endParaRPr lang="en-US" sz="1100" dirty="0">
                  <a:solidFill>
                    <a:srgbClr val="000000"/>
                  </a:solidFill>
                </a:endParaRPr>
              </a:p>
            </p:txBody>
          </p:sp>
          <p:sp>
            <p:nvSpPr>
              <p:cNvPr id="35" name="Oval 34"/>
              <p:cNvSpPr/>
              <p:nvPr/>
            </p:nvSpPr>
            <p:spPr>
              <a:xfrm>
                <a:off x="2286000" y="5410200"/>
                <a:ext cx="304800" cy="304800"/>
              </a:xfrm>
              <a:prstGeom prst="ellipse">
                <a:avLst/>
              </a:prstGeom>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US" sz="1100" dirty="0" smtClean="0">
                    <a:solidFill>
                      <a:srgbClr val="000000"/>
                    </a:solidFill>
                  </a:rPr>
                  <a:t>VM</a:t>
                </a:r>
                <a:endParaRPr lang="en-US" sz="1100" dirty="0">
                  <a:solidFill>
                    <a:srgbClr val="000000"/>
                  </a:solidFill>
                </a:endParaRPr>
              </a:p>
            </p:txBody>
          </p:sp>
          <p:sp>
            <p:nvSpPr>
              <p:cNvPr id="36" name="Oval 35"/>
              <p:cNvSpPr/>
              <p:nvPr/>
            </p:nvSpPr>
            <p:spPr>
              <a:xfrm>
                <a:off x="2590800" y="5410200"/>
                <a:ext cx="304800" cy="304800"/>
              </a:xfrm>
              <a:prstGeom prst="ellipse">
                <a:avLst/>
              </a:prstGeom>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US" sz="1100" dirty="0" smtClean="0">
                    <a:solidFill>
                      <a:srgbClr val="000000"/>
                    </a:solidFill>
                  </a:rPr>
                  <a:t>VM</a:t>
                </a:r>
                <a:endParaRPr lang="en-US" sz="1100" dirty="0">
                  <a:solidFill>
                    <a:srgbClr val="000000"/>
                  </a:solidFill>
                </a:endParaRPr>
              </a:p>
            </p:txBody>
          </p:sp>
          <p:sp>
            <p:nvSpPr>
              <p:cNvPr id="37" name="Oval 36"/>
              <p:cNvSpPr/>
              <p:nvPr/>
            </p:nvSpPr>
            <p:spPr>
              <a:xfrm>
                <a:off x="1981200" y="5715000"/>
                <a:ext cx="304800" cy="304800"/>
              </a:xfrm>
              <a:prstGeom prst="ellipse">
                <a:avLst/>
              </a:prstGeom>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US" sz="1100" dirty="0" smtClean="0">
                    <a:solidFill>
                      <a:srgbClr val="000000"/>
                    </a:solidFill>
                  </a:rPr>
                  <a:t>VM</a:t>
                </a:r>
                <a:endParaRPr lang="en-US" sz="1100" dirty="0">
                  <a:solidFill>
                    <a:srgbClr val="000000"/>
                  </a:solidFill>
                </a:endParaRPr>
              </a:p>
            </p:txBody>
          </p:sp>
          <p:sp>
            <p:nvSpPr>
              <p:cNvPr id="38" name="Oval 37"/>
              <p:cNvSpPr/>
              <p:nvPr/>
            </p:nvSpPr>
            <p:spPr>
              <a:xfrm>
                <a:off x="2286000" y="5715000"/>
                <a:ext cx="304800" cy="304800"/>
              </a:xfrm>
              <a:prstGeom prst="ellipse">
                <a:avLst/>
              </a:prstGeom>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US" sz="1100" dirty="0" smtClean="0">
                    <a:solidFill>
                      <a:srgbClr val="000000"/>
                    </a:solidFill>
                  </a:rPr>
                  <a:t>VM</a:t>
                </a:r>
                <a:endParaRPr lang="en-US" sz="1100" dirty="0">
                  <a:solidFill>
                    <a:srgbClr val="000000"/>
                  </a:solidFill>
                </a:endParaRPr>
              </a:p>
            </p:txBody>
          </p:sp>
          <p:sp>
            <p:nvSpPr>
              <p:cNvPr id="39" name="Oval 38"/>
              <p:cNvSpPr/>
              <p:nvPr/>
            </p:nvSpPr>
            <p:spPr>
              <a:xfrm>
                <a:off x="2590800" y="5715000"/>
                <a:ext cx="304800" cy="304800"/>
              </a:xfrm>
              <a:prstGeom prst="ellipse">
                <a:avLst/>
              </a:prstGeom>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US" sz="1100" dirty="0" smtClean="0">
                    <a:solidFill>
                      <a:srgbClr val="000000"/>
                    </a:solidFill>
                  </a:rPr>
                  <a:t>VM</a:t>
                </a:r>
                <a:endParaRPr lang="en-US" sz="1100" dirty="0">
                  <a:solidFill>
                    <a:srgbClr val="000000"/>
                  </a:solidFill>
                </a:endParaRPr>
              </a:p>
            </p:txBody>
          </p:sp>
          <p:sp>
            <p:nvSpPr>
              <p:cNvPr id="40" name="Oval 39"/>
              <p:cNvSpPr/>
              <p:nvPr/>
            </p:nvSpPr>
            <p:spPr>
              <a:xfrm>
                <a:off x="1981200" y="6019800"/>
                <a:ext cx="304800" cy="304800"/>
              </a:xfrm>
              <a:prstGeom prst="ellipse">
                <a:avLst/>
              </a:prstGeom>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US" sz="1100" dirty="0" smtClean="0">
                    <a:solidFill>
                      <a:srgbClr val="000000"/>
                    </a:solidFill>
                  </a:rPr>
                  <a:t>VM</a:t>
                </a:r>
                <a:endParaRPr lang="en-US" sz="1100" dirty="0">
                  <a:solidFill>
                    <a:srgbClr val="000000"/>
                  </a:solidFill>
                </a:endParaRPr>
              </a:p>
            </p:txBody>
          </p:sp>
          <p:sp>
            <p:nvSpPr>
              <p:cNvPr id="41" name="Oval 40"/>
              <p:cNvSpPr/>
              <p:nvPr/>
            </p:nvSpPr>
            <p:spPr>
              <a:xfrm>
                <a:off x="2286000" y="6019800"/>
                <a:ext cx="304800" cy="304800"/>
              </a:xfrm>
              <a:prstGeom prst="ellipse">
                <a:avLst/>
              </a:prstGeom>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US" sz="1100" dirty="0" smtClean="0">
                    <a:solidFill>
                      <a:srgbClr val="000000"/>
                    </a:solidFill>
                  </a:rPr>
                  <a:t>VM</a:t>
                </a:r>
                <a:endParaRPr lang="en-US" sz="1100" dirty="0">
                  <a:solidFill>
                    <a:srgbClr val="000000"/>
                  </a:solidFill>
                </a:endParaRPr>
              </a:p>
            </p:txBody>
          </p:sp>
          <p:sp>
            <p:nvSpPr>
              <p:cNvPr id="42" name="Oval 41"/>
              <p:cNvSpPr/>
              <p:nvPr/>
            </p:nvSpPr>
            <p:spPr>
              <a:xfrm>
                <a:off x="2590800" y="6019800"/>
                <a:ext cx="304800" cy="304800"/>
              </a:xfrm>
              <a:prstGeom prst="ellipse">
                <a:avLst/>
              </a:prstGeom>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US" sz="1100" dirty="0" smtClean="0">
                    <a:solidFill>
                      <a:srgbClr val="000000"/>
                    </a:solidFill>
                  </a:rPr>
                  <a:t>VM</a:t>
                </a:r>
                <a:endParaRPr lang="en-US" sz="1100" dirty="0">
                  <a:solidFill>
                    <a:srgbClr val="000000"/>
                  </a:solidFill>
                </a:endParaRPr>
              </a:p>
            </p:txBody>
          </p:sp>
          <p:sp>
            <p:nvSpPr>
              <p:cNvPr id="43" name="Oval 42"/>
              <p:cNvSpPr/>
              <p:nvPr/>
            </p:nvSpPr>
            <p:spPr>
              <a:xfrm>
                <a:off x="1981200" y="6324600"/>
                <a:ext cx="304800" cy="304800"/>
              </a:xfrm>
              <a:prstGeom prst="ellipse">
                <a:avLst/>
              </a:prstGeom>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US" sz="1100" dirty="0" smtClean="0">
                    <a:solidFill>
                      <a:srgbClr val="000000"/>
                    </a:solidFill>
                  </a:rPr>
                  <a:t>VM</a:t>
                </a:r>
                <a:endParaRPr lang="en-US" sz="1100" dirty="0">
                  <a:solidFill>
                    <a:srgbClr val="000000"/>
                  </a:solidFill>
                </a:endParaRPr>
              </a:p>
            </p:txBody>
          </p:sp>
          <p:sp>
            <p:nvSpPr>
              <p:cNvPr id="44" name="Oval 43"/>
              <p:cNvSpPr/>
              <p:nvPr/>
            </p:nvSpPr>
            <p:spPr>
              <a:xfrm>
                <a:off x="2286000" y="6324600"/>
                <a:ext cx="304800" cy="304800"/>
              </a:xfrm>
              <a:prstGeom prst="ellipse">
                <a:avLst/>
              </a:prstGeom>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US" sz="1100" dirty="0" smtClean="0">
                    <a:solidFill>
                      <a:srgbClr val="000000"/>
                    </a:solidFill>
                  </a:rPr>
                  <a:t>VM</a:t>
                </a:r>
                <a:endParaRPr lang="en-US" sz="1100" dirty="0">
                  <a:solidFill>
                    <a:srgbClr val="000000"/>
                  </a:solidFill>
                </a:endParaRPr>
              </a:p>
            </p:txBody>
          </p:sp>
          <p:sp>
            <p:nvSpPr>
              <p:cNvPr id="45" name="Oval 44"/>
              <p:cNvSpPr/>
              <p:nvPr/>
            </p:nvSpPr>
            <p:spPr>
              <a:xfrm>
                <a:off x="2590800" y="6324600"/>
                <a:ext cx="304800" cy="304800"/>
              </a:xfrm>
              <a:prstGeom prst="ellipse">
                <a:avLst/>
              </a:prstGeom>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US" sz="1100" dirty="0" smtClean="0">
                    <a:solidFill>
                      <a:srgbClr val="000000"/>
                    </a:solidFill>
                  </a:rPr>
                  <a:t>VM</a:t>
                </a:r>
                <a:endParaRPr lang="en-US" sz="1100" dirty="0">
                  <a:solidFill>
                    <a:srgbClr val="000000"/>
                  </a:solidFill>
                </a:endParaRPr>
              </a:p>
            </p:txBody>
          </p:sp>
          <p:sp>
            <p:nvSpPr>
              <p:cNvPr id="49" name="TextBox 48"/>
              <p:cNvSpPr txBox="1"/>
              <p:nvPr/>
            </p:nvSpPr>
            <p:spPr>
              <a:xfrm>
                <a:off x="1183213" y="5040868"/>
                <a:ext cx="184666" cy="369332"/>
              </a:xfrm>
              <a:prstGeom prst="rect">
                <a:avLst/>
              </a:prstGeom>
              <a:noFill/>
            </p:spPr>
            <p:txBody>
              <a:bodyPr wrap="none" rtlCol="0">
                <a:spAutoFit/>
              </a:bodyPr>
              <a:lstStyle/>
              <a:p>
                <a:endParaRPr lang="en-US" dirty="0"/>
              </a:p>
            </p:txBody>
          </p:sp>
        </p:grpSp>
        <p:grpSp>
          <p:nvGrpSpPr>
            <p:cNvPr id="14" name="Group 132"/>
            <p:cNvGrpSpPr/>
            <p:nvPr/>
          </p:nvGrpSpPr>
          <p:grpSpPr>
            <a:xfrm>
              <a:off x="2550587" y="3505200"/>
              <a:ext cx="3962400" cy="3156138"/>
              <a:chOff x="2550587" y="3505200"/>
              <a:chExt cx="3962400" cy="3156138"/>
            </a:xfrm>
          </p:grpSpPr>
          <p:pic>
            <p:nvPicPr>
              <p:cNvPr id="50" name="Picture 49" descr="PF5240.png"/>
              <p:cNvPicPr>
                <a:picLocks noChangeAspect="1"/>
              </p:cNvPicPr>
              <p:nvPr/>
            </p:nvPicPr>
            <p:blipFill>
              <a:blip r:embed="rId4"/>
              <a:stretch>
                <a:fillRect/>
              </a:stretch>
            </p:blipFill>
            <p:spPr>
              <a:xfrm>
                <a:off x="2779187" y="4191000"/>
                <a:ext cx="990600" cy="495300"/>
              </a:xfrm>
              <a:prstGeom prst="rect">
                <a:avLst/>
              </a:prstGeom>
            </p:spPr>
          </p:pic>
          <p:pic>
            <p:nvPicPr>
              <p:cNvPr id="51" name="Picture 50" descr="PF5240.png"/>
              <p:cNvPicPr>
                <a:picLocks noChangeAspect="1"/>
              </p:cNvPicPr>
              <p:nvPr/>
            </p:nvPicPr>
            <p:blipFill>
              <a:blip r:embed="rId4"/>
              <a:stretch>
                <a:fillRect/>
              </a:stretch>
            </p:blipFill>
            <p:spPr>
              <a:xfrm>
                <a:off x="4684187" y="4191000"/>
                <a:ext cx="990600" cy="495300"/>
              </a:xfrm>
              <a:prstGeom prst="rect">
                <a:avLst/>
              </a:prstGeom>
            </p:spPr>
          </p:pic>
          <p:grpSp>
            <p:nvGrpSpPr>
              <p:cNvPr id="15" name="Group 52"/>
              <p:cNvGrpSpPr/>
              <p:nvPr/>
            </p:nvGrpSpPr>
            <p:grpSpPr>
              <a:xfrm>
                <a:off x="2984500" y="4572000"/>
                <a:ext cx="1890187" cy="2089338"/>
                <a:chOff x="1183213" y="4800600"/>
                <a:chExt cx="1890187" cy="2089338"/>
              </a:xfrm>
            </p:grpSpPr>
            <p:grpSp>
              <p:nvGrpSpPr>
                <p:cNvPr id="16" name="Group 20"/>
                <p:cNvGrpSpPr/>
                <p:nvPr/>
              </p:nvGrpSpPr>
              <p:grpSpPr>
                <a:xfrm>
                  <a:off x="1752600" y="4800600"/>
                  <a:ext cx="1320800" cy="2089338"/>
                  <a:chOff x="1752600" y="4800600"/>
                  <a:chExt cx="1320800" cy="2089338"/>
                </a:xfrm>
              </p:grpSpPr>
              <p:pic>
                <p:nvPicPr>
                  <p:cNvPr id="68" name="Picture 67" descr="tor-switch.png"/>
                  <p:cNvPicPr>
                    <a:picLocks noChangeAspect="1"/>
                  </p:cNvPicPr>
                  <p:nvPr/>
                </p:nvPicPr>
                <p:blipFill>
                  <a:blip r:embed="rId2"/>
                  <a:stretch>
                    <a:fillRect/>
                  </a:stretch>
                </p:blipFill>
                <p:spPr>
                  <a:xfrm>
                    <a:off x="1752600" y="4800600"/>
                    <a:ext cx="1244600" cy="995680"/>
                  </a:xfrm>
                  <a:prstGeom prst="rect">
                    <a:avLst/>
                  </a:prstGeom>
                </p:spPr>
              </p:pic>
              <p:pic>
                <p:nvPicPr>
                  <p:cNvPr id="69" name="Picture 68" descr="rack-server.png"/>
                  <p:cNvPicPr>
                    <a:picLocks noChangeAspect="1"/>
                  </p:cNvPicPr>
                  <p:nvPr/>
                </p:nvPicPr>
                <p:blipFill>
                  <a:blip r:embed="rId3"/>
                  <a:stretch>
                    <a:fillRect/>
                  </a:stretch>
                </p:blipFill>
                <p:spPr>
                  <a:xfrm>
                    <a:off x="1752600" y="5395336"/>
                    <a:ext cx="1320800" cy="580202"/>
                  </a:xfrm>
                  <a:prstGeom prst="rect">
                    <a:avLst/>
                  </a:prstGeom>
                </p:spPr>
              </p:pic>
              <p:pic>
                <p:nvPicPr>
                  <p:cNvPr id="70" name="Picture 69" descr="rack-server.png"/>
                  <p:cNvPicPr>
                    <a:picLocks noChangeAspect="1"/>
                  </p:cNvPicPr>
                  <p:nvPr/>
                </p:nvPicPr>
                <p:blipFill>
                  <a:blip r:embed="rId3"/>
                  <a:stretch>
                    <a:fillRect/>
                  </a:stretch>
                </p:blipFill>
                <p:spPr>
                  <a:xfrm>
                    <a:off x="1752600" y="5700136"/>
                    <a:ext cx="1320800" cy="580202"/>
                  </a:xfrm>
                  <a:prstGeom prst="rect">
                    <a:avLst/>
                  </a:prstGeom>
                </p:spPr>
              </p:pic>
              <p:pic>
                <p:nvPicPr>
                  <p:cNvPr id="71" name="Picture 70" descr="rack-server.png"/>
                  <p:cNvPicPr>
                    <a:picLocks noChangeAspect="1"/>
                  </p:cNvPicPr>
                  <p:nvPr/>
                </p:nvPicPr>
                <p:blipFill>
                  <a:blip r:embed="rId3"/>
                  <a:stretch>
                    <a:fillRect/>
                  </a:stretch>
                </p:blipFill>
                <p:spPr>
                  <a:xfrm>
                    <a:off x="1752600" y="6004936"/>
                    <a:ext cx="1320800" cy="580202"/>
                  </a:xfrm>
                  <a:prstGeom prst="rect">
                    <a:avLst/>
                  </a:prstGeom>
                </p:spPr>
              </p:pic>
              <p:pic>
                <p:nvPicPr>
                  <p:cNvPr id="72" name="Picture 71" descr="rack-server.png"/>
                  <p:cNvPicPr>
                    <a:picLocks noChangeAspect="1"/>
                  </p:cNvPicPr>
                  <p:nvPr/>
                </p:nvPicPr>
                <p:blipFill>
                  <a:blip r:embed="rId3"/>
                  <a:stretch>
                    <a:fillRect/>
                  </a:stretch>
                </p:blipFill>
                <p:spPr>
                  <a:xfrm>
                    <a:off x="1752600" y="6309736"/>
                    <a:ext cx="1320800" cy="580202"/>
                  </a:xfrm>
                  <a:prstGeom prst="rect">
                    <a:avLst/>
                  </a:prstGeom>
                </p:spPr>
              </p:pic>
            </p:grpSp>
            <p:sp>
              <p:nvSpPr>
                <p:cNvPr id="55" name="Oval 54"/>
                <p:cNvSpPr/>
                <p:nvPr/>
              </p:nvSpPr>
              <p:spPr>
                <a:xfrm>
                  <a:off x="1981200" y="5410200"/>
                  <a:ext cx="304800" cy="304800"/>
                </a:xfrm>
                <a:prstGeom prst="ellipse">
                  <a:avLst/>
                </a:prstGeom>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US" sz="1100" dirty="0" smtClean="0">
                      <a:solidFill>
                        <a:srgbClr val="000000"/>
                      </a:solidFill>
                    </a:rPr>
                    <a:t>VM</a:t>
                  </a:r>
                  <a:endParaRPr lang="en-US" sz="1100" dirty="0">
                    <a:solidFill>
                      <a:srgbClr val="000000"/>
                    </a:solidFill>
                  </a:endParaRPr>
                </a:p>
              </p:txBody>
            </p:sp>
            <p:sp>
              <p:nvSpPr>
                <p:cNvPr id="56" name="Oval 55"/>
                <p:cNvSpPr/>
                <p:nvPr/>
              </p:nvSpPr>
              <p:spPr>
                <a:xfrm>
                  <a:off x="2286000" y="5410200"/>
                  <a:ext cx="304800" cy="304800"/>
                </a:xfrm>
                <a:prstGeom prst="ellipse">
                  <a:avLst/>
                </a:prstGeom>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US" sz="1100" dirty="0" smtClean="0">
                      <a:solidFill>
                        <a:srgbClr val="000000"/>
                      </a:solidFill>
                    </a:rPr>
                    <a:t>VM</a:t>
                  </a:r>
                  <a:endParaRPr lang="en-US" sz="1100" dirty="0">
                    <a:solidFill>
                      <a:srgbClr val="000000"/>
                    </a:solidFill>
                  </a:endParaRPr>
                </a:p>
              </p:txBody>
            </p:sp>
            <p:sp>
              <p:nvSpPr>
                <p:cNvPr id="57" name="Oval 56"/>
                <p:cNvSpPr/>
                <p:nvPr/>
              </p:nvSpPr>
              <p:spPr>
                <a:xfrm>
                  <a:off x="2590800" y="5410200"/>
                  <a:ext cx="304800" cy="304800"/>
                </a:xfrm>
                <a:prstGeom prst="ellipse">
                  <a:avLst/>
                </a:prstGeom>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US" sz="1100" dirty="0" smtClean="0">
                      <a:solidFill>
                        <a:srgbClr val="000000"/>
                      </a:solidFill>
                    </a:rPr>
                    <a:t>VM</a:t>
                  </a:r>
                  <a:endParaRPr lang="en-US" sz="1100" dirty="0">
                    <a:solidFill>
                      <a:srgbClr val="000000"/>
                    </a:solidFill>
                  </a:endParaRPr>
                </a:p>
              </p:txBody>
            </p:sp>
            <p:sp>
              <p:nvSpPr>
                <p:cNvPr id="58" name="Oval 57"/>
                <p:cNvSpPr/>
                <p:nvPr/>
              </p:nvSpPr>
              <p:spPr>
                <a:xfrm>
                  <a:off x="1981200" y="5715000"/>
                  <a:ext cx="304800" cy="304800"/>
                </a:xfrm>
                <a:prstGeom prst="ellipse">
                  <a:avLst/>
                </a:prstGeom>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US" sz="1100" dirty="0" smtClean="0">
                      <a:solidFill>
                        <a:srgbClr val="000000"/>
                      </a:solidFill>
                    </a:rPr>
                    <a:t>VM</a:t>
                  </a:r>
                  <a:endParaRPr lang="en-US" sz="1100" dirty="0">
                    <a:solidFill>
                      <a:srgbClr val="000000"/>
                    </a:solidFill>
                  </a:endParaRPr>
                </a:p>
              </p:txBody>
            </p:sp>
            <p:sp>
              <p:nvSpPr>
                <p:cNvPr id="59" name="Oval 58"/>
                <p:cNvSpPr/>
                <p:nvPr/>
              </p:nvSpPr>
              <p:spPr>
                <a:xfrm>
                  <a:off x="2286000" y="5715000"/>
                  <a:ext cx="304800" cy="304800"/>
                </a:xfrm>
                <a:prstGeom prst="ellipse">
                  <a:avLst/>
                </a:prstGeom>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US" sz="1100" dirty="0" smtClean="0">
                      <a:solidFill>
                        <a:srgbClr val="000000"/>
                      </a:solidFill>
                    </a:rPr>
                    <a:t>VM</a:t>
                  </a:r>
                  <a:endParaRPr lang="en-US" sz="1100" dirty="0">
                    <a:solidFill>
                      <a:srgbClr val="000000"/>
                    </a:solidFill>
                  </a:endParaRPr>
                </a:p>
              </p:txBody>
            </p:sp>
            <p:sp>
              <p:nvSpPr>
                <p:cNvPr id="60" name="Oval 59"/>
                <p:cNvSpPr/>
                <p:nvPr/>
              </p:nvSpPr>
              <p:spPr>
                <a:xfrm>
                  <a:off x="2590800" y="5715000"/>
                  <a:ext cx="304800" cy="304800"/>
                </a:xfrm>
                <a:prstGeom prst="ellipse">
                  <a:avLst/>
                </a:prstGeom>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US" sz="1100" dirty="0" smtClean="0">
                      <a:solidFill>
                        <a:srgbClr val="000000"/>
                      </a:solidFill>
                    </a:rPr>
                    <a:t>VM</a:t>
                  </a:r>
                  <a:endParaRPr lang="en-US" sz="1100" dirty="0">
                    <a:solidFill>
                      <a:srgbClr val="000000"/>
                    </a:solidFill>
                  </a:endParaRPr>
                </a:p>
              </p:txBody>
            </p:sp>
            <p:sp>
              <p:nvSpPr>
                <p:cNvPr id="61" name="Oval 60"/>
                <p:cNvSpPr/>
                <p:nvPr/>
              </p:nvSpPr>
              <p:spPr>
                <a:xfrm>
                  <a:off x="1981200" y="6019800"/>
                  <a:ext cx="304800" cy="304800"/>
                </a:xfrm>
                <a:prstGeom prst="ellipse">
                  <a:avLst/>
                </a:prstGeom>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US" sz="1100" dirty="0" smtClean="0">
                      <a:solidFill>
                        <a:srgbClr val="000000"/>
                      </a:solidFill>
                    </a:rPr>
                    <a:t>VM</a:t>
                  </a:r>
                  <a:endParaRPr lang="en-US" sz="1100" dirty="0">
                    <a:solidFill>
                      <a:srgbClr val="000000"/>
                    </a:solidFill>
                  </a:endParaRPr>
                </a:p>
              </p:txBody>
            </p:sp>
            <p:sp>
              <p:nvSpPr>
                <p:cNvPr id="62" name="Oval 61"/>
                <p:cNvSpPr/>
                <p:nvPr/>
              </p:nvSpPr>
              <p:spPr>
                <a:xfrm>
                  <a:off x="2286000" y="6019800"/>
                  <a:ext cx="304800" cy="304800"/>
                </a:xfrm>
                <a:prstGeom prst="ellipse">
                  <a:avLst/>
                </a:prstGeom>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US" sz="1100" dirty="0" smtClean="0">
                      <a:solidFill>
                        <a:srgbClr val="000000"/>
                      </a:solidFill>
                    </a:rPr>
                    <a:t>VM</a:t>
                  </a:r>
                  <a:endParaRPr lang="en-US" sz="1100" dirty="0">
                    <a:solidFill>
                      <a:srgbClr val="000000"/>
                    </a:solidFill>
                  </a:endParaRPr>
                </a:p>
              </p:txBody>
            </p:sp>
            <p:sp>
              <p:nvSpPr>
                <p:cNvPr id="63" name="Oval 62"/>
                <p:cNvSpPr/>
                <p:nvPr/>
              </p:nvSpPr>
              <p:spPr>
                <a:xfrm>
                  <a:off x="2590800" y="6019800"/>
                  <a:ext cx="304800" cy="304800"/>
                </a:xfrm>
                <a:prstGeom prst="ellipse">
                  <a:avLst/>
                </a:prstGeom>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US" sz="1100" dirty="0" smtClean="0">
                      <a:solidFill>
                        <a:srgbClr val="000000"/>
                      </a:solidFill>
                    </a:rPr>
                    <a:t>VM</a:t>
                  </a:r>
                  <a:endParaRPr lang="en-US" sz="1100" dirty="0">
                    <a:solidFill>
                      <a:srgbClr val="000000"/>
                    </a:solidFill>
                  </a:endParaRPr>
                </a:p>
              </p:txBody>
            </p:sp>
            <p:sp>
              <p:nvSpPr>
                <p:cNvPr id="64" name="Oval 63"/>
                <p:cNvSpPr/>
                <p:nvPr/>
              </p:nvSpPr>
              <p:spPr>
                <a:xfrm>
                  <a:off x="1981200" y="6324600"/>
                  <a:ext cx="304800" cy="304800"/>
                </a:xfrm>
                <a:prstGeom prst="ellipse">
                  <a:avLst/>
                </a:prstGeom>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US" sz="1100" dirty="0" smtClean="0">
                      <a:solidFill>
                        <a:srgbClr val="000000"/>
                      </a:solidFill>
                    </a:rPr>
                    <a:t>VM</a:t>
                  </a:r>
                  <a:endParaRPr lang="en-US" sz="1100" dirty="0">
                    <a:solidFill>
                      <a:srgbClr val="000000"/>
                    </a:solidFill>
                  </a:endParaRPr>
                </a:p>
              </p:txBody>
            </p:sp>
            <p:sp>
              <p:nvSpPr>
                <p:cNvPr id="65" name="Oval 64"/>
                <p:cNvSpPr/>
                <p:nvPr/>
              </p:nvSpPr>
              <p:spPr>
                <a:xfrm>
                  <a:off x="2286000" y="6324600"/>
                  <a:ext cx="304800" cy="304800"/>
                </a:xfrm>
                <a:prstGeom prst="ellipse">
                  <a:avLst/>
                </a:prstGeom>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US" sz="1100" dirty="0" smtClean="0">
                      <a:solidFill>
                        <a:srgbClr val="000000"/>
                      </a:solidFill>
                    </a:rPr>
                    <a:t>VM</a:t>
                  </a:r>
                  <a:endParaRPr lang="en-US" sz="1100" dirty="0">
                    <a:solidFill>
                      <a:srgbClr val="000000"/>
                    </a:solidFill>
                  </a:endParaRPr>
                </a:p>
              </p:txBody>
            </p:sp>
            <p:sp>
              <p:nvSpPr>
                <p:cNvPr id="66" name="Oval 65"/>
                <p:cNvSpPr/>
                <p:nvPr/>
              </p:nvSpPr>
              <p:spPr>
                <a:xfrm>
                  <a:off x="2590800" y="6324600"/>
                  <a:ext cx="304800" cy="304800"/>
                </a:xfrm>
                <a:prstGeom prst="ellipse">
                  <a:avLst/>
                </a:prstGeom>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US" sz="1100" dirty="0" smtClean="0">
                      <a:solidFill>
                        <a:srgbClr val="000000"/>
                      </a:solidFill>
                    </a:rPr>
                    <a:t>VM</a:t>
                  </a:r>
                  <a:endParaRPr lang="en-US" sz="1100" dirty="0">
                    <a:solidFill>
                      <a:srgbClr val="000000"/>
                    </a:solidFill>
                  </a:endParaRPr>
                </a:p>
              </p:txBody>
            </p:sp>
            <p:sp>
              <p:nvSpPr>
                <p:cNvPr id="67" name="TextBox 66"/>
                <p:cNvSpPr txBox="1"/>
                <p:nvPr/>
              </p:nvSpPr>
              <p:spPr>
                <a:xfrm>
                  <a:off x="1183213" y="5040868"/>
                  <a:ext cx="184666" cy="369332"/>
                </a:xfrm>
                <a:prstGeom prst="rect">
                  <a:avLst/>
                </a:prstGeom>
                <a:noFill/>
              </p:spPr>
              <p:txBody>
                <a:bodyPr wrap="none" rtlCol="0">
                  <a:spAutoFit/>
                </a:bodyPr>
                <a:lstStyle/>
                <a:p>
                  <a:endParaRPr lang="en-US" dirty="0"/>
                </a:p>
              </p:txBody>
            </p:sp>
          </p:grpSp>
          <p:grpSp>
            <p:nvGrpSpPr>
              <p:cNvPr id="17" name="Group 72"/>
              <p:cNvGrpSpPr/>
              <p:nvPr/>
            </p:nvGrpSpPr>
            <p:grpSpPr>
              <a:xfrm>
                <a:off x="4622800" y="4572000"/>
                <a:ext cx="1890187" cy="2089338"/>
                <a:chOff x="1183213" y="4800600"/>
                <a:chExt cx="1890187" cy="2089338"/>
              </a:xfrm>
            </p:grpSpPr>
            <p:grpSp>
              <p:nvGrpSpPr>
                <p:cNvPr id="18" name="Group 20"/>
                <p:cNvGrpSpPr/>
                <p:nvPr/>
              </p:nvGrpSpPr>
              <p:grpSpPr>
                <a:xfrm>
                  <a:off x="1752600" y="4800600"/>
                  <a:ext cx="1320800" cy="2089338"/>
                  <a:chOff x="1752600" y="4800600"/>
                  <a:chExt cx="1320800" cy="2089338"/>
                </a:xfrm>
              </p:grpSpPr>
              <p:pic>
                <p:nvPicPr>
                  <p:cNvPr id="88" name="Picture 87" descr="tor-switch.png"/>
                  <p:cNvPicPr>
                    <a:picLocks noChangeAspect="1"/>
                  </p:cNvPicPr>
                  <p:nvPr/>
                </p:nvPicPr>
                <p:blipFill>
                  <a:blip r:embed="rId2"/>
                  <a:stretch>
                    <a:fillRect/>
                  </a:stretch>
                </p:blipFill>
                <p:spPr>
                  <a:xfrm>
                    <a:off x="1752600" y="4800600"/>
                    <a:ext cx="1244600" cy="995680"/>
                  </a:xfrm>
                  <a:prstGeom prst="rect">
                    <a:avLst/>
                  </a:prstGeom>
                </p:spPr>
              </p:pic>
              <p:pic>
                <p:nvPicPr>
                  <p:cNvPr id="89" name="Picture 88" descr="rack-server.png"/>
                  <p:cNvPicPr>
                    <a:picLocks noChangeAspect="1"/>
                  </p:cNvPicPr>
                  <p:nvPr/>
                </p:nvPicPr>
                <p:blipFill>
                  <a:blip r:embed="rId3"/>
                  <a:stretch>
                    <a:fillRect/>
                  </a:stretch>
                </p:blipFill>
                <p:spPr>
                  <a:xfrm>
                    <a:off x="1752600" y="5395336"/>
                    <a:ext cx="1320800" cy="580202"/>
                  </a:xfrm>
                  <a:prstGeom prst="rect">
                    <a:avLst/>
                  </a:prstGeom>
                </p:spPr>
              </p:pic>
              <p:pic>
                <p:nvPicPr>
                  <p:cNvPr id="90" name="Picture 89" descr="rack-server.png"/>
                  <p:cNvPicPr>
                    <a:picLocks noChangeAspect="1"/>
                  </p:cNvPicPr>
                  <p:nvPr/>
                </p:nvPicPr>
                <p:blipFill>
                  <a:blip r:embed="rId3"/>
                  <a:stretch>
                    <a:fillRect/>
                  </a:stretch>
                </p:blipFill>
                <p:spPr>
                  <a:xfrm>
                    <a:off x="1752600" y="5700136"/>
                    <a:ext cx="1320800" cy="580202"/>
                  </a:xfrm>
                  <a:prstGeom prst="rect">
                    <a:avLst/>
                  </a:prstGeom>
                </p:spPr>
              </p:pic>
              <p:pic>
                <p:nvPicPr>
                  <p:cNvPr id="91" name="Picture 90" descr="rack-server.png"/>
                  <p:cNvPicPr>
                    <a:picLocks noChangeAspect="1"/>
                  </p:cNvPicPr>
                  <p:nvPr/>
                </p:nvPicPr>
                <p:blipFill>
                  <a:blip r:embed="rId3"/>
                  <a:stretch>
                    <a:fillRect/>
                  </a:stretch>
                </p:blipFill>
                <p:spPr>
                  <a:xfrm>
                    <a:off x="1752600" y="6004936"/>
                    <a:ext cx="1320800" cy="580202"/>
                  </a:xfrm>
                  <a:prstGeom prst="rect">
                    <a:avLst/>
                  </a:prstGeom>
                </p:spPr>
              </p:pic>
              <p:pic>
                <p:nvPicPr>
                  <p:cNvPr id="92" name="Picture 91" descr="rack-server.png"/>
                  <p:cNvPicPr>
                    <a:picLocks noChangeAspect="1"/>
                  </p:cNvPicPr>
                  <p:nvPr/>
                </p:nvPicPr>
                <p:blipFill>
                  <a:blip r:embed="rId3"/>
                  <a:stretch>
                    <a:fillRect/>
                  </a:stretch>
                </p:blipFill>
                <p:spPr>
                  <a:xfrm>
                    <a:off x="1752600" y="6309736"/>
                    <a:ext cx="1320800" cy="580202"/>
                  </a:xfrm>
                  <a:prstGeom prst="rect">
                    <a:avLst/>
                  </a:prstGeom>
                </p:spPr>
              </p:pic>
            </p:grpSp>
            <p:sp>
              <p:nvSpPr>
                <p:cNvPr id="75" name="Oval 74"/>
                <p:cNvSpPr/>
                <p:nvPr/>
              </p:nvSpPr>
              <p:spPr>
                <a:xfrm>
                  <a:off x="1981200" y="5410200"/>
                  <a:ext cx="304800" cy="304800"/>
                </a:xfrm>
                <a:prstGeom prst="ellipse">
                  <a:avLst/>
                </a:prstGeom>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US" sz="1100" dirty="0" smtClean="0">
                      <a:solidFill>
                        <a:srgbClr val="000000"/>
                      </a:solidFill>
                    </a:rPr>
                    <a:t>VM</a:t>
                  </a:r>
                  <a:endParaRPr lang="en-US" sz="1100" dirty="0">
                    <a:solidFill>
                      <a:srgbClr val="000000"/>
                    </a:solidFill>
                  </a:endParaRPr>
                </a:p>
              </p:txBody>
            </p:sp>
            <p:sp>
              <p:nvSpPr>
                <p:cNvPr id="76" name="Oval 75"/>
                <p:cNvSpPr/>
                <p:nvPr/>
              </p:nvSpPr>
              <p:spPr>
                <a:xfrm>
                  <a:off x="2286000" y="5410200"/>
                  <a:ext cx="304800" cy="304800"/>
                </a:xfrm>
                <a:prstGeom prst="ellipse">
                  <a:avLst/>
                </a:prstGeom>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US" sz="1100" dirty="0" smtClean="0">
                      <a:solidFill>
                        <a:srgbClr val="000000"/>
                      </a:solidFill>
                    </a:rPr>
                    <a:t>VM</a:t>
                  </a:r>
                  <a:endParaRPr lang="en-US" sz="1100" dirty="0">
                    <a:solidFill>
                      <a:srgbClr val="000000"/>
                    </a:solidFill>
                  </a:endParaRPr>
                </a:p>
              </p:txBody>
            </p:sp>
            <p:sp>
              <p:nvSpPr>
                <p:cNvPr id="77" name="Oval 76"/>
                <p:cNvSpPr/>
                <p:nvPr/>
              </p:nvSpPr>
              <p:spPr>
                <a:xfrm>
                  <a:off x="2590800" y="5410200"/>
                  <a:ext cx="304800" cy="304800"/>
                </a:xfrm>
                <a:prstGeom prst="ellipse">
                  <a:avLst/>
                </a:prstGeom>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US" sz="1100" dirty="0" smtClean="0">
                      <a:solidFill>
                        <a:srgbClr val="000000"/>
                      </a:solidFill>
                    </a:rPr>
                    <a:t>VM</a:t>
                  </a:r>
                  <a:endParaRPr lang="en-US" sz="1100" dirty="0">
                    <a:solidFill>
                      <a:srgbClr val="000000"/>
                    </a:solidFill>
                  </a:endParaRPr>
                </a:p>
              </p:txBody>
            </p:sp>
            <p:sp>
              <p:nvSpPr>
                <p:cNvPr id="78" name="Oval 77"/>
                <p:cNvSpPr/>
                <p:nvPr/>
              </p:nvSpPr>
              <p:spPr>
                <a:xfrm>
                  <a:off x="1981200" y="5715000"/>
                  <a:ext cx="304800" cy="304800"/>
                </a:xfrm>
                <a:prstGeom prst="ellipse">
                  <a:avLst/>
                </a:prstGeom>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US" sz="1100" dirty="0" smtClean="0">
                      <a:solidFill>
                        <a:srgbClr val="000000"/>
                      </a:solidFill>
                    </a:rPr>
                    <a:t>VM</a:t>
                  </a:r>
                  <a:endParaRPr lang="en-US" sz="1100" dirty="0">
                    <a:solidFill>
                      <a:srgbClr val="000000"/>
                    </a:solidFill>
                  </a:endParaRPr>
                </a:p>
              </p:txBody>
            </p:sp>
            <p:sp>
              <p:nvSpPr>
                <p:cNvPr id="79" name="Oval 78"/>
                <p:cNvSpPr/>
                <p:nvPr/>
              </p:nvSpPr>
              <p:spPr>
                <a:xfrm>
                  <a:off x="2286000" y="5715000"/>
                  <a:ext cx="304800" cy="304800"/>
                </a:xfrm>
                <a:prstGeom prst="ellipse">
                  <a:avLst/>
                </a:prstGeom>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US" sz="1100" dirty="0" smtClean="0">
                      <a:solidFill>
                        <a:srgbClr val="000000"/>
                      </a:solidFill>
                    </a:rPr>
                    <a:t>VM</a:t>
                  </a:r>
                  <a:endParaRPr lang="en-US" sz="1100" dirty="0">
                    <a:solidFill>
                      <a:srgbClr val="000000"/>
                    </a:solidFill>
                  </a:endParaRPr>
                </a:p>
              </p:txBody>
            </p:sp>
            <p:sp>
              <p:nvSpPr>
                <p:cNvPr id="80" name="Oval 79"/>
                <p:cNvSpPr/>
                <p:nvPr/>
              </p:nvSpPr>
              <p:spPr>
                <a:xfrm>
                  <a:off x="2590800" y="5715000"/>
                  <a:ext cx="304800" cy="304800"/>
                </a:xfrm>
                <a:prstGeom prst="ellipse">
                  <a:avLst/>
                </a:prstGeom>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US" sz="1100" dirty="0" smtClean="0">
                      <a:solidFill>
                        <a:srgbClr val="000000"/>
                      </a:solidFill>
                    </a:rPr>
                    <a:t>VM</a:t>
                  </a:r>
                  <a:endParaRPr lang="en-US" sz="1100" dirty="0">
                    <a:solidFill>
                      <a:srgbClr val="000000"/>
                    </a:solidFill>
                  </a:endParaRPr>
                </a:p>
              </p:txBody>
            </p:sp>
            <p:sp>
              <p:nvSpPr>
                <p:cNvPr id="81" name="Oval 80"/>
                <p:cNvSpPr/>
                <p:nvPr/>
              </p:nvSpPr>
              <p:spPr>
                <a:xfrm>
                  <a:off x="1981200" y="6019800"/>
                  <a:ext cx="304800" cy="304800"/>
                </a:xfrm>
                <a:prstGeom prst="ellipse">
                  <a:avLst/>
                </a:prstGeom>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US" sz="1100" dirty="0" smtClean="0">
                      <a:solidFill>
                        <a:srgbClr val="000000"/>
                      </a:solidFill>
                    </a:rPr>
                    <a:t>VM</a:t>
                  </a:r>
                  <a:endParaRPr lang="en-US" sz="1100" dirty="0">
                    <a:solidFill>
                      <a:srgbClr val="000000"/>
                    </a:solidFill>
                  </a:endParaRPr>
                </a:p>
              </p:txBody>
            </p:sp>
            <p:sp>
              <p:nvSpPr>
                <p:cNvPr id="82" name="Oval 81"/>
                <p:cNvSpPr/>
                <p:nvPr/>
              </p:nvSpPr>
              <p:spPr>
                <a:xfrm>
                  <a:off x="2286000" y="6019800"/>
                  <a:ext cx="304800" cy="304800"/>
                </a:xfrm>
                <a:prstGeom prst="ellipse">
                  <a:avLst/>
                </a:prstGeom>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US" sz="1100" dirty="0" smtClean="0">
                      <a:solidFill>
                        <a:srgbClr val="000000"/>
                      </a:solidFill>
                    </a:rPr>
                    <a:t>VM</a:t>
                  </a:r>
                  <a:endParaRPr lang="en-US" sz="1100" dirty="0">
                    <a:solidFill>
                      <a:srgbClr val="000000"/>
                    </a:solidFill>
                  </a:endParaRPr>
                </a:p>
              </p:txBody>
            </p:sp>
            <p:sp>
              <p:nvSpPr>
                <p:cNvPr id="83" name="Oval 82"/>
                <p:cNvSpPr/>
                <p:nvPr/>
              </p:nvSpPr>
              <p:spPr>
                <a:xfrm>
                  <a:off x="2590800" y="6019800"/>
                  <a:ext cx="304800" cy="304800"/>
                </a:xfrm>
                <a:prstGeom prst="ellipse">
                  <a:avLst/>
                </a:prstGeom>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US" sz="1100" dirty="0" smtClean="0">
                      <a:solidFill>
                        <a:srgbClr val="000000"/>
                      </a:solidFill>
                    </a:rPr>
                    <a:t>VM</a:t>
                  </a:r>
                  <a:endParaRPr lang="en-US" sz="1100" dirty="0">
                    <a:solidFill>
                      <a:srgbClr val="000000"/>
                    </a:solidFill>
                  </a:endParaRPr>
                </a:p>
              </p:txBody>
            </p:sp>
            <p:sp>
              <p:nvSpPr>
                <p:cNvPr id="84" name="Oval 83"/>
                <p:cNvSpPr/>
                <p:nvPr/>
              </p:nvSpPr>
              <p:spPr>
                <a:xfrm>
                  <a:off x="1981200" y="6324600"/>
                  <a:ext cx="304800" cy="304800"/>
                </a:xfrm>
                <a:prstGeom prst="ellipse">
                  <a:avLst/>
                </a:prstGeom>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US" sz="1100" dirty="0" smtClean="0">
                      <a:solidFill>
                        <a:srgbClr val="000000"/>
                      </a:solidFill>
                    </a:rPr>
                    <a:t>VM</a:t>
                  </a:r>
                  <a:endParaRPr lang="en-US" sz="1100" dirty="0">
                    <a:solidFill>
                      <a:srgbClr val="000000"/>
                    </a:solidFill>
                  </a:endParaRPr>
                </a:p>
              </p:txBody>
            </p:sp>
            <p:sp>
              <p:nvSpPr>
                <p:cNvPr id="85" name="Oval 84"/>
                <p:cNvSpPr/>
                <p:nvPr/>
              </p:nvSpPr>
              <p:spPr>
                <a:xfrm>
                  <a:off x="2286000" y="6324600"/>
                  <a:ext cx="304800" cy="304800"/>
                </a:xfrm>
                <a:prstGeom prst="ellipse">
                  <a:avLst/>
                </a:prstGeom>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US" sz="1100" dirty="0" smtClean="0">
                      <a:solidFill>
                        <a:srgbClr val="000000"/>
                      </a:solidFill>
                    </a:rPr>
                    <a:t>VM</a:t>
                  </a:r>
                  <a:endParaRPr lang="en-US" sz="1100" dirty="0">
                    <a:solidFill>
                      <a:srgbClr val="000000"/>
                    </a:solidFill>
                  </a:endParaRPr>
                </a:p>
              </p:txBody>
            </p:sp>
            <p:sp>
              <p:nvSpPr>
                <p:cNvPr id="86" name="Oval 85"/>
                <p:cNvSpPr/>
                <p:nvPr/>
              </p:nvSpPr>
              <p:spPr>
                <a:xfrm>
                  <a:off x="2590800" y="6324600"/>
                  <a:ext cx="304800" cy="304800"/>
                </a:xfrm>
                <a:prstGeom prst="ellipse">
                  <a:avLst/>
                </a:prstGeom>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US" sz="1100" dirty="0" smtClean="0">
                      <a:solidFill>
                        <a:srgbClr val="000000"/>
                      </a:solidFill>
                    </a:rPr>
                    <a:t>VM</a:t>
                  </a:r>
                  <a:endParaRPr lang="en-US" sz="1100" dirty="0">
                    <a:solidFill>
                      <a:srgbClr val="000000"/>
                    </a:solidFill>
                  </a:endParaRPr>
                </a:p>
              </p:txBody>
            </p:sp>
            <p:sp>
              <p:nvSpPr>
                <p:cNvPr id="87" name="TextBox 86"/>
                <p:cNvSpPr txBox="1"/>
                <p:nvPr/>
              </p:nvSpPr>
              <p:spPr>
                <a:xfrm>
                  <a:off x="1183213" y="5040868"/>
                  <a:ext cx="184666" cy="369332"/>
                </a:xfrm>
                <a:prstGeom prst="rect">
                  <a:avLst/>
                </a:prstGeom>
                <a:noFill/>
              </p:spPr>
              <p:txBody>
                <a:bodyPr wrap="none" rtlCol="0">
                  <a:spAutoFit/>
                </a:bodyPr>
                <a:lstStyle/>
                <a:p>
                  <a:endParaRPr lang="en-US" dirty="0"/>
                </a:p>
              </p:txBody>
            </p:sp>
          </p:grpSp>
          <p:pic>
            <p:nvPicPr>
              <p:cNvPr id="94" name="Picture 93" descr="PF5240.png"/>
              <p:cNvPicPr>
                <a:picLocks noChangeAspect="1"/>
              </p:cNvPicPr>
              <p:nvPr/>
            </p:nvPicPr>
            <p:blipFill>
              <a:blip r:embed="rId4"/>
              <a:stretch>
                <a:fillRect/>
              </a:stretch>
            </p:blipFill>
            <p:spPr>
              <a:xfrm>
                <a:off x="2791887" y="3505200"/>
                <a:ext cx="990600" cy="495300"/>
              </a:xfrm>
              <a:prstGeom prst="rect">
                <a:avLst/>
              </a:prstGeom>
            </p:spPr>
          </p:pic>
          <p:pic>
            <p:nvPicPr>
              <p:cNvPr id="95" name="Picture 94" descr="PF5240.png"/>
              <p:cNvPicPr>
                <a:picLocks noChangeAspect="1"/>
              </p:cNvPicPr>
              <p:nvPr/>
            </p:nvPicPr>
            <p:blipFill>
              <a:blip r:embed="rId4"/>
              <a:stretch>
                <a:fillRect/>
              </a:stretch>
            </p:blipFill>
            <p:spPr>
              <a:xfrm>
                <a:off x="4684187" y="3505200"/>
                <a:ext cx="990600" cy="495300"/>
              </a:xfrm>
              <a:prstGeom prst="rect">
                <a:avLst/>
              </a:prstGeom>
            </p:spPr>
          </p:pic>
          <p:cxnSp>
            <p:nvCxnSpPr>
              <p:cNvPr id="97" name="Straight Connector 96"/>
              <p:cNvCxnSpPr/>
              <p:nvPr/>
            </p:nvCxnSpPr>
            <p:spPr>
              <a:xfrm flipV="1">
                <a:off x="2550587" y="4572000"/>
                <a:ext cx="635000" cy="3810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0" name="Straight Connector 99"/>
              <p:cNvCxnSpPr/>
              <p:nvPr/>
            </p:nvCxnSpPr>
            <p:spPr>
              <a:xfrm rot="10800000">
                <a:off x="3185587" y="4572000"/>
                <a:ext cx="1041400" cy="3810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3" name="Straight Connector 102"/>
              <p:cNvCxnSpPr/>
              <p:nvPr/>
            </p:nvCxnSpPr>
            <p:spPr>
              <a:xfrm rot="10800000">
                <a:off x="3185587" y="4572001"/>
                <a:ext cx="2540000" cy="381003"/>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6" name="Straight Connector 105"/>
              <p:cNvCxnSpPr/>
              <p:nvPr/>
            </p:nvCxnSpPr>
            <p:spPr>
              <a:xfrm rot="10800000">
                <a:off x="5065187" y="4572000"/>
                <a:ext cx="660400" cy="3810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0" name="Straight Connector 109"/>
              <p:cNvCxnSpPr/>
              <p:nvPr/>
            </p:nvCxnSpPr>
            <p:spPr>
              <a:xfrm flipV="1">
                <a:off x="4226987" y="4572001"/>
                <a:ext cx="838199" cy="38100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3" name="Straight Connector 112"/>
              <p:cNvCxnSpPr/>
              <p:nvPr/>
            </p:nvCxnSpPr>
            <p:spPr>
              <a:xfrm flipV="1">
                <a:off x="2550587" y="4572001"/>
                <a:ext cx="2514599" cy="38100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6" name="Straight Connector 115"/>
              <p:cNvCxnSpPr/>
              <p:nvPr/>
            </p:nvCxnSpPr>
            <p:spPr>
              <a:xfrm>
                <a:off x="3185587" y="3886200"/>
                <a:ext cx="2006600" cy="4572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0" name="Straight Connector 119"/>
              <p:cNvCxnSpPr/>
              <p:nvPr/>
            </p:nvCxnSpPr>
            <p:spPr>
              <a:xfrm rot="5400000">
                <a:off x="4963587" y="4114800"/>
                <a:ext cx="457200" cy="158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3" name="Straight Connector 122"/>
              <p:cNvCxnSpPr/>
              <p:nvPr/>
            </p:nvCxnSpPr>
            <p:spPr>
              <a:xfrm rot="10800000" flipV="1">
                <a:off x="3185587" y="3886200"/>
                <a:ext cx="2007394" cy="457994"/>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7" name="Straight Connector 126"/>
              <p:cNvCxnSpPr/>
              <p:nvPr/>
            </p:nvCxnSpPr>
            <p:spPr>
              <a:xfrm rot="5400000">
                <a:off x="2957781" y="4114800"/>
                <a:ext cx="457200" cy="158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grpSp>
      <p:grpSp>
        <p:nvGrpSpPr>
          <p:cNvPr id="19" name="Group 188"/>
          <p:cNvGrpSpPr/>
          <p:nvPr/>
        </p:nvGrpSpPr>
        <p:grpSpPr>
          <a:xfrm>
            <a:off x="1698079" y="3565343"/>
            <a:ext cx="4550321" cy="2895600"/>
            <a:chOff x="3730079" y="3397062"/>
            <a:chExt cx="4550321" cy="2895600"/>
          </a:xfrm>
        </p:grpSpPr>
        <p:sp>
          <p:nvSpPr>
            <p:cNvPr id="190" name="TextBox 189"/>
            <p:cNvSpPr txBox="1"/>
            <p:nvPr/>
          </p:nvSpPr>
          <p:spPr>
            <a:xfrm>
              <a:off x="3730079" y="3397062"/>
              <a:ext cx="184666" cy="369332"/>
            </a:xfrm>
            <a:prstGeom prst="rect">
              <a:avLst/>
            </a:prstGeom>
            <a:noFill/>
          </p:spPr>
          <p:txBody>
            <a:bodyPr wrap="none" rtlCol="0">
              <a:spAutoFit/>
            </a:bodyPr>
            <a:lstStyle/>
            <a:p>
              <a:endParaRPr lang="en-US" dirty="0">
                <a:solidFill>
                  <a:srgbClr val="FF0000"/>
                </a:solidFill>
              </a:endParaRPr>
            </a:p>
          </p:txBody>
        </p:sp>
        <p:grpSp>
          <p:nvGrpSpPr>
            <p:cNvPr id="20" name="Group 204"/>
            <p:cNvGrpSpPr/>
            <p:nvPr/>
          </p:nvGrpSpPr>
          <p:grpSpPr>
            <a:xfrm>
              <a:off x="4343400" y="5073462"/>
              <a:ext cx="3937000" cy="1219200"/>
              <a:chOff x="4343400" y="5073462"/>
              <a:chExt cx="3937000" cy="1219200"/>
            </a:xfrm>
          </p:grpSpPr>
          <p:grpSp>
            <p:nvGrpSpPr>
              <p:cNvPr id="21" name="Group 172"/>
              <p:cNvGrpSpPr/>
              <p:nvPr/>
            </p:nvGrpSpPr>
            <p:grpSpPr>
              <a:xfrm>
                <a:off x="4343400" y="5683062"/>
                <a:ext cx="609600" cy="609600"/>
                <a:chOff x="5302781" y="5670723"/>
                <a:chExt cx="609600" cy="609600"/>
              </a:xfrm>
            </p:grpSpPr>
            <p:sp>
              <p:nvSpPr>
                <p:cNvPr id="217" name="Oval 216"/>
                <p:cNvSpPr/>
                <p:nvPr/>
              </p:nvSpPr>
              <p:spPr>
                <a:xfrm>
                  <a:off x="5302781" y="5975523"/>
                  <a:ext cx="304800" cy="304800"/>
                </a:xfrm>
                <a:prstGeom prst="ellipse">
                  <a:avLst/>
                </a:prstGeom>
              </p:spPr>
              <p:style>
                <a:lnRef idx="1">
                  <a:schemeClr val="accent2"/>
                </a:lnRef>
                <a:fillRef idx="3">
                  <a:schemeClr val="accent2"/>
                </a:fillRef>
                <a:effectRef idx="2">
                  <a:schemeClr val="accent2"/>
                </a:effectRef>
                <a:fontRef idx="minor">
                  <a:schemeClr val="lt1"/>
                </a:fontRef>
              </p:style>
              <p:txBody>
                <a:bodyPr lIns="0" rIns="0" rtlCol="0" anchor="ctr"/>
                <a:lstStyle/>
                <a:p>
                  <a:pPr algn="ctr"/>
                  <a:r>
                    <a:rPr lang="en-US" sz="1100" dirty="0" smtClean="0">
                      <a:solidFill>
                        <a:srgbClr val="000000"/>
                      </a:solidFill>
                    </a:rPr>
                    <a:t>VM</a:t>
                  </a:r>
                  <a:endParaRPr lang="en-US" sz="1100" dirty="0">
                    <a:solidFill>
                      <a:srgbClr val="000000"/>
                    </a:solidFill>
                  </a:endParaRPr>
                </a:p>
              </p:txBody>
            </p:sp>
            <p:sp>
              <p:nvSpPr>
                <p:cNvPr id="218" name="Oval 217"/>
                <p:cNvSpPr/>
                <p:nvPr/>
              </p:nvSpPr>
              <p:spPr>
                <a:xfrm>
                  <a:off x="5302781" y="5670723"/>
                  <a:ext cx="304800" cy="304800"/>
                </a:xfrm>
                <a:prstGeom prst="ellipse">
                  <a:avLst/>
                </a:prstGeom>
              </p:spPr>
              <p:style>
                <a:lnRef idx="1">
                  <a:schemeClr val="accent2"/>
                </a:lnRef>
                <a:fillRef idx="3">
                  <a:schemeClr val="accent2"/>
                </a:fillRef>
                <a:effectRef idx="2">
                  <a:schemeClr val="accent2"/>
                </a:effectRef>
                <a:fontRef idx="minor">
                  <a:schemeClr val="lt1"/>
                </a:fontRef>
              </p:style>
              <p:txBody>
                <a:bodyPr lIns="0" rIns="0" rtlCol="0" anchor="ctr"/>
                <a:lstStyle/>
                <a:p>
                  <a:pPr algn="ctr"/>
                  <a:r>
                    <a:rPr lang="en-US" sz="1100" dirty="0" smtClean="0">
                      <a:solidFill>
                        <a:srgbClr val="000000"/>
                      </a:solidFill>
                    </a:rPr>
                    <a:t>VM</a:t>
                  </a:r>
                  <a:endParaRPr lang="en-US" sz="1100" dirty="0">
                    <a:solidFill>
                      <a:srgbClr val="000000"/>
                    </a:solidFill>
                  </a:endParaRPr>
                </a:p>
              </p:txBody>
            </p:sp>
            <p:sp>
              <p:nvSpPr>
                <p:cNvPr id="219" name="Oval 218"/>
                <p:cNvSpPr/>
                <p:nvPr/>
              </p:nvSpPr>
              <p:spPr>
                <a:xfrm>
                  <a:off x="5607581" y="5975523"/>
                  <a:ext cx="304800" cy="304800"/>
                </a:xfrm>
                <a:prstGeom prst="ellipse">
                  <a:avLst/>
                </a:prstGeom>
              </p:spPr>
              <p:style>
                <a:lnRef idx="1">
                  <a:schemeClr val="accent2"/>
                </a:lnRef>
                <a:fillRef idx="3">
                  <a:schemeClr val="accent2"/>
                </a:fillRef>
                <a:effectRef idx="2">
                  <a:schemeClr val="accent2"/>
                </a:effectRef>
                <a:fontRef idx="minor">
                  <a:schemeClr val="lt1"/>
                </a:fontRef>
              </p:style>
              <p:txBody>
                <a:bodyPr lIns="0" rIns="0" rtlCol="0" anchor="ctr"/>
                <a:lstStyle/>
                <a:p>
                  <a:pPr algn="ctr"/>
                  <a:r>
                    <a:rPr lang="en-US" sz="1100" dirty="0" smtClean="0">
                      <a:solidFill>
                        <a:srgbClr val="000000"/>
                      </a:solidFill>
                    </a:rPr>
                    <a:t>VM</a:t>
                  </a:r>
                  <a:endParaRPr lang="en-US" sz="1100" dirty="0">
                    <a:solidFill>
                      <a:srgbClr val="000000"/>
                    </a:solidFill>
                  </a:endParaRPr>
                </a:p>
              </p:txBody>
            </p:sp>
            <p:sp>
              <p:nvSpPr>
                <p:cNvPr id="220" name="Oval 219"/>
                <p:cNvSpPr/>
                <p:nvPr/>
              </p:nvSpPr>
              <p:spPr>
                <a:xfrm>
                  <a:off x="5607581" y="5672594"/>
                  <a:ext cx="304800" cy="304800"/>
                </a:xfrm>
                <a:prstGeom prst="ellipse">
                  <a:avLst/>
                </a:prstGeom>
              </p:spPr>
              <p:style>
                <a:lnRef idx="1">
                  <a:schemeClr val="accent2"/>
                </a:lnRef>
                <a:fillRef idx="3">
                  <a:schemeClr val="accent2"/>
                </a:fillRef>
                <a:effectRef idx="2">
                  <a:schemeClr val="accent2"/>
                </a:effectRef>
                <a:fontRef idx="minor">
                  <a:schemeClr val="lt1"/>
                </a:fontRef>
              </p:style>
              <p:txBody>
                <a:bodyPr lIns="0" rIns="0" rtlCol="0" anchor="ctr"/>
                <a:lstStyle/>
                <a:p>
                  <a:pPr algn="ctr"/>
                  <a:r>
                    <a:rPr lang="en-US" sz="1100" dirty="0" smtClean="0">
                      <a:solidFill>
                        <a:srgbClr val="000000"/>
                      </a:solidFill>
                    </a:rPr>
                    <a:t>VM</a:t>
                  </a:r>
                  <a:endParaRPr lang="en-US" sz="1100" dirty="0">
                    <a:solidFill>
                      <a:srgbClr val="000000"/>
                    </a:solidFill>
                  </a:endParaRPr>
                </a:p>
              </p:txBody>
            </p:sp>
          </p:grpSp>
          <p:grpSp>
            <p:nvGrpSpPr>
              <p:cNvPr id="22" name="Group 173"/>
              <p:cNvGrpSpPr/>
              <p:nvPr/>
            </p:nvGrpSpPr>
            <p:grpSpPr>
              <a:xfrm>
                <a:off x="7670800" y="5683062"/>
                <a:ext cx="609600" cy="609600"/>
                <a:chOff x="5302781" y="5670723"/>
                <a:chExt cx="609600" cy="609600"/>
              </a:xfrm>
            </p:grpSpPr>
            <p:sp>
              <p:nvSpPr>
                <p:cNvPr id="211" name="Oval 210"/>
                <p:cNvSpPr/>
                <p:nvPr/>
              </p:nvSpPr>
              <p:spPr>
                <a:xfrm>
                  <a:off x="5302781" y="5975523"/>
                  <a:ext cx="304800" cy="304800"/>
                </a:xfrm>
                <a:prstGeom prst="ellipse">
                  <a:avLst/>
                </a:prstGeom>
              </p:spPr>
              <p:style>
                <a:lnRef idx="1">
                  <a:schemeClr val="accent2"/>
                </a:lnRef>
                <a:fillRef idx="3">
                  <a:schemeClr val="accent2"/>
                </a:fillRef>
                <a:effectRef idx="2">
                  <a:schemeClr val="accent2"/>
                </a:effectRef>
                <a:fontRef idx="minor">
                  <a:schemeClr val="lt1"/>
                </a:fontRef>
              </p:style>
              <p:txBody>
                <a:bodyPr lIns="0" rIns="0" rtlCol="0" anchor="ctr"/>
                <a:lstStyle/>
                <a:p>
                  <a:pPr algn="ctr"/>
                  <a:r>
                    <a:rPr lang="en-US" sz="1100" dirty="0" smtClean="0">
                      <a:solidFill>
                        <a:srgbClr val="000000"/>
                      </a:solidFill>
                    </a:rPr>
                    <a:t>VM</a:t>
                  </a:r>
                  <a:endParaRPr lang="en-US" sz="1100" dirty="0">
                    <a:solidFill>
                      <a:srgbClr val="000000"/>
                    </a:solidFill>
                  </a:endParaRPr>
                </a:p>
              </p:txBody>
            </p:sp>
            <p:sp>
              <p:nvSpPr>
                <p:cNvPr id="212" name="Oval 211"/>
                <p:cNvSpPr/>
                <p:nvPr/>
              </p:nvSpPr>
              <p:spPr>
                <a:xfrm>
                  <a:off x="5302781" y="5670723"/>
                  <a:ext cx="304800" cy="304800"/>
                </a:xfrm>
                <a:prstGeom prst="ellipse">
                  <a:avLst/>
                </a:prstGeom>
              </p:spPr>
              <p:style>
                <a:lnRef idx="1">
                  <a:schemeClr val="accent2"/>
                </a:lnRef>
                <a:fillRef idx="3">
                  <a:schemeClr val="accent2"/>
                </a:fillRef>
                <a:effectRef idx="2">
                  <a:schemeClr val="accent2"/>
                </a:effectRef>
                <a:fontRef idx="minor">
                  <a:schemeClr val="lt1"/>
                </a:fontRef>
              </p:style>
              <p:txBody>
                <a:bodyPr lIns="0" rIns="0" rtlCol="0" anchor="ctr"/>
                <a:lstStyle/>
                <a:p>
                  <a:pPr algn="ctr"/>
                  <a:r>
                    <a:rPr lang="en-US" sz="1100" dirty="0" smtClean="0">
                      <a:solidFill>
                        <a:srgbClr val="000000"/>
                      </a:solidFill>
                    </a:rPr>
                    <a:t>VM</a:t>
                  </a:r>
                  <a:endParaRPr lang="en-US" sz="1100" dirty="0">
                    <a:solidFill>
                      <a:srgbClr val="000000"/>
                    </a:solidFill>
                  </a:endParaRPr>
                </a:p>
              </p:txBody>
            </p:sp>
            <p:sp>
              <p:nvSpPr>
                <p:cNvPr id="213" name="Oval 212"/>
                <p:cNvSpPr/>
                <p:nvPr/>
              </p:nvSpPr>
              <p:spPr>
                <a:xfrm>
                  <a:off x="5607581" y="5975523"/>
                  <a:ext cx="304800" cy="304800"/>
                </a:xfrm>
                <a:prstGeom prst="ellipse">
                  <a:avLst/>
                </a:prstGeom>
              </p:spPr>
              <p:style>
                <a:lnRef idx="1">
                  <a:schemeClr val="accent2"/>
                </a:lnRef>
                <a:fillRef idx="3">
                  <a:schemeClr val="accent2"/>
                </a:fillRef>
                <a:effectRef idx="2">
                  <a:schemeClr val="accent2"/>
                </a:effectRef>
                <a:fontRef idx="minor">
                  <a:schemeClr val="lt1"/>
                </a:fontRef>
              </p:style>
              <p:txBody>
                <a:bodyPr lIns="0" rIns="0" rtlCol="0" anchor="ctr"/>
                <a:lstStyle/>
                <a:p>
                  <a:pPr algn="ctr"/>
                  <a:r>
                    <a:rPr lang="en-US" sz="1100" dirty="0" smtClean="0">
                      <a:solidFill>
                        <a:srgbClr val="000000"/>
                      </a:solidFill>
                    </a:rPr>
                    <a:t>VM</a:t>
                  </a:r>
                  <a:endParaRPr lang="en-US" sz="1100" dirty="0">
                    <a:solidFill>
                      <a:srgbClr val="000000"/>
                    </a:solidFill>
                  </a:endParaRPr>
                </a:p>
              </p:txBody>
            </p:sp>
            <p:sp>
              <p:nvSpPr>
                <p:cNvPr id="214" name="Oval 213"/>
                <p:cNvSpPr/>
                <p:nvPr/>
              </p:nvSpPr>
              <p:spPr>
                <a:xfrm>
                  <a:off x="5607581" y="5670723"/>
                  <a:ext cx="304800" cy="304800"/>
                </a:xfrm>
                <a:prstGeom prst="ellipse">
                  <a:avLst/>
                </a:prstGeom>
              </p:spPr>
              <p:style>
                <a:lnRef idx="1">
                  <a:schemeClr val="accent2"/>
                </a:lnRef>
                <a:fillRef idx="3">
                  <a:schemeClr val="accent2"/>
                </a:fillRef>
                <a:effectRef idx="2">
                  <a:schemeClr val="accent2"/>
                </a:effectRef>
                <a:fontRef idx="minor">
                  <a:schemeClr val="lt1"/>
                </a:fontRef>
              </p:style>
              <p:txBody>
                <a:bodyPr lIns="0" rIns="0" rtlCol="0" anchor="ctr"/>
                <a:lstStyle/>
                <a:p>
                  <a:pPr algn="ctr"/>
                  <a:r>
                    <a:rPr lang="en-US" sz="1100" dirty="0" smtClean="0">
                      <a:solidFill>
                        <a:srgbClr val="000000"/>
                      </a:solidFill>
                    </a:rPr>
                    <a:t>VM</a:t>
                  </a:r>
                  <a:endParaRPr lang="en-US" sz="1100" dirty="0">
                    <a:solidFill>
                      <a:srgbClr val="000000"/>
                    </a:solidFill>
                  </a:endParaRPr>
                </a:p>
              </p:txBody>
            </p:sp>
          </p:grpSp>
          <p:grpSp>
            <p:nvGrpSpPr>
              <p:cNvPr id="23" name="Group 178"/>
              <p:cNvGrpSpPr/>
              <p:nvPr/>
            </p:nvGrpSpPr>
            <p:grpSpPr>
              <a:xfrm>
                <a:off x="6337300" y="5073462"/>
                <a:ext cx="609600" cy="609600"/>
                <a:chOff x="5302781" y="5670723"/>
                <a:chExt cx="609600" cy="609600"/>
              </a:xfrm>
            </p:grpSpPr>
            <p:sp>
              <p:nvSpPr>
                <p:cNvPr id="205" name="Oval 204"/>
                <p:cNvSpPr/>
                <p:nvPr/>
              </p:nvSpPr>
              <p:spPr>
                <a:xfrm>
                  <a:off x="5302781" y="5975523"/>
                  <a:ext cx="304800" cy="304800"/>
                </a:xfrm>
                <a:prstGeom prst="ellipse">
                  <a:avLst/>
                </a:prstGeom>
              </p:spPr>
              <p:style>
                <a:lnRef idx="1">
                  <a:schemeClr val="accent2"/>
                </a:lnRef>
                <a:fillRef idx="3">
                  <a:schemeClr val="accent2"/>
                </a:fillRef>
                <a:effectRef idx="2">
                  <a:schemeClr val="accent2"/>
                </a:effectRef>
                <a:fontRef idx="minor">
                  <a:schemeClr val="lt1"/>
                </a:fontRef>
              </p:style>
              <p:txBody>
                <a:bodyPr lIns="0" rIns="0" rtlCol="0" anchor="ctr"/>
                <a:lstStyle/>
                <a:p>
                  <a:pPr algn="ctr"/>
                  <a:r>
                    <a:rPr lang="en-US" sz="1100" dirty="0" smtClean="0">
                      <a:solidFill>
                        <a:srgbClr val="000000"/>
                      </a:solidFill>
                    </a:rPr>
                    <a:t>VM</a:t>
                  </a:r>
                  <a:endParaRPr lang="en-US" sz="1100" dirty="0">
                    <a:solidFill>
                      <a:srgbClr val="000000"/>
                    </a:solidFill>
                  </a:endParaRPr>
                </a:p>
              </p:txBody>
            </p:sp>
            <p:sp>
              <p:nvSpPr>
                <p:cNvPr id="206" name="Oval 205"/>
                <p:cNvSpPr/>
                <p:nvPr/>
              </p:nvSpPr>
              <p:spPr>
                <a:xfrm>
                  <a:off x="5302781" y="5670723"/>
                  <a:ext cx="304800" cy="304800"/>
                </a:xfrm>
                <a:prstGeom prst="ellipse">
                  <a:avLst/>
                </a:prstGeom>
              </p:spPr>
              <p:style>
                <a:lnRef idx="1">
                  <a:schemeClr val="accent2"/>
                </a:lnRef>
                <a:fillRef idx="3">
                  <a:schemeClr val="accent2"/>
                </a:fillRef>
                <a:effectRef idx="2">
                  <a:schemeClr val="accent2"/>
                </a:effectRef>
                <a:fontRef idx="minor">
                  <a:schemeClr val="lt1"/>
                </a:fontRef>
              </p:style>
              <p:txBody>
                <a:bodyPr lIns="0" rIns="0" rtlCol="0" anchor="ctr"/>
                <a:lstStyle/>
                <a:p>
                  <a:pPr algn="ctr"/>
                  <a:r>
                    <a:rPr lang="en-US" sz="1100" dirty="0" smtClean="0">
                      <a:solidFill>
                        <a:srgbClr val="000000"/>
                      </a:solidFill>
                    </a:rPr>
                    <a:t>VM</a:t>
                  </a:r>
                  <a:endParaRPr lang="en-US" sz="1100" dirty="0">
                    <a:solidFill>
                      <a:srgbClr val="000000"/>
                    </a:solidFill>
                  </a:endParaRPr>
                </a:p>
              </p:txBody>
            </p:sp>
            <p:sp>
              <p:nvSpPr>
                <p:cNvPr id="207" name="Oval 206"/>
                <p:cNvSpPr/>
                <p:nvPr/>
              </p:nvSpPr>
              <p:spPr>
                <a:xfrm>
                  <a:off x="5607581" y="5975523"/>
                  <a:ext cx="304800" cy="304800"/>
                </a:xfrm>
                <a:prstGeom prst="ellipse">
                  <a:avLst/>
                </a:prstGeom>
              </p:spPr>
              <p:style>
                <a:lnRef idx="1">
                  <a:schemeClr val="accent2"/>
                </a:lnRef>
                <a:fillRef idx="3">
                  <a:schemeClr val="accent2"/>
                </a:fillRef>
                <a:effectRef idx="2">
                  <a:schemeClr val="accent2"/>
                </a:effectRef>
                <a:fontRef idx="minor">
                  <a:schemeClr val="lt1"/>
                </a:fontRef>
              </p:style>
              <p:txBody>
                <a:bodyPr lIns="0" rIns="0" rtlCol="0" anchor="ctr"/>
                <a:lstStyle/>
                <a:p>
                  <a:pPr algn="ctr"/>
                  <a:r>
                    <a:rPr lang="en-US" sz="1100" dirty="0" smtClean="0">
                      <a:solidFill>
                        <a:srgbClr val="000000"/>
                      </a:solidFill>
                    </a:rPr>
                    <a:t>VM</a:t>
                  </a:r>
                  <a:endParaRPr lang="en-US" sz="1100" dirty="0">
                    <a:solidFill>
                      <a:srgbClr val="000000"/>
                    </a:solidFill>
                  </a:endParaRPr>
                </a:p>
              </p:txBody>
            </p:sp>
            <p:sp>
              <p:nvSpPr>
                <p:cNvPr id="209" name="Oval 208"/>
                <p:cNvSpPr/>
                <p:nvPr/>
              </p:nvSpPr>
              <p:spPr>
                <a:xfrm>
                  <a:off x="5594881" y="5670723"/>
                  <a:ext cx="304800" cy="304800"/>
                </a:xfrm>
                <a:prstGeom prst="ellipse">
                  <a:avLst/>
                </a:prstGeom>
              </p:spPr>
              <p:style>
                <a:lnRef idx="1">
                  <a:schemeClr val="accent2"/>
                </a:lnRef>
                <a:fillRef idx="3">
                  <a:schemeClr val="accent2"/>
                </a:fillRef>
                <a:effectRef idx="2">
                  <a:schemeClr val="accent2"/>
                </a:effectRef>
                <a:fontRef idx="minor">
                  <a:schemeClr val="lt1"/>
                </a:fontRef>
              </p:style>
              <p:txBody>
                <a:bodyPr lIns="0" rIns="0" rtlCol="0" anchor="ctr"/>
                <a:lstStyle/>
                <a:p>
                  <a:pPr algn="ctr"/>
                  <a:r>
                    <a:rPr lang="en-US" sz="1100" dirty="0" smtClean="0">
                      <a:solidFill>
                        <a:srgbClr val="000000"/>
                      </a:solidFill>
                    </a:rPr>
                    <a:t>VM</a:t>
                  </a:r>
                  <a:endParaRPr lang="en-US" sz="1100" dirty="0">
                    <a:solidFill>
                      <a:srgbClr val="000000"/>
                    </a:solidFill>
                  </a:endParaRPr>
                </a:p>
              </p:txBody>
            </p:sp>
          </p:grpSp>
        </p:grpSp>
      </p:grpSp>
      <p:grpSp>
        <p:nvGrpSpPr>
          <p:cNvPr id="24" name="Group 220"/>
          <p:cNvGrpSpPr/>
          <p:nvPr/>
        </p:nvGrpSpPr>
        <p:grpSpPr>
          <a:xfrm>
            <a:off x="1706081" y="3964742"/>
            <a:ext cx="4255512" cy="2528139"/>
            <a:chOff x="3738081" y="3766394"/>
            <a:chExt cx="4255512" cy="2528139"/>
          </a:xfrm>
        </p:grpSpPr>
        <p:grpSp>
          <p:nvGrpSpPr>
            <p:cNvPr id="25" name="Group 205"/>
            <p:cNvGrpSpPr/>
            <p:nvPr/>
          </p:nvGrpSpPr>
          <p:grpSpPr>
            <a:xfrm>
              <a:off x="4343400" y="5061123"/>
              <a:ext cx="3650193" cy="1233410"/>
              <a:chOff x="4343400" y="5061123"/>
              <a:chExt cx="3650193" cy="1233410"/>
            </a:xfrm>
          </p:grpSpPr>
          <p:grpSp>
            <p:nvGrpSpPr>
              <p:cNvPr id="26" name="Group 188"/>
              <p:cNvGrpSpPr/>
              <p:nvPr/>
            </p:nvGrpSpPr>
            <p:grpSpPr>
              <a:xfrm>
                <a:off x="4343400" y="5061123"/>
                <a:ext cx="304800" cy="609600"/>
                <a:chOff x="4361393" y="5068228"/>
                <a:chExt cx="304800" cy="609600"/>
              </a:xfrm>
            </p:grpSpPr>
            <p:sp>
              <p:nvSpPr>
                <p:cNvPr id="231" name="Oval 230"/>
                <p:cNvSpPr/>
                <p:nvPr/>
              </p:nvSpPr>
              <p:spPr>
                <a:xfrm>
                  <a:off x="4361393" y="5068228"/>
                  <a:ext cx="304800" cy="30480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lIns="0" rIns="0" rtlCol="0" anchor="ctr"/>
                <a:lstStyle/>
                <a:p>
                  <a:pPr algn="ctr"/>
                  <a:r>
                    <a:rPr lang="en-US" sz="1100" dirty="0" smtClean="0">
                      <a:solidFill>
                        <a:srgbClr val="000000"/>
                      </a:solidFill>
                    </a:rPr>
                    <a:t>VM</a:t>
                  </a:r>
                  <a:endParaRPr lang="en-US" sz="1100" dirty="0">
                    <a:solidFill>
                      <a:srgbClr val="000000"/>
                    </a:solidFill>
                  </a:endParaRPr>
                </a:p>
              </p:txBody>
            </p:sp>
            <p:sp>
              <p:nvSpPr>
                <p:cNvPr id="232" name="Oval 231"/>
                <p:cNvSpPr/>
                <p:nvPr/>
              </p:nvSpPr>
              <p:spPr>
                <a:xfrm>
                  <a:off x="4361393" y="5373028"/>
                  <a:ext cx="304800" cy="30480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lIns="0" rIns="0" rtlCol="0" anchor="ctr"/>
                <a:lstStyle/>
                <a:p>
                  <a:pPr algn="ctr"/>
                  <a:r>
                    <a:rPr lang="en-US" sz="1100" dirty="0" smtClean="0">
                      <a:solidFill>
                        <a:srgbClr val="000000"/>
                      </a:solidFill>
                    </a:rPr>
                    <a:t>VM</a:t>
                  </a:r>
                  <a:endParaRPr lang="en-US" sz="1100" dirty="0">
                    <a:solidFill>
                      <a:srgbClr val="000000"/>
                    </a:solidFill>
                  </a:endParaRPr>
                </a:p>
              </p:txBody>
            </p:sp>
          </p:grpSp>
          <p:grpSp>
            <p:nvGrpSpPr>
              <p:cNvPr id="27" name="Group 189"/>
              <p:cNvGrpSpPr/>
              <p:nvPr/>
            </p:nvGrpSpPr>
            <p:grpSpPr>
              <a:xfrm>
                <a:off x="6032500" y="5670723"/>
                <a:ext cx="304800" cy="623810"/>
                <a:chOff x="7289006" y="5054018"/>
                <a:chExt cx="304800" cy="623810"/>
              </a:xfrm>
            </p:grpSpPr>
            <p:sp>
              <p:nvSpPr>
                <p:cNvPr id="229" name="Oval 228"/>
                <p:cNvSpPr/>
                <p:nvPr/>
              </p:nvSpPr>
              <p:spPr>
                <a:xfrm>
                  <a:off x="7289006" y="5054018"/>
                  <a:ext cx="304800" cy="30480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lIns="0" rIns="0" rtlCol="0" anchor="ctr"/>
                <a:lstStyle/>
                <a:p>
                  <a:pPr algn="ctr"/>
                  <a:r>
                    <a:rPr lang="en-US" sz="1100" dirty="0" smtClean="0">
                      <a:solidFill>
                        <a:srgbClr val="000000"/>
                      </a:solidFill>
                    </a:rPr>
                    <a:t>VM</a:t>
                  </a:r>
                  <a:endParaRPr lang="en-US" sz="1100" dirty="0">
                    <a:solidFill>
                      <a:srgbClr val="000000"/>
                    </a:solidFill>
                  </a:endParaRPr>
                </a:p>
              </p:txBody>
            </p:sp>
            <p:sp>
              <p:nvSpPr>
                <p:cNvPr id="230" name="Oval 229"/>
                <p:cNvSpPr/>
                <p:nvPr/>
              </p:nvSpPr>
              <p:spPr>
                <a:xfrm>
                  <a:off x="7289006" y="5373028"/>
                  <a:ext cx="304800" cy="30480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lIns="0" rIns="0" rtlCol="0" anchor="ctr"/>
                <a:lstStyle/>
                <a:p>
                  <a:pPr algn="ctr"/>
                  <a:r>
                    <a:rPr lang="en-US" sz="1100" dirty="0" smtClean="0">
                      <a:solidFill>
                        <a:srgbClr val="000000"/>
                      </a:solidFill>
                    </a:rPr>
                    <a:t>VM</a:t>
                  </a:r>
                  <a:endParaRPr lang="en-US" sz="1100" dirty="0">
                    <a:solidFill>
                      <a:srgbClr val="000000"/>
                    </a:solidFill>
                  </a:endParaRPr>
                </a:p>
              </p:txBody>
            </p:sp>
          </p:grpSp>
          <p:grpSp>
            <p:nvGrpSpPr>
              <p:cNvPr id="28" name="Group 190"/>
              <p:cNvGrpSpPr/>
              <p:nvPr/>
            </p:nvGrpSpPr>
            <p:grpSpPr>
              <a:xfrm>
                <a:off x="7680592" y="5068228"/>
                <a:ext cx="313001" cy="616705"/>
                <a:chOff x="7306999" y="5061123"/>
                <a:chExt cx="313001" cy="616705"/>
              </a:xfrm>
            </p:grpSpPr>
            <p:sp>
              <p:nvSpPr>
                <p:cNvPr id="227" name="Oval 226"/>
                <p:cNvSpPr/>
                <p:nvPr/>
              </p:nvSpPr>
              <p:spPr>
                <a:xfrm>
                  <a:off x="7306999" y="5061123"/>
                  <a:ext cx="304800" cy="30480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lIns="0" rIns="0" rtlCol="0" anchor="ctr"/>
                <a:lstStyle/>
                <a:p>
                  <a:pPr algn="ctr"/>
                  <a:r>
                    <a:rPr lang="en-US" sz="1100" dirty="0" smtClean="0">
                      <a:solidFill>
                        <a:srgbClr val="000000"/>
                      </a:solidFill>
                    </a:rPr>
                    <a:t>VM</a:t>
                  </a:r>
                  <a:endParaRPr lang="en-US" sz="1100" dirty="0">
                    <a:solidFill>
                      <a:srgbClr val="000000"/>
                    </a:solidFill>
                  </a:endParaRPr>
                </a:p>
              </p:txBody>
            </p:sp>
            <p:sp>
              <p:nvSpPr>
                <p:cNvPr id="228" name="Oval 227"/>
                <p:cNvSpPr/>
                <p:nvPr/>
              </p:nvSpPr>
              <p:spPr>
                <a:xfrm>
                  <a:off x="7315200" y="5373028"/>
                  <a:ext cx="304800" cy="30480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lIns="0" rIns="0" rtlCol="0" anchor="ctr"/>
                <a:lstStyle/>
                <a:p>
                  <a:pPr algn="ctr"/>
                  <a:r>
                    <a:rPr lang="en-US" sz="1100" dirty="0" smtClean="0">
                      <a:solidFill>
                        <a:srgbClr val="000000"/>
                      </a:solidFill>
                    </a:rPr>
                    <a:t>VM</a:t>
                  </a:r>
                  <a:endParaRPr lang="en-US" sz="1100" dirty="0">
                    <a:solidFill>
                      <a:srgbClr val="000000"/>
                    </a:solidFill>
                  </a:endParaRPr>
                </a:p>
              </p:txBody>
            </p:sp>
          </p:grpSp>
        </p:grpSp>
        <p:sp>
          <p:nvSpPr>
            <p:cNvPr id="223" name="TextBox 222"/>
            <p:cNvSpPr txBox="1"/>
            <p:nvPr/>
          </p:nvSpPr>
          <p:spPr>
            <a:xfrm>
              <a:off x="3738081" y="3766394"/>
              <a:ext cx="184666" cy="369332"/>
            </a:xfrm>
            <a:prstGeom prst="rect">
              <a:avLst/>
            </a:prstGeom>
            <a:noFill/>
          </p:spPr>
          <p:txBody>
            <a:bodyPr wrap="none" rtlCol="0">
              <a:spAutoFit/>
            </a:bodyPr>
            <a:lstStyle/>
            <a:p>
              <a:endParaRPr lang="en-US" dirty="0">
                <a:solidFill>
                  <a:srgbClr val="008000"/>
                </a:solidFill>
              </a:endParaRPr>
            </a:p>
          </p:txBody>
        </p:sp>
      </p:grpSp>
      <p:grpSp>
        <p:nvGrpSpPr>
          <p:cNvPr id="29" name="Group 232"/>
          <p:cNvGrpSpPr/>
          <p:nvPr/>
        </p:nvGrpSpPr>
        <p:grpSpPr>
          <a:xfrm>
            <a:off x="1762157" y="4403543"/>
            <a:ext cx="4803743" cy="2068057"/>
            <a:chOff x="3794157" y="4235262"/>
            <a:chExt cx="4803743" cy="2068057"/>
          </a:xfrm>
        </p:grpSpPr>
        <p:grpSp>
          <p:nvGrpSpPr>
            <p:cNvPr id="30" name="Group 203"/>
            <p:cNvGrpSpPr/>
            <p:nvPr/>
          </p:nvGrpSpPr>
          <p:grpSpPr>
            <a:xfrm>
              <a:off x="4648200" y="5062804"/>
              <a:ext cx="3949700" cy="1240515"/>
              <a:chOff x="4648200" y="5054018"/>
              <a:chExt cx="3949700" cy="1240515"/>
            </a:xfrm>
          </p:grpSpPr>
          <p:sp>
            <p:nvSpPr>
              <p:cNvPr id="236" name="Oval 235"/>
              <p:cNvSpPr/>
              <p:nvPr/>
            </p:nvSpPr>
            <p:spPr>
              <a:xfrm>
                <a:off x="6647393" y="5684933"/>
                <a:ext cx="304800" cy="304800"/>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lIns="0" rIns="0" rtlCol="0" anchor="ctr"/>
              <a:lstStyle/>
              <a:p>
                <a:pPr algn="ctr"/>
                <a:r>
                  <a:rPr lang="en-US" sz="1100" dirty="0" smtClean="0">
                    <a:solidFill>
                      <a:srgbClr val="000000"/>
                    </a:solidFill>
                  </a:rPr>
                  <a:t>VM</a:t>
                </a:r>
                <a:endParaRPr lang="en-US" sz="1100" dirty="0">
                  <a:solidFill>
                    <a:srgbClr val="000000"/>
                  </a:solidFill>
                </a:endParaRPr>
              </a:p>
            </p:txBody>
          </p:sp>
          <p:sp>
            <p:nvSpPr>
              <p:cNvPr id="237" name="Oval 236"/>
              <p:cNvSpPr/>
              <p:nvPr/>
            </p:nvSpPr>
            <p:spPr>
              <a:xfrm>
                <a:off x="6660093" y="5989733"/>
                <a:ext cx="304800" cy="304800"/>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lIns="0" rIns="0" rtlCol="0" anchor="ctr"/>
              <a:lstStyle/>
              <a:p>
                <a:pPr algn="ctr"/>
                <a:r>
                  <a:rPr lang="en-US" sz="1100" dirty="0" smtClean="0">
                    <a:solidFill>
                      <a:srgbClr val="000000"/>
                    </a:solidFill>
                  </a:rPr>
                  <a:t>VM</a:t>
                </a:r>
                <a:endParaRPr lang="en-US" sz="1100" dirty="0">
                  <a:solidFill>
                    <a:srgbClr val="000000"/>
                  </a:solidFill>
                </a:endParaRPr>
              </a:p>
            </p:txBody>
          </p:sp>
          <p:sp>
            <p:nvSpPr>
              <p:cNvPr id="238" name="Oval 237"/>
              <p:cNvSpPr/>
              <p:nvPr/>
            </p:nvSpPr>
            <p:spPr>
              <a:xfrm>
                <a:off x="6355293" y="5677828"/>
                <a:ext cx="304800" cy="304800"/>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lIns="0" rIns="0" rtlCol="0" anchor="ctr"/>
              <a:lstStyle/>
              <a:p>
                <a:pPr algn="ctr"/>
                <a:r>
                  <a:rPr lang="en-US" sz="1100" dirty="0" smtClean="0">
                    <a:solidFill>
                      <a:srgbClr val="000000"/>
                    </a:solidFill>
                  </a:rPr>
                  <a:t>VM</a:t>
                </a:r>
                <a:endParaRPr lang="en-US" sz="1100" dirty="0">
                  <a:solidFill>
                    <a:srgbClr val="000000"/>
                  </a:solidFill>
                </a:endParaRPr>
              </a:p>
            </p:txBody>
          </p:sp>
          <p:sp>
            <p:nvSpPr>
              <p:cNvPr id="239" name="Oval 238"/>
              <p:cNvSpPr/>
              <p:nvPr/>
            </p:nvSpPr>
            <p:spPr>
              <a:xfrm>
                <a:off x="4953000" y="5068228"/>
                <a:ext cx="304800" cy="304800"/>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lIns="0" rIns="0" rtlCol="0" anchor="ctr"/>
              <a:lstStyle/>
              <a:p>
                <a:pPr algn="ctr"/>
                <a:r>
                  <a:rPr lang="en-US" sz="1100" dirty="0" smtClean="0">
                    <a:solidFill>
                      <a:srgbClr val="000000"/>
                    </a:solidFill>
                  </a:rPr>
                  <a:t>VM</a:t>
                </a:r>
                <a:endParaRPr lang="en-US" sz="1100" dirty="0">
                  <a:solidFill>
                    <a:srgbClr val="000000"/>
                  </a:solidFill>
                </a:endParaRPr>
              </a:p>
            </p:txBody>
          </p:sp>
          <p:sp>
            <p:nvSpPr>
              <p:cNvPr id="240" name="Oval 239"/>
              <p:cNvSpPr/>
              <p:nvPr/>
            </p:nvSpPr>
            <p:spPr>
              <a:xfrm>
                <a:off x="4944799" y="5365923"/>
                <a:ext cx="304800" cy="304800"/>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lIns="0" rIns="0" rtlCol="0" anchor="ctr"/>
              <a:lstStyle/>
              <a:p>
                <a:pPr algn="ctr"/>
                <a:r>
                  <a:rPr lang="en-US" sz="1100" dirty="0" smtClean="0">
                    <a:solidFill>
                      <a:srgbClr val="000000"/>
                    </a:solidFill>
                  </a:rPr>
                  <a:t>VM</a:t>
                </a:r>
                <a:endParaRPr lang="en-US" sz="1100" dirty="0">
                  <a:solidFill>
                    <a:srgbClr val="000000"/>
                  </a:solidFill>
                </a:endParaRPr>
              </a:p>
            </p:txBody>
          </p:sp>
          <p:sp>
            <p:nvSpPr>
              <p:cNvPr id="241" name="Oval 240"/>
              <p:cNvSpPr/>
              <p:nvPr/>
            </p:nvSpPr>
            <p:spPr>
              <a:xfrm>
                <a:off x="4648200" y="5054018"/>
                <a:ext cx="304800" cy="304800"/>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lIns="0" rIns="0" rtlCol="0" anchor="ctr"/>
              <a:lstStyle/>
              <a:p>
                <a:pPr algn="ctr"/>
                <a:r>
                  <a:rPr lang="en-US" sz="1100" dirty="0" smtClean="0">
                    <a:solidFill>
                      <a:srgbClr val="000000"/>
                    </a:solidFill>
                  </a:rPr>
                  <a:t>VM</a:t>
                </a:r>
                <a:endParaRPr lang="en-US" sz="1100" dirty="0">
                  <a:solidFill>
                    <a:srgbClr val="000000"/>
                  </a:solidFill>
                </a:endParaRPr>
              </a:p>
            </p:txBody>
          </p:sp>
          <p:sp>
            <p:nvSpPr>
              <p:cNvPr id="242" name="Oval 241"/>
              <p:cNvSpPr/>
              <p:nvPr/>
            </p:nvSpPr>
            <p:spPr>
              <a:xfrm>
                <a:off x="8280400" y="5075333"/>
                <a:ext cx="304800" cy="304800"/>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lIns="0" rIns="0" rtlCol="0" anchor="ctr"/>
              <a:lstStyle/>
              <a:p>
                <a:pPr algn="ctr"/>
                <a:r>
                  <a:rPr lang="en-US" sz="1100" dirty="0" smtClean="0">
                    <a:solidFill>
                      <a:srgbClr val="000000"/>
                    </a:solidFill>
                  </a:rPr>
                  <a:t>VM</a:t>
                </a:r>
                <a:endParaRPr lang="en-US" sz="1100" dirty="0">
                  <a:solidFill>
                    <a:srgbClr val="000000"/>
                  </a:solidFill>
                </a:endParaRPr>
              </a:p>
            </p:txBody>
          </p:sp>
          <p:sp>
            <p:nvSpPr>
              <p:cNvPr id="243" name="Oval 242"/>
              <p:cNvSpPr/>
              <p:nvPr/>
            </p:nvSpPr>
            <p:spPr>
              <a:xfrm>
                <a:off x="8293100" y="5380133"/>
                <a:ext cx="304800" cy="304800"/>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lIns="0" rIns="0" rtlCol="0" anchor="ctr"/>
              <a:lstStyle/>
              <a:p>
                <a:pPr algn="ctr"/>
                <a:r>
                  <a:rPr lang="en-US" sz="1100" dirty="0" smtClean="0">
                    <a:solidFill>
                      <a:srgbClr val="000000"/>
                    </a:solidFill>
                  </a:rPr>
                  <a:t>VM</a:t>
                </a:r>
                <a:endParaRPr lang="en-US" sz="1100" dirty="0">
                  <a:solidFill>
                    <a:srgbClr val="000000"/>
                  </a:solidFill>
                </a:endParaRPr>
              </a:p>
            </p:txBody>
          </p:sp>
        </p:grpSp>
        <p:sp>
          <p:nvSpPr>
            <p:cNvPr id="235" name="TextBox 234"/>
            <p:cNvSpPr txBox="1"/>
            <p:nvPr/>
          </p:nvSpPr>
          <p:spPr>
            <a:xfrm>
              <a:off x="3794157" y="4235262"/>
              <a:ext cx="184666" cy="369332"/>
            </a:xfrm>
            <a:prstGeom prst="rect">
              <a:avLst/>
            </a:prstGeom>
            <a:noFill/>
          </p:spPr>
          <p:txBody>
            <a:bodyPr wrap="none" rtlCol="0">
              <a:spAutoFit/>
            </a:bodyPr>
            <a:lstStyle/>
            <a:p>
              <a:endParaRPr lang="en-US" dirty="0">
                <a:solidFill>
                  <a:schemeClr val="accent6">
                    <a:lumMod val="75000"/>
                  </a:schemeClr>
                </a:solidFill>
              </a:endParaRPr>
            </a:p>
          </p:txBody>
        </p:sp>
      </p:grpSp>
      <p:sp>
        <p:nvSpPr>
          <p:cNvPr id="2" name="Title 1"/>
          <p:cNvSpPr>
            <a:spLocks noGrp="1"/>
          </p:cNvSpPr>
          <p:nvPr>
            <p:ph type="title"/>
          </p:nvPr>
        </p:nvSpPr>
        <p:spPr>
          <a:xfrm>
            <a:off x="571500" y="0"/>
            <a:ext cx="8229600" cy="1143000"/>
          </a:xfrm>
        </p:spPr>
        <p:txBody>
          <a:bodyPr/>
          <a:lstStyle/>
          <a:p>
            <a:r>
              <a:rPr lang="en-US" dirty="0" smtClean="0">
                <a:solidFill>
                  <a:srgbClr val="0000FF"/>
                </a:solidFill>
              </a:rPr>
              <a:t>Cloud Provider with SDN</a:t>
            </a:r>
            <a:endParaRPr lang="en-US" dirty="0">
              <a:solidFill>
                <a:srgbClr val="0000FF"/>
              </a:solidFill>
            </a:endParaRPr>
          </a:p>
        </p:txBody>
      </p:sp>
      <p:sp>
        <p:nvSpPr>
          <p:cNvPr id="4" name="Slide Number Placeholder 3"/>
          <p:cNvSpPr>
            <a:spLocks noGrp="1"/>
          </p:cNvSpPr>
          <p:nvPr>
            <p:ph type="sldNum" sz="quarter" idx="12"/>
          </p:nvPr>
        </p:nvSpPr>
        <p:spPr/>
        <p:txBody>
          <a:bodyPr/>
          <a:lstStyle/>
          <a:p>
            <a:fld id="{3797F95F-9F61-124B-976E-3152EBFF12D2}" type="slidenum">
              <a:rPr lang="en-US" smtClean="0"/>
              <a:pPr/>
              <a:t>27</a:t>
            </a:fld>
            <a:endParaRPr lang="en-US"/>
          </a:p>
        </p:txBody>
      </p:sp>
      <p:grpSp>
        <p:nvGrpSpPr>
          <p:cNvPr id="74" name="Group 73"/>
          <p:cNvGrpSpPr/>
          <p:nvPr/>
        </p:nvGrpSpPr>
        <p:grpSpPr>
          <a:xfrm>
            <a:off x="381000" y="1750263"/>
            <a:ext cx="2531799" cy="3262874"/>
            <a:chOff x="381000" y="1750263"/>
            <a:chExt cx="2531799" cy="3262874"/>
          </a:xfrm>
        </p:grpSpPr>
        <p:grpSp>
          <p:nvGrpSpPr>
            <p:cNvPr id="73" name="Group 72"/>
            <p:cNvGrpSpPr/>
            <p:nvPr/>
          </p:nvGrpSpPr>
          <p:grpSpPr>
            <a:xfrm>
              <a:off x="381000" y="1750263"/>
              <a:ext cx="2531799" cy="3262874"/>
              <a:chOff x="381000" y="1750263"/>
              <a:chExt cx="2531799" cy="3262874"/>
            </a:xfrm>
          </p:grpSpPr>
          <p:grpSp>
            <p:nvGrpSpPr>
              <p:cNvPr id="3" name="Group 526"/>
              <p:cNvGrpSpPr/>
              <p:nvPr/>
            </p:nvGrpSpPr>
            <p:grpSpPr>
              <a:xfrm>
                <a:off x="381000" y="1750263"/>
                <a:ext cx="2531799" cy="3262874"/>
                <a:chOff x="381000" y="1750263"/>
                <a:chExt cx="2531799" cy="3262874"/>
              </a:xfrm>
            </p:grpSpPr>
            <p:sp>
              <p:nvSpPr>
                <p:cNvPr id="498" name="Rounded Rectangle 497"/>
                <p:cNvSpPr/>
                <p:nvPr/>
              </p:nvSpPr>
              <p:spPr>
                <a:xfrm>
                  <a:off x="381000" y="1750263"/>
                  <a:ext cx="2531799" cy="3262874"/>
                </a:xfrm>
                <a:prstGeom prst="roundRect">
                  <a:avLst>
                    <a:gd name="adj" fmla="val 10766"/>
                  </a:avLst>
                </a:prstGeom>
                <a:gradFill>
                  <a:gsLst>
                    <a:gs pos="0">
                      <a:schemeClr val="accent2">
                        <a:tint val="50000"/>
                        <a:satMod val="300000"/>
                        <a:alpha val="37000"/>
                      </a:schemeClr>
                    </a:gs>
                    <a:gs pos="35000">
                      <a:schemeClr val="accent2">
                        <a:tint val="37000"/>
                        <a:satMod val="300000"/>
                      </a:schemeClr>
                    </a:gs>
                    <a:gs pos="100000">
                      <a:schemeClr val="accent2">
                        <a:tint val="15000"/>
                        <a:satMod val="350000"/>
                      </a:schemeClr>
                    </a:gs>
                  </a:gsLst>
                </a:gradFill>
                <a:ln>
                  <a:solidFill>
                    <a:schemeClr val="accent2">
                      <a:shade val="95000"/>
                      <a:satMod val="105000"/>
                      <a:alpha val="49000"/>
                    </a:schemeClr>
                  </a:soli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grpSp>
              <p:nvGrpSpPr>
                <p:cNvPr id="6" name="Group 301"/>
                <p:cNvGrpSpPr/>
                <p:nvPr/>
              </p:nvGrpSpPr>
              <p:grpSpPr>
                <a:xfrm>
                  <a:off x="571500" y="3453198"/>
                  <a:ext cx="2075393" cy="1023088"/>
                  <a:chOff x="304800" y="3929912"/>
                  <a:chExt cx="2075393" cy="1023088"/>
                </a:xfrm>
              </p:grpSpPr>
              <p:pic>
                <p:nvPicPr>
                  <p:cNvPr id="500" name="Picture 41"/>
                  <p:cNvPicPr>
                    <a:picLocks noChangeAspect="1" noChangeArrowheads="1"/>
                  </p:cNvPicPr>
                  <p:nvPr/>
                </p:nvPicPr>
                <p:blipFill>
                  <a:blip r:embed="rId5"/>
                  <a:srcRect/>
                  <a:stretch>
                    <a:fillRect/>
                  </a:stretch>
                </p:blipFill>
                <p:spPr bwMode="auto">
                  <a:xfrm>
                    <a:off x="699293" y="3934675"/>
                    <a:ext cx="735013" cy="314325"/>
                  </a:xfrm>
                  <a:prstGeom prst="rect">
                    <a:avLst/>
                  </a:prstGeom>
                  <a:noFill/>
                  <a:ln w="9525">
                    <a:noFill/>
                    <a:miter lim="800000"/>
                    <a:headEnd/>
                    <a:tailEnd/>
                  </a:ln>
                  <a:effectLst/>
                </p:spPr>
              </p:pic>
              <p:sp>
                <p:nvSpPr>
                  <p:cNvPr id="501" name="Oval 500"/>
                  <p:cNvSpPr/>
                  <p:nvPr/>
                </p:nvSpPr>
                <p:spPr>
                  <a:xfrm>
                    <a:off x="304800" y="4648200"/>
                    <a:ext cx="304800" cy="30480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lIns="0" rIns="0" rtlCol="0" anchor="ctr"/>
                  <a:lstStyle/>
                  <a:p>
                    <a:pPr algn="ctr"/>
                    <a:r>
                      <a:rPr lang="en-US" sz="1100" dirty="0" smtClean="0">
                        <a:solidFill>
                          <a:srgbClr val="000000"/>
                        </a:solidFill>
                      </a:rPr>
                      <a:t>VM</a:t>
                    </a:r>
                    <a:endParaRPr lang="en-US" sz="1100" dirty="0">
                      <a:solidFill>
                        <a:srgbClr val="000000"/>
                      </a:solidFill>
                    </a:endParaRPr>
                  </a:p>
                </p:txBody>
              </p:sp>
              <p:sp>
                <p:nvSpPr>
                  <p:cNvPr id="502" name="Oval 501"/>
                  <p:cNvSpPr/>
                  <p:nvPr/>
                </p:nvSpPr>
                <p:spPr>
                  <a:xfrm>
                    <a:off x="412969" y="4648200"/>
                    <a:ext cx="304800" cy="30480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lIns="0" rIns="0" rtlCol="0" anchor="ctr"/>
                  <a:lstStyle/>
                  <a:p>
                    <a:pPr algn="ctr"/>
                    <a:r>
                      <a:rPr lang="en-US" sz="1100" dirty="0" smtClean="0">
                        <a:solidFill>
                          <a:srgbClr val="000000"/>
                        </a:solidFill>
                      </a:rPr>
                      <a:t>VM</a:t>
                    </a:r>
                    <a:endParaRPr lang="en-US" sz="1100" dirty="0">
                      <a:solidFill>
                        <a:srgbClr val="000000"/>
                      </a:solidFill>
                    </a:endParaRPr>
                  </a:p>
                </p:txBody>
              </p:sp>
              <p:sp>
                <p:nvSpPr>
                  <p:cNvPr id="503" name="Oval 502"/>
                  <p:cNvSpPr/>
                  <p:nvPr/>
                </p:nvSpPr>
                <p:spPr>
                  <a:xfrm>
                    <a:off x="533400" y="4648200"/>
                    <a:ext cx="304800" cy="30480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lIns="0" rIns="0" rtlCol="0" anchor="ctr"/>
                  <a:lstStyle/>
                  <a:p>
                    <a:pPr algn="ctr"/>
                    <a:r>
                      <a:rPr lang="en-US" sz="1100" dirty="0" smtClean="0">
                        <a:solidFill>
                          <a:srgbClr val="000000"/>
                        </a:solidFill>
                      </a:rPr>
                      <a:t>VM</a:t>
                    </a:r>
                    <a:endParaRPr lang="en-US" sz="1100" dirty="0">
                      <a:solidFill>
                        <a:srgbClr val="000000"/>
                      </a:solidFill>
                    </a:endParaRPr>
                  </a:p>
                </p:txBody>
              </p:sp>
              <p:sp>
                <p:nvSpPr>
                  <p:cNvPr id="504" name="Oval 503"/>
                  <p:cNvSpPr/>
                  <p:nvPr/>
                </p:nvSpPr>
                <p:spPr>
                  <a:xfrm>
                    <a:off x="641569" y="4648200"/>
                    <a:ext cx="304800" cy="30480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lIns="0" rIns="0" rtlCol="0" anchor="ctr"/>
                  <a:lstStyle/>
                  <a:p>
                    <a:pPr algn="ctr"/>
                    <a:r>
                      <a:rPr lang="en-US" sz="1100" dirty="0" smtClean="0">
                        <a:solidFill>
                          <a:srgbClr val="000000"/>
                        </a:solidFill>
                      </a:rPr>
                      <a:t>VM</a:t>
                    </a:r>
                    <a:endParaRPr lang="en-US" sz="1100" dirty="0">
                      <a:solidFill>
                        <a:srgbClr val="000000"/>
                      </a:solidFill>
                    </a:endParaRPr>
                  </a:p>
                </p:txBody>
              </p:sp>
              <p:sp>
                <p:nvSpPr>
                  <p:cNvPr id="505" name="Oval 504"/>
                  <p:cNvSpPr/>
                  <p:nvPr/>
                </p:nvSpPr>
                <p:spPr>
                  <a:xfrm>
                    <a:off x="1016837" y="4648200"/>
                    <a:ext cx="304800" cy="30480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lIns="0" rIns="0" rtlCol="0" anchor="ctr"/>
                  <a:lstStyle/>
                  <a:p>
                    <a:pPr algn="ctr"/>
                    <a:r>
                      <a:rPr lang="en-US" sz="1100" dirty="0" smtClean="0">
                        <a:solidFill>
                          <a:srgbClr val="000000"/>
                        </a:solidFill>
                      </a:rPr>
                      <a:t>VM</a:t>
                    </a:r>
                    <a:endParaRPr lang="en-US" sz="1100" dirty="0">
                      <a:solidFill>
                        <a:srgbClr val="000000"/>
                      </a:solidFill>
                    </a:endParaRPr>
                  </a:p>
                </p:txBody>
              </p:sp>
              <p:sp>
                <p:nvSpPr>
                  <p:cNvPr id="506" name="Oval 505"/>
                  <p:cNvSpPr/>
                  <p:nvPr/>
                </p:nvSpPr>
                <p:spPr>
                  <a:xfrm>
                    <a:off x="1125006" y="4648200"/>
                    <a:ext cx="304800" cy="30480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lIns="0" rIns="0" rtlCol="0" anchor="ctr"/>
                  <a:lstStyle/>
                  <a:p>
                    <a:pPr algn="ctr"/>
                    <a:r>
                      <a:rPr lang="en-US" sz="1100" dirty="0" smtClean="0">
                        <a:solidFill>
                          <a:srgbClr val="000000"/>
                        </a:solidFill>
                      </a:rPr>
                      <a:t>VM</a:t>
                    </a:r>
                    <a:endParaRPr lang="en-US" sz="1100" dirty="0">
                      <a:solidFill>
                        <a:srgbClr val="000000"/>
                      </a:solidFill>
                    </a:endParaRPr>
                  </a:p>
                </p:txBody>
              </p:sp>
              <p:sp>
                <p:nvSpPr>
                  <p:cNvPr id="507" name="Oval 506"/>
                  <p:cNvSpPr/>
                  <p:nvPr/>
                </p:nvSpPr>
                <p:spPr>
                  <a:xfrm>
                    <a:off x="1245437" y="4648200"/>
                    <a:ext cx="304800" cy="30480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lIns="0" rIns="0" rtlCol="0" anchor="ctr"/>
                  <a:lstStyle/>
                  <a:p>
                    <a:pPr algn="ctr"/>
                    <a:r>
                      <a:rPr lang="en-US" sz="1100" dirty="0" smtClean="0">
                        <a:solidFill>
                          <a:srgbClr val="000000"/>
                        </a:solidFill>
                      </a:rPr>
                      <a:t>VM</a:t>
                    </a:r>
                    <a:endParaRPr lang="en-US" sz="1100" dirty="0">
                      <a:solidFill>
                        <a:srgbClr val="000000"/>
                      </a:solidFill>
                    </a:endParaRPr>
                  </a:p>
                </p:txBody>
              </p:sp>
              <p:sp>
                <p:nvSpPr>
                  <p:cNvPr id="508" name="Oval 507"/>
                  <p:cNvSpPr/>
                  <p:nvPr/>
                </p:nvSpPr>
                <p:spPr>
                  <a:xfrm>
                    <a:off x="1353606" y="4648200"/>
                    <a:ext cx="304800" cy="30480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lIns="0" rIns="0" rtlCol="0" anchor="ctr"/>
                  <a:lstStyle/>
                  <a:p>
                    <a:pPr algn="ctr"/>
                    <a:r>
                      <a:rPr lang="en-US" sz="1100" dirty="0" smtClean="0">
                        <a:solidFill>
                          <a:srgbClr val="000000"/>
                        </a:solidFill>
                      </a:rPr>
                      <a:t>VM</a:t>
                    </a:r>
                    <a:endParaRPr lang="en-US" sz="1100" dirty="0">
                      <a:solidFill>
                        <a:srgbClr val="000000"/>
                      </a:solidFill>
                    </a:endParaRPr>
                  </a:p>
                </p:txBody>
              </p:sp>
              <p:sp>
                <p:nvSpPr>
                  <p:cNvPr id="509" name="Oval 508"/>
                  <p:cNvSpPr/>
                  <p:nvPr/>
                </p:nvSpPr>
                <p:spPr>
                  <a:xfrm>
                    <a:off x="1738624" y="4620475"/>
                    <a:ext cx="304800" cy="30480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lIns="0" rIns="0" rtlCol="0" anchor="ctr"/>
                  <a:lstStyle/>
                  <a:p>
                    <a:pPr algn="ctr"/>
                    <a:r>
                      <a:rPr lang="en-US" sz="1100" dirty="0" smtClean="0">
                        <a:solidFill>
                          <a:srgbClr val="000000"/>
                        </a:solidFill>
                      </a:rPr>
                      <a:t>VM</a:t>
                    </a:r>
                    <a:endParaRPr lang="en-US" sz="1100" dirty="0">
                      <a:solidFill>
                        <a:srgbClr val="000000"/>
                      </a:solidFill>
                    </a:endParaRPr>
                  </a:p>
                </p:txBody>
              </p:sp>
              <p:sp>
                <p:nvSpPr>
                  <p:cNvPr id="510" name="Oval 509"/>
                  <p:cNvSpPr/>
                  <p:nvPr/>
                </p:nvSpPr>
                <p:spPr>
                  <a:xfrm>
                    <a:off x="1846793" y="4620475"/>
                    <a:ext cx="304800" cy="30480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lIns="0" rIns="0" rtlCol="0" anchor="ctr"/>
                  <a:lstStyle/>
                  <a:p>
                    <a:pPr algn="ctr"/>
                    <a:r>
                      <a:rPr lang="en-US" sz="1100" dirty="0" smtClean="0">
                        <a:solidFill>
                          <a:srgbClr val="000000"/>
                        </a:solidFill>
                      </a:rPr>
                      <a:t>VM</a:t>
                    </a:r>
                    <a:endParaRPr lang="en-US" sz="1100" dirty="0">
                      <a:solidFill>
                        <a:srgbClr val="000000"/>
                      </a:solidFill>
                    </a:endParaRPr>
                  </a:p>
                </p:txBody>
              </p:sp>
              <p:sp>
                <p:nvSpPr>
                  <p:cNvPr id="511" name="Oval 510"/>
                  <p:cNvSpPr/>
                  <p:nvPr/>
                </p:nvSpPr>
                <p:spPr>
                  <a:xfrm>
                    <a:off x="1967224" y="4620475"/>
                    <a:ext cx="304800" cy="30480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lIns="0" rIns="0" rtlCol="0" anchor="ctr"/>
                  <a:lstStyle/>
                  <a:p>
                    <a:pPr algn="ctr"/>
                    <a:r>
                      <a:rPr lang="en-US" sz="1100" dirty="0" smtClean="0">
                        <a:solidFill>
                          <a:srgbClr val="000000"/>
                        </a:solidFill>
                      </a:rPr>
                      <a:t>VM</a:t>
                    </a:r>
                    <a:endParaRPr lang="en-US" sz="1100" dirty="0">
                      <a:solidFill>
                        <a:srgbClr val="000000"/>
                      </a:solidFill>
                    </a:endParaRPr>
                  </a:p>
                </p:txBody>
              </p:sp>
              <p:sp>
                <p:nvSpPr>
                  <p:cNvPr id="512" name="Oval 511"/>
                  <p:cNvSpPr/>
                  <p:nvPr/>
                </p:nvSpPr>
                <p:spPr>
                  <a:xfrm>
                    <a:off x="2075393" y="4620475"/>
                    <a:ext cx="304800" cy="30480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lIns="0" rIns="0" rtlCol="0" anchor="ctr"/>
                  <a:lstStyle/>
                  <a:p>
                    <a:pPr algn="ctr"/>
                    <a:r>
                      <a:rPr lang="en-US" sz="1100" dirty="0" smtClean="0">
                        <a:solidFill>
                          <a:srgbClr val="000000"/>
                        </a:solidFill>
                      </a:rPr>
                      <a:t>VM</a:t>
                    </a:r>
                    <a:endParaRPr lang="en-US" sz="1100" dirty="0">
                      <a:solidFill>
                        <a:srgbClr val="000000"/>
                      </a:solidFill>
                    </a:endParaRPr>
                  </a:p>
                </p:txBody>
              </p:sp>
              <p:pic>
                <p:nvPicPr>
                  <p:cNvPr id="513" name="Picture 41"/>
                  <p:cNvPicPr>
                    <a:picLocks noChangeAspect="1" noChangeArrowheads="1"/>
                  </p:cNvPicPr>
                  <p:nvPr/>
                </p:nvPicPr>
                <p:blipFill>
                  <a:blip r:embed="rId5"/>
                  <a:srcRect/>
                  <a:stretch>
                    <a:fillRect/>
                  </a:stretch>
                </p:blipFill>
                <p:spPr bwMode="auto">
                  <a:xfrm>
                    <a:off x="1479286" y="3929912"/>
                    <a:ext cx="735013" cy="314325"/>
                  </a:xfrm>
                  <a:prstGeom prst="rect">
                    <a:avLst/>
                  </a:prstGeom>
                  <a:noFill/>
                  <a:ln w="9525">
                    <a:noFill/>
                    <a:miter lim="800000"/>
                    <a:headEnd/>
                    <a:tailEnd/>
                  </a:ln>
                  <a:effectLst/>
                </p:spPr>
              </p:pic>
              <p:cxnSp>
                <p:nvCxnSpPr>
                  <p:cNvPr id="514" name="Straight Connector 513"/>
                  <p:cNvCxnSpPr>
                    <a:stCxn id="501" idx="0"/>
                  </p:cNvCxnSpPr>
                  <p:nvPr/>
                </p:nvCxnSpPr>
                <p:spPr>
                  <a:xfrm rot="5400000" flipH="1" flipV="1">
                    <a:off x="445719" y="4255719"/>
                    <a:ext cx="403963" cy="381000"/>
                  </a:xfrm>
                  <a:prstGeom prst="line">
                    <a:avLst/>
                  </a:prstGeom>
                </p:spPr>
                <p:style>
                  <a:lnRef idx="2">
                    <a:schemeClr val="accent1"/>
                  </a:lnRef>
                  <a:fillRef idx="0">
                    <a:schemeClr val="accent1"/>
                  </a:fillRef>
                  <a:effectRef idx="1">
                    <a:schemeClr val="accent1"/>
                  </a:effectRef>
                  <a:fontRef idx="minor">
                    <a:schemeClr val="tx1"/>
                  </a:fontRef>
                </p:style>
              </p:cxnSp>
              <p:cxnSp>
                <p:nvCxnSpPr>
                  <p:cNvPr id="515" name="Straight Connector 514"/>
                  <p:cNvCxnSpPr>
                    <a:stCxn id="502" idx="0"/>
                  </p:cNvCxnSpPr>
                  <p:nvPr/>
                </p:nvCxnSpPr>
                <p:spPr>
                  <a:xfrm rot="5400000" flipH="1" flipV="1">
                    <a:off x="503255" y="4313252"/>
                    <a:ext cx="397063" cy="272834"/>
                  </a:xfrm>
                  <a:prstGeom prst="line">
                    <a:avLst/>
                  </a:prstGeom>
                </p:spPr>
                <p:style>
                  <a:lnRef idx="2">
                    <a:schemeClr val="accent1"/>
                  </a:lnRef>
                  <a:fillRef idx="0">
                    <a:schemeClr val="accent1"/>
                  </a:fillRef>
                  <a:effectRef idx="1">
                    <a:schemeClr val="accent1"/>
                  </a:effectRef>
                  <a:fontRef idx="minor">
                    <a:schemeClr val="tx1"/>
                  </a:fontRef>
                </p:style>
              </p:cxnSp>
              <p:cxnSp>
                <p:nvCxnSpPr>
                  <p:cNvPr id="516" name="Straight Connector 515"/>
                  <p:cNvCxnSpPr>
                    <a:stCxn id="503" idx="0"/>
                  </p:cNvCxnSpPr>
                  <p:nvPr/>
                </p:nvCxnSpPr>
                <p:spPr>
                  <a:xfrm rot="5400000" flipH="1" flipV="1">
                    <a:off x="563471" y="4373467"/>
                    <a:ext cx="397063" cy="152404"/>
                  </a:xfrm>
                  <a:prstGeom prst="line">
                    <a:avLst/>
                  </a:prstGeom>
                </p:spPr>
                <p:style>
                  <a:lnRef idx="2">
                    <a:schemeClr val="accent1"/>
                  </a:lnRef>
                  <a:fillRef idx="0">
                    <a:schemeClr val="accent1"/>
                  </a:fillRef>
                  <a:effectRef idx="1">
                    <a:schemeClr val="accent1"/>
                  </a:effectRef>
                  <a:fontRef idx="minor">
                    <a:schemeClr val="tx1"/>
                  </a:fontRef>
                </p:style>
              </p:cxnSp>
              <p:cxnSp>
                <p:nvCxnSpPr>
                  <p:cNvPr id="517" name="Straight Connector 516"/>
                  <p:cNvCxnSpPr>
                    <a:stCxn id="504" idx="0"/>
                  </p:cNvCxnSpPr>
                  <p:nvPr/>
                </p:nvCxnSpPr>
                <p:spPr>
                  <a:xfrm rot="5400000" flipH="1" flipV="1">
                    <a:off x="617556" y="4427551"/>
                    <a:ext cx="397063" cy="44236"/>
                  </a:xfrm>
                  <a:prstGeom prst="line">
                    <a:avLst/>
                  </a:prstGeom>
                </p:spPr>
                <p:style>
                  <a:lnRef idx="2">
                    <a:schemeClr val="accent1"/>
                  </a:lnRef>
                  <a:fillRef idx="0">
                    <a:schemeClr val="accent1"/>
                  </a:fillRef>
                  <a:effectRef idx="1">
                    <a:schemeClr val="accent1"/>
                  </a:effectRef>
                  <a:fontRef idx="minor">
                    <a:schemeClr val="tx1"/>
                  </a:fontRef>
                </p:style>
              </p:cxnSp>
              <p:cxnSp>
                <p:nvCxnSpPr>
                  <p:cNvPr id="518" name="Straight Connector 517"/>
                  <p:cNvCxnSpPr/>
                  <p:nvPr/>
                </p:nvCxnSpPr>
                <p:spPr>
                  <a:xfrm rot="5400000" flipH="1" flipV="1">
                    <a:off x="1179869" y="4262618"/>
                    <a:ext cx="403963" cy="381000"/>
                  </a:xfrm>
                  <a:prstGeom prst="line">
                    <a:avLst/>
                  </a:prstGeom>
                </p:spPr>
                <p:style>
                  <a:lnRef idx="2">
                    <a:schemeClr val="accent1"/>
                  </a:lnRef>
                  <a:fillRef idx="0">
                    <a:schemeClr val="accent1"/>
                  </a:fillRef>
                  <a:effectRef idx="1">
                    <a:schemeClr val="accent1"/>
                  </a:effectRef>
                  <a:fontRef idx="minor">
                    <a:schemeClr val="tx1"/>
                  </a:fontRef>
                </p:style>
              </p:cxnSp>
              <p:cxnSp>
                <p:nvCxnSpPr>
                  <p:cNvPr id="519" name="Straight Connector 518"/>
                  <p:cNvCxnSpPr/>
                  <p:nvPr/>
                </p:nvCxnSpPr>
                <p:spPr>
                  <a:xfrm rot="5400000" flipH="1" flipV="1">
                    <a:off x="1237405" y="4320151"/>
                    <a:ext cx="397063" cy="272834"/>
                  </a:xfrm>
                  <a:prstGeom prst="line">
                    <a:avLst/>
                  </a:prstGeom>
                </p:spPr>
                <p:style>
                  <a:lnRef idx="2">
                    <a:schemeClr val="accent1"/>
                  </a:lnRef>
                  <a:fillRef idx="0">
                    <a:schemeClr val="accent1"/>
                  </a:fillRef>
                  <a:effectRef idx="1">
                    <a:schemeClr val="accent1"/>
                  </a:effectRef>
                  <a:fontRef idx="minor">
                    <a:schemeClr val="tx1"/>
                  </a:fontRef>
                </p:style>
              </p:cxnSp>
              <p:cxnSp>
                <p:nvCxnSpPr>
                  <p:cNvPr id="520" name="Straight Connector 519"/>
                  <p:cNvCxnSpPr/>
                  <p:nvPr/>
                </p:nvCxnSpPr>
                <p:spPr>
                  <a:xfrm rot="5400000" flipH="1" flipV="1">
                    <a:off x="1297621" y="4380366"/>
                    <a:ext cx="397063" cy="152404"/>
                  </a:xfrm>
                  <a:prstGeom prst="line">
                    <a:avLst/>
                  </a:prstGeom>
                </p:spPr>
                <p:style>
                  <a:lnRef idx="2">
                    <a:schemeClr val="accent1"/>
                  </a:lnRef>
                  <a:fillRef idx="0">
                    <a:schemeClr val="accent1"/>
                  </a:fillRef>
                  <a:effectRef idx="1">
                    <a:schemeClr val="accent1"/>
                  </a:effectRef>
                  <a:fontRef idx="minor">
                    <a:schemeClr val="tx1"/>
                  </a:fontRef>
                </p:style>
              </p:cxnSp>
              <p:cxnSp>
                <p:nvCxnSpPr>
                  <p:cNvPr id="521" name="Straight Connector 520"/>
                  <p:cNvCxnSpPr/>
                  <p:nvPr/>
                </p:nvCxnSpPr>
                <p:spPr>
                  <a:xfrm rot="5400000" flipH="1" flipV="1">
                    <a:off x="1351706" y="4434450"/>
                    <a:ext cx="397063" cy="44236"/>
                  </a:xfrm>
                  <a:prstGeom prst="line">
                    <a:avLst/>
                  </a:prstGeom>
                </p:spPr>
                <p:style>
                  <a:lnRef idx="2">
                    <a:schemeClr val="accent1"/>
                  </a:lnRef>
                  <a:fillRef idx="0">
                    <a:schemeClr val="accent1"/>
                  </a:fillRef>
                  <a:effectRef idx="1">
                    <a:schemeClr val="accent1"/>
                  </a:effectRef>
                  <a:fontRef idx="minor">
                    <a:schemeClr val="tx1"/>
                  </a:fontRef>
                </p:style>
              </p:cxnSp>
              <p:cxnSp>
                <p:nvCxnSpPr>
                  <p:cNvPr id="522" name="Straight Connector 521"/>
                  <p:cNvCxnSpPr>
                    <a:endCxn id="513" idx="2"/>
                  </p:cNvCxnSpPr>
                  <p:nvPr/>
                </p:nvCxnSpPr>
                <p:spPr>
                  <a:xfrm rot="16200000" flipV="1">
                    <a:off x="1668213" y="4422818"/>
                    <a:ext cx="387901" cy="30739"/>
                  </a:xfrm>
                  <a:prstGeom prst="line">
                    <a:avLst/>
                  </a:prstGeom>
                </p:spPr>
                <p:style>
                  <a:lnRef idx="2">
                    <a:schemeClr val="accent1"/>
                  </a:lnRef>
                  <a:fillRef idx="0">
                    <a:schemeClr val="accent1"/>
                  </a:fillRef>
                  <a:effectRef idx="1">
                    <a:schemeClr val="accent1"/>
                  </a:effectRef>
                  <a:fontRef idx="minor">
                    <a:schemeClr val="tx1"/>
                  </a:fontRef>
                </p:style>
              </p:cxnSp>
              <p:cxnSp>
                <p:nvCxnSpPr>
                  <p:cNvPr id="523" name="Straight Connector 522"/>
                  <p:cNvCxnSpPr>
                    <a:endCxn id="513" idx="2"/>
                  </p:cNvCxnSpPr>
                  <p:nvPr/>
                </p:nvCxnSpPr>
                <p:spPr>
                  <a:xfrm rot="16200000" flipV="1">
                    <a:off x="1722297" y="4368734"/>
                    <a:ext cx="387901" cy="138907"/>
                  </a:xfrm>
                  <a:prstGeom prst="line">
                    <a:avLst/>
                  </a:prstGeom>
                </p:spPr>
                <p:style>
                  <a:lnRef idx="2">
                    <a:schemeClr val="accent1"/>
                  </a:lnRef>
                  <a:fillRef idx="0">
                    <a:schemeClr val="accent1"/>
                  </a:fillRef>
                  <a:effectRef idx="1">
                    <a:schemeClr val="accent1"/>
                  </a:effectRef>
                  <a:fontRef idx="minor">
                    <a:schemeClr val="tx1"/>
                  </a:fontRef>
                </p:style>
              </p:cxnSp>
              <p:cxnSp>
                <p:nvCxnSpPr>
                  <p:cNvPr id="524" name="Straight Connector 523"/>
                  <p:cNvCxnSpPr>
                    <a:endCxn id="513" idx="2"/>
                  </p:cNvCxnSpPr>
                  <p:nvPr/>
                </p:nvCxnSpPr>
                <p:spPr>
                  <a:xfrm rot="16200000" flipV="1">
                    <a:off x="1782512" y="4308519"/>
                    <a:ext cx="387901" cy="259338"/>
                  </a:xfrm>
                  <a:prstGeom prst="line">
                    <a:avLst/>
                  </a:prstGeom>
                </p:spPr>
                <p:style>
                  <a:lnRef idx="2">
                    <a:schemeClr val="accent1"/>
                  </a:lnRef>
                  <a:fillRef idx="0">
                    <a:schemeClr val="accent1"/>
                  </a:fillRef>
                  <a:effectRef idx="1">
                    <a:schemeClr val="accent1"/>
                  </a:effectRef>
                  <a:fontRef idx="minor">
                    <a:schemeClr val="tx1"/>
                  </a:fontRef>
                </p:style>
              </p:cxnSp>
              <p:cxnSp>
                <p:nvCxnSpPr>
                  <p:cNvPr id="525" name="Straight Connector 524"/>
                  <p:cNvCxnSpPr>
                    <a:endCxn id="513" idx="2"/>
                  </p:cNvCxnSpPr>
                  <p:nvPr/>
                </p:nvCxnSpPr>
                <p:spPr>
                  <a:xfrm rot="16200000" flipV="1">
                    <a:off x="1836597" y="4254434"/>
                    <a:ext cx="387901" cy="367507"/>
                  </a:xfrm>
                  <a:prstGeom prst="line">
                    <a:avLst/>
                  </a:prstGeom>
                </p:spPr>
                <p:style>
                  <a:lnRef idx="2">
                    <a:schemeClr val="accent1"/>
                  </a:lnRef>
                  <a:fillRef idx="0">
                    <a:schemeClr val="accent1"/>
                  </a:fillRef>
                  <a:effectRef idx="1">
                    <a:schemeClr val="accent1"/>
                  </a:effectRef>
                  <a:fontRef idx="minor">
                    <a:schemeClr val="tx1"/>
                  </a:fontRef>
                </p:style>
              </p:cxnSp>
              <p:cxnSp>
                <p:nvCxnSpPr>
                  <p:cNvPr id="526" name="Straight Connector 525"/>
                  <p:cNvCxnSpPr/>
                  <p:nvPr/>
                </p:nvCxnSpPr>
                <p:spPr>
                  <a:xfrm rot="10800000" flipV="1">
                    <a:off x="1299520" y="4114800"/>
                    <a:ext cx="179767" cy="4762"/>
                  </a:xfrm>
                  <a:prstGeom prst="line">
                    <a:avLst/>
                  </a:prstGeom>
                </p:spPr>
                <p:style>
                  <a:lnRef idx="2">
                    <a:schemeClr val="accent1"/>
                  </a:lnRef>
                  <a:fillRef idx="0">
                    <a:schemeClr val="accent1"/>
                  </a:fillRef>
                  <a:effectRef idx="1">
                    <a:schemeClr val="accent1"/>
                  </a:effectRef>
                  <a:fontRef idx="minor">
                    <a:schemeClr val="tx1"/>
                  </a:fontRef>
                </p:style>
              </p:cxnSp>
            </p:grpSp>
          </p:grpSp>
          <p:grpSp>
            <p:nvGrpSpPr>
              <p:cNvPr id="31" name="Group 574"/>
              <p:cNvGrpSpPr/>
              <p:nvPr/>
            </p:nvGrpSpPr>
            <p:grpSpPr>
              <a:xfrm>
                <a:off x="605694" y="2271995"/>
                <a:ext cx="2088006" cy="457200"/>
                <a:chOff x="605694" y="2271995"/>
                <a:chExt cx="2088006" cy="457200"/>
              </a:xfrm>
            </p:grpSpPr>
            <p:sp>
              <p:nvSpPr>
                <p:cNvPr id="411" name="Rounded Rectangle 410"/>
                <p:cNvSpPr/>
                <p:nvPr/>
              </p:nvSpPr>
              <p:spPr>
                <a:xfrm>
                  <a:off x="605694" y="2271995"/>
                  <a:ext cx="1084793" cy="45720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1400" b="1" dirty="0" smtClean="0"/>
                    <a:t>Load</a:t>
                  </a:r>
                </a:p>
                <a:p>
                  <a:pPr algn="ctr"/>
                  <a:r>
                    <a:rPr lang="en-US" sz="1400" b="1" dirty="0" smtClean="0"/>
                    <a:t>Balancing</a:t>
                  </a:r>
                  <a:endParaRPr lang="en-US" sz="1400" b="1" dirty="0"/>
                </a:p>
              </p:txBody>
            </p:sp>
            <p:sp>
              <p:nvSpPr>
                <p:cNvPr id="412" name="Rounded Rectangle 411"/>
                <p:cNvSpPr/>
                <p:nvPr/>
              </p:nvSpPr>
              <p:spPr>
                <a:xfrm>
                  <a:off x="1784593" y="2271995"/>
                  <a:ext cx="909107" cy="45720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1400" b="1" dirty="0" smtClean="0"/>
                    <a:t>Firewall</a:t>
                  </a:r>
                  <a:endParaRPr lang="en-US" sz="1400" b="1" dirty="0"/>
                </a:p>
              </p:txBody>
            </p:sp>
          </p:grpSp>
        </p:grpSp>
        <p:sp>
          <p:nvSpPr>
            <p:cNvPr id="413" name="TextBox 412"/>
            <p:cNvSpPr txBox="1"/>
            <p:nvPr/>
          </p:nvSpPr>
          <p:spPr>
            <a:xfrm>
              <a:off x="1163300" y="1756149"/>
              <a:ext cx="1043876" cy="369332"/>
            </a:xfrm>
            <a:prstGeom prst="rect">
              <a:avLst/>
            </a:prstGeom>
            <a:noFill/>
          </p:spPr>
          <p:txBody>
            <a:bodyPr wrap="none" rtlCol="0">
              <a:spAutoFit/>
            </a:bodyPr>
            <a:lstStyle/>
            <a:p>
              <a:r>
                <a:rPr lang="en-US" b="1" dirty="0" smtClean="0">
                  <a:solidFill>
                    <a:srgbClr val="FF0000"/>
                  </a:solidFill>
                </a:rPr>
                <a:t>Tenant-A</a:t>
              </a:r>
              <a:endParaRPr lang="en-US" b="1" dirty="0">
                <a:solidFill>
                  <a:srgbClr val="FF0000"/>
                </a:solidFill>
              </a:endParaRPr>
            </a:p>
          </p:txBody>
        </p:sp>
        <p:sp>
          <p:nvSpPr>
            <p:cNvPr id="410" name="AutoShape 22"/>
            <p:cNvSpPr>
              <a:spLocks noChangeArrowheads="1"/>
            </p:cNvSpPr>
            <p:nvPr/>
          </p:nvSpPr>
          <p:spPr bwMode="auto">
            <a:xfrm>
              <a:off x="567578" y="2819400"/>
              <a:ext cx="2126122" cy="381000"/>
            </a:xfrm>
            <a:prstGeom prst="roundRect">
              <a:avLst>
                <a:gd name="adj" fmla="val 16667"/>
              </a:avLst>
            </a:prstGeom>
            <a:ln>
              <a:headEnd/>
              <a:tailEnd/>
            </a:ln>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US" sz="1600" b="1" i="0" u="none" strike="noStrike" cap="none" normalizeH="0" baseline="0" dirty="0" smtClean="0">
                  <a:ln>
                    <a:noFill/>
                  </a:ln>
                  <a:solidFill>
                    <a:schemeClr val="tx1"/>
                  </a:solidFill>
                  <a:effectLst/>
                  <a:latin typeface="Calibri" pitchFamily="34" charset="0"/>
                </a:rPr>
                <a:t>NETWORK</a:t>
              </a:r>
              <a:r>
                <a:rPr kumimoji="0" lang="en-US" sz="1600" b="1" i="0" u="none" strike="noStrike" cap="none" normalizeH="0" dirty="0" smtClean="0">
                  <a:ln>
                    <a:noFill/>
                  </a:ln>
                  <a:solidFill>
                    <a:schemeClr val="tx1"/>
                  </a:solidFill>
                  <a:effectLst/>
                  <a:latin typeface="Calibri" pitchFamily="34" charset="0"/>
                </a:rPr>
                <a:t> OS</a:t>
              </a:r>
              <a:endParaRPr kumimoji="0" lang="en-US" sz="1600" b="1" i="0" u="none" strike="noStrike" cap="none" normalizeH="0" baseline="0" dirty="0" smtClean="0">
                <a:ln>
                  <a:noFill/>
                </a:ln>
                <a:solidFill>
                  <a:schemeClr val="tx1"/>
                </a:solidFill>
                <a:effectLst/>
                <a:latin typeface="Arial" pitchFamily="34" charset="0"/>
              </a:endParaRPr>
            </a:p>
          </p:txBody>
        </p:sp>
      </p:grpSp>
      <p:grpSp>
        <p:nvGrpSpPr>
          <p:cNvPr id="93" name="Group 92"/>
          <p:cNvGrpSpPr/>
          <p:nvPr/>
        </p:nvGrpSpPr>
        <p:grpSpPr>
          <a:xfrm>
            <a:off x="2989793" y="1750263"/>
            <a:ext cx="2531799" cy="3283558"/>
            <a:chOff x="2989793" y="1750263"/>
            <a:chExt cx="2531799" cy="3283558"/>
          </a:xfrm>
        </p:grpSpPr>
        <p:grpSp>
          <p:nvGrpSpPr>
            <p:cNvPr id="32" name="Group 546"/>
            <p:cNvGrpSpPr/>
            <p:nvPr/>
          </p:nvGrpSpPr>
          <p:grpSpPr>
            <a:xfrm>
              <a:off x="2989793" y="1770942"/>
              <a:ext cx="2531799" cy="3262879"/>
              <a:chOff x="3039400" y="1750263"/>
              <a:chExt cx="2531799" cy="3262879"/>
            </a:xfrm>
          </p:grpSpPr>
          <p:sp>
            <p:nvSpPr>
              <p:cNvPr id="528" name="Rounded Rectangle 527"/>
              <p:cNvSpPr/>
              <p:nvPr/>
            </p:nvSpPr>
            <p:spPr>
              <a:xfrm>
                <a:off x="3039400" y="1750263"/>
                <a:ext cx="2531799" cy="3262879"/>
              </a:xfrm>
              <a:prstGeom prst="roundRect">
                <a:avLst/>
              </a:prstGeom>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grpSp>
            <p:nvGrpSpPr>
              <p:cNvPr id="33" name="Group 528"/>
              <p:cNvGrpSpPr/>
              <p:nvPr/>
            </p:nvGrpSpPr>
            <p:grpSpPr>
              <a:xfrm>
                <a:off x="3429000" y="3388596"/>
                <a:ext cx="1805976" cy="1259604"/>
                <a:chOff x="3429000" y="3852696"/>
                <a:chExt cx="1805976" cy="1259604"/>
              </a:xfrm>
            </p:grpSpPr>
            <p:pic>
              <p:nvPicPr>
                <p:cNvPr id="530" name="Picture 41"/>
                <p:cNvPicPr>
                  <a:picLocks noChangeAspect="1" noChangeArrowheads="1"/>
                </p:cNvPicPr>
                <p:nvPr/>
              </p:nvPicPr>
              <p:blipFill>
                <a:blip r:embed="rId5"/>
                <a:srcRect/>
                <a:stretch>
                  <a:fillRect/>
                </a:stretch>
              </p:blipFill>
              <p:spPr bwMode="auto">
                <a:xfrm>
                  <a:off x="3507250" y="4365436"/>
                  <a:ext cx="735015" cy="314326"/>
                </a:xfrm>
                <a:prstGeom prst="rect">
                  <a:avLst/>
                </a:prstGeom>
                <a:noFill/>
                <a:ln w="9525">
                  <a:noFill/>
                  <a:miter lim="800000"/>
                  <a:headEnd/>
                  <a:tailEnd/>
                </a:ln>
                <a:effectLst/>
              </p:spPr>
            </p:pic>
            <p:sp>
              <p:nvSpPr>
                <p:cNvPr id="531" name="Oval 530"/>
                <p:cNvSpPr/>
                <p:nvPr/>
              </p:nvSpPr>
              <p:spPr>
                <a:xfrm>
                  <a:off x="3429000" y="4807500"/>
                  <a:ext cx="304800" cy="30480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lIns="0" rIns="0" rtlCol="0" anchor="ctr"/>
                <a:lstStyle/>
                <a:p>
                  <a:pPr algn="ctr"/>
                  <a:r>
                    <a:rPr lang="en-US" sz="1100" dirty="0" smtClean="0">
                      <a:solidFill>
                        <a:srgbClr val="000000"/>
                      </a:solidFill>
                    </a:rPr>
                    <a:t>VM</a:t>
                  </a:r>
                  <a:endParaRPr lang="en-US" sz="1100" dirty="0">
                    <a:solidFill>
                      <a:srgbClr val="000000"/>
                    </a:solidFill>
                  </a:endParaRPr>
                </a:p>
              </p:txBody>
            </p:sp>
            <p:sp>
              <p:nvSpPr>
                <p:cNvPr id="532" name="Oval 531"/>
                <p:cNvSpPr/>
                <p:nvPr/>
              </p:nvSpPr>
              <p:spPr>
                <a:xfrm>
                  <a:off x="3708863" y="4807500"/>
                  <a:ext cx="304800" cy="30480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lIns="0" rIns="0" rtlCol="0" anchor="ctr"/>
                <a:lstStyle/>
                <a:p>
                  <a:pPr algn="ctr"/>
                  <a:r>
                    <a:rPr lang="en-US" sz="1100" dirty="0" smtClean="0">
                      <a:solidFill>
                        <a:srgbClr val="000000"/>
                      </a:solidFill>
                    </a:rPr>
                    <a:t>VM</a:t>
                  </a:r>
                  <a:endParaRPr lang="en-US" sz="1100" dirty="0">
                    <a:solidFill>
                      <a:srgbClr val="000000"/>
                    </a:solidFill>
                  </a:endParaRPr>
                </a:p>
              </p:txBody>
            </p:sp>
            <p:sp>
              <p:nvSpPr>
                <p:cNvPr id="533" name="Oval 532"/>
                <p:cNvSpPr/>
                <p:nvPr/>
              </p:nvSpPr>
              <p:spPr>
                <a:xfrm>
                  <a:off x="4013663" y="4807500"/>
                  <a:ext cx="304800" cy="30480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lIns="0" rIns="0" rtlCol="0" anchor="ctr"/>
                <a:lstStyle/>
                <a:p>
                  <a:pPr algn="ctr"/>
                  <a:r>
                    <a:rPr lang="en-US" sz="1100" dirty="0" smtClean="0">
                      <a:solidFill>
                        <a:srgbClr val="000000"/>
                      </a:solidFill>
                    </a:rPr>
                    <a:t>VM</a:t>
                  </a:r>
                  <a:endParaRPr lang="en-US" sz="1100" dirty="0">
                    <a:solidFill>
                      <a:srgbClr val="000000"/>
                    </a:solidFill>
                  </a:endParaRPr>
                </a:p>
              </p:txBody>
            </p:sp>
            <p:sp>
              <p:nvSpPr>
                <p:cNvPr id="534" name="Oval 533"/>
                <p:cNvSpPr/>
                <p:nvPr/>
              </p:nvSpPr>
              <p:spPr>
                <a:xfrm>
                  <a:off x="4318463" y="4800600"/>
                  <a:ext cx="304800" cy="30480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lIns="0" rIns="0" rtlCol="0" anchor="ctr"/>
                <a:lstStyle/>
                <a:p>
                  <a:pPr algn="ctr"/>
                  <a:r>
                    <a:rPr lang="en-US" sz="1100" dirty="0" smtClean="0">
                      <a:solidFill>
                        <a:srgbClr val="000000"/>
                      </a:solidFill>
                    </a:rPr>
                    <a:t>VM</a:t>
                  </a:r>
                  <a:endParaRPr lang="en-US" sz="1100" dirty="0">
                    <a:solidFill>
                      <a:srgbClr val="000000"/>
                    </a:solidFill>
                  </a:endParaRPr>
                </a:p>
              </p:txBody>
            </p:sp>
            <p:sp>
              <p:nvSpPr>
                <p:cNvPr id="535" name="Oval 534"/>
                <p:cNvSpPr/>
                <p:nvPr/>
              </p:nvSpPr>
              <p:spPr>
                <a:xfrm>
                  <a:off x="4625376" y="4800600"/>
                  <a:ext cx="304800" cy="30480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lIns="0" rIns="0" rtlCol="0" anchor="ctr"/>
                <a:lstStyle/>
                <a:p>
                  <a:pPr algn="ctr"/>
                  <a:r>
                    <a:rPr lang="en-US" sz="1100" dirty="0" smtClean="0">
                      <a:solidFill>
                        <a:srgbClr val="000000"/>
                      </a:solidFill>
                    </a:rPr>
                    <a:t>VM</a:t>
                  </a:r>
                  <a:endParaRPr lang="en-US" sz="1100" dirty="0">
                    <a:solidFill>
                      <a:srgbClr val="000000"/>
                    </a:solidFill>
                  </a:endParaRPr>
                </a:p>
              </p:txBody>
            </p:sp>
            <p:sp>
              <p:nvSpPr>
                <p:cNvPr id="536" name="Oval 535"/>
                <p:cNvSpPr/>
                <p:nvPr/>
              </p:nvSpPr>
              <p:spPr>
                <a:xfrm>
                  <a:off x="4930176" y="4800600"/>
                  <a:ext cx="304800" cy="30480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lIns="0" rIns="0" rtlCol="0" anchor="ctr"/>
                <a:lstStyle/>
                <a:p>
                  <a:pPr algn="ctr"/>
                  <a:r>
                    <a:rPr lang="en-US" sz="1100" dirty="0" smtClean="0">
                      <a:solidFill>
                        <a:srgbClr val="000000"/>
                      </a:solidFill>
                    </a:rPr>
                    <a:t>VM</a:t>
                  </a:r>
                  <a:endParaRPr lang="en-US" sz="1100" dirty="0">
                    <a:solidFill>
                      <a:srgbClr val="000000"/>
                    </a:solidFill>
                  </a:endParaRPr>
                </a:p>
              </p:txBody>
            </p:sp>
            <p:cxnSp>
              <p:nvCxnSpPr>
                <p:cNvPr id="537" name="Straight Connector 536"/>
                <p:cNvCxnSpPr>
                  <a:stCxn id="531" idx="0"/>
                  <a:endCxn id="530" idx="2"/>
                </p:cNvCxnSpPr>
                <p:nvPr/>
              </p:nvCxnSpPr>
              <p:spPr>
                <a:xfrm rot="5400000" flipH="1" flipV="1">
                  <a:off x="3664210" y="4596952"/>
                  <a:ext cx="127738" cy="293358"/>
                </a:xfrm>
                <a:prstGeom prst="line">
                  <a:avLst/>
                </a:prstGeom>
              </p:spPr>
              <p:style>
                <a:lnRef idx="2">
                  <a:schemeClr val="accent1"/>
                </a:lnRef>
                <a:fillRef idx="0">
                  <a:schemeClr val="accent1"/>
                </a:fillRef>
                <a:effectRef idx="1">
                  <a:schemeClr val="accent1"/>
                </a:effectRef>
                <a:fontRef idx="minor">
                  <a:schemeClr val="tx1"/>
                </a:fontRef>
              </p:style>
            </p:cxnSp>
            <p:cxnSp>
              <p:nvCxnSpPr>
                <p:cNvPr id="538" name="Straight Connector 537"/>
                <p:cNvCxnSpPr>
                  <a:stCxn id="532" idx="0"/>
                  <a:endCxn id="530" idx="2"/>
                </p:cNvCxnSpPr>
                <p:nvPr/>
              </p:nvCxnSpPr>
              <p:spPr>
                <a:xfrm rot="5400000" flipH="1" flipV="1">
                  <a:off x="3804141" y="4736884"/>
                  <a:ext cx="127738" cy="13495"/>
                </a:xfrm>
                <a:prstGeom prst="line">
                  <a:avLst/>
                </a:prstGeom>
              </p:spPr>
              <p:style>
                <a:lnRef idx="2">
                  <a:schemeClr val="accent1"/>
                </a:lnRef>
                <a:fillRef idx="0">
                  <a:schemeClr val="accent1"/>
                </a:fillRef>
                <a:effectRef idx="1">
                  <a:schemeClr val="accent1"/>
                </a:effectRef>
                <a:fontRef idx="minor">
                  <a:schemeClr val="tx1"/>
                </a:fontRef>
              </p:style>
            </p:cxnSp>
            <p:cxnSp>
              <p:nvCxnSpPr>
                <p:cNvPr id="539" name="Straight Connector 538"/>
                <p:cNvCxnSpPr>
                  <a:stCxn id="533" idx="0"/>
                  <a:endCxn id="530" idx="2"/>
                </p:cNvCxnSpPr>
                <p:nvPr/>
              </p:nvCxnSpPr>
              <p:spPr>
                <a:xfrm rot="16200000" flipV="1">
                  <a:off x="3956542" y="4597978"/>
                  <a:ext cx="127738" cy="291305"/>
                </a:xfrm>
                <a:prstGeom prst="line">
                  <a:avLst/>
                </a:prstGeom>
              </p:spPr>
              <p:style>
                <a:lnRef idx="2">
                  <a:schemeClr val="accent1"/>
                </a:lnRef>
                <a:fillRef idx="0">
                  <a:schemeClr val="accent1"/>
                </a:fillRef>
                <a:effectRef idx="1">
                  <a:schemeClr val="accent1"/>
                </a:effectRef>
                <a:fontRef idx="minor">
                  <a:schemeClr val="tx1"/>
                </a:fontRef>
              </p:style>
            </p:cxnSp>
            <p:cxnSp>
              <p:nvCxnSpPr>
                <p:cNvPr id="540" name="Straight Connector 539"/>
                <p:cNvCxnSpPr/>
                <p:nvPr/>
              </p:nvCxnSpPr>
              <p:spPr>
                <a:xfrm rot="5400000" flipH="1" flipV="1">
                  <a:off x="4540176" y="4596952"/>
                  <a:ext cx="127738" cy="293358"/>
                </a:xfrm>
                <a:prstGeom prst="line">
                  <a:avLst/>
                </a:prstGeom>
              </p:spPr>
              <p:style>
                <a:lnRef idx="2">
                  <a:schemeClr val="accent1"/>
                </a:lnRef>
                <a:fillRef idx="0">
                  <a:schemeClr val="accent1"/>
                </a:fillRef>
                <a:effectRef idx="1">
                  <a:schemeClr val="accent1"/>
                </a:effectRef>
                <a:fontRef idx="minor">
                  <a:schemeClr val="tx1"/>
                </a:fontRef>
              </p:style>
            </p:cxnSp>
            <p:cxnSp>
              <p:nvCxnSpPr>
                <p:cNvPr id="541" name="Straight Connector 540"/>
                <p:cNvCxnSpPr/>
                <p:nvPr/>
              </p:nvCxnSpPr>
              <p:spPr>
                <a:xfrm rot="16200000" flipV="1">
                  <a:off x="4832508" y="4597978"/>
                  <a:ext cx="127738" cy="291305"/>
                </a:xfrm>
                <a:prstGeom prst="line">
                  <a:avLst/>
                </a:prstGeom>
              </p:spPr>
              <p:style>
                <a:lnRef idx="2">
                  <a:schemeClr val="accent1"/>
                </a:lnRef>
                <a:fillRef idx="0">
                  <a:schemeClr val="accent1"/>
                </a:fillRef>
                <a:effectRef idx="1">
                  <a:schemeClr val="accent1"/>
                </a:effectRef>
                <a:fontRef idx="minor">
                  <a:schemeClr val="tx1"/>
                </a:fontRef>
              </p:style>
            </p:cxnSp>
            <p:pic>
              <p:nvPicPr>
                <p:cNvPr id="542" name="Picture 41"/>
                <p:cNvPicPr>
                  <a:picLocks noChangeAspect="1" noChangeArrowheads="1"/>
                </p:cNvPicPr>
                <p:nvPr/>
              </p:nvPicPr>
              <p:blipFill>
                <a:blip r:embed="rId5"/>
                <a:srcRect/>
                <a:stretch>
                  <a:fillRect/>
                </a:stretch>
              </p:blipFill>
              <p:spPr bwMode="auto">
                <a:xfrm>
                  <a:off x="4410268" y="4343400"/>
                  <a:ext cx="735015" cy="314326"/>
                </a:xfrm>
                <a:prstGeom prst="rect">
                  <a:avLst/>
                </a:prstGeom>
                <a:noFill/>
                <a:ln w="9525">
                  <a:noFill/>
                  <a:miter lim="800000"/>
                  <a:headEnd/>
                  <a:tailEnd/>
                </a:ln>
                <a:effectLst/>
              </p:spPr>
            </p:pic>
            <p:cxnSp>
              <p:nvCxnSpPr>
                <p:cNvPr id="543" name="Straight Connector 542"/>
                <p:cNvCxnSpPr/>
                <p:nvPr/>
              </p:nvCxnSpPr>
              <p:spPr>
                <a:xfrm rot="5400000" flipH="1" flipV="1">
                  <a:off x="4680108" y="4739689"/>
                  <a:ext cx="127738" cy="13495"/>
                </a:xfrm>
                <a:prstGeom prst="line">
                  <a:avLst/>
                </a:prstGeom>
              </p:spPr>
              <p:style>
                <a:lnRef idx="2">
                  <a:schemeClr val="accent1"/>
                </a:lnRef>
                <a:fillRef idx="0">
                  <a:schemeClr val="accent1"/>
                </a:fillRef>
                <a:effectRef idx="1">
                  <a:schemeClr val="accent1"/>
                </a:effectRef>
                <a:fontRef idx="minor">
                  <a:schemeClr val="tx1"/>
                </a:fontRef>
              </p:style>
            </p:cxnSp>
            <p:pic>
              <p:nvPicPr>
                <p:cNvPr id="544" name="Picture 1039"/>
                <p:cNvPicPr>
                  <a:picLocks noChangeArrowheads="1"/>
                </p:cNvPicPr>
                <p:nvPr/>
              </p:nvPicPr>
              <p:blipFill>
                <a:blip r:embed="rId6"/>
                <a:srcRect/>
                <a:stretch>
                  <a:fillRect/>
                </a:stretch>
              </p:blipFill>
              <p:spPr bwMode="auto">
                <a:xfrm>
                  <a:off x="4033306" y="3852696"/>
                  <a:ext cx="609600" cy="391541"/>
                </a:xfrm>
                <a:prstGeom prst="rect">
                  <a:avLst/>
                </a:prstGeom>
                <a:noFill/>
                <a:ln w="12700">
                  <a:noFill/>
                  <a:miter lim="800000"/>
                  <a:headEnd/>
                  <a:tailEnd/>
                </a:ln>
                <a:effectLst/>
              </p:spPr>
            </p:pic>
            <p:cxnSp>
              <p:nvCxnSpPr>
                <p:cNvPr id="545" name="Straight Connector 544"/>
                <p:cNvCxnSpPr>
                  <a:stCxn id="530" idx="0"/>
                  <a:endCxn id="544" idx="2"/>
                </p:cNvCxnSpPr>
                <p:nvPr/>
              </p:nvCxnSpPr>
              <p:spPr>
                <a:xfrm rot="5400000" flipH="1" flipV="1">
                  <a:off x="4045833" y="4073163"/>
                  <a:ext cx="121199" cy="463348"/>
                </a:xfrm>
                <a:prstGeom prst="line">
                  <a:avLst/>
                </a:prstGeom>
              </p:spPr>
              <p:style>
                <a:lnRef idx="2">
                  <a:schemeClr val="accent1"/>
                </a:lnRef>
                <a:fillRef idx="0">
                  <a:schemeClr val="accent1"/>
                </a:fillRef>
                <a:effectRef idx="1">
                  <a:schemeClr val="accent1"/>
                </a:effectRef>
                <a:fontRef idx="minor">
                  <a:schemeClr val="tx1"/>
                </a:fontRef>
              </p:style>
            </p:cxnSp>
            <p:cxnSp>
              <p:nvCxnSpPr>
                <p:cNvPr id="546" name="Straight Connector 545"/>
                <p:cNvCxnSpPr>
                  <a:stCxn id="542" idx="0"/>
                </p:cNvCxnSpPr>
                <p:nvPr/>
              </p:nvCxnSpPr>
              <p:spPr>
                <a:xfrm rot="16200000" flipV="1">
                  <a:off x="4515261" y="4080884"/>
                  <a:ext cx="85362" cy="439669"/>
                </a:xfrm>
                <a:prstGeom prst="line">
                  <a:avLst/>
                </a:prstGeom>
              </p:spPr>
              <p:style>
                <a:lnRef idx="2">
                  <a:schemeClr val="accent1"/>
                </a:lnRef>
                <a:fillRef idx="0">
                  <a:schemeClr val="accent1"/>
                </a:fillRef>
                <a:effectRef idx="1">
                  <a:schemeClr val="accent1"/>
                </a:effectRef>
                <a:fontRef idx="minor">
                  <a:schemeClr val="tx1"/>
                </a:fontRef>
              </p:style>
            </p:cxnSp>
          </p:grpSp>
        </p:grpSp>
        <p:sp>
          <p:nvSpPr>
            <p:cNvPr id="418" name="TextBox 417"/>
            <p:cNvSpPr txBox="1"/>
            <p:nvPr/>
          </p:nvSpPr>
          <p:spPr>
            <a:xfrm>
              <a:off x="3751314" y="1750263"/>
              <a:ext cx="1029211" cy="369332"/>
            </a:xfrm>
            <a:prstGeom prst="rect">
              <a:avLst/>
            </a:prstGeom>
            <a:noFill/>
          </p:spPr>
          <p:txBody>
            <a:bodyPr wrap="none" rtlCol="0">
              <a:spAutoFit/>
            </a:bodyPr>
            <a:lstStyle/>
            <a:p>
              <a:r>
                <a:rPr lang="en-US" b="1" dirty="0" smtClean="0">
                  <a:solidFill>
                    <a:srgbClr val="008000"/>
                  </a:solidFill>
                </a:rPr>
                <a:t>Tenant-B</a:t>
              </a:r>
              <a:endParaRPr lang="en-US" b="1" dirty="0">
                <a:solidFill>
                  <a:srgbClr val="008000"/>
                </a:solidFill>
              </a:endParaRPr>
            </a:p>
          </p:txBody>
        </p:sp>
        <p:sp>
          <p:nvSpPr>
            <p:cNvPr id="415" name="AutoShape 22"/>
            <p:cNvSpPr>
              <a:spLocks noChangeArrowheads="1"/>
            </p:cNvSpPr>
            <p:nvPr/>
          </p:nvSpPr>
          <p:spPr bwMode="auto">
            <a:xfrm>
              <a:off x="3200400" y="2819400"/>
              <a:ext cx="2081540" cy="381000"/>
            </a:xfrm>
            <a:prstGeom prst="roundRect">
              <a:avLst>
                <a:gd name="adj" fmla="val 16667"/>
              </a:avLst>
            </a:prstGeom>
            <a:ln>
              <a:headEnd/>
              <a:tailEnd/>
            </a:ln>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US" sz="1600" b="1" i="0" u="none" strike="noStrike" cap="none" normalizeH="0" baseline="0" dirty="0" smtClean="0">
                  <a:ln>
                    <a:noFill/>
                  </a:ln>
                  <a:solidFill>
                    <a:schemeClr val="tx1"/>
                  </a:solidFill>
                  <a:effectLst/>
                  <a:latin typeface="Calibri" pitchFamily="34" charset="0"/>
                </a:rPr>
                <a:t>NETWORK</a:t>
              </a:r>
              <a:r>
                <a:rPr kumimoji="0" lang="en-US" sz="1600" b="1" i="0" u="none" strike="noStrike" cap="none" normalizeH="0" dirty="0" smtClean="0">
                  <a:ln>
                    <a:noFill/>
                  </a:ln>
                  <a:solidFill>
                    <a:schemeClr val="tx1"/>
                  </a:solidFill>
                  <a:effectLst/>
                  <a:latin typeface="Calibri" pitchFamily="34" charset="0"/>
                </a:rPr>
                <a:t> OS</a:t>
              </a:r>
              <a:endParaRPr kumimoji="0" lang="en-US" sz="1600" b="1" i="0" u="none" strike="noStrike" cap="none" normalizeH="0" baseline="0" dirty="0" smtClean="0">
                <a:ln>
                  <a:noFill/>
                </a:ln>
                <a:solidFill>
                  <a:schemeClr val="tx1"/>
                </a:solidFill>
                <a:effectLst/>
                <a:latin typeface="Arial" pitchFamily="34" charset="0"/>
              </a:endParaRPr>
            </a:p>
          </p:txBody>
        </p:sp>
        <p:grpSp>
          <p:nvGrpSpPr>
            <p:cNvPr id="53" name="Group 575"/>
            <p:cNvGrpSpPr/>
            <p:nvPr/>
          </p:nvGrpSpPr>
          <p:grpSpPr>
            <a:xfrm>
              <a:off x="3195106" y="2271995"/>
              <a:ext cx="2095484" cy="457200"/>
              <a:chOff x="3195106" y="2271995"/>
              <a:chExt cx="2095484" cy="457200"/>
            </a:xfrm>
          </p:grpSpPr>
          <p:sp>
            <p:nvSpPr>
              <p:cNvPr id="416" name="Rounded Rectangle 415"/>
              <p:cNvSpPr/>
              <p:nvPr/>
            </p:nvSpPr>
            <p:spPr>
              <a:xfrm>
                <a:off x="3195106" y="2271995"/>
                <a:ext cx="1084793" cy="45720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1400" b="1" dirty="0" smtClean="0"/>
                  <a:t>Load</a:t>
                </a:r>
              </a:p>
              <a:p>
                <a:pPr algn="ctr"/>
                <a:r>
                  <a:rPr lang="en-US" sz="1400" b="1" dirty="0" smtClean="0"/>
                  <a:t>Balancing</a:t>
                </a:r>
                <a:endParaRPr lang="en-US" sz="1400" b="1" dirty="0"/>
              </a:p>
            </p:txBody>
          </p:sp>
          <p:sp>
            <p:nvSpPr>
              <p:cNvPr id="417" name="Rounded Rectangle 416"/>
              <p:cNvSpPr/>
              <p:nvPr/>
            </p:nvSpPr>
            <p:spPr>
              <a:xfrm>
                <a:off x="4299990" y="2271995"/>
                <a:ext cx="990600" cy="45720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400" b="1" dirty="0" smtClean="0"/>
                  <a:t>IDS</a:t>
                </a:r>
                <a:endParaRPr lang="en-US" sz="1400" b="1" dirty="0"/>
              </a:p>
            </p:txBody>
          </p:sp>
        </p:grpSp>
      </p:grpSp>
      <p:grpSp>
        <p:nvGrpSpPr>
          <p:cNvPr id="96" name="Group 95"/>
          <p:cNvGrpSpPr/>
          <p:nvPr/>
        </p:nvGrpSpPr>
        <p:grpSpPr>
          <a:xfrm>
            <a:off x="5715000" y="1750263"/>
            <a:ext cx="3173808" cy="3188846"/>
            <a:chOff x="5715000" y="1750263"/>
            <a:chExt cx="3173808" cy="3188846"/>
          </a:xfrm>
        </p:grpSpPr>
        <p:grpSp>
          <p:nvGrpSpPr>
            <p:cNvPr id="46" name="Group 573"/>
            <p:cNvGrpSpPr/>
            <p:nvPr/>
          </p:nvGrpSpPr>
          <p:grpSpPr>
            <a:xfrm>
              <a:off x="5715000" y="1770942"/>
              <a:ext cx="3173808" cy="3168167"/>
              <a:chOff x="5656793" y="1750263"/>
              <a:chExt cx="3173808" cy="3168167"/>
            </a:xfrm>
          </p:grpSpPr>
          <p:sp>
            <p:nvSpPr>
              <p:cNvPr id="548" name="Rounded Rectangle 547"/>
              <p:cNvSpPr/>
              <p:nvPr/>
            </p:nvSpPr>
            <p:spPr>
              <a:xfrm>
                <a:off x="5656793" y="1750263"/>
                <a:ext cx="3173808" cy="3168167"/>
              </a:xfrm>
              <a:prstGeom prst="roundRect">
                <a:avLst>
                  <a:gd name="adj" fmla="val 12326"/>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grpSp>
            <p:nvGrpSpPr>
              <p:cNvPr id="47" name="Group 548"/>
              <p:cNvGrpSpPr/>
              <p:nvPr/>
            </p:nvGrpSpPr>
            <p:grpSpPr>
              <a:xfrm>
                <a:off x="6119217" y="3322823"/>
                <a:ext cx="2120900" cy="1348228"/>
                <a:chOff x="5960467" y="4329001"/>
                <a:chExt cx="2120900" cy="1348228"/>
              </a:xfrm>
            </p:grpSpPr>
            <p:pic>
              <p:nvPicPr>
                <p:cNvPr id="550" name="Picture 41"/>
                <p:cNvPicPr>
                  <a:picLocks noChangeAspect="1" noChangeArrowheads="1"/>
                </p:cNvPicPr>
                <p:nvPr/>
              </p:nvPicPr>
              <p:blipFill>
                <a:blip r:embed="rId5"/>
                <a:srcRect/>
                <a:stretch>
                  <a:fillRect/>
                </a:stretch>
              </p:blipFill>
              <p:spPr bwMode="auto">
                <a:xfrm>
                  <a:off x="6055453" y="4831201"/>
                  <a:ext cx="735013" cy="314325"/>
                </a:xfrm>
                <a:prstGeom prst="rect">
                  <a:avLst/>
                </a:prstGeom>
                <a:noFill/>
                <a:ln w="9525">
                  <a:noFill/>
                  <a:miter lim="800000"/>
                  <a:headEnd/>
                  <a:tailEnd/>
                </a:ln>
                <a:effectLst/>
              </p:spPr>
            </p:pic>
            <p:pic>
              <p:nvPicPr>
                <p:cNvPr id="551" name="Picture 41"/>
                <p:cNvPicPr>
                  <a:picLocks noChangeAspect="1" noChangeArrowheads="1"/>
                </p:cNvPicPr>
                <p:nvPr/>
              </p:nvPicPr>
              <p:blipFill>
                <a:blip r:embed="rId5"/>
                <a:srcRect/>
                <a:stretch>
                  <a:fillRect/>
                </a:stretch>
              </p:blipFill>
              <p:spPr bwMode="auto">
                <a:xfrm>
                  <a:off x="7243167" y="4805252"/>
                  <a:ext cx="735013" cy="314325"/>
                </a:xfrm>
                <a:prstGeom prst="rect">
                  <a:avLst/>
                </a:prstGeom>
                <a:noFill/>
                <a:ln w="9525">
                  <a:noFill/>
                  <a:miter lim="800000"/>
                  <a:headEnd/>
                  <a:tailEnd/>
                </a:ln>
                <a:effectLst/>
              </p:spPr>
            </p:pic>
            <p:pic>
              <p:nvPicPr>
                <p:cNvPr id="552" name="Picture 41"/>
                <p:cNvPicPr>
                  <a:picLocks noChangeAspect="1" noChangeArrowheads="1"/>
                </p:cNvPicPr>
                <p:nvPr/>
              </p:nvPicPr>
              <p:blipFill>
                <a:blip r:embed="rId5"/>
                <a:srcRect/>
                <a:stretch>
                  <a:fillRect/>
                </a:stretch>
              </p:blipFill>
              <p:spPr bwMode="auto">
                <a:xfrm>
                  <a:off x="7243169" y="4346220"/>
                  <a:ext cx="735013" cy="314325"/>
                </a:xfrm>
                <a:prstGeom prst="rect">
                  <a:avLst/>
                </a:prstGeom>
                <a:noFill/>
                <a:ln w="9525">
                  <a:noFill/>
                  <a:miter lim="800000"/>
                  <a:headEnd/>
                  <a:tailEnd/>
                </a:ln>
                <a:effectLst/>
              </p:spPr>
            </p:pic>
            <p:pic>
              <p:nvPicPr>
                <p:cNvPr id="553" name="Picture 41"/>
                <p:cNvPicPr>
                  <a:picLocks noChangeAspect="1" noChangeArrowheads="1"/>
                </p:cNvPicPr>
                <p:nvPr/>
              </p:nvPicPr>
              <p:blipFill>
                <a:blip r:embed="rId5"/>
                <a:srcRect/>
                <a:stretch>
                  <a:fillRect/>
                </a:stretch>
              </p:blipFill>
              <p:spPr bwMode="auto">
                <a:xfrm>
                  <a:off x="6055453" y="4329001"/>
                  <a:ext cx="735013" cy="314325"/>
                </a:xfrm>
                <a:prstGeom prst="rect">
                  <a:avLst/>
                </a:prstGeom>
                <a:noFill/>
                <a:ln w="9525">
                  <a:noFill/>
                  <a:miter lim="800000"/>
                  <a:headEnd/>
                  <a:tailEnd/>
                </a:ln>
                <a:effectLst/>
              </p:spPr>
            </p:pic>
            <p:sp>
              <p:nvSpPr>
                <p:cNvPr id="554" name="Oval 553"/>
                <p:cNvSpPr/>
                <p:nvPr/>
              </p:nvSpPr>
              <p:spPr>
                <a:xfrm>
                  <a:off x="5960467" y="5363753"/>
                  <a:ext cx="304800" cy="304800"/>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lIns="0" rIns="0" rtlCol="0" anchor="ctr"/>
                <a:lstStyle/>
                <a:p>
                  <a:pPr algn="ctr"/>
                  <a:r>
                    <a:rPr lang="en-US" sz="1100" dirty="0" smtClean="0">
                      <a:solidFill>
                        <a:srgbClr val="000000"/>
                      </a:solidFill>
                    </a:rPr>
                    <a:t>VM</a:t>
                  </a:r>
                  <a:endParaRPr lang="en-US" sz="1100" dirty="0">
                    <a:solidFill>
                      <a:srgbClr val="000000"/>
                    </a:solidFill>
                  </a:endParaRPr>
                </a:p>
              </p:txBody>
            </p:sp>
            <p:sp>
              <p:nvSpPr>
                <p:cNvPr id="555" name="Oval 554"/>
                <p:cNvSpPr/>
                <p:nvPr/>
              </p:nvSpPr>
              <p:spPr>
                <a:xfrm>
                  <a:off x="6176367" y="5356852"/>
                  <a:ext cx="304800" cy="304800"/>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lIns="0" rIns="0" rtlCol="0" anchor="ctr"/>
                <a:lstStyle/>
                <a:p>
                  <a:pPr algn="ctr"/>
                  <a:r>
                    <a:rPr lang="en-US" sz="1100" dirty="0" smtClean="0">
                      <a:solidFill>
                        <a:srgbClr val="000000"/>
                      </a:solidFill>
                    </a:rPr>
                    <a:t>VM</a:t>
                  </a:r>
                  <a:endParaRPr lang="en-US" sz="1100" dirty="0">
                    <a:solidFill>
                      <a:srgbClr val="000000"/>
                    </a:solidFill>
                  </a:endParaRPr>
                </a:p>
              </p:txBody>
            </p:sp>
            <p:sp>
              <p:nvSpPr>
                <p:cNvPr id="556" name="Oval 555"/>
                <p:cNvSpPr/>
                <p:nvPr/>
              </p:nvSpPr>
              <p:spPr>
                <a:xfrm>
                  <a:off x="6404967" y="5356852"/>
                  <a:ext cx="304800" cy="304800"/>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lIns="0" rIns="0" rtlCol="0" anchor="ctr"/>
                <a:lstStyle/>
                <a:p>
                  <a:pPr algn="ctr"/>
                  <a:r>
                    <a:rPr lang="en-US" sz="1100" dirty="0" smtClean="0">
                      <a:solidFill>
                        <a:srgbClr val="000000"/>
                      </a:solidFill>
                    </a:rPr>
                    <a:t>VM</a:t>
                  </a:r>
                  <a:endParaRPr lang="en-US" sz="1100" dirty="0">
                    <a:solidFill>
                      <a:srgbClr val="000000"/>
                    </a:solidFill>
                  </a:endParaRPr>
                </a:p>
              </p:txBody>
            </p:sp>
            <p:sp>
              <p:nvSpPr>
                <p:cNvPr id="557" name="Oval 556"/>
                <p:cNvSpPr/>
                <p:nvPr/>
              </p:nvSpPr>
              <p:spPr>
                <a:xfrm>
                  <a:off x="6557367" y="5356852"/>
                  <a:ext cx="304800" cy="304800"/>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lIns="0" rIns="0" rtlCol="0" anchor="ctr"/>
                <a:lstStyle/>
                <a:p>
                  <a:pPr algn="ctr"/>
                  <a:r>
                    <a:rPr lang="en-US" sz="1100" dirty="0" smtClean="0">
                      <a:solidFill>
                        <a:srgbClr val="000000"/>
                      </a:solidFill>
                    </a:rPr>
                    <a:t>VM</a:t>
                  </a:r>
                  <a:endParaRPr lang="en-US" sz="1100" dirty="0">
                    <a:solidFill>
                      <a:srgbClr val="000000"/>
                    </a:solidFill>
                  </a:endParaRPr>
                </a:p>
              </p:txBody>
            </p:sp>
            <p:cxnSp>
              <p:nvCxnSpPr>
                <p:cNvPr id="558" name="Straight Connector 557"/>
                <p:cNvCxnSpPr>
                  <a:stCxn id="557" idx="0"/>
                </p:cNvCxnSpPr>
                <p:nvPr/>
              </p:nvCxnSpPr>
              <p:spPr>
                <a:xfrm rot="16200000" flipV="1">
                  <a:off x="6409628" y="5056712"/>
                  <a:ext cx="237275" cy="363005"/>
                </a:xfrm>
                <a:prstGeom prst="line">
                  <a:avLst/>
                </a:prstGeom>
              </p:spPr>
              <p:style>
                <a:lnRef idx="2">
                  <a:schemeClr val="accent1"/>
                </a:lnRef>
                <a:fillRef idx="0">
                  <a:schemeClr val="accent1"/>
                </a:fillRef>
                <a:effectRef idx="1">
                  <a:schemeClr val="accent1"/>
                </a:effectRef>
                <a:fontRef idx="minor">
                  <a:schemeClr val="tx1"/>
                </a:fontRef>
              </p:style>
            </p:cxnSp>
            <p:cxnSp>
              <p:nvCxnSpPr>
                <p:cNvPr id="559" name="Straight Connector 558"/>
                <p:cNvCxnSpPr>
                  <a:stCxn id="554" idx="0"/>
                </p:cNvCxnSpPr>
                <p:nvPr/>
              </p:nvCxnSpPr>
              <p:spPr>
                <a:xfrm rot="5400000" flipH="1" flipV="1">
                  <a:off x="6120701" y="5137693"/>
                  <a:ext cx="218227" cy="233895"/>
                </a:xfrm>
                <a:prstGeom prst="line">
                  <a:avLst/>
                </a:prstGeom>
              </p:spPr>
              <p:style>
                <a:lnRef idx="2">
                  <a:schemeClr val="accent1"/>
                </a:lnRef>
                <a:fillRef idx="0">
                  <a:schemeClr val="accent1"/>
                </a:fillRef>
                <a:effectRef idx="1">
                  <a:schemeClr val="accent1"/>
                </a:effectRef>
                <a:fontRef idx="minor">
                  <a:schemeClr val="tx1"/>
                </a:fontRef>
              </p:style>
            </p:cxnSp>
            <p:cxnSp>
              <p:nvCxnSpPr>
                <p:cNvPr id="560" name="Straight Connector 559"/>
                <p:cNvCxnSpPr>
                  <a:endCxn id="555" idx="0"/>
                </p:cNvCxnSpPr>
                <p:nvPr/>
              </p:nvCxnSpPr>
              <p:spPr>
                <a:xfrm rot="5400000">
                  <a:off x="6232103" y="5242193"/>
                  <a:ext cx="211323" cy="17994"/>
                </a:xfrm>
                <a:prstGeom prst="line">
                  <a:avLst/>
                </a:prstGeom>
              </p:spPr>
              <p:style>
                <a:lnRef idx="2">
                  <a:schemeClr val="accent1"/>
                </a:lnRef>
                <a:fillRef idx="0">
                  <a:schemeClr val="accent1"/>
                </a:fillRef>
                <a:effectRef idx="1">
                  <a:schemeClr val="accent1"/>
                </a:effectRef>
                <a:fontRef idx="minor">
                  <a:schemeClr val="tx1"/>
                </a:fontRef>
              </p:style>
            </p:cxnSp>
            <p:cxnSp>
              <p:nvCxnSpPr>
                <p:cNvPr id="561" name="Straight Connector 560"/>
                <p:cNvCxnSpPr>
                  <a:endCxn id="556" idx="0"/>
                </p:cNvCxnSpPr>
                <p:nvPr/>
              </p:nvCxnSpPr>
              <p:spPr>
                <a:xfrm rot="16200000" flipH="1">
                  <a:off x="6346404" y="5145889"/>
                  <a:ext cx="211322" cy="210603"/>
                </a:xfrm>
                <a:prstGeom prst="line">
                  <a:avLst/>
                </a:prstGeom>
              </p:spPr>
              <p:style>
                <a:lnRef idx="2">
                  <a:schemeClr val="accent1"/>
                </a:lnRef>
                <a:fillRef idx="0">
                  <a:schemeClr val="accent1"/>
                </a:fillRef>
                <a:effectRef idx="1">
                  <a:schemeClr val="accent1"/>
                </a:effectRef>
                <a:fontRef idx="minor">
                  <a:schemeClr val="tx1"/>
                </a:fontRef>
              </p:style>
            </p:cxnSp>
            <p:sp>
              <p:nvSpPr>
                <p:cNvPr id="562" name="Oval 561"/>
                <p:cNvSpPr/>
                <p:nvPr/>
              </p:nvSpPr>
              <p:spPr>
                <a:xfrm>
                  <a:off x="7179667" y="5372429"/>
                  <a:ext cx="304800" cy="304800"/>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lIns="0" rIns="0" rtlCol="0" anchor="ctr"/>
                <a:lstStyle/>
                <a:p>
                  <a:pPr algn="ctr"/>
                  <a:r>
                    <a:rPr lang="en-US" sz="1100" dirty="0" smtClean="0">
                      <a:solidFill>
                        <a:srgbClr val="000000"/>
                      </a:solidFill>
                    </a:rPr>
                    <a:t>VM</a:t>
                  </a:r>
                  <a:endParaRPr lang="en-US" sz="1100" dirty="0">
                    <a:solidFill>
                      <a:srgbClr val="000000"/>
                    </a:solidFill>
                  </a:endParaRPr>
                </a:p>
              </p:txBody>
            </p:sp>
            <p:sp>
              <p:nvSpPr>
                <p:cNvPr id="563" name="Oval 562"/>
                <p:cNvSpPr/>
                <p:nvPr/>
              </p:nvSpPr>
              <p:spPr>
                <a:xfrm>
                  <a:off x="7395567" y="5365528"/>
                  <a:ext cx="304800" cy="304800"/>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lIns="0" rIns="0" rtlCol="0" anchor="ctr"/>
                <a:lstStyle/>
                <a:p>
                  <a:pPr algn="ctr"/>
                  <a:r>
                    <a:rPr lang="en-US" sz="1100" dirty="0" smtClean="0">
                      <a:solidFill>
                        <a:srgbClr val="000000"/>
                      </a:solidFill>
                    </a:rPr>
                    <a:t>VM</a:t>
                  </a:r>
                  <a:endParaRPr lang="en-US" sz="1100" dirty="0">
                    <a:solidFill>
                      <a:srgbClr val="000000"/>
                    </a:solidFill>
                  </a:endParaRPr>
                </a:p>
              </p:txBody>
            </p:sp>
            <p:sp>
              <p:nvSpPr>
                <p:cNvPr id="564" name="Oval 563"/>
                <p:cNvSpPr/>
                <p:nvPr/>
              </p:nvSpPr>
              <p:spPr>
                <a:xfrm>
                  <a:off x="7624167" y="5365528"/>
                  <a:ext cx="304800" cy="304800"/>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lIns="0" rIns="0" rtlCol="0" anchor="ctr"/>
                <a:lstStyle/>
                <a:p>
                  <a:pPr algn="ctr"/>
                  <a:r>
                    <a:rPr lang="en-US" sz="1100" dirty="0" smtClean="0">
                      <a:solidFill>
                        <a:srgbClr val="000000"/>
                      </a:solidFill>
                    </a:rPr>
                    <a:t>VM</a:t>
                  </a:r>
                  <a:endParaRPr lang="en-US" sz="1100" dirty="0">
                    <a:solidFill>
                      <a:srgbClr val="000000"/>
                    </a:solidFill>
                  </a:endParaRPr>
                </a:p>
              </p:txBody>
            </p:sp>
            <p:sp>
              <p:nvSpPr>
                <p:cNvPr id="565" name="Oval 564"/>
                <p:cNvSpPr/>
                <p:nvPr/>
              </p:nvSpPr>
              <p:spPr>
                <a:xfrm>
                  <a:off x="7776567" y="5365528"/>
                  <a:ext cx="304800" cy="304800"/>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lIns="0" rIns="0" rtlCol="0" anchor="ctr"/>
                <a:lstStyle/>
                <a:p>
                  <a:pPr algn="ctr"/>
                  <a:r>
                    <a:rPr lang="en-US" sz="1100" dirty="0" smtClean="0">
                      <a:solidFill>
                        <a:srgbClr val="000000"/>
                      </a:solidFill>
                    </a:rPr>
                    <a:t>VM</a:t>
                  </a:r>
                  <a:endParaRPr lang="en-US" sz="1100" dirty="0">
                    <a:solidFill>
                      <a:srgbClr val="000000"/>
                    </a:solidFill>
                  </a:endParaRPr>
                </a:p>
              </p:txBody>
            </p:sp>
            <p:cxnSp>
              <p:nvCxnSpPr>
                <p:cNvPr id="566" name="Straight Connector 565"/>
                <p:cNvCxnSpPr>
                  <a:stCxn id="565" idx="0"/>
                </p:cNvCxnSpPr>
                <p:nvPr/>
              </p:nvCxnSpPr>
              <p:spPr>
                <a:xfrm rot="16200000" flipV="1">
                  <a:off x="7628828" y="5065388"/>
                  <a:ext cx="237275" cy="363005"/>
                </a:xfrm>
                <a:prstGeom prst="line">
                  <a:avLst/>
                </a:prstGeom>
              </p:spPr>
              <p:style>
                <a:lnRef idx="2">
                  <a:schemeClr val="accent1"/>
                </a:lnRef>
                <a:fillRef idx="0">
                  <a:schemeClr val="accent1"/>
                </a:fillRef>
                <a:effectRef idx="1">
                  <a:schemeClr val="accent1"/>
                </a:effectRef>
                <a:fontRef idx="minor">
                  <a:schemeClr val="tx1"/>
                </a:fontRef>
              </p:style>
            </p:cxnSp>
            <p:cxnSp>
              <p:nvCxnSpPr>
                <p:cNvPr id="567" name="Straight Connector 566"/>
                <p:cNvCxnSpPr>
                  <a:stCxn id="562" idx="0"/>
                </p:cNvCxnSpPr>
                <p:nvPr/>
              </p:nvCxnSpPr>
              <p:spPr>
                <a:xfrm rot="5400000" flipH="1" flipV="1">
                  <a:off x="7339901" y="5146369"/>
                  <a:ext cx="218227" cy="233895"/>
                </a:xfrm>
                <a:prstGeom prst="line">
                  <a:avLst/>
                </a:prstGeom>
              </p:spPr>
              <p:style>
                <a:lnRef idx="2">
                  <a:schemeClr val="accent1"/>
                </a:lnRef>
                <a:fillRef idx="0">
                  <a:schemeClr val="accent1"/>
                </a:fillRef>
                <a:effectRef idx="1">
                  <a:schemeClr val="accent1"/>
                </a:effectRef>
                <a:fontRef idx="minor">
                  <a:schemeClr val="tx1"/>
                </a:fontRef>
              </p:style>
            </p:cxnSp>
            <p:cxnSp>
              <p:nvCxnSpPr>
                <p:cNvPr id="568" name="Straight Connector 567"/>
                <p:cNvCxnSpPr>
                  <a:endCxn id="563" idx="0"/>
                </p:cNvCxnSpPr>
                <p:nvPr/>
              </p:nvCxnSpPr>
              <p:spPr>
                <a:xfrm rot="5400000">
                  <a:off x="7451303" y="5250869"/>
                  <a:ext cx="211323" cy="17994"/>
                </a:xfrm>
                <a:prstGeom prst="line">
                  <a:avLst/>
                </a:prstGeom>
              </p:spPr>
              <p:style>
                <a:lnRef idx="2">
                  <a:schemeClr val="accent1"/>
                </a:lnRef>
                <a:fillRef idx="0">
                  <a:schemeClr val="accent1"/>
                </a:fillRef>
                <a:effectRef idx="1">
                  <a:schemeClr val="accent1"/>
                </a:effectRef>
                <a:fontRef idx="minor">
                  <a:schemeClr val="tx1"/>
                </a:fontRef>
              </p:style>
            </p:cxnSp>
            <p:cxnSp>
              <p:nvCxnSpPr>
                <p:cNvPr id="569" name="Straight Connector 568"/>
                <p:cNvCxnSpPr>
                  <a:endCxn id="564" idx="0"/>
                </p:cNvCxnSpPr>
                <p:nvPr/>
              </p:nvCxnSpPr>
              <p:spPr>
                <a:xfrm rot="16200000" flipH="1">
                  <a:off x="7565604" y="5154565"/>
                  <a:ext cx="211322" cy="210603"/>
                </a:xfrm>
                <a:prstGeom prst="line">
                  <a:avLst/>
                </a:prstGeom>
              </p:spPr>
              <p:style>
                <a:lnRef idx="2">
                  <a:schemeClr val="accent1"/>
                </a:lnRef>
                <a:fillRef idx="0">
                  <a:schemeClr val="accent1"/>
                </a:fillRef>
                <a:effectRef idx="1">
                  <a:schemeClr val="accent1"/>
                </a:effectRef>
                <a:fontRef idx="minor">
                  <a:schemeClr val="tx1"/>
                </a:fontRef>
              </p:style>
            </p:cxnSp>
            <p:cxnSp>
              <p:nvCxnSpPr>
                <p:cNvPr id="570" name="Straight Connector 569"/>
                <p:cNvCxnSpPr>
                  <a:stCxn id="551" idx="0"/>
                </p:cNvCxnSpPr>
                <p:nvPr/>
              </p:nvCxnSpPr>
              <p:spPr>
                <a:xfrm rot="16200000" flipV="1">
                  <a:off x="6911250" y="4105828"/>
                  <a:ext cx="161925" cy="1236924"/>
                </a:xfrm>
                <a:prstGeom prst="line">
                  <a:avLst/>
                </a:prstGeom>
              </p:spPr>
              <p:style>
                <a:lnRef idx="2">
                  <a:schemeClr val="accent1"/>
                </a:lnRef>
                <a:fillRef idx="0">
                  <a:schemeClr val="accent1"/>
                </a:fillRef>
                <a:effectRef idx="1">
                  <a:schemeClr val="accent1"/>
                </a:effectRef>
                <a:fontRef idx="minor">
                  <a:schemeClr val="tx1"/>
                </a:fontRef>
              </p:style>
            </p:cxnSp>
            <p:cxnSp>
              <p:nvCxnSpPr>
                <p:cNvPr id="571" name="Straight Connector 570"/>
                <p:cNvCxnSpPr>
                  <a:endCxn id="550" idx="0"/>
                </p:cNvCxnSpPr>
                <p:nvPr/>
              </p:nvCxnSpPr>
              <p:spPr>
                <a:xfrm rot="10800000" flipV="1">
                  <a:off x="6422961" y="4671051"/>
                  <a:ext cx="1187715" cy="160149"/>
                </a:xfrm>
                <a:prstGeom prst="line">
                  <a:avLst/>
                </a:prstGeom>
              </p:spPr>
              <p:style>
                <a:lnRef idx="2">
                  <a:schemeClr val="accent1"/>
                </a:lnRef>
                <a:fillRef idx="0">
                  <a:schemeClr val="accent1"/>
                </a:fillRef>
                <a:effectRef idx="1">
                  <a:schemeClr val="accent1"/>
                </a:effectRef>
                <a:fontRef idx="minor">
                  <a:schemeClr val="tx1"/>
                </a:fontRef>
              </p:style>
            </p:cxnSp>
            <p:cxnSp>
              <p:nvCxnSpPr>
                <p:cNvPr id="572" name="Straight Connector 571"/>
                <p:cNvCxnSpPr>
                  <a:stCxn id="553" idx="2"/>
                  <a:endCxn id="550" idx="0"/>
                </p:cNvCxnSpPr>
                <p:nvPr/>
              </p:nvCxnSpPr>
              <p:spPr>
                <a:xfrm rot="5400000">
                  <a:off x="6329023" y="4737263"/>
                  <a:ext cx="187875"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573" name="Straight Connector 572"/>
                <p:cNvCxnSpPr/>
                <p:nvPr/>
              </p:nvCxnSpPr>
              <p:spPr>
                <a:xfrm rot="5400000">
                  <a:off x="7529435" y="4728720"/>
                  <a:ext cx="187875" cy="1588"/>
                </a:xfrm>
                <a:prstGeom prst="line">
                  <a:avLst/>
                </a:prstGeom>
              </p:spPr>
              <p:style>
                <a:lnRef idx="2">
                  <a:schemeClr val="accent1"/>
                </a:lnRef>
                <a:fillRef idx="0">
                  <a:schemeClr val="accent1"/>
                </a:fillRef>
                <a:effectRef idx="1">
                  <a:schemeClr val="accent1"/>
                </a:effectRef>
                <a:fontRef idx="minor">
                  <a:schemeClr val="tx1"/>
                </a:fontRef>
              </p:style>
            </p:cxnSp>
          </p:grpSp>
        </p:grpSp>
        <p:sp>
          <p:nvSpPr>
            <p:cNvPr id="419" name="TextBox 418"/>
            <p:cNvSpPr txBox="1"/>
            <p:nvPr/>
          </p:nvSpPr>
          <p:spPr>
            <a:xfrm>
              <a:off x="6691977" y="1750263"/>
              <a:ext cx="1021997" cy="369332"/>
            </a:xfrm>
            <a:prstGeom prst="rect">
              <a:avLst/>
            </a:prstGeom>
            <a:noFill/>
          </p:spPr>
          <p:txBody>
            <a:bodyPr wrap="none" rtlCol="0">
              <a:spAutoFit/>
            </a:bodyPr>
            <a:lstStyle/>
            <a:p>
              <a:r>
                <a:rPr lang="en-US" b="1" dirty="0" smtClean="0">
                  <a:solidFill>
                    <a:schemeClr val="accent6">
                      <a:lumMod val="75000"/>
                    </a:schemeClr>
                  </a:solidFill>
                </a:rPr>
                <a:t>Tenant-C</a:t>
              </a:r>
              <a:endParaRPr lang="en-US" b="1" dirty="0">
                <a:solidFill>
                  <a:schemeClr val="accent6">
                    <a:lumMod val="75000"/>
                  </a:schemeClr>
                </a:solidFill>
              </a:endParaRPr>
            </a:p>
          </p:txBody>
        </p:sp>
        <p:sp>
          <p:nvSpPr>
            <p:cNvPr id="405" name="AutoShape 22"/>
            <p:cNvSpPr>
              <a:spLocks noChangeArrowheads="1"/>
            </p:cNvSpPr>
            <p:nvPr/>
          </p:nvSpPr>
          <p:spPr bwMode="auto">
            <a:xfrm>
              <a:off x="5791200" y="2819400"/>
              <a:ext cx="2977153" cy="381000"/>
            </a:xfrm>
            <a:prstGeom prst="roundRect">
              <a:avLst>
                <a:gd name="adj" fmla="val 16667"/>
              </a:avLst>
            </a:prstGeom>
            <a:ln>
              <a:headEnd/>
              <a:tailEnd/>
            </a:ln>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US" sz="1600" b="1" i="0" u="none" strike="noStrike" cap="none" normalizeH="0" baseline="0" dirty="0" smtClean="0">
                  <a:ln>
                    <a:noFill/>
                  </a:ln>
                  <a:solidFill>
                    <a:schemeClr val="tx1"/>
                  </a:solidFill>
                  <a:effectLst/>
                  <a:latin typeface="Calibri" pitchFamily="34" charset="0"/>
                </a:rPr>
                <a:t>NETWORK</a:t>
              </a:r>
              <a:r>
                <a:rPr kumimoji="0" lang="en-US" sz="1600" b="1" i="0" u="none" strike="noStrike" cap="none" normalizeH="0" dirty="0" smtClean="0">
                  <a:ln>
                    <a:noFill/>
                  </a:ln>
                  <a:solidFill>
                    <a:schemeClr val="tx1"/>
                  </a:solidFill>
                  <a:effectLst/>
                  <a:latin typeface="Calibri" pitchFamily="34" charset="0"/>
                </a:rPr>
                <a:t> OS</a:t>
              </a:r>
              <a:endParaRPr kumimoji="0" lang="en-US" sz="1600" b="1" i="0" u="none" strike="noStrike" cap="none" normalizeH="0" baseline="0" dirty="0" smtClean="0">
                <a:ln>
                  <a:noFill/>
                </a:ln>
                <a:solidFill>
                  <a:schemeClr val="tx1"/>
                </a:solidFill>
                <a:effectLst/>
                <a:latin typeface="Arial" pitchFamily="34" charset="0"/>
              </a:endParaRPr>
            </a:p>
          </p:txBody>
        </p:sp>
        <p:grpSp>
          <p:nvGrpSpPr>
            <p:cNvPr id="54" name="Group 576"/>
            <p:cNvGrpSpPr/>
            <p:nvPr/>
          </p:nvGrpSpPr>
          <p:grpSpPr>
            <a:xfrm>
              <a:off x="5780814" y="2271995"/>
              <a:ext cx="3030007" cy="457200"/>
              <a:chOff x="5780814" y="2271995"/>
              <a:chExt cx="3030007" cy="457200"/>
            </a:xfrm>
          </p:grpSpPr>
          <p:sp>
            <p:nvSpPr>
              <p:cNvPr id="406" name="Rounded Rectangle 405"/>
              <p:cNvSpPr/>
              <p:nvPr/>
            </p:nvSpPr>
            <p:spPr>
              <a:xfrm>
                <a:off x="6873014" y="2271995"/>
                <a:ext cx="909107" cy="45720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1400" b="1" dirty="0" smtClean="0"/>
                  <a:t>Firewall</a:t>
                </a:r>
                <a:endParaRPr lang="en-US" sz="1400" b="1" dirty="0"/>
              </a:p>
            </p:txBody>
          </p:sp>
          <p:sp>
            <p:nvSpPr>
              <p:cNvPr id="407" name="Rounded Rectangle 406"/>
              <p:cNvSpPr/>
              <p:nvPr/>
            </p:nvSpPr>
            <p:spPr>
              <a:xfrm>
                <a:off x="7820221" y="2271995"/>
                <a:ext cx="990600" cy="45720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400" b="1" dirty="0" smtClean="0"/>
                  <a:t>IDS</a:t>
                </a:r>
                <a:endParaRPr lang="en-US" sz="1400" b="1" dirty="0"/>
              </a:p>
            </p:txBody>
          </p:sp>
          <p:sp>
            <p:nvSpPr>
              <p:cNvPr id="408" name="Rounded Rectangle 407"/>
              <p:cNvSpPr/>
              <p:nvPr/>
            </p:nvSpPr>
            <p:spPr>
              <a:xfrm>
                <a:off x="5780814" y="2271995"/>
                <a:ext cx="1084793" cy="45720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1400" b="1" dirty="0" smtClean="0"/>
                  <a:t>Load</a:t>
                </a:r>
              </a:p>
              <a:p>
                <a:pPr algn="ctr"/>
                <a:r>
                  <a:rPr lang="en-US" sz="1400" b="1" dirty="0" smtClean="0"/>
                  <a:t>Balancing</a:t>
                </a:r>
                <a:endParaRPr lang="en-US" sz="1400" b="1" dirty="0"/>
              </a:p>
            </p:txBody>
          </p:sp>
        </p:grpSp>
      </p:grpSp>
    </p:spTree>
    <p:extLst>
      <p:ext uri="{BB962C8B-B14F-4D97-AF65-F5344CB8AC3E}">
        <p14:creationId xmlns:p14="http://schemas.microsoft.com/office/powerpoint/2010/main" val="30635898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9144000" cy="99060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b="1" dirty="0" smtClean="0">
                <a:solidFill>
                  <a:srgbClr val="0000FF"/>
                </a:solidFill>
              </a:rPr>
              <a:t>SDN Early Adopters: Data Center Virtualization</a:t>
            </a:r>
          </a:p>
        </p:txBody>
      </p:sp>
      <p:pic>
        <p:nvPicPr>
          <p:cNvPr id="3" name="Picture 2"/>
          <p:cNvPicPr>
            <a:picLocks noChangeAspect="1"/>
          </p:cNvPicPr>
          <p:nvPr/>
        </p:nvPicPr>
        <p:blipFill>
          <a:blip r:embed="rId2"/>
          <a:stretch>
            <a:fillRect/>
          </a:stretch>
        </p:blipFill>
        <p:spPr>
          <a:xfrm>
            <a:off x="381000" y="1524000"/>
            <a:ext cx="1587500" cy="1587500"/>
          </a:xfrm>
          <a:prstGeom prst="rect">
            <a:avLst/>
          </a:prstGeom>
        </p:spPr>
      </p:pic>
      <p:pic>
        <p:nvPicPr>
          <p:cNvPr id="8" name="Picture 7"/>
          <p:cNvPicPr>
            <a:picLocks noChangeAspect="1"/>
          </p:cNvPicPr>
          <p:nvPr/>
        </p:nvPicPr>
        <p:blipFill>
          <a:blip r:embed="rId3"/>
          <a:stretch>
            <a:fillRect/>
          </a:stretch>
        </p:blipFill>
        <p:spPr>
          <a:xfrm>
            <a:off x="3276600" y="2057400"/>
            <a:ext cx="1905000" cy="622300"/>
          </a:xfrm>
          <a:prstGeom prst="rect">
            <a:avLst/>
          </a:prstGeom>
        </p:spPr>
      </p:pic>
      <p:pic>
        <p:nvPicPr>
          <p:cNvPr id="9" name="Picture 8"/>
          <p:cNvPicPr>
            <a:picLocks noChangeAspect="1"/>
          </p:cNvPicPr>
          <p:nvPr/>
        </p:nvPicPr>
        <p:blipFill>
          <a:blip r:embed="rId4"/>
          <a:stretch>
            <a:fillRect/>
          </a:stretch>
        </p:blipFill>
        <p:spPr>
          <a:xfrm>
            <a:off x="6096000" y="1295400"/>
            <a:ext cx="2171700" cy="2171700"/>
          </a:xfrm>
          <a:prstGeom prst="rect">
            <a:avLst/>
          </a:prstGeom>
        </p:spPr>
      </p:pic>
      <p:pic>
        <p:nvPicPr>
          <p:cNvPr id="10" name="Picture 9"/>
          <p:cNvPicPr>
            <a:picLocks noChangeAspect="1"/>
          </p:cNvPicPr>
          <p:nvPr/>
        </p:nvPicPr>
        <p:blipFill>
          <a:blip r:embed="rId5"/>
          <a:stretch>
            <a:fillRect/>
          </a:stretch>
        </p:blipFill>
        <p:spPr>
          <a:xfrm>
            <a:off x="196273" y="5562600"/>
            <a:ext cx="3048000" cy="860600"/>
          </a:xfrm>
          <a:prstGeom prst="rect">
            <a:avLst/>
          </a:prstGeom>
        </p:spPr>
      </p:pic>
      <p:pic>
        <p:nvPicPr>
          <p:cNvPr id="11" name="Picture 10"/>
          <p:cNvPicPr>
            <a:picLocks noChangeAspect="1"/>
          </p:cNvPicPr>
          <p:nvPr/>
        </p:nvPicPr>
        <p:blipFill>
          <a:blip r:embed="rId6"/>
          <a:stretch>
            <a:fillRect/>
          </a:stretch>
        </p:blipFill>
        <p:spPr>
          <a:xfrm>
            <a:off x="6604000" y="5441950"/>
            <a:ext cx="2159000" cy="1187450"/>
          </a:xfrm>
          <a:prstGeom prst="rect">
            <a:avLst/>
          </a:prstGeom>
        </p:spPr>
      </p:pic>
      <p:pic>
        <p:nvPicPr>
          <p:cNvPr id="12" name="Picture 11"/>
          <p:cNvPicPr>
            <a:picLocks noChangeAspect="1"/>
          </p:cNvPicPr>
          <p:nvPr/>
        </p:nvPicPr>
        <p:blipFill>
          <a:blip r:embed="rId7"/>
          <a:stretch>
            <a:fillRect/>
          </a:stretch>
        </p:blipFill>
        <p:spPr>
          <a:xfrm>
            <a:off x="2590800" y="3276600"/>
            <a:ext cx="3657600" cy="1180199"/>
          </a:xfrm>
          <a:prstGeom prst="rect">
            <a:avLst/>
          </a:prstGeom>
        </p:spPr>
      </p:pic>
      <p:pic>
        <p:nvPicPr>
          <p:cNvPr id="13" name="Picture 12"/>
          <p:cNvPicPr>
            <a:picLocks noChangeAspect="1"/>
          </p:cNvPicPr>
          <p:nvPr/>
        </p:nvPicPr>
        <p:blipFill>
          <a:blip r:embed="rId8"/>
          <a:stretch>
            <a:fillRect/>
          </a:stretch>
        </p:blipFill>
        <p:spPr>
          <a:xfrm>
            <a:off x="381000" y="2971800"/>
            <a:ext cx="1905000" cy="1905000"/>
          </a:xfrm>
          <a:prstGeom prst="rect">
            <a:avLst/>
          </a:prstGeom>
        </p:spPr>
      </p:pic>
      <p:pic>
        <p:nvPicPr>
          <p:cNvPr id="14" name="Picture 13"/>
          <p:cNvPicPr>
            <a:picLocks noChangeAspect="1"/>
          </p:cNvPicPr>
          <p:nvPr/>
        </p:nvPicPr>
        <p:blipFill>
          <a:blip r:embed="rId9"/>
          <a:stretch>
            <a:fillRect/>
          </a:stretch>
        </p:blipFill>
        <p:spPr>
          <a:xfrm>
            <a:off x="6324600" y="3578861"/>
            <a:ext cx="2895600" cy="688339"/>
          </a:xfrm>
          <a:prstGeom prst="rect">
            <a:avLst/>
          </a:prstGeom>
        </p:spPr>
      </p:pic>
    </p:spTree>
    <p:extLst>
      <p:ext uri="{BB962C8B-B14F-4D97-AF65-F5344CB8AC3E}">
        <p14:creationId xmlns:p14="http://schemas.microsoft.com/office/powerpoint/2010/main" val="666712129"/>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noAutofit/>
          </a:bodyPr>
          <a:lstStyle/>
          <a:p>
            <a:r>
              <a:rPr lang="en-US" sz="4000" dirty="0" smtClean="0">
                <a:solidFill>
                  <a:srgbClr val="0000FF"/>
                </a:solidFill>
              </a:rPr>
              <a:t>Enterprise Network with SDN</a:t>
            </a:r>
            <a:endParaRPr lang="en-US" sz="4000" dirty="0">
              <a:solidFill>
                <a:srgbClr val="0000FF"/>
              </a:solidFill>
            </a:endParaRPr>
          </a:p>
        </p:txBody>
      </p:sp>
      <p:sp>
        <p:nvSpPr>
          <p:cNvPr id="4" name="Slide Number Placeholder 3"/>
          <p:cNvSpPr>
            <a:spLocks noGrp="1"/>
          </p:cNvSpPr>
          <p:nvPr>
            <p:ph type="sldNum" sz="quarter" idx="12"/>
          </p:nvPr>
        </p:nvSpPr>
        <p:spPr/>
        <p:txBody>
          <a:bodyPr/>
          <a:lstStyle/>
          <a:p>
            <a:fld id="{3797F95F-9F61-124B-976E-3152EBFF12D2}" type="slidenum">
              <a:rPr lang="en-US" smtClean="0"/>
              <a:pPr/>
              <a:t>29</a:t>
            </a:fld>
            <a:endParaRPr lang="en-US"/>
          </a:p>
        </p:txBody>
      </p:sp>
      <p:sp>
        <p:nvSpPr>
          <p:cNvPr id="63" name="Cloud 62"/>
          <p:cNvSpPr/>
          <p:nvPr/>
        </p:nvSpPr>
        <p:spPr>
          <a:xfrm>
            <a:off x="1809716" y="4061775"/>
            <a:ext cx="5810284" cy="2148208"/>
          </a:xfrm>
          <a:prstGeom prst="cloud">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pic>
        <p:nvPicPr>
          <p:cNvPr id="66" name="Picture 65" descr="PF5240.png"/>
          <p:cNvPicPr>
            <a:picLocks noChangeAspect="1"/>
          </p:cNvPicPr>
          <p:nvPr/>
        </p:nvPicPr>
        <p:blipFill>
          <a:blip r:embed="rId2"/>
          <a:stretch>
            <a:fillRect/>
          </a:stretch>
        </p:blipFill>
        <p:spPr>
          <a:xfrm>
            <a:off x="2428858" y="4858269"/>
            <a:ext cx="819116" cy="409558"/>
          </a:xfrm>
          <a:prstGeom prst="rect">
            <a:avLst/>
          </a:prstGeom>
        </p:spPr>
      </p:pic>
      <p:pic>
        <p:nvPicPr>
          <p:cNvPr id="69" name="Picture 68" descr="wrt54g.png"/>
          <p:cNvPicPr>
            <a:picLocks noChangeAspect="1"/>
          </p:cNvPicPr>
          <p:nvPr/>
        </p:nvPicPr>
        <p:blipFill>
          <a:blip r:embed="rId3"/>
          <a:stretch>
            <a:fillRect/>
          </a:stretch>
        </p:blipFill>
        <p:spPr>
          <a:xfrm>
            <a:off x="1809716" y="4976813"/>
            <a:ext cx="457200" cy="417195"/>
          </a:xfrm>
          <a:prstGeom prst="rect">
            <a:avLst/>
          </a:prstGeom>
        </p:spPr>
      </p:pic>
      <p:pic>
        <p:nvPicPr>
          <p:cNvPr id="70" name="Picture 69" descr="wrt54g.png"/>
          <p:cNvPicPr>
            <a:picLocks noChangeAspect="1"/>
          </p:cNvPicPr>
          <p:nvPr/>
        </p:nvPicPr>
        <p:blipFill>
          <a:blip r:embed="rId3"/>
          <a:stretch>
            <a:fillRect/>
          </a:stretch>
        </p:blipFill>
        <p:spPr>
          <a:xfrm>
            <a:off x="2495516" y="5698808"/>
            <a:ext cx="457200" cy="417195"/>
          </a:xfrm>
          <a:prstGeom prst="rect">
            <a:avLst/>
          </a:prstGeom>
        </p:spPr>
      </p:pic>
      <p:pic>
        <p:nvPicPr>
          <p:cNvPr id="78" name="Picture 77" descr="wrt54g.png"/>
          <p:cNvPicPr>
            <a:picLocks noChangeAspect="1"/>
          </p:cNvPicPr>
          <p:nvPr/>
        </p:nvPicPr>
        <p:blipFill>
          <a:blip r:embed="rId3"/>
          <a:stretch>
            <a:fillRect/>
          </a:stretch>
        </p:blipFill>
        <p:spPr>
          <a:xfrm>
            <a:off x="3638516" y="5907405"/>
            <a:ext cx="457200" cy="417195"/>
          </a:xfrm>
          <a:prstGeom prst="rect">
            <a:avLst/>
          </a:prstGeom>
        </p:spPr>
      </p:pic>
      <p:pic>
        <p:nvPicPr>
          <p:cNvPr id="79" name="Picture 78" descr="PF5240.png"/>
          <p:cNvPicPr>
            <a:picLocks noChangeAspect="1"/>
          </p:cNvPicPr>
          <p:nvPr/>
        </p:nvPicPr>
        <p:blipFill>
          <a:blip r:embed="rId2"/>
          <a:stretch>
            <a:fillRect/>
          </a:stretch>
        </p:blipFill>
        <p:spPr>
          <a:xfrm>
            <a:off x="5159276" y="5417684"/>
            <a:ext cx="819116" cy="409558"/>
          </a:xfrm>
          <a:prstGeom prst="rect">
            <a:avLst/>
          </a:prstGeom>
        </p:spPr>
      </p:pic>
      <p:pic>
        <p:nvPicPr>
          <p:cNvPr id="80" name="Picture 79" descr="PF5240.png"/>
          <p:cNvPicPr>
            <a:picLocks noChangeAspect="1"/>
          </p:cNvPicPr>
          <p:nvPr/>
        </p:nvPicPr>
        <p:blipFill>
          <a:blip r:embed="rId2"/>
          <a:stretch>
            <a:fillRect/>
          </a:stretch>
        </p:blipFill>
        <p:spPr>
          <a:xfrm>
            <a:off x="4305300" y="4874886"/>
            <a:ext cx="819116" cy="409558"/>
          </a:xfrm>
          <a:prstGeom prst="rect">
            <a:avLst/>
          </a:prstGeom>
        </p:spPr>
      </p:pic>
      <p:pic>
        <p:nvPicPr>
          <p:cNvPr id="81" name="Picture 80" descr="wrt54g.png"/>
          <p:cNvPicPr>
            <a:picLocks noChangeAspect="1"/>
          </p:cNvPicPr>
          <p:nvPr/>
        </p:nvPicPr>
        <p:blipFill>
          <a:blip r:embed="rId3"/>
          <a:stretch>
            <a:fillRect/>
          </a:stretch>
        </p:blipFill>
        <p:spPr>
          <a:xfrm>
            <a:off x="4895816" y="5907405"/>
            <a:ext cx="457200" cy="417195"/>
          </a:xfrm>
          <a:prstGeom prst="rect">
            <a:avLst/>
          </a:prstGeom>
        </p:spPr>
      </p:pic>
      <p:pic>
        <p:nvPicPr>
          <p:cNvPr id="82" name="Picture 81" descr="wrt54g.png"/>
          <p:cNvPicPr>
            <a:picLocks noChangeAspect="1"/>
          </p:cNvPicPr>
          <p:nvPr/>
        </p:nvPicPr>
        <p:blipFill>
          <a:blip r:embed="rId3"/>
          <a:stretch>
            <a:fillRect/>
          </a:stretch>
        </p:blipFill>
        <p:spPr>
          <a:xfrm>
            <a:off x="5956376" y="5698808"/>
            <a:ext cx="457200" cy="417195"/>
          </a:xfrm>
          <a:prstGeom prst="rect">
            <a:avLst/>
          </a:prstGeom>
        </p:spPr>
      </p:pic>
      <p:pic>
        <p:nvPicPr>
          <p:cNvPr id="83" name="Picture 82" descr="wrt54g.png"/>
          <p:cNvPicPr>
            <a:picLocks noChangeAspect="1"/>
          </p:cNvPicPr>
          <p:nvPr/>
        </p:nvPicPr>
        <p:blipFill>
          <a:blip r:embed="rId3"/>
          <a:stretch>
            <a:fillRect/>
          </a:stretch>
        </p:blipFill>
        <p:spPr>
          <a:xfrm>
            <a:off x="7000858" y="5383837"/>
            <a:ext cx="457200" cy="417195"/>
          </a:xfrm>
          <a:prstGeom prst="rect">
            <a:avLst/>
          </a:prstGeom>
        </p:spPr>
      </p:pic>
      <p:pic>
        <p:nvPicPr>
          <p:cNvPr id="93" name="Picture 92" descr="PF5240.png"/>
          <p:cNvPicPr>
            <a:picLocks noChangeAspect="1"/>
          </p:cNvPicPr>
          <p:nvPr/>
        </p:nvPicPr>
        <p:blipFill>
          <a:blip r:embed="rId2"/>
          <a:stretch>
            <a:fillRect/>
          </a:stretch>
        </p:blipFill>
        <p:spPr>
          <a:xfrm>
            <a:off x="6286500" y="5044970"/>
            <a:ext cx="819116" cy="409558"/>
          </a:xfrm>
          <a:prstGeom prst="rect">
            <a:avLst/>
          </a:prstGeom>
        </p:spPr>
      </p:pic>
      <p:pic>
        <p:nvPicPr>
          <p:cNvPr id="103" name="Picture 102" descr="PF5240.png"/>
          <p:cNvPicPr>
            <a:picLocks noChangeAspect="1"/>
          </p:cNvPicPr>
          <p:nvPr/>
        </p:nvPicPr>
        <p:blipFill>
          <a:blip r:embed="rId2"/>
          <a:stretch>
            <a:fillRect/>
          </a:stretch>
        </p:blipFill>
        <p:spPr>
          <a:xfrm>
            <a:off x="3446751" y="5497847"/>
            <a:ext cx="819116" cy="409558"/>
          </a:xfrm>
          <a:prstGeom prst="rect">
            <a:avLst/>
          </a:prstGeom>
        </p:spPr>
      </p:pic>
      <p:grpSp>
        <p:nvGrpSpPr>
          <p:cNvPr id="120" name="Group 119"/>
          <p:cNvGrpSpPr/>
          <p:nvPr/>
        </p:nvGrpSpPr>
        <p:grpSpPr>
          <a:xfrm>
            <a:off x="2495516" y="3955376"/>
            <a:ext cx="5040711" cy="1759624"/>
            <a:chOff x="2286000" y="3922137"/>
            <a:chExt cx="5040711" cy="1759624"/>
          </a:xfrm>
        </p:grpSpPr>
        <p:grpSp>
          <p:nvGrpSpPr>
            <p:cNvPr id="84" name="Group 83"/>
            <p:cNvGrpSpPr/>
            <p:nvPr/>
          </p:nvGrpSpPr>
          <p:grpSpPr>
            <a:xfrm>
              <a:off x="2286000" y="4093804"/>
              <a:ext cx="1351251" cy="816582"/>
              <a:chOff x="2362200" y="2090933"/>
              <a:chExt cx="1351251" cy="816582"/>
            </a:xfrm>
          </p:grpSpPr>
          <p:pic>
            <p:nvPicPr>
              <p:cNvPr id="85" name="Picture 84" descr="load-balancer.png"/>
              <p:cNvPicPr>
                <a:picLocks noChangeAspect="1"/>
              </p:cNvPicPr>
              <p:nvPr/>
            </p:nvPicPr>
            <p:blipFill>
              <a:blip r:embed="rId4"/>
              <a:stretch>
                <a:fillRect/>
              </a:stretch>
            </p:blipFill>
            <p:spPr>
              <a:xfrm>
                <a:off x="2579755" y="2090933"/>
                <a:ext cx="816582" cy="816582"/>
              </a:xfrm>
              <a:prstGeom prst="rect">
                <a:avLst/>
              </a:prstGeom>
            </p:spPr>
          </p:pic>
          <p:sp>
            <p:nvSpPr>
              <p:cNvPr id="86" name="TextBox 85"/>
              <p:cNvSpPr txBox="1"/>
              <p:nvPr/>
            </p:nvSpPr>
            <p:spPr>
              <a:xfrm>
                <a:off x="2362200" y="2090933"/>
                <a:ext cx="1351251" cy="338554"/>
              </a:xfrm>
              <a:prstGeom prst="rect">
                <a:avLst/>
              </a:prstGeom>
              <a:noFill/>
            </p:spPr>
            <p:txBody>
              <a:bodyPr wrap="none" rtlCol="0">
                <a:spAutoFit/>
              </a:bodyPr>
              <a:lstStyle/>
              <a:p>
                <a:r>
                  <a:rPr lang="en-US" sz="1600" dirty="0" smtClean="0"/>
                  <a:t>Load balancer</a:t>
                </a:r>
                <a:endParaRPr lang="en-US" sz="1600" dirty="0"/>
              </a:p>
            </p:txBody>
          </p:sp>
        </p:grpSp>
        <p:grpSp>
          <p:nvGrpSpPr>
            <p:cNvPr id="87" name="Group 86"/>
            <p:cNvGrpSpPr/>
            <p:nvPr/>
          </p:nvGrpSpPr>
          <p:grpSpPr>
            <a:xfrm>
              <a:off x="3209942" y="4626565"/>
              <a:ext cx="819116" cy="881742"/>
              <a:chOff x="5223002" y="2042416"/>
              <a:chExt cx="819116" cy="881742"/>
            </a:xfrm>
          </p:grpSpPr>
          <p:pic>
            <p:nvPicPr>
              <p:cNvPr id="88" name="Picture 87" descr="ids.png"/>
              <p:cNvPicPr>
                <a:picLocks noChangeAspect="1"/>
              </p:cNvPicPr>
              <p:nvPr/>
            </p:nvPicPr>
            <p:blipFill>
              <a:blip r:embed="rId5"/>
              <a:stretch>
                <a:fillRect/>
              </a:stretch>
            </p:blipFill>
            <p:spPr>
              <a:xfrm>
                <a:off x="5223002" y="2105042"/>
                <a:ext cx="819116" cy="819116"/>
              </a:xfrm>
              <a:prstGeom prst="rect">
                <a:avLst/>
              </a:prstGeom>
            </p:spPr>
          </p:pic>
          <p:sp>
            <p:nvSpPr>
              <p:cNvPr id="89" name="TextBox 88"/>
              <p:cNvSpPr txBox="1"/>
              <p:nvPr/>
            </p:nvSpPr>
            <p:spPr>
              <a:xfrm>
                <a:off x="5410200" y="2042416"/>
                <a:ext cx="492443" cy="369332"/>
              </a:xfrm>
              <a:prstGeom prst="rect">
                <a:avLst/>
              </a:prstGeom>
              <a:noFill/>
            </p:spPr>
            <p:txBody>
              <a:bodyPr wrap="none" rtlCol="0">
                <a:spAutoFit/>
              </a:bodyPr>
              <a:lstStyle/>
              <a:p>
                <a:r>
                  <a:rPr lang="en-US" dirty="0" smtClean="0"/>
                  <a:t>IDS</a:t>
                </a:r>
                <a:endParaRPr lang="en-US" dirty="0"/>
              </a:p>
            </p:txBody>
          </p:sp>
        </p:grpSp>
        <p:grpSp>
          <p:nvGrpSpPr>
            <p:cNvPr id="90" name="Group 89"/>
            <p:cNvGrpSpPr/>
            <p:nvPr/>
          </p:nvGrpSpPr>
          <p:grpSpPr>
            <a:xfrm>
              <a:off x="3737646" y="3922137"/>
              <a:ext cx="948654" cy="812799"/>
              <a:chOff x="174501" y="3543301"/>
              <a:chExt cx="948654" cy="812799"/>
            </a:xfrm>
          </p:grpSpPr>
          <p:pic>
            <p:nvPicPr>
              <p:cNvPr id="91" name="Picture 90" descr="firewall-juniper.png"/>
              <p:cNvPicPr>
                <a:picLocks noChangeAspect="1"/>
              </p:cNvPicPr>
              <p:nvPr/>
            </p:nvPicPr>
            <p:blipFill>
              <a:blip r:embed="rId6"/>
              <a:stretch>
                <a:fillRect/>
              </a:stretch>
            </p:blipFill>
            <p:spPr>
              <a:xfrm>
                <a:off x="174501" y="3645525"/>
                <a:ext cx="948654" cy="710575"/>
              </a:xfrm>
              <a:prstGeom prst="rect">
                <a:avLst/>
              </a:prstGeom>
            </p:spPr>
          </p:pic>
          <p:sp>
            <p:nvSpPr>
              <p:cNvPr id="92" name="TextBox 91"/>
              <p:cNvSpPr txBox="1"/>
              <p:nvPr/>
            </p:nvSpPr>
            <p:spPr>
              <a:xfrm>
                <a:off x="209361" y="3543301"/>
                <a:ext cx="913794" cy="369332"/>
              </a:xfrm>
              <a:prstGeom prst="rect">
                <a:avLst/>
              </a:prstGeom>
              <a:noFill/>
            </p:spPr>
            <p:txBody>
              <a:bodyPr wrap="none" rtlCol="0">
                <a:spAutoFit/>
              </a:bodyPr>
              <a:lstStyle/>
              <a:p>
                <a:r>
                  <a:rPr lang="en-US" dirty="0" smtClean="0"/>
                  <a:t>Firewall</a:t>
                </a:r>
                <a:endParaRPr lang="en-US" dirty="0"/>
              </a:p>
            </p:txBody>
          </p:sp>
        </p:grpSp>
        <p:grpSp>
          <p:nvGrpSpPr>
            <p:cNvPr id="94" name="Group 93"/>
            <p:cNvGrpSpPr/>
            <p:nvPr/>
          </p:nvGrpSpPr>
          <p:grpSpPr>
            <a:xfrm>
              <a:off x="5975460" y="4024361"/>
              <a:ext cx="1351251" cy="816582"/>
              <a:chOff x="2362200" y="2090933"/>
              <a:chExt cx="1351251" cy="816582"/>
            </a:xfrm>
          </p:grpSpPr>
          <p:pic>
            <p:nvPicPr>
              <p:cNvPr id="95" name="Picture 94" descr="load-balancer.png"/>
              <p:cNvPicPr>
                <a:picLocks noChangeAspect="1"/>
              </p:cNvPicPr>
              <p:nvPr/>
            </p:nvPicPr>
            <p:blipFill>
              <a:blip r:embed="rId4"/>
              <a:stretch>
                <a:fillRect/>
              </a:stretch>
            </p:blipFill>
            <p:spPr>
              <a:xfrm>
                <a:off x="2579755" y="2090933"/>
                <a:ext cx="816582" cy="816582"/>
              </a:xfrm>
              <a:prstGeom prst="rect">
                <a:avLst/>
              </a:prstGeom>
            </p:spPr>
          </p:pic>
          <p:sp>
            <p:nvSpPr>
              <p:cNvPr id="96" name="TextBox 95"/>
              <p:cNvSpPr txBox="1"/>
              <p:nvPr/>
            </p:nvSpPr>
            <p:spPr>
              <a:xfrm>
                <a:off x="2362200" y="2090933"/>
                <a:ext cx="1351251" cy="338554"/>
              </a:xfrm>
              <a:prstGeom prst="rect">
                <a:avLst/>
              </a:prstGeom>
              <a:noFill/>
            </p:spPr>
            <p:txBody>
              <a:bodyPr wrap="none" rtlCol="0">
                <a:spAutoFit/>
              </a:bodyPr>
              <a:lstStyle/>
              <a:p>
                <a:r>
                  <a:rPr lang="en-US" sz="1600" dirty="0" smtClean="0"/>
                  <a:t>Load balancer</a:t>
                </a:r>
                <a:endParaRPr lang="en-US" sz="1600" dirty="0"/>
              </a:p>
            </p:txBody>
          </p:sp>
        </p:grpSp>
        <p:grpSp>
          <p:nvGrpSpPr>
            <p:cNvPr id="97" name="Group 96"/>
            <p:cNvGrpSpPr/>
            <p:nvPr/>
          </p:nvGrpSpPr>
          <p:grpSpPr>
            <a:xfrm>
              <a:off x="5156344" y="4469515"/>
              <a:ext cx="819116" cy="881742"/>
              <a:chOff x="5223002" y="2042416"/>
              <a:chExt cx="819116" cy="881742"/>
            </a:xfrm>
          </p:grpSpPr>
          <p:pic>
            <p:nvPicPr>
              <p:cNvPr id="98" name="Picture 97" descr="ids.png"/>
              <p:cNvPicPr>
                <a:picLocks noChangeAspect="1"/>
              </p:cNvPicPr>
              <p:nvPr/>
            </p:nvPicPr>
            <p:blipFill>
              <a:blip r:embed="rId5"/>
              <a:stretch>
                <a:fillRect/>
              </a:stretch>
            </p:blipFill>
            <p:spPr>
              <a:xfrm>
                <a:off x="5223002" y="2105042"/>
                <a:ext cx="819116" cy="819116"/>
              </a:xfrm>
              <a:prstGeom prst="rect">
                <a:avLst/>
              </a:prstGeom>
            </p:spPr>
          </p:pic>
          <p:sp>
            <p:nvSpPr>
              <p:cNvPr id="99" name="TextBox 98"/>
              <p:cNvSpPr txBox="1"/>
              <p:nvPr/>
            </p:nvSpPr>
            <p:spPr>
              <a:xfrm>
                <a:off x="5410200" y="2042416"/>
                <a:ext cx="492443" cy="369332"/>
              </a:xfrm>
              <a:prstGeom prst="rect">
                <a:avLst/>
              </a:prstGeom>
              <a:noFill/>
            </p:spPr>
            <p:txBody>
              <a:bodyPr wrap="none" rtlCol="0">
                <a:spAutoFit/>
              </a:bodyPr>
              <a:lstStyle/>
              <a:p>
                <a:r>
                  <a:rPr lang="en-US" dirty="0" smtClean="0"/>
                  <a:t>IDS</a:t>
                </a:r>
                <a:endParaRPr lang="en-US" dirty="0"/>
              </a:p>
            </p:txBody>
          </p:sp>
        </p:grpSp>
        <p:grpSp>
          <p:nvGrpSpPr>
            <p:cNvPr id="100" name="Group 99"/>
            <p:cNvGrpSpPr/>
            <p:nvPr/>
          </p:nvGrpSpPr>
          <p:grpSpPr>
            <a:xfrm>
              <a:off x="4914900" y="3922137"/>
              <a:ext cx="948654" cy="812799"/>
              <a:chOff x="174501" y="3543301"/>
              <a:chExt cx="948654" cy="812799"/>
            </a:xfrm>
          </p:grpSpPr>
          <p:pic>
            <p:nvPicPr>
              <p:cNvPr id="101" name="Picture 100" descr="firewall-juniper.png"/>
              <p:cNvPicPr>
                <a:picLocks noChangeAspect="1"/>
              </p:cNvPicPr>
              <p:nvPr/>
            </p:nvPicPr>
            <p:blipFill>
              <a:blip r:embed="rId6"/>
              <a:stretch>
                <a:fillRect/>
              </a:stretch>
            </p:blipFill>
            <p:spPr>
              <a:xfrm>
                <a:off x="174501" y="3645525"/>
                <a:ext cx="948654" cy="710575"/>
              </a:xfrm>
              <a:prstGeom prst="rect">
                <a:avLst/>
              </a:prstGeom>
            </p:spPr>
          </p:pic>
          <p:sp>
            <p:nvSpPr>
              <p:cNvPr id="102" name="TextBox 101"/>
              <p:cNvSpPr txBox="1"/>
              <p:nvPr/>
            </p:nvSpPr>
            <p:spPr>
              <a:xfrm>
                <a:off x="209361" y="3543301"/>
                <a:ext cx="913794" cy="369332"/>
              </a:xfrm>
              <a:prstGeom prst="rect">
                <a:avLst/>
              </a:prstGeom>
              <a:noFill/>
            </p:spPr>
            <p:txBody>
              <a:bodyPr wrap="none" rtlCol="0">
                <a:spAutoFit/>
              </a:bodyPr>
              <a:lstStyle/>
              <a:p>
                <a:r>
                  <a:rPr lang="en-US" dirty="0" smtClean="0"/>
                  <a:t>Firewall</a:t>
                </a:r>
                <a:endParaRPr lang="en-US" dirty="0"/>
              </a:p>
            </p:txBody>
          </p:sp>
        </p:grpSp>
        <p:grpSp>
          <p:nvGrpSpPr>
            <p:cNvPr id="104" name="Group 103"/>
            <p:cNvGrpSpPr/>
            <p:nvPr/>
          </p:nvGrpSpPr>
          <p:grpSpPr>
            <a:xfrm>
              <a:off x="2494719" y="4517707"/>
              <a:ext cx="4514878" cy="1164054"/>
              <a:chOff x="2561377" y="2362200"/>
              <a:chExt cx="4514878" cy="1164054"/>
            </a:xfrm>
          </p:grpSpPr>
          <p:grpSp>
            <p:nvGrpSpPr>
              <p:cNvPr id="105" name="Group 39"/>
              <p:cNvGrpSpPr/>
              <p:nvPr/>
            </p:nvGrpSpPr>
            <p:grpSpPr>
              <a:xfrm>
                <a:off x="2561377" y="2362200"/>
                <a:ext cx="543739" cy="528154"/>
                <a:chOff x="494602" y="4570824"/>
                <a:chExt cx="543739" cy="528154"/>
              </a:xfrm>
            </p:grpSpPr>
            <p:sp>
              <p:nvSpPr>
                <p:cNvPr id="118" name="TextBox 37"/>
                <p:cNvSpPr txBox="1"/>
                <p:nvPr/>
              </p:nvSpPr>
              <p:spPr>
                <a:xfrm>
                  <a:off x="494602" y="4570824"/>
                  <a:ext cx="543739" cy="369332"/>
                </a:xfrm>
                <a:prstGeom prst="rect">
                  <a:avLst/>
                </a:prstGeom>
                <a:noFill/>
              </p:spPr>
              <p:txBody>
                <a:bodyPr wrap="none" rtlCol="0">
                  <a:spAutoFit/>
                </a:bodyPr>
                <a:lstStyle/>
                <a:p>
                  <a:r>
                    <a:rPr lang="en-US" dirty="0" smtClean="0"/>
                    <a:t>ACL</a:t>
                  </a:r>
                  <a:endParaRPr lang="en-US" dirty="0"/>
                </a:p>
              </p:txBody>
            </p:sp>
            <p:sp>
              <p:nvSpPr>
                <p:cNvPr id="119" name="Folded Corner 38"/>
                <p:cNvSpPr/>
                <p:nvPr/>
              </p:nvSpPr>
              <p:spPr>
                <a:xfrm>
                  <a:off x="580198" y="4940156"/>
                  <a:ext cx="372547" cy="158822"/>
                </a:xfrm>
                <a:prstGeom prst="foldedCorner">
                  <a:avLst>
                    <a:gd name="adj" fmla="val 37572"/>
                  </a:avLst>
                </a:prstGeom>
                <a:solidFill>
                  <a:schemeClr val="accent6">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06" name="Group 52"/>
              <p:cNvGrpSpPr/>
              <p:nvPr/>
            </p:nvGrpSpPr>
            <p:grpSpPr>
              <a:xfrm>
                <a:off x="3532239" y="2998100"/>
                <a:ext cx="543739" cy="528154"/>
                <a:chOff x="494602" y="4570824"/>
                <a:chExt cx="543739" cy="528154"/>
              </a:xfrm>
            </p:grpSpPr>
            <p:sp>
              <p:nvSpPr>
                <p:cNvPr id="116" name="TextBox 115"/>
                <p:cNvSpPr txBox="1"/>
                <p:nvPr/>
              </p:nvSpPr>
              <p:spPr>
                <a:xfrm>
                  <a:off x="494602" y="4570824"/>
                  <a:ext cx="543739" cy="369332"/>
                </a:xfrm>
                <a:prstGeom prst="rect">
                  <a:avLst/>
                </a:prstGeom>
                <a:noFill/>
              </p:spPr>
              <p:txBody>
                <a:bodyPr wrap="none" rtlCol="0">
                  <a:spAutoFit/>
                </a:bodyPr>
                <a:lstStyle/>
                <a:p>
                  <a:r>
                    <a:rPr lang="en-US" dirty="0" smtClean="0"/>
                    <a:t>ACL</a:t>
                  </a:r>
                  <a:endParaRPr lang="en-US" dirty="0"/>
                </a:p>
              </p:txBody>
            </p:sp>
            <p:sp>
              <p:nvSpPr>
                <p:cNvPr id="117" name="Folded Corner 116"/>
                <p:cNvSpPr/>
                <p:nvPr/>
              </p:nvSpPr>
              <p:spPr>
                <a:xfrm>
                  <a:off x="580198" y="4940156"/>
                  <a:ext cx="372547" cy="158822"/>
                </a:xfrm>
                <a:prstGeom prst="foldedCorner">
                  <a:avLst>
                    <a:gd name="adj" fmla="val 37572"/>
                  </a:avLst>
                </a:prstGeom>
                <a:solidFill>
                  <a:schemeClr val="accent6">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07" name="Group 55"/>
              <p:cNvGrpSpPr/>
              <p:nvPr/>
            </p:nvGrpSpPr>
            <p:grpSpPr>
              <a:xfrm>
                <a:off x="4437819" y="2409214"/>
                <a:ext cx="543739" cy="528154"/>
                <a:chOff x="494602" y="4570824"/>
                <a:chExt cx="543739" cy="528154"/>
              </a:xfrm>
            </p:grpSpPr>
            <p:sp>
              <p:nvSpPr>
                <p:cNvPr id="114" name="TextBox 113"/>
                <p:cNvSpPr txBox="1"/>
                <p:nvPr/>
              </p:nvSpPr>
              <p:spPr>
                <a:xfrm>
                  <a:off x="494602" y="4570824"/>
                  <a:ext cx="543739" cy="369332"/>
                </a:xfrm>
                <a:prstGeom prst="rect">
                  <a:avLst/>
                </a:prstGeom>
                <a:noFill/>
              </p:spPr>
              <p:txBody>
                <a:bodyPr wrap="none" rtlCol="0">
                  <a:spAutoFit/>
                </a:bodyPr>
                <a:lstStyle/>
                <a:p>
                  <a:r>
                    <a:rPr lang="en-US" dirty="0" smtClean="0"/>
                    <a:t>ACL</a:t>
                  </a:r>
                  <a:endParaRPr lang="en-US" dirty="0"/>
                </a:p>
              </p:txBody>
            </p:sp>
            <p:sp>
              <p:nvSpPr>
                <p:cNvPr id="115" name="Folded Corner 114"/>
                <p:cNvSpPr/>
                <p:nvPr/>
              </p:nvSpPr>
              <p:spPr>
                <a:xfrm>
                  <a:off x="580198" y="4940156"/>
                  <a:ext cx="372547" cy="158822"/>
                </a:xfrm>
                <a:prstGeom prst="foldedCorner">
                  <a:avLst>
                    <a:gd name="adj" fmla="val 37572"/>
                  </a:avLst>
                </a:prstGeom>
                <a:solidFill>
                  <a:schemeClr val="accent6">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08" name="Group 58"/>
              <p:cNvGrpSpPr/>
              <p:nvPr/>
            </p:nvGrpSpPr>
            <p:grpSpPr>
              <a:xfrm>
                <a:off x="5138330" y="2929689"/>
                <a:ext cx="543739" cy="528154"/>
                <a:chOff x="494602" y="4570824"/>
                <a:chExt cx="543739" cy="528154"/>
              </a:xfrm>
            </p:grpSpPr>
            <p:sp>
              <p:nvSpPr>
                <p:cNvPr id="112" name="TextBox 111"/>
                <p:cNvSpPr txBox="1"/>
                <p:nvPr/>
              </p:nvSpPr>
              <p:spPr>
                <a:xfrm>
                  <a:off x="494602" y="4570824"/>
                  <a:ext cx="543739" cy="369332"/>
                </a:xfrm>
                <a:prstGeom prst="rect">
                  <a:avLst/>
                </a:prstGeom>
                <a:noFill/>
              </p:spPr>
              <p:txBody>
                <a:bodyPr wrap="none" rtlCol="0">
                  <a:spAutoFit/>
                </a:bodyPr>
                <a:lstStyle/>
                <a:p>
                  <a:r>
                    <a:rPr lang="en-US" dirty="0" smtClean="0"/>
                    <a:t>ACL</a:t>
                  </a:r>
                  <a:endParaRPr lang="en-US" dirty="0"/>
                </a:p>
              </p:txBody>
            </p:sp>
            <p:sp>
              <p:nvSpPr>
                <p:cNvPr id="113" name="Folded Corner 112"/>
                <p:cNvSpPr/>
                <p:nvPr/>
              </p:nvSpPr>
              <p:spPr>
                <a:xfrm>
                  <a:off x="580198" y="4940156"/>
                  <a:ext cx="372547" cy="158822"/>
                </a:xfrm>
                <a:prstGeom prst="foldedCorner">
                  <a:avLst>
                    <a:gd name="adj" fmla="val 37572"/>
                  </a:avLst>
                </a:prstGeom>
                <a:solidFill>
                  <a:schemeClr val="accent6">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09" name="Group 61"/>
              <p:cNvGrpSpPr/>
              <p:nvPr/>
            </p:nvGrpSpPr>
            <p:grpSpPr>
              <a:xfrm>
                <a:off x="6532516" y="2469946"/>
                <a:ext cx="543739" cy="528154"/>
                <a:chOff x="494602" y="4570824"/>
                <a:chExt cx="543739" cy="528154"/>
              </a:xfrm>
            </p:grpSpPr>
            <p:sp>
              <p:nvSpPr>
                <p:cNvPr id="110" name="TextBox 109"/>
                <p:cNvSpPr txBox="1"/>
                <p:nvPr/>
              </p:nvSpPr>
              <p:spPr>
                <a:xfrm>
                  <a:off x="494602" y="4570824"/>
                  <a:ext cx="543739" cy="369332"/>
                </a:xfrm>
                <a:prstGeom prst="rect">
                  <a:avLst/>
                </a:prstGeom>
                <a:noFill/>
              </p:spPr>
              <p:txBody>
                <a:bodyPr wrap="none" rtlCol="0">
                  <a:spAutoFit/>
                </a:bodyPr>
                <a:lstStyle/>
                <a:p>
                  <a:r>
                    <a:rPr lang="en-US" dirty="0" smtClean="0"/>
                    <a:t>ACL</a:t>
                  </a:r>
                  <a:endParaRPr lang="en-US" dirty="0"/>
                </a:p>
              </p:txBody>
            </p:sp>
            <p:sp>
              <p:nvSpPr>
                <p:cNvPr id="111" name="Folded Corner 110"/>
                <p:cNvSpPr/>
                <p:nvPr/>
              </p:nvSpPr>
              <p:spPr>
                <a:xfrm>
                  <a:off x="580198" y="4940156"/>
                  <a:ext cx="372547" cy="158822"/>
                </a:xfrm>
                <a:prstGeom prst="foldedCorner">
                  <a:avLst>
                    <a:gd name="adj" fmla="val 37572"/>
                  </a:avLst>
                </a:prstGeom>
                <a:solidFill>
                  <a:schemeClr val="accent6">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grpSp>
      <p:sp>
        <p:nvSpPr>
          <p:cNvPr id="121" name="AutoShape 22"/>
          <p:cNvSpPr>
            <a:spLocks noChangeArrowheads="1"/>
          </p:cNvSpPr>
          <p:nvPr/>
        </p:nvSpPr>
        <p:spPr bwMode="auto">
          <a:xfrm>
            <a:off x="2581914" y="2971801"/>
            <a:ext cx="4343400" cy="381000"/>
          </a:xfrm>
          <a:prstGeom prst="roundRect">
            <a:avLst>
              <a:gd name="adj" fmla="val 16667"/>
            </a:avLst>
          </a:prstGeom>
          <a:ln>
            <a:headEnd/>
            <a:tailEnd/>
          </a:ln>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US" sz="1600" b="1" i="0" u="none" strike="noStrike" cap="none" normalizeH="0" baseline="0" dirty="0" smtClean="0">
                <a:ln>
                  <a:noFill/>
                </a:ln>
                <a:solidFill>
                  <a:schemeClr val="tx1"/>
                </a:solidFill>
                <a:effectLst/>
                <a:latin typeface="Calibri" pitchFamily="34" charset="0"/>
              </a:rPr>
              <a:t>NETWORK</a:t>
            </a:r>
            <a:r>
              <a:rPr kumimoji="0" lang="en-US" sz="1600" b="1" i="0" u="none" strike="noStrike" cap="none" normalizeH="0" dirty="0" smtClean="0">
                <a:ln>
                  <a:noFill/>
                </a:ln>
                <a:solidFill>
                  <a:schemeClr val="tx1"/>
                </a:solidFill>
                <a:effectLst/>
                <a:latin typeface="Calibri" pitchFamily="34" charset="0"/>
              </a:rPr>
              <a:t> OPERATING SYSTEM</a:t>
            </a:r>
            <a:endParaRPr kumimoji="0" lang="en-US" sz="1600" b="1" i="0" u="none" strike="noStrike" cap="none" normalizeH="0" baseline="0" dirty="0" smtClean="0">
              <a:ln>
                <a:noFill/>
              </a:ln>
              <a:solidFill>
                <a:schemeClr val="tx1"/>
              </a:solidFill>
              <a:effectLst/>
              <a:latin typeface="Arial" pitchFamily="34" charset="0"/>
            </a:endParaRPr>
          </a:p>
        </p:txBody>
      </p:sp>
      <p:grpSp>
        <p:nvGrpSpPr>
          <p:cNvPr id="122" name="Group 121"/>
          <p:cNvGrpSpPr/>
          <p:nvPr/>
        </p:nvGrpSpPr>
        <p:grpSpPr>
          <a:xfrm>
            <a:off x="2724116" y="2438400"/>
            <a:ext cx="4343400" cy="457200"/>
            <a:chOff x="2514600" y="2819400"/>
            <a:chExt cx="4343400" cy="457200"/>
          </a:xfrm>
        </p:grpSpPr>
        <p:sp>
          <p:nvSpPr>
            <p:cNvPr id="123" name="Rounded Rectangle 122"/>
            <p:cNvSpPr/>
            <p:nvPr/>
          </p:nvSpPr>
          <p:spPr>
            <a:xfrm>
              <a:off x="2514600" y="2819400"/>
              <a:ext cx="990600" cy="45720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1400" b="1" dirty="0" smtClean="0"/>
                <a:t>Load</a:t>
              </a:r>
            </a:p>
            <a:p>
              <a:pPr algn="ctr"/>
              <a:r>
                <a:rPr lang="en-US" sz="1400" b="1" dirty="0" smtClean="0"/>
                <a:t>Balancing</a:t>
              </a:r>
              <a:endParaRPr lang="en-US" sz="1400" b="1" dirty="0"/>
            </a:p>
          </p:txBody>
        </p:sp>
        <p:sp>
          <p:nvSpPr>
            <p:cNvPr id="124" name="Rounded Rectangle 123"/>
            <p:cNvSpPr/>
            <p:nvPr/>
          </p:nvSpPr>
          <p:spPr>
            <a:xfrm>
              <a:off x="3581400" y="2819400"/>
              <a:ext cx="990600" cy="45720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400" b="1" dirty="0" smtClean="0"/>
                <a:t>IDS</a:t>
              </a:r>
              <a:endParaRPr lang="en-US" sz="1400" b="1" dirty="0"/>
            </a:p>
          </p:txBody>
        </p:sp>
        <p:sp>
          <p:nvSpPr>
            <p:cNvPr id="125" name="Rounded Rectangle 124"/>
            <p:cNvSpPr/>
            <p:nvPr/>
          </p:nvSpPr>
          <p:spPr>
            <a:xfrm>
              <a:off x="4648200" y="2819400"/>
              <a:ext cx="1143000" cy="45720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1400" b="1" dirty="0" smtClean="0"/>
                <a:t>Access</a:t>
              </a:r>
            </a:p>
            <a:p>
              <a:pPr algn="ctr"/>
              <a:r>
                <a:rPr lang="en-US" sz="1400" b="1" dirty="0" smtClean="0"/>
                <a:t>Control</a:t>
              </a:r>
              <a:endParaRPr lang="en-US" sz="1400" b="1" dirty="0"/>
            </a:p>
          </p:txBody>
        </p:sp>
        <p:sp>
          <p:nvSpPr>
            <p:cNvPr id="126" name="Rounded Rectangle 125"/>
            <p:cNvSpPr/>
            <p:nvPr/>
          </p:nvSpPr>
          <p:spPr>
            <a:xfrm>
              <a:off x="5867400" y="2819400"/>
              <a:ext cx="990600" cy="4572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400" b="1" dirty="0" smtClean="0"/>
                <a:t>Policy</a:t>
              </a:r>
            </a:p>
            <a:p>
              <a:pPr algn="ctr"/>
              <a:r>
                <a:rPr lang="en-US" sz="1400" b="1" dirty="0" smtClean="0"/>
                <a:t>Routing</a:t>
              </a:r>
              <a:endParaRPr lang="en-US" sz="1400" b="1" dirty="0"/>
            </a:p>
          </p:txBody>
        </p:sp>
      </p:grpSp>
      <p:grpSp>
        <p:nvGrpSpPr>
          <p:cNvPr id="188" name="Group 187"/>
          <p:cNvGrpSpPr/>
          <p:nvPr/>
        </p:nvGrpSpPr>
        <p:grpSpPr>
          <a:xfrm>
            <a:off x="2114516" y="3352801"/>
            <a:ext cx="4886342" cy="2763202"/>
            <a:chOff x="1905000" y="3352801"/>
            <a:chExt cx="4886342" cy="2763202"/>
          </a:xfrm>
        </p:grpSpPr>
        <p:grpSp>
          <p:nvGrpSpPr>
            <p:cNvPr id="186" name="Group 185"/>
            <p:cNvGrpSpPr/>
            <p:nvPr/>
          </p:nvGrpSpPr>
          <p:grpSpPr>
            <a:xfrm>
              <a:off x="1905000" y="3352801"/>
              <a:ext cx="4886342" cy="2763202"/>
              <a:chOff x="1905000" y="3352801"/>
              <a:chExt cx="4886342" cy="2763202"/>
            </a:xfrm>
          </p:grpSpPr>
          <p:cxnSp>
            <p:nvCxnSpPr>
              <p:cNvPr id="138" name="Straight Connector 137"/>
              <p:cNvCxnSpPr/>
              <p:nvPr/>
            </p:nvCxnSpPr>
            <p:spPr>
              <a:xfrm flipV="1">
                <a:off x="1905000" y="3352801"/>
                <a:ext cx="2639097" cy="1726299"/>
              </a:xfrm>
              <a:prstGeom prst="line">
                <a:avLst/>
              </a:prstGeom>
              <a:ln>
                <a:solidFill>
                  <a:srgbClr val="FF3680"/>
                </a:solidFill>
                <a:prstDash val="sysDash"/>
              </a:ln>
            </p:spPr>
            <p:style>
              <a:lnRef idx="2">
                <a:schemeClr val="accent1"/>
              </a:lnRef>
              <a:fillRef idx="0">
                <a:schemeClr val="accent1"/>
              </a:fillRef>
              <a:effectRef idx="1">
                <a:schemeClr val="accent1"/>
              </a:effectRef>
              <a:fontRef idx="minor">
                <a:schemeClr val="tx1"/>
              </a:fontRef>
            </p:style>
          </p:cxnSp>
          <p:cxnSp>
            <p:nvCxnSpPr>
              <p:cNvPr id="139" name="Straight Connector 138"/>
              <p:cNvCxnSpPr/>
              <p:nvPr/>
            </p:nvCxnSpPr>
            <p:spPr>
              <a:xfrm rot="5400000" flipH="1" flipV="1">
                <a:off x="2792193" y="3327196"/>
                <a:ext cx="1726299" cy="1777509"/>
              </a:xfrm>
              <a:prstGeom prst="line">
                <a:avLst/>
              </a:prstGeom>
              <a:ln>
                <a:solidFill>
                  <a:srgbClr val="FF3680"/>
                </a:solidFill>
                <a:prstDash val="sysDash"/>
              </a:ln>
            </p:spPr>
            <p:style>
              <a:lnRef idx="2">
                <a:schemeClr val="accent1"/>
              </a:lnRef>
              <a:fillRef idx="0">
                <a:schemeClr val="accent1"/>
              </a:fillRef>
              <a:effectRef idx="1">
                <a:schemeClr val="accent1"/>
              </a:effectRef>
              <a:fontRef idx="minor">
                <a:schemeClr val="tx1"/>
              </a:fontRef>
            </p:style>
          </p:cxnSp>
          <p:cxnSp>
            <p:nvCxnSpPr>
              <p:cNvPr id="142" name="Straight Connector 141"/>
              <p:cNvCxnSpPr/>
              <p:nvPr/>
            </p:nvCxnSpPr>
            <p:spPr>
              <a:xfrm rot="5400000" flipH="1" flipV="1">
                <a:off x="2959675" y="4130577"/>
                <a:ext cx="2362199" cy="806648"/>
              </a:xfrm>
              <a:prstGeom prst="line">
                <a:avLst/>
              </a:prstGeom>
              <a:ln>
                <a:solidFill>
                  <a:srgbClr val="FF3680"/>
                </a:solidFill>
                <a:prstDash val="sysDash"/>
              </a:ln>
            </p:spPr>
            <p:style>
              <a:lnRef idx="2">
                <a:schemeClr val="accent1"/>
              </a:lnRef>
              <a:fillRef idx="0">
                <a:schemeClr val="accent1"/>
              </a:fillRef>
              <a:effectRef idx="1">
                <a:schemeClr val="accent1"/>
              </a:effectRef>
              <a:fontRef idx="minor">
                <a:schemeClr val="tx1"/>
              </a:fontRef>
            </p:style>
          </p:cxnSp>
          <p:cxnSp>
            <p:nvCxnSpPr>
              <p:cNvPr id="147" name="Straight Connector 146"/>
              <p:cNvCxnSpPr/>
              <p:nvPr/>
            </p:nvCxnSpPr>
            <p:spPr>
              <a:xfrm rot="5400000" flipH="1">
                <a:off x="3876337" y="4020562"/>
                <a:ext cx="2134966" cy="799445"/>
              </a:xfrm>
              <a:prstGeom prst="line">
                <a:avLst/>
              </a:prstGeom>
              <a:ln>
                <a:solidFill>
                  <a:srgbClr val="FF3680"/>
                </a:solidFill>
                <a:prstDash val="sysDash"/>
              </a:ln>
            </p:spPr>
            <p:style>
              <a:lnRef idx="2">
                <a:schemeClr val="accent1"/>
              </a:lnRef>
              <a:fillRef idx="0">
                <a:schemeClr val="accent1"/>
              </a:fillRef>
              <a:effectRef idx="1">
                <a:schemeClr val="accent1"/>
              </a:effectRef>
              <a:fontRef idx="minor">
                <a:schemeClr val="tx1"/>
              </a:fontRef>
            </p:style>
          </p:cxnSp>
          <p:cxnSp>
            <p:nvCxnSpPr>
              <p:cNvPr id="150" name="Straight Connector 149"/>
              <p:cNvCxnSpPr/>
              <p:nvPr/>
            </p:nvCxnSpPr>
            <p:spPr>
              <a:xfrm rot="16200000" flipV="1">
                <a:off x="4669236" y="3227664"/>
                <a:ext cx="1692169" cy="1942444"/>
              </a:xfrm>
              <a:prstGeom prst="line">
                <a:avLst/>
              </a:prstGeom>
              <a:ln>
                <a:solidFill>
                  <a:srgbClr val="FF3680"/>
                </a:solidFill>
                <a:prstDash val="sysDash"/>
              </a:ln>
            </p:spPr>
            <p:style>
              <a:lnRef idx="2">
                <a:schemeClr val="accent1"/>
              </a:lnRef>
              <a:fillRef idx="0">
                <a:schemeClr val="accent1"/>
              </a:fillRef>
              <a:effectRef idx="1">
                <a:schemeClr val="accent1"/>
              </a:effectRef>
              <a:fontRef idx="minor">
                <a:schemeClr val="tx1"/>
              </a:fontRef>
            </p:style>
          </p:cxnSp>
          <p:cxnSp>
            <p:nvCxnSpPr>
              <p:cNvPr id="153" name="Straight Connector 152"/>
              <p:cNvCxnSpPr/>
              <p:nvPr/>
            </p:nvCxnSpPr>
            <p:spPr>
              <a:xfrm rot="16200000" flipV="1">
                <a:off x="4086776" y="3810124"/>
                <a:ext cx="2346007" cy="1431362"/>
              </a:xfrm>
              <a:prstGeom prst="line">
                <a:avLst/>
              </a:prstGeom>
              <a:ln>
                <a:solidFill>
                  <a:srgbClr val="FF3680"/>
                </a:solidFill>
                <a:prstDash val="sysDash"/>
              </a:ln>
            </p:spPr>
            <p:style>
              <a:lnRef idx="2">
                <a:schemeClr val="accent1"/>
              </a:lnRef>
              <a:fillRef idx="0">
                <a:schemeClr val="accent1"/>
              </a:fillRef>
              <a:effectRef idx="1">
                <a:schemeClr val="accent1"/>
              </a:effectRef>
              <a:fontRef idx="minor">
                <a:schemeClr val="tx1"/>
              </a:fontRef>
            </p:style>
          </p:cxnSp>
          <p:cxnSp>
            <p:nvCxnSpPr>
              <p:cNvPr id="156" name="Straight Connector 155"/>
              <p:cNvCxnSpPr/>
              <p:nvPr/>
            </p:nvCxnSpPr>
            <p:spPr>
              <a:xfrm rot="10800000">
                <a:off x="4544098" y="3352801"/>
                <a:ext cx="2247244" cy="2239634"/>
              </a:xfrm>
              <a:prstGeom prst="line">
                <a:avLst/>
              </a:prstGeom>
              <a:ln>
                <a:solidFill>
                  <a:srgbClr val="FF3680"/>
                </a:solidFill>
                <a:prstDash val="sysDash"/>
              </a:ln>
            </p:spPr>
            <p:style>
              <a:lnRef idx="2">
                <a:schemeClr val="accent1"/>
              </a:lnRef>
              <a:fillRef idx="0">
                <a:schemeClr val="accent1"/>
              </a:fillRef>
              <a:effectRef idx="1">
                <a:schemeClr val="accent1"/>
              </a:effectRef>
              <a:fontRef idx="minor">
                <a:schemeClr val="tx1"/>
              </a:fontRef>
            </p:style>
          </p:cxnSp>
          <p:cxnSp>
            <p:nvCxnSpPr>
              <p:cNvPr id="158" name="Straight Connector 157"/>
              <p:cNvCxnSpPr/>
              <p:nvPr/>
            </p:nvCxnSpPr>
            <p:spPr>
              <a:xfrm rot="16200000" flipV="1">
                <a:off x="3542350" y="4534854"/>
                <a:ext cx="2402205" cy="342897"/>
              </a:xfrm>
              <a:prstGeom prst="line">
                <a:avLst/>
              </a:prstGeom>
              <a:ln>
                <a:solidFill>
                  <a:srgbClr val="FF3680"/>
                </a:solidFill>
                <a:prstDash val="sysDash"/>
              </a:ln>
            </p:spPr>
            <p:style>
              <a:lnRef idx="2">
                <a:schemeClr val="accent1"/>
              </a:lnRef>
              <a:fillRef idx="0">
                <a:schemeClr val="accent1"/>
              </a:fillRef>
              <a:effectRef idx="1">
                <a:schemeClr val="accent1"/>
              </a:effectRef>
              <a:fontRef idx="minor">
                <a:schemeClr val="tx1"/>
              </a:fontRef>
            </p:style>
          </p:cxnSp>
          <p:cxnSp>
            <p:nvCxnSpPr>
              <p:cNvPr id="162" name="Straight Connector 161"/>
              <p:cNvCxnSpPr/>
              <p:nvPr/>
            </p:nvCxnSpPr>
            <p:spPr>
              <a:xfrm flipV="1">
                <a:off x="3886200" y="3352801"/>
                <a:ext cx="657898" cy="2763202"/>
              </a:xfrm>
              <a:prstGeom prst="line">
                <a:avLst/>
              </a:prstGeom>
              <a:ln>
                <a:solidFill>
                  <a:srgbClr val="FF3680"/>
                </a:solidFill>
                <a:prstDash val="sysDash"/>
              </a:ln>
            </p:spPr>
            <p:style>
              <a:lnRef idx="2">
                <a:schemeClr val="accent1"/>
              </a:lnRef>
              <a:fillRef idx="0">
                <a:schemeClr val="accent1"/>
              </a:fillRef>
              <a:effectRef idx="1">
                <a:schemeClr val="accent1"/>
              </a:effectRef>
              <a:fontRef idx="minor">
                <a:schemeClr val="tx1"/>
              </a:fontRef>
            </p:style>
          </p:cxnSp>
          <p:cxnSp>
            <p:nvCxnSpPr>
              <p:cNvPr id="165" name="Straight Connector 164"/>
              <p:cNvCxnSpPr/>
              <p:nvPr/>
            </p:nvCxnSpPr>
            <p:spPr>
              <a:xfrm rot="5400000" flipH="1" flipV="1">
                <a:off x="2356346" y="3511056"/>
                <a:ext cx="2346007" cy="2029498"/>
              </a:xfrm>
              <a:prstGeom prst="line">
                <a:avLst/>
              </a:prstGeom>
              <a:ln>
                <a:solidFill>
                  <a:srgbClr val="FF3680"/>
                </a:solidFill>
                <a:prstDash val="sysDash"/>
              </a:ln>
            </p:spPr>
            <p:style>
              <a:lnRef idx="2">
                <a:schemeClr val="accent1"/>
              </a:lnRef>
              <a:fillRef idx="0">
                <a:schemeClr val="accent1"/>
              </a:fillRef>
              <a:effectRef idx="1">
                <a:schemeClr val="accent1"/>
              </a:effectRef>
              <a:fontRef idx="minor">
                <a:schemeClr val="tx1"/>
              </a:fontRef>
            </p:style>
          </p:cxnSp>
        </p:grpSp>
        <p:sp>
          <p:nvSpPr>
            <p:cNvPr id="187" name="Rounded Rectangle 186"/>
            <p:cNvSpPr/>
            <p:nvPr/>
          </p:nvSpPr>
          <p:spPr>
            <a:xfrm>
              <a:off x="3038459" y="3505199"/>
              <a:ext cx="3165602" cy="228601"/>
            </a:xfrm>
            <a:prstGeom prst="roundRect">
              <a:avLst/>
            </a:prstGeom>
            <a:ln>
              <a:no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dirty="0" smtClean="0"/>
                <a:t>Vender-agnostic Open Interface</a:t>
              </a:r>
              <a:endParaRPr lang="en-US" dirty="0"/>
            </a:p>
          </p:txBody>
        </p:sp>
      </p:grpSp>
      <p:sp>
        <p:nvSpPr>
          <p:cNvPr id="189" name="TextBox 188"/>
          <p:cNvSpPr txBox="1"/>
          <p:nvPr/>
        </p:nvSpPr>
        <p:spPr>
          <a:xfrm>
            <a:off x="96349" y="4725181"/>
            <a:ext cx="1883223" cy="1015663"/>
          </a:xfrm>
          <a:prstGeom prst="rect">
            <a:avLst/>
          </a:prstGeom>
          <a:noFill/>
        </p:spPr>
        <p:txBody>
          <a:bodyPr wrap="none" rtlCol="0">
            <a:spAutoFit/>
          </a:bodyPr>
          <a:lstStyle/>
          <a:p>
            <a:r>
              <a:rPr lang="en-US" sz="2000" dirty="0" smtClean="0"/>
              <a:t>Simple, Cheaper</a:t>
            </a:r>
          </a:p>
          <a:p>
            <a:r>
              <a:rPr lang="en-US" sz="2000" dirty="0" smtClean="0"/>
              <a:t>Multi-vendor</a:t>
            </a:r>
          </a:p>
          <a:p>
            <a:r>
              <a:rPr lang="en-US" sz="2000" dirty="0" smtClean="0"/>
              <a:t>Data Plane</a:t>
            </a:r>
            <a:endParaRPr lang="en-US" sz="2000" dirty="0"/>
          </a:p>
        </p:txBody>
      </p:sp>
      <p:sp>
        <p:nvSpPr>
          <p:cNvPr id="190" name="TextBox 189"/>
          <p:cNvSpPr txBox="1"/>
          <p:nvPr/>
        </p:nvSpPr>
        <p:spPr>
          <a:xfrm>
            <a:off x="96349" y="2514600"/>
            <a:ext cx="1588921" cy="707886"/>
          </a:xfrm>
          <a:prstGeom prst="rect">
            <a:avLst/>
          </a:prstGeom>
          <a:noFill/>
        </p:spPr>
        <p:txBody>
          <a:bodyPr wrap="none" rtlCol="0">
            <a:spAutoFit/>
          </a:bodyPr>
          <a:lstStyle/>
          <a:p>
            <a:r>
              <a:rPr lang="en-US" sz="2000" dirty="0" smtClean="0"/>
              <a:t>Centralized</a:t>
            </a:r>
          </a:p>
          <a:p>
            <a:r>
              <a:rPr lang="en-US" sz="2000" dirty="0" smtClean="0"/>
              <a:t>Control Plane</a:t>
            </a:r>
          </a:p>
        </p:txBody>
      </p:sp>
      <p:grpSp>
        <p:nvGrpSpPr>
          <p:cNvPr id="191" name="Group 190"/>
          <p:cNvGrpSpPr/>
          <p:nvPr/>
        </p:nvGrpSpPr>
        <p:grpSpPr>
          <a:xfrm>
            <a:off x="5553058" y="2117408"/>
            <a:ext cx="2895600" cy="3276600"/>
            <a:chOff x="5257800" y="685800"/>
            <a:chExt cx="2895600" cy="3276600"/>
          </a:xfrm>
        </p:grpSpPr>
        <p:sp>
          <p:nvSpPr>
            <p:cNvPr id="192" name="Rounded Rectangle 191"/>
            <p:cNvSpPr/>
            <p:nvPr/>
          </p:nvSpPr>
          <p:spPr>
            <a:xfrm>
              <a:off x="5257800" y="685800"/>
              <a:ext cx="2895600" cy="3276600"/>
            </a:xfrm>
            <a:prstGeom prst="roundRect">
              <a:avLst>
                <a:gd name="adj" fmla="val 10527"/>
              </a:avLst>
            </a:prstGeom>
            <a:solidFill>
              <a:schemeClr val="accent5">
                <a:lumMod val="40000"/>
                <a:lumOff val="60000"/>
                <a:alpha val="78000"/>
              </a:schemeClr>
            </a:solidFill>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dirty="0"/>
            </a:p>
          </p:txBody>
        </p:sp>
        <p:pic>
          <p:nvPicPr>
            <p:cNvPr id="193" name="Picture 192" descr="PF5240.png"/>
            <p:cNvPicPr>
              <a:picLocks noChangeAspect="1"/>
            </p:cNvPicPr>
            <p:nvPr/>
          </p:nvPicPr>
          <p:blipFill>
            <a:blip r:embed="rId2"/>
            <a:stretch>
              <a:fillRect/>
            </a:stretch>
          </p:blipFill>
          <p:spPr>
            <a:xfrm>
              <a:off x="5734084" y="2743200"/>
              <a:ext cx="819116" cy="409558"/>
            </a:xfrm>
            <a:prstGeom prst="rect">
              <a:avLst/>
            </a:prstGeom>
          </p:spPr>
        </p:pic>
        <p:pic>
          <p:nvPicPr>
            <p:cNvPr id="194" name="Picture 193" descr="PF5240.png"/>
            <p:cNvPicPr>
              <a:picLocks noChangeAspect="1"/>
            </p:cNvPicPr>
            <p:nvPr/>
          </p:nvPicPr>
          <p:blipFill>
            <a:blip r:embed="rId2"/>
            <a:stretch>
              <a:fillRect/>
            </a:stretch>
          </p:blipFill>
          <p:spPr>
            <a:xfrm>
              <a:off x="6705600" y="2743200"/>
              <a:ext cx="819116" cy="409558"/>
            </a:xfrm>
            <a:prstGeom prst="rect">
              <a:avLst/>
            </a:prstGeom>
          </p:spPr>
        </p:pic>
        <p:pic>
          <p:nvPicPr>
            <p:cNvPr id="195" name="Picture 194" descr="PF5240.png"/>
            <p:cNvPicPr>
              <a:picLocks noChangeAspect="1"/>
            </p:cNvPicPr>
            <p:nvPr/>
          </p:nvPicPr>
          <p:blipFill>
            <a:blip r:embed="rId2"/>
            <a:stretch>
              <a:fillRect/>
            </a:stretch>
          </p:blipFill>
          <p:spPr>
            <a:xfrm>
              <a:off x="5781726" y="2333642"/>
              <a:ext cx="819116" cy="409558"/>
            </a:xfrm>
            <a:prstGeom prst="rect">
              <a:avLst/>
            </a:prstGeom>
          </p:spPr>
        </p:pic>
        <p:pic>
          <p:nvPicPr>
            <p:cNvPr id="196" name="Picture 195" descr="wrt54g.png"/>
            <p:cNvPicPr>
              <a:picLocks noChangeAspect="1"/>
            </p:cNvPicPr>
            <p:nvPr/>
          </p:nvPicPr>
          <p:blipFill>
            <a:blip r:embed="rId3"/>
            <a:stretch>
              <a:fillRect/>
            </a:stretch>
          </p:blipFill>
          <p:spPr>
            <a:xfrm>
              <a:off x="5638800" y="3372802"/>
              <a:ext cx="457200" cy="417195"/>
            </a:xfrm>
            <a:prstGeom prst="rect">
              <a:avLst/>
            </a:prstGeom>
          </p:spPr>
        </p:pic>
        <p:pic>
          <p:nvPicPr>
            <p:cNvPr id="197" name="Picture 196" descr="wrt54g.png"/>
            <p:cNvPicPr>
              <a:picLocks noChangeAspect="1"/>
            </p:cNvPicPr>
            <p:nvPr/>
          </p:nvPicPr>
          <p:blipFill>
            <a:blip r:embed="rId3"/>
            <a:stretch>
              <a:fillRect/>
            </a:stretch>
          </p:blipFill>
          <p:spPr>
            <a:xfrm>
              <a:off x="6477000" y="3372802"/>
              <a:ext cx="457200" cy="417195"/>
            </a:xfrm>
            <a:prstGeom prst="rect">
              <a:avLst/>
            </a:prstGeom>
          </p:spPr>
        </p:pic>
        <p:pic>
          <p:nvPicPr>
            <p:cNvPr id="198" name="Picture 197" descr="wrt54g.png"/>
            <p:cNvPicPr>
              <a:picLocks noChangeAspect="1"/>
            </p:cNvPicPr>
            <p:nvPr/>
          </p:nvPicPr>
          <p:blipFill>
            <a:blip r:embed="rId3"/>
            <a:stretch>
              <a:fillRect/>
            </a:stretch>
          </p:blipFill>
          <p:spPr>
            <a:xfrm>
              <a:off x="7296116" y="3372802"/>
              <a:ext cx="457200" cy="417195"/>
            </a:xfrm>
            <a:prstGeom prst="rect">
              <a:avLst/>
            </a:prstGeom>
          </p:spPr>
        </p:pic>
        <p:sp>
          <p:nvSpPr>
            <p:cNvPr id="199" name="AutoShape 22"/>
            <p:cNvSpPr>
              <a:spLocks noChangeArrowheads="1"/>
            </p:cNvSpPr>
            <p:nvPr/>
          </p:nvSpPr>
          <p:spPr bwMode="auto">
            <a:xfrm>
              <a:off x="5553714" y="1752600"/>
              <a:ext cx="2294886" cy="381000"/>
            </a:xfrm>
            <a:prstGeom prst="roundRect">
              <a:avLst>
                <a:gd name="adj" fmla="val 16667"/>
              </a:avLst>
            </a:prstGeom>
            <a:ln>
              <a:headEnd/>
              <a:tailEnd/>
            </a:ln>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US" sz="1600" b="1" i="0" u="none" strike="noStrike" cap="none" normalizeH="0" baseline="0" dirty="0" smtClean="0">
                  <a:ln>
                    <a:noFill/>
                  </a:ln>
                  <a:solidFill>
                    <a:schemeClr val="tx1"/>
                  </a:solidFill>
                  <a:effectLst/>
                  <a:latin typeface="Calibri" pitchFamily="34" charset="0"/>
                </a:rPr>
                <a:t>NETWORK</a:t>
              </a:r>
              <a:r>
                <a:rPr kumimoji="0" lang="en-US" sz="1600" b="1" i="0" u="none" strike="noStrike" cap="none" normalizeH="0" dirty="0" smtClean="0">
                  <a:ln>
                    <a:noFill/>
                  </a:ln>
                  <a:solidFill>
                    <a:schemeClr val="tx1"/>
                  </a:solidFill>
                  <a:effectLst/>
                  <a:latin typeface="Calibri" pitchFamily="34" charset="0"/>
                </a:rPr>
                <a:t>  OS</a:t>
              </a:r>
              <a:endParaRPr kumimoji="0" lang="en-US" sz="1600" b="1" i="0" u="none" strike="noStrike" cap="none" normalizeH="0" baseline="0" dirty="0" smtClean="0">
                <a:ln>
                  <a:noFill/>
                </a:ln>
                <a:solidFill>
                  <a:schemeClr val="tx1"/>
                </a:solidFill>
                <a:effectLst/>
                <a:latin typeface="Arial" pitchFamily="34" charset="0"/>
              </a:endParaRPr>
            </a:p>
          </p:txBody>
        </p:sp>
        <p:sp>
          <p:nvSpPr>
            <p:cNvPr id="200" name="Rounded Rectangle 199"/>
            <p:cNvSpPr/>
            <p:nvPr/>
          </p:nvSpPr>
          <p:spPr>
            <a:xfrm>
              <a:off x="5553714" y="1219200"/>
              <a:ext cx="990600" cy="45720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400" b="1" dirty="0" smtClean="0"/>
                <a:t>IDS</a:t>
              </a:r>
              <a:endParaRPr lang="en-US" sz="1400" b="1" dirty="0"/>
            </a:p>
          </p:txBody>
        </p:sp>
        <p:sp>
          <p:nvSpPr>
            <p:cNvPr id="201" name="Rounded Rectangle 200"/>
            <p:cNvSpPr/>
            <p:nvPr/>
          </p:nvSpPr>
          <p:spPr>
            <a:xfrm>
              <a:off x="6610316" y="1219200"/>
              <a:ext cx="1143000" cy="45720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1400" b="1" dirty="0" smtClean="0"/>
                <a:t>Access</a:t>
              </a:r>
            </a:p>
            <a:p>
              <a:pPr algn="ctr"/>
              <a:r>
                <a:rPr lang="en-US" sz="1400" b="1" dirty="0" smtClean="0"/>
                <a:t>Control</a:t>
              </a:r>
              <a:endParaRPr lang="en-US" sz="1400" b="1" dirty="0"/>
            </a:p>
          </p:txBody>
        </p:sp>
        <p:pic>
          <p:nvPicPr>
            <p:cNvPr id="202" name="Picture 201" descr="PF5240.png"/>
            <p:cNvPicPr>
              <a:picLocks noChangeAspect="1"/>
            </p:cNvPicPr>
            <p:nvPr/>
          </p:nvPicPr>
          <p:blipFill>
            <a:blip r:embed="rId2"/>
            <a:stretch>
              <a:fillRect/>
            </a:stretch>
          </p:blipFill>
          <p:spPr>
            <a:xfrm>
              <a:off x="6705600" y="2333642"/>
              <a:ext cx="819116" cy="409558"/>
            </a:xfrm>
            <a:prstGeom prst="rect">
              <a:avLst/>
            </a:prstGeom>
          </p:spPr>
        </p:pic>
        <p:cxnSp>
          <p:nvCxnSpPr>
            <p:cNvPr id="203" name="Straight Connector 202"/>
            <p:cNvCxnSpPr/>
            <p:nvPr/>
          </p:nvCxnSpPr>
          <p:spPr>
            <a:xfrm rot="5400000" flipH="1" flipV="1">
              <a:off x="6020594" y="2743200"/>
              <a:ext cx="304800"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204" name="Straight Connector 203"/>
            <p:cNvCxnSpPr/>
            <p:nvPr/>
          </p:nvCxnSpPr>
          <p:spPr>
            <a:xfrm rot="5400000" flipH="1" flipV="1">
              <a:off x="6934994" y="2743200"/>
              <a:ext cx="304800"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205" name="Straight Connector 204"/>
            <p:cNvCxnSpPr/>
            <p:nvPr/>
          </p:nvCxnSpPr>
          <p:spPr>
            <a:xfrm rot="10800000">
              <a:off x="6173788" y="2591594"/>
              <a:ext cx="912812" cy="304800"/>
            </a:xfrm>
            <a:prstGeom prst="line">
              <a:avLst/>
            </a:prstGeom>
          </p:spPr>
          <p:style>
            <a:lnRef idx="2">
              <a:schemeClr val="accent1"/>
            </a:lnRef>
            <a:fillRef idx="0">
              <a:schemeClr val="accent1"/>
            </a:fillRef>
            <a:effectRef idx="1">
              <a:schemeClr val="accent1"/>
            </a:effectRef>
            <a:fontRef idx="minor">
              <a:schemeClr val="tx1"/>
            </a:fontRef>
          </p:style>
        </p:cxnSp>
        <p:cxnSp>
          <p:nvCxnSpPr>
            <p:cNvPr id="206" name="Straight Connector 205"/>
            <p:cNvCxnSpPr/>
            <p:nvPr/>
          </p:nvCxnSpPr>
          <p:spPr>
            <a:xfrm rot="10800000" flipV="1">
              <a:off x="6172200" y="2591594"/>
              <a:ext cx="914400" cy="304800"/>
            </a:xfrm>
            <a:prstGeom prst="line">
              <a:avLst/>
            </a:prstGeom>
          </p:spPr>
          <p:style>
            <a:lnRef idx="2">
              <a:schemeClr val="accent1"/>
            </a:lnRef>
            <a:fillRef idx="0">
              <a:schemeClr val="accent1"/>
            </a:fillRef>
            <a:effectRef idx="1">
              <a:schemeClr val="accent1"/>
            </a:effectRef>
            <a:fontRef idx="minor">
              <a:schemeClr val="tx1"/>
            </a:fontRef>
          </p:style>
        </p:cxnSp>
        <p:cxnSp>
          <p:nvCxnSpPr>
            <p:cNvPr id="207" name="Straight Connector 206"/>
            <p:cNvCxnSpPr/>
            <p:nvPr/>
          </p:nvCxnSpPr>
          <p:spPr>
            <a:xfrm rot="5400000">
              <a:off x="5753100" y="3162300"/>
              <a:ext cx="609600" cy="228600"/>
            </a:xfrm>
            <a:prstGeom prst="line">
              <a:avLst/>
            </a:prstGeom>
          </p:spPr>
          <p:style>
            <a:lnRef idx="2">
              <a:schemeClr val="accent1"/>
            </a:lnRef>
            <a:fillRef idx="0">
              <a:schemeClr val="accent1"/>
            </a:fillRef>
            <a:effectRef idx="1">
              <a:schemeClr val="accent1"/>
            </a:effectRef>
            <a:fontRef idx="minor">
              <a:schemeClr val="tx1"/>
            </a:fontRef>
          </p:style>
        </p:cxnSp>
        <p:cxnSp>
          <p:nvCxnSpPr>
            <p:cNvPr id="208" name="Straight Connector 207"/>
            <p:cNvCxnSpPr/>
            <p:nvPr/>
          </p:nvCxnSpPr>
          <p:spPr>
            <a:xfrm rot="16200000" flipH="1">
              <a:off x="6134100" y="3009900"/>
              <a:ext cx="609600" cy="533400"/>
            </a:xfrm>
            <a:prstGeom prst="line">
              <a:avLst/>
            </a:prstGeom>
          </p:spPr>
          <p:style>
            <a:lnRef idx="2">
              <a:schemeClr val="accent1"/>
            </a:lnRef>
            <a:fillRef idx="0">
              <a:schemeClr val="accent1"/>
            </a:fillRef>
            <a:effectRef idx="1">
              <a:schemeClr val="accent1"/>
            </a:effectRef>
            <a:fontRef idx="minor">
              <a:schemeClr val="tx1"/>
            </a:fontRef>
          </p:style>
        </p:cxnSp>
        <p:cxnSp>
          <p:nvCxnSpPr>
            <p:cNvPr id="209" name="Straight Connector 208"/>
            <p:cNvCxnSpPr/>
            <p:nvPr/>
          </p:nvCxnSpPr>
          <p:spPr>
            <a:xfrm rot="16200000" flipH="1">
              <a:off x="7015137" y="3071820"/>
              <a:ext cx="609601" cy="409558"/>
            </a:xfrm>
            <a:prstGeom prst="line">
              <a:avLst/>
            </a:prstGeom>
          </p:spPr>
          <p:style>
            <a:lnRef idx="2">
              <a:schemeClr val="accent1"/>
            </a:lnRef>
            <a:fillRef idx="0">
              <a:schemeClr val="accent1"/>
            </a:fillRef>
            <a:effectRef idx="1">
              <a:schemeClr val="accent1"/>
            </a:effectRef>
            <a:fontRef idx="minor">
              <a:schemeClr val="tx1"/>
            </a:fontRef>
          </p:style>
        </p:cxnSp>
        <p:sp>
          <p:nvSpPr>
            <p:cNvPr id="210" name="TextBox 209"/>
            <p:cNvSpPr txBox="1"/>
            <p:nvPr/>
          </p:nvSpPr>
          <p:spPr>
            <a:xfrm>
              <a:off x="5600169" y="697468"/>
              <a:ext cx="2252465" cy="369332"/>
            </a:xfrm>
            <a:prstGeom prst="rect">
              <a:avLst/>
            </a:prstGeom>
            <a:noFill/>
          </p:spPr>
          <p:txBody>
            <a:bodyPr wrap="none" rtlCol="0">
              <a:spAutoFit/>
            </a:bodyPr>
            <a:lstStyle/>
            <a:p>
              <a:r>
                <a:rPr lang="en-US" b="1" u="sng" dirty="0" smtClean="0"/>
                <a:t>Financial Department</a:t>
              </a:r>
              <a:endParaRPr lang="en-US" b="1" u="sng" dirty="0"/>
            </a:p>
          </p:txBody>
        </p:sp>
      </p:grpSp>
      <p:grpSp>
        <p:nvGrpSpPr>
          <p:cNvPr id="221" name="Group 220"/>
          <p:cNvGrpSpPr/>
          <p:nvPr/>
        </p:nvGrpSpPr>
        <p:grpSpPr>
          <a:xfrm>
            <a:off x="2362200" y="2145268"/>
            <a:ext cx="2895600" cy="3264932"/>
            <a:chOff x="1752600" y="697468"/>
            <a:chExt cx="2895600" cy="3264932"/>
          </a:xfrm>
        </p:grpSpPr>
        <p:sp>
          <p:nvSpPr>
            <p:cNvPr id="222" name="Rounded Rectangle 221"/>
            <p:cNvSpPr/>
            <p:nvPr/>
          </p:nvSpPr>
          <p:spPr>
            <a:xfrm>
              <a:off x="1752600" y="697468"/>
              <a:ext cx="2895600" cy="3264932"/>
            </a:xfrm>
            <a:prstGeom prst="roundRect">
              <a:avLst>
                <a:gd name="adj" fmla="val 9065"/>
              </a:avLst>
            </a:prstGeom>
            <a:solidFill>
              <a:schemeClr val="accent6">
                <a:lumMod val="40000"/>
                <a:lumOff val="60000"/>
                <a:alpha val="89000"/>
              </a:schemeClr>
            </a:solidFill>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dirty="0"/>
            </a:p>
          </p:txBody>
        </p:sp>
        <p:pic>
          <p:nvPicPr>
            <p:cNvPr id="223" name="Picture 222" descr="PF5240.png"/>
            <p:cNvPicPr>
              <a:picLocks noChangeAspect="1"/>
            </p:cNvPicPr>
            <p:nvPr/>
          </p:nvPicPr>
          <p:blipFill>
            <a:blip r:embed="rId2"/>
            <a:stretch>
              <a:fillRect/>
            </a:stretch>
          </p:blipFill>
          <p:spPr>
            <a:xfrm>
              <a:off x="3429000" y="3300421"/>
              <a:ext cx="819116" cy="409558"/>
            </a:xfrm>
            <a:prstGeom prst="rect">
              <a:avLst/>
            </a:prstGeom>
          </p:spPr>
        </p:pic>
        <p:pic>
          <p:nvPicPr>
            <p:cNvPr id="224" name="Picture 223" descr="PF5240.png"/>
            <p:cNvPicPr>
              <a:picLocks noChangeAspect="1"/>
            </p:cNvPicPr>
            <p:nvPr/>
          </p:nvPicPr>
          <p:blipFill>
            <a:blip r:embed="rId2"/>
            <a:stretch>
              <a:fillRect/>
            </a:stretch>
          </p:blipFill>
          <p:spPr>
            <a:xfrm>
              <a:off x="2716229" y="2457484"/>
              <a:ext cx="819116" cy="409558"/>
            </a:xfrm>
            <a:prstGeom prst="rect">
              <a:avLst/>
            </a:prstGeom>
          </p:spPr>
        </p:pic>
        <p:pic>
          <p:nvPicPr>
            <p:cNvPr id="225" name="Picture 224" descr="PF5240.png"/>
            <p:cNvPicPr>
              <a:picLocks noChangeAspect="1"/>
            </p:cNvPicPr>
            <p:nvPr/>
          </p:nvPicPr>
          <p:blipFill>
            <a:blip r:embed="rId2"/>
            <a:stretch>
              <a:fillRect/>
            </a:stretch>
          </p:blipFill>
          <p:spPr>
            <a:xfrm>
              <a:off x="2209800" y="3300421"/>
              <a:ext cx="819116" cy="409558"/>
            </a:xfrm>
            <a:prstGeom prst="rect">
              <a:avLst/>
            </a:prstGeom>
          </p:spPr>
        </p:pic>
        <p:cxnSp>
          <p:nvCxnSpPr>
            <p:cNvPr id="226" name="Straight Connector 225"/>
            <p:cNvCxnSpPr/>
            <p:nvPr/>
          </p:nvCxnSpPr>
          <p:spPr>
            <a:xfrm rot="5400000" flipH="1" flipV="1">
              <a:off x="2588432" y="2917053"/>
              <a:ext cx="709622" cy="361917"/>
            </a:xfrm>
            <a:prstGeom prst="line">
              <a:avLst/>
            </a:prstGeom>
            <a:ln w="50800"/>
          </p:spPr>
          <p:style>
            <a:lnRef idx="2">
              <a:schemeClr val="accent1"/>
            </a:lnRef>
            <a:fillRef idx="0">
              <a:schemeClr val="accent1"/>
            </a:fillRef>
            <a:effectRef idx="1">
              <a:schemeClr val="accent1"/>
            </a:effectRef>
            <a:fontRef idx="minor">
              <a:schemeClr val="tx1"/>
            </a:fontRef>
          </p:style>
        </p:cxnSp>
        <p:cxnSp>
          <p:nvCxnSpPr>
            <p:cNvPr id="227" name="Straight Connector 226"/>
            <p:cNvCxnSpPr/>
            <p:nvPr/>
          </p:nvCxnSpPr>
          <p:spPr>
            <a:xfrm rot="16200000" flipV="1">
              <a:off x="3112290" y="2755110"/>
              <a:ext cx="709622" cy="685801"/>
            </a:xfrm>
            <a:prstGeom prst="line">
              <a:avLst/>
            </a:prstGeom>
            <a:ln w="50800"/>
          </p:spPr>
          <p:style>
            <a:lnRef idx="2">
              <a:schemeClr val="accent1"/>
            </a:lnRef>
            <a:fillRef idx="0">
              <a:schemeClr val="accent1"/>
            </a:fillRef>
            <a:effectRef idx="1">
              <a:schemeClr val="accent1"/>
            </a:effectRef>
            <a:fontRef idx="minor">
              <a:schemeClr val="tx1"/>
            </a:fontRef>
          </p:style>
        </p:cxnSp>
        <p:sp>
          <p:nvSpPr>
            <p:cNvPr id="228" name="AutoShape 22"/>
            <p:cNvSpPr>
              <a:spLocks noChangeArrowheads="1"/>
            </p:cNvSpPr>
            <p:nvPr/>
          </p:nvSpPr>
          <p:spPr bwMode="auto">
            <a:xfrm>
              <a:off x="2209800" y="1905000"/>
              <a:ext cx="2038316" cy="381000"/>
            </a:xfrm>
            <a:prstGeom prst="roundRect">
              <a:avLst>
                <a:gd name="adj" fmla="val 16667"/>
              </a:avLst>
            </a:prstGeom>
            <a:ln>
              <a:headEnd/>
              <a:tailEnd/>
            </a:ln>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US" sz="1600" b="1" i="0" u="none" strike="noStrike" cap="none" normalizeH="0" baseline="0" dirty="0" smtClean="0">
                  <a:ln>
                    <a:noFill/>
                  </a:ln>
                  <a:solidFill>
                    <a:schemeClr val="tx1"/>
                  </a:solidFill>
                  <a:effectLst/>
                  <a:latin typeface="Calibri" pitchFamily="34" charset="0"/>
                </a:rPr>
                <a:t>NETWORK</a:t>
              </a:r>
              <a:r>
                <a:rPr kumimoji="0" lang="en-US" sz="1600" b="1" i="0" u="none" strike="noStrike" cap="none" normalizeH="0" dirty="0" smtClean="0">
                  <a:ln>
                    <a:noFill/>
                  </a:ln>
                  <a:solidFill>
                    <a:schemeClr val="tx1"/>
                  </a:solidFill>
                  <a:effectLst/>
                  <a:latin typeface="Calibri" pitchFamily="34" charset="0"/>
                </a:rPr>
                <a:t>  OS</a:t>
              </a:r>
              <a:endParaRPr kumimoji="0" lang="en-US" sz="1600" b="1" i="0" u="none" strike="noStrike" cap="none" normalizeH="0" baseline="0" dirty="0" smtClean="0">
                <a:ln>
                  <a:noFill/>
                </a:ln>
                <a:solidFill>
                  <a:schemeClr val="tx1"/>
                </a:solidFill>
                <a:effectLst/>
                <a:latin typeface="Arial" pitchFamily="34" charset="0"/>
              </a:endParaRPr>
            </a:p>
          </p:txBody>
        </p:sp>
        <p:sp>
          <p:nvSpPr>
            <p:cNvPr id="229" name="Rounded Rectangle 228"/>
            <p:cNvSpPr/>
            <p:nvPr/>
          </p:nvSpPr>
          <p:spPr>
            <a:xfrm>
              <a:off x="2705100" y="1371600"/>
              <a:ext cx="990600" cy="457200"/>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400" b="1" dirty="0" smtClean="0">
                  <a:solidFill>
                    <a:schemeClr val="tx1"/>
                  </a:solidFill>
                </a:rPr>
                <a:t>Policy Routing</a:t>
              </a:r>
              <a:endParaRPr lang="en-US" sz="1400" b="1" dirty="0">
                <a:solidFill>
                  <a:schemeClr val="tx1"/>
                </a:solidFill>
              </a:endParaRPr>
            </a:p>
          </p:txBody>
        </p:sp>
        <p:sp>
          <p:nvSpPr>
            <p:cNvPr id="230" name="TextBox 229"/>
            <p:cNvSpPr txBox="1"/>
            <p:nvPr/>
          </p:nvSpPr>
          <p:spPr>
            <a:xfrm>
              <a:off x="2434806" y="697468"/>
              <a:ext cx="1531188" cy="369332"/>
            </a:xfrm>
            <a:prstGeom prst="rect">
              <a:avLst/>
            </a:prstGeom>
            <a:noFill/>
          </p:spPr>
          <p:txBody>
            <a:bodyPr wrap="none" rtlCol="0">
              <a:spAutoFit/>
            </a:bodyPr>
            <a:lstStyle/>
            <a:p>
              <a:pPr algn="ctr"/>
              <a:r>
                <a:rPr lang="en-US" b="1" u="sng" dirty="0" smtClean="0"/>
                <a:t>Research Labs</a:t>
              </a:r>
              <a:endParaRPr lang="en-US" b="1" u="sng" dirty="0"/>
            </a:p>
          </p:txBody>
        </p:sp>
      </p:grpSp>
      <p:sp>
        <p:nvSpPr>
          <p:cNvPr id="232" name="TextBox 231"/>
          <p:cNvSpPr txBox="1"/>
          <p:nvPr/>
        </p:nvSpPr>
        <p:spPr>
          <a:xfrm>
            <a:off x="1809716" y="1445566"/>
            <a:ext cx="6622576" cy="461665"/>
          </a:xfrm>
          <a:prstGeom prst="rect">
            <a:avLst/>
          </a:prstGeom>
          <a:noFill/>
        </p:spPr>
        <p:txBody>
          <a:bodyPr wrap="none" rtlCol="0">
            <a:spAutoFit/>
          </a:bodyPr>
          <a:lstStyle/>
          <a:p>
            <a:r>
              <a:rPr lang="en-US" sz="2400" dirty="0" smtClean="0"/>
              <a:t>And you can even delegate control to someone else</a:t>
            </a:r>
            <a:endParaRPr lang="en-US" sz="2400" dirty="0"/>
          </a:p>
        </p:txBody>
      </p:sp>
      <p:cxnSp>
        <p:nvCxnSpPr>
          <p:cNvPr id="161" name="Straight Connector 160"/>
          <p:cNvCxnSpPr/>
          <p:nvPr/>
        </p:nvCxnSpPr>
        <p:spPr>
          <a:xfrm>
            <a:off x="5105400" y="4076701"/>
            <a:ext cx="342900" cy="190499"/>
          </a:xfrm>
          <a:prstGeom prst="line">
            <a:avLst/>
          </a:prstGeom>
        </p:spPr>
        <p:style>
          <a:lnRef idx="1">
            <a:schemeClr val="accent1"/>
          </a:lnRef>
          <a:fillRef idx="0">
            <a:schemeClr val="accent1"/>
          </a:fillRef>
          <a:effectRef idx="0">
            <a:schemeClr val="accent1"/>
          </a:effectRef>
          <a:fontRef idx="minor">
            <a:schemeClr val="tx1"/>
          </a:fontRef>
        </p:style>
      </p:cxnSp>
      <p:grpSp>
        <p:nvGrpSpPr>
          <p:cNvPr id="246" name="Group 245"/>
          <p:cNvGrpSpPr/>
          <p:nvPr/>
        </p:nvGrpSpPr>
        <p:grpSpPr>
          <a:xfrm>
            <a:off x="8229600" y="2849105"/>
            <a:ext cx="729354" cy="517806"/>
            <a:chOff x="7702815" y="1746979"/>
            <a:chExt cx="729354" cy="517806"/>
          </a:xfrm>
        </p:grpSpPr>
        <p:cxnSp>
          <p:nvCxnSpPr>
            <p:cNvPr id="247" name="Straight Connector 246"/>
            <p:cNvCxnSpPr/>
            <p:nvPr/>
          </p:nvCxnSpPr>
          <p:spPr>
            <a:xfrm rot="5400000">
              <a:off x="7683449" y="1983341"/>
              <a:ext cx="243752" cy="23581"/>
            </a:xfrm>
            <a:prstGeom prst="line">
              <a:avLst/>
            </a:prstGeom>
          </p:spPr>
          <p:style>
            <a:lnRef idx="2">
              <a:schemeClr val="accent1"/>
            </a:lnRef>
            <a:fillRef idx="0">
              <a:schemeClr val="accent1"/>
            </a:fillRef>
            <a:effectRef idx="1">
              <a:schemeClr val="accent1"/>
            </a:effectRef>
            <a:fontRef idx="minor">
              <a:schemeClr val="tx1"/>
            </a:fontRef>
          </p:style>
        </p:cxnSp>
        <p:cxnSp>
          <p:nvCxnSpPr>
            <p:cNvPr id="248" name="Straight Connector 247"/>
            <p:cNvCxnSpPr/>
            <p:nvPr/>
          </p:nvCxnSpPr>
          <p:spPr>
            <a:xfrm flipV="1">
              <a:off x="7846152" y="1819282"/>
              <a:ext cx="449028" cy="19049"/>
            </a:xfrm>
            <a:prstGeom prst="line">
              <a:avLst/>
            </a:prstGeom>
          </p:spPr>
          <p:style>
            <a:lnRef idx="2">
              <a:schemeClr val="accent1"/>
            </a:lnRef>
            <a:fillRef idx="0">
              <a:schemeClr val="accent1"/>
            </a:fillRef>
            <a:effectRef idx="1">
              <a:schemeClr val="accent1"/>
            </a:effectRef>
            <a:fontRef idx="minor">
              <a:schemeClr val="tx1"/>
            </a:fontRef>
          </p:style>
        </p:cxnSp>
        <p:cxnSp>
          <p:nvCxnSpPr>
            <p:cNvPr id="249" name="Straight Connector 248"/>
            <p:cNvCxnSpPr/>
            <p:nvPr/>
          </p:nvCxnSpPr>
          <p:spPr>
            <a:xfrm flipH="1">
              <a:off x="7781481" y="1854206"/>
              <a:ext cx="615763" cy="314957"/>
            </a:xfrm>
            <a:prstGeom prst="line">
              <a:avLst/>
            </a:prstGeom>
          </p:spPr>
          <p:style>
            <a:lnRef idx="2">
              <a:schemeClr val="accent1"/>
            </a:lnRef>
            <a:fillRef idx="0">
              <a:schemeClr val="accent1"/>
            </a:fillRef>
            <a:effectRef idx="1">
              <a:schemeClr val="accent1"/>
            </a:effectRef>
            <a:fontRef idx="minor">
              <a:schemeClr val="tx1"/>
            </a:fontRef>
          </p:style>
        </p:cxnSp>
        <p:sp>
          <p:nvSpPr>
            <p:cNvPr id="250" name="Oval 249"/>
            <p:cNvSpPr/>
            <p:nvPr/>
          </p:nvSpPr>
          <p:spPr>
            <a:xfrm>
              <a:off x="7702815" y="1746979"/>
              <a:ext cx="181437" cy="182703"/>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1" name="Oval 250"/>
            <p:cNvSpPr/>
            <p:nvPr/>
          </p:nvSpPr>
          <p:spPr>
            <a:xfrm>
              <a:off x="7702815" y="2082082"/>
              <a:ext cx="181437" cy="182703"/>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2" name="Oval 251"/>
            <p:cNvSpPr/>
            <p:nvPr/>
          </p:nvSpPr>
          <p:spPr>
            <a:xfrm>
              <a:off x="8250732" y="1746979"/>
              <a:ext cx="181437" cy="182703"/>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83815745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nodeType="clickEffect">
                                  <p:stCondLst>
                                    <p:cond delay="0"/>
                                  </p:stCondLst>
                                  <p:childTnLst>
                                    <p:animEffect transition="out" filter="wipe(down)">
                                      <p:cBhvr>
                                        <p:cTn id="6" dur="500"/>
                                        <p:tgtEl>
                                          <p:spTgt spid="120"/>
                                        </p:tgtEl>
                                      </p:cBhvr>
                                    </p:animEffect>
                                    <p:set>
                                      <p:cBhvr>
                                        <p:cTn id="7" dur="1" fill="hold">
                                          <p:stCondLst>
                                            <p:cond delay="499"/>
                                          </p:stCondLst>
                                        </p:cTn>
                                        <p:tgtEl>
                                          <p:spTgt spid="120"/>
                                        </p:tgtEl>
                                        <p:attrNameLst>
                                          <p:attrName>style.visibility</p:attrName>
                                        </p:attrNameLst>
                                      </p:cBhvr>
                                      <p:to>
                                        <p:strVal val="hidden"/>
                                      </p:to>
                                    </p:set>
                                  </p:childTnLst>
                                </p:cTn>
                              </p:par>
                              <p:par>
                                <p:cTn id="8" presetID="10" presetClass="entr" presetSubtype="0" fill="hold" grpId="0" nodeType="withEffect">
                                  <p:stCondLst>
                                    <p:cond delay="0"/>
                                  </p:stCondLst>
                                  <p:childTnLst>
                                    <p:set>
                                      <p:cBhvr>
                                        <p:cTn id="9" dur="1" fill="hold">
                                          <p:stCondLst>
                                            <p:cond delay="0"/>
                                          </p:stCondLst>
                                        </p:cTn>
                                        <p:tgtEl>
                                          <p:spTgt spid="121"/>
                                        </p:tgtEl>
                                        <p:attrNameLst>
                                          <p:attrName>style.visibility</p:attrName>
                                        </p:attrNameLst>
                                      </p:cBhvr>
                                      <p:to>
                                        <p:strVal val="visible"/>
                                      </p:to>
                                    </p:set>
                                    <p:animEffect transition="in" filter="fade">
                                      <p:cBhvr>
                                        <p:cTn id="10" dur="500"/>
                                        <p:tgtEl>
                                          <p:spTgt spid="121"/>
                                        </p:tgtEl>
                                      </p:cBhvr>
                                    </p:animEffect>
                                  </p:childTnLst>
                                </p:cTn>
                              </p:par>
                              <p:par>
                                <p:cTn id="11" presetID="10" presetClass="entr" presetSubtype="0" fill="hold" grpId="1" nodeType="withEffect">
                                  <p:stCondLst>
                                    <p:cond delay="0"/>
                                  </p:stCondLst>
                                  <p:childTnLst>
                                    <p:set>
                                      <p:cBhvr>
                                        <p:cTn id="12" dur="1" fill="hold">
                                          <p:stCondLst>
                                            <p:cond delay="0"/>
                                          </p:stCondLst>
                                        </p:cTn>
                                        <p:tgtEl>
                                          <p:spTgt spid="121"/>
                                        </p:tgtEl>
                                        <p:attrNameLst>
                                          <p:attrName>style.visibility</p:attrName>
                                        </p:attrNameLst>
                                      </p:cBhvr>
                                      <p:to>
                                        <p:strVal val="visible"/>
                                      </p:to>
                                    </p:set>
                                    <p:animEffect transition="in" filter="fade">
                                      <p:cBhvr>
                                        <p:cTn id="13" dur="500"/>
                                        <p:tgtEl>
                                          <p:spTgt spid="121"/>
                                        </p:tgtEl>
                                      </p:cBhvr>
                                    </p:animEffect>
                                  </p:childTnLst>
                                </p:cTn>
                              </p:par>
                            </p:childTnLst>
                          </p:cTn>
                        </p:par>
                        <p:par>
                          <p:cTn id="14" fill="hold">
                            <p:stCondLst>
                              <p:cond delay="500"/>
                            </p:stCondLst>
                            <p:childTnLst>
                              <p:par>
                                <p:cTn id="15" presetID="10" presetClass="entr" presetSubtype="0" fill="hold" nodeType="afterEffect">
                                  <p:stCondLst>
                                    <p:cond delay="0"/>
                                  </p:stCondLst>
                                  <p:childTnLst>
                                    <p:set>
                                      <p:cBhvr>
                                        <p:cTn id="16" dur="1" fill="hold">
                                          <p:stCondLst>
                                            <p:cond delay="0"/>
                                          </p:stCondLst>
                                        </p:cTn>
                                        <p:tgtEl>
                                          <p:spTgt spid="122"/>
                                        </p:tgtEl>
                                        <p:attrNameLst>
                                          <p:attrName>style.visibility</p:attrName>
                                        </p:attrNameLst>
                                      </p:cBhvr>
                                      <p:to>
                                        <p:strVal val="visible"/>
                                      </p:to>
                                    </p:set>
                                    <p:animEffect transition="in" filter="fade">
                                      <p:cBhvr>
                                        <p:cTn id="17" dur="1000"/>
                                        <p:tgtEl>
                                          <p:spTgt spid="122"/>
                                        </p:tgtEl>
                                      </p:cBhvr>
                                    </p:animEffect>
                                  </p:childTnLst>
                                </p:cTn>
                              </p:par>
                              <p:par>
                                <p:cTn id="18" presetID="10" presetClass="entr" presetSubtype="0" fill="hold" nodeType="withEffect">
                                  <p:stCondLst>
                                    <p:cond delay="0"/>
                                  </p:stCondLst>
                                  <p:childTnLst>
                                    <p:set>
                                      <p:cBhvr>
                                        <p:cTn id="19" dur="1" fill="hold">
                                          <p:stCondLst>
                                            <p:cond delay="0"/>
                                          </p:stCondLst>
                                        </p:cTn>
                                        <p:tgtEl>
                                          <p:spTgt spid="188"/>
                                        </p:tgtEl>
                                        <p:attrNameLst>
                                          <p:attrName>style.visibility</p:attrName>
                                        </p:attrNameLst>
                                      </p:cBhvr>
                                      <p:to>
                                        <p:strVal val="visible"/>
                                      </p:to>
                                    </p:set>
                                    <p:animEffect transition="in" filter="fade">
                                      <p:cBhvr>
                                        <p:cTn id="20" dur="500"/>
                                        <p:tgtEl>
                                          <p:spTgt spid="188"/>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89"/>
                                        </p:tgtEl>
                                        <p:attrNameLst>
                                          <p:attrName>style.visibility</p:attrName>
                                        </p:attrNameLst>
                                      </p:cBhvr>
                                      <p:to>
                                        <p:strVal val="visible"/>
                                      </p:to>
                                    </p:set>
                                    <p:animEffect transition="in" filter="fade">
                                      <p:cBhvr>
                                        <p:cTn id="25" dur="500"/>
                                        <p:tgtEl>
                                          <p:spTgt spid="189"/>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90"/>
                                        </p:tgtEl>
                                        <p:attrNameLst>
                                          <p:attrName>style.visibility</p:attrName>
                                        </p:attrNameLst>
                                      </p:cBhvr>
                                      <p:to>
                                        <p:strVal val="visible"/>
                                      </p:to>
                                    </p:set>
                                    <p:animEffect transition="in" filter="fade">
                                      <p:cBhvr>
                                        <p:cTn id="30" dur="500"/>
                                        <p:tgtEl>
                                          <p:spTgt spid="190"/>
                                        </p:tgtEl>
                                      </p:cBhvr>
                                    </p:animEffect>
                                  </p:childTnLst>
                                </p:cTn>
                              </p:par>
                              <p:par>
                                <p:cTn id="31" presetID="1" presetClass="entr" presetSubtype="0" fill="hold" nodeType="withEffect">
                                  <p:stCondLst>
                                    <p:cond delay="0"/>
                                  </p:stCondLst>
                                  <p:childTnLst>
                                    <p:set>
                                      <p:cBhvr>
                                        <p:cTn id="32" dur="1" fill="hold">
                                          <p:stCondLst>
                                            <p:cond delay="0"/>
                                          </p:stCondLst>
                                        </p:cTn>
                                        <p:tgtEl>
                                          <p:spTgt spid="24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23" presetClass="entr" presetSubtype="16" fill="hold" nodeType="clickEffect">
                                  <p:stCondLst>
                                    <p:cond delay="0"/>
                                  </p:stCondLst>
                                  <p:childTnLst>
                                    <p:set>
                                      <p:cBhvr>
                                        <p:cTn id="36" dur="1" fill="hold">
                                          <p:stCondLst>
                                            <p:cond delay="0"/>
                                          </p:stCondLst>
                                        </p:cTn>
                                        <p:tgtEl>
                                          <p:spTgt spid="191"/>
                                        </p:tgtEl>
                                        <p:attrNameLst>
                                          <p:attrName>style.visibility</p:attrName>
                                        </p:attrNameLst>
                                      </p:cBhvr>
                                      <p:to>
                                        <p:strVal val="visible"/>
                                      </p:to>
                                    </p:set>
                                    <p:anim calcmode="lin" valueType="num">
                                      <p:cBhvr>
                                        <p:cTn id="37" dur="500" fill="hold"/>
                                        <p:tgtEl>
                                          <p:spTgt spid="191"/>
                                        </p:tgtEl>
                                        <p:attrNameLst>
                                          <p:attrName>ppt_w</p:attrName>
                                        </p:attrNameLst>
                                      </p:cBhvr>
                                      <p:tavLst>
                                        <p:tav tm="0">
                                          <p:val>
                                            <p:fltVal val="0"/>
                                          </p:val>
                                        </p:tav>
                                        <p:tav tm="100000">
                                          <p:val>
                                            <p:strVal val="#ppt_w"/>
                                          </p:val>
                                        </p:tav>
                                      </p:tavLst>
                                    </p:anim>
                                    <p:anim calcmode="lin" valueType="num">
                                      <p:cBhvr>
                                        <p:cTn id="38" dur="500" fill="hold"/>
                                        <p:tgtEl>
                                          <p:spTgt spid="191"/>
                                        </p:tgtEl>
                                        <p:attrNameLst>
                                          <p:attrName>ppt_h</p:attrName>
                                        </p:attrNameLst>
                                      </p:cBhvr>
                                      <p:tavLst>
                                        <p:tav tm="0">
                                          <p:val>
                                            <p:fltVal val="0"/>
                                          </p:val>
                                        </p:tav>
                                        <p:tav tm="100000">
                                          <p:val>
                                            <p:strVal val="#ppt_h"/>
                                          </p:val>
                                        </p:tav>
                                      </p:tavLst>
                                    </p:anim>
                                  </p:childTnLst>
                                </p:cTn>
                              </p:par>
                              <p:par>
                                <p:cTn id="39" presetID="10" presetClass="entr" presetSubtype="0" fill="hold" grpId="0" nodeType="withEffect">
                                  <p:stCondLst>
                                    <p:cond delay="0"/>
                                  </p:stCondLst>
                                  <p:childTnLst>
                                    <p:set>
                                      <p:cBhvr>
                                        <p:cTn id="40" dur="1" fill="hold">
                                          <p:stCondLst>
                                            <p:cond delay="0"/>
                                          </p:stCondLst>
                                        </p:cTn>
                                        <p:tgtEl>
                                          <p:spTgt spid="232"/>
                                        </p:tgtEl>
                                        <p:attrNameLst>
                                          <p:attrName>style.visibility</p:attrName>
                                        </p:attrNameLst>
                                      </p:cBhvr>
                                      <p:to>
                                        <p:strVal val="visible"/>
                                      </p:to>
                                    </p:set>
                                    <p:animEffect transition="in" filter="fade">
                                      <p:cBhvr>
                                        <p:cTn id="41" dur="500"/>
                                        <p:tgtEl>
                                          <p:spTgt spid="232"/>
                                        </p:tgtEl>
                                      </p:cBhvr>
                                    </p:animEffect>
                                  </p:childTnLst>
                                </p:cTn>
                              </p:par>
                            </p:childTnLst>
                          </p:cTn>
                        </p:par>
                        <p:par>
                          <p:cTn id="42" fill="hold">
                            <p:stCondLst>
                              <p:cond delay="500"/>
                            </p:stCondLst>
                            <p:childTnLst>
                              <p:par>
                                <p:cTn id="43" presetID="23" presetClass="entr" presetSubtype="16" fill="hold" nodeType="afterEffect">
                                  <p:stCondLst>
                                    <p:cond delay="0"/>
                                  </p:stCondLst>
                                  <p:childTnLst>
                                    <p:set>
                                      <p:cBhvr>
                                        <p:cTn id="44" dur="1" fill="hold">
                                          <p:stCondLst>
                                            <p:cond delay="0"/>
                                          </p:stCondLst>
                                        </p:cTn>
                                        <p:tgtEl>
                                          <p:spTgt spid="221"/>
                                        </p:tgtEl>
                                        <p:attrNameLst>
                                          <p:attrName>style.visibility</p:attrName>
                                        </p:attrNameLst>
                                      </p:cBhvr>
                                      <p:to>
                                        <p:strVal val="visible"/>
                                      </p:to>
                                    </p:set>
                                    <p:anim calcmode="lin" valueType="num">
                                      <p:cBhvr>
                                        <p:cTn id="45" dur="500" fill="hold"/>
                                        <p:tgtEl>
                                          <p:spTgt spid="221"/>
                                        </p:tgtEl>
                                        <p:attrNameLst>
                                          <p:attrName>ppt_w</p:attrName>
                                        </p:attrNameLst>
                                      </p:cBhvr>
                                      <p:tavLst>
                                        <p:tav tm="0">
                                          <p:val>
                                            <p:fltVal val="0"/>
                                          </p:val>
                                        </p:tav>
                                        <p:tav tm="100000">
                                          <p:val>
                                            <p:strVal val="#ppt_w"/>
                                          </p:val>
                                        </p:tav>
                                      </p:tavLst>
                                    </p:anim>
                                    <p:anim calcmode="lin" valueType="num">
                                      <p:cBhvr>
                                        <p:cTn id="46" dur="500" fill="hold"/>
                                        <p:tgtEl>
                                          <p:spTgt spid="221"/>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 grpId="0" animBg="1"/>
      <p:bldP spid="121" grpId="1" animBg="1"/>
      <p:bldP spid="189" grpId="0"/>
      <p:bldP spid="190" grpId="0"/>
      <p:bldP spid="23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33400"/>
            <a:ext cx="8229600" cy="5867400"/>
          </a:xfrm>
        </p:spPr>
        <p:txBody>
          <a:bodyPr anchor="ctr"/>
          <a:lstStyle/>
          <a:p>
            <a:pPr marL="0" indent="0" algn="ctr">
              <a:buNone/>
            </a:pPr>
            <a:r>
              <a:rPr lang="en-US" sz="2800" b="1" i="1" dirty="0">
                <a:solidFill>
                  <a:srgbClr val="0000FF"/>
                </a:solidFill>
              </a:rPr>
              <a:t>“</a:t>
            </a:r>
            <a:r>
              <a:rPr lang="en-US" sz="2800" b="1" i="1" dirty="0" err="1">
                <a:solidFill>
                  <a:srgbClr val="0000FF"/>
                </a:solidFill>
              </a:rPr>
              <a:t>OpenFlow</a:t>
            </a:r>
            <a:r>
              <a:rPr lang="en-US" sz="2800" b="1" i="1" dirty="0">
                <a:solidFill>
                  <a:srgbClr val="0000FF"/>
                </a:solidFill>
              </a:rPr>
              <a:t> and Software Defined Networking (SDN) are not only here to stay, but they will define the future of networking.” </a:t>
            </a:r>
            <a:endParaRPr lang="en-US" sz="2800" i="1" dirty="0"/>
          </a:p>
          <a:p>
            <a:pPr marL="0" indent="0" algn="ctr">
              <a:buNone/>
            </a:pPr>
            <a:r>
              <a:rPr lang="en-US" sz="2400" dirty="0"/>
              <a:t>Network World, 10/18/2011</a:t>
            </a:r>
          </a:p>
          <a:p>
            <a:pPr marL="0" indent="0" algn="ctr">
              <a:buNone/>
            </a:pPr>
            <a:endParaRPr lang="en-US" sz="2800" b="1" i="1" dirty="0" smtClean="0"/>
          </a:p>
          <a:p>
            <a:pPr marL="0" indent="0" algn="ctr">
              <a:buNone/>
            </a:pPr>
            <a:r>
              <a:rPr lang="en-US" sz="2800" b="1" i="1" dirty="0" smtClean="0"/>
              <a:t>“SDN</a:t>
            </a:r>
            <a:r>
              <a:rPr lang="en-US" sz="2800" b="1" i="1" dirty="0"/>
              <a:t>: Your Next </a:t>
            </a:r>
            <a:r>
              <a:rPr lang="en-US" sz="2800" b="1" i="1" dirty="0" smtClean="0"/>
              <a:t>Network</a:t>
            </a:r>
            <a:endParaRPr lang="en-US" sz="2800" b="1" i="1" dirty="0"/>
          </a:p>
          <a:p>
            <a:pPr marL="0" indent="0" algn="ctr">
              <a:buNone/>
            </a:pPr>
            <a:r>
              <a:rPr lang="en-US" sz="2800" b="1" i="1" dirty="0" smtClean="0"/>
              <a:t>SDN </a:t>
            </a:r>
            <a:r>
              <a:rPr lang="en-US" sz="2800" b="1" i="1" dirty="0"/>
              <a:t>has the potential to bring new levels of automation and efficiency to </a:t>
            </a:r>
            <a:r>
              <a:rPr lang="en-US" sz="2800" b="1" i="1" dirty="0" smtClean="0"/>
              <a:t>networks.”</a:t>
            </a:r>
            <a:endParaRPr lang="en-US" sz="2400" dirty="0"/>
          </a:p>
          <a:p>
            <a:pPr marL="0" indent="0" algn="ctr">
              <a:buNone/>
            </a:pPr>
            <a:r>
              <a:rPr lang="ro-RO" sz="2400" dirty="0" smtClean="0"/>
              <a:t>October 2012, Information Week</a:t>
            </a:r>
            <a:endParaRPr lang="en-US" sz="2400" dirty="0"/>
          </a:p>
        </p:txBody>
      </p:sp>
    </p:spTree>
    <p:extLst>
      <p:ext uri="{BB962C8B-B14F-4D97-AF65-F5344CB8AC3E}">
        <p14:creationId xmlns:p14="http://schemas.microsoft.com/office/powerpoint/2010/main" val="113820992"/>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685800" y="1600201"/>
            <a:ext cx="7772400" cy="3429000"/>
          </a:xfrm>
        </p:spPr>
        <p:txBody>
          <a:bodyPr>
            <a:normAutofit/>
          </a:bodyPr>
          <a:lstStyle/>
          <a:p>
            <a:pPr>
              <a:lnSpc>
                <a:spcPct val="120000"/>
              </a:lnSpc>
            </a:pPr>
            <a:r>
              <a:rPr lang="en-US" sz="4000" dirty="0"/>
              <a:t>SDN is not just a feature but a new way of </a:t>
            </a:r>
            <a:r>
              <a:rPr lang="en-US" sz="4000" dirty="0" smtClean="0"/>
              <a:t>thinking: </a:t>
            </a:r>
            <a:br>
              <a:rPr lang="en-US" sz="4000" dirty="0" smtClean="0"/>
            </a:br>
            <a:r>
              <a:rPr lang="en-US" sz="4000" dirty="0"/>
              <a:t/>
            </a:r>
            <a:br>
              <a:rPr lang="en-US" sz="4000" dirty="0"/>
            </a:br>
            <a:r>
              <a:rPr lang="en-US" sz="3600" dirty="0"/>
              <a:t>SDN abstractions and what </a:t>
            </a:r>
            <a:r>
              <a:rPr lang="en-US" sz="3600" dirty="0" smtClean="0"/>
              <a:t>it enables</a:t>
            </a:r>
            <a:endParaRPr lang="en-US" sz="4000" dirty="0"/>
          </a:p>
        </p:txBody>
      </p:sp>
    </p:spTree>
    <p:extLst>
      <p:ext uri="{BB962C8B-B14F-4D97-AF65-F5344CB8AC3E}">
        <p14:creationId xmlns:p14="http://schemas.microsoft.com/office/powerpoint/2010/main" val="2163264137"/>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2344206" y="1525699"/>
            <a:ext cx="1119392" cy="492031"/>
          </a:xfrm>
          <a:prstGeom prst="roundRect">
            <a:avLst/>
          </a:prstGeom>
          <a:solidFill>
            <a:srgbClr val="FFAF16"/>
          </a:solidFill>
        </p:spPr>
        <p:style>
          <a:lnRef idx="0">
            <a:schemeClr val="accent6"/>
          </a:lnRef>
          <a:fillRef idx="3">
            <a:schemeClr val="accent6"/>
          </a:fillRef>
          <a:effectRef idx="3">
            <a:schemeClr val="accent6"/>
          </a:effectRef>
          <a:fontRef idx="minor">
            <a:schemeClr val="lt1"/>
          </a:fontRef>
        </p:style>
        <p:txBody>
          <a:bodyPr anchor="ctr">
            <a:prstTxWarp prst="textNoShape">
              <a:avLst/>
            </a:prstTxWarp>
          </a:bodyPr>
          <a:lstStyle/>
          <a:p>
            <a:pPr fontAlgn="auto">
              <a:spcBef>
                <a:spcPts val="0"/>
              </a:spcBef>
              <a:spcAft>
                <a:spcPts val="0"/>
              </a:spcAft>
              <a:defRPr/>
            </a:pPr>
            <a:r>
              <a:rPr lang="en-US" sz="2000" dirty="0" smtClean="0">
                <a:solidFill>
                  <a:srgbClr val="FFFFFF"/>
                </a:solidFill>
                <a:latin typeface="+mj-lt"/>
              </a:rPr>
              <a:t>Routing</a:t>
            </a:r>
            <a:endParaRPr lang="en-US" sz="2000" dirty="0">
              <a:solidFill>
                <a:srgbClr val="FFFFFF"/>
              </a:solidFill>
              <a:latin typeface="+mj-lt"/>
            </a:endParaRPr>
          </a:p>
        </p:txBody>
      </p:sp>
      <p:cxnSp>
        <p:nvCxnSpPr>
          <p:cNvPr id="44" name="Straight Connector 43"/>
          <p:cNvCxnSpPr/>
          <p:nvPr/>
        </p:nvCxnSpPr>
        <p:spPr>
          <a:xfrm flipV="1">
            <a:off x="1982788" y="4429125"/>
            <a:ext cx="1666875" cy="1276350"/>
          </a:xfrm>
          <a:prstGeom prst="line">
            <a:avLst/>
          </a:prstGeom>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a:xfrm>
            <a:off x="3860800" y="4297363"/>
            <a:ext cx="1322388" cy="839787"/>
          </a:xfrm>
          <a:prstGeom prst="line">
            <a:avLst/>
          </a:prstGeom>
        </p:spPr>
        <p:style>
          <a:lnRef idx="2">
            <a:schemeClr val="accent1"/>
          </a:lnRef>
          <a:fillRef idx="0">
            <a:schemeClr val="accent1"/>
          </a:fillRef>
          <a:effectRef idx="1">
            <a:schemeClr val="accent1"/>
          </a:effectRef>
          <a:fontRef idx="minor">
            <a:schemeClr val="tx1"/>
          </a:fontRef>
        </p:style>
      </p:cxnSp>
      <p:cxnSp>
        <p:nvCxnSpPr>
          <p:cNvPr id="48" name="Straight Connector 47"/>
          <p:cNvCxnSpPr/>
          <p:nvPr/>
        </p:nvCxnSpPr>
        <p:spPr>
          <a:xfrm flipV="1">
            <a:off x="3965575" y="5705475"/>
            <a:ext cx="1536700" cy="844550"/>
          </a:xfrm>
          <a:prstGeom prst="line">
            <a:avLst/>
          </a:prstGeom>
        </p:spPr>
        <p:style>
          <a:lnRef idx="2">
            <a:schemeClr val="accent1"/>
          </a:lnRef>
          <a:fillRef idx="0">
            <a:schemeClr val="accent1"/>
          </a:fillRef>
          <a:effectRef idx="1">
            <a:schemeClr val="accent1"/>
          </a:effectRef>
          <a:fontRef idx="minor">
            <a:schemeClr val="tx1"/>
          </a:fontRef>
        </p:style>
      </p:cxnSp>
      <p:cxnSp>
        <p:nvCxnSpPr>
          <p:cNvPr id="50" name="Straight Connector 49"/>
          <p:cNvCxnSpPr/>
          <p:nvPr/>
        </p:nvCxnSpPr>
        <p:spPr>
          <a:xfrm>
            <a:off x="1350963" y="6248400"/>
            <a:ext cx="1674812" cy="301625"/>
          </a:xfrm>
          <a:prstGeom prst="line">
            <a:avLst/>
          </a:prstGeom>
        </p:spPr>
        <p:style>
          <a:lnRef idx="2">
            <a:schemeClr val="accent1"/>
          </a:lnRef>
          <a:fillRef idx="0">
            <a:schemeClr val="accent1"/>
          </a:fillRef>
          <a:effectRef idx="1">
            <a:schemeClr val="accent1"/>
          </a:effectRef>
          <a:fontRef idx="minor">
            <a:schemeClr val="tx1"/>
          </a:fontRef>
        </p:style>
      </p:cxnSp>
      <p:sp>
        <p:nvSpPr>
          <p:cNvPr id="67" name="Rounded Rectangle 66"/>
          <p:cNvSpPr/>
          <p:nvPr/>
        </p:nvSpPr>
        <p:spPr>
          <a:xfrm>
            <a:off x="3698707" y="1525699"/>
            <a:ext cx="1211822" cy="492031"/>
          </a:xfrm>
          <a:prstGeom prst="roundRect">
            <a:avLst/>
          </a:prstGeom>
          <a:solidFill>
            <a:srgbClr val="FFAF16"/>
          </a:solidFill>
        </p:spPr>
        <p:style>
          <a:lnRef idx="0">
            <a:schemeClr val="accent6"/>
          </a:lnRef>
          <a:fillRef idx="3">
            <a:schemeClr val="accent6"/>
          </a:fillRef>
          <a:effectRef idx="3">
            <a:schemeClr val="accent6"/>
          </a:effectRef>
          <a:fontRef idx="minor">
            <a:schemeClr val="lt1"/>
          </a:fontRef>
        </p:style>
        <p:txBody>
          <a:bodyPr anchor="ctr">
            <a:prstTxWarp prst="textNoShape">
              <a:avLst/>
            </a:prstTxWarp>
          </a:bodyPr>
          <a:lstStyle/>
          <a:p>
            <a:pPr algn="ctr" fontAlgn="auto">
              <a:spcBef>
                <a:spcPts val="0"/>
              </a:spcBef>
              <a:spcAft>
                <a:spcPts val="0"/>
              </a:spcAft>
              <a:defRPr/>
            </a:pPr>
            <a:r>
              <a:rPr lang="en-US" sz="2000" dirty="0" smtClean="0">
                <a:solidFill>
                  <a:srgbClr val="FFFFFF"/>
                </a:solidFill>
                <a:latin typeface="+mj-lt"/>
              </a:rPr>
              <a:t>TE</a:t>
            </a:r>
            <a:endParaRPr lang="en-US" sz="2000" dirty="0">
              <a:solidFill>
                <a:srgbClr val="FFFFFF"/>
              </a:solidFill>
              <a:latin typeface="+mj-lt"/>
            </a:endParaRPr>
          </a:p>
        </p:txBody>
      </p:sp>
      <p:cxnSp>
        <p:nvCxnSpPr>
          <p:cNvPr id="70" name="Straight Connector 69"/>
          <p:cNvCxnSpPr/>
          <p:nvPr/>
        </p:nvCxnSpPr>
        <p:spPr>
          <a:xfrm rot="16200000" flipH="1">
            <a:off x="-453231" y="4256882"/>
            <a:ext cx="2776537" cy="0"/>
          </a:xfrm>
          <a:prstGeom prst="line">
            <a:avLst/>
          </a:prstGeom>
          <a:ln w="25400" cap="flat" cmpd="sng" algn="ctr">
            <a:solidFill>
              <a:schemeClr val="accent1"/>
            </a:solidFill>
            <a:prstDash val="dot"/>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71" name="Straight Connector 70"/>
          <p:cNvCxnSpPr/>
          <p:nvPr/>
        </p:nvCxnSpPr>
        <p:spPr>
          <a:xfrm rot="5400000">
            <a:off x="2836863" y="3362325"/>
            <a:ext cx="989012" cy="1588"/>
          </a:xfrm>
          <a:prstGeom prst="line">
            <a:avLst/>
          </a:prstGeom>
          <a:ln w="25400" cap="flat" cmpd="sng" algn="ctr">
            <a:solidFill>
              <a:schemeClr val="accent1"/>
            </a:solidFill>
            <a:prstDash val="dot"/>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73" name="Straight Connector 72"/>
          <p:cNvCxnSpPr/>
          <p:nvPr/>
        </p:nvCxnSpPr>
        <p:spPr>
          <a:xfrm rot="5400000">
            <a:off x="4368800" y="4002088"/>
            <a:ext cx="2268537" cy="1588"/>
          </a:xfrm>
          <a:prstGeom prst="line">
            <a:avLst/>
          </a:prstGeom>
          <a:ln w="25400" cap="flat" cmpd="sng" algn="ctr">
            <a:solidFill>
              <a:schemeClr val="accent1"/>
            </a:solidFill>
            <a:prstDash val="dot"/>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79" name="Rounded Rectangle 78"/>
          <p:cNvSpPr/>
          <p:nvPr/>
        </p:nvSpPr>
        <p:spPr>
          <a:xfrm>
            <a:off x="821267" y="2452246"/>
            <a:ext cx="6663266" cy="416311"/>
          </a:xfrm>
          <a:prstGeom prst="roundRect">
            <a:avLst/>
          </a:prstGeom>
          <a:gradFill>
            <a:gsLst>
              <a:gs pos="0">
                <a:srgbClr val="FF0000"/>
              </a:gs>
              <a:gs pos="100000">
                <a:srgbClr val="F7545C"/>
              </a:gs>
            </a:gsLst>
          </a:gradFill>
        </p:spPr>
        <p:style>
          <a:lnRef idx="0">
            <a:schemeClr val="accent6"/>
          </a:lnRef>
          <a:fillRef idx="3">
            <a:schemeClr val="accent6"/>
          </a:fillRef>
          <a:effectRef idx="3">
            <a:schemeClr val="accent6"/>
          </a:effectRef>
          <a:fontRef idx="minor">
            <a:schemeClr val="lt1"/>
          </a:fontRef>
        </p:style>
        <p:txBody>
          <a:bodyPr anchor="ctr">
            <a:prstTxWarp prst="textNoShape">
              <a:avLst/>
            </a:prstTxWarp>
          </a:bodyPr>
          <a:lstStyle/>
          <a:p>
            <a:pPr algn="ctr" fontAlgn="auto">
              <a:spcBef>
                <a:spcPts val="0"/>
              </a:spcBef>
              <a:spcAft>
                <a:spcPts val="0"/>
              </a:spcAft>
              <a:defRPr/>
            </a:pPr>
            <a:r>
              <a:rPr lang="en-US" sz="2400" dirty="0" err="1" smtClean="0">
                <a:solidFill>
                  <a:srgbClr val="FFFFFF"/>
                </a:solidFill>
                <a:latin typeface="+mj-lt"/>
              </a:rPr>
              <a:t>OpenFlow</a:t>
            </a:r>
            <a:r>
              <a:rPr lang="en-US" sz="2400" dirty="0" smtClean="0">
                <a:solidFill>
                  <a:srgbClr val="FFFFFF"/>
                </a:solidFill>
                <a:latin typeface="+mj-lt"/>
              </a:rPr>
              <a:t> Controller: Event Based Interface </a:t>
            </a:r>
            <a:endParaRPr lang="en-US" sz="2400" dirty="0">
              <a:solidFill>
                <a:srgbClr val="FFFFFF"/>
              </a:solidFill>
              <a:latin typeface="+mj-lt"/>
            </a:endParaRPr>
          </a:p>
        </p:txBody>
      </p:sp>
      <p:grpSp>
        <p:nvGrpSpPr>
          <p:cNvPr id="2" name="Group 119"/>
          <p:cNvGrpSpPr>
            <a:grpSpLocks/>
          </p:cNvGrpSpPr>
          <p:nvPr/>
        </p:nvGrpSpPr>
        <p:grpSpPr bwMode="auto">
          <a:xfrm>
            <a:off x="3649663" y="2870199"/>
            <a:ext cx="3142198" cy="1124943"/>
            <a:chOff x="3650213" y="1672972"/>
            <a:chExt cx="3142346" cy="767265"/>
          </a:xfrm>
        </p:grpSpPr>
        <p:sp>
          <p:nvSpPr>
            <p:cNvPr id="101" name="Right Brace 100"/>
            <p:cNvSpPr/>
            <p:nvPr/>
          </p:nvSpPr>
          <p:spPr>
            <a:xfrm>
              <a:off x="3650213" y="1672972"/>
              <a:ext cx="219085" cy="673471"/>
            </a:xfrm>
            <a:prstGeom prst="rightBrace">
              <a:avLst>
                <a:gd name="adj1" fmla="val 31524"/>
                <a:gd name="adj2" fmla="val 50000"/>
              </a:avLst>
            </a:prstGeom>
            <a:ln>
              <a:solidFill>
                <a:schemeClr val="tx1"/>
              </a:solidFill>
            </a:ln>
            <a:effectLst>
              <a:outerShdw blurRad="40000" dist="20000" dir="5400000" rotWithShape="0">
                <a:srgbClr val="000000">
                  <a:alpha val="69000"/>
                </a:srgbClr>
              </a:outerShdw>
            </a:effectLst>
          </p:spPr>
          <p:style>
            <a:lnRef idx="2">
              <a:schemeClr val="accent1"/>
            </a:lnRef>
            <a:fillRef idx="0">
              <a:schemeClr val="accent1"/>
            </a:fillRef>
            <a:effectRef idx="1">
              <a:schemeClr val="accent1"/>
            </a:effectRef>
            <a:fontRef idx="minor">
              <a:schemeClr val="tx1"/>
            </a:fontRef>
          </p:style>
          <p:txBody>
            <a:bodyPr anchor="ctr"/>
            <a:lstStyle/>
            <a:p>
              <a:pPr algn="ctr" fontAlgn="auto">
                <a:spcBef>
                  <a:spcPts val="0"/>
                </a:spcBef>
                <a:spcAft>
                  <a:spcPts val="0"/>
                </a:spcAft>
                <a:defRPr/>
              </a:pPr>
              <a:endParaRPr lang="en-US">
                <a:latin typeface="+mj-lt"/>
              </a:endParaRPr>
            </a:p>
          </p:txBody>
        </p:sp>
        <p:sp>
          <p:nvSpPr>
            <p:cNvPr id="17443" name="TextBox 101"/>
            <p:cNvSpPr txBox="1">
              <a:spLocks noChangeArrowheads="1"/>
            </p:cNvSpPr>
            <p:nvPr/>
          </p:nvSpPr>
          <p:spPr bwMode="auto">
            <a:xfrm>
              <a:off x="3861360" y="1810482"/>
              <a:ext cx="2931199" cy="629755"/>
            </a:xfrm>
            <a:prstGeom prst="rect">
              <a:avLst/>
            </a:prstGeom>
            <a:solidFill>
              <a:srgbClr val="FFFFFF"/>
            </a:solidFill>
            <a:ln w="9525">
              <a:noFill/>
              <a:miter lim="800000"/>
              <a:headEnd/>
              <a:tailEnd/>
            </a:ln>
          </p:spPr>
          <p:txBody>
            <a:bodyPr wrap="square">
              <a:prstTxWarp prst="textNoShape">
                <a:avLst/>
              </a:prstTxWarp>
              <a:spAutoFit/>
            </a:bodyPr>
            <a:lstStyle/>
            <a:p>
              <a:r>
                <a:rPr lang="en-US" dirty="0" smtClean="0">
                  <a:latin typeface="Calibri" charset="0"/>
                </a:rPr>
                <a:t>Open interface (</a:t>
              </a:r>
              <a:r>
                <a:rPr lang="en-US" dirty="0" err="1" smtClean="0">
                  <a:latin typeface="Calibri" charset="0"/>
                </a:rPr>
                <a:t>OpenFlow</a:t>
              </a:r>
              <a:r>
                <a:rPr lang="en-US" dirty="0" smtClean="0">
                  <a:latin typeface="Calibri" charset="0"/>
                </a:rPr>
                <a:t>) </a:t>
              </a:r>
              <a:r>
                <a:rPr lang="en-US" dirty="0">
                  <a:latin typeface="Calibri" charset="0"/>
                </a:rPr>
                <a:t>to</a:t>
              </a:r>
              <a:r>
                <a:rPr lang="en-US" dirty="0" smtClean="0">
                  <a:latin typeface="Calibri" charset="0"/>
                </a:rPr>
                <a:t> Forwarding</a:t>
              </a:r>
              <a:r>
                <a:rPr lang="en-US" dirty="0">
                  <a:latin typeface="Calibri" charset="0"/>
                </a:rPr>
                <a:t> </a:t>
              </a:r>
              <a:r>
                <a:rPr lang="en-US" dirty="0" smtClean="0">
                  <a:latin typeface="Calibri" charset="0"/>
                </a:rPr>
                <a:t>Abstraction: L1/L2/L3</a:t>
              </a:r>
              <a:endParaRPr lang="en-US" dirty="0">
                <a:latin typeface="Calibri" charset="0"/>
              </a:endParaRPr>
            </a:p>
          </p:txBody>
        </p:sp>
      </p:grpSp>
      <p:sp>
        <p:nvSpPr>
          <p:cNvPr id="17431" name="Title 31"/>
          <p:cNvSpPr>
            <a:spLocks noGrp="1"/>
          </p:cNvSpPr>
          <p:nvPr>
            <p:ph type="title"/>
          </p:nvPr>
        </p:nvSpPr>
        <p:spPr>
          <a:xfrm>
            <a:off x="228599" y="1788"/>
            <a:ext cx="8705379" cy="1143000"/>
          </a:xfrm>
        </p:spPr>
        <p:txBody>
          <a:bodyPr>
            <a:normAutofit/>
          </a:bodyPr>
          <a:lstStyle/>
          <a:p>
            <a:pPr eaLnBrk="1" hangingPunct="1"/>
            <a:r>
              <a:rPr lang="en-US" sz="4000" b="1" dirty="0" smtClean="0">
                <a:solidFill>
                  <a:srgbClr val="0000FF"/>
                </a:solidFill>
                <a:ea typeface="ＭＳ Ｐゴシック" charset="-128"/>
                <a:cs typeface="ＭＳ Ｐゴシック" charset="-128"/>
              </a:rPr>
              <a:t>SDN Origins </a:t>
            </a:r>
          </a:p>
        </p:txBody>
      </p:sp>
      <p:sp>
        <p:nvSpPr>
          <p:cNvPr id="34" name="AutoShape 7"/>
          <p:cNvSpPr>
            <a:spLocks noChangeArrowheads="1"/>
          </p:cNvSpPr>
          <p:nvPr/>
        </p:nvSpPr>
        <p:spPr bwMode="auto">
          <a:xfrm>
            <a:off x="611188" y="5486400"/>
            <a:ext cx="1371600" cy="762000"/>
          </a:xfrm>
          <a:prstGeom prst="can">
            <a:avLst>
              <a:gd name="adj" fmla="val 43620"/>
            </a:avLst>
          </a:prstGeom>
          <a:solidFill>
            <a:schemeClr val="accent2"/>
          </a:solidFill>
          <a:ln w="9525">
            <a:noFill/>
            <a:round/>
            <a:headEnd/>
            <a:tailEnd/>
          </a:ln>
          <a:effectLst>
            <a:outerShdw blurRad="63500" dist="38099" dir="2700000" algn="ctr" rotWithShape="0">
              <a:schemeClr val="bg2">
                <a:alpha val="74998"/>
              </a:schemeClr>
            </a:outerShdw>
          </a:effectLst>
        </p:spPr>
        <p:txBody>
          <a:bodyPr wrap="none" anchor="ctr">
            <a:prstTxWarp prst="textNoShape">
              <a:avLst/>
            </a:prstTxWarp>
          </a:bodyPr>
          <a:lstStyle/>
          <a:p>
            <a:pPr algn="ctr">
              <a:defRPr/>
            </a:pPr>
            <a:r>
              <a:rPr lang="en-US">
                <a:solidFill>
                  <a:schemeClr val="bg1"/>
                </a:solidFill>
                <a:latin typeface="Calibri" charset="0"/>
              </a:rPr>
              <a:t>Packet</a:t>
            </a:r>
          </a:p>
          <a:p>
            <a:pPr algn="ctr">
              <a:defRPr/>
            </a:pPr>
            <a:r>
              <a:rPr lang="en-US">
                <a:solidFill>
                  <a:schemeClr val="bg1"/>
                </a:solidFill>
                <a:latin typeface="Calibri" charset="0"/>
              </a:rPr>
              <a:t>Forwarding </a:t>
            </a:r>
          </a:p>
          <a:p>
            <a:pPr algn="ctr">
              <a:defRPr/>
            </a:pPr>
            <a:endParaRPr lang="en-US">
              <a:solidFill>
                <a:schemeClr val="bg1"/>
              </a:solidFill>
              <a:latin typeface="Calibri" charset="0"/>
            </a:endParaRPr>
          </a:p>
        </p:txBody>
      </p:sp>
      <p:sp>
        <p:nvSpPr>
          <p:cNvPr id="35" name="AutoShape 7"/>
          <p:cNvSpPr>
            <a:spLocks noChangeArrowheads="1"/>
          </p:cNvSpPr>
          <p:nvPr/>
        </p:nvSpPr>
        <p:spPr bwMode="auto">
          <a:xfrm>
            <a:off x="2800350" y="6059488"/>
            <a:ext cx="1371600" cy="762000"/>
          </a:xfrm>
          <a:prstGeom prst="can">
            <a:avLst>
              <a:gd name="adj" fmla="val 43620"/>
            </a:avLst>
          </a:prstGeom>
          <a:solidFill>
            <a:schemeClr val="accent2"/>
          </a:solidFill>
          <a:ln w="9525">
            <a:noFill/>
            <a:round/>
            <a:headEnd/>
            <a:tailEnd/>
          </a:ln>
          <a:effectLst>
            <a:outerShdw blurRad="63500" dist="38099" dir="2700000" algn="ctr" rotWithShape="0">
              <a:schemeClr val="bg2">
                <a:alpha val="74998"/>
              </a:schemeClr>
            </a:outerShdw>
          </a:effectLst>
        </p:spPr>
        <p:txBody>
          <a:bodyPr wrap="none" anchor="ctr">
            <a:prstTxWarp prst="textNoShape">
              <a:avLst/>
            </a:prstTxWarp>
          </a:bodyPr>
          <a:lstStyle/>
          <a:p>
            <a:pPr algn="ctr">
              <a:defRPr/>
            </a:pPr>
            <a:r>
              <a:rPr lang="en-US">
                <a:solidFill>
                  <a:schemeClr val="bg1"/>
                </a:solidFill>
                <a:latin typeface="Calibri" charset="0"/>
              </a:rPr>
              <a:t>Packet</a:t>
            </a:r>
          </a:p>
          <a:p>
            <a:pPr algn="ctr">
              <a:defRPr/>
            </a:pPr>
            <a:r>
              <a:rPr lang="en-US">
                <a:solidFill>
                  <a:schemeClr val="bg1"/>
                </a:solidFill>
                <a:latin typeface="Calibri" charset="0"/>
              </a:rPr>
              <a:t>Forwarding </a:t>
            </a:r>
          </a:p>
          <a:p>
            <a:pPr algn="ctr">
              <a:defRPr/>
            </a:pPr>
            <a:endParaRPr lang="en-US">
              <a:solidFill>
                <a:schemeClr val="bg1"/>
              </a:solidFill>
              <a:latin typeface="Calibri" charset="0"/>
            </a:endParaRPr>
          </a:p>
        </p:txBody>
      </p:sp>
      <p:sp>
        <p:nvSpPr>
          <p:cNvPr id="36" name="AutoShape 7"/>
          <p:cNvSpPr>
            <a:spLocks noChangeArrowheads="1"/>
          </p:cNvSpPr>
          <p:nvPr/>
        </p:nvSpPr>
        <p:spPr bwMode="auto">
          <a:xfrm>
            <a:off x="2646363" y="3857625"/>
            <a:ext cx="1371600" cy="762000"/>
          </a:xfrm>
          <a:prstGeom prst="can">
            <a:avLst>
              <a:gd name="adj" fmla="val 43620"/>
            </a:avLst>
          </a:prstGeom>
          <a:solidFill>
            <a:schemeClr val="accent2"/>
          </a:solidFill>
          <a:ln w="9525">
            <a:noFill/>
            <a:round/>
            <a:headEnd/>
            <a:tailEnd/>
          </a:ln>
          <a:effectLst>
            <a:outerShdw blurRad="63500" dist="38099" dir="2700000" algn="ctr" rotWithShape="0">
              <a:schemeClr val="bg2">
                <a:alpha val="74998"/>
              </a:schemeClr>
            </a:outerShdw>
          </a:effectLst>
        </p:spPr>
        <p:txBody>
          <a:bodyPr wrap="none" anchor="ctr">
            <a:prstTxWarp prst="textNoShape">
              <a:avLst/>
            </a:prstTxWarp>
          </a:bodyPr>
          <a:lstStyle/>
          <a:p>
            <a:pPr algn="ctr">
              <a:defRPr/>
            </a:pPr>
            <a:r>
              <a:rPr lang="en-US">
                <a:solidFill>
                  <a:schemeClr val="bg1"/>
                </a:solidFill>
                <a:latin typeface="Calibri" charset="0"/>
              </a:rPr>
              <a:t>Packet</a:t>
            </a:r>
          </a:p>
          <a:p>
            <a:pPr algn="ctr">
              <a:defRPr/>
            </a:pPr>
            <a:r>
              <a:rPr lang="en-US">
                <a:solidFill>
                  <a:schemeClr val="bg1"/>
                </a:solidFill>
                <a:latin typeface="Calibri" charset="0"/>
              </a:rPr>
              <a:t>Forwarding </a:t>
            </a:r>
          </a:p>
          <a:p>
            <a:pPr algn="ctr">
              <a:defRPr/>
            </a:pPr>
            <a:endParaRPr lang="en-US">
              <a:solidFill>
                <a:schemeClr val="bg1"/>
              </a:solidFill>
              <a:latin typeface="Calibri" charset="0"/>
            </a:endParaRPr>
          </a:p>
        </p:txBody>
      </p:sp>
      <p:sp>
        <p:nvSpPr>
          <p:cNvPr id="69" name="Up-Down Arrow 68"/>
          <p:cNvSpPr/>
          <p:nvPr/>
        </p:nvSpPr>
        <p:spPr>
          <a:xfrm>
            <a:off x="6931271" y="3071813"/>
            <a:ext cx="528590" cy="2065338"/>
          </a:xfrm>
          <a:prstGeom prst="up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2" name="TextBox 71"/>
          <p:cNvSpPr txBox="1"/>
          <p:nvPr/>
        </p:nvSpPr>
        <p:spPr>
          <a:xfrm>
            <a:off x="7299513" y="3642817"/>
            <a:ext cx="1770399" cy="923330"/>
          </a:xfrm>
          <a:prstGeom prst="rect">
            <a:avLst/>
          </a:prstGeom>
          <a:noFill/>
        </p:spPr>
        <p:txBody>
          <a:bodyPr wrap="none" rtlCol="0">
            <a:spAutoFit/>
          </a:bodyPr>
          <a:lstStyle/>
          <a:p>
            <a:r>
              <a:rPr lang="en-US" dirty="0" smtClean="0"/>
              <a:t>Separation of </a:t>
            </a:r>
          </a:p>
          <a:p>
            <a:r>
              <a:rPr lang="en-US" dirty="0" smtClean="0"/>
              <a:t>Data and Control</a:t>
            </a:r>
          </a:p>
          <a:p>
            <a:r>
              <a:rPr lang="en-US" dirty="0" smtClean="0"/>
              <a:t>Plane</a:t>
            </a:r>
            <a:endParaRPr lang="en-US" dirty="0"/>
          </a:p>
        </p:txBody>
      </p:sp>
      <p:sp>
        <p:nvSpPr>
          <p:cNvPr id="76" name="Rounded Rectangle 75"/>
          <p:cNvSpPr/>
          <p:nvPr/>
        </p:nvSpPr>
        <p:spPr>
          <a:xfrm>
            <a:off x="5145639" y="1525699"/>
            <a:ext cx="1211822" cy="492031"/>
          </a:xfrm>
          <a:prstGeom prst="roundRect">
            <a:avLst/>
          </a:prstGeom>
          <a:solidFill>
            <a:srgbClr val="FFAF16"/>
          </a:solidFill>
        </p:spPr>
        <p:style>
          <a:lnRef idx="0">
            <a:schemeClr val="accent6"/>
          </a:lnRef>
          <a:fillRef idx="3">
            <a:schemeClr val="accent6"/>
          </a:fillRef>
          <a:effectRef idx="3">
            <a:schemeClr val="accent6"/>
          </a:effectRef>
          <a:fontRef idx="minor">
            <a:schemeClr val="lt1"/>
          </a:fontRef>
        </p:style>
        <p:txBody>
          <a:bodyPr anchor="ctr">
            <a:prstTxWarp prst="textNoShape">
              <a:avLst/>
            </a:prstTxWarp>
          </a:bodyPr>
          <a:lstStyle/>
          <a:p>
            <a:pPr algn="ctr" fontAlgn="auto">
              <a:spcBef>
                <a:spcPts val="0"/>
              </a:spcBef>
              <a:spcAft>
                <a:spcPts val="0"/>
              </a:spcAft>
              <a:defRPr/>
            </a:pPr>
            <a:r>
              <a:rPr lang="en-US" sz="2000" dirty="0" smtClean="0">
                <a:solidFill>
                  <a:srgbClr val="FFFFFF"/>
                </a:solidFill>
                <a:latin typeface="+mj-lt"/>
              </a:rPr>
              <a:t>Mobility</a:t>
            </a:r>
            <a:endParaRPr lang="en-US" sz="2000" dirty="0">
              <a:solidFill>
                <a:srgbClr val="FFFFFF"/>
              </a:solidFill>
              <a:latin typeface="+mj-lt"/>
            </a:endParaRPr>
          </a:p>
        </p:txBody>
      </p:sp>
      <p:cxnSp>
        <p:nvCxnSpPr>
          <p:cNvPr id="42" name="Straight Connector 41"/>
          <p:cNvCxnSpPr/>
          <p:nvPr/>
        </p:nvCxnSpPr>
        <p:spPr>
          <a:xfrm rot="5400000">
            <a:off x="6605661" y="5332910"/>
            <a:ext cx="1588" cy="1588"/>
          </a:xfrm>
          <a:prstGeom prst="line">
            <a:avLst/>
          </a:prstGeom>
        </p:spPr>
        <p:style>
          <a:lnRef idx="2">
            <a:schemeClr val="accent1"/>
          </a:lnRef>
          <a:fillRef idx="0">
            <a:schemeClr val="accent1"/>
          </a:fillRef>
          <a:effectRef idx="1">
            <a:schemeClr val="accent1"/>
          </a:effectRef>
          <a:fontRef idx="minor">
            <a:schemeClr val="tx1"/>
          </a:fontRef>
        </p:style>
      </p:cxnSp>
      <p:sp>
        <p:nvSpPr>
          <p:cNvPr id="37" name="AutoShape 7"/>
          <p:cNvSpPr>
            <a:spLocks noChangeArrowheads="1"/>
          </p:cNvSpPr>
          <p:nvPr/>
        </p:nvSpPr>
        <p:spPr bwMode="auto">
          <a:xfrm>
            <a:off x="4816474" y="5137151"/>
            <a:ext cx="1371600" cy="762000"/>
          </a:xfrm>
          <a:prstGeom prst="can">
            <a:avLst>
              <a:gd name="adj" fmla="val 43620"/>
            </a:avLst>
          </a:prstGeom>
          <a:solidFill>
            <a:schemeClr val="accent2"/>
          </a:solidFill>
          <a:ln w="9525">
            <a:noFill/>
            <a:round/>
            <a:headEnd/>
            <a:tailEnd/>
          </a:ln>
          <a:effectLst>
            <a:outerShdw blurRad="63500" dist="38099" dir="2700000" algn="ctr" rotWithShape="0">
              <a:schemeClr val="bg2">
                <a:alpha val="74998"/>
              </a:schemeClr>
            </a:outerShdw>
          </a:effectLst>
        </p:spPr>
        <p:txBody>
          <a:bodyPr wrap="none" anchor="ctr">
            <a:prstTxWarp prst="textNoShape">
              <a:avLst/>
            </a:prstTxWarp>
          </a:bodyPr>
          <a:lstStyle/>
          <a:p>
            <a:pPr algn="ctr">
              <a:defRPr/>
            </a:pPr>
            <a:r>
              <a:rPr lang="en-US">
                <a:solidFill>
                  <a:schemeClr val="bg1"/>
                </a:solidFill>
                <a:latin typeface="Calibri" charset="0"/>
              </a:rPr>
              <a:t>Packet</a:t>
            </a:r>
          </a:p>
          <a:p>
            <a:pPr algn="ctr">
              <a:defRPr/>
            </a:pPr>
            <a:r>
              <a:rPr lang="en-US">
                <a:solidFill>
                  <a:schemeClr val="bg1"/>
                </a:solidFill>
                <a:latin typeface="Calibri" charset="0"/>
              </a:rPr>
              <a:t>Forwarding </a:t>
            </a:r>
          </a:p>
          <a:p>
            <a:pPr algn="ctr">
              <a:defRPr/>
            </a:pPr>
            <a:endParaRPr lang="en-US">
              <a:solidFill>
                <a:schemeClr val="bg1"/>
              </a:solidFill>
              <a:latin typeface="Calibri" charset="0"/>
            </a:endParaRPr>
          </a:p>
        </p:txBody>
      </p:sp>
    </p:spTree>
    <p:extLst>
      <p:ext uri="{BB962C8B-B14F-4D97-AF65-F5344CB8AC3E}">
        <p14:creationId xmlns:p14="http://schemas.microsoft.com/office/powerpoint/2010/main" val="174172608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animBg="1"/>
      <p:bldP spid="7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0121" name="Group 31"/>
          <p:cNvGrpSpPr>
            <a:grpSpLocks/>
          </p:cNvGrpSpPr>
          <p:nvPr/>
        </p:nvGrpSpPr>
        <p:grpSpPr bwMode="auto">
          <a:xfrm>
            <a:off x="1296988" y="3306763"/>
            <a:ext cx="6323012" cy="3475037"/>
            <a:chOff x="611188" y="2646363"/>
            <a:chExt cx="7559675" cy="3952875"/>
          </a:xfrm>
        </p:grpSpPr>
        <p:cxnSp>
          <p:nvCxnSpPr>
            <p:cNvPr id="44" name="Straight Connector 43"/>
            <p:cNvCxnSpPr/>
            <p:nvPr/>
          </p:nvCxnSpPr>
          <p:spPr>
            <a:xfrm flipV="1">
              <a:off x="1983431" y="4206566"/>
              <a:ext cx="1666431" cy="1276693"/>
            </a:xfrm>
            <a:prstGeom prst="line">
              <a:avLst/>
            </a:prstGeom>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a:xfrm>
              <a:off x="3860539" y="4074743"/>
              <a:ext cx="1322895" cy="839693"/>
            </a:xfrm>
            <a:prstGeom prst="line">
              <a:avLst/>
            </a:prstGeom>
          </p:spPr>
          <p:style>
            <a:lnRef idx="2">
              <a:schemeClr val="accent1"/>
            </a:lnRef>
            <a:fillRef idx="0">
              <a:schemeClr val="accent1"/>
            </a:fillRef>
            <a:effectRef idx="1">
              <a:schemeClr val="accent1"/>
            </a:effectRef>
            <a:fontRef idx="minor">
              <a:schemeClr val="tx1"/>
            </a:fontRef>
          </p:style>
        </p:cxnSp>
        <p:cxnSp>
          <p:nvCxnSpPr>
            <p:cNvPr id="48" name="Straight Connector 47"/>
            <p:cNvCxnSpPr/>
            <p:nvPr/>
          </p:nvCxnSpPr>
          <p:spPr>
            <a:xfrm flipV="1">
              <a:off x="3964927" y="5483259"/>
              <a:ext cx="1537368" cy="845110"/>
            </a:xfrm>
            <a:prstGeom prst="line">
              <a:avLst/>
            </a:prstGeom>
          </p:spPr>
          <p:style>
            <a:lnRef idx="2">
              <a:schemeClr val="accent1"/>
            </a:lnRef>
            <a:fillRef idx="0">
              <a:schemeClr val="accent1"/>
            </a:fillRef>
            <a:effectRef idx="1">
              <a:schemeClr val="accent1"/>
            </a:effectRef>
            <a:fontRef idx="minor">
              <a:schemeClr val="tx1"/>
            </a:fontRef>
          </p:style>
        </p:cxnSp>
        <p:cxnSp>
          <p:nvCxnSpPr>
            <p:cNvPr id="50" name="Straight Connector 49"/>
            <p:cNvCxnSpPr/>
            <p:nvPr/>
          </p:nvCxnSpPr>
          <p:spPr>
            <a:xfrm>
              <a:off x="1351402" y="6026803"/>
              <a:ext cx="1674023" cy="301566"/>
            </a:xfrm>
            <a:prstGeom prst="line">
              <a:avLst/>
            </a:prstGeom>
          </p:spPr>
          <p:style>
            <a:lnRef idx="2">
              <a:schemeClr val="accent1"/>
            </a:lnRef>
            <a:fillRef idx="0">
              <a:schemeClr val="accent1"/>
            </a:fillRef>
            <a:effectRef idx="1">
              <a:schemeClr val="accent1"/>
            </a:effectRef>
            <a:fontRef idx="minor">
              <a:schemeClr val="tx1"/>
            </a:fontRef>
          </p:style>
        </p:cxnSp>
        <p:cxnSp>
          <p:nvCxnSpPr>
            <p:cNvPr id="52" name="Straight Connector 51"/>
            <p:cNvCxnSpPr/>
            <p:nvPr/>
          </p:nvCxnSpPr>
          <p:spPr>
            <a:xfrm flipV="1">
              <a:off x="5946424" y="4636344"/>
              <a:ext cx="1432980" cy="565212"/>
            </a:xfrm>
            <a:prstGeom prst="line">
              <a:avLst/>
            </a:prstGeom>
          </p:spPr>
          <p:style>
            <a:lnRef idx="2">
              <a:schemeClr val="accent1"/>
            </a:lnRef>
            <a:fillRef idx="0">
              <a:schemeClr val="accent1"/>
            </a:fillRef>
            <a:effectRef idx="1">
              <a:schemeClr val="accent1"/>
            </a:effectRef>
            <a:fontRef idx="minor">
              <a:schemeClr val="tx1"/>
            </a:fontRef>
          </p:style>
        </p:cxnSp>
        <p:cxnSp>
          <p:nvCxnSpPr>
            <p:cNvPr id="70" name="Straight Connector 69"/>
            <p:cNvCxnSpPr/>
            <p:nvPr/>
          </p:nvCxnSpPr>
          <p:spPr>
            <a:xfrm rot="16200000" flipH="1">
              <a:off x="-452911" y="4035017"/>
              <a:ext cx="2777306" cy="0"/>
            </a:xfrm>
            <a:prstGeom prst="line">
              <a:avLst/>
            </a:prstGeom>
            <a:ln w="25400" cap="flat" cmpd="sng" algn="ctr">
              <a:solidFill>
                <a:schemeClr val="accent1"/>
              </a:solidFill>
              <a:prstDash val="dot"/>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71" name="Straight Connector 70"/>
            <p:cNvCxnSpPr/>
            <p:nvPr/>
          </p:nvCxnSpPr>
          <p:spPr>
            <a:xfrm rot="5400000">
              <a:off x="2837163" y="3140200"/>
              <a:ext cx="989573" cy="1899"/>
            </a:xfrm>
            <a:prstGeom prst="line">
              <a:avLst/>
            </a:prstGeom>
            <a:ln w="25400" cap="flat" cmpd="sng" algn="ctr">
              <a:solidFill>
                <a:schemeClr val="accent1"/>
              </a:solidFill>
              <a:prstDash val="dot"/>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73" name="Straight Connector 72"/>
            <p:cNvCxnSpPr/>
            <p:nvPr/>
          </p:nvCxnSpPr>
          <p:spPr>
            <a:xfrm rot="5400000">
              <a:off x="4369208" y="3779450"/>
              <a:ext cx="2268073" cy="1899"/>
            </a:xfrm>
            <a:prstGeom prst="line">
              <a:avLst/>
            </a:prstGeom>
            <a:ln w="25400" cap="flat" cmpd="sng" algn="ctr">
              <a:solidFill>
                <a:schemeClr val="accent1"/>
              </a:solidFill>
              <a:prstDash val="dot"/>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75" name="Straight Connector 74"/>
            <p:cNvCxnSpPr/>
            <p:nvPr/>
          </p:nvCxnSpPr>
          <p:spPr>
            <a:xfrm rot="5400000">
              <a:off x="6666116" y="3361456"/>
              <a:ext cx="1426575" cy="0"/>
            </a:xfrm>
            <a:prstGeom prst="line">
              <a:avLst/>
            </a:prstGeom>
            <a:ln w="25400" cap="flat" cmpd="sng" algn="ctr">
              <a:solidFill>
                <a:schemeClr val="accent1"/>
              </a:solidFill>
              <a:prstDash val="dot"/>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34" name="AutoShape 7"/>
            <p:cNvSpPr>
              <a:spLocks noChangeArrowheads="1"/>
            </p:cNvSpPr>
            <p:nvPr/>
          </p:nvSpPr>
          <p:spPr bwMode="auto">
            <a:xfrm>
              <a:off x="611188" y="5264759"/>
              <a:ext cx="1372243" cy="762044"/>
            </a:xfrm>
            <a:prstGeom prst="can">
              <a:avLst>
                <a:gd name="adj" fmla="val 43620"/>
              </a:avLst>
            </a:prstGeom>
            <a:solidFill>
              <a:schemeClr val="tx2"/>
            </a:solidFill>
            <a:ln w="9525">
              <a:noFill/>
              <a:round/>
              <a:headEnd/>
              <a:tailEnd/>
            </a:ln>
            <a:effectLst>
              <a:outerShdw blurRad="63500" dist="38099" dir="2700000" algn="ctr" rotWithShape="0">
                <a:schemeClr val="bg2">
                  <a:alpha val="74998"/>
                </a:schemeClr>
              </a:outerShdw>
            </a:effectLst>
          </p:spPr>
          <p:txBody>
            <a:bodyPr wrap="none" anchor="ctr"/>
            <a:lstStyle/>
            <a:p>
              <a:pPr algn="ctr"/>
              <a:endParaRPr lang="en-US" dirty="0">
                <a:solidFill>
                  <a:schemeClr val="bg1"/>
                </a:solidFill>
                <a:latin typeface="Calibri" charset="0"/>
              </a:endParaRPr>
            </a:p>
          </p:txBody>
        </p:sp>
        <p:sp>
          <p:nvSpPr>
            <p:cNvPr id="35" name="AutoShape 7"/>
            <p:cNvSpPr>
              <a:spLocks noChangeArrowheads="1"/>
            </p:cNvSpPr>
            <p:nvPr/>
          </p:nvSpPr>
          <p:spPr bwMode="auto">
            <a:xfrm>
              <a:off x="2799564" y="5837194"/>
              <a:ext cx="1372244" cy="762044"/>
            </a:xfrm>
            <a:prstGeom prst="can">
              <a:avLst>
                <a:gd name="adj" fmla="val 43620"/>
              </a:avLst>
            </a:prstGeom>
            <a:solidFill>
              <a:schemeClr val="tx2"/>
            </a:solidFill>
            <a:ln w="9525">
              <a:noFill/>
              <a:round/>
              <a:headEnd/>
              <a:tailEnd/>
            </a:ln>
            <a:effectLst>
              <a:outerShdw blurRad="63500" dist="38099" dir="2700000" algn="ctr" rotWithShape="0">
                <a:schemeClr val="bg2">
                  <a:alpha val="74998"/>
                </a:schemeClr>
              </a:outerShdw>
            </a:effectLst>
          </p:spPr>
          <p:txBody>
            <a:bodyPr wrap="none" anchor="ctr"/>
            <a:lstStyle/>
            <a:p>
              <a:pPr algn="ctr"/>
              <a:endParaRPr lang="en-US" dirty="0">
                <a:solidFill>
                  <a:schemeClr val="bg1"/>
                </a:solidFill>
                <a:latin typeface="Calibri" charset="0"/>
              </a:endParaRPr>
            </a:p>
          </p:txBody>
        </p:sp>
        <p:sp>
          <p:nvSpPr>
            <p:cNvPr id="36" name="AutoShape 7"/>
            <p:cNvSpPr>
              <a:spLocks noChangeArrowheads="1"/>
            </p:cNvSpPr>
            <p:nvPr/>
          </p:nvSpPr>
          <p:spPr bwMode="auto">
            <a:xfrm>
              <a:off x="2645828" y="3635936"/>
              <a:ext cx="1372243" cy="762044"/>
            </a:xfrm>
            <a:prstGeom prst="can">
              <a:avLst>
                <a:gd name="adj" fmla="val 43620"/>
              </a:avLst>
            </a:prstGeom>
            <a:solidFill>
              <a:schemeClr val="tx2"/>
            </a:solidFill>
            <a:ln w="9525">
              <a:noFill/>
              <a:round/>
              <a:headEnd/>
              <a:tailEnd/>
            </a:ln>
            <a:effectLst>
              <a:outerShdw blurRad="63500" dist="38099" dir="2700000" algn="ctr" rotWithShape="0">
                <a:schemeClr val="bg2">
                  <a:alpha val="74998"/>
                </a:schemeClr>
              </a:outerShdw>
            </a:effectLst>
          </p:spPr>
          <p:txBody>
            <a:bodyPr wrap="none" anchor="ctr"/>
            <a:lstStyle/>
            <a:p>
              <a:pPr algn="ctr"/>
              <a:endParaRPr lang="en-US" dirty="0">
                <a:solidFill>
                  <a:schemeClr val="bg1"/>
                </a:solidFill>
                <a:latin typeface="Calibri" charset="0"/>
              </a:endParaRPr>
            </a:p>
          </p:txBody>
        </p:sp>
        <p:sp>
          <p:nvSpPr>
            <p:cNvPr id="37" name="AutoShape 7"/>
            <p:cNvSpPr>
              <a:spLocks noChangeArrowheads="1"/>
            </p:cNvSpPr>
            <p:nvPr/>
          </p:nvSpPr>
          <p:spPr bwMode="auto">
            <a:xfrm>
              <a:off x="4817124" y="4883737"/>
              <a:ext cx="1372243" cy="762044"/>
            </a:xfrm>
            <a:prstGeom prst="can">
              <a:avLst>
                <a:gd name="adj" fmla="val 43620"/>
              </a:avLst>
            </a:prstGeom>
            <a:solidFill>
              <a:schemeClr val="tx2"/>
            </a:solidFill>
            <a:ln w="9525">
              <a:noFill/>
              <a:round/>
              <a:headEnd/>
              <a:tailEnd/>
            </a:ln>
            <a:effectLst>
              <a:outerShdw blurRad="63500" dist="38099" dir="2700000" algn="ctr" rotWithShape="0">
                <a:schemeClr val="bg2">
                  <a:alpha val="74998"/>
                </a:schemeClr>
              </a:outerShdw>
            </a:effectLst>
          </p:spPr>
          <p:txBody>
            <a:bodyPr wrap="none" anchor="ctr"/>
            <a:lstStyle/>
            <a:p>
              <a:pPr algn="ctr"/>
              <a:endParaRPr lang="en-US" dirty="0">
                <a:solidFill>
                  <a:schemeClr val="bg1"/>
                </a:solidFill>
                <a:latin typeface="Calibri" charset="0"/>
              </a:endParaRPr>
            </a:p>
            <a:p>
              <a:pPr algn="ctr"/>
              <a:endParaRPr lang="en-US" dirty="0">
                <a:solidFill>
                  <a:schemeClr val="bg1"/>
                </a:solidFill>
                <a:latin typeface="Calibri" charset="0"/>
              </a:endParaRPr>
            </a:p>
            <a:p>
              <a:pPr algn="ctr"/>
              <a:endParaRPr lang="en-US" dirty="0">
                <a:solidFill>
                  <a:schemeClr val="bg1"/>
                </a:solidFill>
                <a:latin typeface="Calibri" charset="0"/>
              </a:endParaRPr>
            </a:p>
          </p:txBody>
        </p:sp>
        <p:sp>
          <p:nvSpPr>
            <p:cNvPr id="38" name="AutoShape 7"/>
            <p:cNvSpPr>
              <a:spLocks noChangeArrowheads="1"/>
            </p:cNvSpPr>
            <p:nvPr/>
          </p:nvSpPr>
          <p:spPr bwMode="auto">
            <a:xfrm>
              <a:off x="6798620" y="4016957"/>
              <a:ext cx="1372243" cy="762044"/>
            </a:xfrm>
            <a:prstGeom prst="can">
              <a:avLst>
                <a:gd name="adj" fmla="val 43620"/>
              </a:avLst>
            </a:prstGeom>
            <a:solidFill>
              <a:schemeClr val="tx2"/>
            </a:solidFill>
            <a:ln w="9525">
              <a:noFill/>
              <a:round/>
              <a:headEnd/>
              <a:tailEnd/>
            </a:ln>
            <a:effectLst>
              <a:outerShdw blurRad="63500" dist="38099" dir="2700000" algn="ctr" rotWithShape="0">
                <a:schemeClr val="bg2">
                  <a:alpha val="74998"/>
                </a:schemeClr>
              </a:outerShdw>
            </a:effectLst>
          </p:spPr>
          <p:txBody>
            <a:bodyPr wrap="none" anchor="ctr"/>
            <a:lstStyle/>
            <a:p>
              <a:pPr algn="ctr"/>
              <a:endParaRPr lang="en-US" dirty="0">
                <a:solidFill>
                  <a:schemeClr val="bg1"/>
                </a:solidFill>
                <a:latin typeface="Calibri" charset="0"/>
              </a:endParaRPr>
            </a:p>
            <a:p>
              <a:pPr algn="ctr"/>
              <a:endParaRPr lang="en-US" dirty="0">
                <a:solidFill>
                  <a:schemeClr val="bg1"/>
                </a:solidFill>
                <a:latin typeface="Calibri" charset="0"/>
              </a:endParaRPr>
            </a:p>
            <a:p>
              <a:pPr algn="ctr"/>
              <a:endParaRPr lang="en-US" dirty="0">
                <a:solidFill>
                  <a:schemeClr val="bg1"/>
                </a:solidFill>
                <a:latin typeface="Calibri" charset="0"/>
              </a:endParaRPr>
            </a:p>
          </p:txBody>
        </p:sp>
      </p:grpSp>
      <p:sp>
        <p:nvSpPr>
          <p:cNvPr id="79" name="Rounded Rectangle 78"/>
          <p:cNvSpPr/>
          <p:nvPr/>
        </p:nvSpPr>
        <p:spPr>
          <a:xfrm>
            <a:off x="1032934" y="3143846"/>
            <a:ext cx="6663266" cy="818554"/>
          </a:xfrm>
          <a:prstGeom prst="roundRect">
            <a:avLst/>
          </a:prstGeom>
          <a:gradFill>
            <a:gsLst>
              <a:gs pos="0">
                <a:srgbClr val="FF0000"/>
              </a:gs>
              <a:gs pos="100000">
                <a:srgbClr val="F7545C"/>
              </a:gs>
            </a:gsLst>
          </a:gradFill>
        </p:spPr>
        <p:style>
          <a:lnRef idx="0">
            <a:schemeClr val="accent6"/>
          </a:lnRef>
          <a:fillRef idx="3">
            <a:schemeClr val="accent6"/>
          </a:fillRef>
          <a:effectRef idx="3">
            <a:schemeClr val="accent6"/>
          </a:effectRef>
          <a:fontRef idx="minor">
            <a:schemeClr val="lt1"/>
          </a:fontRef>
        </p:style>
        <p:txBody>
          <a:bodyPr anchor="ctr"/>
          <a:lstStyle/>
          <a:p>
            <a:pPr algn="ctr" fontAlgn="auto">
              <a:spcBef>
                <a:spcPts val="0"/>
              </a:spcBef>
              <a:spcAft>
                <a:spcPts val="0"/>
              </a:spcAft>
              <a:defRPr/>
            </a:pPr>
            <a:r>
              <a:rPr lang="en-US" sz="2400" dirty="0">
                <a:solidFill>
                  <a:srgbClr val="FFFFFF"/>
                </a:solidFill>
                <a:latin typeface="+mj-lt"/>
              </a:rPr>
              <a:t>Network OS</a:t>
            </a:r>
          </a:p>
        </p:txBody>
      </p:sp>
      <p:grpSp>
        <p:nvGrpSpPr>
          <p:cNvPr id="3" name="Group 64"/>
          <p:cNvGrpSpPr/>
          <p:nvPr/>
        </p:nvGrpSpPr>
        <p:grpSpPr>
          <a:xfrm>
            <a:off x="5469467" y="3200400"/>
            <a:ext cx="838200" cy="609600"/>
            <a:chOff x="7848600" y="1752600"/>
            <a:chExt cx="1143000" cy="838200"/>
          </a:xfrm>
          <a:solidFill>
            <a:schemeClr val="bg1"/>
          </a:solidFill>
        </p:grpSpPr>
        <p:sp>
          <p:nvSpPr>
            <p:cNvPr id="33" name="Oval 32"/>
            <p:cNvSpPr/>
            <p:nvPr/>
          </p:nvSpPr>
          <p:spPr>
            <a:xfrm>
              <a:off x="8001000" y="1981200"/>
              <a:ext cx="228600" cy="228600"/>
            </a:xfrm>
            <a:prstGeom prst="ellipse">
              <a:avLst/>
            </a:prstGeom>
            <a:grpFill/>
            <a:ln>
              <a:solidFill>
                <a:srgbClr val="00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0" name="Oval 39"/>
            <p:cNvSpPr/>
            <p:nvPr/>
          </p:nvSpPr>
          <p:spPr>
            <a:xfrm>
              <a:off x="8382000" y="1752600"/>
              <a:ext cx="228600" cy="228600"/>
            </a:xfrm>
            <a:prstGeom prst="ellipse">
              <a:avLst/>
            </a:prstGeom>
            <a:grpFill/>
            <a:ln>
              <a:solidFill>
                <a:srgbClr val="00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1" name="Oval 40"/>
            <p:cNvSpPr/>
            <p:nvPr/>
          </p:nvSpPr>
          <p:spPr>
            <a:xfrm>
              <a:off x="8382000" y="2362200"/>
              <a:ext cx="228600" cy="228600"/>
            </a:xfrm>
            <a:prstGeom prst="ellipse">
              <a:avLst/>
            </a:prstGeom>
            <a:grpFill/>
            <a:ln>
              <a:solidFill>
                <a:srgbClr val="00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2" name="Oval 41"/>
            <p:cNvSpPr/>
            <p:nvPr/>
          </p:nvSpPr>
          <p:spPr>
            <a:xfrm>
              <a:off x="8763000" y="2057400"/>
              <a:ext cx="228600" cy="228600"/>
            </a:xfrm>
            <a:prstGeom prst="ellipse">
              <a:avLst/>
            </a:prstGeom>
            <a:grpFill/>
            <a:ln>
              <a:solidFill>
                <a:srgbClr val="00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3" name="Oval 42"/>
            <p:cNvSpPr/>
            <p:nvPr/>
          </p:nvSpPr>
          <p:spPr>
            <a:xfrm>
              <a:off x="7848600" y="2362200"/>
              <a:ext cx="228600" cy="228600"/>
            </a:xfrm>
            <a:prstGeom prst="ellipse">
              <a:avLst/>
            </a:prstGeom>
            <a:grpFill/>
            <a:ln>
              <a:solidFill>
                <a:srgbClr val="00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47" name="Straight Connector 46"/>
            <p:cNvCxnSpPr>
              <a:stCxn id="33" idx="7"/>
              <a:endCxn id="40" idx="3"/>
            </p:cNvCxnSpPr>
            <p:nvPr/>
          </p:nvCxnSpPr>
          <p:spPr>
            <a:xfrm rot="5400000" flipH="1" flipV="1">
              <a:off x="8272322" y="1871522"/>
              <a:ext cx="66956" cy="219356"/>
            </a:xfrm>
            <a:prstGeom prst="line">
              <a:avLst/>
            </a:prstGeom>
            <a:grpFill/>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55" name="Straight Connector 54"/>
            <p:cNvCxnSpPr>
              <a:stCxn id="43" idx="0"/>
              <a:endCxn id="33" idx="3"/>
            </p:cNvCxnSpPr>
            <p:nvPr/>
          </p:nvCxnSpPr>
          <p:spPr>
            <a:xfrm rot="5400000" flipH="1" flipV="1">
              <a:off x="7905750" y="2233472"/>
              <a:ext cx="185878" cy="71578"/>
            </a:xfrm>
            <a:prstGeom prst="line">
              <a:avLst/>
            </a:prstGeom>
            <a:grpFill/>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57" name="Straight Connector 56"/>
            <p:cNvCxnSpPr>
              <a:stCxn id="43" idx="7"/>
              <a:endCxn id="40" idx="4"/>
            </p:cNvCxnSpPr>
            <p:nvPr/>
          </p:nvCxnSpPr>
          <p:spPr>
            <a:xfrm rot="5400000" flipH="1" flipV="1">
              <a:off x="8062772" y="1962150"/>
              <a:ext cx="414478" cy="452578"/>
            </a:xfrm>
            <a:prstGeom prst="line">
              <a:avLst/>
            </a:prstGeom>
            <a:grpFill/>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59" name="Straight Connector 58"/>
            <p:cNvCxnSpPr>
              <a:stCxn id="43" idx="5"/>
              <a:endCxn id="41" idx="3"/>
            </p:cNvCxnSpPr>
            <p:nvPr/>
          </p:nvCxnSpPr>
          <p:spPr>
            <a:xfrm rot="16200000" flipH="1">
              <a:off x="8229600" y="2371444"/>
              <a:ext cx="1588" cy="371756"/>
            </a:xfrm>
            <a:prstGeom prst="line">
              <a:avLst/>
            </a:prstGeom>
            <a:grpFill/>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62" name="Straight Connector 61"/>
            <p:cNvCxnSpPr>
              <a:stCxn id="40" idx="4"/>
              <a:endCxn id="42" idx="1"/>
            </p:cNvCxnSpPr>
            <p:nvPr/>
          </p:nvCxnSpPr>
          <p:spPr>
            <a:xfrm rot="16200000" flipH="1">
              <a:off x="8591550" y="1885950"/>
              <a:ext cx="109678" cy="300178"/>
            </a:xfrm>
            <a:prstGeom prst="line">
              <a:avLst/>
            </a:prstGeom>
            <a:grpFill/>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64" name="Straight Connector 63"/>
            <p:cNvCxnSpPr>
              <a:stCxn id="41" idx="6"/>
              <a:endCxn id="42" idx="3"/>
            </p:cNvCxnSpPr>
            <p:nvPr/>
          </p:nvCxnSpPr>
          <p:spPr>
            <a:xfrm flipV="1">
              <a:off x="8610600" y="2252522"/>
              <a:ext cx="185878" cy="223978"/>
            </a:xfrm>
            <a:prstGeom prst="line">
              <a:avLst/>
            </a:prstGeom>
            <a:grpFill/>
            <a:ln>
              <a:solidFill>
                <a:srgbClr val="000000"/>
              </a:solidFill>
            </a:ln>
          </p:spPr>
          <p:style>
            <a:lnRef idx="2">
              <a:schemeClr val="accent1"/>
            </a:lnRef>
            <a:fillRef idx="0">
              <a:schemeClr val="accent1"/>
            </a:fillRef>
            <a:effectRef idx="1">
              <a:schemeClr val="accent1"/>
            </a:effectRef>
            <a:fontRef idx="minor">
              <a:schemeClr val="tx1"/>
            </a:fontRef>
          </p:style>
        </p:cxnSp>
      </p:grpSp>
      <p:sp>
        <p:nvSpPr>
          <p:cNvPr id="90126" name="TextBox 44"/>
          <p:cNvSpPr txBox="1">
            <a:spLocks noChangeArrowheads="1"/>
          </p:cNvSpPr>
          <p:nvPr/>
        </p:nvSpPr>
        <p:spPr bwMode="auto">
          <a:xfrm>
            <a:off x="3429000" y="2754313"/>
            <a:ext cx="23383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Global Network View</a:t>
            </a:r>
          </a:p>
        </p:txBody>
      </p:sp>
      <p:sp>
        <p:nvSpPr>
          <p:cNvPr id="49" name="TextBox 48"/>
          <p:cNvSpPr txBox="1">
            <a:spLocks noChangeArrowheads="1"/>
          </p:cNvSpPr>
          <p:nvPr/>
        </p:nvSpPr>
        <p:spPr bwMode="auto">
          <a:xfrm>
            <a:off x="3402013" y="1752600"/>
            <a:ext cx="264771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a:t>Abstract Network </a:t>
            </a:r>
            <a:r>
              <a:rPr lang="en-US" sz="1800" dirty="0" smtClean="0"/>
              <a:t>Model</a:t>
            </a:r>
            <a:endParaRPr lang="en-US" sz="1800" dirty="0"/>
          </a:p>
        </p:txBody>
      </p:sp>
      <p:sp>
        <p:nvSpPr>
          <p:cNvPr id="67" name="Rounded Rectangle 66"/>
          <p:cNvSpPr/>
          <p:nvPr/>
        </p:nvSpPr>
        <p:spPr>
          <a:xfrm>
            <a:off x="1568450" y="2209800"/>
            <a:ext cx="5466878" cy="492031"/>
          </a:xfrm>
          <a:prstGeom prst="roundRect">
            <a:avLst/>
          </a:prstGeom>
        </p:spPr>
        <p:style>
          <a:lnRef idx="0">
            <a:schemeClr val="accent6"/>
          </a:lnRef>
          <a:fillRef idx="3">
            <a:schemeClr val="accent6"/>
          </a:fillRef>
          <a:effectRef idx="3">
            <a:schemeClr val="accent6"/>
          </a:effectRef>
          <a:fontRef idx="minor">
            <a:schemeClr val="lt1"/>
          </a:fontRef>
        </p:style>
        <p:txBody>
          <a:bodyPr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dirty="0">
                <a:solidFill>
                  <a:srgbClr val="000000"/>
                </a:solidFill>
                <a:latin typeface="Calibri" charset="0"/>
              </a:rPr>
              <a:t>Control </a:t>
            </a:r>
            <a:r>
              <a:rPr lang="en-US" dirty="0" smtClean="0">
                <a:solidFill>
                  <a:srgbClr val="000000"/>
                </a:solidFill>
                <a:latin typeface="Calibri" charset="0"/>
              </a:rPr>
              <a:t>Program</a:t>
            </a:r>
            <a:endParaRPr lang="en-US" dirty="0">
              <a:solidFill>
                <a:srgbClr val="000000"/>
              </a:solidFill>
              <a:latin typeface="Calibri" charset="0"/>
            </a:endParaRPr>
          </a:p>
        </p:txBody>
      </p:sp>
      <p:grpSp>
        <p:nvGrpSpPr>
          <p:cNvPr id="4" name="Group 86"/>
          <p:cNvGrpSpPr>
            <a:grpSpLocks/>
          </p:cNvGrpSpPr>
          <p:nvPr/>
        </p:nvGrpSpPr>
        <p:grpSpPr bwMode="auto">
          <a:xfrm>
            <a:off x="1066800" y="2133600"/>
            <a:ext cx="6662738" cy="609600"/>
            <a:chOff x="1066800" y="2133600"/>
            <a:chExt cx="6663266" cy="609600"/>
          </a:xfrm>
        </p:grpSpPr>
        <p:sp>
          <p:nvSpPr>
            <p:cNvPr id="39" name="Rounded Rectangle 38"/>
            <p:cNvSpPr/>
            <p:nvPr/>
          </p:nvSpPr>
          <p:spPr>
            <a:xfrm>
              <a:off x="1066800" y="2133600"/>
              <a:ext cx="6663266" cy="609600"/>
            </a:xfrm>
            <a:prstGeom prst="roundRect">
              <a:avLst/>
            </a:prstGeom>
            <a:solidFill>
              <a:srgbClr val="008000"/>
            </a:solidFill>
          </p:spPr>
          <p:style>
            <a:lnRef idx="0">
              <a:schemeClr val="accent6"/>
            </a:lnRef>
            <a:fillRef idx="3">
              <a:schemeClr val="accent6"/>
            </a:fillRef>
            <a:effectRef idx="3">
              <a:schemeClr val="accent6"/>
            </a:effectRef>
            <a:fontRef idx="minor">
              <a:schemeClr val="lt1"/>
            </a:fontRef>
          </p:style>
          <p:txBody>
            <a:bodyPr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dirty="0" smtClean="0">
                  <a:solidFill>
                    <a:srgbClr val="FFFFFF"/>
                  </a:solidFill>
                  <a:latin typeface="Calibri" charset="0"/>
                </a:rPr>
                <a:t>Network Virtualization</a:t>
              </a:r>
              <a:endParaRPr lang="en-US" dirty="0">
                <a:solidFill>
                  <a:srgbClr val="FFFFFF"/>
                </a:solidFill>
                <a:latin typeface="Calibri" charset="0"/>
              </a:endParaRPr>
            </a:p>
          </p:txBody>
        </p:sp>
        <p:grpSp>
          <p:nvGrpSpPr>
            <p:cNvPr id="6" name="Group 64"/>
            <p:cNvGrpSpPr/>
            <p:nvPr/>
          </p:nvGrpSpPr>
          <p:grpSpPr>
            <a:xfrm>
              <a:off x="5689600" y="2133600"/>
              <a:ext cx="558800" cy="609600"/>
              <a:chOff x="7848600" y="1752600"/>
              <a:chExt cx="762000" cy="838200"/>
            </a:xfrm>
            <a:solidFill>
              <a:schemeClr val="bg1"/>
            </a:solidFill>
          </p:grpSpPr>
          <p:sp>
            <p:nvSpPr>
              <p:cNvPr id="53" name="Oval 52"/>
              <p:cNvSpPr/>
              <p:nvPr/>
            </p:nvSpPr>
            <p:spPr>
              <a:xfrm>
                <a:off x="8001000" y="1981200"/>
                <a:ext cx="228600" cy="228600"/>
              </a:xfrm>
              <a:prstGeom prst="ellipse">
                <a:avLst/>
              </a:prstGeom>
              <a:grpFill/>
              <a:ln>
                <a:solidFill>
                  <a:srgbClr val="00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54" name="Oval 53"/>
              <p:cNvSpPr/>
              <p:nvPr/>
            </p:nvSpPr>
            <p:spPr>
              <a:xfrm>
                <a:off x="8382000" y="1752600"/>
                <a:ext cx="228600" cy="228600"/>
              </a:xfrm>
              <a:prstGeom prst="ellipse">
                <a:avLst/>
              </a:prstGeom>
              <a:grpFill/>
              <a:ln>
                <a:solidFill>
                  <a:srgbClr val="00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60" name="Oval 59"/>
              <p:cNvSpPr/>
              <p:nvPr/>
            </p:nvSpPr>
            <p:spPr>
              <a:xfrm>
                <a:off x="7848600" y="2362200"/>
                <a:ext cx="228600" cy="228600"/>
              </a:xfrm>
              <a:prstGeom prst="ellipse">
                <a:avLst/>
              </a:prstGeom>
              <a:grpFill/>
              <a:ln>
                <a:solidFill>
                  <a:srgbClr val="00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61" name="Straight Connector 60"/>
              <p:cNvCxnSpPr>
                <a:stCxn id="53" idx="7"/>
                <a:endCxn id="54" idx="3"/>
              </p:cNvCxnSpPr>
              <p:nvPr/>
            </p:nvCxnSpPr>
            <p:spPr>
              <a:xfrm rot="5400000" flipH="1" flipV="1">
                <a:off x="8272322" y="1871522"/>
                <a:ext cx="66956" cy="219356"/>
              </a:xfrm>
              <a:prstGeom prst="line">
                <a:avLst/>
              </a:prstGeom>
              <a:grpFill/>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63" name="Straight Connector 62"/>
              <p:cNvCxnSpPr>
                <a:stCxn id="60" idx="0"/>
                <a:endCxn id="53" idx="3"/>
              </p:cNvCxnSpPr>
              <p:nvPr/>
            </p:nvCxnSpPr>
            <p:spPr>
              <a:xfrm rot="5400000" flipH="1" flipV="1">
                <a:off x="7905750" y="2233472"/>
                <a:ext cx="185878" cy="71578"/>
              </a:xfrm>
              <a:prstGeom prst="line">
                <a:avLst/>
              </a:prstGeom>
              <a:grpFill/>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65" name="Straight Connector 64"/>
              <p:cNvCxnSpPr>
                <a:stCxn id="60" idx="7"/>
                <a:endCxn id="54" idx="4"/>
              </p:cNvCxnSpPr>
              <p:nvPr/>
            </p:nvCxnSpPr>
            <p:spPr>
              <a:xfrm rot="5400000" flipH="1" flipV="1">
                <a:off x="8062772" y="1962150"/>
                <a:ext cx="414478" cy="452578"/>
              </a:xfrm>
              <a:prstGeom prst="line">
                <a:avLst/>
              </a:prstGeom>
              <a:grpFill/>
              <a:ln>
                <a:solidFill>
                  <a:srgbClr val="000000"/>
                </a:solidFill>
              </a:ln>
            </p:spPr>
            <p:style>
              <a:lnRef idx="2">
                <a:schemeClr val="accent1"/>
              </a:lnRef>
              <a:fillRef idx="0">
                <a:schemeClr val="accent1"/>
              </a:fillRef>
              <a:effectRef idx="1">
                <a:schemeClr val="accent1"/>
              </a:effectRef>
              <a:fontRef idx="minor">
                <a:schemeClr val="tx1"/>
              </a:fontRef>
            </p:style>
          </p:cxnSp>
        </p:grpSp>
        <p:grpSp>
          <p:nvGrpSpPr>
            <p:cNvPr id="7" name="Group 64"/>
            <p:cNvGrpSpPr/>
            <p:nvPr/>
          </p:nvGrpSpPr>
          <p:grpSpPr>
            <a:xfrm>
              <a:off x="6477000" y="2286000"/>
              <a:ext cx="838200" cy="387927"/>
              <a:chOff x="7848600" y="2057400"/>
              <a:chExt cx="1143000" cy="533400"/>
            </a:xfrm>
            <a:solidFill>
              <a:schemeClr val="bg1"/>
            </a:solidFill>
          </p:grpSpPr>
          <p:sp>
            <p:nvSpPr>
              <p:cNvPr id="77" name="Oval 76"/>
              <p:cNvSpPr/>
              <p:nvPr/>
            </p:nvSpPr>
            <p:spPr>
              <a:xfrm>
                <a:off x="8382000" y="2362200"/>
                <a:ext cx="228600" cy="228600"/>
              </a:xfrm>
              <a:prstGeom prst="ellipse">
                <a:avLst/>
              </a:prstGeom>
              <a:grpFill/>
              <a:ln>
                <a:solidFill>
                  <a:srgbClr val="00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78" name="Oval 77"/>
              <p:cNvSpPr/>
              <p:nvPr/>
            </p:nvSpPr>
            <p:spPr>
              <a:xfrm>
                <a:off x="8763000" y="2057400"/>
                <a:ext cx="228600" cy="228600"/>
              </a:xfrm>
              <a:prstGeom prst="ellipse">
                <a:avLst/>
              </a:prstGeom>
              <a:grpFill/>
              <a:ln>
                <a:solidFill>
                  <a:srgbClr val="00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80" name="Oval 79"/>
              <p:cNvSpPr/>
              <p:nvPr/>
            </p:nvSpPr>
            <p:spPr>
              <a:xfrm>
                <a:off x="7848600" y="2362200"/>
                <a:ext cx="228600" cy="228600"/>
              </a:xfrm>
              <a:prstGeom prst="ellipse">
                <a:avLst/>
              </a:prstGeom>
              <a:grpFill/>
              <a:ln>
                <a:solidFill>
                  <a:srgbClr val="00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84" name="Straight Connector 83"/>
              <p:cNvCxnSpPr>
                <a:stCxn id="80" idx="5"/>
                <a:endCxn id="77" idx="3"/>
              </p:cNvCxnSpPr>
              <p:nvPr/>
            </p:nvCxnSpPr>
            <p:spPr>
              <a:xfrm rot="16200000" flipH="1">
                <a:off x="8229600" y="2371444"/>
                <a:ext cx="1588" cy="371756"/>
              </a:xfrm>
              <a:prstGeom prst="line">
                <a:avLst/>
              </a:prstGeom>
              <a:grpFill/>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86" name="Straight Connector 85"/>
              <p:cNvCxnSpPr>
                <a:stCxn id="77" idx="6"/>
                <a:endCxn id="78" idx="3"/>
              </p:cNvCxnSpPr>
              <p:nvPr/>
            </p:nvCxnSpPr>
            <p:spPr>
              <a:xfrm flipV="1">
                <a:off x="8610600" y="2252522"/>
                <a:ext cx="185878" cy="223978"/>
              </a:xfrm>
              <a:prstGeom prst="line">
                <a:avLst/>
              </a:prstGeom>
              <a:grpFill/>
              <a:ln>
                <a:solidFill>
                  <a:srgbClr val="000000"/>
                </a:solidFill>
              </a:ln>
            </p:spPr>
            <p:style>
              <a:lnRef idx="2">
                <a:schemeClr val="accent1"/>
              </a:lnRef>
              <a:fillRef idx="0">
                <a:schemeClr val="accent1"/>
              </a:fillRef>
              <a:effectRef idx="1">
                <a:schemeClr val="accent1"/>
              </a:effectRef>
              <a:fontRef idx="minor">
                <a:schemeClr val="tx1"/>
              </a:fontRef>
            </p:style>
          </p:cxnSp>
        </p:grpSp>
      </p:grpSp>
      <p:sp>
        <p:nvSpPr>
          <p:cNvPr id="90120" name="Title 31"/>
          <p:cNvSpPr>
            <a:spLocks noGrp="1"/>
          </p:cNvSpPr>
          <p:nvPr>
            <p:ph type="title"/>
          </p:nvPr>
        </p:nvSpPr>
        <p:spPr>
          <a:xfrm>
            <a:off x="381000" y="152400"/>
            <a:ext cx="8305800" cy="1143000"/>
          </a:xfrm>
        </p:spPr>
        <p:txBody>
          <a:bodyPr>
            <a:normAutofit fontScale="90000"/>
          </a:bodyPr>
          <a:lstStyle/>
          <a:p>
            <a:pPr eaLnBrk="1" hangingPunct="1"/>
            <a:r>
              <a:rPr lang="en-US" sz="4000" b="1" dirty="0">
                <a:solidFill>
                  <a:srgbClr val="0000FF"/>
                </a:solidFill>
                <a:latin typeface="Calibri" charset="0"/>
                <a:ea typeface="ＭＳ Ｐゴシック" charset="0"/>
                <a:cs typeface="ＭＳ Ｐゴシック" charset="0"/>
              </a:rPr>
              <a:t>Software Defined </a:t>
            </a:r>
            <a:r>
              <a:rPr lang="en-US" sz="4000" b="1" dirty="0" smtClean="0">
                <a:solidFill>
                  <a:srgbClr val="0000FF"/>
                </a:solidFill>
                <a:latin typeface="Calibri" charset="0"/>
                <a:ea typeface="ＭＳ Ｐゴシック" charset="0"/>
                <a:cs typeface="ＭＳ Ｐゴシック" charset="0"/>
              </a:rPr>
              <a:t>Network</a:t>
            </a:r>
            <a:br>
              <a:rPr lang="en-US" sz="4000" b="1" dirty="0" smtClean="0">
                <a:solidFill>
                  <a:srgbClr val="0000FF"/>
                </a:solidFill>
                <a:latin typeface="Calibri" charset="0"/>
                <a:ea typeface="ＭＳ Ｐゴシック" charset="0"/>
                <a:cs typeface="ＭＳ Ｐゴシック" charset="0"/>
              </a:rPr>
            </a:br>
            <a:r>
              <a:rPr lang="en-US" sz="4000" b="1" dirty="0" smtClean="0">
                <a:solidFill>
                  <a:srgbClr val="0000FF"/>
                </a:solidFill>
                <a:latin typeface="Calibri" charset="0"/>
                <a:ea typeface="ＭＳ Ｐゴシック" charset="0"/>
                <a:cs typeface="ＭＳ Ｐゴシック" charset="0"/>
              </a:rPr>
              <a:t>with Virtualization</a:t>
            </a:r>
            <a:endParaRPr lang="en-US" sz="4000" b="1" dirty="0">
              <a:solidFill>
                <a:srgbClr val="0000FF"/>
              </a:solidFill>
              <a:latin typeface="Calibri" charset="0"/>
              <a:ea typeface="ＭＳ Ｐゴシック" charset="0"/>
              <a:cs typeface="ＭＳ Ｐゴシック" charset="0"/>
            </a:endParaRPr>
          </a:p>
        </p:txBody>
      </p:sp>
    </p:spTree>
    <p:extLst>
      <p:ext uri="{BB962C8B-B14F-4D97-AF65-F5344CB8AC3E}">
        <p14:creationId xmlns:p14="http://schemas.microsoft.com/office/powerpoint/2010/main" val="316477399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0" presetClass="path" presetSubtype="0" accel="50000" decel="50000" fill="hold" nodeType="clickEffect">
                                  <p:stCondLst>
                                    <p:cond delay="0"/>
                                  </p:stCondLst>
                                  <p:childTnLst>
                                    <p:animMotion origin="layout" path="M 0 0 L 0 -0.14454 " pathEditMode="relative" ptsTypes="AA">
                                      <p:cBhvr>
                                        <p:cTn id="6" dur="1000" fill="hold"/>
                                        <p:tgtEl>
                                          <p:spTgt spid="67"/>
                                        </p:tgtEl>
                                        <p:attrNameLst>
                                          <p:attrName>ppt_x</p:attrName>
                                          <p:attrName>ppt_y</p:attrName>
                                        </p:attrNameLst>
                                      </p:cBhvr>
                                    </p:animMotion>
                                  </p:childTnLst>
                                </p:cTn>
                              </p:par>
                            </p:childTnLst>
                          </p:cTn>
                        </p:par>
                        <p:par>
                          <p:cTn id="7" fill="hold" nodeType="afterGroup">
                            <p:stCondLst>
                              <p:cond delay="1000"/>
                            </p:stCondLst>
                            <p:childTnLst>
                              <p:par>
                                <p:cTn id="8" presetID="10" presetClass="entr" presetSubtype="0" fill="hold" nodeType="after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1000"/>
                                        <p:tgtEl>
                                          <p:spTgt spid="4"/>
                                        </p:tgtEl>
                                      </p:cBhvr>
                                    </p:animEffect>
                                  </p:childTnLst>
                                </p:cTn>
                              </p:par>
                            </p:childTnLst>
                          </p:cTn>
                        </p:par>
                        <p:par>
                          <p:cTn id="11" fill="hold" nodeType="withGroup">
                            <p:stCondLst>
                              <p:cond delay="2000"/>
                            </p:stCondLst>
                            <p:childTnLst>
                              <p:par>
                                <p:cTn id="12" presetID="1" presetClass="entr" presetSubtype="0" fill="hold" grpId="0" nodeType="afterEffect">
                                  <p:stCondLst>
                                    <p:cond delay="0"/>
                                  </p:stCondLst>
                                  <p:childTnLst>
                                    <p:set>
                                      <p:cBhvr>
                                        <p:cTn id="13"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Content Placeholder 3"/>
          <p:cNvSpPr>
            <a:spLocks noGrp="1"/>
          </p:cNvSpPr>
          <p:nvPr>
            <p:ph idx="1"/>
          </p:nvPr>
        </p:nvSpPr>
        <p:spPr>
          <a:xfrm>
            <a:off x="533400" y="895350"/>
            <a:ext cx="8229600" cy="4525963"/>
          </a:xfrm>
        </p:spPr>
        <p:txBody>
          <a:bodyPr/>
          <a:lstStyle/>
          <a:p>
            <a:pPr marL="0" indent="0" algn="ctr" eaLnBrk="1" hangingPunct="1">
              <a:buFont typeface="Arial" charset="0"/>
              <a:buNone/>
            </a:pPr>
            <a:r>
              <a:rPr lang="en-US" sz="3600">
                <a:latin typeface="Calibri" charset="0"/>
              </a:rPr>
              <a:t>Scott Shenker at 1</a:t>
            </a:r>
            <a:r>
              <a:rPr lang="en-US" sz="3600" baseline="30000">
                <a:latin typeface="Calibri" charset="0"/>
              </a:rPr>
              <a:t>st</a:t>
            </a:r>
            <a:r>
              <a:rPr lang="en-US" sz="3600">
                <a:latin typeface="Calibri" charset="0"/>
              </a:rPr>
              <a:t> ONS in 2011  </a:t>
            </a:r>
          </a:p>
          <a:p>
            <a:pPr marL="0" indent="0" algn="ctr" eaLnBrk="1" hangingPunct="1">
              <a:buFont typeface="Arial" charset="0"/>
              <a:buNone/>
            </a:pPr>
            <a:r>
              <a:rPr lang="ja-JP" altLang="en-US" sz="2800">
                <a:solidFill>
                  <a:srgbClr val="1F497D"/>
                </a:solidFill>
                <a:latin typeface="Calibri" charset="0"/>
              </a:rPr>
              <a:t>“</a:t>
            </a:r>
            <a:r>
              <a:rPr lang="en-US" sz="2800">
                <a:solidFill>
                  <a:srgbClr val="1F497D"/>
                </a:solidFill>
                <a:latin typeface="Calibri" charset="0"/>
              </a:rPr>
              <a:t>The Future of Networking and the Past of Protocols</a:t>
            </a:r>
            <a:r>
              <a:rPr lang="ja-JP" altLang="en-US" sz="2800">
                <a:solidFill>
                  <a:srgbClr val="1F497D"/>
                </a:solidFill>
                <a:latin typeface="Calibri" charset="0"/>
              </a:rPr>
              <a:t>”</a:t>
            </a:r>
            <a:endParaRPr lang="en-US" sz="2800">
              <a:solidFill>
                <a:srgbClr val="1F497D"/>
              </a:solidFill>
              <a:latin typeface="Calibri" charset="0"/>
            </a:endParaRPr>
          </a:p>
        </p:txBody>
      </p:sp>
      <p:pic>
        <p:nvPicPr>
          <p:cNvPr id="20483" name="Picture 4" descr="Screen Shot 2012-04-13 at 5.11.38 P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93925" y="2505075"/>
            <a:ext cx="4756150" cy="368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37382115"/>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457200" y="1981200"/>
            <a:ext cx="8458200" cy="3276600"/>
          </a:xfrm>
        </p:spPr>
        <p:txBody>
          <a:bodyPr>
            <a:normAutofit fontScale="90000"/>
          </a:bodyPr>
          <a:lstStyle/>
          <a:p>
            <a:r>
              <a:rPr lang="en-US" dirty="0" smtClean="0"/>
              <a:t>How do SDN abstractions help? </a:t>
            </a:r>
            <a:br>
              <a:rPr lang="en-US" dirty="0" smtClean="0"/>
            </a:br>
            <a:r>
              <a:rPr lang="en-US" dirty="0" smtClean="0"/>
              <a:t/>
            </a:r>
            <a:br>
              <a:rPr lang="en-US" dirty="0" smtClean="0"/>
            </a:br>
            <a:r>
              <a:rPr lang="en-US" dirty="0" smtClean="0"/>
              <a:t>Network Virtualization</a:t>
            </a:r>
            <a:br>
              <a:rPr lang="en-US" dirty="0" smtClean="0"/>
            </a:br>
            <a:r>
              <a:rPr lang="en-US" dirty="0" smtClean="0"/>
              <a:t>Automatic Network Trouble Shooting</a:t>
            </a:r>
            <a:br>
              <a:rPr lang="en-US" dirty="0" smtClean="0"/>
            </a:br>
            <a:r>
              <a:rPr lang="en-US" dirty="0" smtClean="0"/>
              <a:t>…</a:t>
            </a:r>
            <a:endParaRPr lang="en-US" dirty="0"/>
          </a:p>
        </p:txBody>
      </p:sp>
    </p:spTree>
    <p:extLst>
      <p:ext uri="{BB962C8B-B14F-4D97-AF65-F5344CB8AC3E}">
        <p14:creationId xmlns:p14="http://schemas.microsoft.com/office/powerpoint/2010/main" val="3313088055"/>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ctrTitle"/>
          </p:nvPr>
        </p:nvSpPr>
        <p:spPr>
          <a:xfrm>
            <a:off x="0" y="1725613"/>
            <a:ext cx="9144000" cy="1470025"/>
          </a:xfrm>
        </p:spPr>
        <p:txBody>
          <a:bodyPr/>
          <a:lstStyle/>
          <a:p>
            <a:pPr eaLnBrk="1" hangingPunct="1"/>
            <a:r>
              <a:rPr lang="en-US" sz="4800">
                <a:solidFill>
                  <a:schemeClr val="accent2"/>
                </a:solidFill>
                <a:latin typeface="Arial" charset="0"/>
              </a:rPr>
              <a:t>Making SDNs Work</a:t>
            </a:r>
            <a:endParaRPr lang="en-US" sz="3600" i="1">
              <a:latin typeface="Arial" charset="0"/>
            </a:endParaRPr>
          </a:p>
        </p:txBody>
      </p:sp>
      <p:sp>
        <p:nvSpPr>
          <p:cNvPr id="15366" name="TextBox 7"/>
          <p:cNvSpPr txBox="1">
            <a:spLocks noChangeArrowheads="1"/>
          </p:cNvSpPr>
          <p:nvPr/>
        </p:nvSpPr>
        <p:spPr bwMode="auto">
          <a:xfrm>
            <a:off x="0" y="3729038"/>
            <a:ext cx="9144000" cy="830262"/>
          </a:xfrm>
          <a:prstGeom prst="rect">
            <a:avLst/>
          </a:prstGeom>
          <a:noFill/>
          <a:ln w="9525">
            <a:noFill/>
            <a:miter lim="800000"/>
            <a:headEnd/>
            <a:tailEnd/>
          </a:ln>
        </p:spPr>
        <p:txBody>
          <a:bodyPr>
            <a:spAutoFit/>
          </a:bodyPr>
          <a:lstStyle/>
          <a:p>
            <a:pPr algn="ctr" fontAlgn="auto">
              <a:spcBef>
                <a:spcPts val="0"/>
              </a:spcBef>
              <a:spcAft>
                <a:spcPts val="0"/>
              </a:spcAft>
              <a:defRPr/>
            </a:pPr>
            <a:r>
              <a:rPr lang="en-US" sz="2800" dirty="0">
                <a:ea typeface="+mn-ea"/>
                <a:cs typeface="+mn-cs"/>
              </a:rPr>
              <a:t>Nick McKeown</a:t>
            </a:r>
          </a:p>
          <a:p>
            <a:pPr algn="ctr" fontAlgn="auto">
              <a:spcBef>
                <a:spcPts val="0"/>
              </a:spcBef>
              <a:spcAft>
                <a:spcPts val="0"/>
              </a:spcAft>
              <a:defRPr/>
            </a:pPr>
            <a:r>
              <a:rPr lang="en-US" sz="2000" dirty="0">
                <a:solidFill>
                  <a:schemeClr val="bg1">
                    <a:lumMod val="50000"/>
                  </a:schemeClr>
                </a:solidFill>
                <a:ea typeface="+mn-ea"/>
                <a:cs typeface="+mn-cs"/>
              </a:rPr>
              <a:t>Stanford University	</a:t>
            </a:r>
          </a:p>
        </p:txBody>
      </p:sp>
      <p:pic>
        <p:nvPicPr>
          <p:cNvPr id="14340" name="Picture 12" descr="SU_Seal_Blk_po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43800" y="76200"/>
            <a:ext cx="1498600" cy="149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1" name="TextBox 7"/>
          <p:cNvSpPr txBox="1">
            <a:spLocks noChangeArrowheads="1"/>
          </p:cNvSpPr>
          <p:nvPr/>
        </p:nvSpPr>
        <p:spPr bwMode="auto">
          <a:xfrm>
            <a:off x="0" y="6211888"/>
            <a:ext cx="9144000"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37931725" indent="-37474525" eaLnBrk="0" hangingPunct="0">
              <a:defRPr sz="2400">
                <a:solidFill>
                  <a:schemeClr val="tx1"/>
                </a:solidFill>
                <a:latin typeface="Calibri" charset="0"/>
                <a:ea typeface="ＭＳ Ｐゴシック" charset="0"/>
              </a:defRPr>
            </a:lvl2pPr>
            <a:lvl3pPr eaLnBrk="0" hangingPunct="0">
              <a:defRPr sz="2400">
                <a:solidFill>
                  <a:schemeClr val="tx1"/>
                </a:solidFill>
                <a:latin typeface="Calibri" charset="0"/>
                <a:ea typeface="ＭＳ Ｐゴシック" charset="0"/>
              </a:defRPr>
            </a:lvl3pPr>
            <a:lvl4pPr eaLnBrk="0" hangingPunct="0">
              <a:defRPr sz="2400">
                <a:solidFill>
                  <a:schemeClr val="tx1"/>
                </a:solidFill>
                <a:latin typeface="Calibri" charset="0"/>
                <a:ea typeface="ＭＳ Ｐゴシック" charset="0"/>
              </a:defRPr>
            </a:lvl4pPr>
            <a:lvl5pPr eaLnBrk="0" hangingPunct="0">
              <a:defRPr sz="2400">
                <a:solidFill>
                  <a:schemeClr val="tx1"/>
                </a:solidFill>
                <a:latin typeface="Calibri" charset="0"/>
                <a:ea typeface="ＭＳ Ｐゴシック" charset="0"/>
              </a:defRPr>
            </a:lvl5pPr>
            <a:lvl6pPr marL="457200" eaLnBrk="0" fontAlgn="base" hangingPunct="0">
              <a:spcBef>
                <a:spcPct val="0"/>
              </a:spcBef>
              <a:spcAft>
                <a:spcPct val="0"/>
              </a:spcAft>
              <a:defRPr sz="2400">
                <a:solidFill>
                  <a:schemeClr val="tx1"/>
                </a:solidFill>
                <a:latin typeface="Calibri" charset="0"/>
                <a:ea typeface="ＭＳ Ｐゴシック" charset="0"/>
              </a:defRPr>
            </a:lvl6pPr>
            <a:lvl7pPr marL="914400" eaLnBrk="0" fontAlgn="base" hangingPunct="0">
              <a:spcBef>
                <a:spcPct val="0"/>
              </a:spcBef>
              <a:spcAft>
                <a:spcPct val="0"/>
              </a:spcAft>
              <a:defRPr sz="2400">
                <a:solidFill>
                  <a:schemeClr val="tx1"/>
                </a:solidFill>
                <a:latin typeface="Calibri" charset="0"/>
                <a:ea typeface="ＭＳ Ｐゴシック" charset="0"/>
              </a:defRPr>
            </a:lvl7pPr>
            <a:lvl8pPr marL="1371600" eaLnBrk="0" fontAlgn="base" hangingPunct="0">
              <a:spcBef>
                <a:spcPct val="0"/>
              </a:spcBef>
              <a:spcAft>
                <a:spcPct val="0"/>
              </a:spcAft>
              <a:defRPr sz="2400">
                <a:solidFill>
                  <a:schemeClr val="tx1"/>
                </a:solidFill>
                <a:latin typeface="Calibri" charset="0"/>
                <a:ea typeface="ＭＳ Ｐゴシック" charset="0"/>
              </a:defRPr>
            </a:lvl8pPr>
            <a:lvl9pPr marL="18288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1800">
                <a:solidFill>
                  <a:schemeClr val="tx2"/>
                </a:solidFill>
              </a:rPr>
              <a:t>Thanks to: NSF, GPO, Open Networking Research Center (ONRC) </a:t>
            </a:r>
            <a:br>
              <a:rPr lang="en-US" sz="1800">
                <a:solidFill>
                  <a:schemeClr val="tx2"/>
                </a:solidFill>
              </a:rPr>
            </a:br>
            <a:r>
              <a:rPr lang="en-US" sz="1600">
                <a:solidFill>
                  <a:schemeClr val="tx2"/>
                </a:solidFill>
              </a:rPr>
              <a:t>Cable Labs, Cisco, DoCoMo, DT, Ericsson, Google, HP, Huawei, Intel, Juniper, NEC, Texas Instruments </a:t>
            </a:r>
          </a:p>
        </p:txBody>
      </p:sp>
      <p:sp>
        <p:nvSpPr>
          <p:cNvPr id="2" name="TextBox 1"/>
          <p:cNvSpPr txBox="1"/>
          <p:nvPr/>
        </p:nvSpPr>
        <p:spPr>
          <a:xfrm>
            <a:off x="2057400" y="464403"/>
            <a:ext cx="4953000" cy="830997"/>
          </a:xfrm>
          <a:prstGeom prst="rect">
            <a:avLst/>
          </a:prstGeom>
          <a:noFill/>
        </p:spPr>
        <p:txBody>
          <a:bodyPr wrap="square" rtlCol="0">
            <a:spAutoFit/>
          </a:bodyPr>
          <a:lstStyle/>
          <a:p>
            <a:pPr algn="ctr"/>
            <a:r>
              <a:rPr lang="en-US" sz="2400" dirty="0" smtClean="0"/>
              <a:t>2</a:t>
            </a:r>
            <a:r>
              <a:rPr lang="en-US" sz="2400" baseline="30000" dirty="0" smtClean="0"/>
              <a:t>nd</a:t>
            </a:r>
            <a:r>
              <a:rPr lang="en-US" sz="2400" dirty="0" smtClean="0"/>
              <a:t> Open Networking Summit</a:t>
            </a:r>
          </a:p>
          <a:p>
            <a:pPr algn="ctr"/>
            <a:r>
              <a:rPr lang="en-US" sz="2400" dirty="0" smtClean="0"/>
              <a:t>http://</a:t>
            </a:r>
            <a:r>
              <a:rPr lang="en-US" sz="2400" dirty="0" err="1" smtClean="0"/>
              <a:t>OpenNetSummit.org</a:t>
            </a:r>
            <a:r>
              <a:rPr lang="en-US" sz="2400" dirty="0" smtClean="0"/>
              <a:t>/</a:t>
            </a:r>
            <a:endParaRPr lang="en-US" sz="2400" dirty="0"/>
          </a:p>
        </p:txBody>
      </p:sp>
    </p:spTree>
    <p:extLst>
      <p:ext uri="{BB962C8B-B14F-4D97-AF65-F5344CB8AC3E}">
        <p14:creationId xmlns:p14="http://schemas.microsoft.com/office/powerpoint/2010/main" val="2975847733"/>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Content Placeholder 5"/>
          <p:cNvSpPr>
            <a:spLocks noGrp="1"/>
          </p:cNvSpPr>
          <p:nvPr>
            <p:ph idx="1"/>
          </p:nvPr>
        </p:nvSpPr>
        <p:spPr/>
        <p:txBody>
          <a:bodyPr/>
          <a:lstStyle/>
          <a:p>
            <a:pPr marL="0" indent="0" eaLnBrk="1" hangingPunct="1">
              <a:buFont typeface="Arial" charset="0"/>
              <a:buNone/>
            </a:pPr>
            <a:r>
              <a:rPr lang="en-US" sz="4800">
                <a:latin typeface="Calibri" charset="0"/>
              </a:rPr>
              <a:t>With SDN we will:</a:t>
            </a:r>
          </a:p>
          <a:p>
            <a:pPr marL="914400" lvl="1" indent="-514350" eaLnBrk="1" hangingPunct="1">
              <a:buFont typeface="Calibri" charset="0"/>
              <a:buAutoNum type="arabicPeriod"/>
            </a:pPr>
            <a:r>
              <a:rPr lang="en-US" sz="3600">
                <a:solidFill>
                  <a:srgbClr val="1F497D"/>
                </a:solidFill>
                <a:latin typeface="Calibri" charset="0"/>
              </a:rPr>
              <a:t>Formally verify that our networks are behaving correctly.</a:t>
            </a:r>
          </a:p>
          <a:p>
            <a:pPr marL="914400" lvl="1" indent="-514350" eaLnBrk="1" hangingPunct="1">
              <a:buFont typeface="Calibri" charset="0"/>
              <a:buAutoNum type="arabicPeriod"/>
            </a:pPr>
            <a:r>
              <a:rPr lang="en-US" sz="3600">
                <a:solidFill>
                  <a:srgbClr val="1F497D"/>
                </a:solidFill>
                <a:latin typeface="Calibri" charset="0"/>
              </a:rPr>
              <a:t>Identify bugs, then systematically track down their root cause.</a:t>
            </a:r>
          </a:p>
        </p:txBody>
      </p:sp>
    </p:spTree>
    <p:extLst>
      <p:ext uri="{BB962C8B-B14F-4D97-AF65-F5344CB8AC3E}">
        <p14:creationId xmlns:p14="http://schemas.microsoft.com/office/powerpoint/2010/main" val="425313303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6865">
                                            <p:txEl>
                                              <p:pRg st="2" end="2"/>
                                            </p:txEl>
                                          </p:spTgt>
                                        </p:tgtEl>
                                        <p:attrNameLst>
                                          <p:attrName>style.visibility</p:attrName>
                                        </p:attrNameLst>
                                      </p:cBhvr>
                                      <p:to>
                                        <p:strVal val="visible"/>
                                      </p:to>
                                    </p:set>
                                    <p:animEffect transition="in" filter="fade">
                                      <p:cBhvr>
                                        <p:cTn id="7" dur="500"/>
                                        <p:tgtEl>
                                          <p:spTgt spid="3686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Cloud 16"/>
          <p:cNvSpPr/>
          <p:nvPr/>
        </p:nvSpPr>
        <p:spPr>
          <a:xfrm>
            <a:off x="3328930" y="4551175"/>
            <a:ext cx="5349478" cy="2083462"/>
          </a:xfrm>
          <a:prstGeom prst="cloud">
            <a:avLst/>
          </a:prstGeom>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sz="1600" dirty="0"/>
          </a:p>
        </p:txBody>
      </p:sp>
      <p:sp>
        <p:nvSpPr>
          <p:cNvPr id="37" name="TextBox 36"/>
          <p:cNvSpPr txBox="1"/>
          <p:nvPr/>
        </p:nvSpPr>
        <p:spPr>
          <a:xfrm>
            <a:off x="4962450" y="5129167"/>
            <a:ext cx="1980029" cy="400110"/>
          </a:xfrm>
          <a:prstGeom prst="rect">
            <a:avLst/>
          </a:prstGeom>
          <a:solidFill>
            <a:schemeClr val="bg1">
              <a:alpha val="61000"/>
            </a:schemeClr>
          </a:solidFill>
        </p:spPr>
        <p:txBody>
          <a:bodyPr wrap="none" rtlCol="0">
            <a:spAutoFit/>
          </a:bodyPr>
          <a:lstStyle/>
          <a:p>
            <a:r>
              <a:rPr lang="en-US" sz="2000" dirty="0" smtClean="0"/>
              <a:t>Physical Network</a:t>
            </a:r>
            <a:endParaRPr lang="en-US" sz="2000" dirty="0"/>
          </a:p>
        </p:txBody>
      </p:sp>
      <p:grpSp>
        <p:nvGrpSpPr>
          <p:cNvPr id="163" name="Group 162"/>
          <p:cNvGrpSpPr/>
          <p:nvPr/>
        </p:nvGrpSpPr>
        <p:grpSpPr>
          <a:xfrm>
            <a:off x="238576" y="4212103"/>
            <a:ext cx="6122033" cy="2078317"/>
            <a:chOff x="238576" y="4212103"/>
            <a:chExt cx="6122033" cy="2078317"/>
          </a:xfrm>
        </p:grpSpPr>
        <p:grpSp>
          <p:nvGrpSpPr>
            <p:cNvPr id="98" name="Group 97"/>
            <p:cNvGrpSpPr/>
            <p:nvPr/>
          </p:nvGrpSpPr>
          <p:grpSpPr>
            <a:xfrm>
              <a:off x="4632410" y="4212103"/>
              <a:ext cx="1728199" cy="2078317"/>
              <a:chOff x="2437349" y="4450551"/>
              <a:chExt cx="1728199" cy="2078317"/>
            </a:xfrm>
          </p:grpSpPr>
          <p:cxnSp>
            <p:nvCxnSpPr>
              <p:cNvPr id="11" name="Straight Arrow Connector 10"/>
              <p:cNvCxnSpPr>
                <a:endCxn id="19" idx="0"/>
              </p:cNvCxnSpPr>
              <p:nvPr/>
            </p:nvCxnSpPr>
            <p:spPr>
              <a:xfrm>
                <a:off x="4165548" y="4450551"/>
                <a:ext cx="0" cy="822138"/>
              </a:xfrm>
              <a:prstGeom prst="straightConnector1">
                <a:avLst/>
              </a:prstGeom>
              <a:ln w="571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94" name="Straight Arrow Connector 93"/>
              <p:cNvCxnSpPr/>
              <p:nvPr/>
            </p:nvCxnSpPr>
            <p:spPr>
              <a:xfrm>
                <a:off x="3955707" y="4714482"/>
                <a:ext cx="0" cy="497823"/>
              </a:xfrm>
              <a:prstGeom prst="straightConnector1">
                <a:avLst/>
              </a:prstGeom>
              <a:ln w="571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95" name="Straight Arrow Connector 94"/>
              <p:cNvCxnSpPr/>
              <p:nvPr/>
            </p:nvCxnSpPr>
            <p:spPr>
              <a:xfrm>
                <a:off x="2437349" y="4714482"/>
                <a:ext cx="0" cy="1717735"/>
              </a:xfrm>
              <a:prstGeom prst="straightConnector1">
                <a:avLst/>
              </a:prstGeom>
              <a:ln w="571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96" name="Straight Arrow Connector 95"/>
              <p:cNvCxnSpPr/>
              <p:nvPr/>
            </p:nvCxnSpPr>
            <p:spPr>
              <a:xfrm>
                <a:off x="3787127" y="4714482"/>
                <a:ext cx="0" cy="1814386"/>
              </a:xfrm>
              <a:prstGeom prst="straightConnector1">
                <a:avLst/>
              </a:prstGeom>
              <a:ln w="571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grpSp>
        <p:sp>
          <p:nvSpPr>
            <p:cNvPr id="162" name="TextBox 161"/>
            <p:cNvSpPr txBox="1"/>
            <p:nvPr/>
          </p:nvSpPr>
          <p:spPr>
            <a:xfrm>
              <a:off x="238576" y="4693956"/>
              <a:ext cx="2292413" cy="923330"/>
            </a:xfrm>
            <a:prstGeom prst="rect">
              <a:avLst/>
            </a:prstGeom>
            <a:noFill/>
          </p:spPr>
          <p:txBody>
            <a:bodyPr wrap="square" rtlCol="0">
              <a:spAutoFit/>
            </a:bodyPr>
            <a:lstStyle/>
            <a:p>
              <a:r>
                <a:rPr lang="en-US" dirty="0" smtClean="0">
                  <a:solidFill>
                    <a:srgbClr val="FF0000"/>
                  </a:solidFill>
                </a:rPr>
                <a:t>Network OS makes sure the flow entries are installed properly</a:t>
              </a:r>
            </a:p>
          </p:txBody>
        </p:sp>
      </p:grpSp>
      <p:sp>
        <p:nvSpPr>
          <p:cNvPr id="2" name="Title 1"/>
          <p:cNvSpPr>
            <a:spLocks noGrp="1"/>
          </p:cNvSpPr>
          <p:nvPr>
            <p:ph type="title"/>
          </p:nvPr>
        </p:nvSpPr>
        <p:spPr>
          <a:xfrm>
            <a:off x="238576" y="76200"/>
            <a:ext cx="8681932" cy="620728"/>
          </a:xfrm>
        </p:spPr>
        <p:txBody>
          <a:bodyPr>
            <a:noAutofit/>
          </a:bodyPr>
          <a:lstStyle/>
          <a:p>
            <a:r>
              <a:rPr lang="en-US" sz="4000" b="1" dirty="0" smtClean="0">
                <a:solidFill>
                  <a:srgbClr val="0000FF"/>
                </a:solidFill>
              </a:rPr>
              <a:t>SDN Operation</a:t>
            </a:r>
            <a:endParaRPr lang="en-US" sz="4000" b="1" dirty="0">
              <a:solidFill>
                <a:srgbClr val="0000FF"/>
              </a:solidFill>
            </a:endParaRPr>
          </a:p>
        </p:txBody>
      </p:sp>
      <p:sp>
        <p:nvSpPr>
          <p:cNvPr id="4" name="Slide Number Placeholder 3"/>
          <p:cNvSpPr>
            <a:spLocks noGrp="1"/>
          </p:cNvSpPr>
          <p:nvPr>
            <p:ph type="sldNum" sz="quarter" idx="12"/>
          </p:nvPr>
        </p:nvSpPr>
        <p:spPr>
          <a:xfrm>
            <a:off x="6557578" y="6145440"/>
            <a:ext cx="2133600" cy="365125"/>
          </a:xfrm>
        </p:spPr>
        <p:txBody>
          <a:bodyPr/>
          <a:lstStyle/>
          <a:p>
            <a:fld id="{3E9AF450-DCE0-844F-8A55-7162841334F0}" type="slidenum">
              <a:rPr lang="en-US" smtClean="0"/>
              <a:t>37</a:t>
            </a:fld>
            <a:endParaRPr lang="en-US"/>
          </a:p>
        </p:txBody>
      </p:sp>
      <p:sp>
        <p:nvSpPr>
          <p:cNvPr id="6" name="Rounded Rectangle 5"/>
          <p:cNvSpPr/>
          <p:nvPr/>
        </p:nvSpPr>
        <p:spPr>
          <a:xfrm>
            <a:off x="3059803" y="1207977"/>
            <a:ext cx="980433" cy="475092"/>
          </a:xfrm>
          <a:prstGeom prst="roundRect">
            <a:avLst/>
          </a:prstGeom>
          <a:solidFill>
            <a:srgbClr val="0000FF"/>
          </a:solidFill>
        </p:spPr>
        <p:style>
          <a:lnRef idx="1">
            <a:schemeClr val="dk1"/>
          </a:lnRef>
          <a:fillRef idx="3">
            <a:schemeClr val="dk1"/>
          </a:fillRef>
          <a:effectRef idx="2">
            <a:schemeClr val="dk1"/>
          </a:effectRef>
          <a:fontRef idx="minor">
            <a:schemeClr val="lt1"/>
          </a:fontRef>
        </p:style>
        <p:txBody>
          <a:bodyPr rtlCol="0" anchor="ctr"/>
          <a:lstStyle/>
          <a:p>
            <a:pPr algn="ctr"/>
            <a:r>
              <a:rPr lang="en-US" sz="1400" dirty="0" smtClean="0"/>
              <a:t>App</a:t>
            </a:r>
            <a:endParaRPr lang="en-US" sz="1400" dirty="0"/>
          </a:p>
        </p:txBody>
      </p:sp>
      <p:sp>
        <p:nvSpPr>
          <p:cNvPr id="7" name="Rounded Rectangle 6"/>
          <p:cNvSpPr/>
          <p:nvPr/>
        </p:nvSpPr>
        <p:spPr>
          <a:xfrm>
            <a:off x="4134286" y="1208532"/>
            <a:ext cx="980433" cy="475092"/>
          </a:xfrm>
          <a:prstGeom prst="roundRect">
            <a:avLst/>
          </a:prstGeom>
          <a:solidFill>
            <a:srgbClr val="008000"/>
          </a:solidFill>
        </p:spPr>
        <p:style>
          <a:lnRef idx="1">
            <a:schemeClr val="dk1"/>
          </a:lnRef>
          <a:fillRef idx="3">
            <a:schemeClr val="dk1"/>
          </a:fillRef>
          <a:effectRef idx="2">
            <a:schemeClr val="dk1"/>
          </a:effectRef>
          <a:fontRef idx="minor">
            <a:schemeClr val="lt1"/>
          </a:fontRef>
        </p:style>
        <p:txBody>
          <a:bodyPr rtlCol="0" anchor="ctr"/>
          <a:lstStyle/>
          <a:p>
            <a:pPr algn="ctr"/>
            <a:r>
              <a:rPr lang="en-US" sz="1400" dirty="0" smtClean="0"/>
              <a:t>App</a:t>
            </a:r>
            <a:endParaRPr lang="en-US" sz="1400" dirty="0"/>
          </a:p>
        </p:txBody>
      </p:sp>
      <p:sp>
        <p:nvSpPr>
          <p:cNvPr id="8" name="Rounded Rectangle 7"/>
          <p:cNvSpPr/>
          <p:nvPr/>
        </p:nvSpPr>
        <p:spPr>
          <a:xfrm>
            <a:off x="5193399" y="1220632"/>
            <a:ext cx="980433" cy="475092"/>
          </a:xfrm>
          <a:prstGeom prst="roundRect">
            <a:avLst/>
          </a:prstGeom>
          <a:solidFill>
            <a:schemeClr val="accent2">
              <a:lumMod val="75000"/>
            </a:schemeClr>
          </a:solidFill>
        </p:spPr>
        <p:style>
          <a:lnRef idx="1">
            <a:schemeClr val="dk1"/>
          </a:lnRef>
          <a:fillRef idx="3">
            <a:schemeClr val="dk1"/>
          </a:fillRef>
          <a:effectRef idx="2">
            <a:schemeClr val="dk1"/>
          </a:effectRef>
          <a:fontRef idx="minor">
            <a:schemeClr val="lt1"/>
          </a:fontRef>
        </p:style>
        <p:txBody>
          <a:bodyPr rtlCol="0" anchor="ctr"/>
          <a:lstStyle/>
          <a:p>
            <a:pPr algn="ctr"/>
            <a:r>
              <a:rPr lang="en-US" sz="1400" dirty="0" smtClean="0"/>
              <a:t>App</a:t>
            </a:r>
            <a:endParaRPr lang="en-US" sz="1400" dirty="0"/>
          </a:p>
        </p:txBody>
      </p:sp>
      <p:sp>
        <p:nvSpPr>
          <p:cNvPr id="9" name="Rounded Rectangle 8"/>
          <p:cNvSpPr/>
          <p:nvPr/>
        </p:nvSpPr>
        <p:spPr>
          <a:xfrm>
            <a:off x="6765083" y="1191344"/>
            <a:ext cx="980433" cy="475092"/>
          </a:xfrm>
          <a:prstGeom prst="roundRect">
            <a:avLst/>
          </a:prstGeom>
          <a:solidFill>
            <a:schemeClr val="accent5">
              <a:lumMod val="75000"/>
            </a:schemeClr>
          </a:solidFill>
        </p:spPr>
        <p:style>
          <a:lnRef idx="1">
            <a:schemeClr val="dk1"/>
          </a:lnRef>
          <a:fillRef idx="3">
            <a:schemeClr val="dk1"/>
          </a:fillRef>
          <a:effectRef idx="2">
            <a:schemeClr val="dk1"/>
          </a:effectRef>
          <a:fontRef idx="minor">
            <a:schemeClr val="lt1"/>
          </a:fontRef>
        </p:style>
        <p:txBody>
          <a:bodyPr rtlCol="0" anchor="ctr"/>
          <a:lstStyle/>
          <a:p>
            <a:pPr algn="ctr"/>
            <a:r>
              <a:rPr lang="en-US" sz="1400" dirty="0" smtClean="0"/>
              <a:t>App</a:t>
            </a:r>
            <a:endParaRPr lang="en-US" sz="1400" dirty="0"/>
          </a:p>
        </p:txBody>
      </p:sp>
      <p:sp>
        <p:nvSpPr>
          <p:cNvPr id="10" name="Rounded Rectangle 9"/>
          <p:cNvSpPr/>
          <p:nvPr/>
        </p:nvSpPr>
        <p:spPr>
          <a:xfrm>
            <a:off x="7940074" y="1191899"/>
            <a:ext cx="980433" cy="475092"/>
          </a:xfrm>
          <a:prstGeom prst="roundRect">
            <a:avLst/>
          </a:prstGeom>
          <a:solidFill>
            <a:srgbClr val="FF0000"/>
          </a:solidFill>
        </p:spPr>
        <p:style>
          <a:lnRef idx="1">
            <a:schemeClr val="dk1"/>
          </a:lnRef>
          <a:fillRef idx="3">
            <a:schemeClr val="dk1"/>
          </a:fillRef>
          <a:effectRef idx="2">
            <a:schemeClr val="dk1"/>
          </a:effectRef>
          <a:fontRef idx="minor">
            <a:schemeClr val="lt1"/>
          </a:fontRef>
        </p:style>
        <p:txBody>
          <a:bodyPr rtlCol="0" anchor="ctr"/>
          <a:lstStyle/>
          <a:p>
            <a:pPr algn="ctr"/>
            <a:r>
              <a:rPr lang="en-US" sz="1400" dirty="0" smtClean="0"/>
              <a:t>App</a:t>
            </a:r>
            <a:endParaRPr lang="en-US" sz="1400" dirty="0"/>
          </a:p>
        </p:txBody>
      </p:sp>
      <p:sp>
        <p:nvSpPr>
          <p:cNvPr id="12" name="Rounded Rectangle 11"/>
          <p:cNvSpPr/>
          <p:nvPr/>
        </p:nvSpPr>
        <p:spPr>
          <a:xfrm>
            <a:off x="3059802" y="1833165"/>
            <a:ext cx="3114029" cy="413484"/>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smtClean="0"/>
              <a:t>Controller</a:t>
            </a:r>
          </a:p>
        </p:txBody>
      </p:sp>
      <p:sp>
        <p:nvSpPr>
          <p:cNvPr id="14" name="Rounded Rectangle 13"/>
          <p:cNvSpPr/>
          <p:nvPr/>
        </p:nvSpPr>
        <p:spPr>
          <a:xfrm>
            <a:off x="6765084" y="1833165"/>
            <a:ext cx="2155424" cy="413484"/>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smtClean="0"/>
              <a:t>Controller</a:t>
            </a:r>
          </a:p>
        </p:txBody>
      </p:sp>
      <p:sp>
        <p:nvSpPr>
          <p:cNvPr id="15" name="Rounded Rectangle 14"/>
          <p:cNvSpPr/>
          <p:nvPr/>
        </p:nvSpPr>
        <p:spPr>
          <a:xfrm>
            <a:off x="3059803" y="3197201"/>
            <a:ext cx="5860704" cy="475092"/>
          </a:xfrm>
          <a:prstGeom prst="round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en-US" dirty="0" smtClean="0"/>
              <a:t>Virtualization</a:t>
            </a:r>
            <a:endParaRPr lang="en-US" dirty="0"/>
          </a:p>
        </p:txBody>
      </p:sp>
      <p:sp>
        <p:nvSpPr>
          <p:cNvPr id="16" name="Rounded Rectangle 15"/>
          <p:cNvSpPr/>
          <p:nvPr/>
        </p:nvSpPr>
        <p:spPr>
          <a:xfrm>
            <a:off x="3059803" y="4008115"/>
            <a:ext cx="5860704" cy="442436"/>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dirty="0" smtClean="0"/>
              <a:t>Network OS (Dist. State </a:t>
            </a:r>
            <a:r>
              <a:rPr lang="en-US" dirty="0" err="1" smtClean="0"/>
              <a:t>Mgmt</a:t>
            </a:r>
            <a:r>
              <a:rPr lang="en-US" dirty="0" smtClean="0"/>
              <a:t>)</a:t>
            </a:r>
            <a:endParaRPr lang="en-US" dirty="0"/>
          </a:p>
        </p:txBody>
      </p:sp>
      <p:grpSp>
        <p:nvGrpSpPr>
          <p:cNvPr id="18" name="Group 17"/>
          <p:cNvGrpSpPr/>
          <p:nvPr/>
        </p:nvGrpSpPr>
        <p:grpSpPr>
          <a:xfrm>
            <a:off x="3872892" y="4551175"/>
            <a:ext cx="3675973" cy="2007936"/>
            <a:chOff x="4979790" y="4463584"/>
            <a:chExt cx="2697793" cy="1473622"/>
          </a:xfrm>
        </p:grpSpPr>
        <p:pic>
          <p:nvPicPr>
            <p:cNvPr id="19" name="Picture 1"/>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4979790" y="4993102"/>
              <a:ext cx="429559" cy="310206"/>
            </a:xfrm>
            <a:prstGeom prst="rect">
              <a:avLst/>
            </a:prstGeom>
            <a:noFill/>
            <a:ln w="9525">
              <a:noFill/>
              <a:miter lim="800000"/>
              <a:headEnd/>
              <a:tailEnd/>
            </a:ln>
          </p:spPr>
        </p:pic>
        <p:pic>
          <p:nvPicPr>
            <p:cNvPr id="20" name="Picture 1"/>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5409349" y="5584906"/>
              <a:ext cx="429559" cy="310206"/>
            </a:xfrm>
            <a:prstGeom prst="rect">
              <a:avLst/>
            </a:prstGeom>
            <a:noFill/>
            <a:ln w="9525">
              <a:noFill/>
              <a:miter lim="800000"/>
              <a:headEnd/>
              <a:tailEnd/>
            </a:ln>
          </p:spPr>
        </p:pic>
        <p:pic>
          <p:nvPicPr>
            <p:cNvPr id="21" name="Picture 1"/>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6415029" y="5627000"/>
              <a:ext cx="429559" cy="310206"/>
            </a:xfrm>
            <a:prstGeom prst="rect">
              <a:avLst/>
            </a:prstGeom>
            <a:noFill/>
            <a:ln w="9525">
              <a:noFill/>
              <a:miter lim="800000"/>
              <a:headEnd/>
              <a:tailEnd/>
            </a:ln>
          </p:spPr>
        </p:pic>
        <p:pic>
          <p:nvPicPr>
            <p:cNvPr id="22" name="Picture 1"/>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7095624" y="5320750"/>
              <a:ext cx="429559" cy="310206"/>
            </a:xfrm>
            <a:prstGeom prst="rect">
              <a:avLst/>
            </a:prstGeom>
            <a:noFill/>
            <a:ln w="9525">
              <a:noFill/>
              <a:miter lim="800000"/>
              <a:headEnd/>
              <a:tailEnd/>
            </a:ln>
          </p:spPr>
        </p:pic>
        <p:pic>
          <p:nvPicPr>
            <p:cNvPr id="23" name="Picture 1"/>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7248024" y="4463584"/>
              <a:ext cx="429559" cy="310206"/>
            </a:xfrm>
            <a:prstGeom prst="rect">
              <a:avLst/>
            </a:prstGeom>
            <a:noFill/>
            <a:ln w="9525">
              <a:noFill/>
              <a:miter lim="800000"/>
              <a:headEnd/>
              <a:tailEnd/>
            </a:ln>
          </p:spPr>
        </p:pic>
        <p:pic>
          <p:nvPicPr>
            <p:cNvPr id="24" name="Picture 1"/>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6435683" y="5092302"/>
              <a:ext cx="429559" cy="310206"/>
            </a:xfrm>
            <a:prstGeom prst="rect">
              <a:avLst/>
            </a:prstGeom>
            <a:noFill/>
            <a:ln w="9525">
              <a:noFill/>
              <a:miter lim="800000"/>
              <a:headEnd/>
              <a:tailEnd/>
            </a:ln>
          </p:spPr>
        </p:pic>
        <p:pic>
          <p:nvPicPr>
            <p:cNvPr id="25" name="Picture 1"/>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5624128" y="4668566"/>
              <a:ext cx="429559" cy="310206"/>
            </a:xfrm>
            <a:prstGeom prst="rect">
              <a:avLst/>
            </a:prstGeom>
            <a:noFill/>
            <a:ln w="9525">
              <a:noFill/>
              <a:miter lim="800000"/>
              <a:headEnd/>
              <a:tailEnd/>
            </a:ln>
          </p:spPr>
        </p:pic>
        <p:cxnSp>
          <p:nvCxnSpPr>
            <p:cNvPr id="26" name="Straight Connector 25"/>
            <p:cNvCxnSpPr/>
            <p:nvPr/>
          </p:nvCxnSpPr>
          <p:spPr>
            <a:xfrm flipV="1">
              <a:off x="5287433" y="4872567"/>
              <a:ext cx="457200" cy="25400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flipH="1" flipV="1">
              <a:off x="5261316" y="5198809"/>
              <a:ext cx="275884" cy="470273"/>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flipH="1" flipV="1">
              <a:off x="5689600" y="5762475"/>
              <a:ext cx="838200" cy="59007"/>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flipH="1">
              <a:off x="5689600" y="5261735"/>
              <a:ext cx="838200" cy="429678"/>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a:off x="6709833" y="5261735"/>
              <a:ext cx="0" cy="478279"/>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flipH="1">
              <a:off x="6709833" y="5495224"/>
              <a:ext cx="538192" cy="267251"/>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32" name="Straight Connector 31"/>
            <p:cNvCxnSpPr>
              <a:endCxn id="25" idx="3"/>
            </p:cNvCxnSpPr>
            <p:nvPr/>
          </p:nvCxnSpPr>
          <p:spPr>
            <a:xfrm flipH="1">
              <a:off x="6053687" y="4668566"/>
              <a:ext cx="1308080" cy="155103"/>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flipH="1" flipV="1">
              <a:off x="5930901" y="4872567"/>
              <a:ext cx="626532" cy="303911"/>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flipH="1">
              <a:off x="6709833" y="4668566"/>
              <a:ext cx="651934" cy="531669"/>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flipV="1">
              <a:off x="7361767" y="4668566"/>
              <a:ext cx="163416" cy="754214"/>
            </a:xfrm>
            <a:prstGeom prst="line">
              <a:avLst/>
            </a:prstGeom>
            <a:effectLst/>
          </p:spPr>
          <p:style>
            <a:lnRef idx="2">
              <a:schemeClr val="accent1"/>
            </a:lnRef>
            <a:fillRef idx="0">
              <a:schemeClr val="accent1"/>
            </a:fillRef>
            <a:effectRef idx="1">
              <a:schemeClr val="accent1"/>
            </a:effectRef>
            <a:fontRef idx="minor">
              <a:schemeClr val="tx1"/>
            </a:fontRef>
          </p:style>
        </p:cxnSp>
      </p:grpSp>
      <p:cxnSp>
        <p:nvCxnSpPr>
          <p:cNvPr id="36" name="Straight Connector 35"/>
          <p:cNvCxnSpPr>
            <a:stCxn id="24" idx="1"/>
          </p:cNvCxnSpPr>
          <p:nvPr/>
        </p:nvCxnSpPr>
        <p:spPr>
          <a:xfrm flipH="1" flipV="1">
            <a:off x="4292083" y="5522554"/>
            <a:ext cx="1564587" cy="96644"/>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38" name="Cloud 37"/>
          <p:cNvSpPr/>
          <p:nvPr/>
        </p:nvSpPr>
        <p:spPr>
          <a:xfrm>
            <a:off x="6765084" y="2196580"/>
            <a:ext cx="1899160" cy="969652"/>
          </a:xfrm>
          <a:prstGeom prst="cloud">
            <a:avLst/>
          </a:prstGeom>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sz="1600" dirty="0"/>
          </a:p>
        </p:txBody>
      </p:sp>
      <p:sp>
        <p:nvSpPr>
          <p:cNvPr id="39" name="Cloud 38"/>
          <p:cNvSpPr/>
          <p:nvPr/>
        </p:nvSpPr>
        <p:spPr>
          <a:xfrm>
            <a:off x="3650441" y="2167276"/>
            <a:ext cx="1910698" cy="1031250"/>
          </a:xfrm>
          <a:prstGeom prst="cloud">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1600" dirty="0"/>
          </a:p>
        </p:txBody>
      </p:sp>
      <p:grpSp>
        <p:nvGrpSpPr>
          <p:cNvPr id="49" name="Group 48"/>
          <p:cNvGrpSpPr/>
          <p:nvPr/>
        </p:nvGrpSpPr>
        <p:grpSpPr>
          <a:xfrm>
            <a:off x="7417333" y="2548782"/>
            <a:ext cx="634689" cy="570218"/>
            <a:chOff x="4832482" y="2207903"/>
            <a:chExt cx="634689" cy="570218"/>
          </a:xfrm>
        </p:grpSpPr>
        <p:sp>
          <p:nvSpPr>
            <p:cNvPr id="50" name="Oval 49"/>
            <p:cNvSpPr/>
            <p:nvPr/>
          </p:nvSpPr>
          <p:spPr>
            <a:xfrm>
              <a:off x="4832482" y="2240456"/>
              <a:ext cx="121713" cy="128161"/>
            </a:xfrm>
            <a:prstGeom prst="ellipse">
              <a:avLst/>
            </a:prstGeom>
            <a:solidFill>
              <a:srgbClr val="660066"/>
            </a:solidFill>
            <a:ln>
              <a:solidFill>
                <a:srgbClr val="660066"/>
              </a:solid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51" name="Oval 50"/>
            <p:cNvSpPr/>
            <p:nvPr/>
          </p:nvSpPr>
          <p:spPr>
            <a:xfrm>
              <a:off x="4893338" y="2507219"/>
              <a:ext cx="121713" cy="128161"/>
            </a:xfrm>
            <a:prstGeom prst="ellipse">
              <a:avLst/>
            </a:prstGeom>
            <a:solidFill>
              <a:srgbClr val="660066"/>
            </a:solidFill>
            <a:ln>
              <a:solidFill>
                <a:srgbClr val="660066"/>
              </a:solid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52" name="Oval 51"/>
            <p:cNvSpPr/>
            <p:nvPr/>
          </p:nvSpPr>
          <p:spPr>
            <a:xfrm>
              <a:off x="5127239" y="2649960"/>
              <a:ext cx="121713" cy="128161"/>
            </a:xfrm>
            <a:prstGeom prst="ellipse">
              <a:avLst/>
            </a:prstGeom>
            <a:solidFill>
              <a:srgbClr val="660066"/>
            </a:solidFill>
            <a:ln>
              <a:solidFill>
                <a:srgbClr val="660066"/>
              </a:solid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cxnSp>
          <p:nvCxnSpPr>
            <p:cNvPr id="53" name="Straight Connector 52"/>
            <p:cNvCxnSpPr>
              <a:stCxn id="50" idx="4"/>
              <a:endCxn id="51" idx="1"/>
            </p:cNvCxnSpPr>
            <p:nvPr/>
          </p:nvCxnSpPr>
          <p:spPr>
            <a:xfrm>
              <a:off x="4893339" y="2368617"/>
              <a:ext cx="17823" cy="157371"/>
            </a:xfrm>
            <a:prstGeom prst="line">
              <a:avLst/>
            </a:prstGeom>
            <a:ln w="19050" cmpd="sng">
              <a:solidFill>
                <a:srgbClr val="660066"/>
              </a:solidFill>
            </a:ln>
          </p:spPr>
          <p:style>
            <a:lnRef idx="2">
              <a:schemeClr val="accent1"/>
            </a:lnRef>
            <a:fillRef idx="0">
              <a:schemeClr val="accent1"/>
            </a:fillRef>
            <a:effectRef idx="1">
              <a:schemeClr val="accent1"/>
            </a:effectRef>
            <a:fontRef idx="minor">
              <a:schemeClr val="tx1"/>
            </a:fontRef>
          </p:style>
        </p:cxnSp>
        <p:cxnSp>
          <p:nvCxnSpPr>
            <p:cNvPr id="54" name="Straight Connector 53"/>
            <p:cNvCxnSpPr/>
            <p:nvPr/>
          </p:nvCxnSpPr>
          <p:spPr>
            <a:xfrm flipH="1" flipV="1">
              <a:off x="4984980" y="2593104"/>
              <a:ext cx="190868" cy="123973"/>
            </a:xfrm>
            <a:prstGeom prst="line">
              <a:avLst/>
            </a:prstGeom>
            <a:ln w="19050" cmpd="sng">
              <a:solidFill>
                <a:srgbClr val="660066"/>
              </a:solidFill>
            </a:ln>
          </p:spPr>
          <p:style>
            <a:lnRef idx="2">
              <a:schemeClr val="accent1"/>
            </a:lnRef>
            <a:fillRef idx="0">
              <a:schemeClr val="accent1"/>
            </a:fillRef>
            <a:effectRef idx="1">
              <a:schemeClr val="accent1"/>
            </a:effectRef>
            <a:fontRef idx="minor">
              <a:schemeClr val="tx1"/>
            </a:fontRef>
          </p:style>
        </p:cxnSp>
        <p:cxnSp>
          <p:nvCxnSpPr>
            <p:cNvPr id="55" name="Straight Connector 54"/>
            <p:cNvCxnSpPr/>
            <p:nvPr/>
          </p:nvCxnSpPr>
          <p:spPr>
            <a:xfrm flipV="1">
              <a:off x="4954195" y="2289440"/>
              <a:ext cx="348230" cy="9252"/>
            </a:xfrm>
            <a:prstGeom prst="line">
              <a:avLst/>
            </a:prstGeom>
            <a:ln w="19050" cmpd="sng">
              <a:solidFill>
                <a:srgbClr val="660066"/>
              </a:solidFill>
            </a:ln>
          </p:spPr>
          <p:style>
            <a:lnRef idx="2">
              <a:schemeClr val="accent1"/>
            </a:lnRef>
            <a:fillRef idx="0">
              <a:schemeClr val="accent1"/>
            </a:fillRef>
            <a:effectRef idx="1">
              <a:schemeClr val="accent1"/>
            </a:effectRef>
            <a:fontRef idx="minor">
              <a:schemeClr val="tx1"/>
            </a:fontRef>
          </p:style>
        </p:cxnSp>
        <p:sp>
          <p:nvSpPr>
            <p:cNvPr id="56" name="Oval 55"/>
            <p:cNvSpPr/>
            <p:nvPr/>
          </p:nvSpPr>
          <p:spPr>
            <a:xfrm>
              <a:off x="5284601" y="2207903"/>
              <a:ext cx="121713" cy="128161"/>
            </a:xfrm>
            <a:prstGeom prst="ellipse">
              <a:avLst/>
            </a:prstGeom>
            <a:solidFill>
              <a:srgbClr val="660066"/>
            </a:solidFill>
            <a:ln>
              <a:solidFill>
                <a:srgbClr val="660066"/>
              </a:solid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57" name="Oval 56"/>
            <p:cNvSpPr/>
            <p:nvPr/>
          </p:nvSpPr>
          <p:spPr>
            <a:xfrm>
              <a:off x="5345458" y="2562159"/>
              <a:ext cx="121713" cy="128161"/>
            </a:xfrm>
            <a:prstGeom prst="ellipse">
              <a:avLst/>
            </a:prstGeom>
            <a:solidFill>
              <a:srgbClr val="660066"/>
            </a:solidFill>
            <a:ln>
              <a:solidFill>
                <a:srgbClr val="660066"/>
              </a:solid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cxnSp>
          <p:nvCxnSpPr>
            <p:cNvPr id="58" name="Straight Connector 57"/>
            <p:cNvCxnSpPr>
              <a:stCxn id="52" idx="0"/>
              <a:endCxn id="56" idx="3"/>
            </p:cNvCxnSpPr>
            <p:nvPr/>
          </p:nvCxnSpPr>
          <p:spPr>
            <a:xfrm flipV="1">
              <a:off x="5188096" y="2317295"/>
              <a:ext cx="114330" cy="332665"/>
            </a:xfrm>
            <a:prstGeom prst="line">
              <a:avLst/>
            </a:prstGeom>
            <a:ln w="19050" cmpd="sng">
              <a:solidFill>
                <a:srgbClr val="660066"/>
              </a:solidFill>
            </a:ln>
          </p:spPr>
          <p:style>
            <a:lnRef idx="2">
              <a:schemeClr val="accent1"/>
            </a:lnRef>
            <a:fillRef idx="0">
              <a:schemeClr val="accent1"/>
            </a:fillRef>
            <a:effectRef idx="1">
              <a:schemeClr val="accent1"/>
            </a:effectRef>
            <a:fontRef idx="minor">
              <a:schemeClr val="tx1"/>
            </a:fontRef>
          </p:style>
        </p:cxnSp>
        <p:cxnSp>
          <p:nvCxnSpPr>
            <p:cNvPr id="59" name="Straight Connector 58"/>
            <p:cNvCxnSpPr/>
            <p:nvPr/>
          </p:nvCxnSpPr>
          <p:spPr>
            <a:xfrm flipV="1">
              <a:off x="5197008" y="2625969"/>
              <a:ext cx="175186" cy="69033"/>
            </a:xfrm>
            <a:prstGeom prst="line">
              <a:avLst/>
            </a:prstGeom>
            <a:ln w="19050" cmpd="sng">
              <a:solidFill>
                <a:srgbClr val="660066"/>
              </a:solidFill>
            </a:ln>
          </p:spPr>
          <p:style>
            <a:lnRef idx="2">
              <a:schemeClr val="accent1"/>
            </a:lnRef>
            <a:fillRef idx="0">
              <a:schemeClr val="accent1"/>
            </a:fillRef>
            <a:effectRef idx="1">
              <a:schemeClr val="accent1"/>
            </a:effectRef>
            <a:fontRef idx="minor">
              <a:schemeClr val="tx1"/>
            </a:fontRef>
          </p:style>
        </p:cxnSp>
        <p:cxnSp>
          <p:nvCxnSpPr>
            <p:cNvPr id="60" name="Straight Connector 59"/>
            <p:cNvCxnSpPr/>
            <p:nvPr/>
          </p:nvCxnSpPr>
          <p:spPr>
            <a:xfrm>
              <a:off x="5345458" y="2298692"/>
              <a:ext cx="60856" cy="263632"/>
            </a:xfrm>
            <a:prstGeom prst="line">
              <a:avLst/>
            </a:prstGeom>
            <a:ln w="19050" cmpd="sng">
              <a:solidFill>
                <a:srgbClr val="660066"/>
              </a:solidFill>
            </a:ln>
          </p:spPr>
          <p:style>
            <a:lnRef idx="2">
              <a:schemeClr val="accent1"/>
            </a:lnRef>
            <a:fillRef idx="0">
              <a:schemeClr val="accent1"/>
            </a:fillRef>
            <a:effectRef idx="1">
              <a:schemeClr val="accent1"/>
            </a:effectRef>
            <a:fontRef idx="minor">
              <a:schemeClr val="tx1"/>
            </a:fontRef>
          </p:style>
        </p:cxnSp>
        <p:cxnSp>
          <p:nvCxnSpPr>
            <p:cNvPr id="61" name="Straight Connector 60"/>
            <p:cNvCxnSpPr>
              <a:stCxn id="56" idx="3"/>
              <a:endCxn id="51" idx="7"/>
            </p:cNvCxnSpPr>
            <p:nvPr/>
          </p:nvCxnSpPr>
          <p:spPr>
            <a:xfrm flipH="1">
              <a:off x="4997227" y="2317295"/>
              <a:ext cx="305198" cy="208692"/>
            </a:xfrm>
            <a:prstGeom prst="line">
              <a:avLst/>
            </a:prstGeom>
            <a:ln w="19050" cmpd="sng">
              <a:solidFill>
                <a:srgbClr val="660066"/>
              </a:solidFill>
            </a:ln>
          </p:spPr>
          <p:style>
            <a:lnRef idx="2">
              <a:schemeClr val="accent1"/>
            </a:lnRef>
            <a:fillRef idx="0">
              <a:schemeClr val="accent1"/>
            </a:fillRef>
            <a:effectRef idx="1">
              <a:schemeClr val="accent1"/>
            </a:effectRef>
            <a:fontRef idx="minor">
              <a:schemeClr val="tx1"/>
            </a:fontRef>
          </p:style>
        </p:cxnSp>
      </p:grpSp>
      <p:sp>
        <p:nvSpPr>
          <p:cNvPr id="62" name="TextBox 61"/>
          <p:cNvSpPr txBox="1"/>
          <p:nvPr/>
        </p:nvSpPr>
        <p:spPr>
          <a:xfrm>
            <a:off x="3868483" y="2236065"/>
            <a:ext cx="1510950" cy="338554"/>
          </a:xfrm>
          <a:prstGeom prst="rect">
            <a:avLst/>
          </a:prstGeom>
          <a:noFill/>
        </p:spPr>
        <p:txBody>
          <a:bodyPr wrap="none" rtlCol="0">
            <a:spAutoFit/>
          </a:bodyPr>
          <a:lstStyle/>
          <a:p>
            <a:r>
              <a:rPr lang="en-US" sz="1600" dirty="0" smtClean="0"/>
              <a:t>Virtual Network</a:t>
            </a:r>
            <a:endParaRPr lang="en-US" sz="1600" dirty="0"/>
          </a:p>
        </p:txBody>
      </p:sp>
      <p:sp>
        <p:nvSpPr>
          <p:cNvPr id="63" name="TextBox 62"/>
          <p:cNvSpPr txBox="1"/>
          <p:nvPr/>
        </p:nvSpPr>
        <p:spPr>
          <a:xfrm>
            <a:off x="7062647" y="2225283"/>
            <a:ext cx="1510950" cy="338554"/>
          </a:xfrm>
          <a:prstGeom prst="rect">
            <a:avLst/>
          </a:prstGeom>
          <a:noFill/>
        </p:spPr>
        <p:txBody>
          <a:bodyPr wrap="none" rtlCol="0">
            <a:spAutoFit/>
          </a:bodyPr>
          <a:lstStyle/>
          <a:p>
            <a:r>
              <a:rPr lang="en-US" sz="1600" dirty="0" smtClean="0"/>
              <a:t>Virtual Network</a:t>
            </a:r>
            <a:endParaRPr lang="en-US" sz="1600" dirty="0"/>
          </a:p>
        </p:txBody>
      </p:sp>
      <p:grpSp>
        <p:nvGrpSpPr>
          <p:cNvPr id="67" name="Group 66"/>
          <p:cNvGrpSpPr/>
          <p:nvPr/>
        </p:nvGrpSpPr>
        <p:grpSpPr>
          <a:xfrm>
            <a:off x="7341207" y="3449179"/>
            <a:ext cx="868776" cy="794279"/>
            <a:chOff x="7581991" y="4771100"/>
            <a:chExt cx="868776" cy="794279"/>
          </a:xfrm>
          <a:solidFill>
            <a:srgbClr val="FF0000"/>
          </a:solidFill>
        </p:grpSpPr>
        <p:grpSp>
          <p:nvGrpSpPr>
            <p:cNvPr id="69" name="Group 68"/>
            <p:cNvGrpSpPr/>
            <p:nvPr/>
          </p:nvGrpSpPr>
          <p:grpSpPr>
            <a:xfrm>
              <a:off x="7581991" y="4995161"/>
              <a:ext cx="634689" cy="570218"/>
              <a:chOff x="4832482" y="2207903"/>
              <a:chExt cx="634689" cy="570218"/>
            </a:xfrm>
            <a:grpFill/>
          </p:grpSpPr>
          <p:sp>
            <p:nvSpPr>
              <p:cNvPr id="76" name="Oval 75"/>
              <p:cNvSpPr/>
              <p:nvPr/>
            </p:nvSpPr>
            <p:spPr>
              <a:xfrm>
                <a:off x="4832482" y="2240456"/>
                <a:ext cx="121713" cy="128161"/>
              </a:xfrm>
              <a:prstGeom prst="ellipse">
                <a:avLst/>
              </a:prstGeom>
              <a:grpFill/>
              <a:ln>
                <a:solidFill>
                  <a:srgbClr val="FF0000"/>
                </a:solid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77" name="Oval 76"/>
              <p:cNvSpPr/>
              <p:nvPr/>
            </p:nvSpPr>
            <p:spPr>
              <a:xfrm>
                <a:off x="4893338" y="2507219"/>
                <a:ext cx="121713" cy="128161"/>
              </a:xfrm>
              <a:prstGeom prst="ellipse">
                <a:avLst/>
              </a:prstGeom>
              <a:grpFill/>
              <a:ln>
                <a:solidFill>
                  <a:srgbClr val="FF0000"/>
                </a:solid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78" name="Oval 77"/>
              <p:cNvSpPr/>
              <p:nvPr/>
            </p:nvSpPr>
            <p:spPr>
              <a:xfrm>
                <a:off x="5127239" y="2649960"/>
                <a:ext cx="121713" cy="128161"/>
              </a:xfrm>
              <a:prstGeom prst="ellipse">
                <a:avLst/>
              </a:prstGeom>
              <a:grpFill/>
              <a:ln>
                <a:solidFill>
                  <a:srgbClr val="FF0000"/>
                </a:solid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cxnSp>
            <p:nvCxnSpPr>
              <p:cNvPr id="79" name="Straight Connector 78"/>
              <p:cNvCxnSpPr>
                <a:stCxn id="76" idx="4"/>
                <a:endCxn id="77" idx="1"/>
              </p:cNvCxnSpPr>
              <p:nvPr/>
            </p:nvCxnSpPr>
            <p:spPr>
              <a:xfrm>
                <a:off x="4893339" y="2368617"/>
                <a:ext cx="17823" cy="157371"/>
              </a:xfrm>
              <a:prstGeom prst="line">
                <a:avLst/>
              </a:prstGeom>
              <a:grpFill/>
              <a:ln w="19050" cmpd="sng">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80" name="Straight Connector 79"/>
              <p:cNvCxnSpPr/>
              <p:nvPr/>
            </p:nvCxnSpPr>
            <p:spPr>
              <a:xfrm flipH="1" flipV="1">
                <a:off x="4984980" y="2593104"/>
                <a:ext cx="190868" cy="123973"/>
              </a:xfrm>
              <a:prstGeom prst="line">
                <a:avLst/>
              </a:prstGeom>
              <a:grpFill/>
              <a:ln w="19050" cmpd="sng">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81" name="Straight Connector 80"/>
              <p:cNvCxnSpPr/>
              <p:nvPr/>
            </p:nvCxnSpPr>
            <p:spPr>
              <a:xfrm flipV="1">
                <a:off x="4954195" y="2289440"/>
                <a:ext cx="348230" cy="9252"/>
              </a:xfrm>
              <a:prstGeom prst="line">
                <a:avLst/>
              </a:prstGeom>
              <a:grpFill/>
              <a:ln w="190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82" name="Oval 81"/>
              <p:cNvSpPr/>
              <p:nvPr/>
            </p:nvSpPr>
            <p:spPr>
              <a:xfrm>
                <a:off x="5284601" y="2207903"/>
                <a:ext cx="121713" cy="128161"/>
              </a:xfrm>
              <a:prstGeom prst="ellipse">
                <a:avLst/>
              </a:prstGeom>
              <a:grpFill/>
              <a:ln>
                <a:solidFill>
                  <a:srgbClr val="FF0000"/>
                </a:solid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83" name="Oval 82"/>
              <p:cNvSpPr/>
              <p:nvPr/>
            </p:nvSpPr>
            <p:spPr>
              <a:xfrm>
                <a:off x="5345458" y="2562159"/>
                <a:ext cx="121713" cy="128161"/>
              </a:xfrm>
              <a:prstGeom prst="ellipse">
                <a:avLst/>
              </a:prstGeom>
              <a:grpFill/>
              <a:ln>
                <a:solidFill>
                  <a:srgbClr val="FF0000"/>
                </a:solid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cxnSp>
            <p:nvCxnSpPr>
              <p:cNvPr id="84" name="Straight Connector 83"/>
              <p:cNvCxnSpPr>
                <a:stCxn id="78" idx="0"/>
                <a:endCxn id="82" idx="3"/>
              </p:cNvCxnSpPr>
              <p:nvPr/>
            </p:nvCxnSpPr>
            <p:spPr>
              <a:xfrm flipV="1">
                <a:off x="5188096" y="2317295"/>
                <a:ext cx="114330" cy="332665"/>
              </a:xfrm>
              <a:prstGeom prst="line">
                <a:avLst/>
              </a:prstGeom>
              <a:grpFill/>
              <a:ln w="19050" cmpd="sng">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85" name="Straight Connector 84"/>
              <p:cNvCxnSpPr/>
              <p:nvPr/>
            </p:nvCxnSpPr>
            <p:spPr>
              <a:xfrm flipV="1">
                <a:off x="5197008" y="2625969"/>
                <a:ext cx="175186" cy="69033"/>
              </a:xfrm>
              <a:prstGeom prst="line">
                <a:avLst/>
              </a:prstGeom>
              <a:grpFill/>
              <a:ln w="19050" cmpd="sng">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86" name="Straight Connector 85"/>
              <p:cNvCxnSpPr/>
              <p:nvPr/>
            </p:nvCxnSpPr>
            <p:spPr>
              <a:xfrm>
                <a:off x="5345458" y="2298692"/>
                <a:ext cx="60856" cy="263632"/>
              </a:xfrm>
              <a:prstGeom prst="line">
                <a:avLst/>
              </a:prstGeom>
              <a:grpFill/>
              <a:ln w="19050" cmpd="sng">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87" name="Straight Connector 86"/>
              <p:cNvCxnSpPr>
                <a:stCxn id="82" idx="3"/>
                <a:endCxn id="77" idx="7"/>
              </p:cNvCxnSpPr>
              <p:nvPr/>
            </p:nvCxnSpPr>
            <p:spPr>
              <a:xfrm flipH="1">
                <a:off x="4997227" y="2317295"/>
                <a:ext cx="305198" cy="208692"/>
              </a:xfrm>
              <a:prstGeom prst="line">
                <a:avLst/>
              </a:prstGeom>
              <a:grpFill/>
              <a:ln w="19050" cmpd="sng">
                <a:solidFill>
                  <a:srgbClr val="FF0000"/>
                </a:solidFill>
              </a:ln>
            </p:spPr>
            <p:style>
              <a:lnRef idx="2">
                <a:schemeClr val="accent1"/>
              </a:lnRef>
              <a:fillRef idx="0">
                <a:schemeClr val="accent1"/>
              </a:fillRef>
              <a:effectRef idx="1">
                <a:schemeClr val="accent1"/>
              </a:effectRef>
              <a:fontRef idx="minor">
                <a:schemeClr val="tx1"/>
              </a:fontRef>
            </p:style>
          </p:cxnSp>
        </p:grpSp>
        <p:sp>
          <p:nvSpPr>
            <p:cNvPr id="70" name="Oval 69"/>
            <p:cNvSpPr/>
            <p:nvPr/>
          </p:nvSpPr>
          <p:spPr>
            <a:xfrm>
              <a:off x="8329054" y="5211641"/>
              <a:ext cx="121713" cy="128161"/>
            </a:xfrm>
            <a:prstGeom prst="ellipse">
              <a:avLst/>
            </a:prstGeom>
            <a:grpFill/>
            <a:ln>
              <a:solidFill>
                <a:srgbClr val="FF0000"/>
              </a:solid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71" name="Oval 70"/>
            <p:cNvSpPr/>
            <p:nvPr/>
          </p:nvSpPr>
          <p:spPr>
            <a:xfrm>
              <a:off x="8216680" y="4771100"/>
              <a:ext cx="121713" cy="128161"/>
            </a:xfrm>
            <a:prstGeom prst="ellipse">
              <a:avLst/>
            </a:prstGeom>
            <a:grpFill/>
            <a:ln>
              <a:solidFill>
                <a:srgbClr val="FF0000"/>
              </a:solid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cxnSp>
          <p:nvCxnSpPr>
            <p:cNvPr id="72" name="Straight Connector 71"/>
            <p:cNvCxnSpPr>
              <a:endCxn id="70" idx="3"/>
            </p:cNvCxnSpPr>
            <p:nvPr/>
          </p:nvCxnSpPr>
          <p:spPr>
            <a:xfrm flipV="1">
              <a:off x="8191653" y="5321033"/>
              <a:ext cx="155225" cy="77028"/>
            </a:xfrm>
            <a:prstGeom prst="line">
              <a:avLst/>
            </a:prstGeom>
            <a:grpFill/>
            <a:ln w="19050" cmpd="sng">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73" name="Straight Connector 72"/>
            <p:cNvCxnSpPr>
              <a:stCxn id="70" idx="0"/>
              <a:endCxn id="71" idx="4"/>
            </p:cNvCxnSpPr>
            <p:nvPr/>
          </p:nvCxnSpPr>
          <p:spPr>
            <a:xfrm flipH="1" flipV="1">
              <a:off x="8277537" y="4899261"/>
              <a:ext cx="112374" cy="312380"/>
            </a:xfrm>
            <a:prstGeom prst="line">
              <a:avLst/>
            </a:prstGeom>
            <a:grpFill/>
            <a:ln w="19050" cmpd="sng">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74" name="Straight Connector 73"/>
            <p:cNvCxnSpPr>
              <a:stCxn id="82" idx="7"/>
              <a:endCxn id="71" idx="3"/>
            </p:cNvCxnSpPr>
            <p:nvPr/>
          </p:nvCxnSpPr>
          <p:spPr>
            <a:xfrm flipV="1">
              <a:off x="8137999" y="4880492"/>
              <a:ext cx="96505" cy="133438"/>
            </a:xfrm>
            <a:prstGeom prst="line">
              <a:avLst/>
            </a:prstGeom>
            <a:grpFill/>
            <a:ln w="19050" cmpd="sng">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75" name="Straight Connector 74"/>
            <p:cNvCxnSpPr>
              <a:stCxn id="71" idx="2"/>
              <a:endCxn id="76" idx="0"/>
            </p:cNvCxnSpPr>
            <p:nvPr/>
          </p:nvCxnSpPr>
          <p:spPr>
            <a:xfrm flipH="1">
              <a:off x="7642848" y="4835181"/>
              <a:ext cx="573832" cy="192533"/>
            </a:xfrm>
            <a:prstGeom prst="line">
              <a:avLst/>
            </a:prstGeom>
            <a:grpFill/>
            <a:ln w="19050" cmpd="sng">
              <a:solidFill>
                <a:srgbClr val="FF0000"/>
              </a:solidFill>
            </a:ln>
          </p:spPr>
          <p:style>
            <a:lnRef idx="2">
              <a:schemeClr val="accent1"/>
            </a:lnRef>
            <a:fillRef idx="0">
              <a:schemeClr val="accent1"/>
            </a:fillRef>
            <a:effectRef idx="1">
              <a:schemeClr val="accent1"/>
            </a:effectRef>
            <a:fontRef idx="minor">
              <a:schemeClr val="tx1"/>
            </a:fontRef>
          </p:style>
        </p:cxnSp>
      </p:grpSp>
      <p:sp>
        <p:nvSpPr>
          <p:cNvPr id="68" name="TextBox 67"/>
          <p:cNvSpPr txBox="1"/>
          <p:nvPr/>
        </p:nvSpPr>
        <p:spPr>
          <a:xfrm>
            <a:off x="4962450" y="3640231"/>
            <a:ext cx="2171313" cy="369332"/>
          </a:xfrm>
          <a:prstGeom prst="rect">
            <a:avLst/>
          </a:prstGeom>
          <a:noFill/>
        </p:spPr>
        <p:txBody>
          <a:bodyPr wrap="none" rtlCol="0">
            <a:spAutoFit/>
          </a:bodyPr>
          <a:lstStyle/>
          <a:p>
            <a:r>
              <a:rPr lang="en-US" dirty="0" smtClean="0"/>
              <a:t>Global Network View</a:t>
            </a:r>
            <a:endParaRPr lang="en-US" dirty="0"/>
          </a:p>
        </p:txBody>
      </p:sp>
      <p:sp>
        <p:nvSpPr>
          <p:cNvPr id="88" name="TextBox 87"/>
          <p:cNvSpPr txBox="1"/>
          <p:nvPr/>
        </p:nvSpPr>
        <p:spPr>
          <a:xfrm>
            <a:off x="4915056" y="2755320"/>
            <a:ext cx="2354581" cy="369332"/>
          </a:xfrm>
          <a:prstGeom prst="rect">
            <a:avLst/>
          </a:prstGeom>
          <a:noFill/>
        </p:spPr>
        <p:txBody>
          <a:bodyPr wrap="none" rtlCol="0">
            <a:spAutoFit/>
          </a:bodyPr>
          <a:lstStyle/>
          <a:p>
            <a:r>
              <a:rPr lang="en-US" dirty="0" smtClean="0"/>
              <a:t>Abstract Network View</a:t>
            </a:r>
            <a:endParaRPr lang="en-US" dirty="0"/>
          </a:p>
        </p:txBody>
      </p:sp>
      <p:grpSp>
        <p:nvGrpSpPr>
          <p:cNvPr id="3" name="Group 2"/>
          <p:cNvGrpSpPr/>
          <p:nvPr/>
        </p:nvGrpSpPr>
        <p:grpSpPr>
          <a:xfrm>
            <a:off x="3155430" y="4243458"/>
            <a:ext cx="4993697" cy="2460203"/>
            <a:chOff x="538163" y="4314588"/>
            <a:chExt cx="4993697" cy="2460203"/>
          </a:xfrm>
        </p:grpSpPr>
        <p:sp>
          <p:nvSpPr>
            <p:cNvPr id="90" name="Rounded Rectangle 89"/>
            <p:cNvSpPr/>
            <p:nvPr/>
          </p:nvSpPr>
          <p:spPr bwMode="auto">
            <a:xfrm>
              <a:off x="538163" y="4586467"/>
              <a:ext cx="1401062" cy="1268234"/>
            </a:xfrm>
            <a:prstGeom prst="roundRect">
              <a:avLst>
                <a:gd name="adj" fmla="val 5163"/>
              </a:avLst>
            </a:prstGeom>
            <a:solidFill>
              <a:schemeClr val="tx1">
                <a:alpha val="73000"/>
              </a:schemeClr>
            </a:solidFill>
            <a:ln>
              <a:solidFill>
                <a:schemeClr val="tx1"/>
              </a:solidFill>
            </a:ln>
          </p:spPr>
          <p:style>
            <a:lnRef idx="1">
              <a:schemeClr val="dk1"/>
            </a:lnRef>
            <a:fillRef idx="3">
              <a:schemeClr val="dk1"/>
            </a:fillRef>
            <a:effectRef idx="2">
              <a:schemeClr val="dk1"/>
            </a:effectRef>
            <a:fontRef idx="minor">
              <a:schemeClr val="lt1"/>
            </a:fontRef>
          </p:style>
          <p:txBody>
            <a:bodyPr anchor="ctr"/>
            <a:lstStyle/>
            <a:p>
              <a:pPr marL="112713" indent="-112713" fontAlgn="auto">
                <a:spcBef>
                  <a:spcPts val="0"/>
                </a:spcBef>
                <a:spcAft>
                  <a:spcPts val="0"/>
                </a:spcAft>
                <a:buFontTx/>
                <a:buAutoNum type="arabicPeriod"/>
                <a:defRPr/>
              </a:pPr>
              <a:r>
                <a:rPr lang="en-US" sz="1000" dirty="0">
                  <a:cs typeface="Times New Roman"/>
                </a:rPr>
                <a:t>&lt;Match, Action&gt;</a:t>
              </a:r>
            </a:p>
            <a:p>
              <a:pPr marL="112713" indent="-112713" fontAlgn="auto">
                <a:spcBef>
                  <a:spcPts val="0"/>
                </a:spcBef>
                <a:spcAft>
                  <a:spcPts val="0"/>
                </a:spcAft>
                <a:buFontTx/>
                <a:buAutoNum type="arabicPeriod"/>
                <a:defRPr/>
              </a:pPr>
              <a:r>
                <a:rPr lang="en-US" sz="1000" dirty="0">
                  <a:cs typeface="Times New Roman"/>
                </a:rPr>
                <a:t>&lt;Match, Action&gt;</a:t>
              </a:r>
            </a:p>
            <a:p>
              <a:pPr marL="112713" indent="-112713" fontAlgn="auto">
                <a:spcBef>
                  <a:spcPts val="0"/>
                </a:spcBef>
                <a:spcAft>
                  <a:spcPts val="0"/>
                </a:spcAft>
                <a:buFontTx/>
                <a:buAutoNum type="arabicPeriod"/>
                <a:defRPr/>
              </a:pPr>
              <a:r>
                <a:rPr lang="en-US" sz="1000" dirty="0">
                  <a:cs typeface="Times New Roman"/>
                </a:rPr>
                <a:t>&lt;Match, Action&gt;</a:t>
              </a:r>
            </a:p>
            <a:p>
              <a:pPr marL="112713" indent="-112713" fontAlgn="auto">
                <a:spcBef>
                  <a:spcPts val="0"/>
                </a:spcBef>
                <a:spcAft>
                  <a:spcPts val="0"/>
                </a:spcAft>
                <a:buFontTx/>
                <a:buAutoNum type="arabicPeriod" startAt="4"/>
                <a:defRPr/>
              </a:pPr>
              <a:r>
                <a:rPr lang="en-US" sz="1000" dirty="0">
                  <a:cs typeface="Times New Roman"/>
                </a:rPr>
                <a:t>&lt;Match, Action&gt;</a:t>
              </a:r>
            </a:p>
            <a:p>
              <a:pPr marL="112713" indent="-112713" fontAlgn="auto">
                <a:spcBef>
                  <a:spcPts val="0"/>
                </a:spcBef>
                <a:spcAft>
                  <a:spcPts val="0"/>
                </a:spcAft>
                <a:buFontTx/>
                <a:buAutoNum type="arabicPeriod" startAt="4"/>
                <a:defRPr/>
              </a:pPr>
              <a:r>
                <a:rPr lang="en-US" sz="1000" dirty="0">
                  <a:cs typeface="Times New Roman"/>
                </a:rPr>
                <a:t>&lt;Match, Action&gt;</a:t>
              </a:r>
            </a:p>
            <a:p>
              <a:pPr marL="112713" indent="-112713" fontAlgn="auto">
                <a:spcBef>
                  <a:spcPts val="0"/>
                </a:spcBef>
                <a:spcAft>
                  <a:spcPts val="0"/>
                </a:spcAft>
                <a:buFontTx/>
                <a:buAutoNum type="arabicPeriod" startAt="4"/>
                <a:defRPr/>
              </a:pPr>
              <a:r>
                <a:rPr lang="en-US" sz="1000" dirty="0">
                  <a:cs typeface="Times New Roman"/>
                </a:rPr>
                <a:t>…</a:t>
              </a:r>
            </a:p>
            <a:p>
              <a:pPr marL="112713" indent="-112713" fontAlgn="auto">
                <a:spcBef>
                  <a:spcPts val="0"/>
                </a:spcBef>
                <a:spcAft>
                  <a:spcPts val="0"/>
                </a:spcAft>
                <a:buFontTx/>
                <a:buAutoNum type="arabicPeriod" startAt="4"/>
                <a:defRPr/>
              </a:pPr>
              <a:r>
                <a:rPr lang="en-US" sz="1000" dirty="0">
                  <a:cs typeface="Times New Roman"/>
                </a:rPr>
                <a:t>…</a:t>
              </a:r>
            </a:p>
            <a:p>
              <a:pPr fontAlgn="auto">
                <a:spcBef>
                  <a:spcPts val="0"/>
                </a:spcBef>
                <a:spcAft>
                  <a:spcPts val="0"/>
                </a:spcAft>
                <a:defRPr/>
              </a:pPr>
              <a:r>
                <a:rPr lang="en-US" sz="1000" dirty="0">
                  <a:cs typeface="Times New Roman"/>
                </a:rPr>
                <a:t>      </a:t>
              </a:r>
            </a:p>
          </p:txBody>
        </p:sp>
        <p:sp>
          <p:nvSpPr>
            <p:cNvPr id="91" name="Rounded Rectangle 90"/>
            <p:cNvSpPr/>
            <p:nvPr/>
          </p:nvSpPr>
          <p:spPr bwMode="auto">
            <a:xfrm>
              <a:off x="2308299" y="4314588"/>
              <a:ext cx="1401062" cy="1268234"/>
            </a:xfrm>
            <a:prstGeom prst="roundRect">
              <a:avLst>
                <a:gd name="adj" fmla="val 5163"/>
              </a:avLst>
            </a:prstGeom>
            <a:solidFill>
              <a:schemeClr val="tx1">
                <a:alpha val="73000"/>
              </a:schemeClr>
            </a:solidFill>
            <a:ln>
              <a:solidFill>
                <a:schemeClr val="tx1"/>
              </a:solidFill>
            </a:ln>
          </p:spPr>
          <p:style>
            <a:lnRef idx="1">
              <a:schemeClr val="dk1"/>
            </a:lnRef>
            <a:fillRef idx="3">
              <a:schemeClr val="dk1"/>
            </a:fillRef>
            <a:effectRef idx="2">
              <a:schemeClr val="dk1"/>
            </a:effectRef>
            <a:fontRef idx="minor">
              <a:schemeClr val="lt1"/>
            </a:fontRef>
          </p:style>
          <p:txBody>
            <a:bodyPr anchor="ctr"/>
            <a:lstStyle/>
            <a:p>
              <a:pPr marL="112713" indent="-112713" fontAlgn="auto">
                <a:spcBef>
                  <a:spcPts val="0"/>
                </a:spcBef>
                <a:spcAft>
                  <a:spcPts val="0"/>
                </a:spcAft>
                <a:buFontTx/>
                <a:buAutoNum type="arabicPeriod"/>
                <a:defRPr/>
              </a:pPr>
              <a:r>
                <a:rPr lang="en-US" sz="1000" dirty="0">
                  <a:cs typeface="Times New Roman"/>
                </a:rPr>
                <a:t>&lt;Match, Action&gt;</a:t>
              </a:r>
            </a:p>
            <a:p>
              <a:pPr marL="112713" indent="-112713" fontAlgn="auto">
                <a:spcBef>
                  <a:spcPts val="0"/>
                </a:spcBef>
                <a:spcAft>
                  <a:spcPts val="0"/>
                </a:spcAft>
                <a:buFontTx/>
                <a:buAutoNum type="arabicPeriod"/>
                <a:defRPr/>
              </a:pPr>
              <a:r>
                <a:rPr lang="en-US" sz="1000" dirty="0">
                  <a:cs typeface="Times New Roman"/>
                </a:rPr>
                <a:t>&lt;Match, Action&gt;</a:t>
              </a:r>
            </a:p>
            <a:p>
              <a:pPr marL="112713" indent="-112713" fontAlgn="auto">
                <a:spcBef>
                  <a:spcPts val="0"/>
                </a:spcBef>
                <a:spcAft>
                  <a:spcPts val="0"/>
                </a:spcAft>
                <a:buFontTx/>
                <a:buAutoNum type="arabicPeriod"/>
                <a:defRPr/>
              </a:pPr>
              <a:r>
                <a:rPr lang="en-US" sz="1000" dirty="0">
                  <a:cs typeface="Times New Roman"/>
                </a:rPr>
                <a:t>&lt;Match, Action&gt;</a:t>
              </a:r>
            </a:p>
            <a:p>
              <a:pPr marL="112713" indent="-112713" fontAlgn="auto">
                <a:spcBef>
                  <a:spcPts val="0"/>
                </a:spcBef>
                <a:spcAft>
                  <a:spcPts val="0"/>
                </a:spcAft>
                <a:buFontTx/>
                <a:buAutoNum type="arabicPeriod" startAt="4"/>
                <a:defRPr/>
              </a:pPr>
              <a:r>
                <a:rPr lang="en-US" sz="1000" dirty="0">
                  <a:cs typeface="Times New Roman"/>
                </a:rPr>
                <a:t>&lt;Match, Action&gt;</a:t>
              </a:r>
            </a:p>
            <a:p>
              <a:pPr marL="112713" indent="-112713" fontAlgn="auto">
                <a:spcBef>
                  <a:spcPts val="0"/>
                </a:spcBef>
                <a:spcAft>
                  <a:spcPts val="0"/>
                </a:spcAft>
                <a:buFontTx/>
                <a:buAutoNum type="arabicPeriod" startAt="4"/>
                <a:defRPr/>
              </a:pPr>
              <a:r>
                <a:rPr lang="en-US" sz="1000" dirty="0">
                  <a:cs typeface="Times New Roman"/>
                </a:rPr>
                <a:t>&lt;Match, Action&gt;</a:t>
              </a:r>
            </a:p>
            <a:p>
              <a:pPr marL="112713" indent="-112713" fontAlgn="auto">
                <a:spcBef>
                  <a:spcPts val="0"/>
                </a:spcBef>
                <a:spcAft>
                  <a:spcPts val="0"/>
                </a:spcAft>
                <a:buFontTx/>
                <a:buAutoNum type="arabicPeriod" startAt="4"/>
                <a:defRPr/>
              </a:pPr>
              <a:r>
                <a:rPr lang="en-US" sz="1000" dirty="0">
                  <a:cs typeface="Times New Roman"/>
                </a:rPr>
                <a:t>…</a:t>
              </a:r>
            </a:p>
            <a:p>
              <a:pPr marL="112713" indent="-112713" fontAlgn="auto">
                <a:spcBef>
                  <a:spcPts val="0"/>
                </a:spcBef>
                <a:spcAft>
                  <a:spcPts val="0"/>
                </a:spcAft>
                <a:buFontTx/>
                <a:buAutoNum type="arabicPeriod" startAt="4"/>
                <a:defRPr/>
              </a:pPr>
              <a:r>
                <a:rPr lang="en-US" sz="1000" dirty="0">
                  <a:cs typeface="Times New Roman"/>
                </a:rPr>
                <a:t>…</a:t>
              </a:r>
            </a:p>
            <a:p>
              <a:pPr fontAlgn="auto">
                <a:spcBef>
                  <a:spcPts val="0"/>
                </a:spcBef>
                <a:spcAft>
                  <a:spcPts val="0"/>
                </a:spcAft>
                <a:defRPr/>
              </a:pPr>
              <a:r>
                <a:rPr lang="en-US" sz="1000" dirty="0">
                  <a:cs typeface="Times New Roman"/>
                </a:rPr>
                <a:t>      </a:t>
              </a:r>
            </a:p>
          </p:txBody>
        </p:sp>
        <p:sp>
          <p:nvSpPr>
            <p:cNvPr id="92" name="Rounded Rectangle 91"/>
            <p:cNvSpPr/>
            <p:nvPr/>
          </p:nvSpPr>
          <p:spPr bwMode="auto">
            <a:xfrm>
              <a:off x="4130798" y="4836807"/>
              <a:ext cx="1401062" cy="1268234"/>
            </a:xfrm>
            <a:prstGeom prst="roundRect">
              <a:avLst>
                <a:gd name="adj" fmla="val 5163"/>
              </a:avLst>
            </a:prstGeom>
            <a:solidFill>
              <a:schemeClr val="tx1">
                <a:alpha val="73000"/>
              </a:schemeClr>
            </a:solidFill>
            <a:ln>
              <a:solidFill>
                <a:schemeClr val="tx1"/>
              </a:solidFill>
            </a:ln>
          </p:spPr>
          <p:style>
            <a:lnRef idx="1">
              <a:schemeClr val="dk1"/>
            </a:lnRef>
            <a:fillRef idx="3">
              <a:schemeClr val="dk1"/>
            </a:fillRef>
            <a:effectRef idx="2">
              <a:schemeClr val="dk1"/>
            </a:effectRef>
            <a:fontRef idx="minor">
              <a:schemeClr val="lt1"/>
            </a:fontRef>
          </p:style>
          <p:txBody>
            <a:bodyPr anchor="ctr"/>
            <a:lstStyle/>
            <a:p>
              <a:pPr marL="112713" indent="-112713" fontAlgn="auto">
                <a:spcBef>
                  <a:spcPts val="0"/>
                </a:spcBef>
                <a:spcAft>
                  <a:spcPts val="0"/>
                </a:spcAft>
                <a:buFontTx/>
                <a:buAutoNum type="arabicPeriod"/>
                <a:defRPr/>
              </a:pPr>
              <a:r>
                <a:rPr lang="en-US" sz="1000" dirty="0">
                  <a:cs typeface="Times New Roman"/>
                </a:rPr>
                <a:t>&lt;Match, Action&gt;</a:t>
              </a:r>
            </a:p>
            <a:p>
              <a:pPr marL="112713" indent="-112713" fontAlgn="auto">
                <a:spcBef>
                  <a:spcPts val="0"/>
                </a:spcBef>
                <a:spcAft>
                  <a:spcPts val="0"/>
                </a:spcAft>
                <a:buFontTx/>
                <a:buAutoNum type="arabicPeriod"/>
                <a:defRPr/>
              </a:pPr>
              <a:r>
                <a:rPr lang="en-US" sz="1000" dirty="0">
                  <a:cs typeface="Times New Roman"/>
                </a:rPr>
                <a:t>&lt;Match, Action&gt;</a:t>
              </a:r>
            </a:p>
            <a:p>
              <a:pPr marL="112713" indent="-112713" fontAlgn="auto">
                <a:spcBef>
                  <a:spcPts val="0"/>
                </a:spcBef>
                <a:spcAft>
                  <a:spcPts val="0"/>
                </a:spcAft>
                <a:buFontTx/>
                <a:buAutoNum type="arabicPeriod"/>
                <a:defRPr/>
              </a:pPr>
              <a:r>
                <a:rPr lang="en-US" sz="1000" dirty="0">
                  <a:cs typeface="Times New Roman"/>
                </a:rPr>
                <a:t>&lt;Match, Action&gt;</a:t>
              </a:r>
            </a:p>
            <a:p>
              <a:pPr marL="112713" indent="-112713" fontAlgn="auto">
                <a:spcBef>
                  <a:spcPts val="0"/>
                </a:spcBef>
                <a:spcAft>
                  <a:spcPts val="0"/>
                </a:spcAft>
                <a:buFontTx/>
                <a:buAutoNum type="arabicPeriod" startAt="4"/>
                <a:defRPr/>
              </a:pPr>
              <a:r>
                <a:rPr lang="en-US" sz="1000" dirty="0">
                  <a:cs typeface="Times New Roman"/>
                </a:rPr>
                <a:t>&lt;Match, Action&gt;</a:t>
              </a:r>
            </a:p>
            <a:p>
              <a:pPr marL="112713" indent="-112713" fontAlgn="auto">
                <a:spcBef>
                  <a:spcPts val="0"/>
                </a:spcBef>
                <a:spcAft>
                  <a:spcPts val="0"/>
                </a:spcAft>
                <a:buFontTx/>
                <a:buAutoNum type="arabicPeriod" startAt="4"/>
                <a:defRPr/>
              </a:pPr>
              <a:r>
                <a:rPr lang="en-US" sz="1000" dirty="0">
                  <a:cs typeface="Times New Roman"/>
                </a:rPr>
                <a:t>&lt;Match, Action&gt;</a:t>
              </a:r>
            </a:p>
            <a:p>
              <a:pPr marL="112713" indent="-112713" fontAlgn="auto">
                <a:spcBef>
                  <a:spcPts val="0"/>
                </a:spcBef>
                <a:spcAft>
                  <a:spcPts val="0"/>
                </a:spcAft>
                <a:buFontTx/>
                <a:buAutoNum type="arabicPeriod" startAt="4"/>
                <a:defRPr/>
              </a:pPr>
              <a:r>
                <a:rPr lang="en-US" sz="1000" dirty="0">
                  <a:cs typeface="Times New Roman"/>
                </a:rPr>
                <a:t>…</a:t>
              </a:r>
            </a:p>
            <a:p>
              <a:pPr marL="112713" indent="-112713" fontAlgn="auto">
                <a:spcBef>
                  <a:spcPts val="0"/>
                </a:spcBef>
                <a:spcAft>
                  <a:spcPts val="0"/>
                </a:spcAft>
                <a:buFontTx/>
                <a:buAutoNum type="arabicPeriod" startAt="4"/>
                <a:defRPr/>
              </a:pPr>
              <a:r>
                <a:rPr lang="en-US" sz="1000" dirty="0">
                  <a:cs typeface="Times New Roman"/>
                </a:rPr>
                <a:t>…</a:t>
              </a:r>
            </a:p>
            <a:p>
              <a:pPr fontAlgn="auto">
                <a:spcBef>
                  <a:spcPts val="0"/>
                </a:spcBef>
                <a:spcAft>
                  <a:spcPts val="0"/>
                </a:spcAft>
                <a:defRPr/>
              </a:pPr>
              <a:r>
                <a:rPr lang="en-US" sz="1000" dirty="0">
                  <a:cs typeface="Times New Roman"/>
                </a:rPr>
                <a:t>      </a:t>
              </a:r>
            </a:p>
          </p:txBody>
        </p:sp>
        <p:sp>
          <p:nvSpPr>
            <p:cNvPr id="93" name="Rounded Rectangle 92"/>
            <p:cNvSpPr/>
            <p:nvPr/>
          </p:nvSpPr>
          <p:spPr bwMode="auto">
            <a:xfrm>
              <a:off x="2152562" y="5506557"/>
              <a:ext cx="1401062" cy="1268234"/>
            </a:xfrm>
            <a:prstGeom prst="roundRect">
              <a:avLst>
                <a:gd name="adj" fmla="val 5163"/>
              </a:avLst>
            </a:prstGeom>
            <a:solidFill>
              <a:schemeClr val="tx1">
                <a:alpha val="73000"/>
              </a:schemeClr>
            </a:solidFill>
            <a:ln>
              <a:solidFill>
                <a:schemeClr val="tx1"/>
              </a:solidFill>
            </a:ln>
          </p:spPr>
          <p:style>
            <a:lnRef idx="1">
              <a:schemeClr val="dk1"/>
            </a:lnRef>
            <a:fillRef idx="3">
              <a:schemeClr val="dk1"/>
            </a:fillRef>
            <a:effectRef idx="2">
              <a:schemeClr val="dk1"/>
            </a:effectRef>
            <a:fontRef idx="minor">
              <a:schemeClr val="lt1"/>
            </a:fontRef>
          </p:style>
          <p:txBody>
            <a:bodyPr anchor="ctr"/>
            <a:lstStyle/>
            <a:p>
              <a:pPr marL="112713" indent="-112713" fontAlgn="auto">
                <a:spcBef>
                  <a:spcPts val="0"/>
                </a:spcBef>
                <a:spcAft>
                  <a:spcPts val="0"/>
                </a:spcAft>
                <a:buFontTx/>
                <a:buAutoNum type="arabicPeriod"/>
                <a:defRPr/>
              </a:pPr>
              <a:r>
                <a:rPr lang="en-US" sz="1000" dirty="0">
                  <a:cs typeface="Times New Roman"/>
                </a:rPr>
                <a:t>&lt;Match, Action&gt;</a:t>
              </a:r>
            </a:p>
            <a:p>
              <a:pPr marL="112713" indent="-112713" fontAlgn="auto">
                <a:spcBef>
                  <a:spcPts val="0"/>
                </a:spcBef>
                <a:spcAft>
                  <a:spcPts val="0"/>
                </a:spcAft>
                <a:buFontTx/>
                <a:buAutoNum type="arabicPeriod"/>
                <a:defRPr/>
              </a:pPr>
              <a:r>
                <a:rPr lang="en-US" sz="1000" dirty="0">
                  <a:cs typeface="Times New Roman"/>
                </a:rPr>
                <a:t>&lt;Match, Action&gt;</a:t>
              </a:r>
            </a:p>
            <a:p>
              <a:pPr marL="112713" indent="-112713" fontAlgn="auto">
                <a:spcBef>
                  <a:spcPts val="0"/>
                </a:spcBef>
                <a:spcAft>
                  <a:spcPts val="0"/>
                </a:spcAft>
                <a:buFontTx/>
                <a:buAutoNum type="arabicPeriod"/>
                <a:defRPr/>
              </a:pPr>
              <a:r>
                <a:rPr lang="en-US" sz="1000" dirty="0">
                  <a:cs typeface="Times New Roman"/>
                </a:rPr>
                <a:t>&lt;Match, Action&gt;</a:t>
              </a:r>
            </a:p>
            <a:p>
              <a:pPr marL="112713" indent="-112713" fontAlgn="auto">
                <a:spcBef>
                  <a:spcPts val="0"/>
                </a:spcBef>
                <a:spcAft>
                  <a:spcPts val="0"/>
                </a:spcAft>
                <a:buFontTx/>
                <a:buAutoNum type="arabicPeriod" startAt="4"/>
                <a:defRPr/>
              </a:pPr>
              <a:r>
                <a:rPr lang="en-US" sz="1000" dirty="0">
                  <a:cs typeface="Times New Roman"/>
                </a:rPr>
                <a:t>&lt;Match, Action&gt;</a:t>
              </a:r>
            </a:p>
            <a:p>
              <a:pPr marL="112713" indent="-112713" fontAlgn="auto">
                <a:spcBef>
                  <a:spcPts val="0"/>
                </a:spcBef>
                <a:spcAft>
                  <a:spcPts val="0"/>
                </a:spcAft>
                <a:buFontTx/>
                <a:buAutoNum type="arabicPeriod" startAt="4"/>
                <a:defRPr/>
              </a:pPr>
              <a:r>
                <a:rPr lang="en-US" sz="1000" dirty="0">
                  <a:cs typeface="Times New Roman"/>
                </a:rPr>
                <a:t>&lt;Match, Action&gt;</a:t>
              </a:r>
            </a:p>
            <a:p>
              <a:pPr marL="112713" indent="-112713" fontAlgn="auto">
                <a:spcBef>
                  <a:spcPts val="0"/>
                </a:spcBef>
                <a:spcAft>
                  <a:spcPts val="0"/>
                </a:spcAft>
                <a:buFontTx/>
                <a:buAutoNum type="arabicPeriod" startAt="4"/>
                <a:defRPr/>
              </a:pPr>
              <a:r>
                <a:rPr lang="en-US" sz="1000" dirty="0">
                  <a:cs typeface="Times New Roman"/>
                </a:rPr>
                <a:t>…</a:t>
              </a:r>
            </a:p>
            <a:p>
              <a:pPr marL="112713" indent="-112713" fontAlgn="auto">
                <a:spcBef>
                  <a:spcPts val="0"/>
                </a:spcBef>
                <a:spcAft>
                  <a:spcPts val="0"/>
                </a:spcAft>
                <a:buFontTx/>
                <a:buAutoNum type="arabicPeriod" startAt="4"/>
                <a:defRPr/>
              </a:pPr>
              <a:r>
                <a:rPr lang="en-US" sz="1000" dirty="0">
                  <a:cs typeface="Times New Roman"/>
                </a:rPr>
                <a:t>…</a:t>
              </a:r>
            </a:p>
            <a:p>
              <a:pPr fontAlgn="auto">
                <a:spcBef>
                  <a:spcPts val="0"/>
                </a:spcBef>
                <a:spcAft>
                  <a:spcPts val="0"/>
                </a:spcAft>
                <a:defRPr/>
              </a:pPr>
              <a:r>
                <a:rPr lang="en-US" sz="1000" dirty="0">
                  <a:cs typeface="Times New Roman"/>
                </a:rPr>
                <a:t>      </a:t>
              </a:r>
            </a:p>
          </p:txBody>
        </p:sp>
      </p:grpSp>
      <p:grpSp>
        <p:nvGrpSpPr>
          <p:cNvPr id="141" name="Group 140"/>
          <p:cNvGrpSpPr/>
          <p:nvPr/>
        </p:nvGrpSpPr>
        <p:grpSpPr>
          <a:xfrm>
            <a:off x="4204711" y="2467339"/>
            <a:ext cx="703561" cy="691194"/>
            <a:chOff x="1315749" y="3409436"/>
            <a:chExt cx="703561" cy="691194"/>
          </a:xfrm>
        </p:grpSpPr>
        <p:sp>
          <p:nvSpPr>
            <p:cNvPr id="142" name="Oval 141"/>
            <p:cNvSpPr/>
            <p:nvPr/>
          </p:nvSpPr>
          <p:spPr>
            <a:xfrm>
              <a:off x="1527802" y="3660089"/>
              <a:ext cx="281353" cy="262513"/>
            </a:xfrm>
            <a:prstGeom prst="ellipse">
              <a:avLst/>
            </a:prstGeom>
            <a:solidFill>
              <a:srgbClr val="3366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43" name="Straight Connector 142"/>
            <p:cNvCxnSpPr>
              <a:endCxn id="142" idx="1"/>
            </p:cNvCxnSpPr>
            <p:nvPr/>
          </p:nvCxnSpPr>
          <p:spPr>
            <a:xfrm>
              <a:off x="1397984" y="3534833"/>
              <a:ext cx="171021" cy="163700"/>
            </a:xfrm>
            <a:prstGeom prst="line">
              <a:avLst/>
            </a:prstGeom>
            <a:ln w="19050" cmpd="sng">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44" name="Straight Connector 143"/>
            <p:cNvCxnSpPr>
              <a:endCxn id="142" idx="0"/>
            </p:cNvCxnSpPr>
            <p:nvPr/>
          </p:nvCxnSpPr>
          <p:spPr>
            <a:xfrm>
              <a:off x="1668479" y="3409436"/>
              <a:ext cx="0" cy="250653"/>
            </a:xfrm>
            <a:prstGeom prst="line">
              <a:avLst/>
            </a:prstGeom>
            <a:ln w="19050" cmpd="sng">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45" name="Straight Connector 144"/>
            <p:cNvCxnSpPr>
              <a:endCxn id="142" idx="7"/>
            </p:cNvCxnSpPr>
            <p:nvPr/>
          </p:nvCxnSpPr>
          <p:spPr>
            <a:xfrm flipH="1">
              <a:off x="1767952" y="3534833"/>
              <a:ext cx="169123" cy="163700"/>
            </a:xfrm>
            <a:prstGeom prst="line">
              <a:avLst/>
            </a:prstGeom>
            <a:ln w="19050" cmpd="sng">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46" name="Straight Connector 145"/>
            <p:cNvCxnSpPr>
              <a:endCxn id="142" idx="6"/>
            </p:cNvCxnSpPr>
            <p:nvPr/>
          </p:nvCxnSpPr>
          <p:spPr>
            <a:xfrm flipH="1">
              <a:off x="1809155" y="3788250"/>
              <a:ext cx="210155" cy="3096"/>
            </a:xfrm>
            <a:prstGeom prst="line">
              <a:avLst/>
            </a:prstGeom>
            <a:ln w="19050" cmpd="sng">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47" name="Straight Connector 146"/>
            <p:cNvCxnSpPr>
              <a:endCxn id="142" idx="5"/>
            </p:cNvCxnSpPr>
            <p:nvPr/>
          </p:nvCxnSpPr>
          <p:spPr>
            <a:xfrm flipH="1" flipV="1">
              <a:off x="1767952" y="3884158"/>
              <a:ext cx="169124" cy="160706"/>
            </a:xfrm>
            <a:prstGeom prst="line">
              <a:avLst/>
            </a:prstGeom>
            <a:ln w="19050" cmpd="sng">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48" name="Straight Connector 147"/>
            <p:cNvCxnSpPr>
              <a:stCxn id="142" idx="4"/>
            </p:cNvCxnSpPr>
            <p:nvPr/>
          </p:nvCxnSpPr>
          <p:spPr>
            <a:xfrm>
              <a:off x="1668479" y="3922602"/>
              <a:ext cx="0" cy="178028"/>
            </a:xfrm>
            <a:prstGeom prst="line">
              <a:avLst/>
            </a:prstGeom>
            <a:ln w="19050" cmpd="sng">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49" name="Straight Connector 148"/>
            <p:cNvCxnSpPr>
              <a:stCxn id="142" idx="2"/>
            </p:cNvCxnSpPr>
            <p:nvPr/>
          </p:nvCxnSpPr>
          <p:spPr>
            <a:xfrm flipH="1">
              <a:off x="1315749" y="3791346"/>
              <a:ext cx="212053" cy="0"/>
            </a:xfrm>
            <a:prstGeom prst="line">
              <a:avLst/>
            </a:prstGeom>
            <a:ln w="19050" cmpd="sng">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50" name="Straight Connector 149"/>
            <p:cNvCxnSpPr>
              <a:stCxn id="142" idx="3"/>
            </p:cNvCxnSpPr>
            <p:nvPr/>
          </p:nvCxnSpPr>
          <p:spPr>
            <a:xfrm flipH="1">
              <a:off x="1397984" y="3884158"/>
              <a:ext cx="171021" cy="160706"/>
            </a:xfrm>
            <a:prstGeom prst="line">
              <a:avLst/>
            </a:prstGeom>
            <a:ln w="19050" cmpd="sng">
              <a:solidFill>
                <a:srgbClr val="0000FF"/>
              </a:solidFill>
            </a:ln>
          </p:spPr>
          <p:style>
            <a:lnRef idx="2">
              <a:schemeClr val="accent1"/>
            </a:lnRef>
            <a:fillRef idx="0">
              <a:schemeClr val="accent1"/>
            </a:fillRef>
            <a:effectRef idx="1">
              <a:schemeClr val="accent1"/>
            </a:effectRef>
            <a:fontRef idx="minor">
              <a:schemeClr val="tx1"/>
            </a:fontRef>
          </p:style>
        </p:cxnSp>
      </p:grpSp>
      <p:grpSp>
        <p:nvGrpSpPr>
          <p:cNvPr id="152" name="Group 151"/>
          <p:cNvGrpSpPr/>
          <p:nvPr/>
        </p:nvGrpSpPr>
        <p:grpSpPr>
          <a:xfrm>
            <a:off x="118252" y="876169"/>
            <a:ext cx="6111971" cy="1233995"/>
            <a:chOff x="301868" y="876169"/>
            <a:chExt cx="6111971" cy="1233995"/>
          </a:xfrm>
        </p:grpSpPr>
        <p:sp>
          <p:nvSpPr>
            <p:cNvPr id="89" name="TextBox 88"/>
            <p:cNvSpPr txBox="1"/>
            <p:nvPr/>
          </p:nvSpPr>
          <p:spPr>
            <a:xfrm>
              <a:off x="4124664" y="876169"/>
              <a:ext cx="2289175" cy="738664"/>
            </a:xfrm>
            <a:prstGeom prst="rect">
              <a:avLst/>
            </a:prstGeom>
            <a:solidFill>
              <a:srgbClr val="FFFFFF"/>
            </a:solidFill>
            <a:ln>
              <a:solidFill>
                <a:schemeClr val="bg1">
                  <a:lumMod val="50000"/>
                </a:schemeClr>
              </a:solidFill>
            </a:ln>
            <a:effectLst>
              <a:outerShdw blurRad="50800" dist="38100" dir="8100000" algn="tr" rotWithShape="0">
                <a:prstClr val="black">
                  <a:alpha val="40000"/>
                </a:prstClr>
              </a:outerShdw>
            </a:effec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37931725" indent="-37474525" eaLnBrk="0" hangingPunct="0">
                <a:defRPr sz="2400">
                  <a:solidFill>
                    <a:schemeClr val="tx1"/>
                  </a:solidFill>
                  <a:latin typeface="Calibri" charset="0"/>
                  <a:ea typeface="ＭＳ Ｐゴシック" charset="0"/>
                </a:defRPr>
              </a:lvl2pPr>
              <a:lvl3pPr eaLnBrk="0" hangingPunct="0">
                <a:defRPr sz="2400">
                  <a:solidFill>
                    <a:schemeClr val="tx1"/>
                  </a:solidFill>
                  <a:latin typeface="Calibri" charset="0"/>
                  <a:ea typeface="ＭＳ Ｐゴシック" charset="0"/>
                </a:defRPr>
              </a:lvl3pPr>
              <a:lvl4pPr eaLnBrk="0" hangingPunct="0">
                <a:defRPr sz="2400">
                  <a:solidFill>
                    <a:schemeClr val="tx1"/>
                  </a:solidFill>
                  <a:latin typeface="Calibri" charset="0"/>
                  <a:ea typeface="ＭＳ Ｐゴシック" charset="0"/>
                </a:defRPr>
              </a:lvl4pPr>
              <a:lvl5pPr eaLnBrk="0" hangingPunct="0">
                <a:defRPr sz="2400">
                  <a:solidFill>
                    <a:schemeClr val="tx1"/>
                  </a:solidFill>
                  <a:latin typeface="Calibri" charset="0"/>
                  <a:ea typeface="ＭＳ Ｐゴシック" charset="0"/>
                </a:defRPr>
              </a:lvl5pPr>
              <a:lvl6pPr marL="457200" eaLnBrk="0" fontAlgn="base" hangingPunct="0">
                <a:spcBef>
                  <a:spcPct val="0"/>
                </a:spcBef>
                <a:spcAft>
                  <a:spcPct val="0"/>
                </a:spcAft>
                <a:defRPr sz="2400">
                  <a:solidFill>
                    <a:schemeClr val="tx1"/>
                  </a:solidFill>
                  <a:latin typeface="Calibri" charset="0"/>
                  <a:ea typeface="ＭＳ Ｐゴシック" charset="0"/>
                </a:defRPr>
              </a:lvl6pPr>
              <a:lvl7pPr marL="914400" eaLnBrk="0" fontAlgn="base" hangingPunct="0">
                <a:spcBef>
                  <a:spcPct val="0"/>
                </a:spcBef>
                <a:spcAft>
                  <a:spcPct val="0"/>
                </a:spcAft>
                <a:defRPr sz="2400">
                  <a:solidFill>
                    <a:schemeClr val="tx1"/>
                  </a:solidFill>
                  <a:latin typeface="Calibri" charset="0"/>
                  <a:ea typeface="ＭＳ Ｐゴシック" charset="0"/>
                </a:defRPr>
              </a:lvl7pPr>
              <a:lvl8pPr marL="1371600" eaLnBrk="0" fontAlgn="base" hangingPunct="0">
                <a:spcBef>
                  <a:spcPct val="0"/>
                </a:spcBef>
                <a:spcAft>
                  <a:spcPct val="0"/>
                </a:spcAft>
                <a:defRPr sz="2400">
                  <a:solidFill>
                    <a:schemeClr val="tx1"/>
                  </a:solidFill>
                  <a:latin typeface="Calibri" charset="0"/>
                  <a:ea typeface="ＭＳ Ｐゴシック" charset="0"/>
                </a:defRPr>
              </a:lvl8pPr>
              <a:lvl9pPr marL="18288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400" dirty="0" smtClean="0">
                  <a:latin typeface="Courier New" charset="0"/>
                  <a:cs typeface="Courier New" charset="0"/>
                </a:rPr>
                <a:t>A can talk to B</a:t>
              </a:r>
            </a:p>
            <a:p>
              <a:pPr eaLnBrk="1" hangingPunct="1"/>
              <a:r>
                <a:rPr lang="en-US" sz="1400" dirty="0" smtClean="0">
                  <a:latin typeface="Courier New" charset="0"/>
                  <a:cs typeface="Courier New" charset="0"/>
                </a:rPr>
                <a:t>B can talk to C</a:t>
              </a:r>
            </a:p>
            <a:p>
              <a:pPr eaLnBrk="1" hangingPunct="1"/>
              <a:r>
                <a:rPr lang="en-US" sz="1400" dirty="0" smtClean="0">
                  <a:latin typeface="Courier New" charset="0"/>
                  <a:cs typeface="Courier New" charset="0"/>
                </a:rPr>
                <a:t>A cannot talk to C</a:t>
              </a:r>
              <a:endParaRPr lang="en-US" sz="1400" dirty="0">
                <a:latin typeface="Courier New" charset="0"/>
                <a:cs typeface="Courier New" charset="0"/>
              </a:endParaRPr>
            </a:p>
          </p:txBody>
        </p:sp>
        <p:sp>
          <p:nvSpPr>
            <p:cNvPr id="151" name="TextBox 150"/>
            <p:cNvSpPr txBox="1"/>
            <p:nvPr/>
          </p:nvSpPr>
          <p:spPr>
            <a:xfrm>
              <a:off x="301868" y="1186834"/>
              <a:ext cx="2685979" cy="923330"/>
            </a:xfrm>
            <a:prstGeom prst="rect">
              <a:avLst/>
            </a:prstGeom>
            <a:noFill/>
          </p:spPr>
          <p:txBody>
            <a:bodyPr wrap="square" rtlCol="0">
              <a:spAutoFit/>
            </a:bodyPr>
            <a:lstStyle/>
            <a:p>
              <a:r>
                <a:rPr lang="en-US" dirty="0" smtClean="0">
                  <a:solidFill>
                    <a:srgbClr val="FF0000"/>
                  </a:solidFill>
                </a:rPr>
                <a:t>Describe the desired</a:t>
              </a:r>
            </a:p>
            <a:p>
              <a:r>
                <a:rPr lang="en-US" dirty="0" smtClean="0">
                  <a:solidFill>
                    <a:srgbClr val="FF0000"/>
                  </a:solidFill>
                </a:rPr>
                <a:t>behavior</a:t>
              </a:r>
              <a:r>
                <a:rPr lang="en-US" dirty="0">
                  <a:solidFill>
                    <a:srgbClr val="FF0000"/>
                  </a:solidFill>
                </a:rPr>
                <a:t> </a:t>
              </a:r>
              <a:r>
                <a:rPr lang="en-US" dirty="0" smtClean="0">
                  <a:solidFill>
                    <a:srgbClr val="FF0000"/>
                  </a:solidFill>
                </a:rPr>
                <a:t>on the</a:t>
              </a:r>
            </a:p>
            <a:p>
              <a:r>
                <a:rPr lang="en-US" dirty="0" smtClean="0">
                  <a:solidFill>
                    <a:srgbClr val="FF0000"/>
                  </a:solidFill>
                </a:rPr>
                <a:t>abstracted network view</a:t>
              </a:r>
            </a:p>
          </p:txBody>
        </p:sp>
      </p:grpSp>
      <p:cxnSp>
        <p:nvCxnSpPr>
          <p:cNvPr id="154" name="Straight Arrow Connector 153"/>
          <p:cNvCxnSpPr/>
          <p:nvPr/>
        </p:nvCxnSpPr>
        <p:spPr>
          <a:xfrm>
            <a:off x="4556492" y="1614833"/>
            <a:ext cx="0" cy="724082"/>
          </a:xfrm>
          <a:prstGeom prst="straightConnector1">
            <a:avLst/>
          </a:prstGeom>
          <a:ln w="76200" cmpd="sng">
            <a:solidFill>
              <a:srgbClr val="FF0000"/>
            </a:solidFill>
            <a:headEnd type="none"/>
            <a:tailEnd type="triangle"/>
          </a:ln>
        </p:spPr>
        <p:style>
          <a:lnRef idx="2">
            <a:schemeClr val="accent1"/>
          </a:lnRef>
          <a:fillRef idx="0">
            <a:schemeClr val="accent1"/>
          </a:fillRef>
          <a:effectRef idx="1">
            <a:schemeClr val="accent1"/>
          </a:effectRef>
          <a:fontRef idx="minor">
            <a:schemeClr val="tx1"/>
          </a:fontRef>
        </p:style>
      </p:cxnSp>
      <p:grpSp>
        <p:nvGrpSpPr>
          <p:cNvPr id="161" name="Group 160"/>
          <p:cNvGrpSpPr/>
          <p:nvPr/>
        </p:nvGrpSpPr>
        <p:grpSpPr>
          <a:xfrm>
            <a:off x="210497" y="3057956"/>
            <a:ext cx="4347180" cy="941156"/>
            <a:chOff x="210497" y="3057956"/>
            <a:chExt cx="4347180" cy="941156"/>
          </a:xfrm>
        </p:grpSpPr>
        <p:cxnSp>
          <p:nvCxnSpPr>
            <p:cNvPr id="156" name="Straight Arrow Connector 155"/>
            <p:cNvCxnSpPr/>
            <p:nvPr/>
          </p:nvCxnSpPr>
          <p:spPr>
            <a:xfrm>
              <a:off x="4557677" y="3198526"/>
              <a:ext cx="0" cy="800586"/>
            </a:xfrm>
            <a:prstGeom prst="straightConnector1">
              <a:avLst/>
            </a:prstGeom>
            <a:ln w="76200" cmpd="sng">
              <a:solidFill>
                <a:srgbClr val="FF0000"/>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160" name="TextBox 159"/>
            <p:cNvSpPr txBox="1"/>
            <p:nvPr/>
          </p:nvSpPr>
          <p:spPr>
            <a:xfrm>
              <a:off x="210497" y="3057956"/>
              <a:ext cx="2111350" cy="923330"/>
            </a:xfrm>
            <a:prstGeom prst="rect">
              <a:avLst/>
            </a:prstGeom>
            <a:noFill/>
          </p:spPr>
          <p:txBody>
            <a:bodyPr wrap="none" rtlCol="0">
              <a:spAutoFit/>
            </a:bodyPr>
            <a:lstStyle/>
            <a:p>
              <a:r>
                <a:rPr lang="en-US" dirty="0" smtClean="0">
                  <a:solidFill>
                    <a:srgbClr val="FF0000"/>
                  </a:solidFill>
                </a:rPr>
                <a:t>Virtualization Layer</a:t>
              </a:r>
            </a:p>
            <a:p>
              <a:r>
                <a:rPr lang="en-US" dirty="0" smtClean="0">
                  <a:solidFill>
                    <a:srgbClr val="FF0000"/>
                  </a:solidFill>
                </a:rPr>
                <a:t>translate it to Global</a:t>
              </a:r>
            </a:p>
            <a:p>
              <a:r>
                <a:rPr lang="en-US" dirty="0" smtClean="0">
                  <a:solidFill>
                    <a:srgbClr val="FF0000"/>
                  </a:solidFill>
                </a:rPr>
                <a:t>Network View</a:t>
              </a:r>
              <a:endParaRPr lang="en-US" dirty="0">
                <a:solidFill>
                  <a:srgbClr val="FF0000"/>
                </a:solidFill>
              </a:endParaRPr>
            </a:p>
          </p:txBody>
        </p:sp>
      </p:grpSp>
    </p:spTree>
    <p:extLst>
      <p:ext uri="{BB962C8B-B14F-4D97-AF65-F5344CB8AC3E}">
        <p14:creationId xmlns:p14="http://schemas.microsoft.com/office/powerpoint/2010/main" val="181777526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52"/>
                                        </p:tgtEl>
                                        <p:attrNameLst>
                                          <p:attrName>style.visibility</p:attrName>
                                        </p:attrNameLst>
                                      </p:cBhvr>
                                      <p:to>
                                        <p:strVal val="visible"/>
                                      </p:to>
                                    </p:set>
                                    <p:animEffect transition="in" filter="dissolve">
                                      <p:cBhvr>
                                        <p:cTn id="7" dur="500"/>
                                        <p:tgtEl>
                                          <p:spTgt spid="152"/>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154"/>
                                        </p:tgtEl>
                                        <p:attrNameLst>
                                          <p:attrName>style.visibility</p:attrName>
                                        </p:attrNameLst>
                                      </p:cBhvr>
                                      <p:to>
                                        <p:strVal val="visible"/>
                                      </p:to>
                                    </p:set>
                                    <p:animEffect transition="in" filter="wipe(up)">
                                      <p:cBhvr>
                                        <p:cTn id="11" dur="500"/>
                                        <p:tgtEl>
                                          <p:spTgt spid="154"/>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nodeType="clickEffect">
                                  <p:stCondLst>
                                    <p:cond delay="0"/>
                                  </p:stCondLst>
                                  <p:childTnLst>
                                    <p:set>
                                      <p:cBhvr>
                                        <p:cTn id="15" dur="1" fill="hold">
                                          <p:stCondLst>
                                            <p:cond delay="0"/>
                                          </p:stCondLst>
                                        </p:cTn>
                                        <p:tgtEl>
                                          <p:spTgt spid="161"/>
                                        </p:tgtEl>
                                        <p:attrNameLst>
                                          <p:attrName>style.visibility</p:attrName>
                                        </p:attrNameLst>
                                      </p:cBhvr>
                                      <p:to>
                                        <p:strVal val="visible"/>
                                      </p:to>
                                    </p:set>
                                    <p:animEffect transition="in" filter="wipe(up)">
                                      <p:cBhvr>
                                        <p:cTn id="16" dur="500"/>
                                        <p:tgtEl>
                                          <p:spTgt spid="161"/>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163"/>
                                        </p:tgtEl>
                                        <p:attrNameLst>
                                          <p:attrName>style.visibility</p:attrName>
                                        </p:attrNameLst>
                                      </p:cBhvr>
                                      <p:to>
                                        <p:strVal val="visible"/>
                                      </p:to>
                                    </p:set>
                                    <p:animEffect transition="in" filter="wipe(up)">
                                      <p:cBhvr>
                                        <p:cTn id="21" dur="500"/>
                                        <p:tgtEl>
                                          <p:spTgt spid="163"/>
                                        </p:tgtEl>
                                      </p:cBhvr>
                                    </p:animEffect>
                                  </p:childTnLst>
                                </p:cTn>
                              </p:par>
                            </p:childTnLst>
                          </p:cTn>
                        </p:par>
                        <p:par>
                          <p:cTn id="22" fill="hold">
                            <p:stCondLst>
                              <p:cond delay="500"/>
                            </p:stCondLst>
                            <p:childTnLst>
                              <p:par>
                                <p:cTn id="23" presetID="9" presetClass="entr" presetSubtype="0" fill="hold" nodeType="after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dissolve">
                                      <p:cBhvr>
                                        <p:cTn id="2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526" y="165002"/>
            <a:ext cx="8562009" cy="538500"/>
          </a:xfrm>
        </p:spPr>
        <p:txBody>
          <a:bodyPr>
            <a:noAutofit/>
          </a:bodyPr>
          <a:lstStyle/>
          <a:p>
            <a:r>
              <a:rPr lang="en-US" sz="3200" b="1" dirty="0" smtClean="0">
                <a:solidFill>
                  <a:srgbClr val="0000FF"/>
                </a:solidFill>
              </a:rPr>
              <a:t>Network Troubleshooting Enabled by SDN</a:t>
            </a:r>
            <a:endParaRPr lang="en-US" sz="3200" b="1" dirty="0">
              <a:solidFill>
                <a:srgbClr val="0000FF"/>
              </a:solidFill>
            </a:endParaRPr>
          </a:p>
        </p:txBody>
      </p:sp>
      <p:cxnSp>
        <p:nvCxnSpPr>
          <p:cNvPr id="9" name="Straight Connector 8"/>
          <p:cNvCxnSpPr/>
          <p:nvPr/>
        </p:nvCxnSpPr>
        <p:spPr bwMode="auto">
          <a:xfrm>
            <a:off x="2981312" y="3923439"/>
            <a:ext cx="0" cy="1159208"/>
          </a:xfrm>
          <a:prstGeom prst="line">
            <a:avLst/>
          </a:prstGeom>
          <a:ln w="25400" cap="flat" cmpd="sng" algn="ctr">
            <a:solidFill>
              <a:schemeClr val="accent1"/>
            </a:solidFill>
            <a:prstDash val="dot"/>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10" name="TextBox 44"/>
          <p:cNvSpPr txBox="1">
            <a:spLocks noChangeArrowheads="1"/>
          </p:cNvSpPr>
          <p:nvPr/>
        </p:nvSpPr>
        <p:spPr bwMode="auto">
          <a:xfrm>
            <a:off x="2793985" y="3028685"/>
            <a:ext cx="23383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37931725" indent="-37474525" eaLnBrk="0" hangingPunct="0">
              <a:defRPr sz="2400">
                <a:solidFill>
                  <a:schemeClr val="tx1"/>
                </a:solidFill>
                <a:latin typeface="Calibri" charset="0"/>
                <a:ea typeface="ＭＳ Ｐゴシック" charset="0"/>
              </a:defRPr>
            </a:lvl2pPr>
            <a:lvl3pPr eaLnBrk="0" hangingPunct="0">
              <a:defRPr sz="2400">
                <a:solidFill>
                  <a:schemeClr val="tx1"/>
                </a:solidFill>
                <a:latin typeface="Calibri" charset="0"/>
                <a:ea typeface="ＭＳ Ｐゴシック" charset="0"/>
              </a:defRPr>
            </a:lvl3pPr>
            <a:lvl4pPr eaLnBrk="0" hangingPunct="0">
              <a:defRPr sz="2400">
                <a:solidFill>
                  <a:schemeClr val="tx1"/>
                </a:solidFill>
                <a:latin typeface="Calibri" charset="0"/>
                <a:ea typeface="ＭＳ Ｐゴシック" charset="0"/>
              </a:defRPr>
            </a:lvl4pPr>
            <a:lvl5pPr eaLnBrk="0" hangingPunct="0">
              <a:defRPr sz="2400">
                <a:solidFill>
                  <a:schemeClr val="tx1"/>
                </a:solidFill>
                <a:latin typeface="Calibri" charset="0"/>
                <a:ea typeface="ＭＳ Ｐゴシック" charset="0"/>
              </a:defRPr>
            </a:lvl5pPr>
            <a:lvl6pPr marL="457200" eaLnBrk="0" fontAlgn="base" hangingPunct="0">
              <a:spcBef>
                <a:spcPct val="0"/>
              </a:spcBef>
              <a:spcAft>
                <a:spcPct val="0"/>
              </a:spcAft>
              <a:defRPr sz="2400">
                <a:solidFill>
                  <a:schemeClr val="tx1"/>
                </a:solidFill>
                <a:latin typeface="Calibri" charset="0"/>
                <a:ea typeface="ＭＳ Ｐゴシック" charset="0"/>
              </a:defRPr>
            </a:lvl6pPr>
            <a:lvl7pPr marL="914400" eaLnBrk="0" fontAlgn="base" hangingPunct="0">
              <a:spcBef>
                <a:spcPct val="0"/>
              </a:spcBef>
              <a:spcAft>
                <a:spcPct val="0"/>
              </a:spcAft>
              <a:defRPr sz="2400">
                <a:solidFill>
                  <a:schemeClr val="tx1"/>
                </a:solidFill>
                <a:latin typeface="Calibri" charset="0"/>
                <a:ea typeface="ＭＳ Ｐゴシック" charset="0"/>
              </a:defRPr>
            </a:lvl7pPr>
            <a:lvl8pPr marL="1371600" eaLnBrk="0" fontAlgn="base" hangingPunct="0">
              <a:spcBef>
                <a:spcPct val="0"/>
              </a:spcBef>
              <a:spcAft>
                <a:spcPct val="0"/>
              </a:spcAft>
              <a:defRPr sz="2400">
                <a:solidFill>
                  <a:schemeClr val="tx1"/>
                </a:solidFill>
                <a:latin typeface="Calibri" charset="0"/>
                <a:ea typeface="ＭＳ Ｐゴシック" charset="0"/>
              </a:defRPr>
            </a:lvl8pPr>
            <a:lvl9pPr marL="18288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dirty="0">
                <a:latin typeface="Arial" charset="0"/>
              </a:rPr>
              <a:t>Global Network View</a:t>
            </a:r>
          </a:p>
        </p:txBody>
      </p:sp>
      <p:sp>
        <p:nvSpPr>
          <p:cNvPr id="11" name="Rounded Rectangle 10"/>
          <p:cNvSpPr/>
          <p:nvPr/>
        </p:nvSpPr>
        <p:spPr bwMode="auto">
          <a:xfrm>
            <a:off x="2622536" y="2419084"/>
            <a:ext cx="4089598" cy="492031"/>
          </a:xfrm>
          <a:prstGeom prst="roundRect">
            <a:avLst/>
          </a:prstGeom>
        </p:spPr>
        <p:style>
          <a:lnRef idx="0">
            <a:schemeClr val="accent4"/>
          </a:lnRef>
          <a:fillRef idx="3">
            <a:schemeClr val="accent4"/>
          </a:fillRef>
          <a:effectRef idx="3">
            <a:schemeClr val="accent4"/>
          </a:effectRef>
          <a:fontRef idx="minor">
            <a:schemeClr val="lt1"/>
          </a:fontRef>
        </p:style>
        <p:txBody>
          <a:bodyPr anchor="ctr"/>
          <a:lstStyle/>
          <a:p>
            <a:pPr algn="ctr" fontAlgn="auto">
              <a:spcBef>
                <a:spcPts val="0"/>
              </a:spcBef>
              <a:spcAft>
                <a:spcPts val="0"/>
              </a:spcAft>
              <a:defRPr/>
            </a:pPr>
            <a:r>
              <a:rPr lang="en-US" sz="2400" dirty="0">
                <a:solidFill>
                  <a:srgbClr val="FFFFFF"/>
                </a:solidFill>
                <a:latin typeface="+mj-lt"/>
              </a:rPr>
              <a:t>Network Virtualization</a:t>
            </a:r>
          </a:p>
        </p:txBody>
      </p:sp>
      <p:cxnSp>
        <p:nvCxnSpPr>
          <p:cNvPr id="12" name="Straight Connector 11"/>
          <p:cNvCxnSpPr/>
          <p:nvPr/>
        </p:nvCxnSpPr>
        <p:spPr bwMode="auto">
          <a:xfrm>
            <a:off x="4026545" y="3923439"/>
            <a:ext cx="0" cy="932956"/>
          </a:xfrm>
          <a:prstGeom prst="line">
            <a:avLst/>
          </a:prstGeom>
          <a:ln w="25400" cap="flat" cmpd="sng" algn="ctr">
            <a:solidFill>
              <a:schemeClr val="accent1"/>
            </a:solidFill>
            <a:prstDash val="dot"/>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19" name="TextBox 44"/>
          <p:cNvSpPr txBox="1">
            <a:spLocks noChangeArrowheads="1"/>
          </p:cNvSpPr>
          <p:nvPr/>
        </p:nvSpPr>
        <p:spPr bwMode="auto">
          <a:xfrm>
            <a:off x="3567806" y="2092325"/>
            <a:ext cx="25320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37931725" indent="-37474525" eaLnBrk="0" hangingPunct="0">
              <a:defRPr sz="2400">
                <a:solidFill>
                  <a:schemeClr val="tx1"/>
                </a:solidFill>
                <a:latin typeface="Calibri" charset="0"/>
                <a:ea typeface="ＭＳ Ｐゴシック" charset="0"/>
              </a:defRPr>
            </a:lvl2pPr>
            <a:lvl3pPr eaLnBrk="0" hangingPunct="0">
              <a:defRPr sz="2400">
                <a:solidFill>
                  <a:schemeClr val="tx1"/>
                </a:solidFill>
                <a:latin typeface="Calibri" charset="0"/>
                <a:ea typeface="ＭＳ Ｐゴシック" charset="0"/>
              </a:defRPr>
            </a:lvl3pPr>
            <a:lvl4pPr eaLnBrk="0" hangingPunct="0">
              <a:defRPr sz="2400">
                <a:solidFill>
                  <a:schemeClr val="tx1"/>
                </a:solidFill>
                <a:latin typeface="Calibri" charset="0"/>
                <a:ea typeface="ＭＳ Ｐゴシック" charset="0"/>
              </a:defRPr>
            </a:lvl4pPr>
            <a:lvl5pPr eaLnBrk="0" hangingPunct="0">
              <a:defRPr sz="2400">
                <a:solidFill>
                  <a:schemeClr val="tx1"/>
                </a:solidFill>
                <a:latin typeface="Calibri" charset="0"/>
                <a:ea typeface="ＭＳ Ｐゴシック" charset="0"/>
              </a:defRPr>
            </a:lvl5pPr>
            <a:lvl6pPr marL="457200" eaLnBrk="0" fontAlgn="base" hangingPunct="0">
              <a:spcBef>
                <a:spcPct val="0"/>
              </a:spcBef>
              <a:spcAft>
                <a:spcPct val="0"/>
              </a:spcAft>
              <a:defRPr sz="2400">
                <a:solidFill>
                  <a:schemeClr val="tx1"/>
                </a:solidFill>
                <a:latin typeface="Calibri" charset="0"/>
                <a:ea typeface="ＭＳ Ｐゴシック" charset="0"/>
              </a:defRPr>
            </a:lvl6pPr>
            <a:lvl7pPr marL="914400" eaLnBrk="0" fontAlgn="base" hangingPunct="0">
              <a:spcBef>
                <a:spcPct val="0"/>
              </a:spcBef>
              <a:spcAft>
                <a:spcPct val="0"/>
              </a:spcAft>
              <a:defRPr sz="2400">
                <a:solidFill>
                  <a:schemeClr val="tx1"/>
                </a:solidFill>
                <a:latin typeface="Calibri" charset="0"/>
                <a:ea typeface="ＭＳ Ｐゴシック" charset="0"/>
              </a:defRPr>
            </a:lvl7pPr>
            <a:lvl8pPr marL="1371600" eaLnBrk="0" fontAlgn="base" hangingPunct="0">
              <a:spcBef>
                <a:spcPct val="0"/>
              </a:spcBef>
              <a:spcAft>
                <a:spcPct val="0"/>
              </a:spcAft>
              <a:defRPr sz="2400">
                <a:solidFill>
                  <a:schemeClr val="tx1"/>
                </a:solidFill>
                <a:latin typeface="Calibri" charset="0"/>
                <a:ea typeface="ＭＳ Ｐゴシック" charset="0"/>
              </a:defRPr>
            </a:lvl8pPr>
            <a:lvl9pPr marL="18288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dirty="0">
                <a:latin typeface="Arial" charset="0"/>
              </a:rPr>
              <a:t>Abstract Network View</a:t>
            </a:r>
          </a:p>
        </p:txBody>
      </p:sp>
      <p:grpSp>
        <p:nvGrpSpPr>
          <p:cNvPr id="20" name="Group 27"/>
          <p:cNvGrpSpPr>
            <a:grpSpLocks/>
          </p:cNvGrpSpPr>
          <p:nvPr/>
        </p:nvGrpSpPr>
        <p:grpSpPr bwMode="auto">
          <a:xfrm>
            <a:off x="2622537" y="1452298"/>
            <a:ext cx="1404008" cy="644525"/>
            <a:chOff x="1066800" y="1108169"/>
            <a:chExt cx="1752600" cy="644431"/>
          </a:xfrm>
        </p:grpSpPr>
        <p:sp>
          <p:nvSpPr>
            <p:cNvPr id="21" name="Rounded Rectangle 20"/>
            <p:cNvSpPr/>
            <p:nvPr/>
          </p:nvSpPr>
          <p:spPr>
            <a:xfrm>
              <a:off x="1066800" y="1108169"/>
              <a:ext cx="1752600" cy="644431"/>
            </a:xfrm>
            <a:prstGeom prst="roundRect">
              <a:avLst/>
            </a:prstGeom>
          </p:spPr>
          <p:style>
            <a:lnRef idx="0">
              <a:schemeClr val="accent6"/>
            </a:lnRef>
            <a:fillRef idx="3">
              <a:schemeClr val="accent6"/>
            </a:fillRef>
            <a:effectRef idx="3">
              <a:schemeClr val="accent6"/>
            </a:effectRef>
            <a:fontRef idx="minor">
              <a:schemeClr val="lt1"/>
            </a:fontRef>
          </p:style>
          <p:txBody>
            <a:bodyPr anchor="ctr"/>
            <a:lstStyle/>
            <a:p>
              <a:pPr algn="ctr" fontAlgn="auto">
                <a:spcBef>
                  <a:spcPts val="0"/>
                </a:spcBef>
                <a:spcAft>
                  <a:spcPts val="0"/>
                </a:spcAft>
                <a:defRPr/>
              </a:pPr>
              <a:endParaRPr lang="en-US" sz="2000" dirty="0">
                <a:solidFill>
                  <a:srgbClr val="000000"/>
                </a:solidFill>
                <a:latin typeface="+mj-lt"/>
              </a:endParaRPr>
            </a:p>
          </p:txBody>
        </p:sp>
        <p:grpSp>
          <p:nvGrpSpPr>
            <p:cNvPr id="22" name="Group 24"/>
            <p:cNvGrpSpPr/>
            <p:nvPr/>
          </p:nvGrpSpPr>
          <p:grpSpPr>
            <a:xfrm>
              <a:off x="2133600" y="1219200"/>
              <a:ext cx="609600" cy="457200"/>
              <a:chOff x="2057400" y="1219200"/>
              <a:chExt cx="609600" cy="457200"/>
            </a:xfrm>
            <a:effectLst>
              <a:outerShdw blurRad="50800" dist="50800" dir="12780000" algn="tl" rotWithShape="0">
                <a:srgbClr val="000000">
                  <a:alpha val="57000"/>
                </a:srgbClr>
              </a:outerShdw>
            </a:effectLst>
          </p:grpSpPr>
          <p:sp>
            <p:nvSpPr>
              <p:cNvPr id="24" name="Oval 23"/>
              <p:cNvSpPr/>
              <p:nvPr/>
            </p:nvSpPr>
            <p:spPr bwMode="auto">
              <a:xfrm>
                <a:off x="2286000" y="1371600"/>
                <a:ext cx="167627" cy="166255"/>
              </a:xfrm>
              <a:prstGeom prst="ellipse">
                <a:avLst/>
              </a:prstGeom>
              <a:solidFill>
                <a:srgbClr val="FFFF00"/>
              </a:solidFill>
              <a:ln>
                <a:solidFill>
                  <a:srgbClr val="000000"/>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cxnSp>
            <p:nvCxnSpPr>
              <p:cNvPr id="25" name="Straight Connector 24"/>
              <p:cNvCxnSpPr>
                <a:stCxn id="24" idx="7"/>
              </p:cNvCxnSpPr>
              <p:nvPr/>
            </p:nvCxnSpPr>
            <p:spPr bwMode="auto">
              <a:xfrm flipV="1">
                <a:off x="2429079" y="1219200"/>
                <a:ext cx="161721" cy="176747"/>
              </a:xfrm>
              <a:prstGeom prst="line">
                <a:avLst/>
              </a:prstGeom>
              <a:solidFill>
                <a:schemeClr val="bg1"/>
              </a:solidFill>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26" name="Straight Connector 25"/>
              <p:cNvCxnSpPr>
                <a:endCxn id="24" idx="3"/>
              </p:cNvCxnSpPr>
              <p:nvPr/>
            </p:nvCxnSpPr>
            <p:spPr bwMode="auto">
              <a:xfrm flipV="1">
                <a:off x="2133600" y="1513508"/>
                <a:ext cx="176948" cy="162892"/>
              </a:xfrm>
              <a:prstGeom prst="line">
                <a:avLst/>
              </a:prstGeom>
              <a:solidFill>
                <a:schemeClr val="bg1"/>
              </a:solidFill>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27" name="Straight Connector 26"/>
              <p:cNvCxnSpPr>
                <a:stCxn id="24" idx="5"/>
              </p:cNvCxnSpPr>
              <p:nvPr/>
            </p:nvCxnSpPr>
            <p:spPr bwMode="auto">
              <a:xfrm>
                <a:off x="2429079" y="1513508"/>
                <a:ext cx="161721" cy="162892"/>
              </a:xfrm>
              <a:prstGeom prst="line">
                <a:avLst/>
              </a:prstGeom>
              <a:solidFill>
                <a:schemeClr val="bg1"/>
              </a:solidFill>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28" name="Straight Connector 27"/>
              <p:cNvCxnSpPr>
                <a:stCxn id="24" idx="1"/>
              </p:cNvCxnSpPr>
              <p:nvPr/>
            </p:nvCxnSpPr>
            <p:spPr bwMode="auto">
              <a:xfrm flipH="1" flipV="1">
                <a:off x="2133600" y="1219200"/>
                <a:ext cx="176948" cy="176747"/>
              </a:xfrm>
              <a:prstGeom prst="line">
                <a:avLst/>
              </a:prstGeom>
              <a:solidFill>
                <a:schemeClr val="bg1"/>
              </a:solidFill>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29" name="Straight Connector 28"/>
              <p:cNvCxnSpPr>
                <a:stCxn id="24" idx="2"/>
              </p:cNvCxnSpPr>
              <p:nvPr/>
            </p:nvCxnSpPr>
            <p:spPr bwMode="auto">
              <a:xfrm flipH="1" flipV="1">
                <a:off x="2057400" y="1447800"/>
                <a:ext cx="228600" cy="6928"/>
              </a:xfrm>
              <a:prstGeom prst="line">
                <a:avLst/>
              </a:prstGeom>
              <a:solidFill>
                <a:schemeClr val="bg1"/>
              </a:solidFill>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30" name="Straight Connector 29"/>
              <p:cNvCxnSpPr>
                <a:endCxn id="24" idx="6"/>
              </p:cNvCxnSpPr>
              <p:nvPr/>
            </p:nvCxnSpPr>
            <p:spPr bwMode="auto">
              <a:xfrm flipH="1">
                <a:off x="2453627" y="1447800"/>
                <a:ext cx="213373" cy="6928"/>
              </a:xfrm>
              <a:prstGeom prst="line">
                <a:avLst/>
              </a:prstGeom>
              <a:solidFill>
                <a:schemeClr val="bg1"/>
              </a:solidFill>
              <a:ln>
                <a:solidFill>
                  <a:srgbClr val="000000"/>
                </a:solidFill>
              </a:ln>
            </p:spPr>
            <p:style>
              <a:lnRef idx="2">
                <a:schemeClr val="accent1"/>
              </a:lnRef>
              <a:fillRef idx="0">
                <a:schemeClr val="accent1"/>
              </a:fillRef>
              <a:effectRef idx="1">
                <a:schemeClr val="accent1"/>
              </a:effectRef>
              <a:fontRef idx="minor">
                <a:schemeClr val="tx1"/>
              </a:fontRef>
            </p:style>
          </p:cxnSp>
        </p:grpSp>
        <p:sp>
          <p:nvSpPr>
            <p:cNvPr id="23" name="TextBox 23"/>
            <p:cNvSpPr txBox="1">
              <a:spLocks noChangeArrowheads="1"/>
            </p:cNvSpPr>
            <p:nvPr/>
          </p:nvSpPr>
          <p:spPr bwMode="auto">
            <a:xfrm>
              <a:off x="1067612" y="1153180"/>
              <a:ext cx="1016715" cy="4615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37931725" indent="-37474525" eaLnBrk="0" hangingPunct="0">
                <a:defRPr sz="2400">
                  <a:solidFill>
                    <a:schemeClr val="tx1"/>
                  </a:solidFill>
                  <a:latin typeface="Calibri" charset="0"/>
                  <a:ea typeface="ＭＳ Ｐゴシック" charset="0"/>
                </a:defRPr>
              </a:lvl2pPr>
              <a:lvl3pPr eaLnBrk="0" hangingPunct="0">
                <a:defRPr sz="2400">
                  <a:solidFill>
                    <a:schemeClr val="tx1"/>
                  </a:solidFill>
                  <a:latin typeface="Calibri" charset="0"/>
                  <a:ea typeface="ＭＳ Ｐゴシック" charset="0"/>
                </a:defRPr>
              </a:lvl3pPr>
              <a:lvl4pPr eaLnBrk="0" hangingPunct="0">
                <a:defRPr sz="2400">
                  <a:solidFill>
                    <a:schemeClr val="tx1"/>
                  </a:solidFill>
                  <a:latin typeface="Calibri" charset="0"/>
                  <a:ea typeface="ＭＳ Ｐゴシック" charset="0"/>
                </a:defRPr>
              </a:lvl4pPr>
              <a:lvl5pPr eaLnBrk="0" hangingPunct="0">
                <a:defRPr sz="2400">
                  <a:solidFill>
                    <a:schemeClr val="tx1"/>
                  </a:solidFill>
                  <a:latin typeface="Calibri" charset="0"/>
                  <a:ea typeface="ＭＳ Ｐゴシック" charset="0"/>
                </a:defRPr>
              </a:lvl5pPr>
              <a:lvl6pPr marL="457200" eaLnBrk="0" fontAlgn="base" hangingPunct="0">
                <a:spcBef>
                  <a:spcPct val="0"/>
                </a:spcBef>
                <a:spcAft>
                  <a:spcPct val="0"/>
                </a:spcAft>
                <a:defRPr sz="2400">
                  <a:solidFill>
                    <a:schemeClr val="tx1"/>
                  </a:solidFill>
                  <a:latin typeface="Calibri" charset="0"/>
                  <a:ea typeface="ＭＳ Ｐゴシック" charset="0"/>
                </a:defRPr>
              </a:lvl6pPr>
              <a:lvl7pPr marL="914400" eaLnBrk="0" fontAlgn="base" hangingPunct="0">
                <a:spcBef>
                  <a:spcPct val="0"/>
                </a:spcBef>
                <a:spcAft>
                  <a:spcPct val="0"/>
                </a:spcAft>
                <a:defRPr sz="2400">
                  <a:solidFill>
                    <a:schemeClr val="tx1"/>
                  </a:solidFill>
                  <a:latin typeface="Calibri" charset="0"/>
                  <a:ea typeface="ＭＳ Ｐゴシック" charset="0"/>
                </a:defRPr>
              </a:lvl7pPr>
              <a:lvl8pPr marL="1371600" eaLnBrk="0" fontAlgn="base" hangingPunct="0">
                <a:spcBef>
                  <a:spcPct val="0"/>
                </a:spcBef>
                <a:spcAft>
                  <a:spcPct val="0"/>
                </a:spcAft>
                <a:defRPr sz="2400">
                  <a:solidFill>
                    <a:schemeClr val="tx1"/>
                  </a:solidFill>
                  <a:latin typeface="Calibri" charset="0"/>
                  <a:ea typeface="ＭＳ Ｐゴシック" charset="0"/>
                </a:defRPr>
              </a:lvl8pPr>
              <a:lvl9pPr marL="18288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1200" dirty="0">
                  <a:latin typeface="Arial" charset="0"/>
                </a:rPr>
                <a:t>Control</a:t>
              </a:r>
            </a:p>
            <a:p>
              <a:pPr algn="ctr" eaLnBrk="1" hangingPunct="1"/>
              <a:r>
                <a:rPr lang="en-US" sz="1200" dirty="0">
                  <a:latin typeface="Arial" charset="0"/>
                </a:rPr>
                <a:t>Programs</a:t>
              </a:r>
            </a:p>
          </p:txBody>
        </p:sp>
      </p:grpSp>
      <p:grpSp>
        <p:nvGrpSpPr>
          <p:cNvPr id="31" name="Group 26"/>
          <p:cNvGrpSpPr>
            <a:grpSpLocks/>
          </p:cNvGrpSpPr>
          <p:nvPr/>
        </p:nvGrpSpPr>
        <p:grpSpPr bwMode="auto">
          <a:xfrm>
            <a:off x="4081120" y="1456513"/>
            <a:ext cx="1324319" cy="644525"/>
            <a:chOff x="3258781" y="1066800"/>
            <a:chExt cx="1846618" cy="644431"/>
          </a:xfrm>
        </p:grpSpPr>
        <p:sp>
          <p:nvSpPr>
            <p:cNvPr id="32" name="Rounded Rectangle 31"/>
            <p:cNvSpPr/>
            <p:nvPr/>
          </p:nvSpPr>
          <p:spPr>
            <a:xfrm>
              <a:off x="3325060" y="1066800"/>
              <a:ext cx="1780339" cy="644431"/>
            </a:xfrm>
            <a:prstGeom prst="roundRect">
              <a:avLst/>
            </a:prstGeom>
          </p:spPr>
          <p:style>
            <a:lnRef idx="0">
              <a:schemeClr val="accent6"/>
            </a:lnRef>
            <a:fillRef idx="3">
              <a:schemeClr val="accent6"/>
            </a:fillRef>
            <a:effectRef idx="3">
              <a:schemeClr val="accent6"/>
            </a:effectRef>
            <a:fontRef idx="minor">
              <a:schemeClr val="lt1"/>
            </a:fontRef>
          </p:style>
          <p:txBody>
            <a:bodyPr anchor="ctr"/>
            <a:lstStyle/>
            <a:p>
              <a:pPr algn="ctr" fontAlgn="auto">
                <a:spcBef>
                  <a:spcPts val="0"/>
                </a:spcBef>
                <a:spcAft>
                  <a:spcPts val="0"/>
                </a:spcAft>
                <a:defRPr/>
              </a:pPr>
              <a:endParaRPr lang="en-US" sz="2000" dirty="0">
                <a:solidFill>
                  <a:srgbClr val="000000"/>
                </a:solidFill>
                <a:latin typeface="+mj-lt"/>
              </a:endParaRPr>
            </a:p>
          </p:txBody>
        </p:sp>
        <p:sp>
          <p:nvSpPr>
            <p:cNvPr id="33" name="TextBox 92"/>
            <p:cNvSpPr txBox="1">
              <a:spLocks noChangeArrowheads="1"/>
            </p:cNvSpPr>
            <p:nvPr/>
          </p:nvSpPr>
          <p:spPr bwMode="auto">
            <a:xfrm>
              <a:off x="3258781" y="1111811"/>
              <a:ext cx="1056880" cy="4615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37931725" indent="-37474525" eaLnBrk="0" hangingPunct="0">
                <a:defRPr sz="2400">
                  <a:solidFill>
                    <a:schemeClr val="tx1"/>
                  </a:solidFill>
                  <a:latin typeface="Calibri" charset="0"/>
                  <a:ea typeface="ＭＳ Ｐゴシック" charset="0"/>
                </a:defRPr>
              </a:lvl2pPr>
              <a:lvl3pPr eaLnBrk="0" hangingPunct="0">
                <a:defRPr sz="2400">
                  <a:solidFill>
                    <a:schemeClr val="tx1"/>
                  </a:solidFill>
                  <a:latin typeface="Calibri" charset="0"/>
                  <a:ea typeface="ＭＳ Ｐゴシック" charset="0"/>
                </a:defRPr>
              </a:lvl3pPr>
              <a:lvl4pPr eaLnBrk="0" hangingPunct="0">
                <a:defRPr sz="2400">
                  <a:solidFill>
                    <a:schemeClr val="tx1"/>
                  </a:solidFill>
                  <a:latin typeface="Calibri" charset="0"/>
                  <a:ea typeface="ＭＳ Ｐゴシック" charset="0"/>
                </a:defRPr>
              </a:lvl4pPr>
              <a:lvl5pPr eaLnBrk="0" hangingPunct="0">
                <a:defRPr sz="2400">
                  <a:solidFill>
                    <a:schemeClr val="tx1"/>
                  </a:solidFill>
                  <a:latin typeface="Calibri" charset="0"/>
                  <a:ea typeface="ＭＳ Ｐゴシック" charset="0"/>
                </a:defRPr>
              </a:lvl5pPr>
              <a:lvl6pPr marL="457200" eaLnBrk="0" fontAlgn="base" hangingPunct="0">
                <a:spcBef>
                  <a:spcPct val="0"/>
                </a:spcBef>
                <a:spcAft>
                  <a:spcPct val="0"/>
                </a:spcAft>
                <a:defRPr sz="2400">
                  <a:solidFill>
                    <a:schemeClr val="tx1"/>
                  </a:solidFill>
                  <a:latin typeface="Calibri" charset="0"/>
                  <a:ea typeface="ＭＳ Ｐゴシック" charset="0"/>
                </a:defRPr>
              </a:lvl6pPr>
              <a:lvl7pPr marL="914400" eaLnBrk="0" fontAlgn="base" hangingPunct="0">
                <a:spcBef>
                  <a:spcPct val="0"/>
                </a:spcBef>
                <a:spcAft>
                  <a:spcPct val="0"/>
                </a:spcAft>
                <a:defRPr sz="2400">
                  <a:solidFill>
                    <a:schemeClr val="tx1"/>
                  </a:solidFill>
                  <a:latin typeface="Calibri" charset="0"/>
                  <a:ea typeface="ＭＳ Ｐゴシック" charset="0"/>
                </a:defRPr>
              </a:lvl7pPr>
              <a:lvl8pPr marL="1371600" eaLnBrk="0" fontAlgn="base" hangingPunct="0">
                <a:spcBef>
                  <a:spcPct val="0"/>
                </a:spcBef>
                <a:spcAft>
                  <a:spcPct val="0"/>
                </a:spcAft>
                <a:defRPr sz="2400">
                  <a:solidFill>
                    <a:schemeClr val="tx1"/>
                  </a:solidFill>
                  <a:latin typeface="Calibri" charset="0"/>
                  <a:ea typeface="ＭＳ Ｐゴシック" charset="0"/>
                </a:defRPr>
              </a:lvl8pPr>
              <a:lvl9pPr marL="18288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1200" dirty="0">
                  <a:latin typeface="Arial" charset="0"/>
                </a:rPr>
                <a:t>Control</a:t>
              </a:r>
            </a:p>
            <a:p>
              <a:pPr algn="ctr" eaLnBrk="1" hangingPunct="1"/>
              <a:r>
                <a:rPr lang="en-US" sz="1200" dirty="0">
                  <a:latin typeface="Arial" charset="0"/>
                </a:rPr>
                <a:t>Programs</a:t>
              </a:r>
            </a:p>
          </p:txBody>
        </p:sp>
        <p:grpSp>
          <p:nvGrpSpPr>
            <p:cNvPr id="34" name="Group 64"/>
            <p:cNvGrpSpPr/>
            <p:nvPr/>
          </p:nvGrpSpPr>
          <p:grpSpPr bwMode="auto">
            <a:xfrm>
              <a:off x="4343400" y="1066800"/>
              <a:ext cx="558756" cy="609600"/>
              <a:chOff x="7848600" y="1752600"/>
              <a:chExt cx="762000" cy="838200"/>
            </a:xfrm>
            <a:solidFill>
              <a:schemeClr val="bg1"/>
            </a:solidFill>
          </p:grpSpPr>
          <p:sp>
            <p:nvSpPr>
              <p:cNvPr id="35" name="Oval 34"/>
              <p:cNvSpPr/>
              <p:nvPr/>
            </p:nvSpPr>
            <p:spPr>
              <a:xfrm>
                <a:off x="8001000" y="1981200"/>
                <a:ext cx="228600" cy="228600"/>
              </a:xfrm>
              <a:prstGeom prst="ellipse">
                <a:avLst/>
              </a:prstGeom>
              <a:solidFill>
                <a:srgbClr val="FF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6" name="Oval 35"/>
              <p:cNvSpPr/>
              <p:nvPr/>
            </p:nvSpPr>
            <p:spPr>
              <a:xfrm>
                <a:off x="8382000" y="1752600"/>
                <a:ext cx="228600" cy="228600"/>
              </a:xfrm>
              <a:prstGeom prst="ellipse">
                <a:avLst/>
              </a:prstGeom>
              <a:solidFill>
                <a:srgbClr val="FF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7" name="Oval 36"/>
              <p:cNvSpPr/>
              <p:nvPr/>
            </p:nvSpPr>
            <p:spPr>
              <a:xfrm>
                <a:off x="7848600" y="2362200"/>
                <a:ext cx="228600" cy="228600"/>
              </a:xfrm>
              <a:prstGeom prst="ellipse">
                <a:avLst/>
              </a:prstGeom>
              <a:solidFill>
                <a:srgbClr val="FF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cxnSp>
            <p:nvCxnSpPr>
              <p:cNvPr id="38" name="Straight Connector 37"/>
              <p:cNvCxnSpPr>
                <a:stCxn id="35" idx="7"/>
                <a:endCxn id="36" idx="3"/>
              </p:cNvCxnSpPr>
              <p:nvPr/>
            </p:nvCxnSpPr>
            <p:spPr>
              <a:xfrm rot="5400000" flipH="1" flipV="1">
                <a:off x="8272322" y="1871522"/>
                <a:ext cx="66956" cy="219356"/>
              </a:xfrm>
              <a:prstGeom prst="line">
                <a:avLst/>
              </a:prstGeom>
              <a:grpFill/>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a:stCxn id="37" idx="0"/>
                <a:endCxn id="35" idx="3"/>
              </p:cNvCxnSpPr>
              <p:nvPr/>
            </p:nvCxnSpPr>
            <p:spPr>
              <a:xfrm rot="5400000" flipH="1" flipV="1">
                <a:off x="7905750" y="2233472"/>
                <a:ext cx="185878" cy="71578"/>
              </a:xfrm>
              <a:prstGeom prst="line">
                <a:avLst/>
              </a:prstGeom>
              <a:grpFill/>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40" name="Straight Connector 39"/>
              <p:cNvCxnSpPr>
                <a:stCxn id="37" idx="7"/>
                <a:endCxn id="36" idx="4"/>
              </p:cNvCxnSpPr>
              <p:nvPr/>
            </p:nvCxnSpPr>
            <p:spPr>
              <a:xfrm rot="5400000" flipH="1" flipV="1">
                <a:off x="8062772" y="1962150"/>
                <a:ext cx="414478" cy="452578"/>
              </a:xfrm>
              <a:prstGeom prst="line">
                <a:avLst/>
              </a:prstGeom>
              <a:grpFill/>
              <a:ln>
                <a:solidFill>
                  <a:srgbClr val="000000"/>
                </a:solidFill>
              </a:ln>
            </p:spPr>
            <p:style>
              <a:lnRef idx="2">
                <a:schemeClr val="accent1"/>
              </a:lnRef>
              <a:fillRef idx="0">
                <a:schemeClr val="accent1"/>
              </a:fillRef>
              <a:effectRef idx="1">
                <a:schemeClr val="accent1"/>
              </a:effectRef>
              <a:fontRef idx="minor">
                <a:schemeClr val="tx1"/>
              </a:fontRef>
            </p:style>
          </p:cxnSp>
        </p:grpSp>
      </p:grpSp>
      <p:grpSp>
        <p:nvGrpSpPr>
          <p:cNvPr id="41" name="Group 25"/>
          <p:cNvGrpSpPr>
            <a:grpSpLocks/>
          </p:cNvGrpSpPr>
          <p:nvPr/>
        </p:nvGrpSpPr>
        <p:grpSpPr bwMode="auto">
          <a:xfrm>
            <a:off x="5465022" y="1447800"/>
            <a:ext cx="1247112" cy="644525"/>
            <a:chOff x="5410200" y="1066800"/>
            <a:chExt cx="1905000" cy="644431"/>
          </a:xfrm>
        </p:grpSpPr>
        <p:sp>
          <p:nvSpPr>
            <p:cNvPr id="42" name="Rounded Rectangle 41"/>
            <p:cNvSpPr/>
            <p:nvPr/>
          </p:nvSpPr>
          <p:spPr>
            <a:xfrm>
              <a:off x="5410200" y="1066800"/>
              <a:ext cx="1905000" cy="644431"/>
            </a:xfrm>
            <a:prstGeom prst="roundRect">
              <a:avLst/>
            </a:prstGeom>
          </p:spPr>
          <p:style>
            <a:lnRef idx="0">
              <a:schemeClr val="accent6"/>
            </a:lnRef>
            <a:fillRef idx="3">
              <a:schemeClr val="accent6"/>
            </a:fillRef>
            <a:effectRef idx="3">
              <a:schemeClr val="accent6"/>
            </a:effectRef>
            <a:fontRef idx="minor">
              <a:schemeClr val="lt1"/>
            </a:fontRef>
          </p:style>
          <p:txBody>
            <a:bodyPr anchor="ctr"/>
            <a:lstStyle/>
            <a:p>
              <a:pPr algn="ctr" fontAlgn="auto">
                <a:spcBef>
                  <a:spcPts val="0"/>
                </a:spcBef>
                <a:spcAft>
                  <a:spcPts val="0"/>
                </a:spcAft>
                <a:defRPr/>
              </a:pPr>
              <a:endParaRPr lang="en-US" sz="2000" dirty="0">
                <a:solidFill>
                  <a:srgbClr val="000000"/>
                </a:solidFill>
                <a:latin typeface="+mj-lt"/>
              </a:endParaRPr>
            </a:p>
          </p:txBody>
        </p:sp>
        <p:sp>
          <p:nvSpPr>
            <p:cNvPr id="43" name="TextBox 95"/>
            <p:cNvSpPr txBox="1">
              <a:spLocks noChangeArrowheads="1"/>
            </p:cNvSpPr>
            <p:nvPr/>
          </p:nvSpPr>
          <p:spPr bwMode="auto">
            <a:xfrm>
              <a:off x="5493524" y="1111811"/>
              <a:ext cx="851690" cy="4615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37931725" indent="-37474525" eaLnBrk="0" hangingPunct="0">
                <a:defRPr sz="2400">
                  <a:solidFill>
                    <a:schemeClr val="tx1"/>
                  </a:solidFill>
                  <a:latin typeface="Calibri" charset="0"/>
                  <a:ea typeface="ＭＳ Ｐゴシック" charset="0"/>
                </a:defRPr>
              </a:lvl2pPr>
              <a:lvl3pPr eaLnBrk="0" hangingPunct="0">
                <a:defRPr sz="2400">
                  <a:solidFill>
                    <a:schemeClr val="tx1"/>
                  </a:solidFill>
                  <a:latin typeface="Calibri" charset="0"/>
                  <a:ea typeface="ＭＳ Ｐゴシック" charset="0"/>
                </a:defRPr>
              </a:lvl3pPr>
              <a:lvl4pPr eaLnBrk="0" hangingPunct="0">
                <a:defRPr sz="2400">
                  <a:solidFill>
                    <a:schemeClr val="tx1"/>
                  </a:solidFill>
                  <a:latin typeface="Calibri" charset="0"/>
                  <a:ea typeface="ＭＳ Ｐゴシック" charset="0"/>
                </a:defRPr>
              </a:lvl4pPr>
              <a:lvl5pPr eaLnBrk="0" hangingPunct="0">
                <a:defRPr sz="2400">
                  <a:solidFill>
                    <a:schemeClr val="tx1"/>
                  </a:solidFill>
                  <a:latin typeface="Calibri" charset="0"/>
                  <a:ea typeface="ＭＳ Ｐゴシック" charset="0"/>
                </a:defRPr>
              </a:lvl5pPr>
              <a:lvl6pPr marL="457200" eaLnBrk="0" fontAlgn="base" hangingPunct="0">
                <a:spcBef>
                  <a:spcPct val="0"/>
                </a:spcBef>
                <a:spcAft>
                  <a:spcPct val="0"/>
                </a:spcAft>
                <a:defRPr sz="2400">
                  <a:solidFill>
                    <a:schemeClr val="tx1"/>
                  </a:solidFill>
                  <a:latin typeface="Calibri" charset="0"/>
                  <a:ea typeface="ＭＳ Ｐゴシック" charset="0"/>
                </a:defRPr>
              </a:lvl6pPr>
              <a:lvl7pPr marL="914400" eaLnBrk="0" fontAlgn="base" hangingPunct="0">
                <a:spcBef>
                  <a:spcPct val="0"/>
                </a:spcBef>
                <a:spcAft>
                  <a:spcPct val="0"/>
                </a:spcAft>
                <a:defRPr sz="2400">
                  <a:solidFill>
                    <a:schemeClr val="tx1"/>
                  </a:solidFill>
                  <a:latin typeface="Calibri" charset="0"/>
                  <a:ea typeface="ＭＳ Ｐゴシック" charset="0"/>
                </a:defRPr>
              </a:lvl7pPr>
              <a:lvl8pPr marL="1371600" eaLnBrk="0" fontAlgn="base" hangingPunct="0">
                <a:spcBef>
                  <a:spcPct val="0"/>
                </a:spcBef>
                <a:spcAft>
                  <a:spcPct val="0"/>
                </a:spcAft>
                <a:defRPr sz="2400">
                  <a:solidFill>
                    <a:schemeClr val="tx1"/>
                  </a:solidFill>
                  <a:latin typeface="Calibri" charset="0"/>
                  <a:ea typeface="ＭＳ Ｐゴシック" charset="0"/>
                </a:defRPr>
              </a:lvl8pPr>
              <a:lvl9pPr marL="18288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1200" dirty="0">
                  <a:latin typeface="Arial" charset="0"/>
                </a:rPr>
                <a:t>Control</a:t>
              </a:r>
            </a:p>
            <a:p>
              <a:pPr algn="ctr" eaLnBrk="1" hangingPunct="1"/>
              <a:r>
                <a:rPr lang="en-US" sz="1200" dirty="0">
                  <a:latin typeface="Arial" charset="0"/>
                </a:rPr>
                <a:t>Programs</a:t>
              </a:r>
            </a:p>
          </p:txBody>
        </p:sp>
        <p:grpSp>
          <p:nvGrpSpPr>
            <p:cNvPr id="44" name="Group 64"/>
            <p:cNvGrpSpPr/>
            <p:nvPr/>
          </p:nvGrpSpPr>
          <p:grpSpPr bwMode="auto">
            <a:xfrm>
              <a:off x="6400866" y="1212273"/>
              <a:ext cx="838134" cy="387927"/>
              <a:chOff x="7848600" y="2057400"/>
              <a:chExt cx="1143000" cy="533400"/>
            </a:xfrm>
            <a:solidFill>
              <a:schemeClr val="bg1"/>
            </a:solidFill>
          </p:grpSpPr>
          <p:sp>
            <p:nvSpPr>
              <p:cNvPr id="45" name="Oval 44"/>
              <p:cNvSpPr/>
              <p:nvPr/>
            </p:nvSpPr>
            <p:spPr>
              <a:xfrm>
                <a:off x="8382000" y="2362200"/>
                <a:ext cx="228600" cy="228600"/>
              </a:xfrm>
              <a:prstGeom prst="ellipse">
                <a:avLst/>
              </a:prstGeom>
              <a:solidFill>
                <a:schemeClr val="accent1"/>
              </a:solidFill>
              <a:ln>
                <a:solidFill>
                  <a:srgbClr val="000000"/>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6" name="Oval 45"/>
              <p:cNvSpPr/>
              <p:nvPr/>
            </p:nvSpPr>
            <p:spPr>
              <a:xfrm>
                <a:off x="8763000" y="2057400"/>
                <a:ext cx="228600" cy="228600"/>
              </a:xfrm>
              <a:prstGeom prst="ellipse">
                <a:avLst/>
              </a:prstGeom>
              <a:solidFill>
                <a:schemeClr val="accent1"/>
              </a:solidFill>
              <a:ln>
                <a:solidFill>
                  <a:srgbClr val="000000"/>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7" name="Oval 46"/>
              <p:cNvSpPr/>
              <p:nvPr/>
            </p:nvSpPr>
            <p:spPr>
              <a:xfrm>
                <a:off x="7848600" y="2362200"/>
                <a:ext cx="228600" cy="228600"/>
              </a:xfrm>
              <a:prstGeom prst="ellipse">
                <a:avLst/>
              </a:prstGeom>
              <a:solidFill>
                <a:schemeClr val="accent1"/>
              </a:solidFill>
              <a:ln>
                <a:solidFill>
                  <a:srgbClr val="000000"/>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cxnSp>
            <p:nvCxnSpPr>
              <p:cNvPr id="48" name="Straight Connector 47"/>
              <p:cNvCxnSpPr>
                <a:stCxn id="47" idx="5"/>
                <a:endCxn id="45" idx="3"/>
              </p:cNvCxnSpPr>
              <p:nvPr/>
            </p:nvCxnSpPr>
            <p:spPr>
              <a:xfrm rot="16200000" flipH="1">
                <a:off x="8229600" y="2371444"/>
                <a:ext cx="1588" cy="371756"/>
              </a:xfrm>
              <a:prstGeom prst="line">
                <a:avLst/>
              </a:prstGeom>
              <a:grpFill/>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49" name="Straight Connector 48"/>
              <p:cNvCxnSpPr>
                <a:stCxn id="45" idx="6"/>
                <a:endCxn id="46" idx="3"/>
              </p:cNvCxnSpPr>
              <p:nvPr/>
            </p:nvCxnSpPr>
            <p:spPr>
              <a:xfrm flipV="1">
                <a:off x="8610600" y="2252522"/>
                <a:ext cx="185878" cy="223978"/>
              </a:xfrm>
              <a:prstGeom prst="line">
                <a:avLst/>
              </a:prstGeom>
              <a:grpFill/>
              <a:ln>
                <a:solidFill>
                  <a:srgbClr val="000000"/>
                </a:solidFill>
              </a:ln>
            </p:spPr>
            <p:style>
              <a:lnRef idx="2">
                <a:schemeClr val="accent1"/>
              </a:lnRef>
              <a:fillRef idx="0">
                <a:schemeClr val="accent1"/>
              </a:fillRef>
              <a:effectRef idx="1">
                <a:schemeClr val="accent1"/>
              </a:effectRef>
              <a:fontRef idx="minor">
                <a:schemeClr val="tx1"/>
              </a:fontRef>
            </p:style>
          </p:cxnSp>
        </p:grpSp>
      </p:grpSp>
      <p:sp>
        <p:nvSpPr>
          <p:cNvPr id="51" name="Rounded Rectangle 50"/>
          <p:cNvSpPr/>
          <p:nvPr/>
        </p:nvSpPr>
        <p:spPr>
          <a:xfrm>
            <a:off x="2622535" y="3485885"/>
            <a:ext cx="4089599" cy="437554"/>
          </a:xfrm>
          <a:prstGeom prst="roundRect">
            <a:avLst/>
          </a:prstGeom>
          <a:gradFill>
            <a:gsLst>
              <a:gs pos="0">
                <a:srgbClr val="FF0000"/>
              </a:gs>
              <a:gs pos="100000">
                <a:srgbClr val="F7545C"/>
              </a:gs>
            </a:gsLst>
          </a:gradFill>
        </p:spPr>
        <p:style>
          <a:lnRef idx="0">
            <a:schemeClr val="accent6"/>
          </a:lnRef>
          <a:fillRef idx="3">
            <a:schemeClr val="accent6"/>
          </a:fillRef>
          <a:effectRef idx="3">
            <a:schemeClr val="accent6"/>
          </a:effectRef>
          <a:fontRef idx="minor">
            <a:schemeClr val="lt1"/>
          </a:fontRef>
        </p:style>
        <p:txBody>
          <a:bodyPr anchor="ctr"/>
          <a:lstStyle/>
          <a:p>
            <a:pPr algn="ctr" fontAlgn="auto">
              <a:spcBef>
                <a:spcPts val="0"/>
              </a:spcBef>
              <a:spcAft>
                <a:spcPts val="0"/>
              </a:spcAft>
              <a:defRPr/>
            </a:pPr>
            <a:r>
              <a:rPr lang="en-US" sz="2400" dirty="0">
                <a:solidFill>
                  <a:srgbClr val="FFFFFF"/>
                </a:solidFill>
                <a:latin typeface="+mj-lt"/>
              </a:rPr>
              <a:t>Network OS</a:t>
            </a:r>
          </a:p>
        </p:txBody>
      </p:sp>
      <p:grpSp>
        <p:nvGrpSpPr>
          <p:cNvPr id="52" name="Group 1"/>
          <p:cNvGrpSpPr/>
          <p:nvPr/>
        </p:nvGrpSpPr>
        <p:grpSpPr>
          <a:xfrm>
            <a:off x="5208572" y="2941372"/>
            <a:ext cx="1158240" cy="547255"/>
            <a:chOff x="5257800" y="3124200"/>
            <a:chExt cx="1158240" cy="547255"/>
          </a:xfrm>
          <a:effectLst>
            <a:outerShdw blurRad="50800" dist="50800" dir="10260000" algn="tl" rotWithShape="0">
              <a:srgbClr val="000000">
                <a:alpha val="54000"/>
              </a:srgbClr>
            </a:outerShdw>
          </a:effectLst>
        </p:grpSpPr>
        <p:sp>
          <p:nvSpPr>
            <p:cNvPr id="53" name="Oval 52"/>
            <p:cNvSpPr/>
            <p:nvPr/>
          </p:nvSpPr>
          <p:spPr>
            <a:xfrm>
              <a:off x="5257800" y="3352800"/>
              <a:ext cx="167640" cy="166255"/>
            </a:xfrm>
            <a:prstGeom prst="ellipse">
              <a:avLst/>
            </a:prstGeom>
            <a:solidFill>
              <a:srgbClr val="FFFF00"/>
            </a:solidFill>
            <a:ln>
              <a:solidFill>
                <a:srgbClr val="000000"/>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4" name="Oval 53"/>
            <p:cNvSpPr/>
            <p:nvPr/>
          </p:nvSpPr>
          <p:spPr>
            <a:xfrm>
              <a:off x="5562600" y="3124200"/>
              <a:ext cx="167640" cy="166255"/>
            </a:xfrm>
            <a:prstGeom prst="ellipse">
              <a:avLst/>
            </a:prstGeom>
            <a:solidFill>
              <a:srgbClr val="FFFF00"/>
            </a:solidFill>
            <a:ln>
              <a:solidFill>
                <a:srgbClr val="000000"/>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5" name="Oval 54"/>
            <p:cNvSpPr/>
            <p:nvPr/>
          </p:nvSpPr>
          <p:spPr>
            <a:xfrm>
              <a:off x="5943600" y="3352800"/>
              <a:ext cx="167640" cy="166255"/>
            </a:xfrm>
            <a:prstGeom prst="ellipse">
              <a:avLst/>
            </a:prstGeom>
            <a:solidFill>
              <a:srgbClr val="FFFF00"/>
            </a:solidFill>
            <a:ln>
              <a:solidFill>
                <a:srgbClr val="000000"/>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6" name="Oval 55"/>
            <p:cNvSpPr/>
            <p:nvPr/>
          </p:nvSpPr>
          <p:spPr>
            <a:xfrm>
              <a:off x="6248400" y="3200400"/>
              <a:ext cx="167640" cy="166255"/>
            </a:xfrm>
            <a:prstGeom prst="ellipse">
              <a:avLst/>
            </a:prstGeom>
            <a:solidFill>
              <a:srgbClr val="FFFF00"/>
            </a:solidFill>
            <a:ln>
              <a:solidFill>
                <a:srgbClr val="000000"/>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7" name="Oval 56"/>
            <p:cNvSpPr/>
            <p:nvPr/>
          </p:nvSpPr>
          <p:spPr>
            <a:xfrm>
              <a:off x="5638800" y="3505200"/>
              <a:ext cx="167640" cy="166255"/>
            </a:xfrm>
            <a:prstGeom prst="ellipse">
              <a:avLst/>
            </a:prstGeom>
            <a:solidFill>
              <a:srgbClr val="FFFF00"/>
            </a:solidFill>
            <a:ln>
              <a:solidFill>
                <a:srgbClr val="000000"/>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cxnSp>
          <p:nvCxnSpPr>
            <p:cNvPr id="58" name="Straight Connector 57"/>
            <p:cNvCxnSpPr>
              <a:stCxn id="53" idx="7"/>
              <a:endCxn id="54" idx="3"/>
            </p:cNvCxnSpPr>
            <p:nvPr/>
          </p:nvCxnSpPr>
          <p:spPr>
            <a:xfrm flipV="1">
              <a:off x="5400890" y="3266108"/>
              <a:ext cx="186260" cy="111039"/>
            </a:xfrm>
            <a:prstGeom prst="line">
              <a:avLst/>
            </a:prstGeom>
            <a:solidFill>
              <a:schemeClr val="bg1"/>
            </a:solidFill>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59" name="Straight Connector 58"/>
            <p:cNvCxnSpPr>
              <a:stCxn id="57" idx="2"/>
              <a:endCxn id="53" idx="5"/>
            </p:cNvCxnSpPr>
            <p:nvPr/>
          </p:nvCxnSpPr>
          <p:spPr>
            <a:xfrm flipH="1" flipV="1">
              <a:off x="5400890" y="3494708"/>
              <a:ext cx="237910" cy="93620"/>
            </a:xfrm>
            <a:prstGeom prst="line">
              <a:avLst/>
            </a:prstGeom>
            <a:solidFill>
              <a:schemeClr val="bg1"/>
            </a:solidFill>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60" name="Straight Connector 59"/>
            <p:cNvCxnSpPr>
              <a:stCxn id="55" idx="1"/>
              <a:endCxn id="54" idx="5"/>
            </p:cNvCxnSpPr>
            <p:nvPr/>
          </p:nvCxnSpPr>
          <p:spPr>
            <a:xfrm flipH="1" flipV="1">
              <a:off x="5705690" y="3266108"/>
              <a:ext cx="262460" cy="111039"/>
            </a:xfrm>
            <a:prstGeom prst="line">
              <a:avLst/>
            </a:prstGeom>
            <a:solidFill>
              <a:schemeClr val="bg1"/>
            </a:solidFill>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61" name="Straight Connector 60"/>
            <p:cNvCxnSpPr>
              <a:stCxn id="57" idx="6"/>
              <a:endCxn id="55" idx="3"/>
            </p:cNvCxnSpPr>
            <p:nvPr/>
          </p:nvCxnSpPr>
          <p:spPr>
            <a:xfrm flipV="1">
              <a:off x="5806440" y="3494708"/>
              <a:ext cx="161710" cy="93620"/>
            </a:xfrm>
            <a:prstGeom prst="line">
              <a:avLst/>
            </a:prstGeom>
            <a:solidFill>
              <a:schemeClr val="bg1"/>
            </a:solidFill>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62" name="Straight Connector 61"/>
            <p:cNvCxnSpPr>
              <a:stCxn id="55" idx="6"/>
              <a:endCxn id="56" idx="3"/>
            </p:cNvCxnSpPr>
            <p:nvPr/>
          </p:nvCxnSpPr>
          <p:spPr>
            <a:xfrm flipV="1">
              <a:off x="6111240" y="3342308"/>
              <a:ext cx="161710" cy="93620"/>
            </a:xfrm>
            <a:prstGeom prst="line">
              <a:avLst/>
            </a:prstGeom>
            <a:solidFill>
              <a:schemeClr val="bg1"/>
            </a:solidFill>
            <a:ln>
              <a:solidFill>
                <a:srgbClr val="000000"/>
              </a:solidFill>
            </a:ln>
          </p:spPr>
          <p:style>
            <a:lnRef idx="2">
              <a:schemeClr val="accent1"/>
            </a:lnRef>
            <a:fillRef idx="0">
              <a:schemeClr val="accent1"/>
            </a:fillRef>
            <a:effectRef idx="1">
              <a:schemeClr val="accent1"/>
            </a:effectRef>
            <a:fontRef idx="minor">
              <a:schemeClr val="tx1"/>
            </a:fontRef>
          </p:style>
        </p:cxnSp>
      </p:grpSp>
      <p:sp>
        <p:nvSpPr>
          <p:cNvPr id="88" name="TextBox 87"/>
          <p:cNvSpPr txBox="1"/>
          <p:nvPr/>
        </p:nvSpPr>
        <p:spPr>
          <a:xfrm>
            <a:off x="42291" y="2058947"/>
            <a:ext cx="2050116" cy="1477328"/>
          </a:xfrm>
          <a:prstGeom prst="rect">
            <a:avLst/>
          </a:prstGeom>
          <a:noFill/>
        </p:spPr>
        <p:txBody>
          <a:bodyPr wrap="square" rtlCol="0">
            <a:spAutoFit/>
          </a:bodyPr>
          <a:lstStyle/>
          <a:p>
            <a:r>
              <a:rPr lang="en-US" u="sng" dirty="0" smtClean="0"/>
              <a:t>(1) Static Checking</a:t>
            </a:r>
            <a:endParaRPr lang="en-US" dirty="0" smtClean="0"/>
          </a:p>
          <a:p>
            <a:r>
              <a:rPr lang="en-US" dirty="0" smtClean="0">
                <a:solidFill>
                  <a:srgbClr val="FF0000"/>
                </a:solidFill>
              </a:rPr>
              <a:t>Is the “policy”</a:t>
            </a:r>
          </a:p>
          <a:p>
            <a:r>
              <a:rPr lang="en-US" dirty="0" smtClean="0">
                <a:solidFill>
                  <a:srgbClr val="FF0000"/>
                </a:solidFill>
              </a:rPr>
              <a:t>correctly compiled</a:t>
            </a:r>
          </a:p>
          <a:p>
            <a:r>
              <a:rPr lang="en-US" dirty="0" smtClean="0">
                <a:solidFill>
                  <a:srgbClr val="FF0000"/>
                </a:solidFill>
              </a:rPr>
              <a:t>to the forwarding rules?</a:t>
            </a:r>
          </a:p>
        </p:txBody>
      </p:sp>
      <p:sp>
        <p:nvSpPr>
          <p:cNvPr id="89" name="TextBox 88"/>
          <p:cNvSpPr txBox="1"/>
          <p:nvPr/>
        </p:nvSpPr>
        <p:spPr>
          <a:xfrm>
            <a:off x="6230" y="4060892"/>
            <a:ext cx="2408344" cy="923330"/>
          </a:xfrm>
          <a:prstGeom prst="rect">
            <a:avLst/>
          </a:prstGeom>
          <a:noFill/>
        </p:spPr>
        <p:txBody>
          <a:bodyPr wrap="none" rtlCol="0">
            <a:spAutoFit/>
          </a:bodyPr>
          <a:lstStyle/>
          <a:p>
            <a:r>
              <a:rPr lang="en-US" u="sng" dirty="0" smtClean="0"/>
              <a:t>(2) Automatic Checking</a:t>
            </a:r>
            <a:endParaRPr lang="en-US" dirty="0" smtClean="0"/>
          </a:p>
          <a:p>
            <a:r>
              <a:rPr lang="en-US" dirty="0" smtClean="0">
                <a:solidFill>
                  <a:srgbClr val="FF0000"/>
                </a:solidFill>
              </a:rPr>
              <a:t>Is the </a:t>
            </a:r>
            <a:r>
              <a:rPr lang="en-US" dirty="0" err="1" smtClean="0">
                <a:solidFill>
                  <a:srgbClr val="FF0000"/>
                </a:solidFill>
              </a:rPr>
              <a:t>datapath</a:t>
            </a:r>
            <a:r>
              <a:rPr lang="en-US" dirty="0" smtClean="0">
                <a:solidFill>
                  <a:srgbClr val="FF0000"/>
                </a:solidFill>
              </a:rPr>
              <a:t> working</a:t>
            </a:r>
          </a:p>
          <a:p>
            <a:r>
              <a:rPr lang="en-US" dirty="0" smtClean="0">
                <a:solidFill>
                  <a:srgbClr val="FF0000"/>
                </a:solidFill>
              </a:rPr>
              <a:t>as specified?</a:t>
            </a:r>
          </a:p>
        </p:txBody>
      </p:sp>
      <p:sp>
        <p:nvSpPr>
          <p:cNvPr id="93" name="Freeform 92"/>
          <p:cNvSpPr/>
          <p:nvPr/>
        </p:nvSpPr>
        <p:spPr>
          <a:xfrm>
            <a:off x="2092407" y="4756916"/>
            <a:ext cx="275993" cy="639547"/>
          </a:xfrm>
          <a:custGeom>
            <a:avLst/>
            <a:gdLst>
              <a:gd name="connsiteX0" fmla="*/ 676191 w 676191"/>
              <a:gd name="connsiteY0" fmla="*/ 0 h 639547"/>
              <a:gd name="connsiteX1" fmla="*/ 42 w 676191"/>
              <a:gd name="connsiteY1" fmla="*/ 374591 h 639547"/>
              <a:gd name="connsiteX2" fmla="*/ 639643 w 676191"/>
              <a:gd name="connsiteY2" fmla="*/ 639547 h 639547"/>
            </a:gdLst>
            <a:ahLst/>
            <a:cxnLst>
              <a:cxn ang="0">
                <a:pos x="connsiteX0" y="connsiteY0"/>
              </a:cxn>
              <a:cxn ang="0">
                <a:pos x="connsiteX1" y="connsiteY1"/>
              </a:cxn>
              <a:cxn ang="0">
                <a:pos x="connsiteX2" y="connsiteY2"/>
              </a:cxn>
            </a:cxnLst>
            <a:rect l="l" t="t" r="r" b="b"/>
            <a:pathLst>
              <a:path w="676191" h="639547">
                <a:moveTo>
                  <a:pt x="676191" y="0"/>
                </a:moveTo>
                <a:cubicBezTo>
                  <a:pt x="341162" y="134000"/>
                  <a:pt x="6133" y="268000"/>
                  <a:pt x="42" y="374591"/>
                </a:cubicBezTo>
                <a:cubicBezTo>
                  <a:pt x="-6049" y="481182"/>
                  <a:pt x="639643" y="639547"/>
                  <a:pt x="639643" y="639547"/>
                </a:cubicBezTo>
              </a:path>
            </a:pathLst>
          </a:custGeom>
          <a:ln>
            <a:solidFill>
              <a:srgbClr val="FF0000"/>
            </a:solidFill>
            <a:headEnd type="arrow"/>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4" name="Freeform 93"/>
          <p:cNvSpPr/>
          <p:nvPr/>
        </p:nvSpPr>
        <p:spPr>
          <a:xfrm>
            <a:off x="2092407" y="1619682"/>
            <a:ext cx="428393" cy="2673814"/>
          </a:xfrm>
          <a:custGeom>
            <a:avLst/>
            <a:gdLst>
              <a:gd name="connsiteX0" fmla="*/ 676191 w 676191"/>
              <a:gd name="connsiteY0" fmla="*/ 0 h 639547"/>
              <a:gd name="connsiteX1" fmla="*/ 42 w 676191"/>
              <a:gd name="connsiteY1" fmla="*/ 374591 h 639547"/>
              <a:gd name="connsiteX2" fmla="*/ 639643 w 676191"/>
              <a:gd name="connsiteY2" fmla="*/ 639547 h 639547"/>
            </a:gdLst>
            <a:ahLst/>
            <a:cxnLst>
              <a:cxn ang="0">
                <a:pos x="connsiteX0" y="connsiteY0"/>
              </a:cxn>
              <a:cxn ang="0">
                <a:pos x="connsiteX1" y="connsiteY1"/>
              </a:cxn>
              <a:cxn ang="0">
                <a:pos x="connsiteX2" y="connsiteY2"/>
              </a:cxn>
            </a:cxnLst>
            <a:rect l="l" t="t" r="r" b="b"/>
            <a:pathLst>
              <a:path w="676191" h="639547">
                <a:moveTo>
                  <a:pt x="676191" y="0"/>
                </a:moveTo>
                <a:cubicBezTo>
                  <a:pt x="341162" y="134000"/>
                  <a:pt x="6133" y="268000"/>
                  <a:pt x="42" y="374591"/>
                </a:cubicBezTo>
                <a:cubicBezTo>
                  <a:pt x="-6049" y="481182"/>
                  <a:pt x="639643" y="639547"/>
                  <a:pt x="639643" y="639547"/>
                </a:cubicBezTo>
              </a:path>
            </a:pathLst>
          </a:custGeom>
          <a:ln>
            <a:solidFill>
              <a:srgbClr val="FF0000"/>
            </a:solidFill>
            <a:headEnd type="arrow"/>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65" name="Straight Connector 64"/>
          <p:cNvCxnSpPr>
            <a:stCxn id="70" idx="1"/>
            <a:endCxn id="72" idx="2"/>
          </p:cNvCxnSpPr>
          <p:nvPr/>
        </p:nvCxnSpPr>
        <p:spPr bwMode="auto">
          <a:xfrm flipV="1">
            <a:off x="2887516" y="5082647"/>
            <a:ext cx="880475" cy="191513"/>
          </a:xfrm>
          <a:prstGeom prst="line">
            <a:avLst/>
          </a:prstGeom>
        </p:spPr>
        <p:style>
          <a:lnRef idx="2">
            <a:schemeClr val="accent1"/>
          </a:lnRef>
          <a:fillRef idx="0">
            <a:schemeClr val="accent1"/>
          </a:fillRef>
          <a:effectRef idx="1">
            <a:schemeClr val="accent1"/>
          </a:effectRef>
          <a:fontRef idx="minor">
            <a:schemeClr val="tx1"/>
          </a:fontRef>
        </p:style>
      </p:cxnSp>
      <p:cxnSp>
        <p:nvCxnSpPr>
          <p:cNvPr id="66" name="Straight Connector 65"/>
          <p:cNvCxnSpPr>
            <a:stCxn id="72" idx="4"/>
            <a:endCxn id="73" idx="2"/>
          </p:cNvCxnSpPr>
          <p:nvPr/>
        </p:nvCxnSpPr>
        <p:spPr bwMode="auto">
          <a:xfrm>
            <a:off x="4501073" y="5082647"/>
            <a:ext cx="535471" cy="427254"/>
          </a:xfrm>
          <a:prstGeom prst="line">
            <a:avLst/>
          </a:prstGeom>
        </p:spPr>
        <p:style>
          <a:lnRef idx="2">
            <a:schemeClr val="accent1"/>
          </a:lnRef>
          <a:fillRef idx="0">
            <a:schemeClr val="accent1"/>
          </a:fillRef>
          <a:effectRef idx="1">
            <a:schemeClr val="accent1"/>
          </a:effectRef>
          <a:fontRef idx="minor">
            <a:schemeClr val="tx1"/>
          </a:fontRef>
        </p:style>
      </p:cxnSp>
      <p:cxnSp>
        <p:nvCxnSpPr>
          <p:cNvPr id="67" name="Straight Connector 66"/>
          <p:cNvCxnSpPr>
            <a:stCxn id="71" idx="4"/>
            <a:endCxn id="73" idx="3"/>
          </p:cNvCxnSpPr>
          <p:nvPr/>
        </p:nvCxnSpPr>
        <p:spPr bwMode="auto">
          <a:xfrm flipV="1">
            <a:off x="4440763" y="5748820"/>
            <a:ext cx="962322" cy="112155"/>
          </a:xfrm>
          <a:prstGeom prst="line">
            <a:avLst/>
          </a:prstGeom>
        </p:spPr>
        <p:style>
          <a:lnRef idx="2">
            <a:schemeClr val="accent1"/>
          </a:lnRef>
          <a:fillRef idx="0">
            <a:schemeClr val="accent1"/>
          </a:fillRef>
          <a:effectRef idx="1">
            <a:schemeClr val="accent1"/>
          </a:effectRef>
          <a:fontRef idx="minor">
            <a:schemeClr val="tx1"/>
          </a:fontRef>
        </p:style>
      </p:cxnSp>
      <p:cxnSp>
        <p:nvCxnSpPr>
          <p:cNvPr id="68" name="Straight Connector 67"/>
          <p:cNvCxnSpPr>
            <a:stCxn id="70" idx="3"/>
            <a:endCxn id="71" idx="2"/>
          </p:cNvCxnSpPr>
          <p:nvPr/>
        </p:nvCxnSpPr>
        <p:spPr bwMode="auto">
          <a:xfrm>
            <a:off x="2887516" y="5751998"/>
            <a:ext cx="820164" cy="108977"/>
          </a:xfrm>
          <a:prstGeom prst="line">
            <a:avLst/>
          </a:prstGeom>
        </p:spPr>
        <p:style>
          <a:lnRef idx="2">
            <a:schemeClr val="accent1"/>
          </a:lnRef>
          <a:fillRef idx="0">
            <a:schemeClr val="accent1"/>
          </a:fillRef>
          <a:effectRef idx="1">
            <a:schemeClr val="accent1"/>
          </a:effectRef>
          <a:fontRef idx="minor">
            <a:schemeClr val="tx1"/>
          </a:fontRef>
        </p:style>
      </p:cxnSp>
      <p:cxnSp>
        <p:nvCxnSpPr>
          <p:cNvPr id="69" name="Straight Connector 68"/>
          <p:cNvCxnSpPr>
            <a:stCxn id="73" idx="4"/>
            <a:endCxn id="74" idx="2"/>
          </p:cNvCxnSpPr>
          <p:nvPr/>
        </p:nvCxnSpPr>
        <p:spPr bwMode="auto">
          <a:xfrm flipV="1">
            <a:off x="5769626" y="5321566"/>
            <a:ext cx="597187" cy="188335"/>
          </a:xfrm>
          <a:prstGeom prst="line">
            <a:avLst/>
          </a:prstGeom>
        </p:spPr>
        <p:style>
          <a:lnRef idx="2">
            <a:schemeClr val="accent1"/>
          </a:lnRef>
          <a:fillRef idx="0">
            <a:schemeClr val="accent1"/>
          </a:fillRef>
          <a:effectRef idx="1">
            <a:schemeClr val="accent1"/>
          </a:effectRef>
          <a:fontRef idx="minor">
            <a:schemeClr val="tx1"/>
          </a:fontRef>
        </p:style>
      </p:cxnSp>
      <p:sp>
        <p:nvSpPr>
          <p:cNvPr id="70" name="AutoShape 7"/>
          <p:cNvSpPr>
            <a:spLocks noChangeArrowheads="1"/>
          </p:cNvSpPr>
          <p:nvPr/>
        </p:nvSpPr>
        <p:spPr bwMode="auto">
          <a:xfrm>
            <a:off x="2520975" y="5274160"/>
            <a:ext cx="733082" cy="477838"/>
          </a:xfrm>
          <a:prstGeom prst="can">
            <a:avLst>
              <a:gd name="adj" fmla="val 43620"/>
            </a:avLst>
          </a:prstGeom>
          <a:solidFill>
            <a:schemeClr val="tx2"/>
          </a:solidFill>
          <a:ln w="9525">
            <a:noFill/>
            <a:round/>
            <a:headEnd/>
            <a:tailEnd/>
          </a:ln>
          <a:effectLst>
            <a:outerShdw blurRad="63500" dist="38099" dir="2700000" algn="ctr" rotWithShape="0">
              <a:schemeClr val="bg2">
                <a:alpha val="74998"/>
              </a:schemeClr>
            </a:outerShdw>
          </a:effectLst>
        </p:spPr>
        <p:txBody>
          <a:bodyPr wrap="none" anchor="ctr"/>
          <a:lstStyle/>
          <a:p>
            <a:pPr algn="ctr"/>
            <a:r>
              <a:rPr lang="en-US" sz="1100" dirty="0">
                <a:solidFill>
                  <a:schemeClr val="bg1"/>
                </a:solidFill>
              </a:rPr>
              <a:t>Packet</a:t>
            </a:r>
          </a:p>
          <a:p>
            <a:pPr algn="ctr"/>
            <a:r>
              <a:rPr lang="en-US" sz="1100" dirty="0">
                <a:solidFill>
                  <a:schemeClr val="bg1"/>
                </a:solidFill>
              </a:rPr>
              <a:t>Forwarding </a:t>
            </a:r>
          </a:p>
          <a:p>
            <a:pPr algn="ctr"/>
            <a:endParaRPr lang="en-US" sz="1100" dirty="0">
              <a:solidFill>
                <a:schemeClr val="bg1"/>
              </a:solidFill>
            </a:endParaRPr>
          </a:p>
        </p:txBody>
      </p:sp>
      <p:sp>
        <p:nvSpPr>
          <p:cNvPr id="71" name="AutoShape 7"/>
          <p:cNvSpPr>
            <a:spLocks noChangeArrowheads="1"/>
          </p:cNvSpPr>
          <p:nvPr/>
        </p:nvSpPr>
        <p:spPr bwMode="auto">
          <a:xfrm>
            <a:off x="3707680" y="5622056"/>
            <a:ext cx="733083" cy="477838"/>
          </a:xfrm>
          <a:prstGeom prst="can">
            <a:avLst>
              <a:gd name="adj" fmla="val 43620"/>
            </a:avLst>
          </a:prstGeom>
          <a:solidFill>
            <a:schemeClr val="tx2"/>
          </a:solidFill>
          <a:ln w="9525">
            <a:noFill/>
            <a:round/>
            <a:headEnd/>
            <a:tailEnd/>
          </a:ln>
          <a:effectLst>
            <a:outerShdw blurRad="63500" dist="38099" dir="2700000" algn="ctr" rotWithShape="0">
              <a:schemeClr val="bg2">
                <a:alpha val="74998"/>
              </a:schemeClr>
            </a:outerShdw>
          </a:effectLst>
        </p:spPr>
        <p:txBody>
          <a:bodyPr wrap="none" anchor="ctr"/>
          <a:lstStyle/>
          <a:p>
            <a:pPr algn="ctr"/>
            <a:r>
              <a:rPr lang="en-US" sz="1100" dirty="0">
                <a:solidFill>
                  <a:schemeClr val="bg1"/>
                </a:solidFill>
              </a:rPr>
              <a:t>Packet</a:t>
            </a:r>
          </a:p>
          <a:p>
            <a:pPr algn="ctr"/>
            <a:r>
              <a:rPr lang="en-US" sz="1100" dirty="0">
                <a:solidFill>
                  <a:schemeClr val="bg1"/>
                </a:solidFill>
              </a:rPr>
              <a:t>Forwarding </a:t>
            </a:r>
          </a:p>
          <a:p>
            <a:pPr algn="ctr"/>
            <a:endParaRPr lang="en-US" sz="1100" dirty="0">
              <a:solidFill>
                <a:schemeClr val="bg1"/>
              </a:solidFill>
            </a:endParaRPr>
          </a:p>
        </p:txBody>
      </p:sp>
      <p:sp>
        <p:nvSpPr>
          <p:cNvPr id="72" name="AutoShape 7"/>
          <p:cNvSpPr>
            <a:spLocks noChangeArrowheads="1"/>
          </p:cNvSpPr>
          <p:nvPr/>
        </p:nvSpPr>
        <p:spPr bwMode="auto">
          <a:xfrm>
            <a:off x="3767991" y="4843728"/>
            <a:ext cx="733082" cy="477838"/>
          </a:xfrm>
          <a:prstGeom prst="can">
            <a:avLst>
              <a:gd name="adj" fmla="val 43620"/>
            </a:avLst>
          </a:prstGeom>
          <a:solidFill>
            <a:schemeClr val="tx2"/>
          </a:solidFill>
          <a:ln w="9525">
            <a:noFill/>
            <a:round/>
            <a:headEnd/>
            <a:tailEnd/>
          </a:ln>
          <a:effectLst>
            <a:outerShdw blurRad="63500" dist="38099" dir="2700000" algn="ctr" rotWithShape="0">
              <a:schemeClr val="bg2">
                <a:alpha val="74998"/>
              </a:schemeClr>
            </a:outerShdw>
          </a:effectLst>
        </p:spPr>
        <p:txBody>
          <a:bodyPr wrap="none" anchor="ctr"/>
          <a:lstStyle/>
          <a:p>
            <a:pPr algn="ctr"/>
            <a:r>
              <a:rPr lang="en-US" sz="1100" dirty="0">
                <a:solidFill>
                  <a:schemeClr val="bg1"/>
                </a:solidFill>
              </a:rPr>
              <a:t>Packet</a:t>
            </a:r>
          </a:p>
          <a:p>
            <a:pPr algn="ctr"/>
            <a:r>
              <a:rPr lang="en-US" sz="1100" dirty="0">
                <a:solidFill>
                  <a:schemeClr val="bg1"/>
                </a:solidFill>
              </a:rPr>
              <a:t>Forwarding </a:t>
            </a:r>
          </a:p>
          <a:p>
            <a:pPr algn="ctr"/>
            <a:endParaRPr lang="en-US" sz="1100" dirty="0">
              <a:solidFill>
                <a:schemeClr val="bg1"/>
              </a:solidFill>
            </a:endParaRPr>
          </a:p>
        </p:txBody>
      </p:sp>
      <p:sp>
        <p:nvSpPr>
          <p:cNvPr id="73" name="AutoShape 7"/>
          <p:cNvSpPr>
            <a:spLocks noChangeArrowheads="1"/>
          </p:cNvSpPr>
          <p:nvPr/>
        </p:nvSpPr>
        <p:spPr bwMode="auto">
          <a:xfrm>
            <a:off x="5036544" y="5270982"/>
            <a:ext cx="733082" cy="477838"/>
          </a:xfrm>
          <a:prstGeom prst="can">
            <a:avLst>
              <a:gd name="adj" fmla="val 43620"/>
            </a:avLst>
          </a:prstGeom>
          <a:solidFill>
            <a:schemeClr val="tx2"/>
          </a:solidFill>
          <a:ln w="9525">
            <a:noFill/>
            <a:round/>
            <a:headEnd/>
            <a:tailEnd/>
          </a:ln>
          <a:effectLst>
            <a:outerShdw blurRad="63500" dist="38099" dir="2700000" algn="ctr" rotWithShape="0">
              <a:schemeClr val="bg2">
                <a:alpha val="74998"/>
              </a:schemeClr>
            </a:outerShdw>
          </a:effectLst>
        </p:spPr>
        <p:txBody>
          <a:bodyPr wrap="none" anchor="ctr"/>
          <a:lstStyle/>
          <a:p>
            <a:pPr algn="ctr"/>
            <a:r>
              <a:rPr lang="en-US" sz="1100" dirty="0">
                <a:solidFill>
                  <a:schemeClr val="bg1"/>
                </a:solidFill>
              </a:rPr>
              <a:t>Packet</a:t>
            </a:r>
          </a:p>
          <a:p>
            <a:pPr algn="ctr"/>
            <a:r>
              <a:rPr lang="en-US" sz="1100" dirty="0">
                <a:solidFill>
                  <a:schemeClr val="bg1"/>
                </a:solidFill>
              </a:rPr>
              <a:t>Forwarding </a:t>
            </a:r>
          </a:p>
          <a:p>
            <a:pPr algn="ctr"/>
            <a:endParaRPr lang="en-US" sz="1100" dirty="0">
              <a:solidFill>
                <a:schemeClr val="bg1"/>
              </a:solidFill>
            </a:endParaRPr>
          </a:p>
        </p:txBody>
      </p:sp>
      <p:sp>
        <p:nvSpPr>
          <p:cNvPr id="74" name="AutoShape 7"/>
          <p:cNvSpPr>
            <a:spLocks noChangeArrowheads="1"/>
          </p:cNvSpPr>
          <p:nvPr/>
        </p:nvSpPr>
        <p:spPr bwMode="auto">
          <a:xfrm>
            <a:off x="6366813" y="5082647"/>
            <a:ext cx="733082" cy="477838"/>
          </a:xfrm>
          <a:prstGeom prst="can">
            <a:avLst>
              <a:gd name="adj" fmla="val 43620"/>
            </a:avLst>
          </a:prstGeom>
          <a:solidFill>
            <a:schemeClr val="tx2"/>
          </a:solidFill>
          <a:ln w="9525">
            <a:noFill/>
            <a:round/>
            <a:headEnd/>
            <a:tailEnd/>
          </a:ln>
          <a:effectLst>
            <a:outerShdw blurRad="63500" dist="38099" dir="2700000" algn="ctr" rotWithShape="0">
              <a:schemeClr val="bg2">
                <a:alpha val="74998"/>
              </a:schemeClr>
            </a:outerShdw>
          </a:effectLst>
        </p:spPr>
        <p:txBody>
          <a:bodyPr wrap="none" anchor="ctr"/>
          <a:lstStyle/>
          <a:p>
            <a:pPr algn="ctr"/>
            <a:r>
              <a:rPr lang="en-US" sz="1100" dirty="0">
                <a:solidFill>
                  <a:schemeClr val="bg1"/>
                </a:solidFill>
              </a:rPr>
              <a:t>Packet</a:t>
            </a:r>
          </a:p>
          <a:p>
            <a:pPr algn="ctr"/>
            <a:r>
              <a:rPr lang="en-US" sz="1100" dirty="0">
                <a:solidFill>
                  <a:schemeClr val="bg1"/>
                </a:solidFill>
              </a:rPr>
              <a:t>Forwarding </a:t>
            </a:r>
          </a:p>
          <a:p>
            <a:pPr algn="ctr"/>
            <a:endParaRPr lang="en-US" sz="1100" dirty="0">
              <a:solidFill>
                <a:schemeClr val="bg1"/>
              </a:solidFill>
            </a:endParaRPr>
          </a:p>
        </p:txBody>
      </p:sp>
      <p:sp>
        <p:nvSpPr>
          <p:cNvPr id="83" name="Rounded Rectangle 82"/>
          <p:cNvSpPr/>
          <p:nvPr/>
        </p:nvSpPr>
        <p:spPr bwMode="auto">
          <a:xfrm>
            <a:off x="2701899" y="4674689"/>
            <a:ext cx="865908" cy="655854"/>
          </a:xfrm>
          <a:prstGeom prst="roundRect">
            <a:avLst>
              <a:gd name="adj" fmla="val 5163"/>
            </a:avLst>
          </a:prstGeom>
          <a:solidFill>
            <a:schemeClr val="tx1">
              <a:alpha val="73000"/>
            </a:schemeClr>
          </a:solidFill>
          <a:ln>
            <a:solidFill>
              <a:schemeClr val="tx1"/>
            </a:solidFill>
          </a:ln>
        </p:spPr>
        <p:style>
          <a:lnRef idx="1">
            <a:schemeClr val="dk1"/>
          </a:lnRef>
          <a:fillRef idx="3">
            <a:schemeClr val="dk1"/>
          </a:fillRef>
          <a:effectRef idx="2">
            <a:schemeClr val="dk1"/>
          </a:effectRef>
          <a:fontRef idx="minor">
            <a:schemeClr val="lt1"/>
          </a:fontRef>
        </p:style>
        <p:txBody>
          <a:bodyPr anchor="ctr"/>
          <a:lstStyle/>
          <a:p>
            <a:pPr marL="112713" indent="-112713" fontAlgn="auto">
              <a:spcBef>
                <a:spcPts val="0"/>
              </a:spcBef>
              <a:spcAft>
                <a:spcPts val="0"/>
              </a:spcAft>
              <a:buFontTx/>
              <a:buAutoNum type="arabicPeriod"/>
              <a:defRPr/>
            </a:pPr>
            <a:r>
              <a:rPr lang="en-US" sz="600" dirty="0">
                <a:cs typeface="Times New Roman"/>
              </a:rPr>
              <a:t>&lt;Match, Action&gt;</a:t>
            </a:r>
          </a:p>
          <a:p>
            <a:pPr marL="112713" indent="-112713" fontAlgn="auto">
              <a:spcBef>
                <a:spcPts val="0"/>
              </a:spcBef>
              <a:spcAft>
                <a:spcPts val="0"/>
              </a:spcAft>
              <a:buFontTx/>
              <a:buAutoNum type="arabicPeriod"/>
              <a:defRPr/>
            </a:pPr>
            <a:r>
              <a:rPr lang="en-US" sz="600" dirty="0">
                <a:cs typeface="Times New Roman"/>
              </a:rPr>
              <a:t>&lt;Match, Action&gt;</a:t>
            </a:r>
          </a:p>
          <a:p>
            <a:pPr marL="112713" indent="-112713" fontAlgn="auto">
              <a:spcBef>
                <a:spcPts val="0"/>
              </a:spcBef>
              <a:spcAft>
                <a:spcPts val="0"/>
              </a:spcAft>
              <a:buFontTx/>
              <a:buAutoNum type="arabicPeriod"/>
              <a:defRPr/>
            </a:pPr>
            <a:r>
              <a:rPr lang="en-US" sz="600" dirty="0">
                <a:cs typeface="Times New Roman"/>
              </a:rPr>
              <a:t>&lt;Match, Action&gt;</a:t>
            </a:r>
          </a:p>
          <a:p>
            <a:pPr marL="112713" indent="-112713" fontAlgn="auto">
              <a:spcBef>
                <a:spcPts val="0"/>
              </a:spcBef>
              <a:spcAft>
                <a:spcPts val="0"/>
              </a:spcAft>
              <a:buFontTx/>
              <a:buAutoNum type="arabicPeriod" startAt="4"/>
              <a:defRPr/>
            </a:pPr>
            <a:r>
              <a:rPr lang="en-US" sz="600" dirty="0">
                <a:cs typeface="Times New Roman"/>
              </a:rPr>
              <a:t>&lt;Match, Action&gt;</a:t>
            </a:r>
          </a:p>
          <a:p>
            <a:pPr marL="112713" indent="-112713" fontAlgn="auto">
              <a:spcBef>
                <a:spcPts val="0"/>
              </a:spcBef>
              <a:spcAft>
                <a:spcPts val="0"/>
              </a:spcAft>
              <a:buFontTx/>
              <a:buAutoNum type="arabicPeriod" startAt="4"/>
              <a:defRPr/>
            </a:pPr>
            <a:r>
              <a:rPr lang="en-US" sz="600" dirty="0">
                <a:cs typeface="Times New Roman"/>
              </a:rPr>
              <a:t>&lt;Match, Action&gt;</a:t>
            </a:r>
          </a:p>
          <a:p>
            <a:pPr marL="112713" indent="-112713" fontAlgn="auto">
              <a:spcBef>
                <a:spcPts val="0"/>
              </a:spcBef>
              <a:spcAft>
                <a:spcPts val="0"/>
              </a:spcAft>
              <a:buFontTx/>
              <a:buAutoNum type="arabicPeriod" startAt="4"/>
              <a:defRPr/>
            </a:pPr>
            <a:r>
              <a:rPr lang="en-US" sz="600" dirty="0" smtClean="0">
                <a:cs typeface="Times New Roman"/>
              </a:rPr>
              <a:t>…</a:t>
            </a:r>
          </a:p>
          <a:p>
            <a:pPr fontAlgn="auto">
              <a:spcBef>
                <a:spcPts val="0"/>
              </a:spcBef>
              <a:spcAft>
                <a:spcPts val="0"/>
              </a:spcAft>
              <a:defRPr/>
            </a:pPr>
            <a:r>
              <a:rPr lang="en-US" sz="600" dirty="0" smtClean="0">
                <a:cs typeface="Times New Roman"/>
              </a:rPr>
              <a:t>      </a:t>
            </a:r>
            <a:endParaRPr lang="en-US" sz="600" dirty="0">
              <a:cs typeface="Times New Roman"/>
            </a:endParaRPr>
          </a:p>
        </p:txBody>
      </p:sp>
      <p:sp>
        <p:nvSpPr>
          <p:cNvPr id="95" name="Rounded Rectangle 94"/>
          <p:cNvSpPr/>
          <p:nvPr/>
        </p:nvSpPr>
        <p:spPr bwMode="auto">
          <a:xfrm>
            <a:off x="4080360" y="4499162"/>
            <a:ext cx="865908" cy="655854"/>
          </a:xfrm>
          <a:prstGeom prst="roundRect">
            <a:avLst>
              <a:gd name="adj" fmla="val 5163"/>
            </a:avLst>
          </a:prstGeom>
          <a:solidFill>
            <a:schemeClr val="tx1">
              <a:alpha val="73000"/>
            </a:schemeClr>
          </a:solidFill>
          <a:ln>
            <a:solidFill>
              <a:schemeClr val="tx1"/>
            </a:solidFill>
          </a:ln>
        </p:spPr>
        <p:style>
          <a:lnRef idx="1">
            <a:schemeClr val="dk1"/>
          </a:lnRef>
          <a:fillRef idx="3">
            <a:schemeClr val="dk1"/>
          </a:fillRef>
          <a:effectRef idx="2">
            <a:schemeClr val="dk1"/>
          </a:effectRef>
          <a:fontRef idx="minor">
            <a:schemeClr val="lt1"/>
          </a:fontRef>
        </p:style>
        <p:txBody>
          <a:bodyPr anchor="ctr"/>
          <a:lstStyle/>
          <a:p>
            <a:pPr marL="112713" indent="-112713" fontAlgn="auto">
              <a:spcBef>
                <a:spcPts val="0"/>
              </a:spcBef>
              <a:spcAft>
                <a:spcPts val="0"/>
              </a:spcAft>
              <a:buFontTx/>
              <a:buAutoNum type="arabicPeriod"/>
              <a:defRPr/>
            </a:pPr>
            <a:r>
              <a:rPr lang="en-US" sz="600" dirty="0">
                <a:cs typeface="Times New Roman"/>
              </a:rPr>
              <a:t>&lt;Match, Action&gt;</a:t>
            </a:r>
          </a:p>
          <a:p>
            <a:pPr marL="112713" indent="-112713" fontAlgn="auto">
              <a:spcBef>
                <a:spcPts val="0"/>
              </a:spcBef>
              <a:spcAft>
                <a:spcPts val="0"/>
              </a:spcAft>
              <a:buFontTx/>
              <a:buAutoNum type="arabicPeriod"/>
              <a:defRPr/>
            </a:pPr>
            <a:r>
              <a:rPr lang="en-US" sz="600" dirty="0">
                <a:cs typeface="Times New Roman"/>
              </a:rPr>
              <a:t>&lt;Match, Action&gt;</a:t>
            </a:r>
          </a:p>
          <a:p>
            <a:pPr marL="112713" indent="-112713" fontAlgn="auto">
              <a:spcBef>
                <a:spcPts val="0"/>
              </a:spcBef>
              <a:spcAft>
                <a:spcPts val="0"/>
              </a:spcAft>
              <a:buFontTx/>
              <a:buAutoNum type="arabicPeriod"/>
              <a:defRPr/>
            </a:pPr>
            <a:r>
              <a:rPr lang="en-US" sz="600" dirty="0">
                <a:cs typeface="Times New Roman"/>
              </a:rPr>
              <a:t>&lt;Match, Action&gt;</a:t>
            </a:r>
          </a:p>
          <a:p>
            <a:pPr marL="112713" indent="-112713" fontAlgn="auto">
              <a:spcBef>
                <a:spcPts val="0"/>
              </a:spcBef>
              <a:spcAft>
                <a:spcPts val="0"/>
              </a:spcAft>
              <a:buFontTx/>
              <a:buAutoNum type="arabicPeriod" startAt="4"/>
              <a:defRPr/>
            </a:pPr>
            <a:r>
              <a:rPr lang="en-US" sz="600" dirty="0">
                <a:cs typeface="Times New Roman"/>
              </a:rPr>
              <a:t>&lt;Match, Action&gt;</a:t>
            </a:r>
          </a:p>
          <a:p>
            <a:pPr marL="112713" indent="-112713" fontAlgn="auto">
              <a:spcBef>
                <a:spcPts val="0"/>
              </a:spcBef>
              <a:spcAft>
                <a:spcPts val="0"/>
              </a:spcAft>
              <a:buFontTx/>
              <a:buAutoNum type="arabicPeriod" startAt="4"/>
              <a:defRPr/>
            </a:pPr>
            <a:r>
              <a:rPr lang="en-US" sz="600" dirty="0">
                <a:cs typeface="Times New Roman"/>
              </a:rPr>
              <a:t>&lt;Match, Action&gt;</a:t>
            </a:r>
          </a:p>
          <a:p>
            <a:pPr marL="112713" indent="-112713" fontAlgn="auto">
              <a:spcBef>
                <a:spcPts val="0"/>
              </a:spcBef>
              <a:spcAft>
                <a:spcPts val="0"/>
              </a:spcAft>
              <a:buFontTx/>
              <a:buAutoNum type="arabicPeriod" startAt="4"/>
              <a:defRPr/>
            </a:pPr>
            <a:r>
              <a:rPr lang="en-US" sz="600" dirty="0" smtClean="0">
                <a:cs typeface="Times New Roman"/>
              </a:rPr>
              <a:t>…</a:t>
            </a:r>
          </a:p>
          <a:p>
            <a:pPr fontAlgn="auto">
              <a:spcBef>
                <a:spcPts val="0"/>
              </a:spcBef>
              <a:spcAft>
                <a:spcPts val="0"/>
              </a:spcAft>
              <a:defRPr/>
            </a:pPr>
            <a:r>
              <a:rPr lang="en-US" sz="600" dirty="0" smtClean="0">
                <a:cs typeface="Times New Roman"/>
              </a:rPr>
              <a:t>      </a:t>
            </a:r>
            <a:endParaRPr lang="en-US" sz="600" dirty="0">
              <a:cs typeface="Times New Roman"/>
            </a:endParaRPr>
          </a:p>
        </p:txBody>
      </p:sp>
      <p:sp>
        <p:nvSpPr>
          <p:cNvPr id="97" name="Rounded Rectangle 96"/>
          <p:cNvSpPr/>
          <p:nvPr/>
        </p:nvSpPr>
        <p:spPr bwMode="auto">
          <a:xfrm>
            <a:off x="5359141" y="4696141"/>
            <a:ext cx="865908" cy="655854"/>
          </a:xfrm>
          <a:prstGeom prst="roundRect">
            <a:avLst>
              <a:gd name="adj" fmla="val 5163"/>
            </a:avLst>
          </a:prstGeom>
          <a:solidFill>
            <a:schemeClr val="tx1">
              <a:alpha val="73000"/>
            </a:schemeClr>
          </a:solidFill>
          <a:ln>
            <a:solidFill>
              <a:schemeClr val="tx1"/>
            </a:solidFill>
          </a:ln>
        </p:spPr>
        <p:style>
          <a:lnRef idx="1">
            <a:schemeClr val="dk1"/>
          </a:lnRef>
          <a:fillRef idx="3">
            <a:schemeClr val="dk1"/>
          </a:fillRef>
          <a:effectRef idx="2">
            <a:schemeClr val="dk1"/>
          </a:effectRef>
          <a:fontRef idx="minor">
            <a:schemeClr val="lt1"/>
          </a:fontRef>
        </p:style>
        <p:txBody>
          <a:bodyPr anchor="ctr"/>
          <a:lstStyle/>
          <a:p>
            <a:pPr marL="112713" indent="-112713" fontAlgn="auto">
              <a:spcBef>
                <a:spcPts val="0"/>
              </a:spcBef>
              <a:spcAft>
                <a:spcPts val="0"/>
              </a:spcAft>
              <a:buFontTx/>
              <a:buAutoNum type="arabicPeriod"/>
              <a:defRPr/>
            </a:pPr>
            <a:r>
              <a:rPr lang="en-US" sz="600" dirty="0">
                <a:cs typeface="Times New Roman"/>
              </a:rPr>
              <a:t>&lt;Match, Action&gt;</a:t>
            </a:r>
          </a:p>
          <a:p>
            <a:pPr marL="112713" indent="-112713" fontAlgn="auto">
              <a:spcBef>
                <a:spcPts val="0"/>
              </a:spcBef>
              <a:spcAft>
                <a:spcPts val="0"/>
              </a:spcAft>
              <a:buFontTx/>
              <a:buAutoNum type="arabicPeriod"/>
              <a:defRPr/>
            </a:pPr>
            <a:r>
              <a:rPr lang="en-US" sz="600" dirty="0">
                <a:cs typeface="Times New Roman"/>
              </a:rPr>
              <a:t>&lt;Match, Action&gt;</a:t>
            </a:r>
          </a:p>
          <a:p>
            <a:pPr marL="112713" indent="-112713" fontAlgn="auto">
              <a:spcBef>
                <a:spcPts val="0"/>
              </a:spcBef>
              <a:spcAft>
                <a:spcPts val="0"/>
              </a:spcAft>
              <a:buFontTx/>
              <a:buAutoNum type="arabicPeriod"/>
              <a:defRPr/>
            </a:pPr>
            <a:r>
              <a:rPr lang="en-US" sz="600" dirty="0">
                <a:cs typeface="Times New Roman"/>
              </a:rPr>
              <a:t>&lt;Match, Action&gt;</a:t>
            </a:r>
          </a:p>
          <a:p>
            <a:pPr marL="112713" indent="-112713" fontAlgn="auto">
              <a:spcBef>
                <a:spcPts val="0"/>
              </a:spcBef>
              <a:spcAft>
                <a:spcPts val="0"/>
              </a:spcAft>
              <a:buFontTx/>
              <a:buAutoNum type="arabicPeriod" startAt="4"/>
              <a:defRPr/>
            </a:pPr>
            <a:r>
              <a:rPr lang="en-US" sz="600" dirty="0">
                <a:cs typeface="Times New Roman"/>
              </a:rPr>
              <a:t>&lt;Match, Action&gt;</a:t>
            </a:r>
          </a:p>
          <a:p>
            <a:pPr marL="112713" indent="-112713" fontAlgn="auto">
              <a:spcBef>
                <a:spcPts val="0"/>
              </a:spcBef>
              <a:spcAft>
                <a:spcPts val="0"/>
              </a:spcAft>
              <a:buFontTx/>
              <a:buAutoNum type="arabicPeriod" startAt="4"/>
              <a:defRPr/>
            </a:pPr>
            <a:r>
              <a:rPr lang="en-US" sz="600" dirty="0">
                <a:cs typeface="Times New Roman"/>
              </a:rPr>
              <a:t>&lt;Match, Action&gt;</a:t>
            </a:r>
          </a:p>
          <a:p>
            <a:pPr marL="112713" indent="-112713" fontAlgn="auto">
              <a:spcBef>
                <a:spcPts val="0"/>
              </a:spcBef>
              <a:spcAft>
                <a:spcPts val="0"/>
              </a:spcAft>
              <a:buFontTx/>
              <a:buAutoNum type="arabicPeriod" startAt="4"/>
              <a:defRPr/>
            </a:pPr>
            <a:r>
              <a:rPr lang="en-US" sz="600" dirty="0" smtClean="0">
                <a:cs typeface="Times New Roman"/>
              </a:rPr>
              <a:t>…</a:t>
            </a:r>
          </a:p>
          <a:p>
            <a:pPr fontAlgn="auto">
              <a:spcBef>
                <a:spcPts val="0"/>
              </a:spcBef>
              <a:spcAft>
                <a:spcPts val="0"/>
              </a:spcAft>
              <a:defRPr/>
            </a:pPr>
            <a:r>
              <a:rPr lang="en-US" sz="600" dirty="0" smtClean="0">
                <a:cs typeface="Times New Roman"/>
              </a:rPr>
              <a:t>      </a:t>
            </a:r>
            <a:endParaRPr lang="en-US" sz="600" dirty="0">
              <a:cs typeface="Times New Roman"/>
            </a:endParaRPr>
          </a:p>
        </p:txBody>
      </p:sp>
      <p:sp>
        <p:nvSpPr>
          <p:cNvPr id="100" name="Rounded Rectangle 99"/>
          <p:cNvSpPr/>
          <p:nvPr/>
        </p:nvSpPr>
        <p:spPr bwMode="auto">
          <a:xfrm>
            <a:off x="4179311" y="5343120"/>
            <a:ext cx="865908" cy="655854"/>
          </a:xfrm>
          <a:prstGeom prst="roundRect">
            <a:avLst>
              <a:gd name="adj" fmla="val 5163"/>
            </a:avLst>
          </a:prstGeom>
          <a:solidFill>
            <a:schemeClr val="tx1">
              <a:alpha val="73000"/>
            </a:schemeClr>
          </a:solidFill>
          <a:ln>
            <a:solidFill>
              <a:schemeClr val="tx1"/>
            </a:solidFill>
          </a:ln>
        </p:spPr>
        <p:style>
          <a:lnRef idx="1">
            <a:schemeClr val="dk1"/>
          </a:lnRef>
          <a:fillRef idx="3">
            <a:schemeClr val="dk1"/>
          </a:fillRef>
          <a:effectRef idx="2">
            <a:schemeClr val="dk1"/>
          </a:effectRef>
          <a:fontRef idx="minor">
            <a:schemeClr val="lt1"/>
          </a:fontRef>
        </p:style>
        <p:txBody>
          <a:bodyPr anchor="ctr"/>
          <a:lstStyle/>
          <a:p>
            <a:pPr marL="112713" indent="-112713" fontAlgn="auto">
              <a:spcBef>
                <a:spcPts val="0"/>
              </a:spcBef>
              <a:spcAft>
                <a:spcPts val="0"/>
              </a:spcAft>
              <a:buFontTx/>
              <a:buAutoNum type="arabicPeriod"/>
              <a:defRPr/>
            </a:pPr>
            <a:r>
              <a:rPr lang="en-US" sz="600" dirty="0">
                <a:cs typeface="Times New Roman"/>
              </a:rPr>
              <a:t>&lt;Match, Action&gt;</a:t>
            </a:r>
          </a:p>
          <a:p>
            <a:pPr marL="112713" indent="-112713" fontAlgn="auto">
              <a:spcBef>
                <a:spcPts val="0"/>
              </a:spcBef>
              <a:spcAft>
                <a:spcPts val="0"/>
              </a:spcAft>
              <a:buFontTx/>
              <a:buAutoNum type="arabicPeriod"/>
              <a:defRPr/>
            </a:pPr>
            <a:r>
              <a:rPr lang="en-US" sz="600" dirty="0">
                <a:cs typeface="Times New Roman"/>
              </a:rPr>
              <a:t>&lt;Match, Action&gt;</a:t>
            </a:r>
          </a:p>
          <a:p>
            <a:pPr marL="112713" indent="-112713" fontAlgn="auto">
              <a:spcBef>
                <a:spcPts val="0"/>
              </a:spcBef>
              <a:spcAft>
                <a:spcPts val="0"/>
              </a:spcAft>
              <a:buFontTx/>
              <a:buAutoNum type="arabicPeriod"/>
              <a:defRPr/>
            </a:pPr>
            <a:r>
              <a:rPr lang="en-US" sz="600" dirty="0">
                <a:cs typeface="Times New Roman"/>
              </a:rPr>
              <a:t>&lt;Match, Action&gt;</a:t>
            </a:r>
          </a:p>
          <a:p>
            <a:pPr marL="112713" indent="-112713" fontAlgn="auto">
              <a:spcBef>
                <a:spcPts val="0"/>
              </a:spcBef>
              <a:spcAft>
                <a:spcPts val="0"/>
              </a:spcAft>
              <a:buFontTx/>
              <a:buAutoNum type="arabicPeriod" startAt="4"/>
              <a:defRPr/>
            </a:pPr>
            <a:r>
              <a:rPr lang="en-US" sz="600" dirty="0">
                <a:cs typeface="Times New Roman"/>
              </a:rPr>
              <a:t>&lt;Match, Action&gt;</a:t>
            </a:r>
          </a:p>
          <a:p>
            <a:pPr marL="112713" indent="-112713" fontAlgn="auto">
              <a:spcBef>
                <a:spcPts val="0"/>
              </a:spcBef>
              <a:spcAft>
                <a:spcPts val="0"/>
              </a:spcAft>
              <a:buFontTx/>
              <a:buAutoNum type="arabicPeriod" startAt="4"/>
              <a:defRPr/>
            </a:pPr>
            <a:r>
              <a:rPr lang="en-US" sz="600" dirty="0">
                <a:cs typeface="Times New Roman"/>
              </a:rPr>
              <a:t>&lt;Match, Action&gt;</a:t>
            </a:r>
          </a:p>
          <a:p>
            <a:pPr marL="112713" indent="-112713" fontAlgn="auto">
              <a:spcBef>
                <a:spcPts val="0"/>
              </a:spcBef>
              <a:spcAft>
                <a:spcPts val="0"/>
              </a:spcAft>
              <a:buFontTx/>
              <a:buAutoNum type="arabicPeriod" startAt="4"/>
              <a:defRPr/>
            </a:pPr>
            <a:r>
              <a:rPr lang="en-US" sz="600" dirty="0" smtClean="0">
                <a:cs typeface="Times New Roman"/>
              </a:rPr>
              <a:t>…</a:t>
            </a:r>
          </a:p>
          <a:p>
            <a:pPr fontAlgn="auto">
              <a:spcBef>
                <a:spcPts val="0"/>
              </a:spcBef>
              <a:spcAft>
                <a:spcPts val="0"/>
              </a:spcAft>
              <a:defRPr/>
            </a:pPr>
            <a:r>
              <a:rPr lang="en-US" sz="600" dirty="0" smtClean="0">
                <a:cs typeface="Times New Roman"/>
              </a:rPr>
              <a:t>      </a:t>
            </a:r>
            <a:endParaRPr lang="en-US" sz="600" dirty="0">
              <a:cs typeface="Times New Roman"/>
            </a:endParaRPr>
          </a:p>
        </p:txBody>
      </p:sp>
      <p:cxnSp>
        <p:nvCxnSpPr>
          <p:cNvPr id="105" name="Straight Connector 104"/>
          <p:cNvCxnSpPr/>
          <p:nvPr/>
        </p:nvCxnSpPr>
        <p:spPr bwMode="auto">
          <a:xfrm>
            <a:off x="5270356" y="3923439"/>
            <a:ext cx="19782" cy="1473024"/>
          </a:xfrm>
          <a:prstGeom prst="line">
            <a:avLst/>
          </a:prstGeom>
          <a:ln w="25400" cap="flat" cmpd="sng" algn="ctr">
            <a:solidFill>
              <a:schemeClr val="accent1"/>
            </a:solidFill>
            <a:prstDash val="dot"/>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07" name="Straight Connector 106"/>
          <p:cNvCxnSpPr/>
          <p:nvPr/>
        </p:nvCxnSpPr>
        <p:spPr bwMode="auto">
          <a:xfrm>
            <a:off x="6643430" y="3923439"/>
            <a:ext cx="38649" cy="1179295"/>
          </a:xfrm>
          <a:prstGeom prst="line">
            <a:avLst/>
          </a:prstGeom>
          <a:ln w="25400" cap="flat" cmpd="sng" algn="ctr">
            <a:solidFill>
              <a:schemeClr val="accent1"/>
            </a:solidFill>
            <a:prstDash val="dot"/>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109" name="Rounded Rectangle 108"/>
          <p:cNvSpPr/>
          <p:nvPr/>
        </p:nvSpPr>
        <p:spPr>
          <a:xfrm>
            <a:off x="6912149" y="3970358"/>
            <a:ext cx="1454150" cy="1447800"/>
          </a:xfrm>
          <a:prstGeom prst="roundRect">
            <a:avLst>
              <a:gd name="adj" fmla="val 5163"/>
            </a:avLst>
          </a:prstGeom>
          <a:solidFill>
            <a:schemeClr val="tx1">
              <a:alpha val="73000"/>
            </a:schemeClr>
          </a:solidFill>
          <a:ln>
            <a:solidFill>
              <a:schemeClr val="tx1"/>
            </a:solidFill>
          </a:ln>
        </p:spPr>
        <p:style>
          <a:lnRef idx="1">
            <a:schemeClr val="dk1"/>
          </a:lnRef>
          <a:fillRef idx="3">
            <a:schemeClr val="dk1"/>
          </a:fillRef>
          <a:effectRef idx="2">
            <a:schemeClr val="dk1"/>
          </a:effectRef>
          <a:fontRef idx="minor">
            <a:schemeClr val="lt1"/>
          </a:fontRef>
        </p:style>
        <p:txBody>
          <a:bodyPr anchor="ctr"/>
          <a:lstStyle/>
          <a:p>
            <a:pPr marL="112713" indent="-112713" fontAlgn="auto">
              <a:spcBef>
                <a:spcPts val="0"/>
              </a:spcBef>
              <a:spcAft>
                <a:spcPts val="0"/>
              </a:spcAft>
              <a:buFontTx/>
              <a:buAutoNum type="arabicPeriod"/>
              <a:defRPr/>
            </a:pPr>
            <a:r>
              <a:rPr lang="en-US" sz="800" dirty="0">
                <a:cs typeface="Times New Roman"/>
              </a:rPr>
              <a:t> &lt;Match, Action&gt;</a:t>
            </a:r>
          </a:p>
          <a:p>
            <a:pPr marL="112713" indent="-112713" fontAlgn="auto">
              <a:spcBef>
                <a:spcPts val="0"/>
              </a:spcBef>
              <a:spcAft>
                <a:spcPts val="0"/>
              </a:spcAft>
              <a:buFontTx/>
              <a:buAutoNum type="arabicPeriod"/>
              <a:defRPr/>
            </a:pPr>
            <a:r>
              <a:rPr lang="en-US" sz="800" dirty="0">
                <a:cs typeface="Times New Roman"/>
              </a:rPr>
              <a:t> &lt;Match, Action&gt;</a:t>
            </a:r>
          </a:p>
          <a:p>
            <a:pPr marL="112713" indent="-112713" fontAlgn="auto">
              <a:spcBef>
                <a:spcPts val="0"/>
              </a:spcBef>
              <a:spcAft>
                <a:spcPts val="0"/>
              </a:spcAft>
              <a:buFontTx/>
              <a:buAutoNum type="arabicPeriod"/>
              <a:defRPr/>
            </a:pPr>
            <a:endParaRPr lang="en-US" sz="800" dirty="0">
              <a:cs typeface="Times New Roman"/>
            </a:endParaRPr>
          </a:p>
          <a:p>
            <a:pPr marL="112713" indent="-112713" fontAlgn="auto">
              <a:spcBef>
                <a:spcPts val="0"/>
              </a:spcBef>
              <a:spcAft>
                <a:spcPts val="0"/>
              </a:spcAft>
              <a:buFontTx/>
              <a:buAutoNum type="arabicPeriod"/>
              <a:defRPr/>
            </a:pPr>
            <a:r>
              <a:rPr lang="en-US" sz="1100" dirty="0">
                <a:cs typeface="Times New Roman"/>
              </a:rPr>
              <a:t> &lt;Port == 22, Drop&gt;</a:t>
            </a:r>
          </a:p>
          <a:p>
            <a:pPr fontAlgn="auto">
              <a:spcBef>
                <a:spcPts val="0"/>
              </a:spcBef>
              <a:spcAft>
                <a:spcPts val="0"/>
              </a:spcAft>
              <a:buFontTx/>
              <a:buAutoNum type="arabicParenR"/>
              <a:defRPr/>
            </a:pPr>
            <a:endParaRPr lang="en-US" sz="800" dirty="0">
              <a:cs typeface="Times New Roman"/>
            </a:endParaRPr>
          </a:p>
          <a:p>
            <a:pPr marL="112713" indent="-112713" fontAlgn="auto">
              <a:spcBef>
                <a:spcPts val="0"/>
              </a:spcBef>
              <a:spcAft>
                <a:spcPts val="0"/>
              </a:spcAft>
              <a:buFontTx/>
              <a:buAutoNum type="arabicPeriod" startAt="4"/>
              <a:defRPr/>
            </a:pPr>
            <a:r>
              <a:rPr lang="en-US" sz="800" dirty="0">
                <a:cs typeface="Times New Roman"/>
              </a:rPr>
              <a:t>&lt;Match, Action&gt;</a:t>
            </a:r>
          </a:p>
          <a:p>
            <a:pPr marL="112713" indent="-112713" fontAlgn="auto">
              <a:spcBef>
                <a:spcPts val="0"/>
              </a:spcBef>
              <a:spcAft>
                <a:spcPts val="0"/>
              </a:spcAft>
              <a:buFontTx/>
              <a:buAutoNum type="arabicPeriod" startAt="4"/>
              <a:defRPr/>
            </a:pPr>
            <a:r>
              <a:rPr lang="en-US" sz="800" dirty="0">
                <a:cs typeface="Times New Roman"/>
              </a:rPr>
              <a:t> &lt;Match, Action&gt;</a:t>
            </a:r>
          </a:p>
          <a:p>
            <a:pPr marL="112713" indent="-112713" fontAlgn="auto">
              <a:spcBef>
                <a:spcPts val="0"/>
              </a:spcBef>
              <a:spcAft>
                <a:spcPts val="0"/>
              </a:spcAft>
              <a:buFontTx/>
              <a:buAutoNum type="arabicPeriod" startAt="4"/>
              <a:defRPr/>
            </a:pPr>
            <a:r>
              <a:rPr lang="en-US" sz="800" dirty="0">
                <a:cs typeface="Times New Roman"/>
              </a:rPr>
              <a:t>&lt;Match, Action&gt;</a:t>
            </a:r>
          </a:p>
          <a:p>
            <a:pPr fontAlgn="auto">
              <a:spcBef>
                <a:spcPts val="0"/>
              </a:spcBef>
              <a:spcAft>
                <a:spcPts val="0"/>
              </a:spcAft>
              <a:defRPr/>
            </a:pPr>
            <a:r>
              <a:rPr lang="en-US" sz="800" dirty="0">
                <a:cs typeface="Times New Roman"/>
              </a:rPr>
              <a:t>      </a:t>
            </a:r>
          </a:p>
        </p:txBody>
      </p:sp>
      <p:sp>
        <p:nvSpPr>
          <p:cNvPr id="111" name="Rounded Rectangle 110"/>
          <p:cNvSpPr/>
          <p:nvPr/>
        </p:nvSpPr>
        <p:spPr>
          <a:xfrm>
            <a:off x="6769274" y="4405333"/>
            <a:ext cx="1666875" cy="315913"/>
          </a:xfrm>
          <a:prstGeom prst="roundRect">
            <a:avLst/>
          </a:pr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13" name="TextBox 112"/>
          <p:cNvSpPr txBox="1"/>
          <p:nvPr/>
        </p:nvSpPr>
        <p:spPr>
          <a:xfrm>
            <a:off x="6889936" y="2008557"/>
            <a:ext cx="2254064" cy="1477328"/>
          </a:xfrm>
          <a:prstGeom prst="rect">
            <a:avLst/>
          </a:prstGeom>
          <a:noFill/>
        </p:spPr>
        <p:txBody>
          <a:bodyPr wrap="square" rtlCol="0">
            <a:spAutoFit/>
          </a:bodyPr>
          <a:lstStyle/>
          <a:p>
            <a:r>
              <a:rPr lang="en-US" u="sng" dirty="0" smtClean="0"/>
              <a:t>(3) Network Debugger</a:t>
            </a:r>
            <a:endParaRPr lang="en-US" dirty="0" smtClean="0"/>
          </a:p>
          <a:p>
            <a:r>
              <a:rPr lang="en-US" dirty="0" smtClean="0">
                <a:solidFill>
                  <a:srgbClr val="FF0000"/>
                </a:solidFill>
                <a:latin typeface="Calibri" charset="0"/>
                <a:cs typeface="Courier New" charset="0"/>
              </a:rPr>
              <a:t>Finding bugs, and their root cause, </a:t>
            </a:r>
            <a:br>
              <a:rPr lang="en-US" dirty="0" smtClean="0">
                <a:solidFill>
                  <a:srgbClr val="FF0000"/>
                </a:solidFill>
                <a:latin typeface="Calibri" charset="0"/>
                <a:cs typeface="Courier New" charset="0"/>
              </a:rPr>
            </a:br>
            <a:r>
              <a:rPr lang="en-US" dirty="0" smtClean="0">
                <a:solidFill>
                  <a:srgbClr val="FF0000"/>
                </a:solidFill>
                <a:latin typeface="Calibri" charset="0"/>
                <a:cs typeface="Courier New" charset="0"/>
              </a:rPr>
              <a:t>in an operational network</a:t>
            </a:r>
            <a:endParaRPr lang="en-US" dirty="0" smtClean="0">
              <a:solidFill>
                <a:srgbClr val="FF0000"/>
              </a:solidFill>
            </a:endParaRPr>
          </a:p>
        </p:txBody>
      </p:sp>
      <p:cxnSp>
        <p:nvCxnSpPr>
          <p:cNvPr id="115" name="Straight Arrow Connector 114"/>
          <p:cNvCxnSpPr/>
          <p:nvPr/>
        </p:nvCxnSpPr>
        <p:spPr>
          <a:xfrm flipH="1">
            <a:off x="7931045" y="3311880"/>
            <a:ext cx="228427" cy="1093453"/>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17" name="Freeform 116"/>
          <p:cNvSpPr/>
          <p:nvPr/>
        </p:nvSpPr>
        <p:spPr>
          <a:xfrm>
            <a:off x="1982761" y="5453534"/>
            <a:ext cx="5016294" cy="518642"/>
          </a:xfrm>
          <a:custGeom>
            <a:avLst/>
            <a:gdLst>
              <a:gd name="connsiteX0" fmla="*/ 0 w 5728991"/>
              <a:gd name="connsiteY0" fmla="*/ 508623 h 527017"/>
              <a:gd name="connsiteX1" fmla="*/ 749246 w 5728991"/>
              <a:gd name="connsiteY1" fmla="*/ 179713 h 527017"/>
              <a:gd name="connsiteX2" fmla="*/ 2256875 w 5728991"/>
              <a:gd name="connsiteY2" fmla="*/ 526896 h 527017"/>
              <a:gd name="connsiteX3" fmla="*/ 3481253 w 5728991"/>
              <a:gd name="connsiteY3" fmla="*/ 134031 h 527017"/>
              <a:gd name="connsiteX4" fmla="*/ 4751316 w 5728991"/>
              <a:gd name="connsiteY4" fmla="*/ 6122 h 527017"/>
              <a:gd name="connsiteX5" fmla="*/ 5728991 w 5728991"/>
              <a:gd name="connsiteY5" fmla="*/ 298486 h 527017"/>
              <a:gd name="connsiteX0" fmla="*/ 0 w 5728991"/>
              <a:gd name="connsiteY0" fmla="*/ 374592 h 392986"/>
              <a:gd name="connsiteX1" fmla="*/ 749246 w 5728991"/>
              <a:gd name="connsiteY1" fmla="*/ 45682 h 392986"/>
              <a:gd name="connsiteX2" fmla="*/ 2256875 w 5728991"/>
              <a:gd name="connsiteY2" fmla="*/ 392865 h 392986"/>
              <a:gd name="connsiteX3" fmla="*/ 3481253 w 5728991"/>
              <a:gd name="connsiteY3" fmla="*/ 0 h 392986"/>
              <a:gd name="connsiteX4" fmla="*/ 5728991 w 5728991"/>
              <a:gd name="connsiteY4" fmla="*/ 164455 h 392986"/>
              <a:gd name="connsiteX0" fmla="*/ 0 w 4888373"/>
              <a:gd name="connsiteY0" fmla="*/ 411921 h 430315"/>
              <a:gd name="connsiteX1" fmla="*/ 749246 w 4888373"/>
              <a:gd name="connsiteY1" fmla="*/ 83011 h 430315"/>
              <a:gd name="connsiteX2" fmla="*/ 2256875 w 4888373"/>
              <a:gd name="connsiteY2" fmla="*/ 430194 h 430315"/>
              <a:gd name="connsiteX3" fmla="*/ 3481253 w 4888373"/>
              <a:gd name="connsiteY3" fmla="*/ 37329 h 430315"/>
              <a:gd name="connsiteX4" fmla="*/ 4888373 w 4888373"/>
              <a:gd name="connsiteY4" fmla="*/ 9920 h 430315"/>
              <a:gd name="connsiteX0" fmla="*/ 0 w 4888373"/>
              <a:gd name="connsiteY0" fmla="*/ 500248 h 518642"/>
              <a:gd name="connsiteX1" fmla="*/ 749246 w 4888373"/>
              <a:gd name="connsiteY1" fmla="*/ 171338 h 518642"/>
              <a:gd name="connsiteX2" fmla="*/ 2256875 w 4888373"/>
              <a:gd name="connsiteY2" fmla="*/ 518521 h 518642"/>
              <a:gd name="connsiteX3" fmla="*/ 3481253 w 4888373"/>
              <a:gd name="connsiteY3" fmla="*/ 125656 h 518642"/>
              <a:gd name="connsiteX4" fmla="*/ 4888373 w 4888373"/>
              <a:gd name="connsiteY4" fmla="*/ 98247 h 5186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88373" h="518642">
                <a:moveTo>
                  <a:pt x="0" y="500248"/>
                </a:moveTo>
                <a:cubicBezTo>
                  <a:pt x="186550" y="334270"/>
                  <a:pt x="373100" y="168293"/>
                  <a:pt x="749246" y="171338"/>
                </a:cubicBezTo>
                <a:cubicBezTo>
                  <a:pt x="1125392" y="174383"/>
                  <a:pt x="1801541" y="526135"/>
                  <a:pt x="2256875" y="518521"/>
                </a:cubicBezTo>
                <a:cubicBezTo>
                  <a:pt x="2712209" y="510907"/>
                  <a:pt x="3042670" y="195702"/>
                  <a:pt x="3481253" y="125656"/>
                </a:cubicBezTo>
                <a:cubicBezTo>
                  <a:pt x="3919836" y="55610"/>
                  <a:pt x="4428470" y="-102754"/>
                  <a:pt x="4888373" y="98247"/>
                </a:cubicBezTo>
              </a:path>
            </a:pathLst>
          </a:custGeom>
          <a:ln w="19050" cmpd="sng">
            <a:solidFill>
              <a:srgbClr val="FF0000"/>
            </a:solidFill>
            <a:prstDash val="dash"/>
            <a:headEnd type="none"/>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nvGrpSpPr>
          <p:cNvPr id="121" name="Group 120"/>
          <p:cNvGrpSpPr/>
          <p:nvPr/>
        </p:nvGrpSpPr>
        <p:grpSpPr>
          <a:xfrm rot="2355701">
            <a:off x="6568583" y="5771176"/>
            <a:ext cx="593915" cy="201000"/>
            <a:chOff x="1653823" y="1452685"/>
            <a:chExt cx="593915" cy="201000"/>
          </a:xfrm>
        </p:grpSpPr>
        <p:sp>
          <p:nvSpPr>
            <p:cNvPr id="118" name="Rectangle 117"/>
            <p:cNvSpPr/>
            <p:nvPr/>
          </p:nvSpPr>
          <p:spPr>
            <a:xfrm>
              <a:off x="1653823" y="1452685"/>
              <a:ext cx="438583" cy="201000"/>
            </a:xfrm>
            <a:prstGeom prst="rect">
              <a:avLst/>
            </a:prstGeom>
            <a:ln w="12700" cmpd="sng">
              <a:solidFill>
                <a:schemeClr val="tx1"/>
              </a:solidFill>
              <a:prstDash val="sysDash"/>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19" name="Rectangle 118"/>
            <p:cNvSpPr/>
            <p:nvPr/>
          </p:nvSpPr>
          <p:spPr>
            <a:xfrm>
              <a:off x="2092407" y="1452685"/>
              <a:ext cx="155331" cy="201000"/>
            </a:xfrm>
            <a:prstGeom prst="rect">
              <a:avLst/>
            </a:prstGeom>
            <a:solidFill>
              <a:schemeClr val="tx1">
                <a:lumMod val="50000"/>
                <a:lumOff val="50000"/>
              </a:schemeClr>
            </a:solidFill>
            <a:ln w="12700" cmpd="sng">
              <a:solidFill>
                <a:schemeClr val="tx1"/>
              </a:solidFill>
              <a:prstDash val="sysDash"/>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sp>
        <p:nvSpPr>
          <p:cNvPr id="123" name="Slide Number Placeholder 122"/>
          <p:cNvSpPr>
            <a:spLocks noGrp="1"/>
          </p:cNvSpPr>
          <p:nvPr>
            <p:ph type="sldNum" sz="quarter" idx="12"/>
          </p:nvPr>
        </p:nvSpPr>
        <p:spPr>
          <a:xfrm>
            <a:off x="6553200" y="5622302"/>
            <a:ext cx="2133600" cy="365125"/>
          </a:xfrm>
        </p:spPr>
        <p:txBody>
          <a:bodyPr/>
          <a:lstStyle/>
          <a:p>
            <a:fld id="{3E9AF450-DCE0-844F-8A55-7162841334F0}" type="slidenum">
              <a:rPr lang="en-US" smtClean="0"/>
              <a:t>38</a:t>
            </a:fld>
            <a:endParaRPr lang="en-US"/>
          </a:p>
        </p:txBody>
      </p:sp>
    </p:spTree>
    <p:extLst>
      <p:ext uri="{BB962C8B-B14F-4D97-AF65-F5344CB8AC3E}">
        <p14:creationId xmlns:p14="http://schemas.microsoft.com/office/powerpoint/2010/main" val="2212252558"/>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Header Space Analysis Based Tools </a:t>
            </a:r>
            <a:endParaRPr lang="en-US" dirty="0"/>
          </a:p>
        </p:txBody>
      </p:sp>
      <p:sp>
        <p:nvSpPr>
          <p:cNvPr id="4" name="Footer Placeholder 3"/>
          <p:cNvSpPr>
            <a:spLocks noGrp="1"/>
          </p:cNvSpPr>
          <p:nvPr>
            <p:ph type="ftr" sz="quarter" idx="11"/>
          </p:nvPr>
        </p:nvSpPr>
        <p:spPr>
          <a:xfrm>
            <a:off x="2861604" y="7102475"/>
            <a:ext cx="2895600" cy="365125"/>
          </a:xfrm>
        </p:spPr>
        <p:txBody>
          <a:bodyPr/>
          <a:lstStyle/>
          <a:p>
            <a:r>
              <a:rPr lang="en-US" smtClean="0"/>
              <a:t>Stanford University Oral Exam</a:t>
            </a:r>
            <a:endParaRPr lang="en-US"/>
          </a:p>
        </p:txBody>
      </p:sp>
      <p:sp>
        <p:nvSpPr>
          <p:cNvPr id="5" name="Slide Number Placeholder 4"/>
          <p:cNvSpPr>
            <a:spLocks noGrp="1"/>
          </p:cNvSpPr>
          <p:nvPr>
            <p:ph type="sldNum" sz="quarter" idx="12"/>
          </p:nvPr>
        </p:nvSpPr>
        <p:spPr>
          <a:xfrm>
            <a:off x="6290604" y="7102475"/>
            <a:ext cx="2133600" cy="365125"/>
          </a:xfrm>
        </p:spPr>
        <p:txBody>
          <a:bodyPr/>
          <a:lstStyle/>
          <a:p>
            <a:fld id="{57D92C16-8AE8-1B4F-9331-F4A89351A681}" type="slidenum">
              <a:rPr lang="en-US" smtClean="0"/>
              <a:t>39</a:t>
            </a:fld>
            <a:endParaRPr lang="en-US"/>
          </a:p>
        </p:txBody>
      </p:sp>
      <p:grpSp>
        <p:nvGrpSpPr>
          <p:cNvPr id="44" name="Group 43"/>
          <p:cNvGrpSpPr/>
          <p:nvPr/>
        </p:nvGrpSpPr>
        <p:grpSpPr>
          <a:xfrm>
            <a:off x="5638800" y="1235324"/>
            <a:ext cx="3497624" cy="2012208"/>
            <a:chOff x="5638800" y="1235324"/>
            <a:chExt cx="3497624" cy="2012208"/>
          </a:xfrm>
        </p:grpSpPr>
        <p:pic>
          <p:nvPicPr>
            <p:cNvPr id="3" name="Picture 2"/>
            <p:cNvPicPr>
              <a:picLocks noChangeAspect="1"/>
            </p:cNvPicPr>
            <p:nvPr/>
          </p:nvPicPr>
          <p:blipFill>
            <a:blip r:embed="rId4"/>
            <a:stretch>
              <a:fillRect/>
            </a:stretch>
          </p:blipFill>
          <p:spPr>
            <a:xfrm>
              <a:off x="5638800" y="1235324"/>
              <a:ext cx="1549400" cy="2012208"/>
            </a:xfrm>
            <a:prstGeom prst="rect">
              <a:avLst/>
            </a:prstGeom>
          </p:spPr>
        </p:pic>
        <p:sp>
          <p:nvSpPr>
            <p:cNvPr id="27" name="TextBox 26"/>
            <p:cNvSpPr txBox="1"/>
            <p:nvPr/>
          </p:nvSpPr>
          <p:spPr>
            <a:xfrm>
              <a:off x="7239000" y="1676400"/>
              <a:ext cx="1897424" cy="369332"/>
            </a:xfrm>
            <a:prstGeom prst="rect">
              <a:avLst/>
            </a:prstGeom>
            <a:noFill/>
          </p:spPr>
          <p:txBody>
            <a:bodyPr wrap="none" rtlCol="0">
              <a:spAutoFit/>
            </a:bodyPr>
            <a:lstStyle/>
            <a:p>
              <a:r>
                <a:rPr lang="en-US" dirty="0" err="1" smtClean="0"/>
                <a:t>Peyman</a:t>
              </a:r>
              <a:r>
                <a:rPr lang="en-US" dirty="0" smtClean="0"/>
                <a:t> </a:t>
              </a:r>
              <a:r>
                <a:rPr lang="en-US" dirty="0" err="1" smtClean="0"/>
                <a:t>Kazemian</a:t>
              </a:r>
              <a:r>
                <a:rPr lang="en-US" dirty="0" smtClean="0"/>
                <a:t> </a:t>
              </a:r>
              <a:endParaRPr lang="en-US" dirty="0"/>
            </a:p>
          </p:txBody>
        </p:sp>
      </p:grpSp>
      <p:cxnSp>
        <p:nvCxnSpPr>
          <p:cNvPr id="53" name="Straight Connector 52"/>
          <p:cNvCxnSpPr/>
          <p:nvPr/>
        </p:nvCxnSpPr>
        <p:spPr>
          <a:xfrm flipH="1">
            <a:off x="2009695" y="4753511"/>
            <a:ext cx="617442" cy="1"/>
          </a:xfrm>
          <a:prstGeom prst="line">
            <a:avLst/>
          </a:prstGeom>
        </p:spPr>
        <p:style>
          <a:lnRef idx="2">
            <a:schemeClr val="dk1"/>
          </a:lnRef>
          <a:fillRef idx="0">
            <a:schemeClr val="dk1"/>
          </a:fillRef>
          <a:effectRef idx="1">
            <a:schemeClr val="dk1"/>
          </a:effectRef>
          <a:fontRef idx="minor">
            <a:schemeClr val="tx1"/>
          </a:fontRef>
        </p:style>
      </p:cxnSp>
      <p:cxnSp>
        <p:nvCxnSpPr>
          <p:cNvPr id="54" name="Straight Connector 53"/>
          <p:cNvCxnSpPr/>
          <p:nvPr/>
        </p:nvCxnSpPr>
        <p:spPr>
          <a:xfrm flipH="1" flipV="1">
            <a:off x="2853244" y="4776098"/>
            <a:ext cx="849850" cy="155730"/>
          </a:xfrm>
          <a:prstGeom prst="line">
            <a:avLst/>
          </a:prstGeom>
        </p:spPr>
        <p:style>
          <a:lnRef idx="2">
            <a:schemeClr val="dk1"/>
          </a:lnRef>
          <a:fillRef idx="0">
            <a:schemeClr val="dk1"/>
          </a:fillRef>
          <a:effectRef idx="1">
            <a:schemeClr val="dk1"/>
          </a:effectRef>
          <a:fontRef idx="minor">
            <a:schemeClr val="tx1"/>
          </a:fontRef>
        </p:style>
      </p:cxnSp>
      <p:cxnSp>
        <p:nvCxnSpPr>
          <p:cNvPr id="55" name="Straight Connector 54"/>
          <p:cNvCxnSpPr/>
          <p:nvPr/>
        </p:nvCxnSpPr>
        <p:spPr>
          <a:xfrm flipH="1">
            <a:off x="2341562" y="4776098"/>
            <a:ext cx="350716" cy="806107"/>
          </a:xfrm>
          <a:prstGeom prst="line">
            <a:avLst/>
          </a:prstGeom>
        </p:spPr>
        <p:style>
          <a:lnRef idx="2">
            <a:schemeClr val="dk1"/>
          </a:lnRef>
          <a:fillRef idx="0">
            <a:schemeClr val="dk1"/>
          </a:fillRef>
          <a:effectRef idx="1">
            <a:schemeClr val="dk1"/>
          </a:effectRef>
          <a:fontRef idx="minor">
            <a:schemeClr val="tx1"/>
          </a:fontRef>
        </p:style>
      </p:cxnSp>
      <p:cxnSp>
        <p:nvCxnSpPr>
          <p:cNvPr id="56" name="Straight Connector 55"/>
          <p:cNvCxnSpPr/>
          <p:nvPr/>
        </p:nvCxnSpPr>
        <p:spPr>
          <a:xfrm flipH="1">
            <a:off x="1711099" y="4840464"/>
            <a:ext cx="146195" cy="447683"/>
          </a:xfrm>
          <a:prstGeom prst="line">
            <a:avLst/>
          </a:prstGeom>
        </p:spPr>
        <p:style>
          <a:lnRef idx="2">
            <a:schemeClr val="dk1"/>
          </a:lnRef>
          <a:fillRef idx="0">
            <a:schemeClr val="dk1"/>
          </a:fillRef>
          <a:effectRef idx="1">
            <a:schemeClr val="dk1"/>
          </a:effectRef>
          <a:fontRef idx="minor">
            <a:schemeClr val="tx1"/>
          </a:fontRef>
        </p:style>
      </p:cxnSp>
      <p:cxnSp>
        <p:nvCxnSpPr>
          <p:cNvPr id="57" name="Straight Connector 56"/>
          <p:cNvCxnSpPr/>
          <p:nvPr/>
        </p:nvCxnSpPr>
        <p:spPr>
          <a:xfrm flipH="1" flipV="1">
            <a:off x="1793334" y="5361312"/>
            <a:ext cx="548228" cy="239093"/>
          </a:xfrm>
          <a:prstGeom prst="line">
            <a:avLst/>
          </a:prstGeom>
        </p:spPr>
        <p:style>
          <a:lnRef idx="2">
            <a:schemeClr val="dk1"/>
          </a:lnRef>
          <a:fillRef idx="0">
            <a:schemeClr val="dk1"/>
          </a:fillRef>
          <a:effectRef idx="1">
            <a:schemeClr val="dk1"/>
          </a:effectRef>
          <a:fontRef idx="minor">
            <a:schemeClr val="tx1"/>
          </a:fontRef>
        </p:style>
      </p:cxnSp>
      <p:cxnSp>
        <p:nvCxnSpPr>
          <p:cNvPr id="61" name="Straight Connector 60"/>
          <p:cNvCxnSpPr/>
          <p:nvPr/>
        </p:nvCxnSpPr>
        <p:spPr>
          <a:xfrm flipH="1">
            <a:off x="2423798" y="5582205"/>
            <a:ext cx="906444" cy="18200"/>
          </a:xfrm>
          <a:prstGeom prst="line">
            <a:avLst/>
          </a:prstGeom>
        </p:spPr>
        <p:style>
          <a:lnRef idx="2">
            <a:schemeClr val="dk1"/>
          </a:lnRef>
          <a:fillRef idx="0">
            <a:schemeClr val="dk1"/>
          </a:fillRef>
          <a:effectRef idx="1">
            <a:schemeClr val="dk1"/>
          </a:effectRef>
          <a:fontRef idx="minor">
            <a:schemeClr val="tx1"/>
          </a:fontRef>
        </p:style>
      </p:cxnSp>
      <p:cxnSp>
        <p:nvCxnSpPr>
          <p:cNvPr id="62" name="Straight Connector 61"/>
          <p:cNvCxnSpPr/>
          <p:nvPr/>
        </p:nvCxnSpPr>
        <p:spPr>
          <a:xfrm flipH="1" flipV="1">
            <a:off x="2853244" y="4840464"/>
            <a:ext cx="575639" cy="826842"/>
          </a:xfrm>
          <a:prstGeom prst="line">
            <a:avLst/>
          </a:prstGeom>
        </p:spPr>
        <p:style>
          <a:lnRef idx="2">
            <a:schemeClr val="dk1"/>
          </a:lnRef>
          <a:fillRef idx="0">
            <a:schemeClr val="dk1"/>
          </a:fillRef>
          <a:effectRef idx="1">
            <a:schemeClr val="dk1"/>
          </a:effectRef>
          <a:fontRef idx="minor">
            <a:schemeClr val="tx1"/>
          </a:fontRef>
        </p:style>
      </p:cxnSp>
      <p:cxnSp>
        <p:nvCxnSpPr>
          <p:cNvPr id="63" name="Straight Connector 62"/>
          <p:cNvCxnSpPr/>
          <p:nvPr/>
        </p:nvCxnSpPr>
        <p:spPr>
          <a:xfrm flipH="1">
            <a:off x="1062362" y="5361312"/>
            <a:ext cx="648737" cy="305994"/>
          </a:xfrm>
          <a:prstGeom prst="line">
            <a:avLst/>
          </a:prstGeom>
        </p:spPr>
        <p:style>
          <a:lnRef idx="2">
            <a:schemeClr val="dk1"/>
          </a:lnRef>
          <a:fillRef idx="0">
            <a:schemeClr val="dk1"/>
          </a:fillRef>
          <a:effectRef idx="1">
            <a:schemeClr val="dk1"/>
          </a:effectRef>
          <a:fontRef idx="minor">
            <a:schemeClr val="tx1"/>
          </a:fontRef>
        </p:style>
      </p:cxnSp>
      <p:cxnSp>
        <p:nvCxnSpPr>
          <p:cNvPr id="64" name="Straight Connector 63"/>
          <p:cNvCxnSpPr/>
          <p:nvPr/>
        </p:nvCxnSpPr>
        <p:spPr>
          <a:xfrm flipH="1" flipV="1">
            <a:off x="1857294" y="4840464"/>
            <a:ext cx="484269" cy="741741"/>
          </a:xfrm>
          <a:prstGeom prst="line">
            <a:avLst/>
          </a:prstGeom>
        </p:spPr>
        <p:style>
          <a:lnRef idx="2">
            <a:schemeClr val="dk1"/>
          </a:lnRef>
          <a:fillRef idx="0">
            <a:schemeClr val="dk1"/>
          </a:fillRef>
          <a:effectRef idx="1">
            <a:schemeClr val="dk1"/>
          </a:effectRef>
          <a:fontRef idx="minor">
            <a:schemeClr val="tx1"/>
          </a:fontRef>
        </p:style>
      </p:cxnSp>
      <p:cxnSp>
        <p:nvCxnSpPr>
          <p:cNvPr id="65" name="Straight Connector 64"/>
          <p:cNvCxnSpPr/>
          <p:nvPr/>
        </p:nvCxnSpPr>
        <p:spPr>
          <a:xfrm flipH="1">
            <a:off x="3473280" y="4931828"/>
            <a:ext cx="195511" cy="668576"/>
          </a:xfrm>
          <a:prstGeom prst="line">
            <a:avLst/>
          </a:prstGeom>
        </p:spPr>
        <p:style>
          <a:lnRef idx="2">
            <a:schemeClr val="dk1"/>
          </a:lnRef>
          <a:fillRef idx="0">
            <a:schemeClr val="dk1"/>
          </a:fillRef>
          <a:effectRef idx="1">
            <a:schemeClr val="dk1"/>
          </a:effectRef>
          <a:fontRef idx="minor">
            <a:schemeClr val="tx1"/>
          </a:fontRef>
        </p:style>
      </p:cxnSp>
      <p:cxnSp>
        <p:nvCxnSpPr>
          <p:cNvPr id="66" name="Straight Connector 65"/>
          <p:cNvCxnSpPr/>
          <p:nvPr/>
        </p:nvCxnSpPr>
        <p:spPr>
          <a:xfrm flipH="1">
            <a:off x="1031320" y="4931828"/>
            <a:ext cx="31042" cy="686849"/>
          </a:xfrm>
          <a:prstGeom prst="line">
            <a:avLst/>
          </a:prstGeom>
        </p:spPr>
        <p:style>
          <a:lnRef idx="2">
            <a:schemeClr val="dk1"/>
          </a:lnRef>
          <a:fillRef idx="0">
            <a:schemeClr val="dk1"/>
          </a:fillRef>
          <a:effectRef idx="1">
            <a:schemeClr val="dk1"/>
          </a:effectRef>
          <a:fontRef idx="minor">
            <a:schemeClr val="tx1"/>
          </a:fontRef>
        </p:style>
      </p:cxnSp>
      <p:cxnSp>
        <p:nvCxnSpPr>
          <p:cNvPr id="67" name="Straight Connector 66"/>
          <p:cNvCxnSpPr/>
          <p:nvPr/>
        </p:nvCxnSpPr>
        <p:spPr>
          <a:xfrm flipH="1">
            <a:off x="1062362" y="4840464"/>
            <a:ext cx="730972" cy="91364"/>
          </a:xfrm>
          <a:prstGeom prst="line">
            <a:avLst/>
          </a:prstGeom>
        </p:spPr>
        <p:style>
          <a:lnRef idx="2">
            <a:schemeClr val="dk1"/>
          </a:lnRef>
          <a:fillRef idx="0">
            <a:schemeClr val="dk1"/>
          </a:fillRef>
          <a:effectRef idx="1">
            <a:schemeClr val="dk1"/>
          </a:effectRef>
          <a:fontRef idx="minor">
            <a:schemeClr val="tx1"/>
          </a:fontRef>
        </p:style>
      </p:cxnSp>
      <p:pic>
        <p:nvPicPr>
          <p:cNvPr id="68" name="Picture 67" descr="router.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82884" y="5361312"/>
            <a:ext cx="485907" cy="496455"/>
          </a:xfrm>
          <a:prstGeom prst="rect">
            <a:avLst/>
          </a:prstGeom>
        </p:spPr>
      </p:pic>
      <p:pic>
        <p:nvPicPr>
          <p:cNvPr id="69" name="Picture 68" descr="router.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63692" y="5085750"/>
            <a:ext cx="485907" cy="496455"/>
          </a:xfrm>
          <a:prstGeom prst="rect">
            <a:avLst/>
          </a:prstGeom>
        </p:spPr>
      </p:pic>
      <p:pic>
        <p:nvPicPr>
          <p:cNvPr id="70" name="Picture 69" descr="router.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95960" y="4503485"/>
            <a:ext cx="485907" cy="496455"/>
          </a:xfrm>
          <a:prstGeom prst="rect">
            <a:avLst/>
          </a:prstGeom>
        </p:spPr>
      </p:pic>
      <p:pic>
        <p:nvPicPr>
          <p:cNvPr id="71" name="Picture 70" descr="router.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79383" y="5361312"/>
            <a:ext cx="485907" cy="496455"/>
          </a:xfrm>
          <a:prstGeom prst="rect">
            <a:avLst/>
          </a:prstGeom>
        </p:spPr>
      </p:pic>
      <p:pic>
        <p:nvPicPr>
          <p:cNvPr id="72" name="Picture 71" descr="router.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93476" y="4503485"/>
            <a:ext cx="485907" cy="496455"/>
          </a:xfrm>
          <a:prstGeom prst="rect">
            <a:avLst/>
          </a:prstGeom>
        </p:spPr>
      </p:pic>
      <p:pic>
        <p:nvPicPr>
          <p:cNvPr id="73" name="Picture 72" descr="router.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923" y="5394693"/>
            <a:ext cx="485907" cy="496455"/>
          </a:xfrm>
          <a:prstGeom prst="rect">
            <a:avLst/>
          </a:prstGeom>
        </p:spPr>
      </p:pic>
      <p:pic>
        <p:nvPicPr>
          <p:cNvPr id="74" name="Picture 73" descr="router.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9408" y="4607494"/>
            <a:ext cx="485907" cy="496455"/>
          </a:xfrm>
          <a:prstGeom prst="rect">
            <a:avLst/>
          </a:prstGeom>
        </p:spPr>
      </p:pic>
      <p:pic>
        <p:nvPicPr>
          <p:cNvPr id="75" name="Picture 74" descr="router.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25837" y="4655885"/>
            <a:ext cx="485907" cy="496455"/>
          </a:xfrm>
          <a:prstGeom prst="rect">
            <a:avLst/>
          </a:prstGeom>
        </p:spPr>
      </p:pic>
      <p:sp>
        <p:nvSpPr>
          <p:cNvPr id="76" name="Rounded Rectangle 75"/>
          <p:cNvSpPr/>
          <p:nvPr/>
        </p:nvSpPr>
        <p:spPr>
          <a:xfrm>
            <a:off x="1003029" y="2774929"/>
            <a:ext cx="790305" cy="292364"/>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dirty="0" smtClean="0"/>
              <a:t>Policy</a:t>
            </a:r>
            <a:endParaRPr lang="en-US" dirty="0"/>
          </a:p>
        </p:txBody>
      </p:sp>
      <p:sp>
        <p:nvSpPr>
          <p:cNvPr id="77" name="Rounded Rectangle 76"/>
          <p:cNvSpPr/>
          <p:nvPr/>
        </p:nvSpPr>
        <p:spPr>
          <a:xfrm>
            <a:off x="1909355" y="2772010"/>
            <a:ext cx="790305" cy="292364"/>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dirty="0" smtClean="0"/>
              <a:t>Policy</a:t>
            </a:r>
            <a:endParaRPr lang="en-US" dirty="0"/>
          </a:p>
        </p:txBody>
      </p:sp>
      <p:sp>
        <p:nvSpPr>
          <p:cNvPr id="78" name="Rounded Rectangle 77"/>
          <p:cNvSpPr/>
          <p:nvPr/>
        </p:nvSpPr>
        <p:spPr>
          <a:xfrm>
            <a:off x="2816222" y="2772011"/>
            <a:ext cx="790305" cy="292364"/>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dirty="0" smtClean="0"/>
              <a:t>Policy</a:t>
            </a:r>
            <a:endParaRPr lang="en-US" dirty="0"/>
          </a:p>
        </p:txBody>
      </p:sp>
      <p:sp>
        <p:nvSpPr>
          <p:cNvPr id="79" name="Rounded Rectangle 78"/>
          <p:cNvSpPr/>
          <p:nvPr/>
        </p:nvSpPr>
        <p:spPr>
          <a:xfrm>
            <a:off x="1020603" y="3387066"/>
            <a:ext cx="2573742" cy="399082"/>
          </a:xfrm>
          <a:prstGeom prst="roundRect">
            <a:avLst/>
          </a:prstGeom>
          <a:solidFill>
            <a:srgbClr val="008000"/>
          </a:solidFill>
          <a:ln>
            <a:solidFill>
              <a:srgbClr val="008000"/>
            </a:solidFill>
          </a:ln>
        </p:spPr>
        <p:style>
          <a:lnRef idx="1">
            <a:schemeClr val="accent3"/>
          </a:lnRef>
          <a:fillRef idx="3">
            <a:schemeClr val="accent3"/>
          </a:fillRef>
          <a:effectRef idx="2">
            <a:schemeClr val="accent3"/>
          </a:effectRef>
          <a:fontRef idx="minor">
            <a:schemeClr val="lt1"/>
          </a:fontRef>
        </p:style>
        <p:txBody>
          <a:bodyPr rtlCol="0" anchor="ctr"/>
          <a:lstStyle/>
          <a:p>
            <a:pPr algn="ctr"/>
            <a:r>
              <a:rPr lang="en-US" dirty="0" smtClean="0"/>
              <a:t>Control Plane Logic</a:t>
            </a:r>
            <a:endParaRPr lang="en-US" dirty="0"/>
          </a:p>
        </p:txBody>
      </p:sp>
      <p:sp>
        <p:nvSpPr>
          <p:cNvPr id="80" name="Rounded Rectangle 79"/>
          <p:cNvSpPr/>
          <p:nvPr/>
        </p:nvSpPr>
        <p:spPr>
          <a:xfrm>
            <a:off x="1580243" y="3846595"/>
            <a:ext cx="572945" cy="132077"/>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50" dirty="0" smtClean="0"/>
              <a:t>Rules</a:t>
            </a:r>
            <a:endParaRPr lang="en-US" sz="1050" dirty="0"/>
          </a:p>
        </p:txBody>
      </p:sp>
      <p:sp>
        <p:nvSpPr>
          <p:cNvPr id="81" name="Down Arrow 80"/>
          <p:cNvSpPr/>
          <p:nvPr/>
        </p:nvSpPr>
        <p:spPr>
          <a:xfrm>
            <a:off x="2226702" y="3067293"/>
            <a:ext cx="197096" cy="319773"/>
          </a:xfrm>
          <a:prstGeom prst="downArrow">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82" name="Down Arrow 81"/>
          <p:cNvSpPr/>
          <p:nvPr/>
        </p:nvSpPr>
        <p:spPr>
          <a:xfrm>
            <a:off x="3084336" y="3067293"/>
            <a:ext cx="197096" cy="319773"/>
          </a:xfrm>
          <a:prstGeom prst="downArrow">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83" name="Down Arrow 82"/>
          <p:cNvSpPr/>
          <p:nvPr/>
        </p:nvSpPr>
        <p:spPr>
          <a:xfrm>
            <a:off x="1289151" y="3076429"/>
            <a:ext cx="197096" cy="319773"/>
          </a:xfrm>
          <a:prstGeom prst="downArrow">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84" name="Down Arrow 83"/>
          <p:cNvSpPr/>
          <p:nvPr/>
        </p:nvSpPr>
        <p:spPr>
          <a:xfrm>
            <a:off x="2165978" y="3846595"/>
            <a:ext cx="367806" cy="656890"/>
          </a:xfrm>
          <a:prstGeom prst="downArrow">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85" name="Rounded Rectangle 84"/>
          <p:cNvSpPr/>
          <p:nvPr/>
        </p:nvSpPr>
        <p:spPr>
          <a:xfrm>
            <a:off x="1586219" y="3865109"/>
            <a:ext cx="572945" cy="132077"/>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50" dirty="0" smtClean="0"/>
              <a:t>Rules</a:t>
            </a:r>
            <a:endParaRPr lang="en-US" sz="1050" dirty="0"/>
          </a:p>
        </p:txBody>
      </p:sp>
      <p:sp>
        <p:nvSpPr>
          <p:cNvPr id="86" name="Rounded Rectangle 85"/>
          <p:cNvSpPr/>
          <p:nvPr/>
        </p:nvSpPr>
        <p:spPr>
          <a:xfrm>
            <a:off x="1613745" y="3855973"/>
            <a:ext cx="572945" cy="132077"/>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50" dirty="0" smtClean="0"/>
              <a:t>Rules</a:t>
            </a:r>
            <a:endParaRPr lang="en-US" sz="1050" dirty="0"/>
          </a:p>
        </p:txBody>
      </p:sp>
      <p:sp>
        <p:nvSpPr>
          <p:cNvPr id="87" name="Rounded Rectangle 86"/>
          <p:cNvSpPr/>
          <p:nvPr/>
        </p:nvSpPr>
        <p:spPr>
          <a:xfrm>
            <a:off x="1595304" y="3855973"/>
            <a:ext cx="572945" cy="132077"/>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50" dirty="0" smtClean="0"/>
              <a:t>Rules</a:t>
            </a:r>
            <a:endParaRPr lang="en-US" sz="1050" dirty="0"/>
          </a:p>
        </p:txBody>
      </p:sp>
      <p:sp>
        <p:nvSpPr>
          <p:cNvPr id="88" name="Rounded Rectangle 87"/>
          <p:cNvSpPr/>
          <p:nvPr/>
        </p:nvSpPr>
        <p:spPr>
          <a:xfrm>
            <a:off x="2502197" y="3865109"/>
            <a:ext cx="572945" cy="132077"/>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50" dirty="0" smtClean="0"/>
              <a:t>Rules</a:t>
            </a:r>
            <a:endParaRPr lang="en-US" sz="1050" dirty="0"/>
          </a:p>
        </p:txBody>
      </p:sp>
      <p:sp>
        <p:nvSpPr>
          <p:cNvPr id="89" name="Rounded Rectangle 88"/>
          <p:cNvSpPr/>
          <p:nvPr/>
        </p:nvSpPr>
        <p:spPr>
          <a:xfrm>
            <a:off x="2489725" y="3865109"/>
            <a:ext cx="572945" cy="132077"/>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50" dirty="0" smtClean="0"/>
              <a:t>Rules</a:t>
            </a:r>
            <a:endParaRPr lang="en-US" sz="1050" dirty="0"/>
          </a:p>
        </p:txBody>
      </p:sp>
      <p:sp>
        <p:nvSpPr>
          <p:cNvPr id="90" name="Rounded Rectangle 89"/>
          <p:cNvSpPr/>
          <p:nvPr/>
        </p:nvSpPr>
        <p:spPr>
          <a:xfrm>
            <a:off x="2475458" y="3855973"/>
            <a:ext cx="572945" cy="132077"/>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50" dirty="0" smtClean="0"/>
              <a:t>Rules</a:t>
            </a:r>
            <a:endParaRPr lang="en-US" sz="1050" dirty="0"/>
          </a:p>
        </p:txBody>
      </p:sp>
      <p:sp>
        <p:nvSpPr>
          <p:cNvPr id="91" name="Rounded Rectangle 90"/>
          <p:cNvSpPr/>
          <p:nvPr/>
        </p:nvSpPr>
        <p:spPr>
          <a:xfrm>
            <a:off x="2486591" y="3855973"/>
            <a:ext cx="572945" cy="132077"/>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50" dirty="0" smtClean="0"/>
              <a:t>Rules</a:t>
            </a:r>
            <a:endParaRPr lang="en-US" sz="1050" dirty="0"/>
          </a:p>
        </p:txBody>
      </p:sp>
      <p:cxnSp>
        <p:nvCxnSpPr>
          <p:cNvPr id="92" name="Straight Connector 91"/>
          <p:cNvCxnSpPr/>
          <p:nvPr/>
        </p:nvCxnSpPr>
        <p:spPr>
          <a:xfrm>
            <a:off x="609600" y="4607494"/>
            <a:ext cx="3910699" cy="0"/>
          </a:xfrm>
          <a:prstGeom prst="line">
            <a:avLst/>
          </a:prstGeom>
          <a:ln>
            <a:solidFill>
              <a:srgbClr val="000000"/>
            </a:solidFill>
            <a:prstDash val="dash"/>
          </a:ln>
        </p:spPr>
        <p:style>
          <a:lnRef idx="2">
            <a:schemeClr val="accent1"/>
          </a:lnRef>
          <a:fillRef idx="0">
            <a:schemeClr val="accent1"/>
          </a:fillRef>
          <a:effectRef idx="1">
            <a:schemeClr val="accent1"/>
          </a:effectRef>
          <a:fontRef idx="minor">
            <a:schemeClr val="tx1"/>
          </a:fontRef>
        </p:style>
      </p:cxnSp>
      <p:sp>
        <p:nvSpPr>
          <p:cNvPr id="93" name="TextBox 92"/>
          <p:cNvSpPr txBox="1"/>
          <p:nvPr/>
        </p:nvSpPr>
        <p:spPr>
          <a:xfrm>
            <a:off x="4427693" y="4285497"/>
            <a:ext cx="4237829" cy="646331"/>
          </a:xfrm>
          <a:prstGeom prst="rect">
            <a:avLst/>
          </a:prstGeom>
          <a:noFill/>
          <a:ln>
            <a:solidFill>
              <a:srgbClr val="000000"/>
            </a:solidFill>
          </a:ln>
        </p:spPr>
        <p:txBody>
          <a:bodyPr wrap="square" rtlCol="0">
            <a:spAutoFit/>
          </a:bodyPr>
          <a:lstStyle/>
          <a:p>
            <a:r>
              <a:rPr lang="en-US" dirty="0" smtClean="0"/>
              <a:t>Header Space Analysis: models forwarding </a:t>
            </a:r>
          </a:p>
          <a:p>
            <a:r>
              <a:rPr lang="en-US" dirty="0"/>
              <a:t>b</a:t>
            </a:r>
            <a:r>
              <a:rPr lang="en-US" dirty="0" smtClean="0"/>
              <a:t>ehavior of network based on these rules.</a:t>
            </a:r>
            <a:endParaRPr lang="en-US" dirty="0"/>
          </a:p>
        </p:txBody>
      </p:sp>
      <p:sp>
        <p:nvSpPr>
          <p:cNvPr id="94" name="TextBox 93"/>
          <p:cNvSpPr txBox="1"/>
          <p:nvPr/>
        </p:nvSpPr>
        <p:spPr>
          <a:xfrm>
            <a:off x="4427692" y="3541943"/>
            <a:ext cx="4237831" cy="584776"/>
          </a:xfrm>
          <a:prstGeom prst="rect">
            <a:avLst/>
          </a:prstGeom>
          <a:noFill/>
          <a:ln>
            <a:solidFill>
              <a:srgbClr val="000000"/>
            </a:solidFill>
          </a:ln>
        </p:spPr>
        <p:txBody>
          <a:bodyPr wrap="square" rtlCol="0">
            <a:spAutoFit/>
          </a:bodyPr>
          <a:lstStyle/>
          <a:p>
            <a:r>
              <a:rPr lang="en-US" sz="1600" dirty="0" err="1" smtClean="0"/>
              <a:t>Hassel,NetPlumber</a:t>
            </a:r>
            <a:r>
              <a:rPr lang="en-US" sz="1600" dirty="0" smtClean="0"/>
              <a:t>: verify equivalence of </a:t>
            </a:r>
            <a:r>
              <a:rPr lang="en-US" sz="1600" dirty="0"/>
              <a:t>policy </a:t>
            </a:r>
            <a:endParaRPr lang="en-US" sz="1600" dirty="0" smtClean="0"/>
          </a:p>
          <a:p>
            <a:r>
              <a:rPr lang="en-US" sz="1600" dirty="0" smtClean="0"/>
              <a:t>and </a:t>
            </a:r>
            <a:r>
              <a:rPr lang="en-US" sz="1600" u="sng" dirty="0" smtClean="0"/>
              <a:t>expected</a:t>
            </a:r>
            <a:r>
              <a:rPr lang="en-US" sz="1600" dirty="0" smtClean="0"/>
              <a:t> end-to-end network behavior.</a:t>
            </a:r>
            <a:endParaRPr lang="en-US" sz="1600" dirty="0"/>
          </a:p>
        </p:txBody>
      </p:sp>
      <p:cxnSp>
        <p:nvCxnSpPr>
          <p:cNvPr id="95" name="Straight Arrow Connector 94"/>
          <p:cNvCxnSpPr>
            <a:stCxn id="78" idx="3"/>
            <a:endCxn id="94" idx="1"/>
          </p:cNvCxnSpPr>
          <p:nvPr/>
        </p:nvCxnSpPr>
        <p:spPr>
          <a:xfrm>
            <a:off x="3606527" y="2918193"/>
            <a:ext cx="821165" cy="916138"/>
          </a:xfrm>
          <a:prstGeom prst="straightConnector1">
            <a:avLst/>
          </a:prstGeom>
          <a:ln>
            <a:tailEnd type="arrow"/>
          </a:ln>
        </p:spPr>
        <p:style>
          <a:lnRef idx="2">
            <a:schemeClr val="accent3"/>
          </a:lnRef>
          <a:fillRef idx="0">
            <a:schemeClr val="accent3"/>
          </a:fillRef>
          <a:effectRef idx="1">
            <a:schemeClr val="accent3"/>
          </a:effectRef>
          <a:fontRef idx="minor">
            <a:schemeClr val="tx1"/>
          </a:fontRef>
        </p:style>
      </p:cxnSp>
      <p:cxnSp>
        <p:nvCxnSpPr>
          <p:cNvPr id="96" name="Straight Arrow Connector 95"/>
          <p:cNvCxnSpPr>
            <a:endCxn id="94" idx="1"/>
          </p:cNvCxnSpPr>
          <p:nvPr/>
        </p:nvCxnSpPr>
        <p:spPr>
          <a:xfrm flipV="1">
            <a:off x="3473280" y="3834331"/>
            <a:ext cx="954412" cy="773171"/>
          </a:xfrm>
          <a:prstGeom prst="straightConnector1">
            <a:avLst/>
          </a:prstGeom>
          <a:ln>
            <a:tailEnd type="arrow"/>
          </a:ln>
        </p:spPr>
        <p:style>
          <a:lnRef idx="2">
            <a:schemeClr val="accent3"/>
          </a:lnRef>
          <a:fillRef idx="0">
            <a:schemeClr val="accent3"/>
          </a:fillRef>
          <a:effectRef idx="1">
            <a:schemeClr val="accent3"/>
          </a:effectRef>
          <a:fontRef idx="minor">
            <a:schemeClr val="tx1"/>
          </a:fontRef>
        </p:style>
      </p:cxnSp>
      <p:cxnSp>
        <p:nvCxnSpPr>
          <p:cNvPr id="97" name="Straight Arrow Connector 96"/>
          <p:cNvCxnSpPr>
            <a:endCxn id="99" idx="1"/>
          </p:cNvCxnSpPr>
          <p:nvPr/>
        </p:nvCxnSpPr>
        <p:spPr>
          <a:xfrm>
            <a:off x="3473280" y="4607494"/>
            <a:ext cx="954413" cy="897525"/>
          </a:xfrm>
          <a:prstGeom prst="straightConnector1">
            <a:avLst/>
          </a:prstGeom>
          <a:ln>
            <a:tailEnd type="arrow"/>
          </a:ln>
        </p:spPr>
        <p:style>
          <a:lnRef idx="2">
            <a:schemeClr val="accent3"/>
          </a:lnRef>
          <a:fillRef idx="0">
            <a:schemeClr val="accent3"/>
          </a:fillRef>
          <a:effectRef idx="1">
            <a:schemeClr val="accent3"/>
          </a:effectRef>
          <a:fontRef idx="minor">
            <a:schemeClr val="tx1"/>
          </a:fontRef>
        </p:style>
      </p:cxnSp>
      <p:cxnSp>
        <p:nvCxnSpPr>
          <p:cNvPr id="98" name="Straight Arrow Connector 97"/>
          <p:cNvCxnSpPr>
            <a:stCxn id="68" idx="3"/>
            <a:endCxn id="99" idx="1"/>
          </p:cNvCxnSpPr>
          <p:nvPr/>
        </p:nvCxnSpPr>
        <p:spPr>
          <a:xfrm flipV="1">
            <a:off x="3668791" y="5505019"/>
            <a:ext cx="758902" cy="104521"/>
          </a:xfrm>
          <a:prstGeom prst="straightConnector1">
            <a:avLst/>
          </a:prstGeom>
          <a:ln>
            <a:tailEnd type="arrow"/>
          </a:ln>
        </p:spPr>
        <p:style>
          <a:lnRef idx="2">
            <a:schemeClr val="accent3"/>
          </a:lnRef>
          <a:fillRef idx="0">
            <a:schemeClr val="accent3"/>
          </a:fillRef>
          <a:effectRef idx="1">
            <a:schemeClr val="accent3"/>
          </a:effectRef>
          <a:fontRef idx="minor">
            <a:schemeClr val="tx1"/>
          </a:fontRef>
        </p:style>
      </p:cxnSp>
      <p:sp>
        <p:nvSpPr>
          <p:cNvPr id="99" name="TextBox 98"/>
          <p:cNvSpPr txBox="1"/>
          <p:nvPr/>
        </p:nvSpPr>
        <p:spPr>
          <a:xfrm>
            <a:off x="4427693" y="5066437"/>
            <a:ext cx="4237830" cy="877163"/>
          </a:xfrm>
          <a:prstGeom prst="rect">
            <a:avLst/>
          </a:prstGeom>
          <a:noFill/>
          <a:ln>
            <a:solidFill>
              <a:srgbClr val="000000"/>
            </a:solidFill>
          </a:ln>
        </p:spPr>
        <p:txBody>
          <a:bodyPr wrap="square" rtlCol="0">
            <a:spAutoFit/>
          </a:bodyPr>
          <a:lstStyle/>
          <a:p>
            <a:r>
              <a:rPr lang="en-US" sz="1700" dirty="0" smtClean="0"/>
              <a:t>ATPG: verify correctness of </a:t>
            </a:r>
            <a:r>
              <a:rPr lang="en-US" sz="1700" u="sng" dirty="0" smtClean="0"/>
              <a:t>actual</a:t>
            </a:r>
            <a:r>
              <a:rPr lang="en-US" sz="1700" dirty="0" smtClean="0"/>
              <a:t> data plane behavior by generating test packets based on network rules. </a:t>
            </a:r>
            <a:endParaRPr lang="en-US" sz="1700" dirty="0"/>
          </a:p>
        </p:txBody>
      </p:sp>
    </p:spTree>
    <p:custDataLst>
      <p:tags r:id="rId1"/>
    </p:custDataLst>
    <p:extLst>
      <p:ext uri="{BB962C8B-B14F-4D97-AF65-F5344CB8AC3E}">
        <p14:creationId xmlns:p14="http://schemas.microsoft.com/office/powerpoint/2010/main" val="1533918607"/>
      </p:ext>
    </p:extLst>
  </p:cSld>
  <p:clrMapOvr>
    <a:masterClrMapping/>
  </p:clrMapOvr>
  <mc:AlternateContent xmlns:mc="http://schemas.openxmlformats.org/markup-compatibility/2006" xmlns:p14="http://schemas.microsoft.com/office/powerpoint/2010/main">
    <mc:Choice Requires="p14">
      <p:transition spd="slow" p14:dur="2000" advTm="51531"/>
    </mc:Choice>
    <mc:Fallback xmlns="">
      <p:transition xmlns:p14="http://schemas.microsoft.com/office/powerpoint/2010/main" spd="slow" advTm="51531"/>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76"/>
                                        </p:tgtEl>
                                        <p:attrNameLst>
                                          <p:attrName>style.visibility</p:attrName>
                                        </p:attrNameLst>
                                      </p:cBhvr>
                                      <p:to>
                                        <p:strVal val="visible"/>
                                      </p:to>
                                    </p:set>
                                    <p:animEffect transition="in" filter="fade">
                                      <p:cBhvr>
                                        <p:cTn id="11" dur="500"/>
                                        <p:tgtEl>
                                          <p:spTgt spid="76"/>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77"/>
                                        </p:tgtEl>
                                        <p:attrNameLst>
                                          <p:attrName>style.visibility</p:attrName>
                                        </p:attrNameLst>
                                      </p:cBhvr>
                                      <p:to>
                                        <p:strVal val="visible"/>
                                      </p:to>
                                    </p:set>
                                    <p:animEffect transition="in" filter="fade">
                                      <p:cBhvr>
                                        <p:cTn id="14" dur="500"/>
                                        <p:tgtEl>
                                          <p:spTgt spid="77"/>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78"/>
                                        </p:tgtEl>
                                        <p:attrNameLst>
                                          <p:attrName>style.visibility</p:attrName>
                                        </p:attrNameLst>
                                      </p:cBhvr>
                                      <p:to>
                                        <p:strVal val="visible"/>
                                      </p:to>
                                    </p:set>
                                    <p:animEffect transition="in" filter="fade">
                                      <p:cBhvr>
                                        <p:cTn id="17" dur="500"/>
                                        <p:tgtEl>
                                          <p:spTgt spid="7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3"/>
                                        </p:tgtEl>
                                        <p:attrNameLst>
                                          <p:attrName>style.visibility</p:attrName>
                                        </p:attrNameLst>
                                      </p:cBhvr>
                                      <p:to>
                                        <p:strVal val="visible"/>
                                      </p:to>
                                    </p:set>
                                    <p:animEffect transition="in" filter="fade">
                                      <p:cBhvr>
                                        <p:cTn id="22" dur="500"/>
                                        <p:tgtEl>
                                          <p:spTgt spid="53"/>
                                        </p:tgtEl>
                                      </p:cBhvr>
                                    </p:animEffect>
                                  </p:childTnLst>
                                </p:cTn>
                              </p:par>
                              <p:par>
                                <p:cTn id="23" presetID="10" presetClass="entr" presetSubtype="0" fill="hold" nodeType="withEffect">
                                  <p:stCondLst>
                                    <p:cond delay="0"/>
                                  </p:stCondLst>
                                  <p:childTnLst>
                                    <p:set>
                                      <p:cBhvr>
                                        <p:cTn id="24" dur="1" fill="hold">
                                          <p:stCondLst>
                                            <p:cond delay="0"/>
                                          </p:stCondLst>
                                        </p:cTn>
                                        <p:tgtEl>
                                          <p:spTgt spid="54"/>
                                        </p:tgtEl>
                                        <p:attrNameLst>
                                          <p:attrName>style.visibility</p:attrName>
                                        </p:attrNameLst>
                                      </p:cBhvr>
                                      <p:to>
                                        <p:strVal val="visible"/>
                                      </p:to>
                                    </p:set>
                                    <p:animEffect transition="in" filter="fade">
                                      <p:cBhvr>
                                        <p:cTn id="25" dur="500"/>
                                        <p:tgtEl>
                                          <p:spTgt spid="54"/>
                                        </p:tgtEl>
                                      </p:cBhvr>
                                    </p:animEffect>
                                  </p:childTnLst>
                                </p:cTn>
                              </p:par>
                              <p:par>
                                <p:cTn id="26" presetID="10" presetClass="entr" presetSubtype="0" fill="hold" nodeType="withEffect">
                                  <p:stCondLst>
                                    <p:cond delay="0"/>
                                  </p:stCondLst>
                                  <p:childTnLst>
                                    <p:set>
                                      <p:cBhvr>
                                        <p:cTn id="27" dur="1" fill="hold">
                                          <p:stCondLst>
                                            <p:cond delay="0"/>
                                          </p:stCondLst>
                                        </p:cTn>
                                        <p:tgtEl>
                                          <p:spTgt spid="55"/>
                                        </p:tgtEl>
                                        <p:attrNameLst>
                                          <p:attrName>style.visibility</p:attrName>
                                        </p:attrNameLst>
                                      </p:cBhvr>
                                      <p:to>
                                        <p:strVal val="visible"/>
                                      </p:to>
                                    </p:set>
                                    <p:animEffect transition="in" filter="fade">
                                      <p:cBhvr>
                                        <p:cTn id="28" dur="500"/>
                                        <p:tgtEl>
                                          <p:spTgt spid="55"/>
                                        </p:tgtEl>
                                      </p:cBhvr>
                                    </p:animEffect>
                                  </p:childTnLst>
                                </p:cTn>
                              </p:par>
                              <p:par>
                                <p:cTn id="29" presetID="10" presetClass="entr" presetSubtype="0" fill="hold" nodeType="withEffect">
                                  <p:stCondLst>
                                    <p:cond delay="0"/>
                                  </p:stCondLst>
                                  <p:childTnLst>
                                    <p:set>
                                      <p:cBhvr>
                                        <p:cTn id="30" dur="1" fill="hold">
                                          <p:stCondLst>
                                            <p:cond delay="0"/>
                                          </p:stCondLst>
                                        </p:cTn>
                                        <p:tgtEl>
                                          <p:spTgt spid="56"/>
                                        </p:tgtEl>
                                        <p:attrNameLst>
                                          <p:attrName>style.visibility</p:attrName>
                                        </p:attrNameLst>
                                      </p:cBhvr>
                                      <p:to>
                                        <p:strVal val="visible"/>
                                      </p:to>
                                    </p:set>
                                    <p:animEffect transition="in" filter="fade">
                                      <p:cBhvr>
                                        <p:cTn id="31" dur="500"/>
                                        <p:tgtEl>
                                          <p:spTgt spid="56"/>
                                        </p:tgtEl>
                                      </p:cBhvr>
                                    </p:animEffect>
                                  </p:childTnLst>
                                </p:cTn>
                              </p:par>
                              <p:par>
                                <p:cTn id="32" presetID="10" presetClass="entr" presetSubtype="0" fill="hold" nodeType="withEffect">
                                  <p:stCondLst>
                                    <p:cond delay="0"/>
                                  </p:stCondLst>
                                  <p:childTnLst>
                                    <p:set>
                                      <p:cBhvr>
                                        <p:cTn id="33" dur="1" fill="hold">
                                          <p:stCondLst>
                                            <p:cond delay="0"/>
                                          </p:stCondLst>
                                        </p:cTn>
                                        <p:tgtEl>
                                          <p:spTgt spid="57"/>
                                        </p:tgtEl>
                                        <p:attrNameLst>
                                          <p:attrName>style.visibility</p:attrName>
                                        </p:attrNameLst>
                                      </p:cBhvr>
                                      <p:to>
                                        <p:strVal val="visible"/>
                                      </p:to>
                                    </p:set>
                                    <p:animEffect transition="in" filter="fade">
                                      <p:cBhvr>
                                        <p:cTn id="34" dur="500"/>
                                        <p:tgtEl>
                                          <p:spTgt spid="57"/>
                                        </p:tgtEl>
                                      </p:cBhvr>
                                    </p:animEffect>
                                  </p:childTnLst>
                                </p:cTn>
                              </p:par>
                              <p:par>
                                <p:cTn id="35" presetID="10" presetClass="entr" presetSubtype="0" fill="hold" nodeType="withEffect">
                                  <p:stCondLst>
                                    <p:cond delay="0"/>
                                  </p:stCondLst>
                                  <p:childTnLst>
                                    <p:set>
                                      <p:cBhvr>
                                        <p:cTn id="36" dur="1" fill="hold">
                                          <p:stCondLst>
                                            <p:cond delay="0"/>
                                          </p:stCondLst>
                                        </p:cTn>
                                        <p:tgtEl>
                                          <p:spTgt spid="61"/>
                                        </p:tgtEl>
                                        <p:attrNameLst>
                                          <p:attrName>style.visibility</p:attrName>
                                        </p:attrNameLst>
                                      </p:cBhvr>
                                      <p:to>
                                        <p:strVal val="visible"/>
                                      </p:to>
                                    </p:set>
                                    <p:animEffect transition="in" filter="fade">
                                      <p:cBhvr>
                                        <p:cTn id="37" dur="500"/>
                                        <p:tgtEl>
                                          <p:spTgt spid="61"/>
                                        </p:tgtEl>
                                      </p:cBhvr>
                                    </p:animEffect>
                                  </p:childTnLst>
                                </p:cTn>
                              </p:par>
                              <p:par>
                                <p:cTn id="38" presetID="10" presetClass="entr" presetSubtype="0" fill="hold" nodeType="withEffect">
                                  <p:stCondLst>
                                    <p:cond delay="0"/>
                                  </p:stCondLst>
                                  <p:childTnLst>
                                    <p:set>
                                      <p:cBhvr>
                                        <p:cTn id="39" dur="1" fill="hold">
                                          <p:stCondLst>
                                            <p:cond delay="0"/>
                                          </p:stCondLst>
                                        </p:cTn>
                                        <p:tgtEl>
                                          <p:spTgt spid="62"/>
                                        </p:tgtEl>
                                        <p:attrNameLst>
                                          <p:attrName>style.visibility</p:attrName>
                                        </p:attrNameLst>
                                      </p:cBhvr>
                                      <p:to>
                                        <p:strVal val="visible"/>
                                      </p:to>
                                    </p:set>
                                    <p:animEffect transition="in" filter="fade">
                                      <p:cBhvr>
                                        <p:cTn id="40" dur="500"/>
                                        <p:tgtEl>
                                          <p:spTgt spid="62"/>
                                        </p:tgtEl>
                                      </p:cBhvr>
                                    </p:animEffect>
                                  </p:childTnLst>
                                </p:cTn>
                              </p:par>
                              <p:par>
                                <p:cTn id="41" presetID="10" presetClass="entr" presetSubtype="0" fill="hold" nodeType="withEffect">
                                  <p:stCondLst>
                                    <p:cond delay="0"/>
                                  </p:stCondLst>
                                  <p:childTnLst>
                                    <p:set>
                                      <p:cBhvr>
                                        <p:cTn id="42" dur="1" fill="hold">
                                          <p:stCondLst>
                                            <p:cond delay="0"/>
                                          </p:stCondLst>
                                        </p:cTn>
                                        <p:tgtEl>
                                          <p:spTgt spid="63"/>
                                        </p:tgtEl>
                                        <p:attrNameLst>
                                          <p:attrName>style.visibility</p:attrName>
                                        </p:attrNameLst>
                                      </p:cBhvr>
                                      <p:to>
                                        <p:strVal val="visible"/>
                                      </p:to>
                                    </p:set>
                                    <p:animEffect transition="in" filter="fade">
                                      <p:cBhvr>
                                        <p:cTn id="43" dur="500"/>
                                        <p:tgtEl>
                                          <p:spTgt spid="63"/>
                                        </p:tgtEl>
                                      </p:cBhvr>
                                    </p:animEffect>
                                  </p:childTnLst>
                                </p:cTn>
                              </p:par>
                              <p:par>
                                <p:cTn id="44" presetID="10" presetClass="entr" presetSubtype="0" fill="hold" nodeType="withEffect">
                                  <p:stCondLst>
                                    <p:cond delay="0"/>
                                  </p:stCondLst>
                                  <p:childTnLst>
                                    <p:set>
                                      <p:cBhvr>
                                        <p:cTn id="45" dur="1" fill="hold">
                                          <p:stCondLst>
                                            <p:cond delay="0"/>
                                          </p:stCondLst>
                                        </p:cTn>
                                        <p:tgtEl>
                                          <p:spTgt spid="64"/>
                                        </p:tgtEl>
                                        <p:attrNameLst>
                                          <p:attrName>style.visibility</p:attrName>
                                        </p:attrNameLst>
                                      </p:cBhvr>
                                      <p:to>
                                        <p:strVal val="visible"/>
                                      </p:to>
                                    </p:set>
                                    <p:animEffect transition="in" filter="fade">
                                      <p:cBhvr>
                                        <p:cTn id="46" dur="500"/>
                                        <p:tgtEl>
                                          <p:spTgt spid="64"/>
                                        </p:tgtEl>
                                      </p:cBhvr>
                                    </p:animEffect>
                                  </p:childTnLst>
                                </p:cTn>
                              </p:par>
                              <p:par>
                                <p:cTn id="47" presetID="10" presetClass="entr" presetSubtype="0" fill="hold" nodeType="withEffect">
                                  <p:stCondLst>
                                    <p:cond delay="0"/>
                                  </p:stCondLst>
                                  <p:childTnLst>
                                    <p:set>
                                      <p:cBhvr>
                                        <p:cTn id="48" dur="1" fill="hold">
                                          <p:stCondLst>
                                            <p:cond delay="0"/>
                                          </p:stCondLst>
                                        </p:cTn>
                                        <p:tgtEl>
                                          <p:spTgt spid="65"/>
                                        </p:tgtEl>
                                        <p:attrNameLst>
                                          <p:attrName>style.visibility</p:attrName>
                                        </p:attrNameLst>
                                      </p:cBhvr>
                                      <p:to>
                                        <p:strVal val="visible"/>
                                      </p:to>
                                    </p:set>
                                    <p:animEffect transition="in" filter="fade">
                                      <p:cBhvr>
                                        <p:cTn id="49" dur="500"/>
                                        <p:tgtEl>
                                          <p:spTgt spid="65"/>
                                        </p:tgtEl>
                                      </p:cBhvr>
                                    </p:animEffect>
                                  </p:childTnLst>
                                </p:cTn>
                              </p:par>
                              <p:par>
                                <p:cTn id="50" presetID="10" presetClass="entr" presetSubtype="0" fill="hold" nodeType="withEffect">
                                  <p:stCondLst>
                                    <p:cond delay="0"/>
                                  </p:stCondLst>
                                  <p:childTnLst>
                                    <p:set>
                                      <p:cBhvr>
                                        <p:cTn id="51" dur="1" fill="hold">
                                          <p:stCondLst>
                                            <p:cond delay="0"/>
                                          </p:stCondLst>
                                        </p:cTn>
                                        <p:tgtEl>
                                          <p:spTgt spid="66"/>
                                        </p:tgtEl>
                                        <p:attrNameLst>
                                          <p:attrName>style.visibility</p:attrName>
                                        </p:attrNameLst>
                                      </p:cBhvr>
                                      <p:to>
                                        <p:strVal val="visible"/>
                                      </p:to>
                                    </p:set>
                                    <p:animEffect transition="in" filter="fade">
                                      <p:cBhvr>
                                        <p:cTn id="52" dur="500"/>
                                        <p:tgtEl>
                                          <p:spTgt spid="66"/>
                                        </p:tgtEl>
                                      </p:cBhvr>
                                    </p:animEffect>
                                  </p:childTnLst>
                                </p:cTn>
                              </p:par>
                              <p:par>
                                <p:cTn id="53" presetID="10" presetClass="entr" presetSubtype="0" fill="hold" nodeType="withEffect">
                                  <p:stCondLst>
                                    <p:cond delay="0"/>
                                  </p:stCondLst>
                                  <p:childTnLst>
                                    <p:set>
                                      <p:cBhvr>
                                        <p:cTn id="54" dur="1" fill="hold">
                                          <p:stCondLst>
                                            <p:cond delay="0"/>
                                          </p:stCondLst>
                                        </p:cTn>
                                        <p:tgtEl>
                                          <p:spTgt spid="67"/>
                                        </p:tgtEl>
                                        <p:attrNameLst>
                                          <p:attrName>style.visibility</p:attrName>
                                        </p:attrNameLst>
                                      </p:cBhvr>
                                      <p:to>
                                        <p:strVal val="visible"/>
                                      </p:to>
                                    </p:set>
                                    <p:animEffect transition="in" filter="fade">
                                      <p:cBhvr>
                                        <p:cTn id="55" dur="500"/>
                                        <p:tgtEl>
                                          <p:spTgt spid="67"/>
                                        </p:tgtEl>
                                      </p:cBhvr>
                                    </p:animEffect>
                                  </p:childTnLst>
                                </p:cTn>
                              </p:par>
                              <p:par>
                                <p:cTn id="56" presetID="10" presetClass="entr" presetSubtype="0" fill="hold" nodeType="withEffect">
                                  <p:stCondLst>
                                    <p:cond delay="0"/>
                                  </p:stCondLst>
                                  <p:childTnLst>
                                    <p:set>
                                      <p:cBhvr>
                                        <p:cTn id="57" dur="1" fill="hold">
                                          <p:stCondLst>
                                            <p:cond delay="0"/>
                                          </p:stCondLst>
                                        </p:cTn>
                                        <p:tgtEl>
                                          <p:spTgt spid="68"/>
                                        </p:tgtEl>
                                        <p:attrNameLst>
                                          <p:attrName>style.visibility</p:attrName>
                                        </p:attrNameLst>
                                      </p:cBhvr>
                                      <p:to>
                                        <p:strVal val="visible"/>
                                      </p:to>
                                    </p:set>
                                    <p:animEffect transition="in" filter="fade">
                                      <p:cBhvr>
                                        <p:cTn id="58" dur="500"/>
                                        <p:tgtEl>
                                          <p:spTgt spid="68"/>
                                        </p:tgtEl>
                                      </p:cBhvr>
                                    </p:animEffect>
                                  </p:childTnLst>
                                </p:cTn>
                              </p:par>
                              <p:par>
                                <p:cTn id="59" presetID="10" presetClass="entr" presetSubtype="0" fill="hold" nodeType="withEffect">
                                  <p:stCondLst>
                                    <p:cond delay="0"/>
                                  </p:stCondLst>
                                  <p:childTnLst>
                                    <p:set>
                                      <p:cBhvr>
                                        <p:cTn id="60" dur="1" fill="hold">
                                          <p:stCondLst>
                                            <p:cond delay="0"/>
                                          </p:stCondLst>
                                        </p:cTn>
                                        <p:tgtEl>
                                          <p:spTgt spid="69"/>
                                        </p:tgtEl>
                                        <p:attrNameLst>
                                          <p:attrName>style.visibility</p:attrName>
                                        </p:attrNameLst>
                                      </p:cBhvr>
                                      <p:to>
                                        <p:strVal val="visible"/>
                                      </p:to>
                                    </p:set>
                                    <p:animEffect transition="in" filter="fade">
                                      <p:cBhvr>
                                        <p:cTn id="61" dur="500"/>
                                        <p:tgtEl>
                                          <p:spTgt spid="69"/>
                                        </p:tgtEl>
                                      </p:cBhvr>
                                    </p:animEffect>
                                  </p:childTnLst>
                                </p:cTn>
                              </p:par>
                              <p:par>
                                <p:cTn id="62" presetID="10" presetClass="entr" presetSubtype="0" fill="hold" nodeType="withEffect">
                                  <p:stCondLst>
                                    <p:cond delay="0"/>
                                  </p:stCondLst>
                                  <p:childTnLst>
                                    <p:set>
                                      <p:cBhvr>
                                        <p:cTn id="63" dur="1" fill="hold">
                                          <p:stCondLst>
                                            <p:cond delay="0"/>
                                          </p:stCondLst>
                                        </p:cTn>
                                        <p:tgtEl>
                                          <p:spTgt spid="70"/>
                                        </p:tgtEl>
                                        <p:attrNameLst>
                                          <p:attrName>style.visibility</p:attrName>
                                        </p:attrNameLst>
                                      </p:cBhvr>
                                      <p:to>
                                        <p:strVal val="visible"/>
                                      </p:to>
                                    </p:set>
                                    <p:animEffect transition="in" filter="fade">
                                      <p:cBhvr>
                                        <p:cTn id="64" dur="500"/>
                                        <p:tgtEl>
                                          <p:spTgt spid="70"/>
                                        </p:tgtEl>
                                      </p:cBhvr>
                                    </p:animEffect>
                                  </p:childTnLst>
                                </p:cTn>
                              </p:par>
                              <p:par>
                                <p:cTn id="65" presetID="10" presetClass="entr" presetSubtype="0" fill="hold" nodeType="withEffect">
                                  <p:stCondLst>
                                    <p:cond delay="0"/>
                                  </p:stCondLst>
                                  <p:childTnLst>
                                    <p:set>
                                      <p:cBhvr>
                                        <p:cTn id="66" dur="1" fill="hold">
                                          <p:stCondLst>
                                            <p:cond delay="0"/>
                                          </p:stCondLst>
                                        </p:cTn>
                                        <p:tgtEl>
                                          <p:spTgt spid="71"/>
                                        </p:tgtEl>
                                        <p:attrNameLst>
                                          <p:attrName>style.visibility</p:attrName>
                                        </p:attrNameLst>
                                      </p:cBhvr>
                                      <p:to>
                                        <p:strVal val="visible"/>
                                      </p:to>
                                    </p:set>
                                    <p:animEffect transition="in" filter="fade">
                                      <p:cBhvr>
                                        <p:cTn id="67" dur="500"/>
                                        <p:tgtEl>
                                          <p:spTgt spid="71"/>
                                        </p:tgtEl>
                                      </p:cBhvr>
                                    </p:animEffect>
                                  </p:childTnLst>
                                </p:cTn>
                              </p:par>
                              <p:par>
                                <p:cTn id="68" presetID="10" presetClass="entr" presetSubtype="0" fill="hold" nodeType="withEffect">
                                  <p:stCondLst>
                                    <p:cond delay="0"/>
                                  </p:stCondLst>
                                  <p:childTnLst>
                                    <p:set>
                                      <p:cBhvr>
                                        <p:cTn id="69" dur="1" fill="hold">
                                          <p:stCondLst>
                                            <p:cond delay="0"/>
                                          </p:stCondLst>
                                        </p:cTn>
                                        <p:tgtEl>
                                          <p:spTgt spid="72"/>
                                        </p:tgtEl>
                                        <p:attrNameLst>
                                          <p:attrName>style.visibility</p:attrName>
                                        </p:attrNameLst>
                                      </p:cBhvr>
                                      <p:to>
                                        <p:strVal val="visible"/>
                                      </p:to>
                                    </p:set>
                                    <p:animEffect transition="in" filter="fade">
                                      <p:cBhvr>
                                        <p:cTn id="70" dur="500"/>
                                        <p:tgtEl>
                                          <p:spTgt spid="72"/>
                                        </p:tgtEl>
                                      </p:cBhvr>
                                    </p:animEffect>
                                  </p:childTnLst>
                                </p:cTn>
                              </p:par>
                              <p:par>
                                <p:cTn id="71" presetID="10" presetClass="entr" presetSubtype="0" fill="hold" nodeType="withEffect">
                                  <p:stCondLst>
                                    <p:cond delay="0"/>
                                  </p:stCondLst>
                                  <p:childTnLst>
                                    <p:set>
                                      <p:cBhvr>
                                        <p:cTn id="72" dur="1" fill="hold">
                                          <p:stCondLst>
                                            <p:cond delay="0"/>
                                          </p:stCondLst>
                                        </p:cTn>
                                        <p:tgtEl>
                                          <p:spTgt spid="73"/>
                                        </p:tgtEl>
                                        <p:attrNameLst>
                                          <p:attrName>style.visibility</p:attrName>
                                        </p:attrNameLst>
                                      </p:cBhvr>
                                      <p:to>
                                        <p:strVal val="visible"/>
                                      </p:to>
                                    </p:set>
                                    <p:animEffect transition="in" filter="fade">
                                      <p:cBhvr>
                                        <p:cTn id="73" dur="500"/>
                                        <p:tgtEl>
                                          <p:spTgt spid="73"/>
                                        </p:tgtEl>
                                      </p:cBhvr>
                                    </p:animEffect>
                                  </p:childTnLst>
                                </p:cTn>
                              </p:par>
                              <p:par>
                                <p:cTn id="74" presetID="10" presetClass="entr" presetSubtype="0" fill="hold" nodeType="withEffect">
                                  <p:stCondLst>
                                    <p:cond delay="0"/>
                                  </p:stCondLst>
                                  <p:childTnLst>
                                    <p:set>
                                      <p:cBhvr>
                                        <p:cTn id="75" dur="1" fill="hold">
                                          <p:stCondLst>
                                            <p:cond delay="0"/>
                                          </p:stCondLst>
                                        </p:cTn>
                                        <p:tgtEl>
                                          <p:spTgt spid="74"/>
                                        </p:tgtEl>
                                        <p:attrNameLst>
                                          <p:attrName>style.visibility</p:attrName>
                                        </p:attrNameLst>
                                      </p:cBhvr>
                                      <p:to>
                                        <p:strVal val="visible"/>
                                      </p:to>
                                    </p:set>
                                    <p:animEffect transition="in" filter="fade">
                                      <p:cBhvr>
                                        <p:cTn id="76" dur="500"/>
                                        <p:tgtEl>
                                          <p:spTgt spid="74"/>
                                        </p:tgtEl>
                                      </p:cBhvr>
                                    </p:animEffect>
                                  </p:childTnLst>
                                </p:cTn>
                              </p:par>
                              <p:par>
                                <p:cTn id="77" presetID="10" presetClass="entr" presetSubtype="0" fill="hold" nodeType="withEffect">
                                  <p:stCondLst>
                                    <p:cond delay="0"/>
                                  </p:stCondLst>
                                  <p:childTnLst>
                                    <p:set>
                                      <p:cBhvr>
                                        <p:cTn id="78" dur="1" fill="hold">
                                          <p:stCondLst>
                                            <p:cond delay="0"/>
                                          </p:stCondLst>
                                        </p:cTn>
                                        <p:tgtEl>
                                          <p:spTgt spid="75"/>
                                        </p:tgtEl>
                                        <p:attrNameLst>
                                          <p:attrName>style.visibility</p:attrName>
                                        </p:attrNameLst>
                                      </p:cBhvr>
                                      <p:to>
                                        <p:strVal val="visible"/>
                                      </p:to>
                                    </p:set>
                                    <p:animEffect transition="in" filter="fade">
                                      <p:cBhvr>
                                        <p:cTn id="79" dur="500"/>
                                        <p:tgtEl>
                                          <p:spTgt spid="75"/>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grpId="0" nodeType="clickEffect">
                                  <p:stCondLst>
                                    <p:cond delay="0"/>
                                  </p:stCondLst>
                                  <p:childTnLst>
                                    <p:set>
                                      <p:cBhvr>
                                        <p:cTn id="83" dur="1" fill="hold">
                                          <p:stCondLst>
                                            <p:cond delay="0"/>
                                          </p:stCondLst>
                                        </p:cTn>
                                        <p:tgtEl>
                                          <p:spTgt spid="79"/>
                                        </p:tgtEl>
                                        <p:attrNameLst>
                                          <p:attrName>style.visibility</p:attrName>
                                        </p:attrNameLst>
                                      </p:cBhvr>
                                      <p:to>
                                        <p:strVal val="visible"/>
                                      </p:to>
                                    </p:set>
                                    <p:animEffect transition="in" filter="fade">
                                      <p:cBhvr>
                                        <p:cTn id="84" dur="500"/>
                                        <p:tgtEl>
                                          <p:spTgt spid="79"/>
                                        </p:tgtEl>
                                      </p:cBhvr>
                                    </p:animEffect>
                                  </p:childTnLst>
                                </p:cTn>
                              </p:par>
                            </p:childTnLst>
                          </p:cTn>
                        </p:par>
                        <p:par>
                          <p:cTn id="85" fill="hold">
                            <p:stCondLst>
                              <p:cond delay="500"/>
                            </p:stCondLst>
                            <p:childTnLst>
                              <p:par>
                                <p:cTn id="86" presetID="10" presetClass="entr" presetSubtype="0" fill="hold" grpId="0" nodeType="afterEffect">
                                  <p:stCondLst>
                                    <p:cond delay="0"/>
                                  </p:stCondLst>
                                  <p:childTnLst>
                                    <p:set>
                                      <p:cBhvr>
                                        <p:cTn id="87" dur="1" fill="hold">
                                          <p:stCondLst>
                                            <p:cond delay="0"/>
                                          </p:stCondLst>
                                        </p:cTn>
                                        <p:tgtEl>
                                          <p:spTgt spid="83"/>
                                        </p:tgtEl>
                                        <p:attrNameLst>
                                          <p:attrName>style.visibility</p:attrName>
                                        </p:attrNameLst>
                                      </p:cBhvr>
                                      <p:to>
                                        <p:strVal val="visible"/>
                                      </p:to>
                                    </p:set>
                                    <p:animEffect transition="in" filter="fade">
                                      <p:cBhvr>
                                        <p:cTn id="88" dur="500"/>
                                        <p:tgtEl>
                                          <p:spTgt spid="83"/>
                                        </p:tgtEl>
                                      </p:cBhvr>
                                    </p:animEffect>
                                  </p:childTnLst>
                                </p:cTn>
                              </p:par>
                              <p:par>
                                <p:cTn id="89" presetID="10" presetClass="entr" presetSubtype="0" fill="hold" grpId="0" nodeType="withEffect">
                                  <p:stCondLst>
                                    <p:cond delay="0"/>
                                  </p:stCondLst>
                                  <p:childTnLst>
                                    <p:set>
                                      <p:cBhvr>
                                        <p:cTn id="90" dur="1" fill="hold">
                                          <p:stCondLst>
                                            <p:cond delay="0"/>
                                          </p:stCondLst>
                                        </p:cTn>
                                        <p:tgtEl>
                                          <p:spTgt spid="81"/>
                                        </p:tgtEl>
                                        <p:attrNameLst>
                                          <p:attrName>style.visibility</p:attrName>
                                        </p:attrNameLst>
                                      </p:cBhvr>
                                      <p:to>
                                        <p:strVal val="visible"/>
                                      </p:to>
                                    </p:set>
                                    <p:animEffect transition="in" filter="fade">
                                      <p:cBhvr>
                                        <p:cTn id="91" dur="500"/>
                                        <p:tgtEl>
                                          <p:spTgt spid="81"/>
                                        </p:tgtEl>
                                      </p:cBhvr>
                                    </p:animEffect>
                                  </p:childTnLst>
                                </p:cTn>
                              </p:par>
                              <p:par>
                                <p:cTn id="92" presetID="10" presetClass="entr" presetSubtype="0" fill="hold" grpId="0" nodeType="withEffect">
                                  <p:stCondLst>
                                    <p:cond delay="0"/>
                                  </p:stCondLst>
                                  <p:childTnLst>
                                    <p:set>
                                      <p:cBhvr>
                                        <p:cTn id="93" dur="1" fill="hold">
                                          <p:stCondLst>
                                            <p:cond delay="0"/>
                                          </p:stCondLst>
                                        </p:cTn>
                                        <p:tgtEl>
                                          <p:spTgt spid="82"/>
                                        </p:tgtEl>
                                        <p:attrNameLst>
                                          <p:attrName>style.visibility</p:attrName>
                                        </p:attrNameLst>
                                      </p:cBhvr>
                                      <p:to>
                                        <p:strVal val="visible"/>
                                      </p:to>
                                    </p:set>
                                    <p:animEffect transition="in" filter="fade">
                                      <p:cBhvr>
                                        <p:cTn id="94" dur="500"/>
                                        <p:tgtEl>
                                          <p:spTgt spid="82"/>
                                        </p:tgtEl>
                                      </p:cBhvr>
                                    </p:animEffect>
                                  </p:childTnLst>
                                </p:cTn>
                              </p:par>
                            </p:childTnLst>
                          </p:cTn>
                        </p:par>
                        <p:par>
                          <p:cTn id="95" fill="hold">
                            <p:stCondLst>
                              <p:cond delay="1000"/>
                            </p:stCondLst>
                            <p:childTnLst>
                              <p:par>
                                <p:cTn id="96" presetID="10" presetClass="entr" presetSubtype="0" fill="hold" grpId="0" nodeType="afterEffect">
                                  <p:stCondLst>
                                    <p:cond delay="0"/>
                                  </p:stCondLst>
                                  <p:childTnLst>
                                    <p:set>
                                      <p:cBhvr>
                                        <p:cTn id="97" dur="1" fill="hold">
                                          <p:stCondLst>
                                            <p:cond delay="0"/>
                                          </p:stCondLst>
                                        </p:cTn>
                                        <p:tgtEl>
                                          <p:spTgt spid="84"/>
                                        </p:tgtEl>
                                        <p:attrNameLst>
                                          <p:attrName>style.visibility</p:attrName>
                                        </p:attrNameLst>
                                      </p:cBhvr>
                                      <p:to>
                                        <p:strVal val="visible"/>
                                      </p:to>
                                    </p:set>
                                    <p:animEffect transition="in" filter="fade">
                                      <p:cBhvr>
                                        <p:cTn id="98" dur="500"/>
                                        <p:tgtEl>
                                          <p:spTgt spid="84"/>
                                        </p:tgtEl>
                                      </p:cBhvr>
                                    </p:animEffect>
                                  </p:childTnLst>
                                </p:cTn>
                              </p:par>
                            </p:childTnLst>
                          </p:cTn>
                        </p:par>
                        <p:par>
                          <p:cTn id="99" fill="hold">
                            <p:stCondLst>
                              <p:cond delay="1500"/>
                            </p:stCondLst>
                            <p:childTnLst>
                              <p:par>
                                <p:cTn id="100" presetID="10" presetClass="entr" presetSubtype="0" fill="hold" grpId="1" nodeType="afterEffect">
                                  <p:stCondLst>
                                    <p:cond delay="0"/>
                                  </p:stCondLst>
                                  <p:childTnLst>
                                    <p:set>
                                      <p:cBhvr>
                                        <p:cTn id="101" dur="1" fill="hold">
                                          <p:stCondLst>
                                            <p:cond delay="0"/>
                                          </p:stCondLst>
                                        </p:cTn>
                                        <p:tgtEl>
                                          <p:spTgt spid="80"/>
                                        </p:tgtEl>
                                        <p:attrNameLst>
                                          <p:attrName>style.visibility</p:attrName>
                                        </p:attrNameLst>
                                      </p:cBhvr>
                                      <p:to>
                                        <p:strVal val="visible"/>
                                      </p:to>
                                    </p:set>
                                    <p:animEffect transition="in" filter="fade">
                                      <p:cBhvr>
                                        <p:cTn id="102" dur="500"/>
                                        <p:tgtEl>
                                          <p:spTgt spid="80"/>
                                        </p:tgtEl>
                                      </p:cBhvr>
                                    </p:animEffect>
                                  </p:childTnLst>
                                </p:cTn>
                              </p:par>
                              <p:par>
                                <p:cTn id="103" presetID="10" presetClass="entr" presetSubtype="0" fill="hold" grpId="1" nodeType="withEffect">
                                  <p:stCondLst>
                                    <p:cond delay="0"/>
                                  </p:stCondLst>
                                  <p:childTnLst>
                                    <p:set>
                                      <p:cBhvr>
                                        <p:cTn id="104" dur="1" fill="hold">
                                          <p:stCondLst>
                                            <p:cond delay="0"/>
                                          </p:stCondLst>
                                        </p:cTn>
                                        <p:tgtEl>
                                          <p:spTgt spid="85"/>
                                        </p:tgtEl>
                                        <p:attrNameLst>
                                          <p:attrName>style.visibility</p:attrName>
                                        </p:attrNameLst>
                                      </p:cBhvr>
                                      <p:to>
                                        <p:strVal val="visible"/>
                                      </p:to>
                                    </p:set>
                                    <p:animEffect transition="in" filter="fade">
                                      <p:cBhvr>
                                        <p:cTn id="105" dur="500"/>
                                        <p:tgtEl>
                                          <p:spTgt spid="85"/>
                                        </p:tgtEl>
                                      </p:cBhvr>
                                    </p:animEffect>
                                  </p:childTnLst>
                                </p:cTn>
                              </p:par>
                              <p:par>
                                <p:cTn id="106" presetID="10" presetClass="entr" presetSubtype="0" fill="hold" grpId="1" nodeType="withEffect">
                                  <p:stCondLst>
                                    <p:cond delay="0"/>
                                  </p:stCondLst>
                                  <p:childTnLst>
                                    <p:set>
                                      <p:cBhvr>
                                        <p:cTn id="107" dur="1" fill="hold">
                                          <p:stCondLst>
                                            <p:cond delay="0"/>
                                          </p:stCondLst>
                                        </p:cTn>
                                        <p:tgtEl>
                                          <p:spTgt spid="86"/>
                                        </p:tgtEl>
                                        <p:attrNameLst>
                                          <p:attrName>style.visibility</p:attrName>
                                        </p:attrNameLst>
                                      </p:cBhvr>
                                      <p:to>
                                        <p:strVal val="visible"/>
                                      </p:to>
                                    </p:set>
                                    <p:animEffect transition="in" filter="fade">
                                      <p:cBhvr>
                                        <p:cTn id="108" dur="500"/>
                                        <p:tgtEl>
                                          <p:spTgt spid="86"/>
                                        </p:tgtEl>
                                      </p:cBhvr>
                                    </p:animEffect>
                                  </p:childTnLst>
                                </p:cTn>
                              </p:par>
                              <p:par>
                                <p:cTn id="109" presetID="10" presetClass="entr" presetSubtype="0" fill="hold" grpId="1" nodeType="withEffect">
                                  <p:stCondLst>
                                    <p:cond delay="0"/>
                                  </p:stCondLst>
                                  <p:childTnLst>
                                    <p:set>
                                      <p:cBhvr>
                                        <p:cTn id="110" dur="1" fill="hold">
                                          <p:stCondLst>
                                            <p:cond delay="0"/>
                                          </p:stCondLst>
                                        </p:cTn>
                                        <p:tgtEl>
                                          <p:spTgt spid="87"/>
                                        </p:tgtEl>
                                        <p:attrNameLst>
                                          <p:attrName>style.visibility</p:attrName>
                                        </p:attrNameLst>
                                      </p:cBhvr>
                                      <p:to>
                                        <p:strVal val="visible"/>
                                      </p:to>
                                    </p:set>
                                    <p:animEffect transition="in" filter="fade">
                                      <p:cBhvr>
                                        <p:cTn id="111" dur="500"/>
                                        <p:tgtEl>
                                          <p:spTgt spid="87"/>
                                        </p:tgtEl>
                                      </p:cBhvr>
                                    </p:animEffect>
                                  </p:childTnLst>
                                </p:cTn>
                              </p:par>
                              <p:par>
                                <p:cTn id="112" presetID="10" presetClass="entr" presetSubtype="0" fill="hold" grpId="1" nodeType="withEffect">
                                  <p:stCondLst>
                                    <p:cond delay="0"/>
                                  </p:stCondLst>
                                  <p:childTnLst>
                                    <p:set>
                                      <p:cBhvr>
                                        <p:cTn id="113" dur="1" fill="hold">
                                          <p:stCondLst>
                                            <p:cond delay="0"/>
                                          </p:stCondLst>
                                        </p:cTn>
                                        <p:tgtEl>
                                          <p:spTgt spid="88"/>
                                        </p:tgtEl>
                                        <p:attrNameLst>
                                          <p:attrName>style.visibility</p:attrName>
                                        </p:attrNameLst>
                                      </p:cBhvr>
                                      <p:to>
                                        <p:strVal val="visible"/>
                                      </p:to>
                                    </p:set>
                                    <p:animEffect transition="in" filter="fade">
                                      <p:cBhvr>
                                        <p:cTn id="114" dur="500"/>
                                        <p:tgtEl>
                                          <p:spTgt spid="88"/>
                                        </p:tgtEl>
                                      </p:cBhvr>
                                    </p:animEffect>
                                  </p:childTnLst>
                                </p:cTn>
                              </p:par>
                              <p:par>
                                <p:cTn id="115" presetID="10" presetClass="entr" presetSubtype="0" fill="hold" grpId="1" nodeType="withEffect">
                                  <p:stCondLst>
                                    <p:cond delay="0"/>
                                  </p:stCondLst>
                                  <p:childTnLst>
                                    <p:set>
                                      <p:cBhvr>
                                        <p:cTn id="116" dur="1" fill="hold">
                                          <p:stCondLst>
                                            <p:cond delay="0"/>
                                          </p:stCondLst>
                                        </p:cTn>
                                        <p:tgtEl>
                                          <p:spTgt spid="89"/>
                                        </p:tgtEl>
                                        <p:attrNameLst>
                                          <p:attrName>style.visibility</p:attrName>
                                        </p:attrNameLst>
                                      </p:cBhvr>
                                      <p:to>
                                        <p:strVal val="visible"/>
                                      </p:to>
                                    </p:set>
                                    <p:animEffect transition="in" filter="fade">
                                      <p:cBhvr>
                                        <p:cTn id="117" dur="500"/>
                                        <p:tgtEl>
                                          <p:spTgt spid="89"/>
                                        </p:tgtEl>
                                      </p:cBhvr>
                                    </p:animEffect>
                                  </p:childTnLst>
                                </p:cTn>
                              </p:par>
                              <p:par>
                                <p:cTn id="118" presetID="10" presetClass="entr" presetSubtype="0" fill="hold" grpId="1" nodeType="withEffect">
                                  <p:stCondLst>
                                    <p:cond delay="0"/>
                                  </p:stCondLst>
                                  <p:childTnLst>
                                    <p:set>
                                      <p:cBhvr>
                                        <p:cTn id="119" dur="1" fill="hold">
                                          <p:stCondLst>
                                            <p:cond delay="0"/>
                                          </p:stCondLst>
                                        </p:cTn>
                                        <p:tgtEl>
                                          <p:spTgt spid="90"/>
                                        </p:tgtEl>
                                        <p:attrNameLst>
                                          <p:attrName>style.visibility</p:attrName>
                                        </p:attrNameLst>
                                      </p:cBhvr>
                                      <p:to>
                                        <p:strVal val="visible"/>
                                      </p:to>
                                    </p:set>
                                    <p:animEffect transition="in" filter="fade">
                                      <p:cBhvr>
                                        <p:cTn id="120" dur="500"/>
                                        <p:tgtEl>
                                          <p:spTgt spid="90"/>
                                        </p:tgtEl>
                                      </p:cBhvr>
                                    </p:animEffect>
                                  </p:childTnLst>
                                </p:cTn>
                              </p:par>
                              <p:par>
                                <p:cTn id="121" presetID="10" presetClass="entr" presetSubtype="0" fill="hold" grpId="1" nodeType="withEffect">
                                  <p:stCondLst>
                                    <p:cond delay="0"/>
                                  </p:stCondLst>
                                  <p:childTnLst>
                                    <p:set>
                                      <p:cBhvr>
                                        <p:cTn id="122" dur="1" fill="hold">
                                          <p:stCondLst>
                                            <p:cond delay="0"/>
                                          </p:stCondLst>
                                        </p:cTn>
                                        <p:tgtEl>
                                          <p:spTgt spid="91"/>
                                        </p:tgtEl>
                                        <p:attrNameLst>
                                          <p:attrName>style.visibility</p:attrName>
                                        </p:attrNameLst>
                                      </p:cBhvr>
                                      <p:to>
                                        <p:strVal val="visible"/>
                                      </p:to>
                                    </p:set>
                                    <p:animEffect transition="in" filter="fade">
                                      <p:cBhvr>
                                        <p:cTn id="123" dur="500"/>
                                        <p:tgtEl>
                                          <p:spTgt spid="91"/>
                                        </p:tgtEl>
                                      </p:cBhvr>
                                    </p:animEffect>
                                  </p:childTnLst>
                                </p:cTn>
                              </p:par>
                            </p:childTnLst>
                          </p:cTn>
                        </p:par>
                        <p:par>
                          <p:cTn id="124" fill="hold">
                            <p:stCondLst>
                              <p:cond delay="2000"/>
                            </p:stCondLst>
                            <p:childTnLst>
                              <p:par>
                                <p:cTn id="125" presetID="0" presetClass="path" presetSubtype="0" accel="50000" decel="50000" fill="hold" grpId="0" nodeType="afterEffect">
                                  <p:stCondLst>
                                    <p:cond delay="0"/>
                                  </p:stCondLst>
                                  <p:childTnLst>
                                    <p:animMotion origin="layout" path="M -5.40878E-6 -2.36002E-7 L -0.08194 0.10805 " pathEditMode="relative" ptsTypes="AA">
                                      <p:cBhvr>
                                        <p:cTn id="126" dur="2000" fill="hold"/>
                                        <p:tgtEl>
                                          <p:spTgt spid="80"/>
                                        </p:tgtEl>
                                        <p:attrNameLst>
                                          <p:attrName>ppt_x</p:attrName>
                                          <p:attrName>ppt_y</p:attrName>
                                        </p:attrNameLst>
                                      </p:cBhvr>
                                    </p:animMotion>
                                  </p:childTnLst>
                                </p:cTn>
                              </p:par>
                              <p:par>
                                <p:cTn id="127" presetID="0" presetClass="path" presetSubtype="0" accel="50000" decel="50000" fill="hold" grpId="0" nodeType="withEffect">
                                  <p:stCondLst>
                                    <p:cond delay="0"/>
                                  </p:stCondLst>
                                  <p:childTnLst>
                                    <p:animMotion origin="layout" path="M -2.83805E-6 6.49236E-6 L -0.0946 0.23416 " pathEditMode="relative" ptsTypes="AA">
                                      <p:cBhvr>
                                        <p:cTn id="128" dur="2000" fill="hold"/>
                                        <p:tgtEl>
                                          <p:spTgt spid="85"/>
                                        </p:tgtEl>
                                        <p:attrNameLst>
                                          <p:attrName>ppt_x</p:attrName>
                                          <p:attrName>ppt_y</p:attrName>
                                        </p:attrNameLst>
                                      </p:cBhvr>
                                    </p:animMotion>
                                  </p:childTnLst>
                                </p:cTn>
                              </p:par>
                              <p:par>
                                <p:cTn id="129" presetID="0" presetClass="path" presetSubtype="0" accel="50000" decel="50000" fill="hold" grpId="0" nodeType="withEffect">
                                  <p:stCondLst>
                                    <p:cond delay="0"/>
                                  </p:stCondLst>
                                  <p:childTnLst>
                                    <p:animMotion origin="layout" path="M 8.76584E-7 1.75382E-6 L -0.02222 0.19551 " pathEditMode="relative" ptsTypes="AA">
                                      <p:cBhvr>
                                        <p:cTn id="130" dur="2000" fill="hold"/>
                                        <p:tgtEl>
                                          <p:spTgt spid="86"/>
                                        </p:tgtEl>
                                        <p:attrNameLst>
                                          <p:attrName>ppt_x</p:attrName>
                                          <p:attrName>ppt_y</p:attrName>
                                        </p:attrNameLst>
                                      </p:cBhvr>
                                    </p:animMotion>
                                  </p:childTnLst>
                                </p:cTn>
                              </p:par>
                              <p:par>
                                <p:cTn id="131" presetID="0" presetClass="path" presetSubtype="0" accel="50000" decel="50000" fill="hold" grpId="0" nodeType="withEffect">
                                  <p:stCondLst>
                                    <p:cond delay="0"/>
                                  </p:stCondLst>
                                  <p:childTnLst>
                                    <p:animMotion origin="layout" path="M -0.00087 -4.84961E-6 L -0.00139 0.1187 " pathEditMode="relative" ptsTypes="AA">
                                      <p:cBhvr>
                                        <p:cTn id="132" dur="2000" fill="hold"/>
                                        <p:tgtEl>
                                          <p:spTgt spid="87"/>
                                        </p:tgtEl>
                                        <p:attrNameLst>
                                          <p:attrName>ppt_x</p:attrName>
                                          <p:attrName>ppt_y</p:attrName>
                                        </p:attrNameLst>
                                      </p:cBhvr>
                                    </p:animMotion>
                                  </p:childTnLst>
                                </p:cTn>
                              </p:par>
                              <p:par>
                                <p:cTn id="133" presetID="0" presetClass="path" presetSubtype="0" accel="50000" decel="50000" fill="hold" grpId="0" nodeType="withEffect">
                                  <p:stCondLst>
                                    <p:cond delay="0"/>
                                  </p:stCondLst>
                                  <p:childTnLst>
                                    <p:animMotion origin="layout" path="M 8.6478E-6 -3.09579E-6 L -0.05189 0.23439 " pathEditMode="relative" ptsTypes="AA">
                                      <p:cBhvr>
                                        <p:cTn id="134" dur="2000" fill="hold"/>
                                        <p:tgtEl>
                                          <p:spTgt spid="88"/>
                                        </p:tgtEl>
                                        <p:attrNameLst>
                                          <p:attrName>ppt_x</p:attrName>
                                          <p:attrName>ppt_y</p:attrName>
                                        </p:attrNameLst>
                                      </p:cBhvr>
                                    </p:animMotion>
                                  </p:childTnLst>
                                </p:cTn>
                              </p:par>
                              <p:par>
                                <p:cTn id="135" presetID="0" presetClass="path" presetSubtype="0" accel="50000" decel="50000" fill="hold" grpId="0" nodeType="withEffect">
                                  <p:stCondLst>
                                    <p:cond delay="0"/>
                                  </p:stCondLst>
                                  <p:childTnLst>
                                    <p:animMotion origin="layout" path="M -3.26332E-7 -1.75382E-6 L -0.01753 0.1069 " pathEditMode="relative" ptsTypes="AA">
                                      <p:cBhvr>
                                        <p:cTn id="136" dur="2000" fill="hold"/>
                                        <p:tgtEl>
                                          <p:spTgt spid="89"/>
                                        </p:tgtEl>
                                        <p:attrNameLst>
                                          <p:attrName>ppt_x</p:attrName>
                                          <p:attrName>ppt_y</p:attrName>
                                        </p:attrNameLst>
                                      </p:cBhvr>
                                    </p:animMotion>
                                  </p:childTnLst>
                                </p:cTn>
                              </p:par>
                              <p:par>
                                <p:cTn id="137" presetID="0" presetClass="path" presetSubtype="0" accel="50000" decel="50000" fill="hold" grpId="0" nodeType="withEffect">
                                  <p:stCondLst>
                                    <p:cond delay="0"/>
                                  </p:stCondLst>
                                  <p:childTnLst>
                                    <p:animMotion origin="layout" path="M -8.76584E-7 -4.84961E-6 L 0.06544 0.23601 " pathEditMode="relative" ptsTypes="AA">
                                      <p:cBhvr>
                                        <p:cTn id="138" dur="2000" fill="hold"/>
                                        <p:tgtEl>
                                          <p:spTgt spid="90"/>
                                        </p:tgtEl>
                                        <p:attrNameLst>
                                          <p:attrName>ppt_x</p:attrName>
                                          <p:attrName>ppt_y</p:attrName>
                                        </p:attrNameLst>
                                      </p:cBhvr>
                                    </p:animMotion>
                                  </p:childTnLst>
                                </p:cTn>
                              </p:par>
                              <p:par>
                                <p:cTn id="139" presetID="0" presetClass="path" presetSubtype="0" accel="50000" decel="50000" fill="hold" grpId="0" nodeType="withEffect">
                                  <p:stCondLst>
                                    <p:cond delay="0"/>
                                  </p:stCondLst>
                                  <p:childTnLst>
                                    <p:animMotion origin="layout" path="M 4.19024E-6 1.75382E-6 L 0.09842 0.13952 " pathEditMode="relative" ptsTypes="AA">
                                      <p:cBhvr>
                                        <p:cTn id="140" dur="2000" fill="hold"/>
                                        <p:tgtEl>
                                          <p:spTgt spid="91"/>
                                        </p:tgtEl>
                                        <p:attrNameLst>
                                          <p:attrName>ppt_x</p:attrName>
                                          <p:attrName>ppt_y</p:attrName>
                                        </p:attrNameLst>
                                      </p:cBhvr>
                                    </p:animMotion>
                                  </p:childTnLst>
                                </p:cTn>
                              </p:par>
                            </p:childTnLst>
                          </p:cTn>
                        </p:par>
                      </p:childTnLst>
                    </p:cTn>
                  </p:par>
                  <p:par>
                    <p:cTn id="141" fill="hold">
                      <p:stCondLst>
                        <p:cond delay="indefinite"/>
                      </p:stCondLst>
                      <p:childTnLst>
                        <p:par>
                          <p:cTn id="142" fill="hold">
                            <p:stCondLst>
                              <p:cond delay="0"/>
                            </p:stCondLst>
                            <p:childTnLst>
                              <p:par>
                                <p:cTn id="143" presetID="10" presetClass="entr" presetSubtype="0" fill="hold" grpId="0" nodeType="clickEffect">
                                  <p:stCondLst>
                                    <p:cond delay="0"/>
                                  </p:stCondLst>
                                  <p:childTnLst>
                                    <p:set>
                                      <p:cBhvr>
                                        <p:cTn id="144" dur="1" fill="hold">
                                          <p:stCondLst>
                                            <p:cond delay="0"/>
                                          </p:stCondLst>
                                        </p:cTn>
                                        <p:tgtEl>
                                          <p:spTgt spid="93"/>
                                        </p:tgtEl>
                                        <p:attrNameLst>
                                          <p:attrName>style.visibility</p:attrName>
                                        </p:attrNameLst>
                                      </p:cBhvr>
                                      <p:to>
                                        <p:strVal val="visible"/>
                                      </p:to>
                                    </p:set>
                                    <p:animEffect transition="in" filter="fade">
                                      <p:cBhvr>
                                        <p:cTn id="145" dur="500"/>
                                        <p:tgtEl>
                                          <p:spTgt spid="93"/>
                                        </p:tgtEl>
                                      </p:cBhvr>
                                    </p:animEffect>
                                  </p:childTnLst>
                                </p:cTn>
                              </p:par>
                              <p:par>
                                <p:cTn id="146" presetID="10" presetClass="entr" presetSubtype="0" fill="hold" nodeType="withEffect">
                                  <p:stCondLst>
                                    <p:cond delay="0"/>
                                  </p:stCondLst>
                                  <p:childTnLst>
                                    <p:set>
                                      <p:cBhvr>
                                        <p:cTn id="147" dur="1" fill="hold">
                                          <p:stCondLst>
                                            <p:cond delay="0"/>
                                          </p:stCondLst>
                                        </p:cTn>
                                        <p:tgtEl>
                                          <p:spTgt spid="92"/>
                                        </p:tgtEl>
                                        <p:attrNameLst>
                                          <p:attrName>style.visibility</p:attrName>
                                        </p:attrNameLst>
                                      </p:cBhvr>
                                      <p:to>
                                        <p:strVal val="visible"/>
                                      </p:to>
                                    </p:set>
                                    <p:animEffect transition="in" filter="fade">
                                      <p:cBhvr>
                                        <p:cTn id="148" dur="500"/>
                                        <p:tgtEl>
                                          <p:spTgt spid="92"/>
                                        </p:tgtEl>
                                      </p:cBhvr>
                                    </p:animEffect>
                                  </p:childTnLst>
                                </p:cTn>
                              </p:par>
                            </p:childTnLst>
                          </p:cTn>
                        </p:par>
                      </p:childTnLst>
                    </p:cTn>
                  </p:par>
                  <p:par>
                    <p:cTn id="149" fill="hold">
                      <p:stCondLst>
                        <p:cond delay="indefinite"/>
                      </p:stCondLst>
                      <p:childTnLst>
                        <p:par>
                          <p:cTn id="150" fill="hold">
                            <p:stCondLst>
                              <p:cond delay="0"/>
                            </p:stCondLst>
                            <p:childTnLst>
                              <p:par>
                                <p:cTn id="151" presetID="10" presetClass="entr" presetSubtype="0" fill="hold" grpId="0" nodeType="clickEffect">
                                  <p:stCondLst>
                                    <p:cond delay="0"/>
                                  </p:stCondLst>
                                  <p:childTnLst>
                                    <p:set>
                                      <p:cBhvr>
                                        <p:cTn id="152" dur="1" fill="hold">
                                          <p:stCondLst>
                                            <p:cond delay="0"/>
                                          </p:stCondLst>
                                        </p:cTn>
                                        <p:tgtEl>
                                          <p:spTgt spid="94"/>
                                        </p:tgtEl>
                                        <p:attrNameLst>
                                          <p:attrName>style.visibility</p:attrName>
                                        </p:attrNameLst>
                                      </p:cBhvr>
                                      <p:to>
                                        <p:strVal val="visible"/>
                                      </p:to>
                                    </p:set>
                                    <p:animEffect transition="in" filter="fade">
                                      <p:cBhvr>
                                        <p:cTn id="153" dur="500"/>
                                        <p:tgtEl>
                                          <p:spTgt spid="94"/>
                                        </p:tgtEl>
                                      </p:cBhvr>
                                    </p:animEffect>
                                  </p:childTnLst>
                                </p:cTn>
                              </p:par>
                              <p:par>
                                <p:cTn id="154" presetID="10" presetClass="entr" presetSubtype="0" fill="hold" nodeType="withEffect">
                                  <p:stCondLst>
                                    <p:cond delay="0"/>
                                  </p:stCondLst>
                                  <p:childTnLst>
                                    <p:set>
                                      <p:cBhvr>
                                        <p:cTn id="155" dur="1" fill="hold">
                                          <p:stCondLst>
                                            <p:cond delay="0"/>
                                          </p:stCondLst>
                                        </p:cTn>
                                        <p:tgtEl>
                                          <p:spTgt spid="95"/>
                                        </p:tgtEl>
                                        <p:attrNameLst>
                                          <p:attrName>style.visibility</p:attrName>
                                        </p:attrNameLst>
                                      </p:cBhvr>
                                      <p:to>
                                        <p:strVal val="visible"/>
                                      </p:to>
                                    </p:set>
                                    <p:animEffect transition="in" filter="fade">
                                      <p:cBhvr>
                                        <p:cTn id="156" dur="500"/>
                                        <p:tgtEl>
                                          <p:spTgt spid="95"/>
                                        </p:tgtEl>
                                      </p:cBhvr>
                                    </p:animEffect>
                                  </p:childTnLst>
                                </p:cTn>
                              </p:par>
                              <p:par>
                                <p:cTn id="157" presetID="10" presetClass="entr" presetSubtype="0" fill="hold" nodeType="withEffect">
                                  <p:stCondLst>
                                    <p:cond delay="0"/>
                                  </p:stCondLst>
                                  <p:childTnLst>
                                    <p:set>
                                      <p:cBhvr>
                                        <p:cTn id="158" dur="1" fill="hold">
                                          <p:stCondLst>
                                            <p:cond delay="0"/>
                                          </p:stCondLst>
                                        </p:cTn>
                                        <p:tgtEl>
                                          <p:spTgt spid="96"/>
                                        </p:tgtEl>
                                        <p:attrNameLst>
                                          <p:attrName>style.visibility</p:attrName>
                                        </p:attrNameLst>
                                      </p:cBhvr>
                                      <p:to>
                                        <p:strVal val="visible"/>
                                      </p:to>
                                    </p:set>
                                    <p:animEffect transition="in" filter="fade">
                                      <p:cBhvr>
                                        <p:cTn id="159" dur="500"/>
                                        <p:tgtEl>
                                          <p:spTgt spid="96"/>
                                        </p:tgtEl>
                                      </p:cBhvr>
                                    </p:animEffect>
                                  </p:childTnLst>
                                </p:cTn>
                              </p:par>
                            </p:childTnLst>
                          </p:cTn>
                        </p:par>
                      </p:childTnLst>
                    </p:cTn>
                  </p:par>
                  <p:par>
                    <p:cTn id="160" fill="hold">
                      <p:stCondLst>
                        <p:cond delay="indefinite"/>
                      </p:stCondLst>
                      <p:childTnLst>
                        <p:par>
                          <p:cTn id="161" fill="hold">
                            <p:stCondLst>
                              <p:cond delay="0"/>
                            </p:stCondLst>
                            <p:childTnLst>
                              <p:par>
                                <p:cTn id="162" presetID="10" presetClass="entr" presetSubtype="0" fill="hold" grpId="0" nodeType="clickEffect">
                                  <p:stCondLst>
                                    <p:cond delay="0"/>
                                  </p:stCondLst>
                                  <p:childTnLst>
                                    <p:set>
                                      <p:cBhvr>
                                        <p:cTn id="163" dur="1" fill="hold">
                                          <p:stCondLst>
                                            <p:cond delay="0"/>
                                          </p:stCondLst>
                                        </p:cTn>
                                        <p:tgtEl>
                                          <p:spTgt spid="99"/>
                                        </p:tgtEl>
                                        <p:attrNameLst>
                                          <p:attrName>style.visibility</p:attrName>
                                        </p:attrNameLst>
                                      </p:cBhvr>
                                      <p:to>
                                        <p:strVal val="visible"/>
                                      </p:to>
                                    </p:set>
                                    <p:animEffect transition="in" filter="fade">
                                      <p:cBhvr>
                                        <p:cTn id="164" dur="500"/>
                                        <p:tgtEl>
                                          <p:spTgt spid="99"/>
                                        </p:tgtEl>
                                      </p:cBhvr>
                                    </p:animEffect>
                                  </p:childTnLst>
                                </p:cTn>
                              </p:par>
                              <p:par>
                                <p:cTn id="165" presetID="10" presetClass="entr" presetSubtype="0" fill="hold" nodeType="withEffect">
                                  <p:stCondLst>
                                    <p:cond delay="0"/>
                                  </p:stCondLst>
                                  <p:childTnLst>
                                    <p:set>
                                      <p:cBhvr>
                                        <p:cTn id="166" dur="1" fill="hold">
                                          <p:stCondLst>
                                            <p:cond delay="0"/>
                                          </p:stCondLst>
                                        </p:cTn>
                                        <p:tgtEl>
                                          <p:spTgt spid="97"/>
                                        </p:tgtEl>
                                        <p:attrNameLst>
                                          <p:attrName>style.visibility</p:attrName>
                                        </p:attrNameLst>
                                      </p:cBhvr>
                                      <p:to>
                                        <p:strVal val="visible"/>
                                      </p:to>
                                    </p:set>
                                    <p:animEffect transition="in" filter="fade">
                                      <p:cBhvr>
                                        <p:cTn id="167" dur="500"/>
                                        <p:tgtEl>
                                          <p:spTgt spid="97"/>
                                        </p:tgtEl>
                                      </p:cBhvr>
                                    </p:animEffect>
                                  </p:childTnLst>
                                </p:cTn>
                              </p:par>
                              <p:par>
                                <p:cTn id="168" presetID="10" presetClass="entr" presetSubtype="0" fill="hold" nodeType="withEffect">
                                  <p:stCondLst>
                                    <p:cond delay="0"/>
                                  </p:stCondLst>
                                  <p:childTnLst>
                                    <p:set>
                                      <p:cBhvr>
                                        <p:cTn id="169" dur="1" fill="hold">
                                          <p:stCondLst>
                                            <p:cond delay="0"/>
                                          </p:stCondLst>
                                        </p:cTn>
                                        <p:tgtEl>
                                          <p:spTgt spid="98"/>
                                        </p:tgtEl>
                                        <p:attrNameLst>
                                          <p:attrName>style.visibility</p:attrName>
                                        </p:attrNameLst>
                                      </p:cBhvr>
                                      <p:to>
                                        <p:strVal val="visible"/>
                                      </p:to>
                                    </p:set>
                                    <p:animEffect transition="in" filter="fade">
                                      <p:cBhvr>
                                        <p:cTn id="170" dur="500"/>
                                        <p:tgtEl>
                                          <p:spTgt spid="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 grpId="0" animBg="1"/>
      <p:bldP spid="77" grpId="0" animBg="1"/>
      <p:bldP spid="78" grpId="0" animBg="1"/>
      <p:bldP spid="79" grpId="0" animBg="1"/>
      <p:bldP spid="80" grpId="0" animBg="1"/>
      <p:bldP spid="80" grpId="1" animBg="1"/>
      <p:bldP spid="81" grpId="0" animBg="1"/>
      <p:bldP spid="82" grpId="0" animBg="1"/>
      <p:bldP spid="83" grpId="0" animBg="1"/>
      <p:bldP spid="84" grpId="0" animBg="1"/>
      <p:bldP spid="85" grpId="0" animBg="1"/>
      <p:bldP spid="85" grpId="1" animBg="1"/>
      <p:bldP spid="86" grpId="0" animBg="1"/>
      <p:bldP spid="86" grpId="1" animBg="1"/>
      <p:bldP spid="87" grpId="0" animBg="1"/>
      <p:bldP spid="87" grpId="1" animBg="1"/>
      <p:bldP spid="88" grpId="0" animBg="1"/>
      <p:bldP spid="88" grpId="1" animBg="1"/>
      <p:bldP spid="89" grpId="0" animBg="1"/>
      <p:bldP spid="89" grpId="1" animBg="1"/>
      <p:bldP spid="90" grpId="0" animBg="1"/>
      <p:bldP spid="90" grpId="1" animBg="1"/>
      <p:bldP spid="91" grpId="0" animBg="1"/>
      <p:bldP spid="91" grpId="1" animBg="1"/>
      <p:bldP spid="93" grpId="0" animBg="1"/>
      <p:bldP spid="94" grpId="0" animBg="1"/>
      <p:bldP spid="9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06704" y="226201"/>
            <a:ext cx="1930400" cy="952500"/>
          </a:xfrm>
          <a:prstGeom prst="rect">
            <a:avLst/>
          </a:prstGeom>
        </p:spPr>
      </p:pic>
      <p:pic>
        <p:nvPicPr>
          <p:cNvPr id="5" name="Picture 4"/>
          <p:cNvPicPr>
            <a:picLocks noChangeAspect="1"/>
          </p:cNvPicPr>
          <p:nvPr/>
        </p:nvPicPr>
        <p:blipFill>
          <a:blip r:embed="rId4"/>
          <a:stretch>
            <a:fillRect/>
          </a:stretch>
        </p:blipFill>
        <p:spPr>
          <a:xfrm>
            <a:off x="2456760" y="226201"/>
            <a:ext cx="1930400" cy="952500"/>
          </a:xfrm>
          <a:prstGeom prst="rect">
            <a:avLst/>
          </a:prstGeom>
        </p:spPr>
      </p:pic>
      <p:pic>
        <p:nvPicPr>
          <p:cNvPr id="6" name="Picture 5"/>
          <p:cNvPicPr>
            <a:picLocks noChangeAspect="1"/>
          </p:cNvPicPr>
          <p:nvPr/>
        </p:nvPicPr>
        <p:blipFill>
          <a:blip r:embed="rId5"/>
          <a:stretch>
            <a:fillRect/>
          </a:stretch>
        </p:blipFill>
        <p:spPr>
          <a:xfrm>
            <a:off x="4806816" y="226201"/>
            <a:ext cx="1930400" cy="952500"/>
          </a:xfrm>
          <a:prstGeom prst="rect">
            <a:avLst/>
          </a:prstGeom>
        </p:spPr>
      </p:pic>
      <p:pic>
        <p:nvPicPr>
          <p:cNvPr id="7" name="Picture 6"/>
          <p:cNvPicPr>
            <a:picLocks noChangeAspect="1"/>
          </p:cNvPicPr>
          <p:nvPr/>
        </p:nvPicPr>
        <p:blipFill>
          <a:blip r:embed="rId6"/>
          <a:stretch>
            <a:fillRect/>
          </a:stretch>
        </p:blipFill>
        <p:spPr>
          <a:xfrm>
            <a:off x="7156871" y="226201"/>
            <a:ext cx="1930400" cy="952500"/>
          </a:xfrm>
          <a:prstGeom prst="rect">
            <a:avLst/>
          </a:prstGeom>
        </p:spPr>
      </p:pic>
      <p:pic>
        <p:nvPicPr>
          <p:cNvPr id="8" name="Picture 7"/>
          <p:cNvPicPr>
            <a:picLocks noChangeAspect="1"/>
          </p:cNvPicPr>
          <p:nvPr/>
        </p:nvPicPr>
        <p:blipFill>
          <a:blip r:embed="rId7"/>
          <a:stretch>
            <a:fillRect/>
          </a:stretch>
        </p:blipFill>
        <p:spPr>
          <a:xfrm>
            <a:off x="156708" y="1301278"/>
            <a:ext cx="1930400" cy="952500"/>
          </a:xfrm>
          <a:prstGeom prst="rect">
            <a:avLst/>
          </a:prstGeom>
        </p:spPr>
      </p:pic>
      <p:pic>
        <p:nvPicPr>
          <p:cNvPr id="9" name="Picture 8"/>
          <p:cNvPicPr>
            <a:picLocks noChangeAspect="1"/>
          </p:cNvPicPr>
          <p:nvPr/>
        </p:nvPicPr>
        <p:blipFill>
          <a:blip r:embed="rId8"/>
          <a:stretch>
            <a:fillRect/>
          </a:stretch>
        </p:blipFill>
        <p:spPr>
          <a:xfrm>
            <a:off x="2167108" y="1301278"/>
            <a:ext cx="1930400" cy="952500"/>
          </a:xfrm>
          <a:prstGeom prst="rect">
            <a:avLst/>
          </a:prstGeom>
        </p:spPr>
      </p:pic>
      <p:pic>
        <p:nvPicPr>
          <p:cNvPr id="10" name="Picture 9"/>
          <p:cNvPicPr>
            <a:picLocks noChangeAspect="1"/>
          </p:cNvPicPr>
          <p:nvPr/>
        </p:nvPicPr>
        <p:blipFill>
          <a:blip r:embed="rId9"/>
          <a:stretch>
            <a:fillRect/>
          </a:stretch>
        </p:blipFill>
        <p:spPr>
          <a:xfrm>
            <a:off x="4187163" y="1301278"/>
            <a:ext cx="1930400" cy="952500"/>
          </a:xfrm>
          <a:prstGeom prst="rect">
            <a:avLst/>
          </a:prstGeom>
        </p:spPr>
      </p:pic>
      <p:pic>
        <p:nvPicPr>
          <p:cNvPr id="11" name="Picture 10"/>
          <p:cNvPicPr>
            <a:picLocks noChangeAspect="1"/>
          </p:cNvPicPr>
          <p:nvPr/>
        </p:nvPicPr>
        <p:blipFill>
          <a:blip r:embed="rId10"/>
          <a:stretch>
            <a:fillRect/>
          </a:stretch>
        </p:blipFill>
        <p:spPr>
          <a:xfrm>
            <a:off x="236708" y="2404315"/>
            <a:ext cx="1930400" cy="952500"/>
          </a:xfrm>
          <a:prstGeom prst="rect">
            <a:avLst/>
          </a:prstGeom>
        </p:spPr>
      </p:pic>
      <p:pic>
        <p:nvPicPr>
          <p:cNvPr id="12" name="Picture 11"/>
          <p:cNvPicPr>
            <a:picLocks noChangeAspect="1"/>
          </p:cNvPicPr>
          <p:nvPr/>
        </p:nvPicPr>
        <p:blipFill>
          <a:blip r:embed="rId11"/>
          <a:stretch>
            <a:fillRect/>
          </a:stretch>
        </p:blipFill>
        <p:spPr>
          <a:xfrm>
            <a:off x="2562339" y="2404315"/>
            <a:ext cx="1930400" cy="952500"/>
          </a:xfrm>
          <a:prstGeom prst="rect">
            <a:avLst/>
          </a:prstGeom>
        </p:spPr>
      </p:pic>
      <p:pic>
        <p:nvPicPr>
          <p:cNvPr id="13" name="Picture 12"/>
          <p:cNvPicPr>
            <a:picLocks noChangeAspect="1"/>
          </p:cNvPicPr>
          <p:nvPr/>
        </p:nvPicPr>
        <p:blipFill>
          <a:blip r:embed="rId12"/>
          <a:stretch>
            <a:fillRect/>
          </a:stretch>
        </p:blipFill>
        <p:spPr>
          <a:xfrm>
            <a:off x="4887970" y="2404315"/>
            <a:ext cx="1930400" cy="952500"/>
          </a:xfrm>
          <a:prstGeom prst="rect">
            <a:avLst/>
          </a:prstGeom>
        </p:spPr>
      </p:pic>
      <p:pic>
        <p:nvPicPr>
          <p:cNvPr id="14" name="Picture 13"/>
          <p:cNvPicPr>
            <a:picLocks noChangeAspect="1"/>
          </p:cNvPicPr>
          <p:nvPr/>
        </p:nvPicPr>
        <p:blipFill>
          <a:blip r:embed="rId13"/>
          <a:stretch>
            <a:fillRect/>
          </a:stretch>
        </p:blipFill>
        <p:spPr>
          <a:xfrm>
            <a:off x="7213600" y="2404315"/>
            <a:ext cx="1930400" cy="952500"/>
          </a:xfrm>
          <a:prstGeom prst="rect">
            <a:avLst/>
          </a:prstGeom>
        </p:spPr>
      </p:pic>
      <p:pic>
        <p:nvPicPr>
          <p:cNvPr id="15" name="Picture 14"/>
          <p:cNvPicPr>
            <a:picLocks noChangeAspect="1"/>
          </p:cNvPicPr>
          <p:nvPr/>
        </p:nvPicPr>
        <p:blipFill>
          <a:blip r:embed="rId14"/>
          <a:stretch>
            <a:fillRect/>
          </a:stretch>
        </p:blipFill>
        <p:spPr>
          <a:xfrm>
            <a:off x="10000" y="3681454"/>
            <a:ext cx="1930400" cy="952500"/>
          </a:xfrm>
          <a:prstGeom prst="rect">
            <a:avLst/>
          </a:prstGeom>
        </p:spPr>
      </p:pic>
      <p:pic>
        <p:nvPicPr>
          <p:cNvPr id="16" name="Picture 15"/>
          <p:cNvPicPr>
            <a:picLocks noChangeAspect="1"/>
          </p:cNvPicPr>
          <p:nvPr/>
        </p:nvPicPr>
        <p:blipFill>
          <a:blip r:embed="rId15"/>
          <a:stretch>
            <a:fillRect/>
          </a:stretch>
        </p:blipFill>
        <p:spPr>
          <a:xfrm>
            <a:off x="2388961" y="3681454"/>
            <a:ext cx="1930400" cy="952500"/>
          </a:xfrm>
          <a:prstGeom prst="rect">
            <a:avLst/>
          </a:prstGeom>
        </p:spPr>
      </p:pic>
      <p:pic>
        <p:nvPicPr>
          <p:cNvPr id="17" name="Picture 16"/>
          <p:cNvPicPr>
            <a:picLocks noChangeAspect="1"/>
          </p:cNvPicPr>
          <p:nvPr/>
        </p:nvPicPr>
        <p:blipFill>
          <a:blip r:embed="rId16"/>
          <a:stretch>
            <a:fillRect/>
          </a:stretch>
        </p:blipFill>
        <p:spPr>
          <a:xfrm>
            <a:off x="4767922" y="3681454"/>
            <a:ext cx="1930400" cy="952500"/>
          </a:xfrm>
          <a:prstGeom prst="rect">
            <a:avLst/>
          </a:prstGeom>
        </p:spPr>
      </p:pic>
      <p:pic>
        <p:nvPicPr>
          <p:cNvPr id="18" name="Picture 17"/>
          <p:cNvPicPr>
            <a:picLocks noChangeAspect="1"/>
          </p:cNvPicPr>
          <p:nvPr/>
        </p:nvPicPr>
        <p:blipFill>
          <a:blip r:embed="rId17"/>
          <a:stretch>
            <a:fillRect/>
          </a:stretch>
        </p:blipFill>
        <p:spPr>
          <a:xfrm>
            <a:off x="7146883" y="3681454"/>
            <a:ext cx="1930400" cy="952500"/>
          </a:xfrm>
          <a:prstGeom prst="rect">
            <a:avLst/>
          </a:prstGeom>
        </p:spPr>
      </p:pic>
      <p:pic>
        <p:nvPicPr>
          <p:cNvPr id="19" name="Picture 18"/>
          <p:cNvPicPr>
            <a:picLocks noChangeAspect="1"/>
          </p:cNvPicPr>
          <p:nvPr/>
        </p:nvPicPr>
        <p:blipFill>
          <a:blip r:embed="rId18"/>
          <a:stretch>
            <a:fillRect/>
          </a:stretch>
        </p:blipFill>
        <p:spPr>
          <a:xfrm>
            <a:off x="86713" y="4947069"/>
            <a:ext cx="1930400" cy="952500"/>
          </a:xfrm>
          <a:prstGeom prst="rect">
            <a:avLst/>
          </a:prstGeom>
        </p:spPr>
      </p:pic>
      <p:pic>
        <p:nvPicPr>
          <p:cNvPr id="20" name="Picture 19"/>
          <p:cNvPicPr>
            <a:picLocks noChangeAspect="1"/>
          </p:cNvPicPr>
          <p:nvPr/>
        </p:nvPicPr>
        <p:blipFill>
          <a:blip r:embed="rId19"/>
          <a:stretch>
            <a:fillRect/>
          </a:stretch>
        </p:blipFill>
        <p:spPr>
          <a:xfrm>
            <a:off x="2503436" y="4947069"/>
            <a:ext cx="1930400" cy="952500"/>
          </a:xfrm>
          <a:prstGeom prst="rect">
            <a:avLst/>
          </a:prstGeom>
        </p:spPr>
      </p:pic>
      <p:pic>
        <p:nvPicPr>
          <p:cNvPr id="21" name="Picture 20"/>
          <p:cNvPicPr>
            <a:picLocks noChangeAspect="1"/>
          </p:cNvPicPr>
          <p:nvPr/>
        </p:nvPicPr>
        <p:blipFill>
          <a:blip r:embed="rId20"/>
          <a:stretch>
            <a:fillRect/>
          </a:stretch>
        </p:blipFill>
        <p:spPr>
          <a:xfrm>
            <a:off x="4920159" y="4947069"/>
            <a:ext cx="1930400" cy="952500"/>
          </a:xfrm>
          <a:prstGeom prst="rect">
            <a:avLst/>
          </a:prstGeom>
        </p:spPr>
      </p:pic>
      <p:pic>
        <p:nvPicPr>
          <p:cNvPr id="22" name="Picture 21"/>
          <p:cNvPicPr>
            <a:picLocks noChangeAspect="1"/>
          </p:cNvPicPr>
          <p:nvPr/>
        </p:nvPicPr>
        <p:blipFill>
          <a:blip r:embed="rId21"/>
          <a:stretch>
            <a:fillRect/>
          </a:stretch>
        </p:blipFill>
        <p:spPr>
          <a:xfrm>
            <a:off x="7336883" y="4947069"/>
            <a:ext cx="1930400" cy="952500"/>
          </a:xfrm>
          <a:prstGeom prst="rect">
            <a:avLst/>
          </a:prstGeom>
        </p:spPr>
      </p:pic>
      <p:pic>
        <p:nvPicPr>
          <p:cNvPr id="23" name="Picture 22"/>
          <p:cNvPicPr>
            <a:picLocks noChangeAspect="1"/>
          </p:cNvPicPr>
          <p:nvPr/>
        </p:nvPicPr>
        <p:blipFill>
          <a:blip r:embed="rId22"/>
          <a:stretch>
            <a:fillRect/>
          </a:stretch>
        </p:blipFill>
        <p:spPr>
          <a:xfrm>
            <a:off x="6708" y="5842826"/>
            <a:ext cx="1930400" cy="952500"/>
          </a:xfrm>
          <a:prstGeom prst="rect">
            <a:avLst/>
          </a:prstGeom>
        </p:spPr>
      </p:pic>
      <p:pic>
        <p:nvPicPr>
          <p:cNvPr id="24" name="Picture 23"/>
          <p:cNvPicPr>
            <a:picLocks noChangeAspect="1"/>
          </p:cNvPicPr>
          <p:nvPr/>
        </p:nvPicPr>
        <p:blipFill>
          <a:blip r:embed="rId23"/>
          <a:stretch>
            <a:fillRect/>
          </a:stretch>
        </p:blipFill>
        <p:spPr>
          <a:xfrm>
            <a:off x="2400217" y="5842826"/>
            <a:ext cx="1930400" cy="952500"/>
          </a:xfrm>
          <a:prstGeom prst="rect">
            <a:avLst/>
          </a:prstGeom>
        </p:spPr>
      </p:pic>
      <p:pic>
        <p:nvPicPr>
          <p:cNvPr id="25" name="Picture 24"/>
          <p:cNvPicPr>
            <a:picLocks noChangeAspect="1"/>
          </p:cNvPicPr>
          <p:nvPr/>
        </p:nvPicPr>
        <p:blipFill>
          <a:blip r:embed="rId24"/>
          <a:stretch>
            <a:fillRect/>
          </a:stretch>
        </p:blipFill>
        <p:spPr>
          <a:xfrm>
            <a:off x="4793726" y="5842826"/>
            <a:ext cx="1930400" cy="952500"/>
          </a:xfrm>
          <a:prstGeom prst="rect">
            <a:avLst/>
          </a:prstGeom>
        </p:spPr>
      </p:pic>
      <p:pic>
        <p:nvPicPr>
          <p:cNvPr id="26" name="Picture 25"/>
          <p:cNvPicPr>
            <a:picLocks noChangeAspect="1"/>
          </p:cNvPicPr>
          <p:nvPr/>
        </p:nvPicPr>
        <p:blipFill>
          <a:blip r:embed="rId25"/>
          <a:stretch>
            <a:fillRect/>
          </a:stretch>
        </p:blipFill>
        <p:spPr>
          <a:xfrm>
            <a:off x="7187236" y="5842826"/>
            <a:ext cx="1930400" cy="952500"/>
          </a:xfrm>
          <a:prstGeom prst="rect">
            <a:avLst/>
          </a:prstGeom>
        </p:spPr>
      </p:pic>
      <p:sp>
        <p:nvSpPr>
          <p:cNvPr id="28" name="Rectangle 27"/>
          <p:cNvSpPr/>
          <p:nvPr/>
        </p:nvSpPr>
        <p:spPr>
          <a:xfrm>
            <a:off x="361785" y="3216912"/>
            <a:ext cx="8400977" cy="814665"/>
          </a:xfrm>
          <a:prstGeom prst="rect">
            <a:avLst/>
          </a:prstGeom>
          <a:solidFill>
            <a:srgbClr val="8064A2"/>
          </a:solidFill>
          <a:effectLst>
            <a:outerShdw blurRad="50800" dist="38100" dir="18900000" algn="b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dirty="0" smtClean="0"/>
              <a:t>70+ </a:t>
            </a:r>
            <a:r>
              <a:rPr lang="en-US" sz="3600" dirty="0"/>
              <a:t>c</a:t>
            </a:r>
            <a:r>
              <a:rPr lang="en-US" sz="3600" dirty="0" smtClean="0"/>
              <a:t>ompanies joined ONF in a year </a:t>
            </a:r>
            <a:endParaRPr lang="en-US" sz="3600" dirty="0"/>
          </a:p>
        </p:txBody>
      </p:sp>
    </p:spTree>
    <p:extLst>
      <p:ext uri="{BB962C8B-B14F-4D97-AF65-F5344CB8AC3E}">
        <p14:creationId xmlns:p14="http://schemas.microsoft.com/office/powerpoint/2010/main" val="8918888"/>
      </p:ext>
    </p:extLst>
  </p:cSld>
  <p:clrMapOvr>
    <a:masterClrMapping/>
  </p:clrMapOvr>
  <mc:AlternateContent xmlns:mc="http://schemas.openxmlformats.org/markup-compatibility/2006" xmlns:p14="http://schemas.microsoft.com/office/powerpoint/2010/main">
    <mc:Choice Requires="p14">
      <p:transition spd="slow" p14:dur="2000" advClick="0" advTm="140"/>
    </mc:Choice>
    <mc:Fallback xmlns="">
      <p:transition xmlns:p14="http://schemas.microsoft.com/office/powerpoint/2010/main" spd="slow" advClick="0" advTm="140"/>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par>
                          <p:cTn id="7" fill="hold">
                            <p:stCondLst>
                              <p:cond delay="0"/>
                            </p:stCondLst>
                            <p:childTnLst>
                              <p:par>
                                <p:cTn id="8" presetID="2" presetClass="entr" presetSubtype="4" fill="hold" nodeType="afterEffect">
                                  <p:stCondLst>
                                    <p:cond delay="0"/>
                                  </p:stCondLst>
                                  <p:childTnLst>
                                    <p:set>
                                      <p:cBhvr>
                                        <p:cTn id="9" dur="1" fill="hold">
                                          <p:stCondLst>
                                            <p:cond delay="0"/>
                                          </p:stCondLst>
                                        </p:cTn>
                                        <p:tgtEl>
                                          <p:spTgt spid="4"/>
                                        </p:tgtEl>
                                        <p:attrNameLst>
                                          <p:attrName>style.visibility</p:attrName>
                                        </p:attrNameLst>
                                      </p:cBhvr>
                                      <p:to>
                                        <p:strVal val="visible"/>
                                      </p:to>
                                    </p:set>
                                    <p:anim calcmode="lin" valueType="num">
                                      <p:cBhvr additive="base">
                                        <p:cTn id="10" dur="2000" fill="hold"/>
                                        <p:tgtEl>
                                          <p:spTgt spid="4"/>
                                        </p:tgtEl>
                                        <p:attrNameLst>
                                          <p:attrName>ppt_x</p:attrName>
                                        </p:attrNameLst>
                                      </p:cBhvr>
                                      <p:tavLst>
                                        <p:tav tm="0">
                                          <p:val>
                                            <p:strVal val="#ppt_x"/>
                                          </p:val>
                                        </p:tav>
                                        <p:tav tm="100000">
                                          <p:val>
                                            <p:strVal val="#ppt_x"/>
                                          </p:val>
                                        </p:tav>
                                      </p:tavLst>
                                    </p:anim>
                                    <p:anim calcmode="lin" valueType="num">
                                      <p:cBhvr additive="base">
                                        <p:cTn id="11" dur="2000" fill="hold"/>
                                        <p:tgtEl>
                                          <p:spTgt spid="4"/>
                                        </p:tgtEl>
                                        <p:attrNameLst>
                                          <p:attrName>ppt_y</p:attrName>
                                        </p:attrNameLst>
                                      </p:cBhvr>
                                      <p:tavLst>
                                        <p:tav tm="0">
                                          <p:val>
                                            <p:strVal val="1+#ppt_h/2"/>
                                          </p:val>
                                        </p:tav>
                                        <p:tav tm="100000">
                                          <p:val>
                                            <p:strVal val="#ppt_y"/>
                                          </p:val>
                                        </p:tav>
                                      </p:tavLst>
                                    </p:anim>
                                  </p:childTnLst>
                                </p:cTn>
                              </p:par>
                              <p:par>
                                <p:cTn id="12" presetID="2" presetClass="entr" presetSubtype="4" fill="hold" nodeType="with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2000" fill="hold"/>
                                        <p:tgtEl>
                                          <p:spTgt spid="5"/>
                                        </p:tgtEl>
                                        <p:attrNameLst>
                                          <p:attrName>ppt_x</p:attrName>
                                        </p:attrNameLst>
                                      </p:cBhvr>
                                      <p:tavLst>
                                        <p:tav tm="0">
                                          <p:val>
                                            <p:strVal val="#ppt_x"/>
                                          </p:val>
                                        </p:tav>
                                        <p:tav tm="100000">
                                          <p:val>
                                            <p:strVal val="#ppt_x"/>
                                          </p:val>
                                        </p:tav>
                                      </p:tavLst>
                                    </p:anim>
                                    <p:anim calcmode="lin" valueType="num">
                                      <p:cBhvr additive="base">
                                        <p:cTn id="15" dur="2000" fill="hold"/>
                                        <p:tgtEl>
                                          <p:spTgt spid="5"/>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2000" fill="hold"/>
                                        <p:tgtEl>
                                          <p:spTgt spid="6"/>
                                        </p:tgtEl>
                                        <p:attrNameLst>
                                          <p:attrName>ppt_x</p:attrName>
                                        </p:attrNameLst>
                                      </p:cBhvr>
                                      <p:tavLst>
                                        <p:tav tm="0">
                                          <p:val>
                                            <p:strVal val="#ppt_x"/>
                                          </p:val>
                                        </p:tav>
                                        <p:tav tm="100000">
                                          <p:val>
                                            <p:strVal val="#ppt_x"/>
                                          </p:val>
                                        </p:tav>
                                      </p:tavLst>
                                    </p:anim>
                                    <p:anim calcmode="lin" valueType="num">
                                      <p:cBhvr additive="base">
                                        <p:cTn id="19" dur="2000" fill="hold"/>
                                        <p:tgtEl>
                                          <p:spTgt spid="6"/>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2000" fill="hold"/>
                                        <p:tgtEl>
                                          <p:spTgt spid="7"/>
                                        </p:tgtEl>
                                        <p:attrNameLst>
                                          <p:attrName>ppt_x</p:attrName>
                                        </p:attrNameLst>
                                      </p:cBhvr>
                                      <p:tavLst>
                                        <p:tav tm="0">
                                          <p:val>
                                            <p:strVal val="#ppt_x"/>
                                          </p:val>
                                        </p:tav>
                                        <p:tav tm="100000">
                                          <p:val>
                                            <p:strVal val="#ppt_x"/>
                                          </p:val>
                                        </p:tav>
                                      </p:tavLst>
                                    </p:anim>
                                    <p:anim calcmode="lin" valueType="num">
                                      <p:cBhvr additive="base">
                                        <p:cTn id="23" dur="2000" fill="hold"/>
                                        <p:tgtEl>
                                          <p:spTgt spid="7"/>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nodeType="after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2000" fill="hold"/>
                                        <p:tgtEl>
                                          <p:spTgt spid="8"/>
                                        </p:tgtEl>
                                        <p:attrNameLst>
                                          <p:attrName>ppt_x</p:attrName>
                                        </p:attrNameLst>
                                      </p:cBhvr>
                                      <p:tavLst>
                                        <p:tav tm="0">
                                          <p:val>
                                            <p:strVal val="#ppt_x"/>
                                          </p:val>
                                        </p:tav>
                                        <p:tav tm="100000">
                                          <p:val>
                                            <p:strVal val="#ppt_x"/>
                                          </p:val>
                                        </p:tav>
                                      </p:tavLst>
                                    </p:anim>
                                    <p:anim calcmode="lin" valueType="num">
                                      <p:cBhvr additive="base">
                                        <p:cTn id="28" dur="2000" fill="hold"/>
                                        <p:tgtEl>
                                          <p:spTgt spid="8"/>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2000" fill="hold"/>
                                        <p:tgtEl>
                                          <p:spTgt spid="9"/>
                                        </p:tgtEl>
                                        <p:attrNameLst>
                                          <p:attrName>ppt_x</p:attrName>
                                        </p:attrNameLst>
                                      </p:cBhvr>
                                      <p:tavLst>
                                        <p:tav tm="0">
                                          <p:val>
                                            <p:strVal val="#ppt_x"/>
                                          </p:val>
                                        </p:tav>
                                        <p:tav tm="100000">
                                          <p:val>
                                            <p:strVal val="#ppt_x"/>
                                          </p:val>
                                        </p:tav>
                                      </p:tavLst>
                                    </p:anim>
                                    <p:anim calcmode="lin" valueType="num">
                                      <p:cBhvr additive="base">
                                        <p:cTn id="32" dur="2000" fill="hold"/>
                                        <p:tgtEl>
                                          <p:spTgt spid="9"/>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additive="base">
                                        <p:cTn id="35" dur="2000" fill="hold"/>
                                        <p:tgtEl>
                                          <p:spTgt spid="10"/>
                                        </p:tgtEl>
                                        <p:attrNameLst>
                                          <p:attrName>ppt_x</p:attrName>
                                        </p:attrNameLst>
                                      </p:cBhvr>
                                      <p:tavLst>
                                        <p:tav tm="0">
                                          <p:val>
                                            <p:strVal val="#ppt_x"/>
                                          </p:val>
                                        </p:tav>
                                        <p:tav tm="100000">
                                          <p:val>
                                            <p:strVal val="#ppt_x"/>
                                          </p:val>
                                        </p:tav>
                                      </p:tavLst>
                                    </p:anim>
                                    <p:anim calcmode="lin" valueType="num">
                                      <p:cBhvr additive="base">
                                        <p:cTn id="36" dur="2000" fill="hold"/>
                                        <p:tgtEl>
                                          <p:spTgt spid="10"/>
                                        </p:tgtEl>
                                        <p:attrNameLst>
                                          <p:attrName>ppt_y</p:attrName>
                                        </p:attrNameLst>
                                      </p:cBhvr>
                                      <p:tavLst>
                                        <p:tav tm="0">
                                          <p:val>
                                            <p:strVal val="1+#ppt_h/2"/>
                                          </p:val>
                                        </p:tav>
                                        <p:tav tm="100000">
                                          <p:val>
                                            <p:strVal val="#ppt_y"/>
                                          </p:val>
                                        </p:tav>
                                      </p:tavLst>
                                    </p:anim>
                                  </p:childTnLst>
                                </p:cTn>
                              </p:par>
                            </p:childTnLst>
                          </p:cTn>
                        </p:par>
                        <p:par>
                          <p:cTn id="37" fill="hold">
                            <p:stCondLst>
                              <p:cond delay="4000"/>
                            </p:stCondLst>
                            <p:childTnLst>
                              <p:par>
                                <p:cTn id="38" presetID="2" presetClass="entr" presetSubtype="4" fill="hold" nodeType="afterEffect">
                                  <p:stCondLst>
                                    <p:cond delay="0"/>
                                  </p:stCondLst>
                                  <p:childTnLst>
                                    <p:set>
                                      <p:cBhvr>
                                        <p:cTn id="39" dur="1" fill="hold">
                                          <p:stCondLst>
                                            <p:cond delay="0"/>
                                          </p:stCondLst>
                                        </p:cTn>
                                        <p:tgtEl>
                                          <p:spTgt spid="11"/>
                                        </p:tgtEl>
                                        <p:attrNameLst>
                                          <p:attrName>style.visibility</p:attrName>
                                        </p:attrNameLst>
                                      </p:cBhvr>
                                      <p:to>
                                        <p:strVal val="visible"/>
                                      </p:to>
                                    </p:set>
                                    <p:anim calcmode="lin" valueType="num">
                                      <p:cBhvr additive="base">
                                        <p:cTn id="40" dur="2000" fill="hold"/>
                                        <p:tgtEl>
                                          <p:spTgt spid="11"/>
                                        </p:tgtEl>
                                        <p:attrNameLst>
                                          <p:attrName>ppt_x</p:attrName>
                                        </p:attrNameLst>
                                      </p:cBhvr>
                                      <p:tavLst>
                                        <p:tav tm="0">
                                          <p:val>
                                            <p:strVal val="#ppt_x"/>
                                          </p:val>
                                        </p:tav>
                                        <p:tav tm="100000">
                                          <p:val>
                                            <p:strVal val="#ppt_x"/>
                                          </p:val>
                                        </p:tav>
                                      </p:tavLst>
                                    </p:anim>
                                    <p:anim calcmode="lin" valueType="num">
                                      <p:cBhvr additive="base">
                                        <p:cTn id="41" dur="2000" fill="hold"/>
                                        <p:tgtEl>
                                          <p:spTgt spid="11"/>
                                        </p:tgtEl>
                                        <p:attrNameLst>
                                          <p:attrName>ppt_y</p:attrName>
                                        </p:attrNameLst>
                                      </p:cBhvr>
                                      <p:tavLst>
                                        <p:tav tm="0">
                                          <p:val>
                                            <p:strVal val="1+#ppt_h/2"/>
                                          </p:val>
                                        </p:tav>
                                        <p:tav tm="100000">
                                          <p:val>
                                            <p:strVal val="#ppt_y"/>
                                          </p:val>
                                        </p:tav>
                                      </p:tavLst>
                                    </p:anim>
                                  </p:childTnLst>
                                </p:cTn>
                              </p:par>
                              <p:par>
                                <p:cTn id="42" presetID="2" presetClass="entr" presetSubtype="4" fill="hold" nodeType="withEffect">
                                  <p:stCondLst>
                                    <p:cond delay="0"/>
                                  </p:stCondLst>
                                  <p:childTnLst>
                                    <p:set>
                                      <p:cBhvr>
                                        <p:cTn id="43" dur="1" fill="hold">
                                          <p:stCondLst>
                                            <p:cond delay="0"/>
                                          </p:stCondLst>
                                        </p:cTn>
                                        <p:tgtEl>
                                          <p:spTgt spid="12"/>
                                        </p:tgtEl>
                                        <p:attrNameLst>
                                          <p:attrName>style.visibility</p:attrName>
                                        </p:attrNameLst>
                                      </p:cBhvr>
                                      <p:to>
                                        <p:strVal val="visible"/>
                                      </p:to>
                                    </p:set>
                                    <p:anim calcmode="lin" valueType="num">
                                      <p:cBhvr additive="base">
                                        <p:cTn id="44" dur="2000" fill="hold"/>
                                        <p:tgtEl>
                                          <p:spTgt spid="12"/>
                                        </p:tgtEl>
                                        <p:attrNameLst>
                                          <p:attrName>ppt_x</p:attrName>
                                        </p:attrNameLst>
                                      </p:cBhvr>
                                      <p:tavLst>
                                        <p:tav tm="0">
                                          <p:val>
                                            <p:strVal val="#ppt_x"/>
                                          </p:val>
                                        </p:tav>
                                        <p:tav tm="100000">
                                          <p:val>
                                            <p:strVal val="#ppt_x"/>
                                          </p:val>
                                        </p:tav>
                                      </p:tavLst>
                                    </p:anim>
                                    <p:anim calcmode="lin" valueType="num">
                                      <p:cBhvr additive="base">
                                        <p:cTn id="45" dur="2000" fill="hold"/>
                                        <p:tgtEl>
                                          <p:spTgt spid="12"/>
                                        </p:tgtEl>
                                        <p:attrNameLst>
                                          <p:attrName>ppt_y</p:attrName>
                                        </p:attrNameLst>
                                      </p:cBhvr>
                                      <p:tavLst>
                                        <p:tav tm="0">
                                          <p:val>
                                            <p:strVal val="1+#ppt_h/2"/>
                                          </p:val>
                                        </p:tav>
                                        <p:tav tm="100000">
                                          <p:val>
                                            <p:strVal val="#ppt_y"/>
                                          </p:val>
                                        </p:tav>
                                      </p:tavLst>
                                    </p:anim>
                                  </p:childTnLst>
                                </p:cTn>
                              </p:par>
                              <p:par>
                                <p:cTn id="46" presetID="2" presetClass="entr" presetSubtype="4" fill="hold" nodeType="withEffect">
                                  <p:stCondLst>
                                    <p:cond delay="0"/>
                                  </p:stCondLst>
                                  <p:childTnLst>
                                    <p:set>
                                      <p:cBhvr>
                                        <p:cTn id="47" dur="1" fill="hold">
                                          <p:stCondLst>
                                            <p:cond delay="0"/>
                                          </p:stCondLst>
                                        </p:cTn>
                                        <p:tgtEl>
                                          <p:spTgt spid="13"/>
                                        </p:tgtEl>
                                        <p:attrNameLst>
                                          <p:attrName>style.visibility</p:attrName>
                                        </p:attrNameLst>
                                      </p:cBhvr>
                                      <p:to>
                                        <p:strVal val="visible"/>
                                      </p:to>
                                    </p:set>
                                    <p:anim calcmode="lin" valueType="num">
                                      <p:cBhvr additive="base">
                                        <p:cTn id="48" dur="2000" fill="hold"/>
                                        <p:tgtEl>
                                          <p:spTgt spid="13"/>
                                        </p:tgtEl>
                                        <p:attrNameLst>
                                          <p:attrName>ppt_x</p:attrName>
                                        </p:attrNameLst>
                                      </p:cBhvr>
                                      <p:tavLst>
                                        <p:tav tm="0">
                                          <p:val>
                                            <p:strVal val="#ppt_x"/>
                                          </p:val>
                                        </p:tav>
                                        <p:tav tm="100000">
                                          <p:val>
                                            <p:strVal val="#ppt_x"/>
                                          </p:val>
                                        </p:tav>
                                      </p:tavLst>
                                    </p:anim>
                                    <p:anim calcmode="lin" valueType="num">
                                      <p:cBhvr additive="base">
                                        <p:cTn id="49" dur="2000" fill="hold"/>
                                        <p:tgtEl>
                                          <p:spTgt spid="13"/>
                                        </p:tgtEl>
                                        <p:attrNameLst>
                                          <p:attrName>ppt_y</p:attrName>
                                        </p:attrNameLst>
                                      </p:cBhvr>
                                      <p:tavLst>
                                        <p:tav tm="0">
                                          <p:val>
                                            <p:strVal val="1+#ppt_h/2"/>
                                          </p:val>
                                        </p:tav>
                                        <p:tav tm="100000">
                                          <p:val>
                                            <p:strVal val="#ppt_y"/>
                                          </p:val>
                                        </p:tav>
                                      </p:tavLst>
                                    </p:anim>
                                  </p:childTnLst>
                                </p:cTn>
                              </p:par>
                              <p:par>
                                <p:cTn id="50" presetID="2" presetClass="entr" presetSubtype="4" fill="hold" nodeType="withEffect">
                                  <p:stCondLst>
                                    <p:cond delay="0"/>
                                  </p:stCondLst>
                                  <p:childTnLst>
                                    <p:set>
                                      <p:cBhvr>
                                        <p:cTn id="51" dur="1" fill="hold">
                                          <p:stCondLst>
                                            <p:cond delay="0"/>
                                          </p:stCondLst>
                                        </p:cTn>
                                        <p:tgtEl>
                                          <p:spTgt spid="14"/>
                                        </p:tgtEl>
                                        <p:attrNameLst>
                                          <p:attrName>style.visibility</p:attrName>
                                        </p:attrNameLst>
                                      </p:cBhvr>
                                      <p:to>
                                        <p:strVal val="visible"/>
                                      </p:to>
                                    </p:set>
                                    <p:anim calcmode="lin" valueType="num">
                                      <p:cBhvr additive="base">
                                        <p:cTn id="52" dur="2000" fill="hold"/>
                                        <p:tgtEl>
                                          <p:spTgt spid="14"/>
                                        </p:tgtEl>
                                        <p:attrNameLst>
                                          <p:attrName>ppt_x</p:attrName>
                                        </p:attrNameLst>
                                      </p:cBhvr>
                                      <p:tavLst>
                                        <p:tav tm="0">
                                          <p:val>
                                            <p:strVal val="#ppt_x"/>
                                          </p:val>
                                        </p:tav>
                                        <p:tav tm="100000">
                                          <p:val>
                                            <p:strVal val="#ppt_x"/>
                                          </p:val>
                                        </p:tav>
                                      </p:tavLst>
                                    </p:anim>
                                    <p:anim calcmode="lin" valueType="num">
                                      <p:cBhvr additive="base">
                                        <p:cTn id="53" dur="2000" fill="hold"/>
                                        <p:tgtEl>
                                          <p:spTgt spid="14"/>
                                        </p:tgtEl>
                                        <p:attrNameLst>
                                          <p:attrName>ppt_y</p:attrName>
                                        </p:attrNameLst>
                                      </p:cBhvr>
                                      <p:tavLst>
                                        <p:tav tm="0">
                                          <p:val>
                                            <p:strVal val="1+#ppt_h/2"/>
                                          </p:val>
                                        </p:tav>
                                        <p:tav tm="100000">
                                          <p:val>
                                            <p:strVal val="#ppt_y"/>
                                          </p:val>
                                        </p:tav>
                                      </p:tavLst>
                                    </p:anim>
                                  </p:childTnLst>
                                </p:cTn>
                              </p:par>
                            </p:childTnLst>
                          </p:cTn>
                        </p:par>
                        <p:par>
                          <p:cTn id="54" fill="hold">
                            <p:stCondLst>
                              <p:cond delay="6000"/>
                            </p:stCondLst>
                            <p:childTnLst>
                              <p:par>
                                <p:cTn id="55" presetID="2" presetClass="entr" presetSubtype="4" fill="hold" nodeType="afterEffect">
                                  <p:stCondLst>
                                    <p:cond delay="0"/>
                                  </p:stCondLst>
                                  <p:childTnLst>
                                    <p:set>
                                      <p:cBhvr>
                                        <p:cTn id="56" dur="1" fill="hold">
                                          <p:stCondLst>
                                            <p:cond delay="0"/>
                                          </p:stCondLst>
                                        </p:cTn>
                                        <p:tgtEl>
                                          <p:spTgt spid="15"/>
                                        </p:tgtEl>
                                        <p:attrNameLst>
                                          <p:attrName>style.visibility</p:attrName>
                                        </p:attrNameLst>
                                      </p:cBhvr>
                                      <p:to>
                                        <p:strVal val="visible"/>
                                      </p:to>
                                    </p:set>
                                    <p:anim calcmode="lin" valueType="num">
                                      <p:cBhvr additive="base">
                                        <p:cTn id="57" dur="2000" fill="hold"/>
                                        <p:tgtEl>
                                          <p:spTgt spid="15"/>
                                        </p:tgtEl>
                                        <p:attrNameLst>
                                          <p:attrName>ppt_x</p:attrName>
                                        </p:attrNameLst>
                                      </p:cBhvr>
                                      <p:tavLst>
                                        <p:tav tm="0">
                                          <p:val>
                                            <p:strVal val="#ppt_x"/>
                                          </p:val>
                                        </p:tav>
                                        <p:tav tm="100000">
                                          <p:val>
                                            <p:strVal val="#ppt_x"/>
                                          </p:val>
                                        </p:tav>
                                      </p:tavLst>
                                    </p:anim>
                                    <p:anim calcmode="lin" valueType="num">
                                      <p:cBhvr additive="base">
                                        <p:cTn id="58" dur="2000" fill="hold"/>
                                        <p:tgtEl>
                                          <p:spTgt spid="15"/>
                                        </p:tgtEl>
                                        <p:attrNameLst>
                                          <p:attrName>ppt_y</p:attrName>
                                        </p:attrNameLst>
                                      </p:cBhvr>
                                      <p:tavLst>
                                        <p:tav tm="0">
                                          <p:val>
                                            <p:strVal val="1+#ppt_h/2"/>
                                          </p:val>
                                        </p:tav>
                                        <p:tav tm="100000">
                                          <p:val>
                                            <p:strVal val="#ppt_y"/>
                                          </p:val>
                                        </p:tav>
                                      </p:tavLst>
                                    </p:anim>
                                  </p:childTnLst>
                                </p:cTn>
                              </p:par>
                              <p:par>
                                <p:cTn id="59" presetID="2" presetClass="entr" presetSubtype="4" fill="hold" nodeType="withEffect">
                                  <p:stCondLst>
                                    <p:cond delay="0"/>
                                  </p:stCondLst>
                                  <p:childTnLst>
                                    <p:set>
                                      <p:cBhvr>
                                        <p:cTn id="60" dur="1" fill="hold">
                                          <p:stCondLst>
                                            <p:cond delay="0"/>
                                          </p:stCondLst>
                                        </p:cTn>
                                        <p:tgtEl>
                                          <p:spTgt spid="16"/>
                                        </p:tgtEl>
                                        <p:attrNameLst>
                                          <p:attrName>style.visibility</p:attrName>
                                        </p:attrNameLst>
                                      </p:cBhvr>
                                      <p:to>
                                        <p:strVal val="visible"/>
                                      </p:to>
                                    </p:set>
                                    <p:anim calcmode="lin" valueType="num">
                                      <p:cBhvr additive="base">
                                        <p:cTn id="61" dur="2000" fill="hold"/>
                                        <p:tgtEl>
                                          <p:spTgt spid="16"/>
                                        </p:tgtEl>
                                        <p:attrNameLst>
                                          <p:attrName>ppt_x</p:attrName>
                                        </p:attrNameLst>
                                      </p:cBhvr>
                                      <p:tavLst>
                                        <p:tav tm="0">
                                          <p:val>
                                            <p:strVal val="#ppt_x"/>
                                          </p:val>
                                        </p:tav>
                                        <p:tav tm="100000">
                                          <p:val>
                                            <p:strVal val="#ppt_x"/>
                                          </p:val>
                                        </p:tav>
                                      </p:tavLst>
                                    </p:anim>
                                    <p:anim calcmode="lin" valueType="num">
                                      <p:cBhvr additive="base">
                                        <p:cTn id="62" dur="2000" fill="hold"/>
                                        <p:tgtEl>
                                          <p:spTgt spid="16"/>
                                        </p:tgtEl>
                                        <p:attrNameLst>
                                          <p:attrName>ppt_y</p:attrName>
                                        </p:attrNameLst>
                                      </p:cBhvr>
                                      <p:tavLst>
                                        <p:tav tm="0">
                                          <p:val>
                                            <p:strVal val="1+#ppt_h/2"/>
                                          </p:val>
                                        </p:tav>
                                        <p:tav tm="100000">
                                          <p:val>
                                            <p:strVal val="#ppt_y"/>
                                          </p:val>
                                        </p:tav>
                                      </p:tavLst>
                                    </p:anim>
                                  </p:childTnLst>
                                </p:cTn>
                              </p:par>
                              <p:par>
                                <p:cTn id="63" presetID="2" presetClass="entr" presetSubtype="4" fill="hold" nodeType="withEffect">
                                  <p:stCondLst>
                                    <p:cond delay="0"/>
                                  </p:stCondLst>
                                  <p:childTnLst>
                                    <p:set>
                                      <p:cBhvr>
                                        <p:cTn id="64" dur="1" fill="hold">
                                          <p:stCondLst>
                                            <p:cond delay="0"/>
                                          </p:stCondLst>
                                        </p:cTn>
                                        <p:tgtEl>
                                          <p:spTgt spid="17"/>
                                        </p:tgtEl>
                                        <p:attrNameLst>
                                          <p:attrName>style.visibility</p:attrName>
                                        </p:attrNameLst>
                                      </p:cBhvr>
                                      <p:to>
                                        <p:strVal val="visible"/>
                                      </p:to>
                                    </p:set>
                                    <p:anim calcmode="lin" valueType="num">
                                      <p:cBhvr additive="base">
                                        <p:cTn id="65" dur="2000" fill="hold"/>
                                        <p:tgtEl>
                                          <p:spTgt spid="17"/>
                                        </p:tgtEl>
                                        <p:attrNameLst>
                                          <p:attrName>ppt_x</p:attrName>
                                        </p:attrNameLst>
                                      </p:cBhvr>
                                      <p:tavLst>
                                        <p:tav tm="0">
                                          <p:val>
                                            <p:strVal val="#ppt_x"/>
                                          </p:val>
                                        </p:tav>
                                        <p:tav tm="100000">
                                          <p:val>
                                            <p:strVal val="#ppt_x"/>
                                          </p:val>
                                        </p:tav>
                                      </p:tavLst>
                                    </p:anim>
                                    <p:anim calcmode="lin" valueType="num">
                                      <p:cBhvr additive="base">
                                        <p:cTn id="66" dur="2000" fill="hold"/>
                                        <p:tgtEl>
                                          <p:spTgt spid="17"/>
                                        </p:tgtEl>
                                        <p:attrNameLst>
                                          <p:attrName>ppt_y</p:attrName>
                                        </p:attrNameLst>
                                      </p:cBhvr>
                                      <p:tavLst>
                                        <p:tav tm="0">
                                          <p:val>
                                            <p:strVal val="1+#ppt_h/2"/>
                                          </p:val>
                                        </p:tav>
                                        <p:tav tm="100000">
                                          <p:val>
                                            <p:strVal val="#ppt_y"/>
                                          </p:val>
                                        </p:tav>
                                      </p:tavLst>
                                    </p:anim>
                                  </p:childTnLst>
                                </p:cTn>
                              </p:par>
                              <p:par>
                                <p:cTn id="67" presetID="2" presetClass="entr" presetSubtype="4" fill="hold" nodeType="withEffect">
                                  <p:stCondLst>
                                    <p:cond delay="0"/>
                                  </p:stCondLst>
                                  <p:childTnLst>
                                    <p:set>
                                      <p:cBhvr>
                                        <p:cTn id="68" dur="1" fill="hold">
                                          <p:stCondLst>
                                            <p:cond delay="0"/>
                                          </p:stCondLst>
                                        </p:cTn>
                                        <p:tgtEl>
                                          <p:spTgt spid="18"/>
                                        </p:tgtEl>
                                        <p:attrNameLst>
                                          <p:attrName>style.visibility</p:attrName>
                                        </p:attrNameLst>
                                      </p:cBhvr>
                                      <p:to>
                                        <p:strVal val="visible"/>
                                      </p:to>
                                    </p:set>
                                    <p:anim calcmode="lin" valueType="num">
                                      <p:cBhvr additive="base">
                                        <p:cTn id="69" dur="2000" fill="hold"/>
                                        <p:tgtEl>
                                          <p:spTgt spid="18"/>
                                        </p:tgtEl>
                                        <p:attrNameLst>
                                          <p:attrName>ppt_x</p:attrName>
                                        </p:attrNameLst>
                                      </p:cBhvr>
                                      <p:tavLst>
                                        <p:tav tm="0">
                                          <p:val>
                                            <p:strVal val="#ppt_x"/>
                                          </p:val>
                                        </p:tav>
                                        <p:tav tm="100000">
                                          <p:val>
                                            <p:strVal val="#ppt_x"/>
                                          </p:val>
                                        </p:tav>
                                      </p:tavLst>
                                    </p:anim>
                                    <p:anim calcmode="lin" valueType="num">
                                      <p:cBhvr additive="base">
                                        <p:cTn id="70" dur="2000" fill="hold"/>
                                        <p:tgtEl>
                                          <p:spTgt spid="18"/>
                                        </p:tgtEl>
                                        <p:attrNameLst>
                                          <p:attrName>ppt_y</p:attrName>
                                        </p:attrNameLst>
                                      </p:cBhvr>
                                      <p:tavLst>
                                        <p:tav tm="0">
                                          <p:val>
                                            <p:strVal val="1+#ppt_h/2"/>
                                          </p:val>
                                        </p:tav>
                                        <p:tav tm="100000">
                                          <p:val>
                                            <p:strVal val="#ppt_y"/>
                                          </p:val>
                                        </p:tav>
                                      </p:tavLst>
                                    </p:anim>
                                  </p:childTnLst>
                                </p:cTn>
                              </p:par>
                            </p:childTnLst>
                          </p:cTn>
                        </p:par>
                        <p:par>
                          <p:cTn id="71" fill="hold">
                            <p:stCondLst>
                              <p:cond delay="8000"/>
                            </p:stCondLst>
                            <p:childTnLst>
                              <p:par>
                                <p:cTn id="72" presetID="2" presetClass="entr" presetSubtype="4" fill="hold" nodeType="afterEffect">
                                  <p:stCondLst>
                                    <p:cond delay="0"/>
                                  </p:stCondLst>
                                  <p:childTnLst>
                                    <p:set>
                                      <p:cBhvr>
                                        <p:cTn id="73" dur="1" fill="hold">
                                          <p:stCondLst>
                                            <p:cond delay="0"/>
                                          </p:stCondLst>
                                        </p:cTn>
                                        <p:tgtEl>
                                          <p:spTgt spid="19"/>
                                        </p:tgtEl>
                                        <p:attrNameLst>
                                          <p:attrName>style.visibility</p:attrName>
                                        </p:attrNameLst>
                                      </p:cBhvr>
                                      <p:to>
                                        <p:strVal val="visible"/>
                                      </p:to>
                                    </p:set>
                                    <p:anim calcmode="lin" valueType="num">
                                      <p:cBhvr additive="base">
                                        <p:cTn id="74" dur="2000" fill="hold"/>
                                        <p:tgtEl>
                                          <p:spTgt spid="19"/>
                                        </p:tgtEl>
                                        <p:attrNameLst>
                                          <p:attrName>ppt_x</p:attrName>
                                        </p:attrNameLst>
                                      </p:cBhvr>
                                      <p:tavLst>
                                        <p:tav tm="0">
                                          <p:val>
                                            <p:strVal val="#ppt_x"/>
                                          </p:val>
                                        </p:tav>
                                        <p:tav tm="100000">
                                          <p:val>
                                            <p:strVal val="#ppt_x"/>
                                          </p:val>
                                        </p:tav>
                                      </p:tavLst>
                                    </p:anim>
                                    <p:anim calcmode="lin" valueType="num">
                                      <p:cBhvr additive="base">
                                        <p:cTn id="75" dur="2000" fill="hold"/>
                                        <p:tgtEl>
                                          <p:spTgt spid="19"/>
                                        </p:tgtEl>
                                        <p:attrNameLst>
                                          <p:attrName>ppt_y</p:attrName>
                                        </p:attrNameLst>
                                      </p:cBhvr>
                                      <p:tavLst>
                                        <p:tav tm="0">
                                          <p:val>
                                            <p:strVal val="1+#ppt_h/2"/>
                                          </p:val>
                                        </p:tav>
                                        <p:tav tm="100000">
                                          <p:val>
                                            <p:strVal val="#ppt_y"/>
                                          </p:val>
                                        </p:tav>
                                      </p:tavLst>
                                    </p:anim>
                                  </p:childTnLst>
                                </p:cTn>
                              </p:par>
                              <p:par>
                                <p:cTn id="76" presetID="2" presetClass="entr" presetSubtype="4" fill="hold" nodeType="withEffect">
                                  <p:stCondLst>
                                    <p:cond delay="0"/>
                                  </p:stCondLst>
                                  <p:childTnLst>
                                    <p:set>
                                      <p:cBhvr>
                                        <p:cTn id="77" dur="1" fill="hold">
                                          <p:stCondLst>
                                            <p:cond delay="0"/>
                                          </p:stCondLst>
                                        </p:cTn>
                                        <p:tgtEl>
                                          <p:spTgt spid="20"/>
                                        </p:tgtEl>
                                        <p:attrNameLst>
                                          <p:attrName>style.visibility</p:attrName>
                                        </p:attrNameLst>
                                      </p:cBhvr>
                                      <p:to>
                                        <p:strVal val="visible"/>
                                      </p:to>
                                    </p:set>
                                    <p:anim calcmode="lin" valueType="num">
                                      <p:cBhvr additive="base">
                                        <p:cTn id="78" dur="2000" fill="hold"/>
                                        <p:tgtEl>
                                          <p:spTgt spid="20"/>
                                        </p:tgtEl>
                                        <p:attrNameLst>
                                          <p:attrName>ppt_x</p:attrName>
                                        </p:attrNameLst>
                                      </p:cBhvr>
                                      <p:tavLst>
                                        <p:tav tm="0">
                                          <p:val>
                                            <p:strVal val="#ppt_x"/>
                                          </p:val>
                                        </p:tav>
                                        <p:tav tm="100000">
                                          <p:val>
                                            <p:strVal val="#ppt_x"/>
                                          </p:val>
                                        </p:tav>
                                      </p:tavLst>
                                    </p:anim>
                                    <p:anim calcmode="lin" valueType="num">
                                      <p:cBhvr additive="base">
                                        <p:cTn id="79" dur="2000" fill="hold"/>
                                        <p:tgtEl>
                                          <p:spTgt spid="20"/>
                                        </p:tgtEl>
                                        <p:attrNameLst>
                                          <p:attrName>ppt_y</p:attrName>
                                        </p:attrNameLst>
                                      </p:cBhvr>
                                      <p:tavLst>
                                        <p:tav tm="0">
                                          <p:val>
                                            <p:strVal val="1+#ppt_h/2"/>
                                          </p:val>
                                        </p:tav>
                                        <p:tav tm="100000">
                                          <p:val>
                                            <p:strVal val="#ppt_y"/>
                                          </p:val>
                                        </p:tav>
                                      </p:tavLst>
                                    </p:anim>
                                  </p:childTnLst>
                                </p:cTn>
                              </p:par>
                              <p:par>
                                <p:cTn id="80" presetID="2" presetClass="entr" presetSubtype="4" fill="hold" nodeType="withEffect">
                                  <p:stCondLst>
                                    <p:cond delay="0"/>
                                  </p:stCondLst>
                                  <p:childTnLst>
                                    <p:set>
                                      <p:cBhvr>
                                        <p:cTn id="81" dur="1" fill="hold">
                                          <p:stCondLst>
                                            <p:cond delay="0"/>
                                          </p:stCondLst>
                                        </p:cTn>
                                        <p:tgtEl>
                                          <p:spTgt spid="21"/>
                                        </p:tgtEl>
                                        <p:attrNameLst>
                                          <p:attrName>style.visibility</p:attrName>
                                        </p:attrNameLst>
                                      </p:cBhvr>
                                      <p:to>
                                        <p:strVal val="visible"/>
                                      </p:to>
                                    </p:set>
                                    <p:anim calcmode="lin" valueType="num">
                                      <p:cBhvr additive="base">
                                        <p:cTn id="82" dur="2000" fill="hold"/>
                                        <p:tgtEl>
                                          <p:spTgt spid="21"/>
                                        </p:tgtEl>
                                        <p:attrNameLst>
                                          <p:attrName>ppt_x</p:attrName>
                                        </p:attrNameLst>
                                      </p:cBhvr>
                                      <p:tavLst>
                                        <p:tav tm="0">
                                          <p:val>
                                            <p:strVal val="#ppt_x"/>
                                          </p:val>
                                        </p:tav>
                                        <p:tav tm="100000">
                                          <p:val>
                                            <p:strVal val="#ppt_x"/>
                                          </p:val>
                                        </p:tav>
                                      </p:tavLst>
                                    </p:anim>
                                    <p:anim calcmode="lin" valueType="num">
                                      <p:cBhvr additive="base">
                                        <p:cTn id="83" dur="2000" fill="hold"/>
                                        <p:tgtEl>
                                          <p:spTgt spid="21"/>
                                        </p:tgtEl>
                                        <p:attrNameLst>
                                          <p:attrName>ppt_y</p:attrName>
                                        </p:attrNameLst>
                                      </p:cBhvr>
                                      <p:tavLst>
                                        <p:tav tm="0">
                                          <p:val>
                                            <p:strVal val="1+#ppt_h/2"/>
                                          </p:val>
                                        </p:tav>
                                        <p:tav tm="100000">
                                          <p:val>
                                            <p:strVal val="#ppt_y"/>
                                          </p:val>
                                        </p:tav>
                                      </p:tavLst>
                                    </p:anim>
                                  </p:childTnLst>
                                </p:cTn>
                              </p:par>
                              <p:par>
                                <p:cTn id="84" presetID="2" presetClass="entr" presetSubtype="4" fill="hold" nodeType="withEffect">
                                  <p:stCondLst>
                                    <p:cond delay="0"/>
                                  </p:stCondLst>
                                  <p:childTnLst>
                                    <p:set>
                                      <p:cBhvr>
                                        <p:cTn id="85" dur="1" fill="hold">
                                          <p:stCondLst>
                                            <p:cond delay="0"/>
                                          </p:stCondLst>
                                        </p:cTn>
                                        <p:tgtEl>
                                          <p:spTgt spid="22"/>
                                        </p:tgtEl>
                                        <p:attrNameLst>
                                          <p:attrName>style.visibility</p:attrName>
                                        </p:attrNameLst>
                                      </p:cBhvr>
                                      <p:to>
                                        <p:strVal val="visible"/>
                                      </p:to>
                                    </p:set>
                                    <p:anim calcmode="lin" valueType="num">
                                      <p:cBhvr additive="base">
                                        <p:cTn id="86" dur="2000" fill="hold"/>
                                        <p:tgtEl>
                                          <p:spTgt spid="22"/>
                                        </p:tgtEl>
                                        <p:attrNameLst>
                                          <p:attrName>ppt_x</p:attrName>
                                        </p:attrNameLst>
                                      </p:cBhvr>
                                      <p:tavLst>
                                        <p:tav tm="0">
                                          <p:val>
                                            <p:strVal val="#ppt_x"/>
                                          </p:val>
                                        </p:tav>
                                        <p:tav tm="100000">
                                          <p:val>
                                            <p:strVal val="#ppt_x"/>
                                          </p:val>
                                        </p:tav>
                                      </p:tavLst>
                                    </p:anim>
                                    <p:anim calcmode="lin" valueType="num">
                                      <p:cBhvr additive="base">
                                        <p:cTn id="87" dur="2000" fill="hold"/>
                                        <p:tgtEl>
                                          <p:spTgt spid="22"/>
                                        </p:tgtEl>
                                        <p:attrNameLst>
                                          <p:attrName>ppt_y</p:attrName>
                                        </p:attrNameLst>
                                      </p:cBhvr>
                                      <p:tavLst>
                                        <p:tav tm="0">
                                          <p:val>
                                            <p:strVal val="1+#ppt_h/2"/>
                                          </p:val>
                                        </p:tav>
                                        <p:tav tm="100000">
                                          <p:val>
                                            <p:strVal val="#ppt_y"/>
                                          </p:val>
                                        </p:tav>
                                      </p:tavLst>
                                    </p:anim>
                                  </p:childTnLst>
                                </p:cTn>
                              </p:par>
                            </p:childTnLst>
                          </p:cTn>
                        </p:par>
                        <p:par>
                          <p:cTn id="88" fill="hold">
                            <p:stCondLst>
                              <p:cond delay="10000"/>
                            </p:stCondLst>
                            <p:childTnLst>
                              <p:par>
                                <p:cTn id="89" presetID="2" presetClass="entr" presetSubtype="4" fill="hold" nodeType="afterEffect">
                                  <p:stCondLst>
                                    <p:cond delay="0"/>
                                  </p:stCondLst>
                                  <p:childTnLst>
                                    <p:set>
                                      <p:cBhvr>
                                        <p:cTn id="90" dur="1" fill="hold">
                                          <p:stCondLst>
                                            <p:cond delay="0"/>
                                          </p:stCondLst>
                                        </p:cTn>
                                        <p:tgtEl>
                                          <p:spTgt spid="23"/>
                                        </p:tgtEl>
                                        <p:attrNameLst>
                                          <p:attrName>style.visibility</p:attrName>
                                        </p:attrNameLst>
                                      </p:cBhvr>
                                      <p:to>
                                        <p:strVal val="visible"/>
                                      </p:to>
                                    </p:set>
                                    <p:anim calcmode="lin" valueType="num">
                                      <p:cBhvr additive="base">
                                        <p:cTn id="91" dur="2000" fill="hold"/>
                                        <p:tgtEl>
                                          <p:spTgt spid="23"/>
                                        </p:tgtEl>
                                        <p:attrNameLst>
                                          <p:attrName>ppt_x</p:attrName>
                                        </p:attrNameLst>
                                      </p:cBhvr>
                                      <p:tavLst>
                                        <p:tav tm="0">
                                          <p:val>
                                            <p:strVal val="#ppt_x"/>
                                          </p:val>
                                        </p:tav>
                                        <p:tav tm="100000">
                                          <p:val>
                                            <p:strVal val="#ppt_x"/>
                                          </p:val>
                                        </p:tav>
                                      </p:tavLst>
                                    </p:anim>
                                    <p:anim calcmode="lin" valueType="num">
                                      <p:cBhvr additive="base">
                                        <p:cTn id="92" dur="2000" fill="hold"/>
                                        <p:tgtEl>
                                          <p:spTgt spid="23"/>
                                        </p:tgtEl>
                                        <p:attrNameLst>
                                          <p:attrName>ppt_y</p:attrName>
                                        </p:attrNameLst>
                                      </p:cBhvr>
                                      <p:tavLst>
                                        <p:tav tm="0">
                                          <p:val>
                                            <p:strVal val="1+#ppt_h/2"/>
                                          </p:val>
                                        </p:tav>
                                        <p:tav tm="100000">
                                          <p:val>
                                            <p:strVal val="#ppt_y"/>
                                          </p:val>
                                        </p:tav>
                                      </p:tavLst>
                                    </p:anim>
                                  </p:childTnLst>
                                </p:cTn>
                              </p:par>
                              <p:par>
                                <p:cTn id="93" presetID="2" presetClass="entr" presetSubtype="4" fill="hold" nodeType="withEffect">
                                  <p:stCondLst>
                                    <p:cond delay="0"/>
                                  </p:stCondLst>
                                  <p:childTnLst>
                                    <p:set>
                                      <p:cBhvr>
                                        <p:cTn id="94" dur="1" fill="hold">
                                          <p:stCondLst>
                                            <p:cond delay="0"/>
                                          </p:stCondLst>
                                        </p:cTn>
                                        <p:tgtEl>
                                          <p:spTgt spid="24"/>
                                        </p:tgtEl>
                                        <p:attrNameLst>
                                          <p:attrName>style.visibility</p:attrName>
                                        </p:attrNameLst>
                                      </p:cBhvr>
                                      <p:to>
                                        <p:strVal val="visible"/>
                                      </p:to>
                                    </p:set>
                                    <p:anim calcmode="lin" valueType="num">
                                      <p:cBhvr additive="base">
                                        <p:cTn id="95" dur="2000" fill="hold"/>
                                        <p:tgtEl>
                                          <p:spTgt spid="24"/>
                                        </p:tgtEl>
                                        <p:attrNameLst>
                                          <p:attrName>ppt_x</p:attrName>
                                        </p:attrNameLst>
                                      </p:cBhvr>
                                      <p:tavLst>
                                        <p:tav tm="0">
                                          <p:val>
                                            <p:strVal val="#ppt_x"/>
                                          </p:val>
                                        </p:tav>
                                        <p:tav tm="100000">
                                          <p:val>
                                            <p:strVal val="#ppt_x"/>
                                          </p:val>
                                        </p:tav>
                                      </p:tavLst>
                                    </p:anim>
                                    <p:anim calcmode="lin" valueType="num">
                                      <p:cBhvr additive="base">
                                        <p:cTn id="96" dur="2000" fill="hold"/>
                                        <p:tgtEl>
                                          <p:spTgt spid="24"/>
                                        </p:tgtEl>
                                        <p:attrNameLst>
                                          <p:attrName>ppt_y</p:attrName>
                                        </p:attrNameLst>
                                      </p:cBhvr>
                                      <p:tavLst>
                                        <p:tav tm="0">
                                          <p:val>
                                            <p:strVal val="1+#ppt_h/2"/>
                                          </p:val>
                                        </p:tav>
                                        <p:tav tm="100000">
                                          <p:val>
                                            <p:strVal val="#ppt_y"/>
                                          </p:val>
                                        </p:tav>
                                      </p:tavLst>
                                    </p:anim>
                                  </p:childTnLst>
                                </p:cTn>
                              </p:par>
                              <p:par>
                                <p:cTn id="97" presetID="2" presetClass="entr" presetSubtype="4" fill="hold" nodeType="withEffect">
                                  <p:stCondLst>
                                    <p:cond delay="0"/>
                                  </p:stCondLst>
                                  <p:childTnLst>
                                    <p:set>
                                      <p:cBhvr>
                                        <p:cTn id="98" dur="1" fill="hold">
                                          <p:stCondLst>
                                            <p:cond delay="0"/>
                                          </p:stCondLst>
                                        </p:cTn>
                                        <p:tgtEl>
                                          <p:spTgt spid="25"/>
                                        </p:tgtEl>
                                        <p:attrNameLst>
                                          <p:attrName>style.visibility</p:attrName>
                                        </p:attrNameLst>
                                      </p:cBhvr>
                                      <p:to>
                                        <p:strVal val="visible"/>
                                      </p:to>
                                    </p:set>
                                    <p:anim calcmode="lin" valueType="num">
                                      <p:cBhvr additive="base">
                                        <p:cTn id="99" dur="2000" fill="hold"/>
                                        <p:tgtEl>
                                          <p:spTgt spid="25"/>
                                        </p:tgtEl>
                                        <p:attrNameLst>
                                          <p:attrName>ppt_x</p:attrName>
                                        </p:attrNameLst>
                                      </p:cBhvr>
                                      <p:tavLst>
                                        <p:tav tm="0">
                                          <p:val>
                                            <p:strVal val="#ppt_x"/>
                                          </p:val>
                                        </p:tav>
                                        <p:tav tm="100000">
                                          <p:val>
                                            <p:strVal val="#ppt_x"/>
                                          </p:val>
                                        </p:tav>
                                      </p:tavLst>
                                    </p:anim>
                                    <p:anim calcmode="lin" valueType="num">
                                      <p:cBhvr additive="base">
                                        <p:cTn id="100" dur="2000" fill="hold"/>
                                        <p:tgtEl>
                                          <p:spTgt spid="25"/>
                                        </p:tgtEl>
                                        <p:attrNameLst>
                                          <p:attrName>ppt_y</p:attrName>
                                        </p:attrNameLst>
                                      </p:cBhvr>
                                      <p:tavLst>
                                        <p:tav tm="0">
                                          <p:val>
                                            <p:strVal val="1+#ppt_h/2"/>
                                          </p:val>
                                        </p:tav>
                                        <p:tav tm="100000">
                                          <p:val>
                                            <p:strVal val="#ppt_y"/>
                                          </p:val>
                                        </p:tav>
                                      </p:tavLst>
                                    </p:anim>
                                  </p:childTnLst>
                                </p:cTn>
                              </p:par>
                              <p:par>
                                <p:cTn id="101" presetID="2" presetClass="entr" presetSubtype="4" fill="hold" nodeType="withEffect">
                                  <p:stCondLst>
                                    <p:cond delay="0"/>
                                  </p:stCondLst>
                                  <p:childTnLst>
                                    <p:set>
                                      <p:cBhvr>
                                        <p:cTn id="102" dur="1" fill="hold">
                                          <p:stCondLst>
                                            <p:cond delay="0"/>
                                          </p:stCondLst>
                                        </p:cTn>
                                        <p:tgtEl>
                                          <p:spTgt spid="26"/>
                                        </p:tgtEl>
                                        <p:attrNameLst>
                                          <p:attrName>style.visibility</p:attrName>
                                        </p:attrNameLst>
                                      </p:cBhvr>
                                      <p:to>
                                        <p:strVal val="visible"/>
                                      </p:to>
                                    </p:set>
                                    <p:anim calcmode="lin" valueType="num">
                                      <p:cBhvr additive="base">
                                        <p:cTn id="103" dur="2000" fill="hold"/>
                                        <p:tgtEl>
                                          <p:spTgt spid="26"/>
                                        </p:tgtEl>
                                        <p:attrNameLst>
                                          <p:attrName>ppt_x</p:attrName>
                                        </p:attrNameLst>
                                      </p:cBhvr>
                                      <p:tavLst>
                                        <p:tav tm="0">
                                          <p:val>
                                            <p:strVal val="#ppt_x"/>
                                          </p:val>
                                        </p:tav>
                                        <p:tav tm="100000">
                                          <p:val>
                                            <p:strVal val="#ppt_x"/>
                                          </p:val>
                                        </p:tav>
                                      </p:tavLst>
                                    </p:anim>
                                    <p:anim calcmode="lin" valueType="num">
                                      <p:cBhvr additive="base">
                                        <p:cTn id="104" dur="20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BFAF6AA8-81CB-CC4F-97C0-049CF660D530}" type="slidenum">
              <a:rPr lang="en-US" smtClean="0"/>
              <a:pPr/>
              <a:t>40</a:t>
            </a:fld>
            <a:endParaRPr lang="en-US"/>
          </a:p>
        </p:txBody>
      </p:sp>
      <p:grpSp>
        <p:nvGrpSpPr>
          <p:cNvPr id="2" name="Group 30"/>
          <p:cNvGrpSpPr/>
          <p:nvPr/>
        </p:nvGrpSpPr>
        <p:grpSpPr>
          <a:xfrm>
            <a:off x="1011767" y="543298"/>
            <a:ext cx="2989538" cy="2401468"/>
            <a:chOff x="1011767" y="543298"/>
            <a:chExt cx="6663266" cy="4001668"/>
          </a:xfrm>
        </p:grpSpPr>
        <p:cxnSp>
          <p:nvCxnSpPr>
            <p:cNvPr id="15" name="Straight Connector 14"/>
            <p:cNvCxnSpPr/>
            <p:nvPr/>
          </p:nvCxnSpPr>
          <p:spPr bwMode="auto">
            <a:xfrm rot="5400000">
              <a:off x="4077455" y="2076861"/>
              <a:ext cx="2555424" cy="1588"/>
            </a:xfrm>
            <a:prstGeom prst="line">
              <a:avLst/>
            </a:prstGeom>
            <a:ln w="25400" cap="flat" cmpd="sng" algn="ctr">
              <a:solidFill>
                <a:schemeClr val="accent1"/>
              </a:solidFill>
              <a:prstDash val="dot"/>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bwMode="auto">
            <a:xfrm rot="5400000">
              <a:off x="6096755" y="1733961"/>
              <a:ext cx="1869624" cy="1588"/>
            </a:xfrm>
            <a:prstGeom prst="line">
              <a:avLst/>
            </a:prstGeom>
            <a:ln w="25400" cap="flat" cmpd="sng" algn="ctr">
              <a:solidFill>
                <a:schemeClr val="accent1"/>
              </a:solidFill>
              <a:prstDash val="dot"/>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bwMode="auto">
            <a:xfrm rot="5400000">
              <a:off x="2667755" y="1657761"/>
              <a:ext cx="1717224" cy="1588"/>
            </a:xfrm>
            <a:prstGeom prst="line">
              <a:avLst/>
            </a:prstGeom>
            <a:ln w="25400" cap="flat" cmpd="sng" algn="ctr">
              <a:solidFill>
                <a:schemeClr val="accent1"/>
              </a:solidFill>
              <a:prstDash val="dot"/>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bwMode="auto">
            <a:xfrm rot="5400000">
              <a:off x="320753" y="2252958"/>
              <a:ext cx="2907619" cy="1588"/>
            </a:xfrm>
            <a:prstGeom prst="line">
              <a:avLst/>
            </a:prstGeom>
            <a:ln w="25400" cap="flat" cmpd="sng" algn="ctr">
              <a:solidFill>
                <a:schemeClr val="accent1"/>
              </a:solidFill>
              <a:prstDash val="dot"/>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a:stCxn id="24" idx="1"/>
              <a:endCxn id="26" idx="2"/>
            </p:cNvCxnSpPr>
            <p:nvPr/>
          </p:nvCxnSpPr>
          <p:spPr bwMode="auto">
            <a:xfrm rot="5400000" flipH="1" flipV="1">
              <a:off x="1946478" y="2403067"/>
              <a:ext cx="1096963" cy="1264836"/>
            </a:xfrm>
            <a:prstGeom prst="line">
              <a:avLst/>
            </a:prstGeom>
          </p:spPr>
          <p:style>
            <a:lnRef idx="2">
              <a:schemeClr val="accent1"/>
            </a:lnRef>
            <a:fillRef idx="0">
              <a:schemeClr val="accent1"/>
            </a:fillRef>
            <a:effectRef idx="1">
              <a:schemeClr val="accent1"/>
            </a:effectRef>
            <a:fontRef idx="minor">
              <a:schemeClr val="tx1"/>
            </a:fontRef>
          </p:style>
        </p:cxnSp>
        <p:cxnSp>
          <p:nvCxnSpPr>
            <p:cNvPr id="20" name="Straight Connector 19"/>
            <p:cNvCxnSpPr>
              <a:stCxn id="26" idx="4"/>
              <a:endCxn id="27" idx="1"/>
            </p:cNvCxnSpPr>
            <p:nvPr/>
          </p:nvCxnSpPr>
          <p:spPr bwMode="auto">
            <a:xfrm>
              <a:off x="4001305" y="2487003"/>
              <a:ext cx="1379136" cy="762000"/>
            </a:xfrm>
            <a:prstGeom prst="line">
              <a:avLst/>
            </a:prstGeom>
          </p:spPr>
          <p:style>
            <a:lnRef idx="2">
              <a:schemeClr val="accent1"/>
            </a:lnRef>
            <a:fillRef idx="0">
              <a:schemeClr val="accent1"/>
            </a:fillRef>
            <a:effectRef idx="1">
              <a:schemeClr val="accent1"/>
            </a:effectRef>
            <a:fontRef idx="minor">
              <a:schemeClr val="tx1"/>
            </a:fontRef>
          </p:style>
        </p:cxnSp>
        <p:cxnSp>
          <p:nvCxnSpPr>
            <p:cNvPr id="21" name="Straight Connector 20"/>
            <p:cNvCxnSpPr>
              <a:stCxn id="25" idx="4"/>
              <a:endCxn id="27" idx="3"/>
            </p:cNvCxnSpPr>
            <p:nvPr/>
          </p:nvCxnSpPr>
          <p:spPr bwMode="auto">
            <a:xfrm flipV="1">
              <a:off x="4129893" y="3706766"/>
              <a:ext cx="1250548" cy="609319"/>
            </a:xfrm>
            <a:prstGeom prst="line">
              <a:avLst/>
            </a:prstGeom>
          </p:spPr>
          <p:style>
            <a:lnRef idx="2">
              <a:schemeClr val="accent1"/>
            </a:lnRef>
            <a:fillRef idx="0">
              <a:schemeClr val="accent1"/>
            </a:fillRef>
            <a:effectRef idx="1">
              <a:schemeClr val="accent1"/>
            </a:effectRef>
            <a:fontRef idx="minor">
              <a:schemeClr val="tx1"/>
            </a:fontRef>
          </p:style>
        </p:cxnSp>
        <p:cxnSp>
          <p:nvCxnSpPr>
            <p:cNvPr id="22" name="Straight Connector 21"/>
            <p:cNvCxnSpPr>
              <a:stCxn id="24" idx="3"/>
              <a:endCxn id="25" idx="2"/>
            </p:cNvCxnSpPr>
            <p:nvPr/>
          </p:nvCxnSpPr>
          <p:spPr bwMode="auto">
            <a:xfrm rot="16200000" flipH="1">
              <a:off x="2422074" y="3482195"/>
              <a:ext cx="274356" cy="1393423"/>
            </a:xfrm>
            <a:prstGeom prst="line">
              <a:avLst/>
            </a:prstGeom>
          </p:spPr>
          <p:style>
            <a:lnRef idx="2">
              <a:schemeClr val="accent1"/>
            </a:lnRef>
            <a:fillRef idx="0">
              <a:schemeClr val="accent1"/>
            </a:fillRef>
            <a:effectRef idx="1">
              <a:schemeClr val="accent1"/>
            </a:effectRef>
            <a:fontRef idx="minor">
              <a:schemeClr val="tx1"/>
            </a:fontRef>
          </p:style>
        </p:cxnSp>
        <p:cxnSp>
          <p:nvCxnSpPr>
            <p:cNvPr id="23" name="Straight Connector 22"/>
            <p:cNvCxnSpPr>
              <a:stCxn id="27" idx="4"/>
              <a:endCxn id="28" idx="3"/>
            </p:cNvCxnSpPr>
            <p:nvPr/>
          </p:nvCxnSpPr>
          <p:spPr bwMode="auto">
            <a:xfrm flipV="1">
              <a:off x="5817405" y="2944766"/>
              <a:ext cx="1220386" cy="533119"/>
            </a:xfrm>
            <a:prstGeom prst="line">
              <a:avLst/>
            </a:prstGeom>
          </p:spPr>
          <p:style>
            <a:lnRef idx="2">
              <a:schemeClr val="accent1"/>
            </a:lnRef>
            <a:fillRef idx="0">
              <a:schemeClr val="accent1"/>
            </a:fillRef>
            <a:effectRef idx="1">
              <a:schemeClr val="accent1"/>
            </a:effectRef>
            <a:fontRef idx="minor">
              <a:schemeClr val="tx1"/>
            </a:fontRef>
          </p:style>
        </p:cxnSp>
        <p:sp>
          <p:nvSpPr>
            <p:cNvPr id="24" name="AutoShape 7"/>
            <p:cNvSpPr>
              <a:spLocks noChangeArrowheads="1"/>
            </p:cNvSpPr>
            <p:nvPr/>
          </p:nvSpPr>
          <p:spPr bwMode="auto">
            <a:xfrm>
              <a:off x="1425577" y="3583966"/>
              <a:ext cx="873928" cy="457763"/>
            </a:xfrm>
            <a:prstGeom prst="can">
              <a:avLst>
                <a:gd name="adj" fmla="val 43620"/>
              </a:avLst>
            </a:prstGeom>
            <a:solidFill>
              <a:schemeClr val="tx2"/>
            </a:solidFill>
            <a:ln w="9525">
              <a:noFill/>
              <a:round/>
              <a:headEnd/>
              <a:tailEnd/>
            </a:ln>
            <a:effectLst>
              <a:outerShdw blurRad="63500" dist="38099" dir="2700000" algn="ctr" rotWithShape="0">
                <a:schemeClr val="bg2">
                  <a:alpha val="74998"/>
                </a:schemeClr>
              </a:outerShdw>
            </a:effectLst>
          </p:spPr>
          <p:txBody>
            <a:bodyPr wrap="none" anchor="ctr">
              <a:prstTxWarp prst="textNoShape">
                <a:avLst/>
              </a:prstTxWarp>
            </a:bodyPr>
            <a:lstStyle/>
            <a:p>
              <a:pPr algn="ctr"/>
              <a:endParaRPr lang="en-US" dirty="0" smtClean="0">
                <a:solidFill>
                  <a:schemeClr val="bg1"/>
                </a:solidFill>
              </a:endParaRPr>
            </a:p>
            <a:p>
              <a:pPr algn="ctr"/>
              <a:endParaRPr lang="en-US" dirty="0">
                <a:solidFill>
                  <a:schemeClr val="bg1"/>
                </a:solidFill>
              </a:endParaRPr>
            </a:p>
          </p:txBody>
        </p:sp>
        <p:sp>
          <p:nvSpPr>
            <p:cNvPr id="25" name="AutoShape 7"/>
            <p:cNvSpPr>
              <a:spLocks noChangeArrowheads="1"/>
            </p:cNvSpPr>
            <p:nvPr/>
          </p:nvSpPr>
          <p:spPr bwMode="auto">
            <a:xfrm>
              <a:off x="3255964" y="4087203"/>
              <a:ext cx="873929" cy="457763"/>
            </a:xfrm>
            <a:prstGeom prst="can">
              <a:avLst>
                <a:gd name="adj" fmla="val 43620"/>
              </a:avLst>
            </a:prstGeom>
            <a:solidFill>
              <a:schemeClr val="tx2"/>
            </a:solidFill>
            <a:ln w="9525">
              <a:noFill/>
              <a:round/>
              <a:headEnd/>
              <a:tailEnd/>
            </a:ln>
            <a:effectLst>
              <a:outerShdw blurRad="63500" dist="38099" dir="2700000" algn="ctr" rotWithShape="0">
                <a:schemeClr val="bg2">
                  <a:alpha val="74998"/>
                </a:schemeClr>
              </a:outerShdw>
            </a:effectLst>
          </p:spPr>
          <p:txBody>
            <a:bodyPr wrap="none" anchor="ctr">
              <a:prstTxWarp prst="textNoShape">
                <a:avLst/>
              </a:prstTxWarp>
            </a:bodyPr>
            <a:lstStyle/>
            <a:p>
              <a:pPr algn="ctr"/>
              <a:endParaRPr lang="en-US" dirty="0" smtClean="0">
                <a:solidFill>
                  <a:schemeClr val="bg1"/>
                </a:solidFill>
              </a:endParaRPr>
            </a:p>
            <a:p>
              <a:pPr algn="ctr"/>
              <a:endParaRPr lang="en-US" dirty="0">
                <a:solidFill>
                  <a:schemeClr val="bg1"/>
                </a:solidFill>
              </a:endParaRPr>
            </a:p>
          </p:txBody>
        </p:sp>
        <p:sp>
          <p:nvSpPr>
            <p:cNvPr id="26" name="AutoShape 7"/>
            <p:cNvSpPr>
              <a:spLocks noChangeArrowheads="1"/>
            </p:cNvSpPr>
            <p:nvPr/>
          </p:nvSpPr>
          <p:spPr bwMode="auto">
            <a:xfrm>
              <a:off x="3127377" y="2258121"/>
              <a:ext cx="873928" cy="457763"/>
            </a:xfrm>
            <a:prstGeom prst="can">
              <a:avLst>
                <a:gd name="adj" fmla="val 43620"/>
              </a:avLst>
            </a:prstGeom>
            <a:solidFill>
              <a:schemeClr val="tx2"/>
            </a:solidFill>
            <a:ln w="9525">
              <a:noFill/>
              <a:round/>
              <a:headEnd/>
              <a:tailEnd/>
            </a:ln>
            <a:effectLst>
              <a:outerShdw blurRad="63500" dist="38099" dir="2700000" algn="ctr" rotWithShape="0">
                <a:schemeClr val="bg2">
                  <a:alpha val="74998"/>
                </a:schemeClr>
              </a:outerShdw>
            </a:effectLst>
          </p:spPr>
          <p:txBody>
            <a:bodyPr wrap="none" anchor="ctr">
              <a:prstTxWarp prst="textNoShape">
                <a:avLst/>
              </a:prstTxWarp>
            </a:bodyPr>
            <a:lstStyle/>
            <a:p>
              <a:pPr algn="ctr"/>
              <a:endParaRPr lang="en-US" dirty="0" smtClean="0">
                <a:solidFill>
                  <a:schemeClr val="bg1"/>
                </a:solidFill>
              </a:endParaRPr>
            </a:p>
            <a:p>
              <a:pPr algn="ctr"/>
              <a:endParaRPr lang="en-US" dirty="0">
                <a:solidFill>
                  <a:schemeClr val="bg1"/>
                </a:solidFill>
              </a:endParaRPr>
            </a:p>
          </p:txBody>
        </p:sp>
        <p:sp>
          <p:nvSpPr>
            <p:cNvPr id="27" name="AutoShape 7"/>
            <p:cNvSpPr>
              <a:spLocks noChangeArrowheads="1"/>
            </p:cNvSpPr>
            <p:nvPr/>
          </p:nvSpPr>
          <p:spPr bwMode="auto">
            <a:xfrm>
              <a:off x="4943477" y="3249003"/>
              <a:ext cx="873928" cy="457763"/>
            </a:xfrm>
            <a:prstGeom prst="can">
              <a:avLst>
                <a:gd name="adj" fmla="val 43620"/>
              </a:avLst>
            </a:prstGeom>
            <a:solidFill>
              <a:schemeClr val="tx2"/>
            </a:solidFill>
            <a:ln w="9525">
              <a:noFill/>
              <a:round/>
              <a:headEnd/>
              <a:tailEnd/>
            </a:ln>
            <a:effectLst>
              <a:outerShdw blurRad="63500" dist="38099" dir="2700000" algn="ctr" rotWithShape="0">
                <a:schemeClr val="bg2">
                  <a:alpha val="74998"/>
                </a:schemeClr>
              </a:outerShdw>
            </a:effectLst>
          </p:spPr>
          <p:txBody>
            <a:bodyPr wrap="none" anchor="ctr">
              <a:prstTxWarp prst="textNoShape">
                <a:avLst/>
              </a:prstTxWarp>
            </a:bodyPr>
            <a:lstStyle/>
            <a:p>
              <a:pPr algn="ctr"/>
              <a:endParaRPr lang="en-US" dirty="0">
                <a:solidFill>
                  <a:schemeClr val="bg1"/>
                </a:solidFill>
              </a:endParaRPr>
            </a:p>
          </p:txBody>
        </p:sp>
        <p:sp>
          <p:nvSpPr>
            <p:cNvPr id="28" name="AutoShape 7"/>
            <p:cNvSpPr>
              <a:spLocks noChangeArrowheads="1"/>
            </p:cNvSpPr>
            <p:nvPr/>
          </p:nvSpPr>
          <p:spPr bwMode="auto">
            <a:xfrm>
              <a:off x="6600827" y="2487003"/>
              <a:ext cx="873928" cy="457763"/>
            </a:xfrm>
            <a:prstGeom prst="can">
              <a:avLst>
                <a:gd name="adj" fmla="val 43620"/>
              </a:avLst>
            </a:prstGeom>
            <a:solidFill>
              <a:schemeClr val="tx2"/>
            </a:solidFill>
            <a:ln w="9525">
              <a:noFill/>
              <a:round/>
              <a:headEnd/>
              <a:tailEnd/>
            </a:ln>
            <a:effectLst>
              <a:outerShdw blurRad="63500" dist="38099" dir="2700000" algn="ctr" rotWithShape="0">
                <a:schemeClr val="bg2">
                  <a:alpha val="74998"/>
                </a:schemeClr>
              </a:outerShdw>
            </a:effectLst>
          </p:spPr>
          <p:txBody>
            <a:bodyPr wrap="none" anchor="ctr">
              <a:prstTxWarp prst="textNoShape">
                <a:avLst/>
              </a:prstTxWarp>
            </a:bodyPr>
            <a:lstStyle/>
            <a:p>
              <a:pPr algn="ctr"/>
              <a:endParaRPr lang="en-US" dirty="0">
                <a:solidFill>
                  <a:schemeClr val="bg1"/>
                </a:solidFill>
              </a:endParaRPr>
            </a:p>
          </p:txBody>
        </p:sp>
        <p:sp>
          <p:nvSpPr>
            <p:cNvPr id="29" name="Rounded Rectangle 28"/>
            <p:cNvSpPr/>
            <p:nvPr/>
          </p:nvSpPr>
          <p:spPr>
            <a:xfrm>
              <a:off x="1011767" y="543298"/>
              <a:ext cx="6663266" cy="437554"/>
            </a:xfrm>
            <a:prstGeom prst="roundRect">
              <a:avLst/>
            </a:prstGeom>
          </p:spPr>
          <p:style>
            <a:lnRef idx="0">
              <a:schemeClr val="accent6"/>
            </a:lnRef>
            <a:fillRef idx="3">
              <a:schemeClr val="accent6"/>
            </a:fillRef>
            <a:effectRef idx="3">
              <a:schemeClr val="accent6"/>
            </a:effectRef>
            <a:fontRef idx="minor">
              <a:schemeClr val="lt1"/>
            </a:fontRef>
          </p:style>
          <p:txBody>
            <a:bodyPr anchor="ctr"/>
            <a:lstStyle/>
            <a:p>
              <a:pPr algn="ctr" fontAlgn="auto">
                <a:spcBef>
                  <a:spcPts val="0"/>
                </a:spcBef>
                <a:spcAft>
                  <a:spcPts val="0"/>
                </a:spcAft>
                <a:defRPr/>
              </a:pPr>
              <a:r>
                <a:rPr lang="en-US" sz="1000" dirty="0" smtClean="0">
                  <a:solidFill>
                    <a:srgbClr val="FFFFFF"/>
                  </a:solidFill>
                  <a:latin typeface="+mj-lt"/>
                </a:rPr>
                <a:t>Control Plane</a:t>
              </a:r>
              <a:endParaRPr lang="en-US" sz="1000" dirty="0">
                <a:solidFill>
                  <a:srgbClr val="FFFFFF"/>
                </a:solidFill>
                <a:latin typeface="+mj-lt"/>
              </a:endParaRPr>
            </a:p>
          </p:txBody>
        </p:sp>
        <p:sp>
          <p:nvSpPr>
            <p:cNvPr id="30" name="Rounded Rectangle 29"/>
            <p:cNvSpPr/>
            <p:nvPr/>
          </p:nvSpPr>
          <p:spPr>
            <a:xfrm>
              <a:off x="1730849" y="1519257"/>
              <a:ext cx="5346226" cy="437554"/>
            </a:xfrm>
            <a:prstGeom prst="roundRect">
              <a:avLst/>
            </a:prstGeom>
            <a:gradFill flip="none" rotWithShape="1">
              <a:gsLst>
                <a:gs pos="0">
                  <a:srgbClr val="FF0000">
                    <a:alpha val="46000"/>
                  </a:srgbClr>
                </a:gs>
                <a:gs pos="100000">
                  <a:srgbClr val="F7545C">
                    <a:alpha val="46000"/>
                  </a:srgbClr>
                </a:gs>
              </a:gsLst>
              <a:lin ang="16200000" scaled="0"/>
              <a:tileRect/>
            </a:gradFill>
          </p:spPr>
          <p:style>
            <a:lnRef idx="0">
              <a:schemeClr val="accent6"/>
            </a:lnRef>
            <a:fillRef idx="3">
              <a:schemeClr val="accent6"/>
            </a:fillRef>
            <a:effectRef idx="3">
              <a:schemeClr val="accent6"/>
            </a:effectRef>
            <a:fontRef idx="minor">
              <a:schemeClr val="lt1"/>
            </a:fontRef>
          </p:style>
          <p:txBody>
            <a:bodyPr anchor="ctr"/>
            <a:lstStyle/>
            <a:p>
              <a:pPr algn="ctr">
                <a:defRPr/>
              </a:pPr>
              <a:r>
                <a:rPr lang="en-US" sz="1000" dirty="0" smtClean="0">
                  <a:solidFill>
                    <a:srgbClr val="000000"/>
                  </a:solidFill>
                </a:rPr>
                <a:t>Flow Table State Recorder</a:t>
              </a:r>
            </a:p>
          </p:txBody>
        </p:sp>
      </p:grpSp>
      <p:grpSp>
        <p:nvGrpSpPr>
          <p:cNvPr id="4" name="Group 131"/>
          <p:cNvGrpSpPr/>
          <p:nvPr/>
        </p:nvGrpSpPr>
        <p:grpSpPr>
          <a:xfrm>
            <a:off x="1792664" y="3899779"/>
            <a:ext cx="1120775" cy="1076325"/>
            <a:chOff x="4021138" y="5537200"/>
            <a:chExt cx="1120775" cy="1076325"/>
          </a:xfrm>
        </p:grpSpPr>
        <p:sp>
          <p:nvSpPr>
            <p:cNvPr id="33" name="Can 32"/>
            <p:cNvSpPr/>
            <p:nvPr/>
          </p:nvSpPr>
          <p:spPr>
            <a:xfrm>
              <a:off x="4076700" y="5537200"/>
              <a:ext cx="995363" cy="1076325"/>
            </a:xfrm>
            <a:prstGeom prst="can">
              <a:avLst>
                <a:gd name="adj" fmla="val 30951"/>
              </a:avLst>
            </a:prstGeom>
            <a:effectLst>
              <a:outerShdw blurRad="50800" dist="38100" dir="8100000" algn="tr"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anchor="ctr"/>
            <a:lstStyle/>
            <a:p>
              <a:pPr algn="ctr" fontAlgn="auto">
                <a:spcBef>
                  <a:spcPts val="0"/>
                </a:spcBef>
                <a:spcAft>
                  <a:spcPts val="0"/>
                </a:spcAft>
                <a:defRPr/>
              </a:pPr>
              <a:endParaRPr lang="en-US">
                <a:solidFill>
                  <a:srgbClr val="000000"/>
                </a:solidFill>
              </a:endParaRPr>
            </a:p>
          </p:txBody>
        </p:sp>
        <p:sp>
          <p:nvSpPr>
            <p:cNvPr id="34" name="TextBox 7"/>
            <p:cNvSpPr txBox="1">
              <a:spLocks noChangeArrowheads="1"/>
            </p:cNvSpPr>
            <p:nvPr/>
          </p:nvSpPr>
          <p:spPr bwMode="auto">
            <a:xfrm>
              <a:off x="4021138" y="5829588"/>
              <a:ext cx="1120775" cy="707886"/>
            </a:xfrm>
            <a:prstGeom prst="rect">
              <a:avLst/>
            </a:prstGeom>
            <a:noFill/>
            <a:ln w="9525">
              <a:noFill/>
              <a:miter lim="800000"/>
              <a:headEnd/>
              <a:tailEnd/>
            </a:ln>
          </p:spPr>
          <p:txBody>
            <a:bodyPr wrap="square">
              <a:prstTxWarp prst="textNoShape">
                <a:avLst/>
              </a:prstTxWarp>
              <a:spAutoFit/>
            </a:bodyPr>
            <a:lstStyle/>
            <a:p>
              <a:r>
                <a:rPr lang="en-US" sz="2000" dirty="0" smtClean="0">
                  <a:solidFill>
                    <a:srgbClr val="000000"/>
                  </a:solidFill>
                </a:rPr>
                <a:t>Packet</a:t>
              </a:r>
            </a:p>
            <a:p>
              <a:r>
                <a:rPr lang="en-US" sz="2000" dirty="0" smtClean="0">
                  <a:solidFill>
                    <a:srgbClr val="000000"/>
                  </a:solidFill>
                </a:rPr>
                <a:t>Histories</a:t>
              </a:r>
            </a:p>
          </p:txBody>
        </p:sp>
      </p:grpSp>
      <p:sp>
        <p:nvSpPr>
          <p:cNvPr id="36" name="Down Arrow 35"/>
          <p:cNvSpPr/>
          <p:nvPr/>
        </p:nvSpPr>
        <p:spPr>
          <a:xfrm>
            <a:off x="2139610" y="3089318"/>
            <a:ext cx="468875" cy="697957"/>
          </a:xfrm>
          <a:prstGeom prst="downArrow">
            <a:avLst/>
          </a:prstGeom>
          <a:gradFill>
            <a:gsLst>
              <a:gs pos="0">
                <a:srgbClr val="FFFF00"/>
              </a:gs>
              <a:gs pos="100000">
                <a:srgbClr val="FFF7C8"/>
              </a:gs>
            </a:gsLst>
          </a:gradFill>
          <a:ln>
            <a:solidFill>
              <a:srgbClr val="FFFF00"/>
            </a:solid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Rounded Rectangle 30"/>
          <p:cNvSpPr/>
          <p:nvPr/>
        </p:nvSpPr>
        <p:spPr>
          <a:xfrm>
            <a:off x="5779575" y="3936478"/>
            <a:ext cx="2472478" cy="1041214"/>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2400" dirty="0" smtClean="0">
                <a:solidFill>
                  <a:srgbClr val="000000"/>
                </a:solidFill>
              </a:rPr>
              <a:t>Troubleshooting Application</a:t>
            </a:r>
            <a:endParaRPr lang="en-US" sz="2400" dirty="0">
              <a:solidFill>
                <a:srgbClr val="000000"/>
              </a:solidFill>
            </a:endParaRPr>
          </a:p>
        </p:txBody>
      </p:sp>
      <p:sp>
        <p:nvSpPr>
          <p:cNvPr id="42" name="TextBox 41"/>
          <p:cNvSpPr txBox="1"/>
          <p:nvPr/>
        </p:nvSpPr>
        <p:spPr>
          <a:xfrm>
            <a:off x="508703" y="4900053"/>
            <a:ext cx="8126594" cy="1754327"/>
          </a:xfrm>
          <a:prstGeom prst="rect">
            <a:avLst/>
          </a:prstGeom>
          <a:noFill/>
        </p:spPr>
        <p:txBody>
          <a:bodyPr wrap="square" rtlCol="0">
            <a:spAutoFit/>
          </a:bodyPr>
          <a:lstStyle/>
          <a:p>
            <a:pPr algn="ctr"/>
            <a:r>
              <a:rPr lang="en-US" sz="3600" b="1" dirty="0" err="1" smtClean="0"/>
              <a:t>NetSight</a:t>
            </a:r>
            <a:r>
              <a:rPr lang="en-US" sz="3600" b="1" dirty="0" smtClean="0"/>
              <a:t> API</a:t>
            </a:r>
          </a:p>
          <a:p>
            <a:pPr algn="ctr"/>
            <a:r>
              <a:rPr lang="en-US" sz="2400" dirty="0" err="1" smtClean="0">
                <a:latin typeface="Courier New"/>
                <a:cs typeface="Courier New"/>
              </a:rPr>
              <a:t>add_filter(packet_history_filter</a:t>
            </a:r>
            <a:r>
              <a:rPr lang="en-US" sz="2400" dirty="0" smtClean="0">
                <a:latin typeface="Courier New"/>
                <a:cs typeface="Courier New"/>
              </a:rPr>
              <a:t>, callback)</a:t>
            </a:r>
          </a:p>
          <a:p>
            <a:pPr algn="ctr"/>
            <a:endParaRPr lang="en-US" sz="2400" dirty="0" smtClean="0"/>
          </a:p>
          <a:p>
            <a:pPr algn="ctr"/>
            <a:endParaRPr lang="en-US" sz="2400" dirty="0"/>
          </a:p>
        </p:txBody>
      </p:sp>
      <p:sp>
        <p:nvSpPr>
          <p:cNvPr id="46" name="Left-Right Arrow 45"/>
          <p:cNvSpPr/>
          <p:nvPr/>
        </p:nvSpPr>
        <p:spPr>
          <a:xfrm>
            <a:off x="2890269" y="4241278"/>
            <a:ext cx="2822240" cy="333258"/>
          </a:xfrm>
          <a:prstGeom prst="lef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35" name="Content Placeholder 2"/>
          <p:cNvSpPr txBox="1">
            <a:spLocks/>
          </p:cNvSpPr>
          <p:nvPr/>
        </p:nvSpPr>
        <p:spPr>
          <a:xfrm>
            <a:off x="4064806" y="1128987"/>
            <a:ext cx="4894642" cy="2807491"/>
          </a:xfrm>
          <a:prstGeom prst="rect">
            <a:avLst/>
          </a:prstGeom>
        </p:spPr>
        <p:txBody>
          <a:bodyPr vert="horz" lIns="91440" tIns="45720" rIns="91440" bIns="45720" rtlCol="0">
            <a:normAutofit/>
          </a:bodyPr>
          <a:lstStyle/>
          <a:p>
            <a:pPr marL="342900" indent="-342900">
              <a:spcBef>
                <a:spcPct val="20000"/>
              </a:spcBef>
              <a:buFont typeface="Arial"/>
              <a:buChar char="•"/>
              <a:defRPr/>
            </a:pPr>
            <a:r>
              <a:rPr lang="en-US" sz="2800" dirty="0" smtClean="0"/>
              <a:t>Incorrect packet modification</a:t>
            </a:r>
          </a:p>
          <a:p>
            <a:pPr marL="342900" indent="-342900">
              <a:spcBef>
                <a:spcPct val="20000"/>
              </a:spcBef>
              <a:buFont typeface="Arial"/>
              <a:buChar char="•"/>
              <a:defRPr/>
            </a:pPr>
            <a:r>
              <a:rPr lang="en-US" sz="2800" dirty="0" smtClean="0"/>
              <a:t>Isolation violation</a:t>
            </a:r>
          </a:p>
          <a:p>
            <a:pPr marL="342900" indent="-342900">
              <a:spcBef>
                <a:spcPct val="20000"/>
              </a:spcBef>
              <a:buFont typeface="Arial"/>
              <a:buChar char="•"/>
              <a:defRPr/>
            </a:pPr>
            <a:r>
              <a:rPr lang="en-US" sz="2800" dirty="0" smtClean="0"/>
              <a:t>Black holes</a:t>
            </a:r>
          </a:p>
          <a:p>
            <a:pPr marL="342900" indent="-342900">
              <a:spcBef>
                <a:spcPct val="20000"/>
              </a:spcBef>
              <a:buFont typeface="Arial"/>
              <a:buChar char="•"/>
              <a:defRPr/>
            </a:pPr>
            <a:r>
              <a:rPr lang="en-US" sz="2800" dirty="0" smtClean="0"/>
              <a:t>Waypoint routing violation</a:t>
            </a:r>
          </a:p>
          <a:p>
            <a:pPr marL="342900" indent="-342900">
              <a:spcBef>
                <a:spcPct val="20000"/>
              </a:spcBef>
              <a:buFont typeface="Arial"/>
              <a:buChar char="•"/>
              <a:defRPr/>
            </a:pPr>
            <a:r>
              <a:rPr lang="en-US" sz="2800" dirty="0" smtClean="0"/>
              <a:t>Path length violation</a:t>
            </a:r>
          </a:p>
        </p:txBody>
      </p:sp>
      <p:sp>
        <p:nvSpPr>
          <p:cNvPr id="32" name="Rounded Rectangle 31"/>
          <p:cNvSpPr/>
          <p:nvPr/>
        </p:nvSpPr>
        <p:spPr>
          <a:xfrm>
            <a:off x="5931975" y="4088878"/>
            <a:ext cx="2472478" cy="1041214"/>
          </a:xfrm>
          <a:prstGeom prst="round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2400" dirty="0" smtClean="0">
                <a:solidFill>
                  <a:srgbClr val="000000"/>
                </a:solidFill>
              </a:rPr>
              <a:t>Troubleshooting Application</a:t>
            </a:r>
            <a:endParaRPr lang="en-US" sz="2400" dirty="0">
              <a:solidFill>
                <a:srgbClr val="000000"/>
              </a:solidFill>
            </a:endParaRPr>
          </a:p>
        </p:txBody>
      </p:sp>
      <p:sp>
        <p:nvSpPr>
          <p:cNvPr id="37" name="Rounded Rectangle 36"/>
          <p:cNvSpPr/>
          <p:nvPr/>
        </p:nvSpPr>
        <p:spPr>
          <a:xfrm>
            <a:off x="6084375" y="4241278"/>
            <a:ext cx="2472478" cy="1041214"/>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2400" dirty="0" smtClean="0">
                <a:solidFill>
                  <a:srgbClr val="000000"/>
                </a:solidFill>
              </a:rPr>
              <a:t>Troubleshooting Application</a:t>
            </a:r>
            <a:endParaRPr lang="en-US" sz="2400" dirty="0">
              <a:solidFill>
                <a:srgbClr val="000000"/>
              </a:solidFill>
            </a:endParaRPr>
          </a:p>
        </p:txBody>
      </p:sp>
      <p:sp>
        <p:nvSpPr>
          <p:cNvPr id="38" name="Rounded Rectangle 37"/>
          <p:cNvSpPr/>
          <p:nvPr/>
        </p:nvSpPr>
        <p:spPr>
          <a:xfrm>
            <a:off x="6236775" y="4393678"/>
            <a:ext cx="2472478" cy="1041214"/>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2400" dirty="0" smtClean="0">
                <a:solidFill>
                  <a:srgbClr val="000000"/>
                </a:solidFill>
              </a:rPr>
              <a:t>Troubleshooting App</a:t>
            </a:r>
            <a:endParaRPr lang="en-US" sz="2400" dirty="0">
              <a:solidFill>
                <a:srgbClr val="000000"/>
              </a:solidFill>
            </a:endParaRPr>
          </a:p>
        </p:txBody>
      </p:sp>
      <p:grpSp>
        <p:nvGrpSpPr>
          <p:cNvPr id="7" name="Group 6"/>
          <p:cNvGrpSpPr/>
          <p:nvPr/>
        </p:nvGrpSpPr>
        <p:grpSpPr>
          <a:xfrm>
            <a:off x="5477850" y="142199"/>
            <a:ext cx="3666150" cy="1973575"/>
            <a:chOff x="4338913" y="142199"/>
            <a:chExt cx="3666150" cy="1973575"/>
          </a:xfrm>
        </p:grpSpPr>
        <p:pic>
          <p:nvPicPr>
            <p:cNvPr id="5" name="Picture 4"/>
            <p:cNvPicPr>
              <a:picLocks noChangeAspect="1"/>
            </p:cNvPicPr>
            <p:nvPr/>
          </p:nvPicPr>
          <p:blipFill>
            <a:blip r:embed="rId2"/>
            <a:stretch>
              <a:fillRect/>
            </a:stretch>
          </p:blipFill>
          <p:spPr>
            <a:xfrm>
              <a:off x="4338913" y="142199"/>
              <a:ext cx="1897862" cy="1973575"/>
            </a:xfrm>
            <a:prstGeom prst="rect">
              <a:avLst/>
            </a:prstGeom>
          </p:spPr>
        </p:pic>
        <p:sp>
          <p:nvSpPr>
            <p:cNvPr id="6" name="TextBox 5"/>
            <p:cNvSpPr txBox="1"/>
            <p:nvPr/>
          </p:nvSpPr>
          <p:spPr>
            <a:xfrm>
              <a:off x="6400800" y="543298"/>
              <a:ext cx="1604263" cy="369332"/>
            </a:xfrm>
            <a:prstGeom prst="rect">
              <a:avLst/>
            </a:prstGeom>
            <a:noFill/>
          </p:spPr>
          <p:txBody>
            <a:bodyPr wrap="none" rtlCol="0">
              <a:spAutoFit/>
            </a:bodyPr>
            <a:lstStyle/>
            <a:p>
              <a:r>
                <a:rPr lang="en-US" dirty="0" smtClean="0"/>
                <a:t>Nikhil </a:t>
              </a:r>
              <a:r>
                <a:rPr lang="en-US" dirty="0" err="1" smtClean="0"/>
                <a:t>Handigol</a:t>
              </a:r>
              <a:endParaRPr lang="en-US" dirty="0"/>
            </a:p>
          </p:txBody>
        </p:sp>
      </p:grpSp>
    </p:spTree>
    <p:extLst>
      <p:ext uri="{BB962C8B-B14F-4D97-AF65-F5344CB8AC3E}">
        <p14:creationId xmlns:p14="http://schemas.microsoft.com/office/powerpoint/2010/main" val="377377934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
                                            <p:txEl>
                                              <p:pRg st="0" end="0"/>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500"/>
                                  </p:stCondLst>
                                  <p:childTnLst>
                                    <p:set>
                                      <p:cBhvr>
                                        <p:cTn id="9" dur="1" fill="hold">
                                          <p:stCondLst>
                                            <p:cond delay="0"/>
                                          </p:stCondLst>
                                        </p:cTn>
                                        <p:tgtEl>
                                          <p:spTgt spid="35">
                                            <p:txEl>
                                              <p:pRg st="1" end="1"/>
                                            </p:txEl>
                                          </p:spTgt>
                                        </p:tgtEl>
                                        <p:attrNameLst>
                                          <p:attrName>style.visibility</p:attrName>
                                        </p:attrNameLst>
                                      </p:cBhvr>
                                      <p:to>
                                        <p:strVal val="visible"/>
                                      </p:to>
                                    </p:set>
                                  </p:childTnLst>
                                </p:cTn>
                              </p:par>
                            </p:childTnLst>
                          </p:cTn>
                        </p:par>
                        <p:par>
                          <p:cTn id="10" fill="hold">
                            <p:stCondLst>
                              <p:cond delay="500"/>
                            </p:stCondLst>
                            <p:childTnLst>
                              <p:par>
                                <p:cTn id="11" presetID="1" presetClass="entr" presetSubtype="0" fill="hold" grpId="0" nodeType="afterEffect">
                                  <p:stCondLst>
                                    <p:cond delay="500"/>
                                  </p:stCondLst>
                                  <p:childTnLst>
                                    <p:set>
                                      <p:cBhvr>
                                        <p:cTn id="12" dur="1" fill="hold">
                                          <p:stCondLst>
                                            <p:cond delay="0"/>
                                          </p:stCondLst>
                                        </p:cTn>
                                        <p:tgtEl>
                                          <p:spTgt spid="35">
                                            <p:txEl>
                                              <p:pRg st="2" end="2"/>
                                            </p:txEl>
                                          </p:spTgt>
                                        </p:tgtEl>
                                        <p:attrNameLst>
                                          <p:attrName>style.visibility</p:attrName>
                                        </p:attrNameLst>
                                      </p:cBhvr>
                                      <p:to>
                                        <p:strVal val="visible"/>
                                      </p:to>
                                    </p:set>
                                  </p:childTnLst>
                                </p:cTn>
                              </p:par>
                            </p:childTnLst>
                          </p:cTn>
                        </p:par>
                        <p:par>
                          <p:cTn id="13" fill="hold">
                            <p:stCondLst>
                              <p:cond delay="1000"/>
                            </p:stCondLst>
                            <p:childTnLst>
                              <p:par>
                                <p:cTn id="14" presetID="1" presetClass="entr" presetSubtype="0" fill="hold" grpId="0" nodeType="afterEffect">
                                  <p:stCondLst>
                                    <p:cond delay="500"/>
                                  </p:stCondLst>
                                  <p:childTnLst>
                                    <p:set>
                                      <p:cBhvr>
                                        <p:cTn id="15" dur="1" fill="hold">
                                          <p:stCondLst>
                                            <p:cond delay="0"/>
                                          </p:stCondLst>
                                        </p:cTn>
                                        <p:tgtEl>
                                          <p:spTgt spid="35">
                                            <p:txEl>
                                              <p:pRg st="3" end="3"/>
                                            </p:txEl>
                                          </p:spTgt>
                                        </p:tgtEl>
                                        <p:attrNameLst>
                                          <p:attrName>style.visibility</p:attrName>
                                        </p:attrNameLst>
                                      </p:cBhvr>
                                      <p:to>
                                        <p:strVal val="visible"/>
                                      </p:to>
                                    </p:set>
                                  </p:childTnLst>
                                </p:cTn>
                              </p:par>
                            </p:childTnLst>
                          </p:cTn>
                        </p:par>
                        <p:par>
                          <p:cTn id="16" fill="hold">
                            <p:stCondLst>
                              <p:cond delay="1500"/>
                            </p:stCondLst>
                            <p:childTnLst>
                              <p:par>
                                <p:cTn id="17" presetID="1" presetClass="entr" presetSubtype="0" fill="hold" grpId="0" nodeType="afterEffect">
                                  <p:stCondLst>
                                    <p:cond delay="500"/>
                                  </p:stCondLst>
                                  <p:childTnLst>
                                    <p:set>
                                      <p:cBhvr>
                                        <p:cTn id="18" dur="1" fill="hold">
                                          <p:stCondLst>
                                            <p:cond delay="0"/>
                                          </p:stCondLst>
                                        </p:cTn>
                                        <p:tgtEl>
                                          <p:spTgt spid="35">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ounded Rectangle 41"/>
          <p:cNvSpPr/>
          <p:nvPr/>
        </p:nvSpPr>
        <p:spPr>
          <a:xfrm>
            <a:off x="686005" y="4043696"/>
            <a:ext cx="3800991" cy="2597313"/>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4800" dirty="0" err="1" smtClean="0">
                <a:solidFill>
                  <a:schemeClr val="tx1"/>
                </a:solidFill>
                <a:latin typeface="Courier New"/>
                <a:cs typeface="Courier New"/>
              </a:rPr>
              <a:t>nprof</a:t>
            </a:r>
            <a:endParaRPr lang="en-US" sz="4800" dirty="0" smtClean="0">
              <a:solidFill>
                <a:schemeClr val="tx1"/>
              </a:solidFill>
              <a:latin typeface="Courier New"/>
              <a:cs typeface="Courier New"/>
            </a:endParaRPr>
          </a:p>
          <a:p>
            <a:pPr algn="ctr"/>
            <a:r>
              <a:rPr lang="en-US" sz="3200" dirty="0" smtClean="0">
                <a:solidFill>
                  <a:schemeClr val="tx1"/>
                </a:solidFill>
                <a:cs typeface="Courier New"/>
              </a:rPr>
              <a:t>Hierarchical Network Profiler</a:t>
            </a:r>
            <a:endParaRPr lang="en-US" sz="3200" dirty="0">
              <a:solidFill>
                <a:schemeClr val="tx1"/>
              </a:solidFill>
              <a:cs typeface="Courier New"/>
            </a:endParaRPr>
          </a:p>
        </p:txBody>
      </p:sp>
      <p:sp>
        <p:nvSpPr>
          <p:cNvPr id="37" name="Rounded Rectangle 36"/>
          <p:cNvSpPr/>
          <p:nvPr/>
        </p:nvSpPr>
        <p:spPr>
          <a:xfrm>
            <a:off x="626584" y="1340608"/>
            <a:ext cx="3800991" cy="2597313"/>
          </a:xfrm>
          <a:prstGeom prst="round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4800" dirty="0" err="1" smtClean="0">
                <a:solidFill>
                  <a:schemeClr val="tx1"/>
                </a:solidFill>
                <a:latin typeface="Courier New"/>
                <a:cs typeface="Courier New"/>
              </a:rPr>
              <a:t>ndb</a:t>
            </a:r>
            <a:r>
              <a:rPr lang="en-US" sz="3200" dirty="0" smtClean="0">
                <a:solidFill>
                  <a:schemeClr val="tx1"/>
                </a:solidFill>
                <a:cs typeface="Courier New"/>
              </a:rPr>
              <a:t> </a:t>
            </a:r>
          </a:p>
          <a:p>
            <a:pPr algn="ctr"/>
            <a:r>
              <a:rPr lang="en-US" sz="3200" dirty="0" smtClean="0">
                <a:solidFill>
                  <a:schemeClr val="tx1"/>
                </a:solidFill>
                <a:cs typeface="Courier New"/>
              </a:rPr>
              <a:t>Interactive Network Debugger</a:t>
            </a:r>
            <a:endParaRPr lang="en-US" sz="3200" dirty="0">
              <a:solidFill>
                <a:schemeClr val="tx1"/>
              </a:solidFill>
              <a:latin typeface="Courier New"/>
              <a:cs typeface="Courier New"/>
            </a:endParaRPr>
          </a:p>
        </p:txBody>
      </p:sp>
      <p:sp>
        <p:nvSpPr>
          <p:cNvPr id="43" name="Rounded Rectangle 42"/>
          <p:cNvSpPr/>
          <p:nvPr/>
        </p:nvSpPr>
        <p:spPr>
          <a:xfrm>
            <a:off x="4709810" y="1340609"/>
            <a:ext cx="3800991" cy="2597313"/>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4800" dirty="0" err="1" smtClean="0">
                <a:solidFill>
                  <a:schemeClr val="tx1"/>
                </a:solidFill>
                <a:latin typeface="Courier New"/>
                <a:cs typeface="Courier New"/>
              </a:rPr>
              <a:t>netwatch</a:t>
            </a:r>
            <a:endParaRPr lang="en-US" sz="4800" dirty="0" smtClean="0">
              <a:solidFill>
                <a:schemeClr val="tx1"/>
              </a:solidFill>
              <a:latin typeface="Courier New"/>
              <a:cs typeface="Courier New"/>
            </a:endParaRPr>
          </a:p>
          <a:p>
            <a:pPr algn="ctr"/>
            <a:r>
              <a:rPr lang="en-US" sz="3200" dirty="0" smtClean="0">
                <a:solidFill>
                  <a:schemeClr val="tx1"/>
                </a:solidFill>
                <a:cs typeface="Courier New"/>
              </a:rPr>
              <a:t>Live Invariant Monitor</a:t>
            </a:r>
            <a:endParaRPr lang="en-US" sz="3200" dirty="0">
              <a:solidFill>
                <a:schemeClr val="tx1"/>
              </a:solidFill>
              <a:cs typeface="Courier New"/>
            </a:endParaRPr>
          </a:p>
        </p:txBody>
      </p:sp>
      <p:sp>
        <p:nvSpPr>
          <p:cNvPr id="2" name="Title 1"/>
          <p:cNvSpPr>
            <a:spLocks noGrp="1"/>
          </p:cNvSpPr>
          <p:nvPr>
            <p:ph type="title"/>
          </p:nvPr>
        </p:nvSpPr>
        <p:spPr/>
        <p:txBody>
          <a:bodyPr/>
          <a:lstStyle/>
          <a:p>
            <a:r>
              <a:rPr lang="en-US" dirty="0" smtClean="0"/>
              <a:t>Troubleshooting Applications</a:t>
            </a:r>
            <a:endParaRPr lang="en-US" dirty="0"/>
          </a:p>
        </p:txBody>
      </p:sp>
      <p:sp>
        <p:nvSpPr>
          <p:cNvPr id="3" name="Slide Number Placeholder 2"/>
          <p:cNvSpPr>
            <a:spLocks noGrp="1"/>
          </p:cNvSpPr>
          <p:nvPr>
            <p:ph type="sldNum" sz="quarter" idx="12"/>
          </p:nvPr>
        </p:nvSpPr>
        <p:spPr/>
        <p:txBody>
          <a:bodyPr/>
          <a:lstStyle/>
          <a:p>
            <a:fld id="{BFAF6AA8-81CB-CC4F-97C0-049CF660D530}" type="slidenum">
              <a:rPr lang="en-US" smtClean="0"/>
              <a:pPr/>
              <a:t>41</a:t>
            </a:fld>
            <a:endParaRPr lang="en-US"/>
          </a:p>
        </p:txBody>
      </p:sp>
      <p:sp>
        <p:nvSpPr>
          <p:cNvPr id="44" name="Rounded Rectangle 43"/>
          <p:cNvSpPr/>
          <p:nvPr/>
        </p:nvSpPr>
        <p:spPr>
          <a:xfrm>
            <a:off x="4709810" y="4043697"/>
            <a:ext cx="3800991" cy="2597313"/>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4800" dirty="0" err="1" smtClean="0">
                <a:solidFill>
                  <a:schemeClr val="tx1"/>
                </a:solidFill>
                <a:latin typeface="Courier New"/>
                <a:cs typeface="Courier New"/>
              </a:rPr>
              <a:t>netdump</a:t>
            </a:r>
            <a:endParaRPr lang="en-US" sz="4800" dirty="0" smtClean="0">
              <a:solidFill>
                <a:schemeClr val="tx1"/>
              </a:solidFill>
              <a:latin typeface="Courier New"/>
              <a:cs typeface="Courier New"/>
            </a:endParaRPr>
          </a:p>
          <a:p>
            <a:pPr algn="ctr"/>
            <a:r>
              <a:rPr lang="en-US" sz="3200" dirty="0" smtClean="0">
                <a:solidFill>
                  <a:schemeClr val="tx1"/>
                </a:solidFill>
                <a:cs typeface="Courier New"/>
              </a:rPr>
              <a:t>Network-wide Logger</a:t>
            </a:r>
            <a:endParaRPr lang="en-US" sz="3200" dirty="0">
              <a:solidFill>
                <a:schemeClr val="tx1"/>
              </a:solidFill>
              <a:cs typeface="Courier New"/>
            </a:endParaRPr>
          </a:p>
        </p:txBody>
      </p:sp>
    </p:spTree>
    <p:extLst>
      <p:ext uri="{BB962C8B-B14F-4D97-AF65-F5344CB8AC3E}">
        <p14:creationId xmlns:p14="http://schemas.microsoft.com/office/powerpoint/2010/main" val="299241529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4"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457200" y="1981200"/>
            <a:ext cx="8458200" cy="3276600"/>
          </a:xfrm>
        </p:spPr>
        <p:txBody>
          <a:bodyPr>
            <a:normAutofit/>
          </a:bodyPr>
          <a:lstStyle/>
          <a:p>
            <a:r>
              <a:rPr lang="en-US" dirty="0" smtClean="0"/>
              <a:t>SDN is at the early stage of development</a:t>
            </a:r>
            <a:br>
              <a:rPr lang="en-US" dirty="0" smtClean="0"/>
            </a:br>
            <a:r>
              <a:rPr lang="en-US" dirty="0"/>
              <a:t/>
            </a:r>
            <a:br>
              <a:rPr lang="en-US" dirty="0"/>
            </a:br>
            <a:r>
              <a:rPr lang="en-US" dirty="0" smtClean="0"/>
              <a:t>Lot of opportunities to shape it</a:t>
            </a:r>
            <a:endParaRPr lang="en-US" dirty="0"/>
          </a:p>
        </p:txBody>
      </p:sp>
    </p:spTree>
    <p:extLst>
      <p:ext uri="{BB962C8B-B14F-4D97-AF65-F5344CB8AC3E}">
        <p14:creationId xmlns:p14="http://schemas.microsoft.com/office/powerpoint/2010/main" val="1335947703"/>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3688"/>
            <a:ext cx="8229600" cy="1143000"/>
          </a:xfrm>
        </p:spPr>
        <p:txBody>
          <a:bodyPr/>
          <a:lstStyle/>
          <a:p>
            <a:r>
              <a:rPr lang="en-US" b="1" dirty="0" smtClean="0">
                <a:solidFill>
                  <a:srgbClr val="0000FF"/>
                </a:solidFill>
              </a:rPr>
              <a:t>SDN Opportunities</a:t>
            </a:r>
            <a:endParaRPr lang="en-US" b="1" dirty="0">
              <a:solidFill>
                <a:srgbClr val="0000FF"/>
              </a:solidFill>
            </a:endParaRPr>
          </a:p>
        </p:txBody>
      </p:sp>
      <p:sp>
        <p:nvSpPr>
          <p:cNvPr id="20" name="TextBox 19"/>
          <p:cNvSpPr txBox="1"/>
          <p:nvPr/>
        </p:nvSpPr>
        <p:spPr>
          <a:xfrm>
            <a:off x="2582227" y="4952926"/>
            <a:ext cx="663400" cy="523220"/>
          </a:xfrm>
          <a:prstGeom prst="rect">
            <a:avLst/>
          </a:prstGeom>
          <a:noFill/>
        </p:spPr>
        <p:txBody>
          <a:bodyPr wrap="none" rtlCol="0">
            <a:spAutoFit/>
          </a:bodyPr>
          <a:lstStyle/>
          <a:p>
            <a:r>
              <a:rPr lang="en-US" sz="1400" dirty="0" smtClean="0"/>
              <a:t>OF </a:t>
            </a:r>
            <a:br>
              <a:rPr lang="en-US" sz="1400" dirty="0" smtClean="0"/>
            </a:br>
            <a:r>
              <a:rPr lang="en-US" sz="1400" dirty="0" smtClean="0"/>
              <a:t>Switch</a:t>
            </a:r>
            <a:endParaRPr lang="en-US" sz="1400" dirty="0"/>
          </a:p>
        </p:txBody>
      </p:sp>
      <p:sp>
        <p:nvSpPr>
          <p:cNvPr id="21" name="TextBox 20"/>
          <p:cNvSpPr txBox="1"/>
          <p:nvPr/>
        </p:nvSpPr>
        <p:spPr>
          <a:xfrm>
            <a:off x="4419088" y="4925247"/>
            <a:ext cx="598353" cy="523220"/>
          </a:xfrm>
          <a:prstGeom prst="rect">
            <a:avLst/>
          </a:prstGeom>
          <a:noFill/>
        </p:spPr>
        <p:txBody>
          <a:bodyPr wrap="none" rtlCol="0">
            <a:spAutoFit/>
          </a:bodyPr>
          <a:lstStyle/>
          <a:p>
            <a:r>
              <a:rPr lang="en-US" sz="1400" dirty="0" smtClean="0"/>
              <a:t>Open</a:t>
            </a:r>
            <a:br>
              <a:rPr lang="en-US" sz="1400" dirty="0" smtClean="0"/>
            </a:br>
            <a:r>
              <a:rPr lang="en-US" sz="1400" dirty="0" smtClean="0"/>
              <a:t>Radio</a:t>
            </a:r>
            <a:endParaRPr lang="en-US" sz="1400" dirty="0"/>
          </a:p>
        </p:txBody>
      </p:sp>
      <p:sp>
        <p:nvSpPr>
          <p:cNvPr id="22" name="TextBox 21"/>
          <p:cNvSpPr txBox="1"/>
          <p:nvPr/>
        </p:nvSpPr>
        <p:spPr>
          <a:xfrm>
            <a:off x="6781800" y="4999688"/>
            <a:ext cx="1163174" cy="307777"/>
          </a:xfrm>
          <a:prstGeom prst="rect">
            <a:avLst/>
          </a:prstGeom>
          <a:noFill/>
        </p:spPr>
        <p:txBody>
          <a:bodyPr wrap="none" rtlCol="0">
            <a:spAutoFit/>
          </a:bodyPr>
          <a:lstStyle/>
          <a:p>
            <a:r>
              <a:rPr lang="en-US" sz="1400" dirty="0" err="1" smtClean="0"/>
              <a:t>VIrtualization</a:t>
            </a:r>
            <a:endParaRPr lang="en-US" sz="1400" dirty="0"/>
          </a:p>
        </p:txBody>
      </p:sp>
      <p:sp>
        <p:nvSpPr>
          <p:cNvPr id="23" name="TextBox 22"/>
          <p:cNvSpPr txBox="1"/>
          <p:nvPr/>
        </p:nvSpPr>
        <p:spPr>
          <a:xfrm>
            <a:off x="7812143" y="4952926"/>
            <a:ext cx="1061483" cy="523220"/>
          </a:xfrm>
          <a:prstGeom prst="rect">
            <a:avLst/>
          </a:prstGeom>
          <a:noFill/>
        </p:spPr>
        <p:txBody>
          <a:bodyPr wrap="none" rtlCol="0">
            <a:spAutoFit/>
          </a:bodyPr>
          <a:lstStyle/>
          <a:p>
            <a:r>
              <a:rPr lang="en-US" sz="1400" dirty="0" err="1" smtClean="0"/>
              <a:t>Prog</a:t>
            </a:r>
            <a:r>
              <a:rPr lang="en-US" sz="1400" dirty="0" smtClean="0"/>
              <a:t>/Debug</a:t>
            </a:r>
          </a:p>
          <a:p>
            <a:r>
              <a:rPr lang="en-US" sz="1400" dirty="0" smtClean="0"/>
              <a:t>Systems</a:t>
            </a:r>
            <a:endParaRPr lang="en-US" sz="1400" dirty="0"/>
          </a:p>
        </p:txBody>
      </p:sp>
      <p:sp>
        <p:nvSpPr>
          <p:cNvPr id="24" name="TextBox 23"/>
          <p:cNvSpPr txBox="1"/>
          <p:nvPr/>
        </p:nvSpPr>
        <p:spPr>
          <a:xfrm>
            <a:off x="3359157" y="4952926"/>
            <a:ext cx="757727" cy="523220"/>
          </a:xfrm>
          <a:prstGeom prst="rect">
            <a:avLst/>
          </a:prstGeom>
          <a:noFill/>
        </p:spPr>
        <p:txBody>
          <a:bodyPr wrap="none" rtlCol="0">
            <a:spAutoFit/>
          </a:bodyPr>
          <a:lstStyle/>
          <a:p>
            <a:r>
              <a:rPr lang="en-US" sz="1400" dirty="0" err="1" smtClean="0"/>
              <a:t>Mininet</a:t>
            </a:r>
            <a:r>
              <a:rPr lang="en-US" sz="1400" dirty="0" smtClean="0"/>
              <a:t/>
            </a:r>
            <a:br>
              <a:rPr lang="en-US" sz="1400" dirty="0" smtClean="0"/>
            </a:br>
            <a:r>
              <a:rPr lang="en-US" sz="1400" dirty="0" smtClean="0"/>
              <a:t>&amp; Tools</a:t>
            </a:r>
          </a:p>
        </p:txBody>
      </p:sp>
      <p:sp>
        <p:nvSpPr>
          <p:cNvPr id="30" name="TextBox 29"/>
          <p:cNvSpPr txBox="1"/>
          <p:nvPr/>
        </p:nvSpPr>
        <p:spPr>
          <a:xfrm>
            <a:off x="1055460" y="4691911"/>
            <a:ext cx="915635" cy="307777"/>
          </a:xfrm>
          <a:prstGeom prst="rect">
            <a:avLst/>
          </a:prstGeom>
          <a:noFill/>
        </p:spPr>
        <p:txBody>
          <a:bodyPr wrap="none" rtlCol="0">
            <a:spAutoFit/>
          </a:bodyPr>
          <a:lstStyle/>
          <a:p>
            <a:r>
              <a:rPr lang="en-US" sz="1400" dirty="0" smtClean="0"/>
              <a:t>Scalability</a:t>
            </a:r>
            <a:endParaRPr lang="en-US" sz="1400" dirty="0"/>
          </a:p>
        </p:txBody>
      </p:sp>
      <p:sp>
        <p:nvSpPr>
          <p:cNvPr id="31" name="TextBox 30"/>
          <p:cNvSpPr txBox="1"/>
          <p:nvPr/>
        </p:nvSpPr>
        <p:spPr>
          <a:xfrm>
            <a:off x="607429" y="5020843"/>
            <a:ext cx="896061" cy="307777"/>
          </a:xfrm>
          <a:prstGeom prst="rect">
            <a:avLst/>
          </a:prstGeom>
          <a:noFill/>
        </p:spPr>
        <p:txBody>
          <a:bodyPr wrap="none" rtlCol="0">
            <a:spAutoFit/>
          </a:bodyPr>
          <a:lstStyle/>
          <a:p>
            <a:r>
              <a:rPr lang="en-US" sz="1400" dirty="0" smtClean="0"/>
              <a:t>Reliability</a:t>
            </a:r>
            <a:endParaRPr lang="en-US" sz="1400" dirty="0"/>
          </a:p>
        </p:txBody>
      </p:sp>
      <p:sp>
        <p:nvSpPr>
          <p:cNvPr id="32" name="TextBox 31"/>
          <p:cNvSpPr txBox="1"/>
          <p:nvPr/>
        </p:nvSpPr>
        <p:spPr>
          <a:xfrm>
            <a:off x="272184" y="5390738"/>
            <a:ext cx="771929" cy="307777"/>
          </a:xfrm>
          <a:prstGeom prst="rect">
            <a:avLst/>
          </a:prstGeom>
          <a:noFill/>
        </p:spPr>
        <p:txBody>
          <a:bodyPr wrap="none" rtlCol="0">
            <a:spAutoFit/>
          </a:bodyPr>
          <a:lstStyle/>
          <a:p>
            <a:r>
              <a:rPr lang="en-US" sz="1400" dirty="0" smtClean="0"/>
              <a:t>Security</a:t>
            </a:r>
            <a:endParaRPr lang="en-US" sz="1400" dirty="0"/>
          </a:p>
        </p:txBody>
      </p:sp>
      <p:sp>
        <p:nvSpPr>
          <p:cNvPr id="38" name="TextBox 37"/>
          <p:cNvSpPr txBox="1"/>
          <p:nvPr/>
        </p:nvSpPr>
        <p:spPr>
          <a:xfrm>
            <a:off x="1183119" y="4101318"/>
            <a:ext cx="1005403" cy="307777"/>
          </a:xfrm>
          <a:prstGeom prst="rect">
            <a:avLst/>
          </a:prstGeom>
          <a:noFill/>
        </p:spPr>
        <p:txBody>
          <a:bodyPr wrap="none" rtlCol="0">
            <a:spAutoFit/>
          </a:bodyPr>
          <a:lstStyle/>
          <a:p>
            <a:r>
              <a:rPr lang="en-US" sz="1400" dirty="0" smtClean="0"/>
              <a:t>Flow Space</a:t>
            </a:r>
            <a:endParaRPr lang="en-US" sz="1400" dirty="0"/>
          </a:p>
        </p:txBody>
      </p:sp>
      <p:sp>
        <p:nvSpPr>
          <p:cNvPr id="39" name="TextBox 38"/>
          <p:cNvSpPr txBox="1"/>
          <p:nvPr/>
        </p:nvSpPr>
        <p:spPr>
          <a:xfrm>
            <a:off x="990061" y="3408613"/>
            <a:ext cx="1189035" cy="307777"/>
          </a:xfrm>
          <a:prstGeom prst="rect">
            <a:avLst/>
          </a:prstGeom>
          <a:noFill/>
        </p:spPr>
        <p:txBody>
          <a:bodyPr wrap="none" rtlCol="0">
            <a:spAutoFit/>
          </a:bodyPr>
          <a:lstStyle/>
          <a:p>
            <a:r>
              <a:rPr lang="en-US" sz="1400" dirty="0" smtClean="0"/>
              <a:t>Network Map</a:t>
            </a:r>
            <a:endParaRPr lang="en-US" sz="1400" dirty="0"/>
          </a:p>
        </p:txBody>
      </p:sp>
      <p:sp>
        <p:nvSpPr>
          <p:cNvPr id="40" name="TextBox 39"/>
          <p:cNvSpPr txBox="1"/>
          <p:nvPr/>
        </p:nvSpPr>
        <p:spPr>
          <a:xfrm>
            <a:off x="842996" y="2724155"/>
            <a:ext cx="1342535" cy="307777"/>
          </a:xfrm>
          <a:prstGeom prst="rect">
            <a:avLst/>
          </a:prstGeom>
          <a:noFill/>
        </p:spPr>
        <p:txBody>
          <a:bodyPr wrap="none" rtlCol="0">
            <a:spAutoFit/>
          </a:bodyPr>
          <a:lstStyle/>
          <a:p>
            <a:r>
              <a:rPr lang="en-US" sz="1400" dirty="0" smtClean="0"/>
              <a:t>Virtual Network</a:t>
            </a:r>
            <a:endParaRPr lang="en-US" sz="1400" dirty="0"/>
          </a:p>
        </p:txBody>
      </p:sp>
      <p:sp>
        <p:nvSpPr>
          <p:cNvPr id="41" name="TextBox 40"/>
          <p:cNvSpPr txBox="1"/>
          <p:nvPr/>
        </p:nvSpPr>
        <p:spPr>
          <a:xfrm>
            <a:off x="974934" y="2023203"/>
            <a:ext cx="1210588" cy="307777"/>
          </a:xfrm>
          <a:prstGeom prst="rect">
            <a:avLst/>
          </a:prstGeom>
          <a:noFill/>
        </p:spPr>
        <p:txBody>
          <a:bodyPr wrap="none" rtlCol="0">
            <a:spAutoFit/>
          </a:bodyPr>
          <a:lstStyle/>
          <a:p>
            <a:r>
              <a:rPr lang="en-US" sz="1400" dirty="0" smtClean="0"/>
              <a:t>Big Connector</a:t>
            </a:r>
            <a:endParaRPr lang="en-US" sz="1400" dirty="0"/>
          </a:p>
        </p:txBody>
      </p:sp>
      <p:sp>
        <p:nvSpPr>
          <p:cNvPr id="61" name="TextBox 60"/>
          <p:cNvSpPr txBox="1"/>
          <p:nvPr/>
        </p:nvSpPr>
        <p:spPr>
          <a:xfrm>
            <a:off x="5910958" y="4918911"/>
            <a:ext cx="1030275" cy="523220"/>
          </a:xfrm>
          <a:prstGeom prst="rect">
            <a:avLst/>
          </a:prstGeom>
          <a:noFill/>
        </p:spPr>
        <p:txBody>
          <a:bodyPr wrap="none" rtlCol="0">
            <a:spAutoFit/>
          </a:bodyPr>
          <a:lstStyle/>
          <a:p>
            <a:r>
              <a:rPr lang="en-US" sz="1400" dirty="0" smtClean="0"/>
              <a:t>Network</a:t>
            </a:r>
            <a:br>
              <a:rPr lang="en-US" sz="1400" dirty="0" smtClean="0"/>
            </a:br>
            <a:r>
              <a:rPr lang="en-US" sz="1400" dirty="0" smtClean="0"/>
              <a:t>OS-wireless</a:t>
            </a:r>
            <a:endParaRPr lang="en-US" sz="1400" dirty="0"/>
          </a:p>
        </p:txBody>
      </p:sp>
      <p:grpSp>
        <p:nvGrpSpPr>
          <p:cNvPr id="90" name="Group 89"/>
          <p:cNvGrpSpPr/>
          <p:nvPr/>
        </p:nvGrpSpPr>
        <p:grpSpPr>
          <a:xfrm>
            <a:off x="57762" y="1527383"/>
            <a:ext cx="9128223" cy="5317223"/>
            <a:chOff x="57762" y="1527383"/>
            <a:chExt cx="9128223" cy="5317223"/>
          </a:xfrm>
        </p:grpSpPr>
        <p:sp>
          <p:nvSpPr>
            <p:cNvPr id="10" name="TextBox 9"/>
            <p:cNvSpPr txBox="1"/>
            <p:nvPr/>
          </p:nvSpPr>
          <p:spPr>
            <a:xfrm>
              <a:off x="8224852" y="4421543"/>
              <a:ext cx="961133" cy="369332"/>
            </a:xfrm>
            <a:prstGeom prst="rect">
              <a:avLst/>
            </a:prstGeom>
            <a:noFill/>
          </p:spPr>
          <p:txBody>
            <a:bodyPr wrap="none" rtlCol="0">
              <a:spAutoFit/>
            </a:bodyPr>
            <a:lstStyle/>
            <a:p>
              <a:r>
                <a:rPr lang="en-US" b="1" dirty="0" smtClean="0">
                  <a:solidFill>
                    <a:srgbClr val="3366FF"/>
                  </a:solidFill>
                </a:rPr>
                <a:t>Systems</a:t>
              </a:r>
              <a:endParaRPr lang="en-US" b="1" dirty="0">
                <a:solidFill>
                  <a:srgbClr val="3366FF"/>
                </a:solidFill>
              </a:endParaRPr>
            </a:p>
          </p:txBody>
        </p:sp>
        <p:cxnSp>
          <p:nvCxnSpPr>
            <p:cNvPr id="5" name="Straight Connector 4"/>
            <p:cNvCxnSpPr/>
            <p:nvPr/>
          </p:nvCxnSpPr>
          <p:spPr>
            <a:xfrm rot="5400000">
              <a:off x="820731" y="3335730"/>
              <a:ext cx="2894523" cy="16494"/>
            </a:xfrm>
            <a:prstGeom prst="line">
              <a:avLst/>
            </a:prstGeom>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a:off x="2259745" y="4791239"/>
              <a:ext cx="6628580"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rot="10800000" flipV="1">
              <a:off x="57763" y="4791238"/>
              <a:ext cx="2201983" cy="1781245"/>
            </a:xfrm>
            <a:prstGeom prst="line">
              <a:avLst/>
            </a:prstGeom>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2206142" y="1527383"/>
              <a:ext cx="1379517" cy="369332"/>
            </a:xfrm>
            <a:prstGeom prst="rect">
              <a:avLst/>
            </a:prstGeom>
            <a:noFill/>
          </p:spPr>
          <p:txBody>
            <a:bodyPr wrap="none" rtlCol="0">
              <a:spAutoFit/>
            </a:bodyPr>
            <a:lstStyle/>
            <a:p>
              <a:r>
                <a:rPr lang="en-US" b="1" dirty="0" smtClean="0">
                  <a:solidFill>
                    <a:srgbClr val="3366FF"/>
                  </a:solidFill>
                </a:rPr>
                <a:t>Abstractions</a:t>
              </a:r>
              <a:endParaRPr lang="en-US" b="1" dirty="0">
                <a:solidFill>
                  <a:srgbClr val="3366FF"/>
                </a:solidFill>
              </a:endParaRPr>
            </a:p>
          </p:txBody>
        </p:sp>
        <p:sp>
          <p:nvSpPr>
            <p:cNvPr id="12" name="TextBox 11"/>
            <p:cNvSpPr txBox="1"/>
            <p:nvPr/>
          </p:nvSpPr>
          <p:spPr>
            <a:xfrm>
              <a:off x="57762" y="6475274"/>
              <a:ext cx="768622" cy="369332"/>
            </a:xfrm>
            <a:prstGeom prst="rect">
              <a:avLst/>
            </a:prstGeom>
            <a:noFill/>
          </p:spPr>
          <p:txBody>
            <a:bodyPr wrap="none" rtlCol="0">
              <a:spAutoFit/>
            </a:bodyPr>
            <a:lstStyle/>
            <a:p>
              <a:r>
                <a:rPr lang="en-US" b="1" dirty="0" err="1" smtClean="0">
                  <a:solidFill>
                    <a:srgbClr val="3366FF"/>
                  </a:solidFill>
                </a:rPr>
                <a:t>Xlities</a:t>
              </a:r>
              <a:endParaRPr lang="en-US" b="1" dirty="0">
                <a:solidFill>
                  <a:srgbClr val="3366FF"/>
                </a:solidFill>
              </a:endParaRPr>
            </a:p>
          </p:txBody>
        </p:sp>
        <p:cxnSp>
          <p:nvCxnSpPr>
            <p:cNvPr id="15" name="Straight Connector 14"/>
            <p:cNvCxnSpPr/>
            <p:nvPr/>
          </p:nvCxnSpPr>
          <p:spPr>
            <a:xfrm rot="5400000">
              <a:off x="2795808" y="4806877"/>
              <a:ext cx="255663" cy="8247"/>
            </a:xfrm>
            <a:prstGeom prst="line">
              <a:avLst/>
            </a:prstGeom>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rot="5400000">
              <a:off x="3675635" y="4806877"/>
              <a:ext cx="255663" cy="8247"/>
            </a:xfrm>
            <a:prstGeom prst="line">
              <a:avLst/>
            </a:prstGeom>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rot="5400000">
              <a:off x="4555462" y="4806877"/>
              <a:ext cx="255663" cy="8247"/>
            </a:xfrm>
            <a:prstGeom prst="line">
              <a:avLst/>
            </a:prstGeom>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rot="5400000">
              <a:off x="7194943" y="4806877"/>
              <a:ext cx="255663" cy="8247"/>
            </a:xfrm>
            <a:prstGeom prst="line">
              <a:avLst/>
            </a:prstGeom>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rot="5400000">
              <a:off x="8074771" y="4806877"/>
              <a:ext cx="255663" cy="8247"/>
            </a:xfrm>
            <a:prstGeom prst="line">
              <a:avLst/>
            </a:prstGeom>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rot="5400000">
              <a:off x="1847387" y="5042777"/>
              <a:ext cx="255663" cy="8247"/>
            </a:xfrm>
            <a:prstGeom prst="line">
              <a:avLst/>
            </a:prstGeom>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rot="5400000">
              <a:off x="1443278" y="5344191"/>
              <a:ext cx="255663" cy="8247"/>
            </a:xfrm>
            <a:prstGeom prst="line">
              <a:avLst/>
            </a:prstGeom>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rot="5400000">
              <a:off x="1006180" y="5698392"/>
              <a:ext cx="255663" cy="8247"/>
            </a:xfrm>
            <a:prstGeom prst="line">
              <a:avLst/>
            </a:prstGeom>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rot="5400000">
              <a:off x="503106" y="6092465"/>
              <a:ext cx="255663" cy="8247"/>
            </a:xfrm>
            <a:prstGeom prst="line">
              <a:avLst/>
            </a:prstGeom>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a:off x="2131913" y="4288195"/>
              <a:ext cx="255663" cy="8247"/>
            </a:xfrm>
            <a:prstGeom prst="line">
              <a:avLst/>
            </a:prstGeom>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a:off x="2131913" y="3595490"/>
              <a:ext cx="255663" cy="8247"/>
            </a:xfrm>
            <a:prstGeom prst="line">
              <a:avLst/>
            </a:prstGeom>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a:off x="2131913" y="2902785"/>
              <a:ext cx="255663" cy="8247"/>
            </a:xfrm>
            <a:prstGeom prst="line">
              <a:avLst/>
            </a:prstGeom>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a:off x="2131913" y="2210080"/>
              <a:ext cx="255663" cy="8247"/>
            </a:xfrm>
            <a:prstGeom prst="line">
              <a:avLst/>
            </a:prstGeom>
          </p:spPr>
          <p:style>
            <a:lnRef idx="2">
              <a:schemeClr val="accent1"/>
            </a:lnRef>
            <a:fillRef idx="0">
              <a:schemeClr val="accent1"/>
            </a:fillRef>
            <a:effectRef idx="1">
              <a:schemeClr val="accent1"/>
            </a:effectRef>
            <a:fontRef idx="minor">
              <a:schemeClr val="tx1"/>
            </a:fontRef>
          </p:style>
        </p:cxnSp>
        <p:cxnSp>
          <p:nvCxnSpPr>
            <p:cNvPr id="62" name="Straight Connector 61"/>
            <p:cNvCxnSpPr/>
            <p:nvPr/>
          </p:nvCxnSpPr>
          <p:spPr>
            <a:xfrm rot="5400000">
              <a:off x="6315116" y="4806877"/>
              <a:ext cx="255663" cy="8247"/>
            </a:xfrm>
            <a:prstGeom prst="line">
              <a:avLst/>
            </a:prstGeom>
          </p:spPr>
          <p:style>
            <a:lnRef idx="2">
              <a:schemeClr val="accent1"/>
            </a:lnRef>
            <a:fillRef idx="0">
              <a:schemeClr val="accent1"/>
            </a:fillRef>
            <a:effectRef idx="1">
              <a:schemeClr val="accent1"/>
            </a:effectRef>
            <a:fontRef idx="minor">
              <a:schemeClr val="tx1"/>
            </a:fontRef>
          </p:style>
        </p:cxnSp>
        <p:cxnSp>
          <p:nvCxnSpPr>
            <p:cNvPr id="63" name="Straight Connector 62"/>
            <p:cNvCxnSpPr/>
            <p:nvPr/>
          </p:nvCxnSpPr>
          <p:spPr>
            <a:xfrm rot="5400000">
              <a:off x="5435289" y="4806877"/>
              <a:ext cx="255663" cy="8247"/>
            </a:xfrm>
            <a:prstGeom prst="line">
              <a:avLst/>
            </a:prstGeom>
          </p:spPr>
          <p:style>
            <a:lnRef idx="2">
              <a:schemeClr val="accent1"/>
            </a:lnRef>
            <a:fillRef idx="0">
              <a:schemeClr val="accent1"/>
            </a:fillRef>
            <a:effectRef idx="1">
              <a:schemeClr val="accent1"/>
            </a:effectRef>
            <a:fontRef idx="minor">
              <a:schemeClr val="tx1"/>
            </a:fontRef>
          </p:style>
        </p:cxnSp>
      </p:grpSp>
      <p:sp>
        <p:nvSpPr>
          <p:cNvPr id="64" name="TextBox 63"/>
          <p:cNvSpPr txBox="1"/>
          <p:nvPr/>
        </p:nvSpPr>
        <p:spPr>
          <a:xfrm>
            <a:off x="5067588" y="4958595"/>
            <a:ext cx="814621" cy="523220"/>
          </a:xfrm>
          <a:prstGeom prst="rect">
            <a:avLst/>
          </a:prstGeom>
          <a:noFill/>
        </p:spPr>
        <p:txBody>
          <a:bodyPr wrap="none" rtlCol="0">
            <a:spAutoFit/>
          </a:bodyPr>
          <a:lstStyle/>
          <a:p>
            <a:r>
              <a:rPr lang="en-US" sz="1400" dirty="0" smtClean="0"/>
              <a:t>Network</a:t>
            </a:r>
            <a:br>
              <a:rPr lang="en-US" sz="1400" dirty="0" smtClean="0"/>
            </a:br>
            <a:r>
              <a:rPr lang="en-US" sz="1400" dirty="0" smtClean="0"/>
              <a:t>OS</a:t>
            </a:r>
            <a:endParaRPr lang="en-US" sz="1400" dirty="0"/>
          </a:p>
        </p:txBody>
      </p:sp>
      <p:grpSp>
        <p:nvGrpSpPr>
          <p:cNvPr id="89" name="Group 88"/>
          <p:cNvGrpSpPr/>
          <p:nvPr/>
        </p:nvGrpSpPr>
        <p:grpSpPr>
          <a:xfrm>
            <a:off x="2487646" y="2694471"/>
            <a:ext cx="5335016" cy="3817051"/>
            <a:chOff x="3917509" y="754881"/>
            <a:chExt cx="5335016" cy="3817051"/>
          </a:xfrm>
        </p:grpSpPr>
        <p:grpSp>
          <p:nvGrpSpPr>
            <p:cNvPr id="6" name="Group 65"/>
            <p:cNvGrpSpPr>
              <a:grpSpLocks noChangeAspect="1"/>
            </p:cNvGrpSpPr>
            <p:nvPr/>
          </p:nvGrpSpPr>
          <p:grpSpPr>
            <a:xfrm>
              <a:off x="3917509" y="754881"/>
              <a:ext cx="5335016" cy="3817051"/>
              <a:chOff x="611188" y="735107"/>
              <a:chExt cx="8335962" cy="5964143"/>
            </a:xfrm>
          </p:grpSpPr>
          <p:sp>
            <p:nvSpPr>
              <p:cNvPr id="67" name="Rounded Rectangle 66"/>
              <p:cNvSpPr/>
              <p:nvPr/>
            </p:nvSpPr>
            <p:spPr>
              <a:xfrm>
                <a:off x="1271240" y="735107"/>
                <a:ext cx="1119392" cy="492031"/>
              </a:xfrm>
              <a:prstGeom prst="roundRect">
                <a:avLst/>
              </a:prstGeom>
              <a:gradFill>
                <a:gsLst>
                  <a:gs pos="0">
                    <a:schemeClr val="accent6">
                      <a:tint val="100000"/>
                      <a:shade val="100000"/>
                      <a:satMod val="130000"/>
                      <a:alpha val="60000"/>
                    </a:schemeClr>
                  </a:gs>
                  <a:gs pos="100000">
                    <a:schemeClr val="accent6">
                      <a:tint val="50000"/>
                      <a:shade val="100000"/>
                      <a:satMod val="350000"/>
                      <a:alpha val="45000"/>
                    </a:schemeClr>
                  </a:gs>
                </a:gsLst>
              </a:gradFill>
            </p:spPr>
            <p:style>
              <a:lnRef idx="0">
                <a:schemeClr val="accent6"/>
              </a:lnRef>
              <a:fillRef idx="3">
                <a:schemeClr val="accent6"/>
              </a:fillRef>
              <a:effectRef idx="3">
                <a:schemeClr val="accent6"/>
              </a:effectRef>
              <a:fontRef idx="minor">
                <a:schemeClr val="lt1"/>
              </a:fontRef>
            </p:style>
            <p:txBody>
              <a:bodyPr anchor="ctr">
                <a:prstTxWarp prst="textNoShape">
                  <a:avLst/>
                </a:prstTxWarp>
              </a:bodyPr>
              <a:lstStyle/>
              <a:p>
                <a:pPr fontAlgn="auto">
                  <a:spcBef>
                    <a:spcPts val="0"/>
                  </a:spcBef>
                  <a:spcAft>
                    <a:spcPts val="0"/>
                  </a:spcAft>
                  <a:defRPr/>
                </a:pPr>
                <a:r>
                  <a:rPr lang="en-US" sz="1200" dirty="0">
                    <a:solidFill>
                      <a:srgbClr val="FFFFFF"/>
                    </a:solidFill>
                    <a:latin typeface="+mj-lt"/>
                  </a:rPr>
                  <a:t>Feature</a:t>
                </a:r>
              </a:p>
            </p:txBody>
          </p:sp>
          <p:cxnSp>
            <p:nvCxnSpPr>
              <p:cNvPr id="68" name="Straight Connector 67"/>
              <p:cNvCxnSpPr/>
              <p:nvPr/>
            </p:nvCxnSpPr>
            <p:spPr>
              <a:xfrm flipV="1">
                <a:off x="1982788" y="3965575"/>
                <a:ext cx="1666875" cy="1276350"/>
              </a:xfrm>
              <a:prstGeom prst="line">
                <a:avLst/>
              </a:prstGeom>
            </p:spPr>
            <p:style>
              <a:lnRef idx="2">
                <a:schemeClr val="accent1"/>
              </a:lnRef>
              <a:fillRef idx="0">
                <a:schemeClr val="accent1"/>
              </a:fillRef>
              <a:effectRef idx="1">
                <a:schemeClr val="accent1"/>
              </a:effectRef>
              <a:fontRef idx="minor">
                <a:schemeClr val="tx1"/>
              </a:fontRef>
            </p:style>
          </p:cxnSp>
          <p:cxnSp>
            <p:nvCxnSpPr>
              <p:cNvPr id="69" name="Straight Connector 68"/>
              <p:cNvCxnSpPr/>
              <p:nvPr/>
            </p:nvCxnSpPr>
            <p:spPr>
              <a:xfrm>
                <a:off x="3649663" y="4248150"/>
                <a:ext cx="1533525" cy="425450"/>
              </a:xfrm>
              <a:prstGeom prst="line">
                <a:avLst/>
              </a:prstGeom>
            </p:spPr>
            <p:style>
              <a:lnRef idx="2">
                <a:schemeClr val="accent1"/>
              </a:lnRef>
              <a:fillRef idx="0">
                <a:schemeClr val="accent1"/>
              </a:fillRef>
              <a:effectRef idx="1">
                <a:schemeClr val="accent1"/>
              </a:effectRef>
              <a:fontRef idx="minor">
                <a:schemeClr val="tx1"/>
              </a:fontRef>
            </p:style>
          </p:cxnSp>
          <p:cxnSp>
            <p:nvCxnSpPr>
              <p:cNvPr id="70" name="Straight Connector 69"/>
              <p:cNvCxnSpPr/>
              <p:nvPr/>
            </p:nvCxnSpPr>
            <p:spPr>
              <a:xfrm flipV="1">
                <a:off x="3965575" y="5241925"/>
                <a:ext cx="1536700" cy="844550"/>
              </a:xfrm>
              <a:prstGeom prst="line">
                <a:avLst/>
              </a:prstGeom>
            </p:spPr>
            <p:style>
              <a:lnRef idx="2">
                <a:schemeClr val="accent1"/>
              </a:lnRef>
              <a:fillRef idx="0">
                <a:schemeClr val="accent1"/>
              </a:fillRef>
              <a:effectRef idx="1">
                <a:schemeClr val="accent1"/>
              </a:effectRef>
              <a:fontRef idx="minor">
                <a:schemeClr val="tx1"/>
              </a:fontRef>
            </p:style>
          </p:cxnSp>
          <p:cxnSp>
            <p:nvCxnSpPr>
              <p:cNvPr id="71" name="Straight Connector 70"/>
              <p:cNvCxnSpPr/>
              <p:nvPr/>
            </p:nvCxnSpPr>
            <p:spPr>
              <a:xfrm rot="16200000" flipH="1">
                <a:off x="1967707" y="5168106"/>
                <a:ext cx="603250" cy="1836737"/>
              </a:xfrm>
              <a:prstGeom prst="line">
                <a:avLst/>
              </a:prstGeom>
            </p:spPr>
            <p:style>
              <a:lnRef idx="2">
                <a:schemeClr val="accent1"/>
              </a:lnRef>
              <a:fillRef idx="0">
                <a:schemeClr val="accent1"/>
              </a:fillRef>
              <a:effectRef idx="1">
                <a:schemeClr val="accent1"/>
              </a:effectRef>
              <a:fontRef idx="minor">
                <a:schemeClr val="tx1"/>
              </a:fontRef>
            </p:style>
          </p:cxnSp>
          <p:cxnSp>
            <p:nvCxnSpPr>
              <p:cNvPr id="72" name="Straight Connector 71"/>
              <p:cNvCxnSpPr/>
              <p:nvPr/>
            </p:nvCxnSpPr>
            <p:spPr>
              <a:xfrm rot="16200000" flipH="1">
                <a:off x="-265112" y="3981450"/>
                <a:ext cx="2400300" cy="0"/>
              </a:xfrm>
              <a:prstGeom prst="line">
                <a:avLst/>
              </a:prstGeom>
              <a:ln w="25400" cap="flat" cmpd="sng" algn="ctr">
                <a:solidFill>
                  <a:schemeClr val="accent1"/>
                </a:solidFill>
                <a:prstDash val="dot"/>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73" name="Straight Connector 72"/>
              <p:cNvCxnSpPr/>
              <p:nvPr/>
            </p:nvCxnSpPr>
            <p:spPr>
              <a:xfrm rot="5400000">
                <a:off x="2836862" y="3275013"/>
                <a:ext cx="989013" cy="1588"/>
              </a:xfrm>
              <a:prstGeom prst="line">
                <a:avLst/>
              </a:prstGeom>
              <a:ln w="25400" cap="flat" cmpd="sng" algn="ctr">
                <a:solidFill>
                  <a:schemeClr val="accent1"/>
                </a:solidFill>
                <a:prstDash val="dot"/>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74" name="Straight Connector 73"/>
              <p:cNvCxnSpPr/>
              <p:nvPr/>
            </p:nvCxnSpPr>
            <p:spPr>
              <a:xfrm rot="16200000" flipH="1">
                <a:off x="4556125" y="3727450"/>
                <a:ext cx="1892300" cy="0"/>
              </a:xfrm>
              <a:prstGeom prst="line">
                <a:avLst/>
              </a:prstGeom>
              <a:ln w="25400" cap="flat" cmpd="sng" algn="ctr">
                <a:solidFill>
                  <a:schemeClr val="accent1"/>
                </a:solidFill>
                <a:prstDash val="dot"/>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75" name="Rounded Rectangle 74"/>
              <p:cNvSpPr/>
              <p:nvPr/>
            </p:nvSpPr>
            <p:spPr>
              <a:xfrm>
                <a:off x="821267" y="2654124"/>
                <a:ext cx="5731933" cy="416311"/>
              </a:xfrm>
              <a:prstGeom prst="roundRect">
                <a:avLst/>
              </a:prstGeom>
              <a:gradFill>
                <a:gsLst>
                  <a:gs pos="0">
                    <a:srgbClr val="FF0000"/>
                  </a:gs>
                  <a:gs pos="100000">
                    <a:srgbClr val="F7545C"/>
                  </a:gs>
                </a:gsLst>
              </a:gradFill>
            </p:spPr>
            <p:style>
              <a:lnRef idx="0">
                <a:schemeClr val="accent6"/>
              </a:lnRef>
              <a:fillRef idx="3">
                <a:schemeClr val="accent6"/>
              </a:fillRef>
              <a:effectRef idx="3">
                <a:schemeClr val="accent6"/>
              </a:effectRef>
              <a:fontRef idx="minor">
                <a:schemeClr val="lt1"/>
              </a:fontRef>
            </p:style>
            <p:txBody>
              <a:bodyPr anchor="ctr">
                <a:prstTxWarp prst="textNoShape">
                  <a:avLst/>
                </a:prstTxWarp>
              </a:bodyPr>
              <a:lstStyle/>
              <a:p>
                <a:pPr algn="ctr" fontAlgn="auto">
                  <a:spcBef>
                    <a:spcPts val="0"/>
                  </a:spcBef>
                  <a:spcAft>
                    <a:spcPts val="0"/>
                  </a:spcAft>
                  <a:defRPr/>
                </a:pPr>
                <a:r>
                  <a:rPr lang="en-US" sz="1200" dirty="0">
                    <a:solidFill>
                      <a:srgbClr val="FFFFFF"/>
                    </a:solidFill>
                    <a:latin typeface="+mj-lt"/>
                  </a:rPr>
                  <a:t>Network OS</a:t>
                </a:r>
              </a:p>
            </p:txBody>
          </p:sp>
          <p:sp>
            <p:nvSpPr>
              <p:cNvPr id="76" name="AutoShape 7"/>
              <p:cNvSpPr>
                <a:spLocks noChangeArrowheads="1"/>
              </p:cNvSpPr>
              <p:nvPr/>
            </p:nvSpPr>
            <p:spPr bwMode="auto">
              <a:xfrm>
                <a:off x="611188" y="5022850"/>
                <a:ext cx="1371600" cy="762000"/>
              </a:xfrm>
              <a:prstGeom prst="can">
                <a:avLst>
                  <a:gd name="adj" fmla="val 43620"/>
                </a:avLst>
              </a:prstGeom>
              <a:solidFill>
                <a:schemeClr val="tx2"/>
              </a:solidFill>
              <a:ln w="9525">
                <a:noFill/>
                <a:round/>
                <a:headEnd/>
                <a:tailEnd/>
              </a:ln>
              <a:effectLst>
                <a:outerShdw blurRad="63500" dist="38099" dir="2700000" algn="ctr" rotWithShape="0">
                  <a:schemeClr val="bg2">
                    <a:alpha val="74998"/>
                  </a:schemeClr>
                </a:outerShdw>
              </a:effectLst>
            </p:spPr>
            <p:txBody>
              <a:bodyPr wrap="none" anchor="ctr">
                <a:prstTxWarp prst="textNoShape">
                  <a:avLst/>
                </a:prstTxWarp>
              </a:bodyPr>
              <a:lstStyle/>
              <a:p>
                <a:pPr algn="ctr">
                  <a:defRPr/>
                </a:pPr>
                <a:r>
                  <a:rPr lang="en-US" sz="1100" dirty="0" smtClean="0">
                    <a:solidFill>
                      <a:schemeClr val="bg1"/>
                    </a:solidFill>
                    <a:latin typeface="Calibri" charset="0"/>
                  </a:rPr>
                  <a:t>OF</a:t>
                </a:r>
                <a:br>
                  <a:rPr lang="en-US" sz="1100" dirty="0" smtClean="0">
                    <a:solidFill>
                      <a:schemeClr val="bg1"/>
                    </a:solidFill>
                    <a:latin typeface="Calibri" charset="0"/>
                  </a:rPr>
                </a:br>
                <a:r>
                  <a:rPr lang="en-US" sz="1100" dirty="0" smtClean="0">
                    <a:solidFill>
                      <a:schemeClr val="bg1"/>
                    </a:solidFill>
                    <a:latin typeface="Calibri" charset="0"/>
                  </a:rPr>
                  <a:t>Switch </a:t>
                </a:r>
                <a:endParaRPr lang="en-US" sz="1100" dirty="0">
                  <a:solidFill>
                    <a:schemeClr val="bg1"/>
                  </a:solidFill>
                  <a:latin typeface="Calibri" charset="0"/>
                </a:endParaRPr>
              </a:p>
              <a:p>
                <a:pPr algn="ctr">
                  <a:defRPr/>
                </a:pPr>
                <a:endParaRPr lang="en-US" sz="1100" dirty="0">
                  <a:solidFill>
                    <a:schemeClr val="bg1"/>
                  </a:solidFill>
                  <a:latin typeface="Calibri" charset="0"/>
                </a:endParaRPr>
              </a:p>
            </p:txBody>
          </p:sp>
          <p:sp>
            <p:nvSpPr>
              <p:cNvPr id="77" name="AutoShape 7"/>
              <p:cNvSpPr>
                <a:spLocks noChangeArrowheads="1"/>
              </p:cNvSpPr>
              <p:nvPr/>
            </p:nvSpPr>
            <p:spPr bwMode="auto">
              <a:xfrm>
                <a:off x="2878138" y="5937250"/>
                <a:ext cx="1371600" cy="762000"/>
              </a:xfrm>
              <a:prstGeom prst="can">
                <a:avLst>
                  <a:gd name="adj" fmla="val 43620"/>
                </a:avLst>
              </a:prstGeom>
              <a:solidFill>
                <a:schemeClr val="tx2"/>
              </a:solidFill>
              <a:ln w="9525">
                <a:noFill/>
                <a:round/>
                <a:headEnd/>
                <a:tailEnd/>
              </a:ln>
              <a:effectLst>
                <a:outerShdw blurRad="63500" dist="38099" dir="2700000" algn="ctr" rotWithShape="0">
                  <a:schemeClr val="bg2">
                    <a:alpha val="74998"/>
                  </a:schemeClr>
                </a:outerShdw>
              </a:effectLst>
            </p:spPr>
            <p:txBody>
              <a:bodyPr wrap="none" anchor="ctr">
                <a:prstTxWarp prst="textNoShape">
                  <a:avLst/>
                </a:prstTxWarp>
              </a:bodyPr>
              <a:lstStyle/>
              <a:p>
                <a:pPr algn="ctr">
                  <a:defRPr/>
                </a:pPr>
                <a:r>
                  <a:rPr lang="en-US" sz="1100" dirty="0" smtClean="0">
                    <a:solidFill>
                      <a:schemeClr val="bg1"/>
                    </a:solidFill>
                    <a:latin typeface="Calibri" charset="0"/>
                  </a:rPr>
                  <a:t>OF</a:t>
                </a:r>
                <a:br>
                  <a:rPr lang="en-US" sz="1100" dirty="0" smtClean="0">
                    <a:solidFill>
                      <a:schemeClr val="bg1"/>
                    </a:solidFill>
                    <a:latin typeface="Calibri" charset="0"/>
                  </a:rPr>
                </a:br>
                <a:r>
                  <a:rPr lang="en-US" sz="1100" dirty="0" smtClean="0">
                    <a:solidFill>
                      <a:schemeClr val="bg1"/>
                    </a:solidFill>
                    <a:latin typeface="Calibri" charset="0"/>
                  </a:rPr>
                  <a:t>Switch </a:t>
                </a:r>
                <a:endParaRPr lang="en-US" sz="1100" dirty="0">
                  <a:solidFill>
                    <a:schemeClr val="bg1"/>
                  </a:solidFill>
                  <a:latin typeface="Calibri" charset="0"/>
                </a:endParaRPr>
              </a:p>
              <a:p>
                <a:pPr algn="ctr">
                  <a:defRPr/>
                </a:pPr>
                <a:endParaRPr lang="en-US" sz="1100" dirty="0">
                  <a:solidFill>
                    <a:schemeClr val="bg1"/>
                  </a:solidFill>
                  <a:latin typeface="Calibri" charset="0"/>
                </a:endParaRPr>
              </a:p>
            </p:txBody>
          </p:sp>
          <p:sp>
            <p:nvSpPr>
              <p:cNvPr id="78" name="AutoShape 7"/>
              <p:cNvSpPr>
                <a:spLocks noChangeArrowheads="1"/>
              </p:cNvSpPr>
              <p:nvPr/>
            </p:nvSpPr>
            <p:spPr bwMode="auto">
              <a:xfrm>
                <a:off x="2559050" y="3762375"/>
                <a:ext cx="1371600" cy="762000"/>
              </a:xfrm>
              <a:prstGeom prst="can">
                <a:avLst>
                  <a:gd name="adj" fmla="val 43620"/>
                </a:avLst>
              </a:prstGeom>
              <a:solidFill>
                <a:schemeClr val="tx2"/>
              </a:solidFill>
              <a:ln w="9525">
                <a:noFill/>
                <a:round/>
                <a:headEnd/>
                <a:tailEnd/>
              </a:ln>
              <a:effectLst>
                <a:outerShdw blurRad="63500" dist="38099" dir="2700000" algn="ctr" rotWithShape="0">
                  <a:schemeClr val="bg2">
                    <a:alpha val="74998"/>
                  </a:schemeClr>
                </a:outerShdw>
              </a:effectLst>
            </p:spPr>
            <p:txBody>
              <a:bodyPr wrap="none" anchor="ctr">
                <a:prstTxWarp prst="textNoShape">
                  <a:avLst/>
                </a:prstTxWarp>
              </a:bodyPr>
              <a:lstStyle/>
              <a:p>
                <a:pPr algn="ctr">
                  <a:defRPr/>
                </a:pPr>
                <a:r>
                  <a:rPr lang="en-US" sz="1100" dirty="0" smtClean="0">
                    <a:solidFill>
                      <a:schemeClr val="bg1"/>
                    </a:solidFill>
                    <a:latin typeface="Calibri" charset="0"/>
                  </a:rPr>
                  <a:t>OF</a:t>
                </a:r>
                <a:br>
                  <a:rPr lang="en-US" sz="1100" dirty="0" smtClean="0">
                    <a:solidFill>
                      <a:schemeClr val="bg1"/>
                    </a:solidFill>
                    <a:latin typeface="Calibri" charset="0"/>
                  </a:rPr>
                </a:br>
                <a:r>
                  <a:rPr lang="en-US" sz="1100" dirty="0" smtClean="0">
                    <a:solidFill>
                      <a:schemeClr val="bg1"/>
                    </a:solidFill>
                    <a:latin typeface="Calibri" charset="0"/>
                  </a:rPr>
                  <a:t>Switch </a:t>
                </a:r>
                <a:endParaRPr lang="en-US" sz="1100" dirty="0">
                  <a:solidFill>
                    <a:schemeClr val="bg1"/>
                  </a:solidFill>
                  <a:latin typeface="Calibri" charset="0"/>
                </a:endParaRPr>
              </a:p>
              <a:p>
                <a:pPr algn="ctr">
                  <a:defRPr/>
                </a:pPr>
                <a:endParaRPr lang="en-US" sz="1100" dirty="0">
                  <a:solidFill>
                    <a:schemeClr val="bg1"/>
                  </a:solidFill>
                  <a:latin typeface="Calibri" charset="0"/>
                </a:endParaRPr>
              </a:p>
            </p:txBody>
          </p:sp>
          <p:sp>
            <p:nvSpPr>
              <p:cNvPr id="79" name="AutoShape 7"/>
              <p:cNvSpPr>
                <a:spLocks noChangeArrowheads="1"/>
              </p:cNvSpPr>
              <p:nvPr/>
            </p:nvSpPr>
            <p:spPr bwMode="auto">
              <a:xfrm>
                <a:off x="4818063" y="4641850"/>
                <a:ext cx="1371600" cy="762000"/>
              </a:xfrm>
              <a:prstGeom prst="can">
                <a:avLst>
                  <a:gd name="adj" fmla="val 43620"/>
                </a:avLst>
              </a:prstGeom>
              <a:solidFill>
                <a:schemeClr val="tx2"/>
              </a:solidFill>
              <a:ln w="9525">
                <a:noFill/>
                <a:round/>
                <a:headEnd/>
                <a:tailEnd/>
              </a:ln>
              <a:effectLst>
                <a:outerShdw blurRad="63500" dist="38099" dir="2700000" algn="ctr" rotWithShape="0">
                  <a:schemeClr val="bg2">
                    <a:alpha val="74998"/>
                  </a:schemeClr>
                </a:outerShdw>
              </a:effectLst>
            </p:spPr>
            <p:txBody>
              <a:bodyPr wrap="none" anchor="ctr">
                <a:prstTxWarp prst="textNoShape">
                  <a:avLst/>
                </a:prstTxWarp>
              </a:bodyPr>
              <a:lstStyle/>
              <a:p>
                <a:pPr algn="ctr">
                  <a:defRPr/>
                </a:pPr>
                <a:r>
                  <a:rPr lang="en-US" sz="1100" dirty="0" smtClean="0">
                    <a:solidFill>
                      <a:schemeClr val="bg1"/>
                    </a:solidFill>
                    <a:latin typeface="Calibri" charset="0"/>
                  </a:rPr>
                  <a:t>OF</a:t>
                </a:r>
                <a:br>
                  <a:rPr lang="en-US" sz="1100" dirty="0" smtClean="0">
                    <a:solidFill>
                      <a:schemeClr val="bg1"/>
                    </a:solidFill>
                    <a:latin typeface="Calibri" charset="0"/>
                  </a:rPr>
                </a:br>
                <a:r>
                  <a:rPr lang="en-US" sz="1100" dirty="0" smtClean="0">
                    <a:solidFill>
                      <a:schemeClr val="bg1"/>
                    </a:solidFill>
                    <a:latin typeface="Calibri" charset="0"/>
                  </a:rPr>
                  <a:t>Switch </a:t>
                </a:r>
                <a:endParaRPr lang="en-US" sz="1100" dirty="0">
                  <a:solidFill>
                    <a:schemeClr val="bg1"/>
                  </a:solidFill>
                  <a:latin typeface="Calibri" charset="0"/>
                </a:endParaRPr>
              </a:p>
              <a:p>
                <a:pPr algn="ctr">
                  <a:defRPr/>
                </a:pPr>
                <a:endParaRPr lang="en-US" sz="1100" dirty="0">
                  <a:solidFill>
                    <a:schemeClr val="bg1"/>
                  </a:solidFill>
                  <a:latin typeface="Calibri" charset="0"/>
                </a:endParaRPr>
              </a:p>
            </p:txBody>
          </p:sp>
          <p:sp>
            <p:nvSpPr>
              <p:cNvPr id="80" name="TextBox 40"/>
              <p:cNvSpPr txBox="1">
                <a:spLocks noChangeArrowheads="1"/>
              </p:cNvSpPr>
              <p:nvPr/>
            </p:nvSpPr>
            <p:spPr bwMode="auto">
              <a:xfrm>
                <a:off x="6665913" y="2412999"/>
                <a:ext cx="2281237" cy="384720"/>
              </a:xfrm>
              <a:prstGeom prst="rect">
                <a:avLst/>
              </a:prstGeom>
              <a:noFill/>
              <a:ln w="9525">
                <a:noFill/>
                <a:miter lim="800000"/>
                <a:headEnd/>
                <a:tailEnd/>
              </a:ln>
            </p:spPr>
            <p:txBody>
              <a:bodyPr>
                <a:prstTxWarp prst="textNoShape">
                  <a:avLst/>
                </a:prstTxWarp>
                <a:spAutoFit/>
              </a:bodyPr>
              <a:lstStyle/>
              <a:p>
                <a:r>
                  <a:rPr lang="en-US" sz="1000"/>
                  <a:t>Logical Map of Network</a:t>
                </a:r>
              </a:p>
            </p:txBody>
          </p:sp>
          <p:grpSp>
            <p:nvGrpSpPr>
              <p:cNvPr id="8" name="Group 53"/>
              <p:cNvGrpSpPr>
                <a:grpSpLocks/>
              </p:cNvGrpSpPr>
              <p:nvPr/>
            </p:nvGrpSpPr>
            <p:grpSpPr bwMode="auto">
              <a:xfrm>
                <a:off x="820738" y="1751013"/>
                <a:ext cx="7382359" cy="738187"/>
                <a:chOff x="821267" y="1751565"/>
                <a:chExt cx="7382492" cy="738010"/>
              </a:xfrm>
            </p:grpSpPr>
            <p:sp>
              <p:nvSpPr>
                <p:cNvPr id="87" name="Rounded Rectangle 19"/>
                <p:cNvSpPr/>
                <p:nvPr/>
              </p:nvSpPr>
              <p:spPr>
                <a:xfrm>
                  <a:off x="821267" y="1997544"/>
                  <a:ext cx="5731933" cy="492031"/>
                </a:xfrm>
                <a:prstGeom prst="roundRect">
                  <a:avLst/>
                </a:prstGeom>
                <a:solidFill>
                  <a:srgbClr val="3366FF">
                    <a:alpha val="60000"/>
                  </a:srgbClr>
                </a:solidFill>
              </p:spPr>
              <p:style>
                <a:lnRef idx="0">
                  <a:schemeClr val="accent6"/>
                </a:lnRef>
                <a:fillRef idx="3">
                  <a:schemeClr val="accent6"/>
                </a:fillRef>
                <a:effectRef idx="3">
                  <a:schemeClr val="accent6"/>
                </a:effectRef>
                <a:fontRef idx="minor">
                  <a:schemeClr val="lt1"/>
                </a:fontRef>
              </p:style>
              <p:txBody>
                <a:bodyPr anchor="ctr">
                  <a:prstTxWarp prst="textNoShape">
                    <a:avLst/>
                  </a:prstTxWarp>
                </a:bodyPr>
                <a:lstStyle/>
                <a:p>
                  <a:pPr algn="ctr" fontAlgn="auto">
                    <a:spcBef>
                      <a:spcPts val="0"/>
                    </a:spcBef>
                    <a:spcAft>
                      <a:spcPts val="0"/>
                    </a:spcAft>
                    <a:defRPr/>
                  </a:pPr>
                  <a:r>
                    <a:rPr lang="en-US" sz="1200" dirty="0">
                      <a:solidFill>
                        <a:srgbClr val="FFFFFF"/>
                      </a:solidFill>
                      <a:latin typeface="+mj-lt"/>
                    </a:rPr>
                    <a:t>Network </a:t>
                  </a:r>
                  <a:r>
                    <a:rPr lang="en-US" sz="1200" dirty="0" err="1">
                      <a:solidFill>
                        <a:srgbClr val="FFFFFF"/>
                      </a:solidFill>
                      <a:latin typeface="+mj-lt"/>
                    </a:rPr>
                    <a:t>HyperVisor</a:t>
                  </a:r>
                  <a:endParaRPr lang="en-US" sz="1200" dirty="0">
                    <a:solidFill>
                      <a:srgbClr val="FFFFFF"/>
                    </a:solidFill>
                    <a:latin typeface="+mj-lt"/>
                  </a:endParaRPr>
                </a:p>
              </p:txBody>
            </p:sp>
            <p:sp>
              <p:nvSpPr>
                <p:cNvPr id="88" name="TextBox 41"/>
                <p:cNvSpPr txBox="1">
                  <a:spLocks noChangeArrowheads="1"/>
                </p:cNvSpPr>
                <p:nvPr/>
              </p:nvSpPr>
              <p:spPr bwMode="auto">
                <a:xfrm>
                  <a:off x="6612751" y="1751565"/>
                  <a:ext cx="1591008" cy="384628"/>
                </a:xfrm>
                <a:prstGeom prst="rect">
                  <a:avLst/>
                </a:prstGeom>
                <a:noFill/>
                <a:ln w="9525">
                  <a:noFill/>
                  <a:miter lim="800000"/>
                  <a:headEnd/>
                  <a:tailEnd/>
                </a:ln>
              </p:spPr>
              <p:txBody>
                <a:bodyPr wrap="none">
                  <a:prstTxWarp prst="textNoShape">
                    <a:avLst/>
                  </a:prstTxWarp>
                  <a:spAutoFit/>
                </a:bodyPr>
                <a:lstStyle/>
                <a:p>
                  <a:r>
                    <a:rPr lang="en-US" sz="1000"/>
                    <a:t>Virtual Network</a:t>
                  </a:r>
                </a:p>
              </p:txBody>
            </p:sp>
          </p:grpSp>
          <p:grpSp>
            <p:nvGrpSpPr>
              <p:cNvPr id="13" name="Group 54"/>
              <p:cNvGrpSpPr>
                <a:grpSpLocks/>
              </p:cNvGrpSpPr>
              <p:nvPr/>
            </p:nvGrpSpPr>
            <p:grpSpPr bwMode="auto">
              <a:xfrm>
                <a:off x="819150" y="1085850"/>
                <a:ext cx="7267080" cy="815975"/>
                <a:chOff x="818732" y="1085540"/>
                <a:chExt cx="7267356" cy="816418"/>
              </a:xfrm>
            </p:grpSpPr>
            <p:sp>
              <p:nvSpPr>
                <p:cNvPr id="85" name="Rounded Rectangle 84"/>
                <p:cNvSpPr/>
                <p:nvPr/>
              </p:nvSpPr>
              <p:spPr>
                <a:xfrm>
                  <a:off x="818732" y="1409927"/>
                  <a:ext cx="5731933" cy="492031"/>
                </a:xfrm>
                <a:prstGeom prst="roundRect">
                  <a:avLst/>
                </a:prstGeom>
                <a:solidFill>
                  <a:srgbClr val="660066">
                    <a:alpha val="60000"/>
                  </a:srgbClr>
                </a:solidFill>
              </p:spPr>
              <p:style>
                <a:lnRef idx="0">
                  <a:schemeClr val="accent6"/>
                </a:lnRef>
                <a:fillRef idx="3">
                  <a:schemeClr val="accent6"/>
                </a:fillRef>
                <a:effectRef idx="3">
                  <a:schemeClr val="accent6"/>
                </a:effectRef>
                <a:fontRef idx="minor">
                  <a:schemeClr val="lt1"/>
                </a:fontRef>
              </p:style>
              <p:txBody>
                <a:bodyPr anchor="ctr">
                  <a:prstTxWarp prst="textNoShape">
                    <a:avLst/>
                  </a:prstTxWarp>
                </a:bodyPr>
                <a:lstStyle/>
                <a:p>
                  <a:pPr algn="ctr" fontAlgn="auto">
                    <a:spcBef>
                      <a:spcPts val="0"/>
                    </a:spcBef>
                    <a:spcAft>
                      <a:spcPts val="0"/>
                    </a:spcAft>
                    <a:defRPr/>
                  </a:pPr>
                  <a:r>
                    <a:rPr lang="en-US" sz="1200" dirty="0" smtClean="0">
                      <a:solidFill>
                        <a:srgbClr val="FFFFFF"/>
                      </a:solidFill>
                      <a:latin typeface="+mj-lt"/>
                    </a:rPr>
                    <a:t>Programming System/Tools</a:t>
                  </a:r>
                  <a:endParaRPr lang="en-US" sz="1200" dirty="0">
                    <a:solidFill>
                      <a:srgbClr val="FFFFFF"/>
                    </a:solidFill>
                    <a:latin typeface="+mj-lt"/>
                  </a:endParaRPr>
                </a:p>
              </p:txBody>
            </p:sp>
            <p:sp>
              <p:nvSpPr>
                <p:cNvPr id="86" name="TextBox 44"/>
                <p:cNvSpPr txBox="1">
                  <a:spLocks noChangeArrowheads="1"/>
                </p:cNvSpPr>
                <p:nvPr/>
              </p:nvSpPr>
              <p:spPr bwMode="auto">
                <a:xfrm>
                  <a:off x="6595239" y="1085540"/>
                  <a:ext cx="1490849" cy="396959"/>
                </a:xfrm>
                <a:prstGeom prst="rect">
                  <a:avLst/>
                </a:prstGeom>
                <a:noFill/>
                <a:ln w="9525">
                  <a:noFill/>
                  <a:miter lim="800000"/>
                  <a:headEnd/>
                  <a:tailEnd/>
                </a:ln>
              </p:spPr>
              <p:txBody>
                <a:bodyPr wrap="none">
                  <a:prstTxWarp prst="textNoShape">
                    <a:avLst/>
                  </a:prstTxWarp>
                  <a:spAutoFit/>
                </a:bodyPr>
                <a:lstStyle/>
                <a:p>
                  <a:r>
                    <a:rPr lang="en-US" sz="1000" dirty="0" smtClean="0"/>
                    <a:t>Big Connector</a:t>
                  </a:r>
                  <a:endParaRPr lang="en-US" sz="1000" dirty="0"/>
                </a:p>
              </p:txBody>
            </p:sp>
          </p:grpSp>
          <p:sp>
            <p:nvSpPr>
              <p:cNvPr id="83" name="Rounded Rectangle 82"/>
              <p:cNvSpPr/>
              <p:nvPr/>
            </p:nvSpPr>
            <p:spPr>
              <a:xfrm>
                <a:off x="3289462" y="735107"/>
                <a:ext cx="1119392" cy="492031"/>
              </a:xfrm>
              <a:prstGeom prst="roundRect">
                <a:avLst/>
              </a:prstGeom>
              <a:gradFill>
                <a:gsLst>
                  <a:gs pos="0">
                    <a:schemeClr val="accent6">
                      <a:tint val="100000"/>
                      <a:shade val="100000"/>
                      <a:satMod val="130000"/>
                      <a:alpha val="60000"/>
                    </a:schemeClr>
                  </a:gs>
                  <a:gs pos="100000">
                    <a:schemeClr val="accent6">
                      <a:tint val="50000"/>
                      <a:shade val="100000"/>
                      <a:satMod val="350000"/>
                      <a:alpha val="45000"/>
                    </a:schemeClr>
                  </a:gs>
                </a:gsLst>
              </a:gradFill>
            </p:spPr>
            <p:style>
              <a:lnRef idx="0">
                <a:schemeClr val="accent6"/>
              </a:lnRef>
              <a:fillRef idx="3">
                <a:schemeClr val="accent6"/>
              </a:fillRef>
              <a:effectRef idx="3">
                <a:schemeClr val="accent6"/>
              </a:effectRef>
              <a:fontRef idx="minor">
                <a:schemeClr val="lt1"/>
              </a:fontRef>
            </p:style>
            <p:txBody>
              <a:bodyPr anchor="ctr">
                <a:prstTxWarp prst="textNoShape">
                  <a:avLst/>
                </a:prstTxWarp>
              </a:bodyPr>
              <a:lstStyle/>
              <a:p>
                <a:pPr fontAlgn="auto">
                  <a:spcBef>
                    <a:spcPts val="0"/>
                  </a:spcBef>
                  <a:spcAft>
                    <a:spcPts val="0"/>
                  </a:spcAft>
                  <a:defRPr/>
                </a:pPr>
                <a:r>
                  <a:rPr lang="en-US" sz="1200" dirty="0">
                    <a:solidFill>
                      <a:srgbClr val="FFFFFF"/>
                    </a:solidFill>
                    <a:latin typeface="+mj-lt"/>
                  </a:rPr>
                  <a:t>Feature</a:t>
                </a:r>
              </a:p>
            </p:txBody>
          </p:sp>
          <p:sp>
            <p:nvSpPr>
              <p:cNvPr id="84" name="Rounded Rectangle 83"/>
              <p:cNvSpPr/>
              <p:nvPr/>
            </p:nvSpPr>
            <p:spPr>
              <a:xfrm>
                <a:off x="5307684" y="735107"/>
                <a:ext cx="1119392" cy="492031"/>
              </a:xfrm>
              <a:prstGeom prst="roundRect">
                <a:avLst/>
              </a:prstGeom>
              <a:gradFill>
                <a:gsLst>
                  <a:gs pos="0">
                    <a:schemeClr val="accent6">
                      <a:tint val="100000"/>
                      <a:shade val="100000"/>
                      <a:satMod val="130000"/>
                      <a:alpha val="60000"/>
                    </a:schemeClr>
                  </a:gs>
                  <a:gs pos="100000">
                    <a:schemeClr val="accent6">
                      <a:tint val="50000"/>
                      <a:shade val="100000"/>
                      <a:satMod val="350000"/>
                      <a:alpha val="45000"/>
                    </a:schemeClr>
                  </a:gs>
                </a:gsLst>
              </a:gradFill>
            </p:spPr>
            <p:style>
              <a:lnRef idx="0">
                <a:schemeClr val="accent6"/>
              </a:lnRef>
              <a:fillRef idx="3">
                <a:schemeClr val="accent6"/>
              </a:fillRef>
              <a:effectRef idx="3">
                <a:schemeClr val="accent6"/>
              </a:effectRef>
              <a:fontRef idx="minor">
                <a:schemeClr val="lt1"/>
              </a:fontRef>
            </p:style>
            <p:txBody>
              <a:bodyPr anchor="ctr">
                <a:prstTxWarp prst="textNoShape">
                  <a:avLst/>
                </a:prstTxWarp>
              </a:bodyPr>
              <a:lstStyle/>
              <a:p>
                <a:pPr fontAlgn="auto">
                  <a:spcBef>
                    <a:spcPts val="0"/>
                  </a:spcBef>
                  <a:spcAft>
                    <a:spcPts val="0"/>
                  </a:spcAft>
                  <a:defRPr/>
                </a:pPr>
                <a:r>
                  <a:rPr lang="en-US" sz="1200" dirty="0">
                    <a:solidFill>
                      <a:srgbClr val="FFFFFF"/>
                    </a:solidFill>
                    <a:latin typeface="+mj-lt"/>
                  </a:rPr>
                  <a:t>Feature</a:t>
                </a:r>
              </a:p>
            </p:txBody>
          </p:sp>
        </p:grpSp>
        <p:grpSp>
          <p:nvGrpSpPr>
            <p:cNvPr id="65" name="Group 64"/>
            <p:cNvGrpSpPr/>
            <p:nvPr/>
          </p:nvGrpSpPr>
          <p:grpSpPr>
            <a:xfrm>
              <a:off x="6591532" y="2911032"/>
              <a:ext cx="1454237" cy="845119"/>
              <a:chOff x="4627389" y="5457466"/>
              <a:chExt cx="1454237" cy="845119"/>
            </a:xfrm>
          </p:grpSpPr>
          <p:sp>
            <p:nvSpPr>
              <p:cNvPr id="66" name="AutoShape 7"/>
              <p:cNvSpPr>
                <a:spLocks noChangeArrowheads="1"/>
              </p:cNvSpPr>
              <p:nvPr/>
            </p:nvSpPr>
            <p:spPr bwMode="auto">
              <a:xfrm>
                <a:off x="4627389" y="5727338"/>
                <a:ext cx="1059716" cy="575247"/>
              </a:xfrm>
              <a:prstGeom prst="can">
                <a:avLst>
                  <a:gd name="adj" fmla="val 43620"/>
                </a:avLst>
              </a:prstGeom>
              <a:solidFill>
                <a:schemeClr val="tx2"/>
              </a:solidFill>
              <a:ln w="9525">
                <a:noFill/>
                <a:round/>
                <a:headEnd/>
                <a:tailEnd/>
              </a:ln>
              <a:effectLst>
                <a:outerShdw blurRad="63500" dist="38099" dir="2700000" algn="ctr" rotWithShape="0">
                  <a:schemeClr val="bg2">
                    <a:alpha val="74998"/>
                  </a:schemeClr>
                </a:outerShdw>
              </a:effectLst>
            </p:spPr>
            <p:txBody>
              <a:bodyPr wrap="none" anchor="ctr"/>
              <a:lstStyle/>
              <a:p>
                <a:pPr algn="ctr">
                  <a:defRPr/>
                </a:pPr>
                <a:r>
                  <a:rPr lang="en-US" sz="1400" dirty="0" err="1" smtClean="0">
                    <a:solidFill>
                      <a:schemeClr val="bg1"/>
                    </a:solidFill>
                    <a:latin typeface="Calibri" pitchFamily="34" charset="0"/>
                  </a:rPr>
                  <a:t>OpenRadio</a:t>
                </a:r>
                <a:endParaRPr lang="en-US" sz="1400" dirty="0">
                  <a:solidFill>
                    <a:schemeClr val="bg1"/>
                  </a:solidFill>
                  <a:latin typeface="Calibri" pitchFamily="34" charset="0"/>
                  <a:cs typeface="+mn-cs"/>
                </a:endParaRPr>
              </a:p>
            </p:txBody>
          </p:sp>
          <p:pic>
            <p:nvPicPr>
              <p:cNvPr id="81" name="Picture 6"/>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643886" y="5457466"/>
                <a:ext cx="437740" cy="459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2" name="Straight Connector 81"/>
              <p:cNvCxnSpPr/>
              <p:nvPr/>
            </p:nvCxnSpPr>
            <p:spPr>
              <a:xfrm flipH="1">
                <a:off x="5689673" y="5897006"/>
                <a:ext cx="15931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32803832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06074 0.05789 L 0.15186 -0.28509 " pathEditMode="relative" rAng="0" ptsTypes="AA">
                                      <p:cBhvr>
                                        <p:cTn id="6" dur="2000" fill="hold"/>
                                        <p:tgtEl>
                                          <p:spTgt spid="89"/>
                                        </p:tgtEl>
                                        <p:attrNameLst>
                                          <p:attrName>ppt_x</p:attrName>
                                          <p:attrName>ppt_y</p:attrName>
                                        </p:attrNameLst>
                                      </p:cBhvr>
                                      <p:rCtr x="10600" y="-17200"/>
                                    </p:animMotion>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8"/>
                                        </p:tgtEl>
                                        <p:attrNameLst>
                                          <p:attrName>style.visibility</p:attrName>
                                        </p:attrNameLst>
                                      </p:cBhvr>
                                      <p:to>
                                        <p:strVal val="visible"/>
                                      </p:to>
                                    </p:set>
                                  </p:childTnLst>
                                </p:cTn>
                              </p:par>
                            </p:childTnLst>
                          </p:cTn>
                        </p:par>
                        <p:par>
                          <p:cTn id="15" fill="hold">
                            <p:stCondLst>
                              <p:cond delay="0"/>
                            </p:stCondLst>
                            <p:childTnLst>
                              <p:par>
                                <p:cTn id="16" presetID="1" presetClass="entr" presetSubtype="0" fill="hold" grpId="0" nodeType="afterEffect">
                                  <p:stCondLst>
                                    <p:cond delay="1000"/>
                                  </p:stCondLst>
                                  <p:childTnLst>
                                    <p:set>
                                      <p:cBhvr>
                                        <p:cTn id="17" dur="1" fill="hold">
                                          <p:stCondLst>
                                            <p:cond delay="0"/>
                                          </p:stCondLst>
                                        </p:cTn>
                                        <p:tgtEl>
                                          <p:spTgt spid="39"/>
                                        </p:tgtEl>
                                        <p:attrNameLst>
                                          <p:attrName>style.visibility</p:attrName>
                                        </p:attrNameLst>
                                      </p:cBhvr>
                                      <p:to>
                                        <p:strVal val="visible"/>
                                      </p:to>
                                    </p:set>
                                  </p:childTnLst>
                                </p:cTn>
                              </p:par>
                            </p:childTnLst>
                          </p:cTn>
                        </p:par>
                        <p:par>
                          <p:cTn id="18" fill="hold">
                            <p:stCondLst>
                              <p:cond delay="1000"/>
                            </p:stCondLst>
                            <p:childTnLst>
                              <p:par>
                                <p:cTn id="19" presetID="1" presetClass="entr" presetSubtype="0" fill="hold" grpId="0" nodeType="afterEffect">
                                  <p:stCondLst>
                                    <p:cond delay="1000"/>
                                  </p:stCondLst>
                                  <p:childTnLst>
                                    <p:set>
                                      <p:cBhvr>
                                        <p:cTn id="20" dur="1" fill="hold">
                                          <p:stCondLst>
                                            <p:cond delay="0"/>
                                          </p:stCondLst>
                                        </p:cTn>
                                        <p:tgtEl>
                                          <p:spTgt spid="40"/>
                                        </p:tgtEl>
                                        <p:attrNameLst>
                                          <p:attrName>style.visibility</p:attrName>
                                        </p:attrNameLst>
                                      </p:cBhvr>
                                      <p:to>
                                        <p:strVal val="visible"/>
                                      </p:to>
                                    </p:set>
                                  </p:childTnLst>
                                </p:cTn>
                              </p:par>
                            </p:childTnLst>
                          </p:cTn>
                        </p:par>
                        <p:par>
                          <p:cTn id="21" fill="hold">
                            <p:stCondLst>
                              <p:cond delay="2000"/>
                            </p:stCondLst>
                            <p:childTnLst>
                              <p:par>
                                <p:cTn id="22" presetID="1" presetClass="entr" presetSubtype="0" fill="hold" grpId="0" nodeType="afterEffect">
                                  <p:stCondLst>
                                    <p:cond delay="1000"/>
                                  </p:stCondLst>
                                  <p:childTnLst>
                                    <p:set>
                                      <p:cBhvr>
                                        <p:cTn id="23" dur="1" fill="hold">
                                          <p:stCondLst>
                                            <p:cond delay="0"/>
                                          </p:stCondLst>
                                        </p:cTn>
                                        <p:tgtEl>
                                          <p:spTgt spid="41"/>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20"/>
                                        </p:tgtEl>
                                        <p:attrNameLst>
                                          <p:attrName>style.visibility</p:attrName>
                                        </p:attrNameLst>
                                      </p:cBhvr>
                                      <p:to>
                                        <p:strVal val="visible"/>
                                      </p:to>
                                    </p:set>
                                  </p:childTnLst>
                                </p:cTn>
                              </p:par>
                            </p:childTnLst>
                          </p:cTn>
                        </p:par>
                        <p:par>
                          <p:cTn id="28" fill="hold">
                            <p:stCondLst>
                              <p:cond delay="0"/>
                            </p:stCondLst>
                            <p:childTnLst>
                              <p:par>
                                <p:cTn id="29" presetID="1" presetClass="entr" presetSubtype="0" fill="hold" grpId="0" nodeType="afterEffect">
                                  <p:stCondLst>
                                    <p:cond delay="1000"/>
                                  </p:stCondLst>
                                  <p:childTnLst>
                                    <p:set>
                                      <p:cBhvr>
                                        <p:cTn id="30" dur="1" fill="hold">
                                          <p:stCondLst>
                                            <p:cond delay="0"/>
                                          </p:stCondLst>
                                        </p:cTn>
                                        <p:tgtEl>
                                          <p:spTgt spid="24"/>
                                        </p:tgtEl>
                                        <p:attrNameLst>
                                          <p:attrName>style.visibility</p:attrName>
                                        </p:attrNameLst>
                                      </p:cBhvr>
                                      <p:to>
                                        <p:strVal val="visible"/>
                                      </p:to>
                                    </p:set>
                                  </p:childTnLst>
                                </p:cTn>
                              </p:par>
                            </p:childTnLst>
                          </p:cTn>
                        </p:par>
                        <p:par>
                          <p:cTn id="31" fill="hold">
                            <p:stCondLst>
                              <p:cond delay="1000"/>
                            </p:stCondLst>
                            <p:childTnLst>
                              <p:par>
                                <p:cTn id="32" presetID="1" presetClass="entr" presetSubtype="0" fill="hold" grpId="0" nodeType="afterEffect">
                                  <p:stCondLst>
                                    <p:cond delay="1000"/>
                                  </p:stCondLst>
                                  <p:childTnLst>
                                    <p:set>
                                      <p:cBhvr>
                                        <p:cTn id="33" dur="1" fill="hold">
                                          <p:stCondLst>
                                            <p:cond delay="0"/>
                                          </p:stCondLst>
                                        </p:cTn>
                                        <p:tgtEl>
                                          <p:spTgt spid="21"/>
                                        </p:tgtEl>
                                        <p:attrNameLst>
                                          <p:attrName>style.visibility</p:attrName>
                                        </p:attrNameLst>
                                      </p:cBhvr>
                                      <p:to>
                                        <p:strVal val="visible"/>
                                      </p:to>
                                    </p:set>
                                  </p:childTnLst>
                                </p:cTn>
                              </p:par>
                            </p:childTnLst>
                          </p:cTn>
                        </p:par>
                        <p:par>
                          <p:cTn id="34" fill="hold">
                            <p:stCondLst>
                              <p:cond delay="2000"/>
                            </p:stCondLst>
                            <p:childTnLst>
                              <p:par>
                                <p:cTn id="35" presetID="1" presetClass="entr" presetSubtype="0" fill="hold" grpId="0" nodeType="afterEffect">
                                  <p:stCondLst>
                                    <p:cond delay="1000"/>
                                  </p:stCondLst>
                                  <p:childTnLst>
                                    <p:set>
                                      <p:cBhvr>
                                        <p:cTn id="36" dur="1" fill="hold">
                                          <p:stCondLst>
                                            <p:cond delay="0"/>
                                          </p:stCondLst>
                                        </p:cTn>
                                        <p:tgtEl>
                                          <p:spTgt spid="64"/>
                                        </p:tgtEl>
                                        <p:attrNameLst>
                                          <p:attrName>style.visibility</p:attrName>
                                        </p:attrNameLst>
                                      </p:cBhvr>
                                      <p:to>
                                        <p:strVal val="visible"/>
                                      </p:to>
                                    </p:set>
                                  </p:childTnLst>
                                </p:cTn>
                              </p:par>
                              <p:par>
                                <p:cTn id="37" presetID="1" presetClass="entr" presetSubtype="0" fill="hold" grpId="0" nodeType="withEffect">
                                  <p:stCondLst>
                                    <p:cond delay="1000"/>
                                  </p:stCondLst>
                                  <p:childTnLst>
                                    <p:set>
                                      <p:cBhvr>
                                        <p:cTn id="38" dur="1" fill="hold">
                                          <p:stCondLst>
                                            <p:cond delay="0"/>
                                          </p:stCondLst>
                                        </p:cTn>
                                        <p:tgtEl>
                                          <p:spTgt spid="61"/>
                                        </p:tgtEl>
                                        <p:attrNameLst>
                                          <p:attrName>style.visibility</p:attrName>
                                        </p:attrNameLst>
                                      </p:cBhvr>
                                      <p:to>
                                        <p:strVal val="visible"/>
                                      </p:to>
                                    </p:set>
                                  </p:childTnLst>
                                </p:cTn>
                              </p:par>
                            </p:childTnLst>
                          </p:cTn>
                        </p:par>
                        <p:par>
                          <p:cTn id="39" fill="hold">
                            <p:stCondLst>
                              <p:cond delay="3000"/>
                            </p:stCondLst>
                            <p:childTnLst>
                              <p:par>
                                <p:cTn id="40" presetID="1" presetClass="entr" presetSubtype="0" fill="hold" grpId="0" nodeType="afterEffect">
                                  <p:stCondLst>
                                    <p:cond delay="1000"/>
                                  </p:stCondLst>
                                  <p:childTnLst>
                                    <p:set>
                                      <p:cBhvr>
                                        <p:cTn id="41" dur="1" fill="hold">
                                          <p:stCondLst>
                                            <p:cond delay="0"/>
                                          </p:stCondLst>
                                        </p:cTn>
                                        <p:tgtEl>
                                          <p:spTgt spid="22"/>
                                        </p:tgtEl>
                                        <p:attrNameLst>
                                          <p:attrName>style.visibility</p:attrName>
                                        </p:attrNameLst>
                                      </p:cBhvr>
                                      <p:to>
                                        <p:strVal val="visible"/>
                                      </p:to>
                                    </p:set>
                                  </p:childTnLst>
                                </p:cTn>
                              </p:par>
                            </p:childTnLst>
                          </p:cTn>
                        </p:par>
                        <p:par>
                          <p:cTn id="42" fill="hold">
                            <p:stCondLst>
                              <p:cond delay="4000"/>
                            </p:stCondLst>
                            <p:childTnLst>
                              <p:par>
                                <p:cTn id="43" presetID="1" presetClass="entr" presetSubtype="0" fill="hold" grpId="0" nodeType="afterEffect">
                                  <p:stCondLst>
                                    <p:cond delay="1000"/>
                                  </p:stCondLst>
                                  <p:childTnLst>
                                    <p:set>
                                      <p:cBhvr>
                                        <p:cTn id="44" dur="1" fill="hold">
                                          <p:stCondLst>
                                            <p:cond delay="0"/>
                                          </p:stCondLst>
                                        </p:cTn>
                                        <p:tgtEl>
                                          <p:spTgt spid="23"/>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30"/>
                                        </p:tgtEl>
                                        <p:attrNameLst>
                                          <p:attrName>style.visibility</p:attrName>
                                        </p:attrNameLst>
                                      </p:cBhvr>
                                      <p:to>
                                        <p:strVal val="visible"/>
                                      </p:to>
                                    </p:set>
                                  </p:childTnLst>
                                </p:cTn>
                              </p:par>
                            </p:childTnLst>
                          </p:cTn>
                        </p:par>
                        <p:par>
                          <p:cTn id="49" fill="hold">
                            <p:stCondLst>
                              <p:cond delay="0"/>
                            </p:stCondLst>
                            <p:childTnLst>
                              <p:par>
                                <p:cTn id="50" presetID="1" presetClass="entr" presetSubtype="0" fill="hold" grpId="0" nodeType="afterEffect">
                                  <p:stCondLst>
                                    <p:cond delay="1000"/>
                                  </p:stCondLst>
                                  <p:childTnLst>
                                    <p:set>
                                      <p:cBhvr>
                                        <p:cTn id="51" dur="1" fill="hold">
                                          <p:stCondLst>
                                            <p:cond delay="0"/>
                                          </p:stCondLst>
                                        </p:cTn>
                                        <p:tgtEl>
                                          <p:spTgt spid="31"/>
                                        </p:tgtEl>
                                        <p:attrNameLst>
                                          <p:attrName>style.visibility</p:attrName>
                                        </p:attrNameLst>
                                      </p:cBhvr>
                                      <p:to>
                                        <p:strVal val="visible"/>
                                      </p:to>
                                    </p:set>
                                  </p:childTnLst>
                                </p:cTn>
                              </p:par>
                            </p:childTnLst>
                          </p:cTn>
                        </p:par>
                        <p:par>
                          <p:cTn id="52" fill="hold">
                            <p:stCondLst>
                              <p:cond delay="1000"/>
                            </p:stCondLst>
                            <p:childTnLst>
                              <p:par>
                                <p:cTn id="53" presetID="1" presetClass="entr" presetSubtype="0" fill="hold" grpId="0" nodeType="afterEffect">
                                  <p:stCondLst>
                                    <p:cond delay="1000"/>
                                  </p:stCondLst>
                                  <p:childTnLst>
                                    <p:set>
                                      <p:cBhvr>
                                        <p:cTn id="54"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p:bldP spid="23" grpId="0"/>
      <p:bldP spid="24" grpId="0"/>
      <p:bldP spid="30" grpId="0"/>
      <p:bldP spid="31" grpId="0"/>
      <p:bldP spid="32" grpId="0"/>
      <p:bldP spid="38" grpId="0"/>
      <p:bldP spid="39" grpId="0"/>
      <p:bldP spid="40" grpId="0"/>
      <p:bldP spid="41" grpId="0"/>
      <p:bldP spid="61" grpId="0"/>
      <p:bldP spid="64"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 name="Multiply 84"/>
          <p:cNvSpPr/>
          <p:nvPr/>
        </p:nvSpPr>
        <p:spPr>
          <a:xfrm>
            <a:off x="5229036" y="3611764"/>
            <a:ext cx="907184" cy="1210321"/>
          </a:xfrm>
          <a:prstGeom prst="mathMultiply">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6" name="TextBox 85"/>
          <p:cNvSpPr txBox="1"/>
          <p:nvPr/>
        </p:nvSpPr>
        <p:spPr>
          <a:xfrm>
            <a:off x="6955041" y="1004596"/>
            <a:ext cx="1856297" cy="400110"/>
          </a:xfrm>
          <a:prstGeom prst="rect">
            <a:avLst/>
          </a:prstGeom>
          <a:noFill/>
        </p:spPr>
        <p:txBody>
          <a:bodyPr wrap="none" rtlCol="0">
            <a:spAutoFit/>
          </a:bodyPr>
          <a:lstStyle/>
          <a:p>
            <a:r>
              <a:rPr lang="en-US" sz="2000" b="1" dirty="0" smtClean="0">
                <a:solidFill>
                  <a:srgbClr val="3366FF"/>
                </a:solidFill>
              </a:rPr>
              <a:t>Domains of Use</a:t>
            </a:r>
            <a:endParaRPr lang="en-US" sz="2000" b="1" dirty="0">
              <a:solidFill>
                <a:srgbClr val="3366FF"/>
              </a:solidFill>
            </a:endParaRPr>
          </a:p>
        </p:txBody>
      </p:sp>
      <p:sp>
        <p:nvSpPr>
          <p:cNvPr id="87" name="TextBox 86"/>
          <p:cNvSpPr txBox="1"/>
          <p:nvPr/>
        </p:nvSpPr>
        <p:spPr>
          <a:xfrm>
            <a:off x="6497206" y="1721544"/>
            <a:ext cx="2309271" cy="400110"/>
          </a:xfrm>
          <a:prstGeom prst="rect">
            <a:avLst/>
          </a:prstGeom>
          <a:noFill/>
        </p:spPr>
        <p:txBody>
          <a:bodyPr wrap="none" rtlCol="0">
            <a:spAutoFit/>
          </a:bodyPr>
          <a:lstStyle/>
          <a:p>
            <a:r>
              <a:rPr lang="en-US" sz="2000" dirty="0" smtClean="0"/>
              <a:t>Enterprise Networks</a:t>
            </a:r>
            <a:endParaRPr lang="en-US" sz="2000" dirty="0"/>
          </a:p>
        </p:txBody>
      </p:sp>
      <p:sp>
        <p:nvSpPr>
          <p:cNvPr id="88" name="TextBox 87"/>
          <p:cNvSpPr txBox="1"/>
          <p:nvPr/>
        </p:nvSpPr>
        <p:spPr>
          <a:xfrm>
            <a:off x="6454910" y="2590440"/>
            <a:ext cx="2393053" cy="400110"/>
          </a:xfrm>
          <a:prstGeom prst="rect">
            <a:avLst/>
          </a:prstGeom>
          <a:noFill/>
        </p:spPr>
        <p:txBody>
          <a:bodyPr wrap="none" rtlCol="0">
            <a:spAutoFit/>
          </a:bodyPr>
          <a:lstStyle/>
          <a:p>
            <a:r>
              <a:rPr lang="en-US" sz="2000" dirty="0" smtClean="0"/>
              <a:t>Datacenter Networks</a:t>
            </a:r>
            <a:endParaRPr lang="en-US" sz="2000" dirty="0"/>
          </a:p>
        </p:txBody>
      </p:sp>
      <p:sp>
        <p:nvSpPr>
          <p:cNvPr id="89" name="TextBox 88"/>
          <p:cNvSpPr txBox="1"/>
          <p:nvPr/>
        </p:nvSpPr>
        <p:spPr>
          <a:xfrm>
            <a:off x="6188974" y="3459336"/>
            <a:ext cx="2924924" cy="400110"/>
          </a:xfrm>
          <a:prstGeom prst="rect">
            <a:avLst/>
          </a:prstGeom>
          <a:noFill/>
        </p:spPr>
        <p:txBody>
          <a:bodyPr wrap="none" rtlCol="0">
            <a:spAutoFit/>
          </a:bodyPr>
          <a:lstStyle/>
          <a:p>
            <a:r>
              <a:rPr lang="en-US" sz="2000" dirty="0" smtClean="0"/>
              <a:t>Service Provider Networks</a:t>
            </a:r>
            <a:endParaRPr lang="en-US" sz="2000" dirty="0"/>
          </a:p>
        </p:txBody>
      </p:sp>
      <p:sp>
        <p:nvSpPr>
          <p:cNvPr id="90" name="TextBox 89"/>
          <p:cNvSpPr txBox="1"/>
          <p:nvPr/>
        </p:nvSpPr>
        <p:spPr>
          <a:xfrm>
            <a:off x="6637189" y="4328232"/>
            <a:ext cx="2028495" cy="400110"/>
          </a:xfrm>
          <a:prstGeom prst="rect">
            <a:avLst/>
          </a:prstGeom>
          <a:noFill/>
        </p:spPr>
        <p:txBody>
          <a:bodyPr wrap="none" rtlCol="0">
            <a:spAutoFit/>
          </a:bodyPr>
          <a:lstStyle/>
          <a:p>
            <a:r>
              <a:rPr lang="en-US" sz="2000" dirty="0" smtClean="0"/>
              <a:t>Cellular Networks</a:t>
            </a:r>
            <a:endParaRPr lang="en-US" sz="2000" dirty="0"/>
          </a:p>
        </p:txBody>
      </p:sp>
      <p:sp>
        <p:nvSpPr>
          <p:cNvPr id="91" name="TextBox 90"/>
          <p:cNvSpPr txBox="1"/>
          <p:nvPr/>
        </p:nvSpPr>
        <p:spPr>
          <a:xfrm>
            <a:off x="6717402" y="5197128"/>
            <a:ext cx="1868069" cy="400110"/>
          </a:xfrm>
          <a:prstGeom prst="rect">
            <a:avLst/>
          </a:prstGeom>
          <a:noFill/>
        </p:spPr>
        <p:txBody>
          <a:bodyPr wrap="none" rtlCol="0">
            <a:spAutoFit/>
          </a:bodyPr>
          <a:lstStyle/>
          <a:p>
            <a:r>
              <a:rPr lang="en-US" sz="2000" dirty="0" smtClean="0"/>
              <a:t>Home Networks</a:t>
            </a:r>
            <a:endParaRPr lang="en-US" sz="2000" dirty="0"/>
          </a:p>
        </p:txBody>
      </p:sp>
      <p:sp>
        <p:nvSpPr>
          <p:cNvPr id="96" name="Title 1"/>
          <p:cNvSpPr>
            <a:spLocks noGrp="1"/>
          </p:cNvSpPr>
          <p:nvPr>
            <p:ph type="title"/>
          </p:nvPr>
        </p:nvSpPr>
        <p:spPr>
          <a:xfrm>
            <a:off x="457200" y="-193767"/>
            <a:ext cx="8229600" cy="1143000"/>
          </a:xfrm>
        </p:spPr>
        <p:txBody>
          <a:bodyPr/>
          <a:lstStyle/>
          <a:p>
            <a:r>
              <a:rPr lang="en-US" b="1" dirty="0" smtClean="0">
                <a:solidFill>
                  <a:srgbClr val="0000FF"/>
                </a:solidFill>
              </a:rPr>
              <a:t>SDN Opportunities Cont.</a:t>
            </a:r>
            <a:endParaRPr lang="en-US" b="1" dirty="0">
              <a:solidFill>
                <a:srgbClr val="0000FF"/>
              </a:solidFill>
            </a:endParaRPr>
          </a:p>
        </p:txBody>
      </p:sp>
      <p:grpSp>
        <p:nvGrpSpPr>
          <p:cNvPr id="163" name="Group 162"/>
          <p:cNvGrpSpPr>
            <a:grpSpLocks noChangeAspect="1"/>
          </p:cNvGrpSpPr>
          <p:nvPr/>
        </p:nvGrpSpPr>
        <p:grpSpPr>
          <a:xfrm>
            <a:off x="27996" y="1382812"/>
            <a:ext cx="5298385" cy="3539837"/>
            <a:chOff x="57762" y="837156"/>
            <a:chExt cx="8830563" cy="5899728"/>
          </a:xfrm>
        </p:grpSpPr>
        <p:sp>
          <p:nvSpPr>
            <p:cNvPr id="164" name="TextBox 163"/>
            <p:cNvSpPr txBox="1"/>
            <p:nvPr/>
          </p:nvSpPr>
          <p:spPr>
            <a:xfrm>
              <a:off x="2582227" y="4952926"/>
              <a:ext cx="492424" cy="369332"/>
            </a:xfrm>
            <a:prstGeom prst="rect">
              <a:avLst/>
            </a:prstGeom>
            <a:noFill/>
          </p:spPr>
          <p:txBody>
            <a:bodyPr wrap="none" rtlCol="0">
              <a:spAutoFit/>
            </a:bodyPr>
            <a:lstStyle/>
            <a:p>
              <a:r>
                <a:rPr lang="en-US" sz="900" dirty="0" smtClean="0"/>
                <a:t>OF </a:t>
              </a:r>
              <a:br>
                <a:rPr lang="en-US" sz="900" dirty="0" smtClean="0"/>
              </a:br>
              <a:r>
                <a:rPr lang="en-US" sz="900" dirty="0" smtClean="0"/>
                <a:t>Switch</a:t>
              </a:r>
              <a:endParaRPr lang="en-US" sz="900" dirty="0"/>
            </a:p>
          </p:txBody>
        </p:sp>
        <p:sp>
          <p:nvSpPr>
            <p:cNvPr id="165" name="TextBox 164"/>
            <p:cNvSpPr txBox="1"/>
            <p:nvPr/>
          </p:nvSpPr>
          <p:spPr>
            <a:xfrm>
              <a:off x="4419088" y="4925247"/>
              <a:ext cx="450608" cy="369332"/>
            </a:xfrm>
            <a:prstGeom prst="rect">
              <a:avLst/>
            </a:prstGeom>
            <a:noFill/>
          </p:spPr>
          <p:txBody>
            <a:bodyPr wrap="none" rtlCol="0">
              <a:spAutoFit/>
            </a:bodyPr>
            <a:lstStyle/>
            <a:p>
              <a:r>
                <a:rPr lang="en-US" sz="900" dirty="0" smtClean="0"/>
                <a:t>Open</a:t>
              </a:r>
              <a:br>
                <a:rPr lang="en-US" sz="900" dirty="0" smtClean="0"/>
              </a:br>
              <a:r>
                <a:rPr lang="en-US" sz="900" dirty="0" smtClean="0"/>
                <a:t>Radio</a:t>
              </a:r>
              <a:endParaRPr lang="en-US" sz="900" dirty="0"/>
            </a:p>
          </p:txBody>
        </p:sp>
        <p:sp>
          <p:nvSpPr>
            <p:cNvPr id="166" name="TextBox 165"/>
            <p:cNvSpPr txBox="1"/>
            <p:nvPr/>
          </p:nvSpPr>
          <p:spPr>
            <a:xfrm>
              <a:off x="6823145" y="4999688"/>
              <a:ext cx="646331" cy="230832"/>
            </a:xfrm>
            <a:prstGeom prst="rect">
              <a:avLst/>
            </a:prstGeom>
            <a:noFill/>
          </p:spPr>
          <p:txBody>
            <a:bodyPr wrap="none" rtlCol="0">
              <a:spAutoFit/>
            </a:bodyPr>
            <a:lstStyle/>
            <a:p>
              <a:r>
                <a:rPr lang="en-US" sz="900" dirty="0" err="1" smtClean="0"/>
                <a:t>FlowVisor</a:t>
              </a:r>
              <a:endParaRPr lang="en-US" sz="900" dirty="0"/>
            </a:p>
          </p:txBody>
        </p:sp>
        <p:sp>
          <p:nvSpPr>
            <p:cNvPr id="167" name="TextBox 166"/>
            <p:cNvSpPr txBox="1"/>
            <p:nvPr/>
          </p:nvSpPr>
          <p:spPr>
            <a:xfrm>
              <a:off x="7812143" y="4952926"/>
              <a:ext cx="563488" cy="369332"/>
            </a:xfrm>
            <a:prstGeom prst="rect">
              <a:avLst/>
            </a:prstGeom>
            <a:noFill/>
          </p:spPr>
          <p:txBody>
            <a:bodyPr wrap="none" rtlCol="0">
              <a:spAutoFit/>
            </a:bodyPr>
            <a:lstStyle/>
            <a:p>
              <a:r>
                <a:rPr lang="en-US" sz="900" dirty="0" err="1" smtClean="0"/>
                <a:t>Prog</a:t>
              </a:r>
              <a:endParaRPr lang="en-US" sz="900" dirty="0" smtClean="0"/>
            </a:p>
            <a:p>
              <a:r>
                <a:rPr lang="en-US" sz="900" dirty="0" smtClean="0"/>
                <a:t>Systems</a:t>
              </a:r>
              <a:endParaRPr lang="en-US" sz="900" dirty="0"/>
            </a:p>
          </p:txBody>
        </p:sp>
        <p:sp>
          <p:nvSpPr>
            <p:cNvPr id="168" name="TextBox 167"/>
            <p:cNvSpPr txBox="1"/>
            <p:nvPr/>
          </p:nvSpPr>
          <p:spPr>
            <a:xfrm>
              <a:off x="3359157" y="4952926"/>
              <a:ext cx="556563" cy="369332"/>
            </a:xfrm>
            <a:prstGeom prst="rect">
              <a:avLst/>
            </a:prstGeom>
            <a:noFill/>
          </p:spPr>
          <p:txBody>
            <a:bodyPr wrap="none" rtlCol="0">
              <a:spAutoFit/>
            </a:bodyPr>
            <a:lstStyle/>
            <a:p>
              <a:r>
                <a:rPr lang="en-US" sz="900" dirty="0" err="1" smtClean="0"/>
                <a:t>Mininet</a:t>
              </a:r>
              <a:r>
                <a:rPr lang="en-US" sz="900" dirty="0" smtClean="0"/>
                <a:t/>
              </a:r>
              <a:br>
                <a:rPr lang="en-US" sz="900" dirty="0" smtClean="0"/>
              </a:br>
              <a:r>
                <a:rPr lang="en-US" sz="900" dirty="0" smtClean="0"/>
                <a:t>&amp; Tools</a:t>
              </a:r>
            </a:p>
          </p:txBody>
        </p:sp>
        <p:sp>
          <p:nvSpPr>
            <p:cNvPr id="169" name="TextBox 168"/>
            <p:cNvSpPr txBox="1"/>
            <p:nvPr/>
          </p:nvSpPr>
          <p:spPr>
            <a:xfrm>
              <a:off x="1293588" y="4691911"/>
              <a:ext cx="653601" cy="230832"/>
            </a:xfrm>
            <a:prstGeom prst="rect">
              <a:avLst/>
            </a:prstGeom>
            <a:noFill/>
          </p:spPr>
          <p:txBody>
            <a:bodyPr wrap="none" rtlCol="0">
              <a:spAutoFit/>
            </a:bodyPr>
            <a:lstStyle/>
            <a:p>
              <a:r>
                <a:rPr lang="en-US" sz="900" dirty="0" smtClean="0"/>
                <a:t>Scalability</a:t>
              </a:r>
              <a:endParaRPr lang="en-US" sz="900" dirty="0"/>
            </a:p>
          </p:txBody>
        </p:sp>
        <p:sp>
          <p:nvSpPr>
            <p:cNvPr id="170" name="TextBox 169"/>
            <p:cNvSpPr txBox="1"/>
            <p:nvPr/>
          </p:nvSpPr>
          <p:spPr>
            <a:xfrm>
              <a:off x="845557" y="5020843"/>
              <a:ext cx="646331" cy="230832"/>
            </a:xfrm>
            <a:prstGeom prst="rect">
              <a:avLst/>
            </a:prstGeom>
            <a:noFill/>
          </p:spPr>
          <p:txBody>
            <a:bodyPr wrap="none" rtlCol="0">
              <a:spAutoFit/>
            </a:bodyPr>
            <a:lstStyle/>
            <a:p>
              <a:r>
                <a:rPr lang="en-US" sz="900" dirty="0" smtClean="0"/>
                <a:t>Reliability</a:t>
              </a:r>
              <a:endParaRPr lang="en-US" sz="900" dirty="0"/>
            </a:p>
          </p:txBody>
        </p:sp>
        <p:sp>
          <p:nvSpPr>
            <p:cNvPr id="171" name="TextBox 170"/>
            <p:cNvSpPr txBox="1"/>
            <p:nvPr/>
          </p:nvSpPr>
          <p:spPr>
            <a:xfrm>
              <a:off x="510312" y="5390738"/>
              <a:ext cx="562192" cy="230832"/>
            </a:xfrm>
            <a:prstGeom prst="rect">
              <a:avLst/>
            </a:prstGeom>
            <a:noFill/>
          </p:spPr>
          <p:txBody>
            <a:bodyPr wrap="none" rtlCol="0">
              <a:spAutoFit/>
            </a:bodyPr>
            <a:lstStyle/>
            <a:p>
              <a:r>
                <a:rPr lang="en-US" sz="900" dirty="0" smtClean="0"/>
                <a:t>Security</a:t>
              </a:r>
              <a:endParaRPr lang="en-US" sz="900" dirty="0"/>
            </a:p>
          </p:txBody>
        </p:sp>
        <p:sp>
          <p:nvSpPr>
            <p:cNvPr id="172" name="TextBox 171"/>
            <p:cNvSpPr txBox="1"/>
            <p:nvPr/>
          </p:nvSpPr>
          <p:spPr>
            <a:xfrm>
              <a:off x="1470857" y="4150923"/>
              <a:ext cx="708378" cy="230832"/>
            </a:xfrm>
            <a:prstGeom prst="rect">
              <a:avLst/>
            </a:prstGeom>
            <a:noFill/>
          </p:spPr>
          <p:txBody>
            <a:bodyPr wrap="none" rtlCol="0">
              <a:spAutoFit/>
            </a:bodyPr>
            <a:lstStyle/>
            <a:p>
              <a:r>
                <a:rPr lang="en-US" sz="900" dirty="0" smtClean="0"/>
                <a:t>Flow Space</a:t>
              </a:r>
              <a:endParaRPr lang="en-US" sz="900" dirty="0"/>
            </a:p>
          </p:txBody>
        </p:sp>
        <p:sp>
          <p:nvSpPr>
            <p:cNvPr id="173" name="TextBox 172"/>
            <p:cNvSpPr txBox="1"/>
            <p:nvPr/>
          </p:nvSpPr>
          <p:spPr>
            <a:xfrm>
              <a:off x="1277799" y="3458218"/>
              <a:ext cx="838691" cy="230832"/>
            </a:xfrm>
            <a:prstGeom prst="rect">
              <a:avLst/>
            </a:prstGeom>
            <a:noFill/>
          </p:spPr>
          <p:txBody>
            <a:bodyPr wrap="none" rtlCol="0">
              <a:spAutoFit/>
            </a:bodyPr>
            <a:lstStyle/>
            <a:p>
              <a:r>
                <a:rPr lang="en-US" sz="900" dirty="0" smtClean="0"/>
                <a:t>Network Map</a:t>
              </a:r>
              <a:endParaRPr lang="en-US" sz="900" dirty="0"/>
            </a:p>
          </p:txBody>
        </p:sp>
        <p:sp>
          <p:nvSpPr>
            <p:cNvPr id="174" name="TextBox 173"/>
            <p:cNvSpPr txBox="1"/>
            <p:nvPr/>
          </p:nvSpPr>
          <p:spPr>
            <a:xfrm>
              <a:off x="1130734" y="2773760"/>
              <a:ext cx="929010" cy="230832"/>
            </a:xfrm>
            <a:prstGeom prst="rect">
              <a:avLst/>
            </a:prstGeom>
            <a:noFill/>
          </p:spPr>
          <p:txBody>
            <a:bodyPr wrap="none" rtlCol="0">
              <a:spAutoFit/>
            </a:bodyPr>
            <a:lstStyle/>
            <a:p>
              <a:r>
                <a:rPr lang="en-US" sz="900" dirty="0" smtClean="0"/>
                <a:t>Virtual Network</a:t>
              </a:r>
              <a:endParaRPr lang="en-US" sz="900" dirty="0"/>
            </a:p>
          </p:txBody>
        </p:sp>
        <p:sp>
          <p:nvSpPr>
            <p:cNvPr id="175" name="TextBox 174"/>
            <p:cNvSpPr txBox="1"/>
            <p:nvPr/>
          </p:nvSpPr>
          <p:spPr>
            <a:xfrm>
              <a:off x="1262672" y="2072808"/>
              <a:ext cx="842899" cy="230832"/>
            </a:xfrm>
            <a:prstGeom prst="rect">
              <a:avLst/>
            </a:prstGeom>
            <a:noFill/>
          </p:spPr>
          <p:txBody>
            <a:bodyPr wrap="none" rtlCol="0">
              <a:spAutoFit/>
            </a:bodyPr>
            <a:lstStyle/>
            <a:p>
              <a:r>
                <a:rPr lang="en-US" sz="900" dirty="0" smtClean="0"/>
                <a:t>Big Connector</a:t>
              </a:r>
              <a:endParaRPr lang="en-US" sz="900" dirty="0"/>
            </a:p>
          </p:txBody>
        </p:sp>
        <p:sp>
          <p:nvSpPr>
            <p:cNvPr id="176" name="TextBox 175"/>
            <p:cNvSpPr txBox="1"/>
            <p:nvPr/>
          </p:nvSpPr>
          <p:spPr>
            <a:xfrm>
              <a:off x="5910958" y="4918911"/>
              <a:ext cx="728272" cy="369332"/>
            </a:xfrm>
            <a:prstGeom prst="rect">
              <a:avLst/>
            </a:prstGeom>
            <a:noFill/>
          </p:spPr>
          <p:txBody>
            <a:bodyPr wrap="none" rtlCol="0">
              <a:spAutoFit/>
            </a:bodyPr>
            <a:lstStyle/>
            <a:p>
              <a:r>
                <a:rPr lang="en-US" sz="900" dirty="0" smtClean="0"/>
                <a:t>Network</a:t>
              </a:r>
              <a:br>
                <a:rPr lang="en-US" sz="900" dirty="0" smtClean="0"/>
              </a:br>
              <a:r>
                <a:rPr lang="en-US" sz="900" dirty="0" smtClean="0"/>
                <a:t>OS-wireless</a:t>
              </a:r>
              <a:endParaRPr lang="en-US" sz="900" dirty="0"/>
            </a:p>
          </p:txBody>
        </p:sp>
        <p:grpSp>
          <p:nvGrpSpPr>
            <p:cNvPr id="177" name="Group 89"/>
            <p:cNvGrpSpPr/>
            <p:nvPr/>
          </p:nvGrpSpPr>
          <p:grpSpPr>
            <a:xfrm>
              <a:off x="57762" y="1527383"/>
              <a:ext cx="8830563" cy="5209501"/>
              <a:chOff x="57762" y="1527383"/>
              <a:chExt cx="8830563" cy="5209501"/>
            </a:xfrm>
          </p:grpSpPr>
          <p:sp>
            <p:nvSpPr>
              <p:cNvPr id="202" name="TextBox 201"/>
              <p:cNvSpPr txBox="1"/>
              <p:nvPr/>
            </p:nvSpPr>
            <p:spPr>
              <a:xfrm>
                <a:off x="8224852" y="4421543"/>
                <a:ext cx="659174" cy="261610"/>
              </a:xfrm>
              <a:prstGeom prst="rect">
                <a:avLst/>
              </a:prstGeom>
              <a:noFill/>
            </p:spPr>
            <p:txBody>
              <a:bodyPr wrap="none" rtlCol="0">
                <a:spAutoFit/>
              </a:bodyPr>
              <a:lstStyle/>
              <a:p>
                <a:r>
                  <a:rPr lang="en-US" sz="1050" b="1" dirty="0" smtClean="0">
                    <a:solidFill>
                      <a:srgbClr val="3366FF"/>
                    </a:solidFill>
                  </a:rPr>
                  <a:t>Systems</a:t>
                </a:r>
                <a:endParaRPr lang="en-US" sz="1050" b="1" dirty="0">
                  <a:solidFill>
                    <a:srgbClr val="3366FF"/>
                  </a:solidFill>
                </a:endParaRPr>
              </a:p>
            </p:txBody>
          </p:sp>
          <p:cxnSp>
            <p:nvCxnSpPr>
              <p:cNvPr id="203" name="Straight Connector 202"/>
              <p:cNvCxnSpPr/>
              <p:nvPr/>
            </p:nvCxnSpPr>
            <p:spPr>
              <a:xfrm rot="5400000">
                <a:off x="820731" y="3335730"/>
                <a:ext cx="2894523" cy="16494"/>
              </a:xfrm>
              <a:prstGeom prst="line">
                <a:avLst/>
              </a:prstGeom>
            </p:spPr>
            <p:style>
              <a:lnRef idx="2">
                <a:schemeClr val="accent1"/>
              </a:lnRef>
              <a:fillRef idx="0">
                <a:schemeClr val="accent1"/>
              </a:fillRef>
              <a:effectRef idx="1">
                <a:schemeClr val="accent1"/>
              </a:effectRef>
              <a:fontRef idx="minor">
                <a:schemeClr val="tx1"/>
              </a:fontRef>
            </p:style>
          </p:cxnSp>
          <p:cxnSp>
            <p:nvCxnSpPr>
              <p:cNvPr id="204" name="Straight Connector 203"/>
              <p:cNvCxnSpPr/>
              <p:nvPr/>
            </p:nvCxnSpPr>
            <p:spPr>
              <a:xfrm>
                <a:off x="2259745" y="4791239"/>
                <a:ext cx="6628580"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205" name="Straight Connector 204"/>
              <p:cNvCxnSpPr/>
              <p:nvPr/>
            </p:nvCxnSpPr>
            <p:spPr>
              <a:xfrm rot="10800000" flipV="1">
                <a:off x="57763" y="4791238"/>
                <a:ext cx="2201983" cy="1781245"/>
              </a:xfrm>
              <a:prstGeom prst="line">
                <a:avLst/>
              </a:prstGeom>
            </p:spPr>
            <p:style>
              <a:lnRef idx="2">
                <a:schemeClr val="accent1"/>
              </a:lnRef>
              <a:fillRef idx="0">
                <a:schemeClr val="accent1"/>
              </a:fillRef>
              <a:effectRef idx="1">
                <a:schemeClr val="accent1"/>
              </a:effectRef>
              <a:fontRef idx="minor">
                <a:schemeClr val="tx1"/>
              </a:fontRef>
            </p:style>
          </p:cxnSp>
          <p:sp>
            <p:nvSpPr>
              <p:cNvPr id="206" name="TextBox 205"/>
              <p:cNvSpPr txBox="1"/>
              <p:nvPr/>
            </p:nvSpPr>
            <p:spPr>
              <a:xfrm>
                <a:off x="2206142" y="1527383"/>
                <a:ext cx="915635" cy="261610"/>
              </a:xfrm>
              <a:prstGeom prst="rect">
                <a:avLst/>
              </a:prstGeom>
              <a:noFill/>
            </p:spPr>
            <p:txBody>
              <a:bodyPr wrap="none" rtlCol="0">
                <a:spAutoFit/>
              </a:bodyPr>
              <a:lstStyle/>
              <a:p>
                <a:r>
                  <a:rPr lang="en-US" sz="1050" b="1" dirty="0" smtClean="0">
                    <a:solidFill>
                      <a:srgbClr val="3366FF"/>
                    </a:solidFill>
                  </a:rPr>
                  <a:t>Abstractions</a:t>
                </a:r>
                <a:endParaRPr lang="en-US" sz="1050" b="1" dirty="0">
                  <a:solidFill>
                    <a:srgbClr val="3366FF"/>
                  </a:solidFill>
                </a:endParaRPr>
              </a:p>
            </p:txBody>
          </p:sp>
          <p:sp>
            <p:nvSpPr>
              <p:cNvPr id="207" name="TextBox 206"/>
              <p:cNvSpPr txBox="1"/>
              <p:nvPr/>
            </p:nvSpPr>
            <p:spPr>
              <a:xfrm>
                <a:off x="57762" y="6475274"/>
                <a:ext cx="554352" cy="261610"/>
              </a:xfrm>
              <a:prstGeom prst="rect">
                <a:avLst/>
              </a:prstGeom>
              <a:noFill/>
            </p:spPr>
            <p:txBody>
              <a:bodyPr wrap="none" rtlCol="0">
                <a:spAutoFit/>
              </a:bodyPr>
              <a:lstStyle/>
              <a:p>
                <a:r>
                  <a:rPr lang="en-US" sz="1050" b="1" dirty="0" err="1" smtClean="0">
                    <a:solidFill>
                      <a:srgbClr val="3366FF"/>
                    </a:solidFill>
                  </a:rPr>
                  <a:t>Xlities</a:t>
                </a:r>
                <a:endParaRPr lang="en-US" sz="1050" b="1" dirty="0">
                  <a:solidFill>
                    <a:srgbClr val="3366FF"/>
                  </a:solidFill>
                </a:endParaRPr>
              </a:p>
            </p:txBody>
          </p:sp>
          <p:cxnSp>
            <p:nvCxnSpPr>
              <p:cNvPr id="208" name="Straight Connector 207"/>
              <p:cNvCxnSpPr/>
              <p:nvPr/>
            </p:nvCxnSpPr>
            <p:spPr>
              <a:xfrm rot="5400000">
                <a:off x="2795808" y="4806877"/>
                <a:ext cx="255663" cy="8247"/>
              </a:xfrm>
              <a:prstGeom prst="line">
                <a:avLst/>
              </a:prstGeom>
            </p:spPr>
            <p:style>
              <a:lnRef idx="2">
                <a:schemeClr val="accent1"/>
              </a:lnRef>
              <a:fillRef idx="0">
                <a:schemeClr val="accent1"/>
              </a:fillRef>
              <a:effectRef idx="1">
                <a:schemeClr val="accent1"/>
              </a:effectRef>
              <a:fontRef idx="minor">
                <a:schemeClr val="tx1"/>
              </a:fontRef>
            </p:style>
          </p:cxnSp>
          <p:cxnSp>
            <p:nvCxnSpPr>
              <p:cNvPr id="209" name="Straight Connector 15"/>
              <p:cNvCxnSpPr/>
              <p:nvPr/>
            </p:nvCxnSpPr>
            <p:spPr>
              <a:xfrm rot="5400000">
                <a:off x="3675635" y="4806877"/>
                <a:ext cx="255663" cy="8247"/>
              </a:xfrm>
              <a:prstGeom prst="line">
                <a:avLst/>
              </a:prstGeom>
            </p:spPr>
            <p:style>
              <a:lnRef idx="2">
                <a:schemeClr val="accent1"/>
              </a:lnRef>
              <a:fillRef idx="0">
                <a:schemeClr val="accent1"/>
              </a:fillRef>
              <a:effectRef idx="1">
                <a:schemeClr val="accent1"/>
              </a:effectRef>
              <a:fontRef idx="minor">
                <a:schemeClr val="tx1"/>
              </a:fontRef>
            </p:style>
          </p:cxnSp>
          <p:cxnSp>
            <p:nvCxnSpPr>
              <p:cNvPr id="210" name="Straight Connector 209"/>
              <p:cNvCxnSpPr/>
              <p:nvPr/>
            </p:nvCxnSpPr>
            <p:spPr>
              <a:xfrm rot="5400000">
                <a:off x="4555462" y="4806877"/>
                <a:ext cx="255663" cy="8247"/>
              </a:xfrm>
              <a:prstGeom prst="line">
                <a:avLst/>
              </a:prstGeom>
            </p:spPr>
            <p:style>
              <a:lnRef idx="2">
                <a:schemeClr val="accent1"/>
              </a:lnRef>
              <a:fillRef idx="0">
                <a:schemeClr val="accent1"/>
              </a:fillRef>
              <a:effectRef idx="1">
                <a:schemeClr val="accent1"/>
              </a:effectRef>
              <a:fontRef idx="minor">
                <a:schemeClr val="tx1"/>
              </a:fontRef>
            </p:style>
          </p:cxnSp>
          <p:cxnSp>
            <p:nvCxnSpPr>
              <p:cNvPr id="211" name="Straight Connector 17"/>
              <p:cNvCxnSpPr/>
              <p:nvPr/>
            </p:nvCxnSpPr>
            <p:spPr>
              <a:xfrm rot="5400000">
                <a:off x="7194943" y="4806877"/>
                <a:ext cx="255663" cy="8247"/>
              </a:xfrm>
              <a:prstGeom prst="line">
                <a:avLst/>
              </a:prstGeom>
            </p:spPr>
            <p:style>
              <a:lnRef idx="2">
                <a:schemeClr val="accent1"/>
              </a:lnRef>
              <a:fillRef idx="0">
                <a:schemeClr val="accent1"/>
              </a:fillRef>
              <a:effectRef idx="1">
                <a:schemeClr val="accent1"/>
              </a:effectRef>
              <a:fontRef idx="minor">
                <a:schemeClr val="tx1"/>
              </a:fontRef>
            </p:style>
          </p:cxnSp>
          <p:cxnSp>
            <p:nvCxnSpPr>
              <p:cNvPr id="212" name="Straight Connector 18"/>
              <p:cNvCxnSpPr/>
              <p:nvPr/>
            </p:nvCxnSpPr>
            <p:spPr>
              <a:xfrm rot="5400000">
                <a:off x="8074771" y="4806877"/>
                <a:ext cx="255663" cy="8247"/>
              </a:xfrm>
              <a:prstGeom prst="line">
                <a:avLst/>
              </a:prstGeom>
            </p:spPr>
            <p:style>
              <a:lnRef idx="2">
                <a:schemeClr val="accent1"/>
              </a:lnRef>
              <a:fillRef idx="0">
                <a:schemeClr val="accent1"/>
              </a:fillRef>
              <a:effectRef idx="1">
                <a:schemeClr val="accent1"/>
              </a:effectRef>
              <a:fontRef idx="minor">
                <a:schemeClr val="tx1"/>
              </a:fontRef>
            </p:style>
          </p:cxnSp>
          <p:cxnSp>
            <p:nvCxnSpPr>
              <p:cNvPr id="213" name="Straight Connector 24"/>
              <p:cNvCxnSpPr/>
              <p:nvPr/>
            </p:nvCxnSpPr>
            <p:spPr>
              <a:xfrm rot="5400000">
                <a:off x="1847387" y="5042777"/>
                <a:ext cx="255663" cy="8247"/>
              </a:xfrm>
              <a:prstGeom prst="line">
                <a:avLst/>
              </a:prstGeom>
            </p:spPr>
            <p:style>
              <a:lnRef idx="2">
                <a:schemeClr val="accent1"/>
              </a:lnRef>
              <a:fillRef idx="0">
                <a:schemeClr val="accent1"/>
              </a:fillRef>
              <a:effectRef idx="1">
                <a:schemeClr val="accent1"/>
              </a:effectRef>
              <a:fontRef idx="minor">
                <a:schemeClr val="tx1"/>
              </a:fontRef>
            </p:style>
          </p:cxnSp>
          <p:cxnSp>
            <p:nvCxnSpPr>
              <p:cNvPr id="214" name="Straight Connector 213"/>
              <p:cNvCxnSpPr/>
              <p:nvPr/>
            </p:nvCxnSpPr>
            <p:spPr>
              <a:xfrm rot="5400000">
                <a:off x="1443278" y="5344191"/>
                <a:ext cx="255663" cy="8247"/>
              </a:xfrm>
              <a:prstGeom prst="line">
                <a:avLst/>
              </a:prstGeom>
            </p:spPr>
            <p:style>
              <a:lnRef idx="2">
                <a:schemeClr val="accent1"/>
              </a:lnRef>
              <a:fillRef idx="0">
                <a:schemeClr val="accent1"/>
              </a:fillRef>
              <a:effectRef idx="1">
                <a:schemeClr val="accent1"/>
              </a:effectRef>
              <a:fontRef idx="minor">
                <a:schemeClr val="tx1"/>
              </a:fontRef>
            </p:style>
          </p:cxnSp>
          <p:cxnSp>
            <p:nvCxnSpPr>
              <p:cNvPr id="215" name="Straight Connector 214"/>
              <p:cNvCxnSpPr/>
              <p:nvPr/>
            </p:nvCxnSpPr>
            <p:spPr>
              <a:xfrm rot="5400000">
                <a:off x="1006180" y="5698392"/>
                <a:ext cx="255663" cy="8247"/>
              </a:xfrm>
              <a:prstGeom prst="line">
                <a:avLst/>
              </a:prstGeom>
            </p:spPr>
            <p:style>
              <a:lnRef idx="2">
                <a:schemeClr val="accent1"/>
              </a:lnRef>
              <a:fillRef idx="0">
                <a:schemeClr val="accent1"/>
              </a:fillRef>
              <a:effectRef idx="1">
                <a:schemeClr val="accent1"/>
              </a:effectRef>
              <a:fontRef idx="minor">
                <a:schemeClr val="tx1"/>
              </a:fontRef>
            </p:style>
          </p:cxnSp>
          <p:cxnSp>
            <p:nvCxnSpPr>
              <p:cNvPr id="216" name="Straight Connector 215"/>
              <p:cNvCxnSpPr/>
              <p:nvPr/>
            </p:nvCxnSpPr>
            <p:spPr>
              <a:xfrm rot="5400000">
                <a:off x="503106" y="6092465"/>
                <a:ext cx="255663" cy="8247"/>
              </a:xfrm>
              <a:prstGeom prst="line">
                <a:avLst/>
              </a:prstGeom>
            </p:spPr>
            <p:style>
              <a:lnRef idx="2">
                <a:schemeClr val="accent1"/>
              </a:lnRef>
              <a:fillRef idx="0">
                <a:schemeClr val="accent1"/>
              </a:fillRef>
              <a:effectRef idx="1">
                <a:schemeClr val="accent1"/>
              </a:effectRef>
              <a:fontRef idx="minor">
                <a:schemeClr val="tx1"/>
              </a:fontRef>
            </p:style>
          </p:cxnSp>
          <p:cxnSp>
            <p:nvCxnSpPr>
              <p:cNvPr id="217" name="Straight Connector 216"/>
              <p:cNvCxnSpPr/>
              <p:nvPr/>
            </p:nvCxnSpPr>
            <p:spPr>
              <a:xfrm>
                <a:off x="2131913" y="4288195"/>
                <a:ext cx="255663" cy="8247"/>
              </a:xfrm>
              <a:prstGeom prst="line">
                <a:avLst/>
              </a:prstGeom>
            </p:spPr>
            <p:style>
              <a:lnRef idx="2">
                <a:schemeClr val="accent1"/>
              </a:lnRef>
              <a:fillRef idx="0">
                <a:schemeClr val="accent1"/>
              </a:fillRef>
              <a:effectRef idx="1">
                <a:schemeClr val="accent1"/>
              </a:effectRef>
              <a:fontRef idx="minor">
                <a:schemeClr val="tx1"/>
              </a:fontRef>
            </p:style>
          </p:cxnSp>
          <p:cxnSp>
            <p:nvCxnSpPr>
              <p:cNvPr id="218" name="Straight Connector 217"/>
              <p:cNvCxnSpPr/>
              <p:nvPr/>
            </p:nvCxnSpPr>
            <p:spPr>
              <a:xfrm>
                <a:off x="2131913" y="3595490"/>
                <a:ext cx="255663" cy="8247"/>
              </a:xfrm>
              <a:prstGeom prst="line">
                <a:avLst/>
              </a:prstGeom>
            </p:spPr>
            <p:style>
              <a:lnRef idx="2">
                <a:schemeClr val="accent1"/>
              </a:lnRef>
              <a:fillRef idx="0">
                <a:schemeClr val="accent1"/>
              </a:fillRef>
              <a:effectRef idx="1">
                <a:schemeClr val="accent1"/>
              </a:effectRef>
              <a:fontRef idx="minor">
                <a:schemeClr val="tx1"/>
              </a:fontRef>
            </p:style>
          </p:cxnSp>
          <p:cxnSp>
            <p:nvCxnSpPr>
              <p:cNvPr id="219" name="Straight Connector 218"/>
              <p:cNvCxnSpPr/>
              <p:nvPr/>
            </p:nvCxnSpPr>
            <p:spPr>
              <a:xfrm>
                <a:off x="2131913" y="2902785"/>
                <a:ext cx="255663" cy="8247"/>
              </a:xfrm>
              <a:prstGeom prst="line">
                <a:avLst/>
              </a:prstGeom>
            </p:spPr>
            <p:style>
              <a:lnRef idx="2">
                <a:schemeClr val="accent1"/>
              </a:lnRef>
              <a:fillRef idx="0">
                <a:schemeClr val="accent1"/>
              </a:fillRef>
              <a:effectRef idx="1">
                <a:schemeClr val="accent1"/>
              </a:effectRef>
              <a:fontRef idx="minor">
                <a:schemeClr val="tx1"/>
              </a:fontRef>
            </p:style>
          </p:cxnSp>
          <p:cxnSp>
            <p:nvCxnSpPr>
              <p:cNvPr id="220" name="Straight Connector 219"/>
              <p:cNvCxnSpPr/>
              <p:nvPr/>
            </p:nvCxnSpPr>
            <p:spPr>
              <a:xfrm>
                <a:off x="2131913" y="2210080"/>
                <a:ext cx="255663" cy="8247"/>
              </a:xfrm>
              <a:prstGeom prst="line">
                <a:avLst/>
              </a:prstGeom>
            </p:spPr>
            <p:style>
              <a:lnRef idx="2">
                <a:schemeClr val="accent1"/>
              </a:lnRef>
              <a:fillRef idx="0">
                <a:schemeClr val="accent1"/>
              </a:fillRef>
              <a:effectRef idx="1">
                <a:schemeClr val="accent1"/>
              </a:effectRef>
              <a:fontRef idx="minor">
                <a:schemeClr val="tx1"/>
              </a:fontRef>
            </p:style>
          </p:cxnSp>
          <p:cxnSp>
            <p:nvCxnSpPr>
              <p:cNvPr id="221" name="Straight Connector 220"/>
              <p:cNvCxnSpPr/>
              <p:nvPr/>
            </p:nvCxnSpPr>
            <p:spPr>
              <a:xfrm rot="5400000">
                <a:off x="6315116" y="4806877"/>
                <a:ext cx="255663" cy="8247"/>
              </a:xfrm>
              <a:prstGeom prst="line">
                <a:avLst/>
              </a:prstGeom>
            </p:spPr>
            <p:style>
              <a:lnRef idx="2">
                <a:schemeClr val="accent1"/>
              </a:lnRef>
              <a:fillRef idx="0">
                <a:schemeClr val="accent1"/>
              </a:fillRef>
              <a:effectRef idx="1">
                <a:schemeClr val="accent1"/>
              </a:effectRef>
              <a:fontRef idx="minor">
                <a:schemeClr val="tx1"/>
              </a:fontRef>
            </p:style>
          </p:cxnSp>
          <p:cxnSp>
            <p:nvCxnSpPr>
              <p:cNvPr id="222" name="Straight Connector 221"/>
              <p:cNvCxnSpPr/>
              <p:nvPr/>
            </p:nvCxnSpPr>
            <p:spPr>
              <a:xfrm rot="5400000">
                <a:off x="5435289" y="4806877"/>
                <a:ext cx="255663" cy="8247"/>
              </a:xfrm>
              <a:prstGeom prst="line">
                <a:avLst/>
              </a:prstGeom>
            </p:spPr>
            <p:style>
              <a:lnRef idx="2">
                <a:schemeClr val="accent1"/>
              </a:lnRef>
              <a:fillRef idx="0">
                <a:schemeClr val="accent1"/>
              </a:fillRef>
              <a:effectRef idx="1">
                <a:schemeClr val="accent1"/>
              </a:effectRef>
              <a:fontRef idx="minor">
                <a:schemeClr val="tx1"/>
              </a:fontRef>
            </p:style>
          </p:cxnSp>
        </p:grpSp>
        <p:sp>
          <p:nvSpPr>
            <p:cNvPr id="178" name="TextBox 177"/>
            <p:cNvSpPr txBox="1"/>
            <p:nvPr/>
          </p:nvSpPr>
          <p:spPr>
            <a:xfrm>
              <a:off x="5067588" y="4958595"/>
              <a:ext cx="589637" cy="369332"/>
            </a:xfrm>
            <a:prstGeom prst="rect">
              <a:avLst/>
            </a:prstGeom>
            <a:noFill/>
          </p:spPr>
          <p:txBody>
            <a:bodyPr wrap="none" rtlCol="0">
              <a:spAutoFit/>
            </a:bodyPr>
            <a:lstStyle/>
            <a:p>
              <a:r>
                <a:rPr lang="en-US" sz="900" dirty="0" smtClean="0"/>
                <a:t>Network</a:t>
              </a:r>
              <a:br>
                <a:rPr lang="en-US" sz="900" dirty="0" smtClean="0"/>
              </a:br>
              <a:r>
                <a:rPr lang="en-US" sz="900" dirty="0" smtClean="0"/>
                <a:t>OS</a:t>
              </a:r>
              <a:endParaRPr lang="en-US" sz="900" dirty="0"/>
            </a:p>
          </p:txBody>
        </p:sp>
        <p:grpSp>
          <p:nvGrpSpPr>
            <p:cNvPr id="179" name="Group 88"/>
            <p:cNvGrpSpPr/>
            <p:nvPr/>
          </p:nvGrpSpPr>
          <p:grpSpPr>
            <a:xfrm>
              <a:off x="3650058" y="837156"/>
              <a:ext cx="4128260" cy="3817053"/>
              <a:chOff x="3917509" y="754881"/>
              <a:chExt cx="4128260" cy="3817053"/>
            </a:xfrm>
          </p:grpSpPr>
          <p:grpSp>
            <p:nvGrpSpPr>
              <p:cNvPr id="180" name="Group 65"/>
              <p:cNvGrpSpPr>
                <a:grpSpLocks noChangeAspect="1"/>
              </p:cNvGrpSpPr>
              <p:nvPr/>
            </p:nvGrpSpPr>
            <p:grpSpPr>
              <a:xfrm>
                <a:off x="3917509" y="754881"/>
                <a:ext cx="3802889" cy="3817053"/>
                <a:chOff x="611188" y="735107"/>
                <a:chExt cx="5942012" cy="5964143"/>
              </a:xfrm>
            </p:grpSpPr>
            <p:sp>
              <p:nvSpPr>
                <p:cNvPr id="185" name="Rounded Rectangle 184"/>
                <p:cNvSpPr/>
                <p:nvPr/>
              </p:nvSpPr>
              <p:spPr>
                <a:xfrm>
                  <a:off x="1271240" y="735107"/>
                  <a:ext cx="1119392" cy="492031"/>
                </a:xfrm>
                <a:prstGeom prst="roundRect">
                  <a:avLst/>
                </a:prstGeom>
                <a:gradFill>
                  <a:gsLst>
                    <a:gs pos="0">
                      <a:schemeClr val="accent6">
                        <a:tint val="100000"/>
                        <a:shade val="100000"/>
                        <a:satMod val="130000"/>
                        <a:alpha val="60000"/>
                      </a:schemeClr>
                    </a:gs>
                    <a:gs pos="100000">
                      <a:schemeClr val="accent6">
                        <a:tint val="50000"/>
                        <a:shade val="100000"/>
                        <a:satMod val="350000"/>
                        <a:alpha val="45000"/>
                      </a:schemeClr>
                    </a:gs>
                  </a:gsLst>
                </a:gradFill>
              </p:spPr>
              <p:style>
                <a:lnRef idx="0">
                  <a:schemeClr val="accent6"/>
                </a:lnRef>
                <a:fillRef idx="3">
                  <a:schemeClr val="accent6"/>
                </a:fillRef>
                <a:effectRef idx="3">
                  <a:schemeClr val="accent6"/>
                </a:effectRef>
                <a:fontRef idx="minor">
                  <a:schemeClr val="lt1"/>
                </a:fontRef>
              </p:style>
              <p:txBody>
                <a:bodyPr anchor="ctr">
                  <a:prstTxWarp prst="textNoShape">
                    <a:avLst/>
                  </a:prstTxWarp>
                </a:bodyPr>
                <a:lstStyle/>
                <a:p>
                  <a:pPr fontAlgn="auto">
                    <a:spcBef>
                      <a:spcPts val="0"/>
                    </a:spcBef>
                    <a:spcAft>
                      <a:spcPts val="0"/>
                    </a:spcAft>
                    <a:defRPr/>
                  </a:pPr>
                  <a:endParaRPr lang="en-US" sz="1200" dirty="0">
                    <a:solidFill>
                      <a:srgbClr val="FFFFFF"/>
                    </a:solidFill>
                    <a:latin typeface="+mj-lt"/>
                  </a:endParaRPr>
                </a:p>
              </p:txBody>
            </p:sp>
            <p:cxnSp>
              <p:nvCxnSpPr>
                <p:cNvPr id="186" name="Straight Connector 185"/>
                <p:cNvCxnSpPr/>
                <p:nvPr/>
              </p:nvCxnSpPr>
              <p:spPr>
                <a:xfrm flipV="1">
                  <a:off x="1982788" y="3965575"/>
                  <a:ext cx="1666875" cy="1276350"/>
                </a:xfrm>
                <a:prstGeom prst="line">
                  <a:avLst/>
                </a:prstGeom>
              </p:spPr>
              <p:style>
                <a:lnRef idx="2">
                  <a:schemeClr val="accent1"/>
                </a:lnRef>
                <a:fillRef idx="0">
                  <a:schemeClr val="accent1"/>
                </a:fillRef>
                <a:effectRef idx="1">
                  <a:schemeClr val="accent1"/>
                </a:effectRef>
                <a:fontRef idx="minor">
                  <a:schemeClr val="tx1"/>
                </a:fontRef>
              </p:style>
            </p:cxnSp>
            <p:cxnSp>
              <p:nvCxnSpPr>
                <p:cNvPr id="187" name="Straight Connector 186"/>
                <p:cNvCxnSpPr/>
                <p:nvPr/>
              </p:nvCxnSpPr>
              <p:spPr>
                <a:xfrm>
                  <a:off x="3649663" y="4248150"/>
                  <a:ext cx="1533525" cy="425450"/>
                </a:xfrm>
                <a:prstGeom prst="line">
                  <a:avLst/>
                </a:prstGeom>
              </p:spPr>
              <p:style>
                <a:lnRef idx="2">
                  <a:schemeClr val="accent1"/>
                </a:lnRef>
                <a:fillRef idx="0">
                  <a:schemeClr val="accent1"/>
                </a:fillRef>
                <a:effectRef idx="1">
                  <a:schemeClr val="accent1"/>
                </a:effectRef>
                <a:fontRef idx="minor">
                  <a:schemeClr val="tx1"/>
                </a:fontRef>
              </p:style>
            </p:cxnSp>
            <p:cxnSp>
              <p:nvCxnSpPr>
                <p:cNvPr id="188" name="Straight Connector 187"/>
                <p:cNvCxnSpPr/>
                <p:nvPr/>
              </p:nvCxnSpPr>
              <p:spPr>
                <a:xfrm flipV="1">
                  <a:off x="3965575" y="5241925"/>
                  <a:ext cx="1536700" cy="844550"/>
                </a:xfrm>
                <a:prstGeom prst="line">
                  <a:avLst/>
                </a:prstGeom>
              </p:spPr>
              <p:style>
                <a:lnRef idx="2">
                  <a:schemeClr val="accent1"/>
                </a:lnRef>
                <a:fillRef idx="0">
                  <a:schemeClr val="accent1"/>
                </a:fillRef>
                <a:effectRef idx="1">
                  <a:schemeClr val="accent1"/>
                </a:effectRef>
                <a:fontRef idx="minor">
                  <a:schemeClr val="tx1"/>
                </a:fontRef>
              </p:style>
            </p:cxnSp>
            <p:cxnSp>
              <p:nvCxnSpPr>
                <p:cNvPr id="189" name="Straight Connector 188"/>
                <p:cNvCxnSpPr/>
                <p:nvPr/>
              </p:nvCxnSpPr>
              <p:spPr>
                <a:xfrm rot="16200000" flipH="1">
                  <a:off x="1967707" y="5168106"/>
                  <a:ext cx="603250" cy="1836737"/>
                </a:xfrm>
                <a:prstGeom prst="line">
                  <a:avLst/>
                </a:prstGeom>
              </p:spPr>
              <p:style>
                <a:lnRef idx="2">
                  <a:schemeClr val="accent1"/>
                </a:lnRef>
                <a:fillRef idx="0">
                  <a:schemeClr val="accent1"/>
                </a:fillRef>
                <a:effectRef idx="1">
                  <a:schemeClr val="accent1"/>
                </a:effectRef>
                <a:fontRef idx="minor">
                  <a:schemeClr val="tx1"/>
                </a:fontRef>
              </p:style>
            </p:cxnSp>
            <p:cxnSp>
              <p:nvCxnSpPr>
                <p:cNvPr id="190" name="Straight Connector 189"/>
                <p:cNvCxnSpPr/>
                <p:nvPr/>
              </p:nvCxnSpPr>
              <p:spPr>
                <a:xfrm rot="16200000" flipH="1">
                  <a:off x="-265112" y="3981450"/>
                  <a:ext cx="2400300" cy="0"/>
                </a:xfrm>
                <a:prstGeom prst="line">
                  <a:avLst/>
                </a:prstGeom>
                <a:ln w="25400" cap="flat" cmpd="sng" algn="ctr">
                  <a:solidFill>
                    <a:schemeClr val="accent1"/>
                  </a:solidFill>
                  <a:prstDash val="dot"/>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91" name="Straight Connector 190"/>
                <p:cNvCxnSpPr/>
                <p:nvPr/>
              </p:nvCxnSpPr>
              <p:spPr>
                <a:xfrm rot="5400000">
                  <a:off x="2836862" y="3275013"/>
                  <a:ext cx="989013" cy="1588"/>
                </a:xfrm>
                <a:prstGeom prst="line">
                  <a:avLst/>
                </a:prstGeom>
                <a:ln w="25400" cap="flat" cmpd="sng" algn="ctr">
                  <a:solidFill>
                    <a:schemeClr val="accent1"/>
                  </a:solidFill>
                  <a:prstDash val="dot"/>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92" name="Straight Connector 191"/>
                <p:cNvCxnSpPr/>
                <p:nvPr/>
              </p:nvCxnSpPr>
              <p:spPr>
                <a:xfrm rot="16200000" flipH="1">
                  <a:off x="4556125" y="3727450"/>
                  <a:ext cx="1892300" cy="0"/>
                </a:xfrm>
                <a:prstGeom prst="line">
                  <a:avLst/>
                </a:prstGeom>
                <a:ln w="25400" cap="flat" cmpd="sng" algn="ctr">
                  <a:solidFill>
                    <a:schemeClr val="accent1"/>
                  </a:solidFill>
                  <a:prstDash val="dot"/>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193" name="Rounded Rectangle 192"/>
                <p:cNvSpPr/>
                <p:nvPr/>
              </p:nvSpPr>
              <p:spPr>
                <a:xfrm>
                  <a:off x="821267" y="2654124"/>
                  <a:ext cx="5731933" cy="416311"/>
                </a:xfrm>
                <a:prstGeom prst="roundRect">
                  <a:avLst/>
                </a:prstGeom>
                <a:gradFill>
                  <a:gsLst>
                    <a:gs pos="0">
                      <a:srgbClr val="FF0000"/>
                    </a:gs>
                    <a:gs pos="100000">
                      <a:srgbClr val="F7545C"/>
                    </a:gs>
                  </a:gsLst>
                </a:gradFill>
              </p:spPr>
              <p:style>
                <a:lnRef idx="0">
                  <a:schemeClr val="accent6"/>
                </a:lnRef>
                <a:fillRef idx="3">
                  <a:schemeClr val="accent6"/>
                </a:fillRef>
                <a:effectRef idx="3">
                  <a:schemeClr val="accent6"/>
                </a:effectRef>
                <a:fontRef idx="minor">
                  <a:schemeClr val="lt1"/>
                </a:fontRef>
              </p:style>
              <p:txBody>
                <a:bodyPr anchor="ctr">
                  <a:prstTxWarp prst="textNoShape">
                    <a:avLst/>
                  </a:prstTxWarp>
                </a:bodyPr>
                <a:lstStyle/>
                <a:p>
                  <a:pPr algn="ctr" fontAlgn="auto">
                    <a:spcBef>
                      <a:spcPts val="0"/>
                    </a:spcBef>
                    <a:spcAft>
                      <a:spcPts val="0"/>
                    </a:spcAft>
                    <a:defRPr/>
                  </a:pPr>
                  <a:endParaRPr lang="en-US" sz="1200" dirty="0">
                    <a:solidFill>
                      <a:srgbClr val="FFFFFF"/>
                    </a:solidFill>
                    <a:latin typeface="+mj-lt"/>
                  </a:endParaRPr>
                </a:p>
              </p:txBody>
            </p:sp>
            <p:sp>
              <p:nvSpPr>
                <p:cNvPr id="194" name="AutoShape 7"/>
                <p:cNvSpPr>
                  <a:spLocks noChangeArrowheads="1"/>
                </p:cNvSpPr>
                <p:nvPr/>
              </p:nvSpPr>
              <p:spPr bwMode="auto">
                <a:xfrm>
                  <a:off x="611188" y="5022850"/>
                  <a:ext cx="1371600" cy="762000"/>
                </a:xfrm>
                <a:prstGeom prst="can">
                  <a:avLst>
                    <a:gd name="adj" fmla="val 43620"/>
                  </a:avLst>
                </a:prstGeom>
                <a:solidFill>
                  <a:schemeClr val="tx2"/>
                </a:solidFill>
                <a:ln w="9525">
                  <a:noFill/>
                  <a:round/>
                  <a:headEnd/>
                  <a:tailEnd/>
                </a:ln>
                <a:effectLst>
                  <a:outerShdw blurRad="63500" dist="38099" dir="2700000" algn="ctr" rotWithShape="0">
                    <a:schemeClr val="bg2">
                      <a:alpha val="74998"/>
                    </a:schemeClr>
                  </a:outerShdw>
                </a:effectLst>
              </p:spPr>
              <p:txBody>
                <a:bodyPr wrap="none" anchor="ctr">
                  <a:prstTxWarp prst="textNoShape">
                    <a:avLst/>
                  </a:prstTxWarp>
                </a:bodyPr>
                <a:lstStyle/>
                <a:p>
                  <a:pPr algn="ctr">
                    <a:defRPr/>
                  </a:pPr>
                  <a:endParaRPr lang="en-US" sz="1100" dirty="0" smtClean="0">
                    <a:solidFill>
                      <a:schemeClr val="bg1"/>
                    </a:solidFill>
                    <a:latin typeface="Calibri" charset="0"/>
                  </a:endParaRPr>
                </a:p>
                <a:p>
                  <a:pPr algn="ctr">
                    <a:defRPr/>
                  </a:pPr>
                  <a:endParaRPr lang="en-US" sz="1100" dirty="0">
                    <a:solidFill>
                      <a:schemeClr val="bg1"/>
                    </a:solidFill>
                    <a:latin typeface="Calibri" charset="0"/>
                  </a:endParaRPr>
                </a:p>
              </p:txBody>
            </p:sp>
            <p:sp>
              <p:nvSpPr>
                <p:cNvPr id="195" name="AutoShape 7"/>
                <p:cNvSpPr>
                  <a:spLocks noChangeArrowheads="1"/>
                </p:cNvSpPr>
                <p:nvPr/>
              </p:nvSpPr>
              <p:spPr bwMode="auto">
                <a:xfrm>
                  <a:off x="2878138" y="5937250"/>
                  <a:ext cx="1371600" cy="762000"/>
                </a:xfrm>
                <a:prstGeom prst="can">
                  <a:avLst>
                    <a:gd name="adj" fmla="val 43620"/>
                  </a:avLst>
                </a:prstGeom>
                <a:solidFill>
                  <a:schemeClr val="tx2"/>
                </a:solidFill>
                <a:ln w="9525">
                  <a:noFill/>
                  <a:round/>
                  <a:headEnd/>
                  <a:tailEnd/>
                </a:ln>
                <a:effectLst>
                  <a:outerShdw blurRad="63500" dist="38099" dir="2700000" algn="ctr" rotWithShape="0">
                    <a:schemeClr val="bg2">
                      <a:alpha val="74998"/>
                    </a:schemeClr>
                  </a:outerShdw>
                </a:effectLst>
              </p:spPr>
              <p:txBody>
                <a:bodyPr wrap="none" anchor="ctr">
                  <a:prstTxWarp prst="textNoShape">
                    <a:avLst/>
                  </a:prstTxWarp>
                </a:bodyPr>
                <a:lstStyle/>
                <a:p>
                  <a:pPr algn="ctr">
                    <a:defRPr/>
                  </a:pPr>
                  <a:endParaRPr lang="en-US" sz="1100" dirty="0" smtClean="0">
                    <a:solidFill>
                      <a:schemeClr val="bg1"/>
                    </a:solidFill>
                    <a:latin typeface="Calibri" charset="0"/>
                  </a:endParaRPr>
                </a:p>
                <a:p>
                  <a:pPr algn="ctr">
                    <a:defRPr/>
                  </a:pPr>
                  <a:endParaRPr lang="en-US" sz="1100" dirty="0">
                    <a:solidFill>
                      <a:schemeClr val="bg1"/>
                    </a:solidFill>
                    <a:latin typeface="Calibri" charset="0"/>
                  </a:endParaRPr>
                </a:p>
              </p:txBody>
            </p:sp>
            <p:sp>
              <p:nvSpPr>
                <p:cNvPr id="196" name="AutoShape 7"/>
                <p:cNvSpPr>
                  <a:spLocks noChangeArrowheads="1"/>
                </p:cNvSpPr>
                <p:nvPr/>
              </p:nvSpPr>
              <p:spPr bwMode="auto">
                <a:xfrm>
                  <a:off x="2559050" y="3762375"/>
                  <a:ext cx="1371600" cy="762000"/>
                </a:xfrm>
                <a:prstGeom prst="can">
                  <a:avLst>
                    <a:gd name="adj" fmla="val 43620"/>
                  </a:avLst>
                </a:prstGeom>
                <a:solidFill>
                  <a:schemeClr val="tx2"/>
                </a:solidFill>
                <a:ln w="9525">
                  <a:noFill/>
                  <a:round/>
                  <a:headEnd/>
                  <a:tailEnd/>
                </a:ln>
                <a:effectLst>
                  <a:outerShdw blurRad="63500" dist="38099" dir="2700000" algn="ctr" rotWithShape="0">
                    <a:schemeClr val="bg2">
                      <a:alpha val="74998"/>
                    </a:schemeClr>
                  </a:outerShdw>
                </a:effectLst>
              </p:spPr>
              <p:txBody>
                <a:bodyPr wrap="none" anchor="ctr">
                  <a:prstTxWarp prst="textNoShape">
                    <a:avLst/>
                  </a:prstTxWarp>
                </a:bodyPr>
                <a:lstStyle/>
                <a:p>
                  <a:pPr algn="ctr">
                    <a:defRPr/>
                  </a:pPr>
                  <a:r>
                    <a:rPr lang="en-US" sz="1100" dirty="0" smtClean="0">
                      <a:solidFill>
                        <a:schemeClr val="bg1"/>
                      </a:solidFill>
                      <a:latin typeface="Calibri" charset="0"/>
                    </a:rPr>
                    <a:t> </a:t>
                  </a:r>
                  <a:endParaRPr lang="en-US" sz="1100" dirty="0">
                    <a:solidFill>
                      <a:schemeClr val="bg1"/>
                    </a:solidFill>
                    <a:latin typeface="Calibri" charset="0"/>
                  </a:endParaRPr>
                </a:p>
                <a:p>
                  <a:pPr algn="ctr">
                    <a:defRPr/>
                  </a:pPr>
                  <a:endParaRPr lang="en-US" sz="1100" dirty="0">
                    <a:solidFill>
                      <a:schemeClr val="bg1"/>
                    </a:solidFill>
                    <a:latin typeface="Calibri" charset="0"/>
                  </a:endParaRPr>
                </a:p>
              </p:txBody>
            </p:sp>
            <p:sp>
              <p:nvSpPr>
                <p:cNvPr id="197" name="AutoShape 7"/>
                <p:cNvSpPr>
                  <a:spLocks noChangeArrowheads="1"/>
                </p:cNvSpPr>
                <p:nvPr/>
              </p:nvSpPr>
              <p:spPr bwMode="auto">
                <a:xfrm>
                  <a:off x="4818063" y="4641850"/>
                  <a:ext cx="1371600" cy="762000"/>
                </a:xfrm>
                <a:prstGeom prst="can">
                  <a:avLst>
                    <a:gd name="adj" fmla="val 43620"/>
                  </a:avLst>
                </a:prstGeom>
                <a:solidFill>
                  <a:schemeClr val="tx2"/>
                </a:solidFill>
                <a:ln w="9525">
                  <a:noFill/>
                  <a:round/>
                  <a:headEnd/>
                  <a:tailEnd/>
                </a:ln>
                <a:effectLst>
                  <a:outerShdw blurRad="63500" dist="38099" dir="2700000" algn="ctr" rotWithShape="0">
                    <a:schemeClr val="bg2">
                      <a:alpha val="74998"/>
                    </a:schemeClr>
                  </a:outerShdw>
                </a:effectLst>
              </p:spPr>
              <p:txBody>
                <a:bodyPr wrap="none" anchor="ctr">
                  <a:prstTxWarp prst="textNoShape">
                    <a:avLst/>
                  </a:prstTxWarp>
                </a:bodyPr>
                <a:lstStyle/>
                <a:p>
                  <a:pPr algn="ctr">
                    <a:defRPr/>
                  </a:pPr>
                  <a:r>
                    <a:rPr lang="en-US" sz="1100" dirty="0" smtClean="0">
                      <a:solidFill>
                        <a:schemeClr val="bg1"/>
                      </a:solidFill>
                      <a:latin typeface="Calibri" charset="0"/>
                    </a:rPr>
                    <a:t>OF</a:t>
                  </a:r>
                  <a:br>
                    <a:rPr lang="en-US" sz="1100" dirty="0" smtClean="0">
                      <a:solidFill>
                        <a:schemeClr val="bg1"/>
                      </a:solidFill>
                      <a:latin typeface="Calibri" charset="0"/>
                    </a:rPr>
                  </a:br>
                  <a:r>
                    <a:rPr lang="en-US" sz="1100" dirty="0" smtClean="0">
                      <a:solidFill>
                        <a:schemeClr val="bg1"/>
                      </a:solidFill>
                      <a:latin typeface="Calibri" charset="0"/>
                    </a:rPr>
                    <a:t>Switch </a:t>
                  </a:r>
                  <a:endParaRPr lang="en-US" sz="1100" dirty="0">
                    <a:solidFill>
                      <a:schemeClr val="bg1"/>
                    </a:solidFill>
                    <a:latin typeface="Calibri" charset="0"/>
                  </a:endParaRPr>
                </a:p>
                <a:p>
                  <a:pPr algn="ctr">
                    <a:defRPr/>
                  </a:pPr>
                  <a:endParaRPr lang="en-US" sz="1100" dirty="0">
                    <a:solidFill>
                      <a:schemeClr val="bg1"/>
                    </a:solidFill>
                    <a:latin typeface="Calibri" charset="0"/>
                  </a:endParaRPr>
                </a:p>
              </p:txBody>
            </p:sp>
            <p:sp>
              <p:nvSpPr>
                <p:cNvPr id="198" name="Rounded Rectangle 19"/>
                <p:cNvSpPr/>
                <p:nvPr/>
              </p:nvSpPr>
              <p:spPr bwMode="auto">
                <a:xfrm>
                  <a:off x="820738" y="1997051"/>
                  <a:ext cx="5731830" cy="492150"/>
                </a:xfrm>
                <a:prstGeom prst="roundRect">
                  <a:avLst/>
                </a:prstGeom>
                <a:solidFill>
                  <a:srgbClr val="3366FF">
                    <a:alpha val="60000"/>
                  </a:srgbClr>
                </a:solidFill>
              </p:spPr>
              <p:style>
                <a:lnRef idx="0">
                  <a:schemeClr val="accent6"/>
                </a:lnRef>
                <a:fillRef idx="3">
                  <a:schemeClr val="accent6"/>
                </a:fillRef>
                <a:effectRef idx="3">
                  <a:schemeClr val="accent6"/>
                </a:effectRef>
                <a:fontRef idx="minor">
                  <a:schemeClr val="lt1"/>
                </a:fontRef>
              </p:style>
              <p:txBody>
                <a:bodyPr anchor="ctr">
                  <a:prstTxWarp prst="textNoShape">
                    <a:avLst/>
                  </a:prstTxWarp>
                </a:bodyPr>
                <a:lstStyle/>
                <a:p>
                  <a:pPr algn="ctr" fontAlgn="auto">
                    <a:spcBef>
                      <a:spcPts val="0"/>
                    </a:spcBef>
                    <a:spcAft>
                      <a:spcPts val="0"/>
                    </a:spcAft>
                    <a:defRPr/>
                  </a:pPr>
                  <a:endParaRPr lang="en-US" sz="1200" dirty="0">
                    <a:solidFill>
                      <a:srgbClr val="FFFFFF"/>
                    </a:solidFill>
                    <a:latin typeface="+mj-lt"/>
                  </a:endParaRPr>
                </a:p>
              </p:txBody>
            </p:sp>
            <p:sp>
              <p:nvSpPr>
                <p:cNvPr id="199" name="Rounded Rectangle 198"/>
                <p:cNvSpPr/>
                <p:nvPr/>
              </p:nvSpPr>
              <p:spPr bwMode="auto">
                <a:xfrm>
                  <a:off x="819150" y="1410060"/>
                  <a:ext cx="5731715" cy="491764"/>
                </a:xfrm>
                <a:prstGeom prst="roundRect">
                  <a:avLst/>
                </a:prstGeom>
                <a:solidFill>
                  <a:srgbClr val="660066">
                    <a:alpha val="60000"/>
                  </a:srgbClr>
                </a:solidFill>
              </p:spPr>
              <p:style>
                <a:lnRef idx="0">
                  <a:schemeClr val="accent6"/>
                </a:lnRef>
                <a:fillRef idx="3">
                  <a:schemeClr val="accent6"/>
                </a:fillRef>
                <a:effectRef idx="3">
                  <a:schemeClr val="accent6"/>
                </a:effectRef>
                <a:fontRef idx="minor">
                  <a:schemeClr val="lt1"/>
                </a:fontRef>
              </p:style>
              <p:txBody>
                <a:bodyPr anchor="ctr">
                  <a:prstTxWarp prst="textNoShape">
                    <a:avLst/>
                  </a:prstTxWarp>
                </a:bodyPr>
                <a:lstStyle/>
                <a:p>
                  <a:pPr algn="ctr" fontAlgn="auto">
                    <a:spcBef>
                      <a:spcPts val="0"/>
                    </a:spcBef>
                    <a:spcAft>
                      <a:spcPts val="0"/>
                    </a:spcAft>
                    <a:defRPr/>
                  </a:pPr>
                  <a:endParaRPr lang="en-US" sz="1200" dirty="0">
                    <a:solidFill>
                      <a:srgbClr val="FFFFFF"/>
                    </a:solidFill>
                    <a:latin typeface="+mj-lt"/>
                  </a:endParaRPr>
                </a:p>
              </p:txBody>
            </p:sp>
            <p:sp>
              <p:nvSpPr>
                <p:cNvPr id="200" name="Rounded Rectangle 199"/>
                <p:cNvSpPr/>
                <p:nvPr/>
              </p:nvSpPr>
              <p:spPr>
                <a:xfrm>
                  <a:off x="3289462" y="735107"/>
                  <a:ext cx="1119392" cy="492031"/>
                </a:xfrm>
                <a:prstGeom prst="roundRect">
                  <a:avLst/>
                </a:prstGeom>
                <a:gradFill>
                  <a:gsLst>
                    <a:gs pos="0">
                      <a:schemeClr val="accent6">
                        <a:tint val="100000"/>
                        <a:shade val="100000"/>
                        <a:satMod val="130000"/>
                        <a:alpha val="60000"/>
                      </a:schemeClr>
                    </a:gs>
                    <a:gs pos="100000">
                      <a:schemeClr val="accent6">
                        <a:tint val="50000"/>
                        <a:shade val="100000"/>
                        <a:satMod val="350000"/>
                        <a:alpha val="45000"/>
                      </a:schemeClr>
                    </a:gs>
                  </a:gsLst>
                </a:gradFill>
              </p:spPr>
              <p:style>
                <a:lnRef idx="0">
                  <a:schemeClr val="accent6"/>
                </a:lnRef>
                <a:fillRef idx="3">
                  <a:schemeClr val="accent6"/>
                </a:fillRef>
                <a:effectRef idx="3">
                  <a:schemeClr val="accent6"/>
                </a:effectRef>
                <a:fontRef idx="minor">
                  <a:schemeClr val="lt1"/>
                </a:fontRef>
              </p:style>
              <p:txBody>
                <a:bodyPr anchor="ctr">
                  <a:prstTxWarp prst="textNoShape">
                    <a:avLst/>
                  </a:prstTxWarp>
                </a:bodyPr>
                <a:lstStyle/>
                <a:p>
                  <a:pPr fontAlgn="auto">
                    <a:spcBef>
                      <a:spcPts val="0"/>
                    </a:spcBef>
                    <a:spcAft>
                      <a:spcPts val="0"/>
                    </a:spcAft>
                    <a:defRPr/>
                  </a:pPr>
                  <a:endParaRPr lang="en-US" sz="1200" dirty="0">
                    <a:solidFill>
                      <a:srgbClr val="FFFFFF"/>
                    </a:solidFill>
                    <a:latin typeface="+mj-lt"/>
                  </a:endParaRPr>
                </a:p>
              </p:txBody>
            </p:sp>
            <p:sp>
              <p:nvSpPr>
                <p:cNvPr id="201" name="Rounded Rectangle 200"/>
                <p:cNvSpPr/>
                <p:nvPr/>
              </p:nvSpPr>
              <p:spPr>
                <a:xfrm>
                  <a:off x="5307684" y="735107"/>
                  <a:ext cx="1119392" cy="492031"/>
                </a:xfrm>
                <a:prstGeom prst="roundRect">
                  <a:avLst/>
                </a:prstGeom>
                <a:gradFill>
                  <a:gsLst>
                    <a:gs pos="0">
                      <a:schemeClr val="accent6">
                        <a:tint val="100000"/>
                        <a:shade val="100000"/>
                        <a:satMod val="130000"/>
                        <a:alpha val="60000"/>
                      </a:schemeClr>
                    </a:gs>
                    <a:gs pos="100000">
                      <a:schemeClr val="accent6">
                        <a:tint val="50000"/>
                        <a:shade val="100000"/>
                        <a:satMod val="350000"/>
                        <a:alpha val="45000"/>
                      </a:schemeClr>
                    </a:gs>
                  </a:gsLst>
                </a:gradFill>
              </p:spPr>
              <p:style>
                <a:lnRef idx="0">
                  <a:schemeClr val="accent6"/>
                </a:lnRef>
                <a:fillRef idx="3">
                  <a:schemeClr val="accent6"/>
                </a:fillRef>
                <a:effectRef idx="3">
                  <a:schemeClr val="accent6"/>
                </a:effectRef>
                <a:fontRef idx="minor">
                  <a:schemeClr val="lt1"/>
                </a:fontRef>
              </p:style>
              <p:txBody>
                <a:bodyPr anchor="ctr">
                  <a:prstTxWarp prst="textNoShape">
                    <a:avLst/>
                  </a:prstTxWarp>
                </a:bodyPr>
                <a:lstStyle/>
                <a:p>
                  <a:pPr fontAlgn="auto">
                    <a:spcBef>
                      <a:spcPts val="0"/>
                    </a:spcBef>
                    <a:spcAft>
                      <a:spcPts val="0"/>
                    </a:spcAft>
                    <a:defRPr/>
                  </a:pPr>
                  <a:endParaRPr lang="en-US" sz="1200" dirty="0">
                    <a:solidFill>
                      <a:srgbClr val="FFFFFF"/>
                    </a:solidFill>
                    <a:latin typeface="+mj-lt"/>
                  </a:endParaRPr>
                </a:p>
              </p:txBody>
            </p:sp>
          </p:grpSp>
          <p:grpSp>
            <p:nvGrpSpPr>
              <p:cNvPr id="181" name="Group 64"/>
              <p:cNvGrpSpPr/>
              <p:nvPr/>
            </p:nvGrpSpPr>
            <p:grpSpPr>
              <a:xfrm>
                <a:off x="6591532" y="2911032"/>
                <a:ext cx="1454237" cy="845119"/>
                <a:chOff x="4627389" y="5457466"/>
                <a:chExt cx="1454237" cy="845119"/>
              </a:xfrm>
            </p:grpSpPr>
            <p:sp>
              <p:nvSpPr>
                <p:cNvPr id="182" name="AutoShape 7"/>
                <p:cNvSpPr>
                  <a:spLocks noChangeArrowheads="1"/>
                </p:cNvSpPr>
                <p:nvPr/>
              </p:nvSpPr>
              <p:spPr bwMode="auto">
                <a:xfrm>
                  <a:off x="4627389" y="5727338"/>
                  <a:ext cx="1059716" cy="575247"/>
                </a:xfrm>
                <a:prstGeom prst="can">
                  <a:avLst>
                    <a:gd name="adj" fmla="val 43620"/>
                  </a:avLst>
                </a:prstGeom>
                <a:solidFill>
                  <a:schemeClr val="tx2"/>
                </a:solidFill>
                <a:ln w="9525">
                  <a:noFill/>
                  <a:round/>
                  <a:headEnd/>
                  <a:tailEnd/>
                </a:ln>
                <a:effectLst>
                  <a:outerShdw blurRad="63500" dist="38099" dir="2700000" algn="ctr" rotWithShape="0">
                    <a:schemeClr val="bg2">
                      <a:alpha val="74998"/>
                    </a:schemeClr>
                  </a:outerShdw>
                </a:effectLst>
              </p:spPr>
              <p:txBody>
                <a:bodyPr wrap="none" anchor="ctr"/>
                <a:lstStyle/>
                <a:p>
                  <a:pPr algn="ctr">
                    <a:defRPr/>
                  </a:pPr>
                  <a:endParaRPr lang="en-US" sz="1400" dirty="0">
                    <a:solidFill>
                      <a:schemeClr val="bg1"/>
                    </a:solidFill>
                    <a:latin typeface="Calibri" pitchFamily="34" charset="0"/>
                    <a:cs typeface="+mn-cs"/>
                  </a:endParaRPr>
                </a:p>
              </p:txBody>
            </p:sp>
            <p:pic>
              <p:nvPicPr>
                <p:cNvPr id="183" name="Picture 6"/>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643886" y="5457466"/>
                  <a:ext cx="437740" cy="459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84" name="Straight Connector 183"/>
                <p:cNvCxnSpPr/>
                <p:nvPr/>
              </p:nvCxnSpPr>
              <p:spPr>
                <a:xfrm flipH="1">
                  <a:off x="5689673" y="5897006"/>
                  <a:ext cx="15931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grpSp>
    </p:spTree>
    <p:extLst>
      <p:ext uri="{BB962C8B-B14F-4D97-AF65-F5344CB8AC3E}">
        <p14:creationId xmlns:p14="http://schemas.microsoft.com/office/powerpoint/2010/main" val="194528046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 grpId="0" animBg="1"/>
      <p:bldP spid="86" grpId="0"/>
      <p:bldP spid="87" grpId="0"/>
      <p:bldP spid="88" grpId="0"/>
      <p:bldP spid="89" grpId="0"/>
      <p:bldP spid="90" grpId="0"/>
      <p:bldP spid="91"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b="1" dirty="0" smtClean="0">
                <a:solidFill>
                  <a:srgbClr val="0000FF"/>
                </a:solidFill>
              </a:rPr>
              <a:t>Key Takeaways</a:t>
            </a:r>
            <a:endParaRPr lang="en-US" b="1" dirty="0">
              <a:solidFill>
                <a:srgbClr val="0000FF"/>
              </a:solidFill>
            </a:endParaRPr>
          </a:p>
        </p:txBody>
      </p:sp>
      <p:sp>
        <p:nvSpPr>
          <p:cNvPr id="3" name="Content Placeholder 2"/>
          <p:cNvSpPr>
            <a:spLocks noGrp="1"/>
          </p:cNvSpPr>
          <p:nvPr>
            <p:ph idx="1"/>
          </p:nvPr>
        </p:nvSpPr>
        <p:spPr>
          <a:xfrm>
            <a:off x="457200" y="1066800"/>
            <a:ext cx="8458200" cy="5638800"/>
          </a:xfrm>
        </p:spPr>
        <p:txBody>
          <a:bodyPr>
            <a:normAutofit/>
          </a:bodyPr>
          <a:lstStyle/>
          <a:p>
            <a:pPr marL="0" indent="0" algn="ctr">
              <a:lnSpc>
                <a:spcPct val="200000"/>
              </a:lnSpc>
              <a:buNone/>
            </a:pPr>
            <a:r>
              <a:rPr lang="en-US" sz="2800" dirty="0" smtClean="0"/>
              <a:t>SDN is hot and has captured industry’s imagination</a:t>
            </a:r>
          </a:p>
          <a:p>
            <a:pPr marL="0" indent="0" algn="ctr">
              <a:lnSpc>
                <a:spcPct val="200000"/>
              </a:lnSpc>
              <a:buNone/>
            </a:pPr>
            <a:endParaRPr lang="en-US" sz="700" dirty="0" smtClean="0"/>
          </a:p>
          <a:p>
            <a:pPr marL="0" indent="0" algn="ctr">
              <a:buNone/>
            </a:pPr>
            <a:r>
              <a:rPr lang="en-US" sz="2800" dirty="0" smtClean="0"/>
              <a:t>SDN is not just a feature but a new way of thinking</a:t>
            </a:r>
          </a:p>
          <a:p>
            <a:pPr marL="457200" lvl="1" indent="0" algn="ctr">
              <a:buNone/>
            </a:pPr>
            <a:r>
              <a:rPr lang="en-US" sz="2400" dirty="0" smtClean="0"/>
              <a:t>SDN abstractions and what they enable</a:t>
            </a:r>
          </a:p>
          <a:p>
            <a:pPr marL="457200" lvl="1" indent="0" algn="ctr">
              <a:buNone/>
            </a:pPr>
            <a:endParaRPr lang="en-US" sz="2400" dirty="0" smtClean="0"/>
          </a:p>
          <a:p>
            <a:pPr marL="0" indent="0" algn="ctr">
              <a:buNone/>
            </a:pPr>
            <a:r>
              <a:rPr lang="en-US" sz="2800" dirty="0" smtClean="0"/>
              <a:t>SDN is in an early stage of development </a:t>
            </a:r>
          </a:p>
          <a:p>
            <a:pPr marL="457200" lvl="1" indent="0" algn="ctr">
              <a:buNone/>
            </a:pPr>
            <a:r>
              <a:rPr lang="en-US" sz="2400" dirty="0"/>
              <a:t>L</a:t>
            </a:r>
            <a:r>
              <a:rPr lang="en-US" sz="2400" dirty="0" smtClean="0"/>
              <a:t>ot of opportunities to shape it </a:t>
            </a:r>
          </a:p>
          <a:p>
            <a:pPr marL="457200" lvl="1" indent="0" algn="ctr">
              <a:lnSpc>
                <a:spcPct val="200000"/>
              </a:lnSpc>
              <a:buNone/>
            </a:pPr>
            <a:r>
              <a:rPr lang="en-US" dirty="0" smtClean="0"/>
              <a:t>Our opportunity to impact practice of networking</a:t>
            </a:r>
          </a:p>
        </p:txBody>
      </p:sp>
    </p:spTree>
    <p:extLst>
      <p:ext uri="{BB962C8B-B14F-4D97-AF65-F5344CB8AC3E}">
        <p14:creationId xmlns:p14="http://schemas.microsoft.com/office/powerpoint/2010/main" val="176612118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11"/>
          <p:cNvSpPr>
            <a:spLocks noChangeArrowheads="1"/>
          </p:cNvSpPr>
          <p:nvPr/>
        </p:nvSpPr>
        <p:spPr bwMode="auto">
          <a:xfrm flipH="1">
            <a:off x="9140825" y="0"/>
            <a:ext cx="45719" cy="6858000"/>
          </a:xfrm>
          <a:prstGeom prst="rect">
            <a:avLst/>
          </a:prstGeom>
          <a:solidFill>
            <a:srgbClr val="DDDDDD"/>
          </a:solidFill>
          <a:ln w="9525">
            <a:noFill/>
            <a:miter lim="800000"/>
            <a:headEnd/>
            <a:tailEnd/>
          </a:ln>
        </p:spPr>
        <p:txBody>
          <a:bodyPr wrap="none" anchor="ctr">
            <a:prstTxWarp prst="textNoShape">
              <a:avLst/>
            </a:prstTxWarp>
          </a:bodyPr>
          <a:lstStyle/>
          <a:p>
            <a:endParaRPr lang="en-US">
              <a:solidFill>
                <a:srgbClr val="000000"/>
              </a:solidFill>
              <a:ea typeface="ヒラギノ角ゴ ProN W3" charset="-128"/>
              <a:cs typeface="ヒラギノ角ゴ ProN W3" charset="-128"/>
              <a:sym typeface="Arial" charset="0"/>
            </a:endParaRPr>
          </a:p>
        </p:txBody>
      </p:sp>
      <p:sp>
        <p:nvSpPr>
          <p:cNvPr id="15365" name="Text Box 50"/>
          <p:cNvSpPr txBox="1">
            <a:spLocks noChangeArrowheads="1"/>
          </p:cNvSpPr>
          <p:nvPr/>
        </p:nvSpPr>
        <p:spPr bwMode="auto">
          <a:xfrm>
            <a:off x="315184" y="4308985"/>
            <a:ext cx="8421106" cy="1812691"/>
          </a:xfrm>
          <a:prstGeom prst="rect">
            <a:avLst/>
          </a:prstGeom>
          <a:noFill/>
          <a:ln w="9525">
            <a:noFill/>
            <a:miter lim="800000"/>
            <a:headEnd/>
            <a:tailEnd/>
          </a:ln>
        </p:spPr>
        <p:txBody>
          <a:bodyPr>
            <a:prstTxWarp prst="textNoShape">
              <a:avLst/>
            </a:prstTxWarp>
            <a:normAutofit/>
          </a:bodyPr>
          <a:lstStyle/>
          <a:p>
            <a:pPr algn="ctr">
              <a:defRPr/>
            </a:pPr>
            <a:endParaRPr lang="en-US" sz="1882" b="1" dirty="0" smtClean="0">
              <a:solidFill>
                <a:schemeClr val="tx2"/>
              </a:solidFill>
            </a:endParaRPr>
          </a:p>
          <a:p>
            <a:pPr algn="ctr">
              <a:defRPr/>
            </a:pPr>
            <a:endParaRPr lang="en-US" b="1" dirty="0" smtClean="0">
              <a:solidFill>
                <a:schemeClr val="tx2"/>
              </a:solidFill>
            </a:endParaRPr>
          </a:p>
          <a:p>
            <a:pPr algn="just">
              <a:defRPr/>
            </a:pPr>
            <a:r>
              <a:rPr lang="en-US" sz="1806" dirty="0" smtClean="0">
                <a:solidFill>
                  <a:schemeClr val="tx1">
                    <a:lumMod val="65000"/>
                    <a:lumOff val="35000"/>
                  </a:schemeClr>
                </a:solidFill>
              </a:rPr>
              <a:t>Nick </a:t>
            </a:r>
            <a:r>
              <a:rPr lang="en-US" sz="1806" dirty="0" err="1" smtClean="0">
                <a:solidFill>
                  <a:schemeClr val="tx1">
                    <a:lumMod val="65000"/>
                    <a:lumOff val="35000"/>
                  </a:schemeClr>
                </a:solidFill>
              </a:rPr>
              <a:t>McKeown</a:t>
            </a:r>
            <a:r>
              <a:rPr lang="en-US" sz="1806" dirty="0" smtClean="0">
                <a:solidFill>
                  <a:schemeClr val="tx1">
                    <a:lumMod val="65000"/>
                    <a:lumOff val="35000"/>
                  </a:schemeClr>
                </a:solidFill>
              </a:rPr>
              <a:t>, Guido </a:t>
            </a:r>
            <a:r>
              <a:rPr lang="en-US" sz="1806" dirty="0" err="1">
                <a:solidFill>
                  <a:schemeClr val="tx1">
                    <a:lumMod val="65000"/>
                    <a:lumOff val="35000"/>
                  </a:schemeClr>
                </a:solidFill>
              </a:rPr>
              <a:t>Appenzeller</a:t>
            </a:r>
            <a:r>
              <a:rPr lang="en-US" sz="1806" dirty="0">
                <a:solidFill>
                  <a:schemeClr val="tx1">
                    <a:lumMod val="65000"/>
                    <a:lumOff val="35000"/>
                  </a:schemeClr>
                </a:solidFill>
              </a:rPr>
              <a:t>, Nick </a:t>
            </a:r>
            <a:r>
              <a:rPr lang="en-US" sz="1806" dirty="0" err="1">
                <a:solidFill>
                  <a:schemeClr val="tx1">
                    <a:lumMod val="65000"/>
                    <a:lumOff val="35000"/>
                  </a:schemeClr>
                </a:solidFill>
              </a:rPr>
              <a:t>Bastin</a:t>
            </a:r>
            <a:r>
              <a:rPr lang="en-US" sz="1806" dirty="0">
                <a:solidFill>
                  <a:schemeClr val="tx1">
                    <a:lumMod val="65000"/>
                    <a:lumOff val="35000"/>
                  </a:schemeClr>
                </a:solidFill>
              </a:rPr>
              <a:t>, David Erickson, Glen Gibb, Nikhil </a:t>
            </a:r>
            <a:r>
              <a:rPr lang="en-US" sz="1806" dirty="0" err="1">
                <a:solidFill>
                  <a:schemeClr val="tx1">
                    <a:lumMod val="65000"/>
                    <a:lumOff val="35000"/>
                  </a:schemeClr>
                </a:solidFill>
              </a:rPr>
              <a:t>Handigol</a:t>
            </a:r>
            <a:r>
              <a:rPr lang="en-US" sz="1806" dirty="0">
                <a:solidFill>
                  <a:schemeClr val="tx1">
                    <a:lumMod val="65000"/>
                    <a:lumOff val="35000"/>
                  </a:schemeClr>
                </a:solidFill>
              </a:rPr>
              <a:t>, Brandon Heller, TY Huang, </a:t>
            </a:r>
            <a:r>
              <a:rPr lang="en-US" sz="1806" dirty="0" err="1">
                <a:solidFill>
                  <a:schemeClr val="tx1">
                    <a:lumMod val="65000"/>
                    <a:lumOff val="35000"/>
                  </a:schemeClr>
                </a:solidFill>
              </a:rPr>
              <a:t>Peyman</a:t>
            </a:r>
            <a:r>
              <a:rPr lang="en-US" sz="1806" dirty="0">
                <a:solidFill>
                  <a:schemeClr val="tx1">
                    <a:lumMod val="65000"/>
                    <a:lumOff val="35000"/>
                  </a:schemeClr>
                </a:solidFill>
              </a:rPr>
              <a:t> </a:t>
            </a:r>
            <a:r>
              <a:rPr lang="en-US" sz="1806" dirty="0" err="1">
                <a:solidFill>
                  <a:schemeClr val="tx1">
                    <a:lumMod val="65000"/>
                    <a:lumOff val="35000"/>
                  </a:schemeClr>
                </a:solidFill>
              </a:rPr>
              <a:t>Kazemian</a:t>
            </a:r>
            <a:r>
              <a:rPr lang="en-US" sz="1806" dirty="0">
                <a:solidFill>
                  <a:schemeClr val="tx1">
                    <a:lumMod val="65000"/>
                    <a:lumOff val="35000"/>
                  </a:schemeClr>
                </a:solidFill>
              </a:rPr>
              <a:t>, Masayoshi Kobayashi, </a:t>
            </a:r>
            <a:r>
              <a:rPr lang="en-US" sz="1806" dirty="0" err="1">
                <a:solidFill>
                  <a:schemeClr val="tx1">
                    <a:lumMod val="65000"/>
                    <a:lumOff val="35000"/>
                  </a:schemeClr>
                </a:solidFill>
              </a:rPr>
              <a:t>Jad</a:t>
            </a:r>
            <a:r>
              <a:rPr lang="en-US" sz="1806" dirty="0">
                <a:solidFill>
                  <a:schemeClr val="tx1">
                    <a:lumMod val="65000"/>
                    <a:lumOff val="35000"/>
                  </a:schemeClr>
                </a:solidFill>
              </a:rPr>
              <a:t> </a:t>
            </a:r>
            <a:r>
              <a:rPr lang="en-US" sz="1806" dirty="0" err="1">
                <a:solidFill>
                  <a:schemeClr val="tx1">
                    <a:lumMod val="65000"/>
                    <a:lumOff val="35000"/>
                  </a:schemeClr>
                </a:solidFill>
              </a:rPr>
              <a:t>Naous</a:t>
            </a:r>
            <a:r>
              <a:rPr lang="en-US" sz="1806" dirty="0">
                <a:solidFill>
                  <a:schemeClr val="tx1">
                    <a:lumMod val="65000"/>
                    <a:lumOff val="35000"/>
                  </a:schemeClr>
                </a:solidFill>
              </a:rPr>
              <a:t>, Johan van </a:t>
            </a:r>
            <a:r>
              <a:rPr lang="en-US" sz="1806" dirty="0" err="1">
                <a:solidFill>
                  <a:schemeClr val="tx1">
                    <a:lumMod val="65000"/>
                    <a:lumOff val="35000"/>
                  </a:schemeClr>
                </a:solidFill>
              </a:rPr>
              <a:t>Reijendam</a:t>
            </a:r>
            <a:r>
              <a:rPr lang="en-US" sz="1806" dirty="0">
                <a:solidFill>
                  <a:schemeClr val="tx1">
                    <a:lumMod val="65000"/>
                    <a:lumOff val="35000"/>
                  </a:schemeClr>
                </a:solidFill>
              </a:rPr>
              <a:t>, </a:t>
            </a:r>
            <a:r>
              <a:rPr lang="en-US" sz="1806" dirty="0" err="1">
                <a:solidFill>
                  <a:schemeClr val="tx1">
                    <a:lumMod val="65000"/>
                    <a:lumOff val="35000"/>
                  </a:schemeClr>
                </a:solidFill>
              </a:rPr>
              <a:t>Srini</a:t>
            </a:r>
            <a:r>
              <a:rPr lang="en-US" sz="1806" dirty="0">
                <a:solidFill>
                  <a:schemeClr val="tx1">
                    <a:lumMod val="65000"/>
                    <a:lumOff val="35000"/>
                  </a:schemeClr>
                </a:solidFill>
              </a:rPr>
              <a:t> </a:t>
            </a:r>
            <a:r>
              <a:rPr lang="en-US" sz="1806" dirty="0" err="1">
                <a:solidFill>
                  <a:schemeClr val="tx1">
                    <a:lumMod val="65000"/>
                    <a:lumOff val="35000"/>
                  </a:schemeClr>
                </a:solidFill>
              </a:rPr>
              <a:t>Seetharaman</a:t>
            </a:r>
            <a:r>
              <a:rPr lang="en-US" sz="1806" dirty="0">
                <a:solidFill>
                  <a:schemeClr val="tx1">
                    <a:lumMod val="65000"/>
                    <a:lumOff val="35000"/>
                  </a:schemeClr>
                </a:solidFill>
              </a:rPr>
              <a:t>, Rob Sherwood, Dan </a:t>
            </a:r>
            <a:r>
              <a:rPr lang="en-US" sz="1806" dirty="0" err="1">
                <a:solidFill>
                  <a:schemeClr val="tx1">
                    <a:lumMod val="65000"/>
                    <a:lumOff val="35000"/>
                  </a:schemeClr>
                </a:solidFill>
              </a:rPr>
              <a:t>Talayco</a:t>
            </a:r>
            <a:r>
              <a:rPr lang="en-US" sz="1806" dirty="0">
                <a:solidFill>
                  <a:schemeClr val="tx1">
                    <a:lumMod val="65000"/>
                    <a:lumOff val="35000"/>
                  </a:schemeClr>
                </a:solidFill>
              </a:rPr>
              <a:t>, Paul </a:t>
            </a:r>
            <a:r>
              <a:rPr lang="en-US" sz="1806" dirty="0" err="1">
                <a:solidFill>
                  <a:schemeClr val="tx1">
                    <a:lumMod val="65000"/>
                    <a:lumOff val="35000"/>
                  </a:schemeClr>
                </a:solidFill>
              </a:rPr>
              <a:t>Weissman</a:t>
            </a:r>
            <a:r>
              <a:rPr lang="en-US" sz="1806" dirty="0">
                <a:solidFill>
                  <a:schemeClr val="tx1">
                    <a:lumMod val="65000"/>
                    <a:lumOff val="35000"/>
                  </a:schemeClr>
                </a:solidFill>
              </a:rPr>
              <a:t>, Tatsuya Yabe, KK Yap, </a:t>
            </a:r>
            <a:r>
              <a:rPr lang="en-US" sz="1806" dirty="0" err="1">
                <a:solidFill>
                  <a:schemeClr val="tx1">
                    <a:lumMod val="65000"/>
                    <a:lumOff val="35000"/>
                  </a:schemeClr>
                </a:solidFill>
              </a:rPr>
              <a:t>Yiannis</a:t>
            </a:r>
            <a:r>
              <a:rPr lang="en-US" sz="1806" dirty="0">
                <a:solidFill>
                  <a:schemeClr val="tx1">
                    <a:lumMod val="65000"/>
                    <a:lumOff val="35000"/>
                  </a:schemeClr>
                </a:solidFill>
              </a:rPr>
              <a:t> </a:t>
            </a:r>
            <a:r>
              <a:rPr lang="en-US" sz="1806" dirty="0" err="1">
                <a:solidFill>
                  <a:schemeClr val="tx1">
                    <a:lumMod val="65000"/>
                    <a:lumOff val="35000"/>
                  </a:schemeClr>
                </a:solidFill>
              </a:rPr>
              <a:t>Yiakoumis</a:t>
            </a:r>
            <a:r>
              <a:rPr lang="en-US" sz="1806" dirty="0">
                <a:solidFill>
                  <a:schemeClr val="tx1">
                    <a:lumMod val="65000"/>
                    <a:lumOff val="35000"/>
                  </a:schemeClr>
                </a:solidFill>
              </a:rPr>
              <a:t> and many more.</a:t>
            </a:r>
          </a:p>
          <a:p>
            <a:pPr algn="ctr">
              <a:defRPr/>
            </a:pPr>
            <a:endParaRPr lang="en-US" b="1" dirty="0">
              <a:solidFill>
                <a:schemeClr val="tx2"/>
              </a:solidFill>
            </a:endParaRPr>
          </a:p>
          <a:p>
            <a:pPr algn="ctr">
              <a:defRPr/>
            </a:pPr>
            <a:endParaRPr lang="en-US" dirty="0">
              <a:solidFill>
                <a:schemeClr val="tx2"/>
              </a:solidFill>
            </a:endParaRPr>
          </a:p>
        </p:txBody>
      </p:sp>
      <p:sp>
        <p:nvSpPr>
          <p:cNvPr id="15366" name="TextBox 7"/>
          <p:cNvSpPr txBox="1">
            <a:spLocks noChangeArrowheads="1"/>
          </p:cNvSpPr>
          <p:nvPr/>
        </p:nvSpPr>
        <p:spPr bwMode="auto">
          <a:xfrm>
            <a:off x="788922" y="6273800"/>
            <a:ext cx="6858000" cy="338554"/>
          </a:xfrm>
          <a:prstGeom prst="rect">
            <a:avLst/>
          </a:prstGeom>
          <a:noFill/>
          <a:ln w="9525">
            <a:noFill/>
            <a:miter lim="800000"/>
            <a:headEnd/>
            <a:tailEnd/>
          </a:ln>
        </p:spPr>
        <p:txBody>
          <a:bodyPr>
            <a:prstTxWarp prst="textNoShape">
              <a:avLst/>
            </a:prstTxWarp>
            <a:spAutoFit/>
          </a:bodyPr>
          <a:lstStyle/>
          <a:p>
            <a:pPr algn="ctr"/>
            <a:r>
              <a:rPr lang="en-US" sz="1600" b="1" dirty="0" smtClean="0">
                <a:solidFill>
                  <a:srgbClr val="0000FF"/>
                </a:solidFill>
                <a:latin typeface="Calibri" charset="0"/>
              </a:rPr>
              <a:t>With Scott </a:t>
            </a:r>
            <a:r>
              <a:rPr lang="en-US" sz="1600" b="1" dirty="0" err="1" smtClean="0">
                <a:solidFill>
                  <a:srgbClr val="0000FF"/>
                </a:solidFill>
                <a:latin typeface="Calibri" charset="0"/>
              </a:rPr>
              <a:t>Shenker</a:t>
            </a:r>
            <a:r>
              <a:rPr lang="en-US" sz="1600" b="1" dirty="0" smtClean="0">
                <a:solidFill>
                  <a:srgbClr val="0000FF"/>
                </a:solidFill>
                <a:latin typeface="Calibri" charset="0"/>
              </a:rPr>
              <a:t> and team at Berkeley and Martin </a:t>
            </a:r>
            <a:r>
              <a:rPr lang="en-US" sz="1600" b="1" dirty="0" err="1" smtClean="0">
                <a:solidFill>
                  <a:srgbClr val="0000FF"/>
                </a:solidFill>
                <a:latin typeface="Calibri" charset="0"/>
              </a:rPr>
              <a:t>Casado</a:t>
            </a:r>
            <a:r>
              <a:rPr lang="en-US" sz="1600" b="1" dirty="0" smtClean="0">
                <a:solidFill>
                  <a:srgbClr val="0000FF"/>
                </a:solidFill>
                <a:latin typeface="Calibri" charset="0"/>
              </a:rPr>
              <a:t> at </a:t>
            </a:r>
            <a:r>
              <a:rPr lang="en-US" sz="1600" b="1" dirty="0" err="1" smtClean="0">
                <a:solidFill>
                  <a:srgbClr val="0000FF"/>
                </a:solidFill>
                <a:latin typeface="Calibri" charset="0"/>
              </a:rPr>
              <a:t>Nicira</a:t>
            </a:r>
            <a:endParaRPr lang="en-US" sz="1600" dirty="0">
              <a:solidFill>
                <a:srgbClr val="0000FF"/>
              </a:solidFill>
              <a:latin typeface="Calibri" charset="0"/>
            </a:endParaRPr>
          </a:p>
        </p:txBody>
      </p:sp>
      <p:sp>
        <p:nvSpPr>
          <p:cNvPr id="8" name="Title 1"/>
          <p:cNvSpPr>
            <a:spLocks noGrp="1"/>
          </p:cNvSpPr>
          <p:nvPr>
            <p:ph type="ctrTitle"/>
          </p:nvPr>
        </p:nvSpPr>
        <p:spPr>
          <a:xfrm>
            <a:off x="461809" y="-50030"/>
            <a:ext cx="6858000" cy="1207289"/>
          </a:xfrm>
        </p:spPr>
        <p:txBody>
          <a:bodyPr anchor="ctr"/>
          <a:lstStyle/>
          <a:p>
            <a:r>
              <a:rPr lang="en-US" sz="4000" dirty="0" smtClean="0">
                <a:solidFill>
                  <a:srgbClr val="0000FF"/>
                </a:solidFill>
                <a:latin typeface="Gill Sans"/>
                <a:cs typeface="Gill Sans"/>
              </a:rPr>
              <a:t>Team at Stanford</a:t>
            </a:r>
            <a:endParaRPr lang="en-US" sz="4000" dirty="0">
              <a:solidFill>
                <a:srgbClr val="0000FF"/>
              </a:solidFill>
              <a:latin typeface="Gill Sans"/>
              <a:cs typeface="Gill Sans"/>
            </a:endParaRPr>
          </a:p>
        </p:txBody>
      </p:sp>
      <p:pic>
        <p:nvPicPr>
          <p:cNvPr id="10" name="Picture 9" descr="IMG_6502.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40810" y="1014715"/>
            <a:ext cx="5378733" cy="3806200"/>
          </a:xfrm>
          <a:prstGeom prst="rect">
            <a:avLst/>
          </a:prstGeom>
        </p:spPr>
      </p:pic>
      <p:pic>
        <p:nvPicPr>
          <p:cNvPr id="13314" name="Picture 2" descr="Stanford-university-logo"/>
          <p:cNvPicPr>
            <a:picLocks noChangeAspect="1" noChangeArrowheads="1"/>
          </p:cNvPicPr>
          <p:nvPr/>
        </p:nvPicPr>
        <p:blipFill>
          <a:blip r:embed="rId4">
            <a:clrChange>
              <a:clrFrom>
                <a:srgbClr val="F9F9F9"/>
              </a:clrFrom>
              <a:clrTo>
                <a:srgbClr val="F9F9F9">
                  <a:alpha val="0"/>
                </a:srgbClr>
              </a:clrTo>
            </a:clrChange>
          </a:blip>
          <a:srcRect/>
          <a:stretch>
            <a:fillRect/>
          </a:stretch>
        </p:blipFill>
        <p:spPr bwMode="auto">
          <a:xfrm>
            <a:off x="6858001" y="0"/>
            <a:ext cx="2282824" cy="2243307"/>
          </a:xfrm>
          <a:prstGeom prst="rect">
            <a:avLst/>
          </a:prstGeom>
          <a:noFill/>
          <a:ln w="9525">
            <a:noFill/>
            <a:miter lim="800000"/>
            <a:headEnd/>
            <a:tailEnd/>
          </a:ln>
        </p:spPr>
      </p:pic>
    </p:spTree>
    <p:extLst>
      <p:ext uri="{BB962C8B-B14F-4D97-AF65-F5344CB8AC3E}">
        <p14:creationId xmlns:p14="http://schemas.microsoft.com/office/powerpoint/2010/main" val="21777405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6708" y="196199"/>
            <a:ext cx="1930400" cy="952500"/>
          </a:xfrm>
          <a:prstGeom prst="rect">
            <a:avLst/>
          </a:prstGeom>
        </p:spPr>
      </p:pic>
      <p:pic>
        <p:nvPicPr>
          <p:cNvPr id="5" name="Picture 4"/>
          <p:cNvPicPr>
            <a:picLocks noChangeAspect="1"/>
          </p:cNvPicPr>
          <p:nvPr/>
        </p:nvPicPr>
        <p:blipFill>
          <a:blip r:embed="rId3"/>
          <a:stretch>
            <a:fillRect/>
          </a:stretch>
        </p:blipFill>
        <p:spPr>
          <a:xfrm>
            <a:off x="2420090" y="196199"/>
            <a:ext cx="1930400" cy="952500"/>
          </a:xfrm>
          <a:prstGeom prst="rect">
            <a:avLst/>
          </a:prstGeom>
        </p:spPr>
      </p:pic>
      <p:pic>
        <p:nvPicPr>
          <p:cNvPr id="6" name="Picture 5"/>
          <p:cNvPicPr>
            <a:picLocks noChangeAspect="1"/>
          </p:cNvPicPr>
          <p:nvPr/>
        </p:nvPicPr>
        <p:blipFill>
          <a:blip r:embed="rId4"/>
          <a:stretch>
            <a:fillRect/>
          </a:stretch>
        </p:blipFill>
        <p:spPr>
          <a:xfrm>
            <a:off x="4823472" y="196199"/>
            <a:ext cx="1930400" cy="952500"/>
          </a:xfrm>
          <a:prstGeom prst="rect">
            <a:avLst/>
          </a:prstGeom>
        </p:spPr>
      </p:pic>
      <p:pic>
        <p:nvPicPr>
          <p:cNvPr id="7" name="Picture 6"/>
          <p:cNvPicPr>
            <a:picLocks noChangeAspect="1"/>
          </p:cNvPicPr>
          <p:nvPr/>
        </p:nvPicPr>
        <p:blipFill>
          <a:blip r:embed="rId5"/>
          <a:stretch>
            <a:fillRect/>
          </a:stretch>
        </p:blipFill>
        <p:spPr>
          <a:xfrm>
            <a:off x="7226855" y="196199"/>
            <a:ext cx="1930400" cy="952500"/>
          </a:xfrm>
          <a:prstGeom prst="rect">
            <a:avLst/>
          </a:prstGeom>
        </p:spPr>
      </p:pic>
      <p:pic>
        <p:nvPicPr>
          <p:cNvPr id="8" name="Picture 7"/>
          <p:cNvPicPr>
            <a:picLocks noChangeAspect="1"/>
          </p:cNvPicPr>
          <p:nvPr/>
        </p:nvPicPr>
        <p:blipFill>
          <a:blip r:embed="rId6"/>
          <a:stretch>
            <a:fillRect/>
          </a:stretch>
        </p:blipFill>
        <p:spPr>
          <a:xfrm>
            <a:off x="-3292" y="1406291"/>
            <a:ext cx="1930400" cy="952500"/>
          </a:xfrm>
          <a:prstGeom prst="rect">
            <a:avLst/>
          </a:prstGeom>
        </p:spPr>
      </p:pic>
      <p:pic>
        <p:nvPicPr>
          <p:cNvPr id="9" name="Picture 8"/>
          <p:cNvPicPr>
            <a:picLocks noChangeAspect="1"/>
          </p:cNvPicPr>
          <p:nvPr/>
        </p:nvPicPr>
        <p:blipFill>
          <a:blip r:embed="rId7"/>
          <a:stretch>
            <a:fillRect/>
          </a:stretch>
        </p:blipFill>
        <p:spPr>
          <a:xfrm>
            <a:off x="2436761" y="1406291"/>
            <a:ext cx="1930400" cy="952500"/>
          </a:xfrm>
          <a:prstGeom prst="rect">
            <a:avLst/>
          </a:prstGeom>
        </p:spPr>
      </p:pic>
      <p:pic>
        <p:nvPicPr>
          <p:cNvPr id="10" name="Picture 9"/>
          <p:cNvPicPr>
            <a:picLocks noChangeAspect="1"/>
          </p:cNvPicPr>
          <p:nvPr/>
        </p:nvPicPr>
        <p:blipFill>
          <a:blip r:embed="rId8"/>
          <a:stretch>
            <a:fillRect/>
          </a:stretch>
        </p:blipFill>
        <p:spPr>
          <a:xfrm>
            <a:off x="4876814" y="1406291"/>
            <a:ext cx="1930400" cy="952500"/>
          </a:xfrm>
          <a:prstGeom prst="rect">
            <a:avLst/>
          </a:prstGeom>
        </p:spPr>
      </p:pic>
      <p:pic>
        <p:nvPicPr>
          <p:cNvPr id="11" name="Picture 10"/>
          <p:cNvPicPr>
            <a:picLocks noChangeAspect="1"/>
          </p:cNvPicPr>
          <p:nvPr/>
        </p:nvPicPr>
        <p:blipFill>
          <a:blip r:embed="rId9"/>
          <a:stretch>
            <a:fillRect/>
          </a:stretch>
        </p:blipFill>
        <p:spPr>
          <a:xfrm>
            <a:off x="7316868" y="1406291"/>
            <a:ext cx="1930400" cy="952500"/>
          </a:xfrm>
          <a:prstGeom prst="rect">
            <a:avLst/>
          </a:prstGeom>
        </p:spPr>
      </p:pic>
      <p:pic>
        <p:nvPicPr>
          <p:cNvPr id="12" name="Picture 11"/>
          <p:cNvPicPr>
            <a:picLocks noChangeAspect="1"/>
          </p:cNvPicPr>
          <p:nvPr/>
        </p:nvPicPr>
        <p:blipFill>
          <a:blip r:embed="rId10"/>
          <a:stretch>
            <a:fillRect/>
          </a:stretch>
        </p:blipFill>
        <p:spPr>
          <a:xfrm>
            <a:off x="16364" y="2708280"/>
            <a:ext cx="1930400" cy="952500"/>
          </a:xfrm>
          <a:prstGeom prst="rect">
            <a:avLst/>
          </a:prstGeom>
        </p:spPr>
      </p:pic>
      <p:pic>
        <p:nvPicPr>
          <p:cNvPr id="13" name="Picture 12"/>
          <p:cNvPicPr>
            <a:picLocks noChangeAspect="1"/>
          </p:cNvPicPr>
          <p:nvPr/>
        </p:nvPicPr>
        <p:blipFill>
          <a:blip r:embed="rId11"/>
          <a:stretch>
            <a:fillRect/>
          </a:stretch>
        </p:blipFill>
        <p:spPr>
          <a:xfrm>
            <a:off x="2444928" y="2708280"/>
            <a:ext cx="1930400" cy="952500"/>
          </a:xfrm>
          <a:prstGeom prst="rect">
            <a:avLst/>
          </a:prstGeom>
        </p:spPr>
      </p:pic>
      <p:pic>
        <p:nvPicPr>
          <p:cNvPr id="14" name="Picture 13"/>
          <p:cNvPicPr>
            <a:picLocks noChangeAspect="1"/>
          </p:cNvPicPr>
          <p:nvPr/>
        </p:nvPicPr>
        <p:blipFill>
          <a:blip r:embed="rId12"/>
          <a:stretch>
            <a:fillRect/>
          </a:stretch>
        </p:blipFill>
        <p:spPr>
          <a:xfrm>
            <a:off x="4873492" y="2708280"/>
            <a:ext cx="1930400" cy="952500"/>
          </a:xfrm>
          <a:prstGeom prst="rect">
            <a:avLst/>
          </a:prstGeom>
        </p:spPr>
      </p:pic>
      <p:pic>
        <p:nvPicPr>
          <p:cNvPr id="15" name="Picture 14"/>
          <p:cNvPicPr>
            <a:picLocks noChangeAspect="1"/>
          </p:cNvPicPr>
          <p:nvPr/>
        </p:nvPicPr>
        <p:blipFill>
          <a:blip r:embed="rId13"/>
          <a:stretch>
            <a:fillRect/>
          </a:stretch>
        </p:blipFill>
        <p:spPr>
          <a:xfrm>
            <a:off x="7302055" y="2708280"/>
            <a:ext cx="1930400" cy="952500"/>
          </a:xfrm>
          <a:prstGeom prst="rect">
            <a:avLst/>
          </a:prstGeom>
        </p:spPr>
      </p:pic>
      <p:pic>
        <p:nvPicPr>
          <p:cNvPr id="16" name="Picture 15"/>
          <p:cNvPicPr>
            <a:picLocks noChangeAspect="1"/>
          </p:cNvPicPr>
          <p:nvPr/>
        </p:nvPicPr>
        <p:blipFill>
          <a:blip r:embed="rId14"/>
          <a:stretch>
            <a:fillRect/>
          </a:stretch>
        </p:blipFill>
        <p:spPr>
          <a:xfrm>
            <a:off x="-54353" y="4016312"/>
            <a:ext cx="1930400" cy="952500"/>
          </a:xfrm>
          <a:prstGeom prst="rect">
            <a:avLst/>
          </a:prstGeom>
        </p:spPr>
      </p:pic>
      <p:pic>
        <p:nvPicPr>
          <p:cNvPr id="17" name="Picture 16"/>
          <p:cNvPicPr>
            <a:picLocks noChangeAspect="1"/>
          </p:cNvPicPr>
          <p:nvPr/>
        </p:nvPicPr>
        <p:blipFill>
          <a:blip r:embed="rId15"/>
          <a:stretch>
            <a:fillRect/>
          </a:stretch>
        </p:blipFill>
        <p:spPr>
          <a:xfrm>
            <a:off x="2372716" y="4016312"/>
            <a:ext cx="1930400" cy="952500"/>
          </a:xfrm>
          <a:prstGeom prst="rect">
            <a:avLst/>
          </a:prstGeom>
        </p:spPr>
      </p:pic>
      <p:pic>
        <p:nvPicPr>
          <p:cNvPr id="18" name="Picture 17"/>
          <p:cNvPicPr>
            <a:picLocks noChangeAspect="1"/>
          </p:cNvPicPr>
          <p:nvPr/>
        </p:nvPicPr>
        <p:blipFill>
          <a:blip r:embed="rId16"/>
          <a:stretch>
            <a:fillRect/>
          </a:stretch>
        </p:blipFill>
        <p:spPr>
          <a:xfrm>
            <a:off x="4799785" y="4016312"/>
            <a:ext cx="1930400" cy="952500"/>
          </a:xfrm>
          <a:prstGeom prst="rect">
            <a:avLst/>
          </a:prstGeom>
        </p:spPr>
      </p:pic>
      <p:pic>
        <p:nvPicPr>
          <p:cNvPr id="19" name="Picture 18"/>
          <p:cNvPicPr>
            <a:picLocks noChangeAspect="1"/>
          </p:cNvPicPr>
          <p:nvPr/>
        </p:nvPicPr>
        <p:blipFill>
          <a:blip r:embed="rId17"/>
          <a:stretch>
            <a:fillRect/>
          </a:stretch>
        </p:blipFill>
        <p:spPr>
          <a:xfrm>
            <a:off x="7226855" y="4016312"/>
            <a:ext cx="1930400" cy="952500"/>
          </a:xfrm>
          <a:prstGeom prst="rect">
            <a:avLst/>
          </a:prstGeom>
        </p:spPr>
      </p:pic>
      <p:pic>
        <p:nvPicPr>
          <p:cNvPr id="20" name="Picture 19"/>
          <p:cNvPicPr>
            <a:picLocks noChangeAspect="1"/>
          </p:cNvPicPr>
          <p:nvPr/>
        </p:nvPicPr>
        <p:blipFill>
          <a:blip r:embed="rId18"/>
          <a:stretch>
            <a:fillRect/>
          </a:stretch>
        </p:blipFill>
        <p:spPr>
          <a:xfrm>
            <a:off x="145730" y="5499701"/>
            <a:ext cx="1930400" cy="952500"/>
          </a:xfrm>
          <a:prstGeom prst="rect">
            <a:avLst/>
          </a:prstGeom>
        </p:spPr>
      </p:pic>
      <p:pic>
        <p:nvPicPr>
          <p:cNvPr id="21" name="Picture 20"/>
          <p:cNvPicPr>
            <a:picLocks noChangeAspect="1"/>
          </p:cNvPicPr>
          <p:nvPr/>
        </p:nvPicPr>
        <p:blipFill>
          <a:blip r:embed="rId19"/>
          <a:stretch>
            <a:fillRect/>
          </a:stretch>
        </p:blipFill>
        <p:spPr>
          <a:xfrm>
            <a:off x="2501687" y="5499701"/>
            <a:ext cx="1930400" cy="952500"/>
          </a:xfrm>
          <a:prstGeom prst="rect">
            <a:avLst/>
          </a:prstGeom>
        </p:spPr>
      </p:pic>
      <p:pic>
        <p:nvPicPr>
          <p:cNvPr id="22" name="Picture 21"/>
          <p:cNvPicPr>
            <a:picLocks noChangeAspect="1"/>
          </p:cNvPicPr>
          <p:nvPr/>
        </p:nvPicPr>
        <p:blipFill>
          <a:blip r:embed="rId20"/>
          <a:stretch>
            <a:fillRect/>
          </a:stretch>
        </p:blipFill>
        <p:spPr>
          <a:xfrm>
            <a:off x="4857644" y="5499701"/>
            <a:ext cx="1930400" cy="952500"/>
          </a:xfrm>
          <a:prstGeom prst="rect">
            <a:avLst/>
          </a:prstGeom>
        </p:spPr>
      </p:pic>
      <p:pic>
        <p:nvPicPr>
          <p:cNvPr id="23" name="Picture 22"/>
          <p:cNvPicPr>
            <a:picLocks noChangeAspect="1"/>
          </p:cNvPicPr>
          <p:nvPr/>
        </p:nvPicPr>
        <p:blipFill>
          <a:blip r:embed="rId21"/>
          <a:stretch>
            <a:fillRect/>
          </a:stretch>
        </p:blipFill>
        <p:spPr>
          <a:xfrm>
            <a:off x="7213600" y="5499701"/>
            <a:ext cx="1930400" cy="952500"/>
          </a:xfrm>
          <a:prstGeom prst="rect">
            <a:avLst/>
          </a:prstGeom>
        </p:spPr>
      </p:pic>
    </p:spTree>
    <p:extLst>
      <p:ext uri="{BB962C8B-B14F-4D97-AF65-F5344CB8AC3E}">
        <p14:creationId xmlns:p14="http://schemas.microsoft.com/office/powerpoint/2010/main" val="4803397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2000" fill="hold"/>
                                        <p:tgtEl>
                                          <p:spTgt spid="4"/>
                                        </p:tgtEl>
                                        <p:attrNameLst>
                                          <p:attrName>ppt_x</p:attrName>
                                        </p:attrNameLst>
                                      </p:cBhvr>
                                      <p:tavLst>
                                        <p:tav tm="0">
                                          <p:val>
                                            <p:strVal val="#ppt_x"/>
                                          </p:val>
                                        </p:tav>
                                        <p:tav tm="100000">
                                          <p:val>
                                            <p:strVal val="#ppt_x"/>
                                          </p:val>
                                        </p:tav>
                                      </p:tavLst>
                                    </p:anim>
                                    <p:anim calcmode="lin" valueType="num">
                                      <p:cBhvr additive="base">
                                        <p:cTn id="8" dur="20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2000" fill="hold"/>
                                        <p:tgtEl>
                                          <p:spTgt spid="5"/>
                                        </p:tgtEl>
                                        <p:attrNameLst>
                                          <p:attrName>ppt_x</p:attrName>
                                        </p:attrNameLst>
                                      </p:cBhvr>
                                      <p:tavLst>
                                        <p:tav tm="0">
                                          <p:val>
                                            <p:strVal val="#ppt_x"/>
                                          </p:val>
                                        </p:tav>
                                        <p:tav tm="100000">
                                          <p:val>
                                            <p:strVal val="#ppt_x"/>
                                          </p:val>
                                        </p:tav>
                                      </p:tavLst>
                                    </p:anim>
                                    <p:anim calcmode="lin" valueType="num">
                                      <p:cBhvr additive="base">
                                        <p:cTn id="12" dur="20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2000" fill="hold"/>
                                        <p:tgtEl>
                                          <p:spTgt spid="6"/>
                                        </p:tgtEl>
                                        <p:attrNameLst>
                                          <p:attrName>ppt_x</p:attrName>
                                        </p:attrNameLst>
                                      </p:cBhvr>
                                      <p:tavLst>
                                        <p:tav tm="0">
                                          <p:val>
                                            <p:strVal val="#ppt_x"/>
                                          </p:val>
                                        </p:tav>
                                        <p:tav tm="100000">
                                          <p:val>
                                            <p:strVal val="#ppt_x"/>
                                          </p:val>
                                        </p:tav>
                                      </p:tavLst>
                                    </p:anim>
                                    <p:anim calcmode="lin" valueType="num">
                                      <p:cBhvr additive="base">
                                        <p:cTn id="16" dur="2000" fill="hold"/>
                                        <p:tgtEl>
                                          <p:spTgt spid="6"/>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2000" fill="hold"/>
                                        <p:tgtEl>
                                          <p:spTgt spid="7"/>
                                        </p:tgtEl>
                                        <p:attrNameLst>
                                          <p:attrName>ppt_x</p:attrName>
                                        </p:attrNameLst>
                                      </p:cBhvr>
                                      <p:tavLst>
                                        <p:tav tm="0">
                                          <p:val>
                                            <p:strVal val="#ppt_x"/>
                                          </p:val>
                                        </p:tav>
                                        <p:tav tm="100000">
                                          <p:val>
                                            <p:strVal val="#ppt_x"/>
                                          </p:val>
                                        </p:tav>
                                      </p:tavLst>
                                    </p:anim>
                                    <p:anim calcmode="lin" valueType="num">
                                      <p:cBhvr additive="base">
                                        <p:cTn id="20" dur="2000" fill="hold"/>
                                        <p:tgtEl>
                                          <p:spTgt spid="7"/>
                                        </p:tgtEl>
                                        <p:attrNameLst>
                                          <p:attrName>ppt_y</p:attrName>
                                        </p:attrNameLst>
                                      </p:cBhvr>
                                      <p:tavLst>
                                        <p:tav tm="0">
                                          <p:val>
                                            <p:strVal val="1+#ppt_h/2"/>
                                          </p:val>
                                        </p:tav>
                                        <p:tav tm="100000">
                                          <p:val>
                                            <p:strVal val="#ppt_y"/>
                                          </p:val>
                                        </p:tav>
                                      </p:tavLst>
                                    </p:anim>
                                  </p:childTnLst>
                                </p:cTn>
                              </p:par>
                            </p:childTnLst>
                          </p:cTn>
                        </p:par>
                        <p:par>
                          <p:cTn id="21" fill="hold">
                            <p:stCondLst>
                              <p:cond delay="2000"/>
                            </p:stCondLst>
                            <p:childTnLst>
                              <p:par>
                                <p:cTn id="22" presetID="2" presetClass="entr" presetSubtype="4" fill="hold" nodeType="after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additive="base">
                                        <p:cTn id="24" dur="2000" fill="hold"/>
                                        <p:tgtEl>
                                          <p:spTgt spid="8"/>
                                        </p:tgtEl>
                                        <p:attrNameLst>
                                          <p:attrName>ppt_x</p:attrName>
                                        </p:attrNameLst>
                                      </p:cBhvr>
                                      <p:tavLst>
                                        <p:tav tm="0">
                                          <p:val>
                                            <p:strVal val="#ppt_x"/>
                                          </p:val>
                                        </p:tav>
                                        <p:tav tm="100000">
                                          <p:val>
                                            <p:strVal val="#ppt_x"/>
                                          </p:val>
                                        </p:tav>
                                      </p:tavLst>
                                    </p:anim>
                                    <p:anim calcmode="lin" valueType="num">
                                      <p:cBhvr additive="base">
                                        <p:cTn id="25" dur="2000" fill="hold"/>
                                        <p:tgtEl>
                                          <p:spTgt spid="8"/>
                                        </p:tgtEl>
                                        <p:attrNameLst>
                                          <p:attrName>ppt_y</p:attrName>
                                        </p:attrNameLst>
                                      </p:cBhvr>
                                      <p:tavLst>
                                        <p:tav tm="0">
                                          <p:val>
                                            <p:strVal val="1+#ppt_h/2"/>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additive="base">
                                        <p:cTn id="28" dur="2000" fill="hold"/>
                                        <p:tgtEl>
                                          <p:spTgt spid="9"/>
                                        </p:tgtEl>
                                        <p:attrNameLst>
                                          <p:attrName>ppt_x</p:attrName>
                                        </p:attrNameLst>
                                      </p:cBhvr>
                                      <p:tavLst>
                                        <p:tav tm="0">
                                          <p:val>
                                            <p:strVal val="#ppt_x"/>
                                          </p:val>
                                        </p:tav>
                                        <p:tav tm="100000">
                                          <p:val>
                                            <p:strVal val="#ppt_x"/>
                                          </p:val>
                                        </p:tav>
                                      </p:tavLst>
                                    </p:anim>
                                    <p:anim calcmode="lin" valueType="num">
                                      <p:cBhvr additive="base">
                                        <p:cTn id="29" dur="2000" fill="hold"/>
                                        <p:tgtEl>
                                          <p:spTgt spid="9"/>
                                        </p:tgtEl>
                                        <p:attrNameLst>
                                          <p:attrName>ppt_y</p:attrName>
                                        </p:attrNameLst>
                                      </p:cBhvr>
                                      <p:tavLst>
                                        <p:tav tm="0">
                                          <p:val>
                                            <p:strVal val="1+#ppt_h/2"/>
                                          </p:val>
                                        </p:tav>
                                        <p:tav tm="100000">
                                          <p:val>
                                            <p:strVal val="#ppt_y"/>
                                          </p:val>
                                        </p:tav>
                                      </p:tavLst>
                                    </p:anim>
                                  </p:childTnLst>
                                </p:cTn>
                              </p:par>
                              <p:par>
                                <p:cTn id="30" presetID="2" presetClass="entr" presetSubtype="4" fill="hold" nodeType="with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additive="base">
                                        <p:cTn id="32" dur="2000" fill="hold"/>
                                        <p:tgtEl>
                                          <p:spTgt spid="10"/>
                                        </p:tgtEl>
                                        <p:attrNameLst>
                                          <p:attrName>ppt_x</p:attrName>
                                        </p:attrNameLst>
                                      </p:cBhvr>
                                      <p:tavLst>
                                        <p:tav tm="0">
                                          <p:val>
                                            <p:strVal val="#ppt_x"/>
                                          </p:val>
                                        </p:tav>
                                        <p:tav tm="100000">
                                          <p:val>
                                            <p:strVal val="#ppt_x"/>
                                          </p:val>
                                        </p:tav>
                                      </p:tavLst>
                                    </p:anim>
                                    <p:anim calcmode="lin" valueType="num">
                                      <p:cBhvr additive="base">
                                        <p:cTn id="33" dur="2000" fill="hold"/>
                                        <p:tgtEl>
                                          <p:spTgt spid="10"/>
                                        </p:tgtEl>
                                        <p:attrNameLst>
                                          <p:attrName>ppt_y</p:attrName>
                                        </p:attrNameLst>
                                      </p:cBhvr>
                                      <p:tavLst>
                                        <p:tav tm="0">
                                          <p:val>
                                            <p:strVal val="1+#ppt_h/2"/>
                                          </p:val>
                                        </p:tav>
                                        <p:tav tm="100000">
                                          <p:val>
                                            <p:strVal val="#ppt_y"/>
                                          </p:val>
                                        </p:tav>
                                      </p:tavLst>
                                    </p:anim>
                                  </p:childTnLst>
                                </p:cTn>
                              </p:par>
                              <p:par>
                                <p:cTn id="34" presetID="2" presetClass="entr" presetSubtype="4" fill="hold" nodeType="withEffect">
                                  <p:stCondLst>
                                    <p:cond delay="0"/>
                                  </p:stCondLst>
                                  <p:childTnLst>
                                    <p:set>
                                      <p:cBhvr>
                                        <p:cTn id="35" dur="1" fill="hold">
                                          <p:stCondLst>
                                            <p:cond delay="0"/>
                                          </p:stCondLst>
                                        </p:cTn>
                                        <p:tgtEl>
                                          <p:spTgt spid="11"/>
                                        </p:tgtEl>
                                        <p:attrNameLst>
                                          <p:attrName>style.visibility</p:attrName>
                                        </p:attrNameLst>
                                      </p:cBhvr>
                                      <p:to>
                                        <p:strVal val="visible"/>
                                      </p:to>
                                    </p:set>
                                    <p:anim calcmode="lin" valueType="num">
                                      <p:cBhvr additive="base">
                                        <p:cTn id="36" dur="2000" fill="hold"/>
                                        <p:tgtEl>
                                          <p:spTgt spid="11"/>
                                        </p:tgtEl>
                                        <p:attrNameLst>
                                          <p:attrName>ppt_x</p:attrName>
                                        </p:attrNameLst>
                                      </p:cBhvr>
                                      <p:tavLst>
                                        <p:tav tm="0">
                                          <p:val>
                                            <p:strVal val="#ppt_x"/>
                                          </p:val>
                                        </p:tav>
                                        <p:tav tm="100000">
                                          <p:val>
                                            <p:strVal val="#ppt_x"/>
                                          </p:val>
                                        </p:tav>
                                      </p:tavLst>
                                    </p:anim>
                                    <p:anim calcmode="lin" valueType="num">
                                      <p:cBhvr additive="base">
                                        <p:cTn id="37" dur="2000" fill="hold"/>
                                        <p:tgtEl>
                                          <p:spTgt spid="11"/>
                                        </p:tgtEl>
                                        <p:attrNameLst>
                                          <p:attrName>ppt_y</p:attrName>
                                        </p:attrNameLst>
                                      </p:cBhvr>
                                      <p:tavLst>
                                        <p:tav tm="0">
                                          <p:val>
                                            <p:strVal val="1+#ppt_h/2"/>
                                          </p:val>
                                        </p:tav>
                                        <p:tav tm="100000">
                                          <p:val>
                                            <p:strVal val="#ppt_y"/>
                                          </p:val>
                                        </p:tav>
                                      </p:tavLst>
                                    </p:anim>
                                  </p:childTnLst>
                                </p:cTn>
                              </p:par>
                            </p:childTnLst>
                          </p:cTn>
                        </p:par>
                        <p:par>
                          <p:cTn id="38" fill="hold">
                            <p:stCondLst>
                              <p:cond delay="4000"/>
                            </p:stCondLst>
                            <p:childTnLst>
                              <p:par>
                                <p:cTn id="39" presetID="2" presetClass="entr" presetSubtype="4" fill="hold" nodeType="afterEffect">
                                  <p:stCondLst>
                                    <p:cond delay="0"/>
                                  </p:stCondLst>
                                  <p:childTnLst>
                                    <p:set>
                                      <p:cBhvr>
                                        <p:cTn id="40" dur="1" fill="hold">
                                          <p:stCondLst>
                                            <p:cond delay="0"/>
                                          </p:stCondLst>
                                        </p:cTn>
                                        <p:tgtEl>
                                          <p:spTgt spid="12"/>
                                        </p:tgtEl>
                                        <p:attrNameLst>
                                          <p:attrName>style.visibility</p:attrName>
                                        </p:attrNameLst>
                                      </p:cBhvr>
                                      <p:to>
                                        <p:strVal val="visible"/>
                                      </p:to>
                                    </p:set>
                                    <p:anim calcmode="lin" valueType="num">
                                      <p:cBhvr additive="base">
                                        <p:cTn id="41" dur="2000" fill="hold"/>
                                        <p:tgtEl>
                                          <p:spTgt spid="12"/>
                                        </p:tgtEl>
                                        <p:attrNameLst>
                                          <p:attrName>ppt_x</p:attrName>
                                        </p:attrNameLst>
                                      </p:cBhvr>
                                      <p:tavLst>
                                        <p:tav tm="0">
                                          <p:val>
                                            <p:strVal val="#ppt_x"/>
                                          </p:val>
                                        </p:tav>
                                        <p:tav tm="100000">
                                          <p:val>
                                            <p:strVal val="#ppt_x"/>
                                          </p:val>
                                        </p:tav>
                                      </p:tavLst>
                                    </p:anim>
                                    <p:anim calcmode="lin" valueType="num">
                                      <p:cBhvr additive="base">
                                        <p:cTn id="42" dur="2000" fill="hold"/>
                                        <p:tgtEl>
                                          <p:spTgt spid="12"/>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13"/>
                                        </p:tgtEl>
                                        <p:attrNameLst>
                                          <p:attrName>style.visibility</p:attrName>
                                        </p:attrNameLst>
                                      </p:cBhvr>
                                      <p:to>
                                        <p:strVal val="visible"/>
                                      </p:to>
                                    </p:set>
                                    <p:anim calcmode="lin" valueType="num">
                                      <p:cBhvr additive="base">
                                        <p:cTn id="45" dur="2000" fill="hold"/>
                                        <p:tgtEl>
                                          <p:spTgt spid="13"/>
                                        </p:tgtEl>
                                        <p:attrNameLst>
                                          <p:attrName>ppt_x</p:attrName>
                                        </p:attrNameLst>
                                      </p:cBhvr>
                                      <p:tavLst>
                                        <p:tav tm="0">
                                          <p:val>
                                            <p:strVal val="#ppt_x"/>
                                          </p:val>
                                        </p:tav>
                                        <p:tav tm="100000">
                                          <p:val>
                                            <p:strVal val="#ppt_x"/>
                                          </p:val>
                                        </p:tav>
                                      </p:tavLst>
                                    </p:anim>
                                    <p:anim calcmode="lin" valueType="num">
                                      <p:cBhvr additive="base">
                                        <p:cTn id="46" dur="2000" fill="hold"/>
                                        <p:tgtEl>
                                          <p:spTgt spid="13"/>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14"/>
                                        </p:tgtEl>
                                        <p:attrNameLst>
                                          <p:attrName>style.visibility</p:attrName>
                                        </p:attrNameLst>
                                      </p:cBhvr>
                                      <p:to>
                                        <p:strVal val="visible"/>
                                      </p:to>
                                    </p:set>
                                    <p:anim calcmode="lin" valueType="num">
                                      <p:cBhvr additive="base">
                                        <p:cTn id="49" dur="2000" fill="hold"/>
                                        <p:tgtEl>
                                          <p:spTgt spid="14"/>
                                        </p:tgtEl>
                                        <p:attrNameLst>
                                          <p:attrName>ppt_x</p:attrName>
                                        </p:attrNameLst>
                                      </p:cBhvr>
                                      <p:tavLst>
                                        <p:tav tm="0">
                                          <p:val>
                                            <p:strVal val="#ppt_x"/>
                                          </p:val>
                                        </p:tav>
                                        <p:tav tm="100000">
                                          <p:val>
                                            <p:strVal val="#ppt_x"/>
                                          </p:val>
                                        </p:tav>
                                      </p:tavLst>
                                    </p:anim>
                                    <p:anim calcmode="lin" valueType="num">
                                      <p:cBhvr additive="base">
                                        <p:cTn id="50" dur="2000" fill="hold"/>
                                        <p:tgtEl>
                                          <p:spTgt spid="14"/>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15"/>
                                        </p:tgtEl>
                                        <p:attrNameLst>
                                          <p:attrName>style.visibility</p:attrName>
                                        </p:attrNameLst>
                                      </p:cBhvr>
                                      <p:to>
                                        <p:strVal val="visible"/>
                                      </p:to>
                                    </p:set>
                                    <p:anim calcmode="lin" valueType="num">
                                      <p:cBhvr additive="base">
                                        <p:cTn id="53" dur="2000" fill="hold"/>
                                        <p:tgtEl>
                                          <p:spTgt spid="15"/>
                                        </p:tgtEl>
                                        <p:attrNameLst>
                                          <p:attrName>ppt_x</p:attrName>
                                        </p:attrNameLst>
                                      </p:cBhvr>
                                      <p:tavLst>
                                        <p:tav tm="0">
                                          <p:val>
                                            <p:strVal val="#ppt_x"/>
                                          </p:val>
                                        </p:tav>
                                        <p:tav tm="100000">
                                          <p:val>
                                            <p:strVal val="#ppt_x"/>
                                          </p:val>
                                        </p:tav>
                                      </p:tavLst>
                                    </p:anim>
                                    <p:anim calcmode="lin" valueType="num">
                                      <p:cBhvr additive="base">
                                        <p:cTn id="54" dur="2000" fill="hold"/>
                                        <p:tgtEl>
                                          <p:spTgt spid="15"/>
                                        </p:tgtEl>
                                        <p:attrNameLst>
                                          <p:attrName>ppt_y</p:attrName>
                                        </p:attrNameLst>
                                      </p:cBhvr>
                                      <p:tavLst>
                                        <p:tav tm="0">
                                          <p:val>
                                            <p:strVal val="1+#ppt_h/2"/>
                                          </p:val>
                                        </p:tav>
                                        <p:tav tm="100000">
                                          <p:val>
                                            <p:strVal val="#ppt_y"/>
                                          </p:val>
                                        </p:tav>
                                      </p:tavLst>
                                    </p:anim>
                                  </p:childTnLst>
                                </p:cTn>
                              </p:par>
                            </p:childTnLst>
                          </p:cTn>
                        </p:par>
                        <p:par>
                          <p:cTn id="55" fill="hold">
                            <p:stCondLst>
                              <p:cond delay="6000"/>
                            </p:stCondLst>
                            <p:childTnLst>
                              <p:par>
                                <p:cTn id="56" presetID="2" presetClass="entr" presetSubtype="4" fill="hold" nodeType="afterEffect">
                                  <p:stCondLst>
                                    <p:cond delay="0"/>
                                  </p:stCondLst>
                                  <p:childTnLst>
                                    <p:set>
                                      <p:cBhvr>
                                        <p:cTn id="57" dur="1" fill="hold">
                                          <p:stCondLst>
                                            <p:cond delay="0"/>
                                          </p:stCondLst>
                                        </p:cTn>
                                        <p:tgtEl>
                                          <p:spTgt spid="16"/>
                                        </p:tgtEl>
                                        <p:attrNameLst>
                                          <p:attrName>style.visibility</p:attrName>
                                        </p:attrNameLst>
                                      </p:cBhvr>
                                      <p:to>
                                        <p:strVal val="visible"/>
                                      </p:to>
                                    </p:set>
                                    <p:anim calcmode="lin" valueType="num">
                                      <p:cBhvr additive="base">
                                        <p:cTn id="58" dur="2000" fill="hold"/>
                                        <p:tgtEl>
                                          <p:spTgt spid="16"/>
                                        </p:tgtEl>
                                        <p:attrNameLst>
                                          <p:attrName>ppt_x</p:attrName>
                                        </p:attrNameLst>
                                      </p:cBhvr>
                                      <p:tavLst>
                                        <p:tav tm="0">
                                          <p:val>
                                            <p:strVal val="#ppt_x"/>
                                          </p:val>
                                        </p:tav>
                                        <p:tav tm="100000">
                                          <p:val>
                                            <p:strVal val="#ppt_x"/>
                                          </p:val>
                                        </p:tav>
                                      </p:tavLst>
                                    </p:anim>
                                    <p:anim calcmode="lin" valueType="num">
                                      <p:cBhvr additive="base">
                                        <p:cTn id="59" dur="2000" fill="hold"/>
                                        <p:tgtEl>
                                          <p:spTgt spid="16"/>
                                        </p:tgtEl>
                                        <p:attrNameLst>
                                          <p:attrName>ppt_y</p:attrName>
                                        </p:attrNameLst>
                                      </p:cBhvr>
                                      <p:tavLst>
                                        <p:tav tm="0">
                                          <p:val>
                                            <p:strVal val="1+#ppt_h/2"/>
                                          </p:val>
                                        </p:tav>
                                        <p:tav tm="100000">
                                          <p:val>
                                            <p:strVal val="#ppt_y"/>
                                          </p:val>
                                        </p:tav>
                                      </p:tavLst>
                                    </p:anim>
                                  </p:childTnLst>
                                </p:cTn>
                              </p:par>
                              <p:par>
                                <p:cTn id="60" presetID="2" presetClass="entr" presetSubtype="4" fill="hold" nodeType="withEffect">
                                  <p:stCondLst>
                                    <p:cond delay="0"/>
                                  </p:stCondLst>
                                  <p:childTnLst>
                                    <p:set>
                                      <p:cBhvr>
                                        <p:cTn id="61" dur="1" fill="hold">
                                          <p:stCondLst>
                                            <p:cond delay="0"/>
                                          </p:stCondLst>
                                        </p:cTn>
                                        <p:tgtEl>
                                          <p:spTgt spid="17"/>
                                        </p:tgtEl>
                                        <p:attrNameLst>
                                          <p:attrName>style.visibility</p:attrName>
                                        </p:attrNameLst>
                                      </p:cBhvr>
                                      <p:to>
                                        <p:strVal val="visible"/>
                                      </p:to>
                                    </p:set>
                                    <p:anim calcmode="lin" valueType="num">
                                      <p:cBhvr additive="base">
                                        <p:cTn id="62" dur="2000" fill="hold"/>
                                        <p:tgtEl>
                                          <p:spTgt spid="17"/>
                                        </p:tgtEl>
                                        <p:attrNameLst>
                                          <p:attrName>ppt_x</p:attrName>
                                        </p:attrNameLst>
                                      </p:cBhvr>
                                      <p:tavLst>
                                        <p:tav tm="0">
                                          <p:val>
                                            <p:strVal val="#ppt_x"/>
                                          </p:val>
                                        </p:tav>
                                        <p:tav tm="100000">
                                          <p:val>
                                            <p:strVal val="#ppt_x"/>
                                          </p:val>
                                        </p:tav>
                                      </p:tavLst>
                                    </p:anim>
                                    <p:anim calcmode="lin" valueType="num">
                                      <p:cBhvr additive="base">
                                        <p:cTn id="63" dur="2000" fill="hold"/>
                                        <p:tgtEl>
                                          <p:spTgt spid="17"/>
                                        </p:tgtEl>
                                        <p:attrNameLst>
                                          <p:attrName>ppt_y</p:attrName>
                                        </p:attrNameLst>
                                      </p:cBhvr>
                                      <p:tavLst>
                                        <p:tav tm="0">
                                          <p:val>
                                            <p:strVal val="1+#ppt_h/2"/>
                                          </p:val>
                                        </p:tav>
                                        <p:tav tm="100000">
                                          <p:val>
                                            <p:strVal val="#ppt_y"/>
                                          </p:val>
                                        </p:tav>
                                      </p:tavLst>
                                    </p:anim>
                                  </p:childTnLst>
                                </p:cTn>
                              </p:par>
                              <p:par>
                                <p:cTn id="64" presetID="2" presetClass="entr" presetSubtype="4" fill="hold" nodeType="withEffect">
                                  <p:stCondLst>
                                    <p:cond delay="0"/>
                                  </p:stCondLst>
                                  <p:childTnLst>
                                    <p:set>
                                      <p:cBhvr>
                                        <p:cTn id="65" dur="1" fill="hold">
                                          <p:stCondLst>
                                            <p:cond delay="0"/>
                                          </p:stCondLst>
                                        </p:cTn>
                                        <p:tgtEl>
                                          <p:spTgt spid="18"/>
                                        </p:tgtEl>
                                        <p:attrNameLst>
                                          <p:attrName>style.visibility</p:attrName>
                                        </p:attrNameLst>
                                      </p:cBhvr>
                                      <p:to>
                                        <p:strVal val="visible"/>
                                      </p:to>
                                    </p:set>
                                    <p:anim calcmode="lin" valueType="num">
                                      <p:cBhvr additive="base">
                                        <p:cTn id="66" dur="2000" fill="hold"/>
                                        <p:tgtEl>
                                          <p:spTgt spid="18"/>
                                        </p:tgtEl>
                                        <p:attrNameLst>
                                          <p:attrName>ppt_x</p:attrName>
                                        </p:attrNameLst>
                                      </p:cBhvr>
                                      <p:tavLst>
                                        <p:tav tm="0">
                                          <p:val>
                                            <p:strVal val="#ppt_x"/>
                                          </p:val>
                                        </p:tav>
                                        <p:tav tm="100000">
                                          <p:val>
                                            <p:strVal val="#ppt_x"/>
                                          </p:val>
                                        </p:tav>
                                      </p:tavLst>
                                    </p:anim>
                                    <p:anim calcmode="lin" valueType="num">
                                      <p:cBhvr additive="base">
                                        <p:cTn id="67" dur="2000" fill="hold"/>
                                        <p:tgtEl>
                                          <p:spTgt spid="18"/>
                                        </p:tgtEl>
                                        <p:attrNameLst>
                                          <p:attrName>ppt_y</p:attrName>
                                        </p:attrNameLst>
                                      </p:cBhvr>
                                      <p:tavLst>
                                        <p:tav tm="0">
                                          <p:val>
                                            <p:strVal val="1+#ppt_h/2"/>
                                          </p:val>
                                        </p:tav>
                                        <p:tav tm="100000">
                                          <p:val>
                                            <p:strVal val="#ppt_y"/>
                                          </p:val>
                                        </p:tav>
                                      </p:tavLst>
                                    </p:anim>
                                  </p:childTnLst>
                                </p:cTn>
                              </p:par>
                              <p:par>
                                <p:cTn id="68" presetID="2" presetClass="entr" presetSubtype="4" fill="hold" nodeType="withEffect">
                                  <p:stCondLst>
                                    <p:cond delay="0"/>
                                  </p:stCondLst>
                                  <p:childTnLst>
                                    <p:set>
                                      <p:cBhvr>
                                        <p:cTn id="69" dur="1" fill="hold">
                                          <p:stCondLst>
                                            <p:cond delay="0"/>
                                          </p:stCondLst>
                                        </p:cTn>
                                        <p:tgtEl>
                                          <p:spTgt spid="19"/>
                                        </p:tgtEl>
                                        <p:attrNameLst>
                                          <p:attrName>style.visibility</p:attrName>
                                        </p:attrNameLst>
                                      </p:cBhvr>
                                      <p:to>
                                        <p:strVal val="visible"/>
                                      </p:to>
                                    </p:set>
                                    <p:anim calcmode="lin" valueType="num">
                                      <p:cBhvr additive="base">
                                        <p:cTn id="70" dur="2000" fill="hold"/>
                                        <p:tgtEl>
                                          <p:spTgt spid="19"/>
                                        </p:tgtEl>
                                        <p:attrNameLst>
                                          <p:attrName>ppt_x</p:attrName>
                                        </p:attrNameLst>
                                      </p:cBhvr>
                                      <p:tavLst>
                                        <p:tav tm="0">
                                          <p:val>
                                            <p:strVal val="#ppt_x"/>
                                          </p:val>
                                        </p:tav>
                                        <p:tav tm="100000">
                                          <p:val>
                                            <p:strVal val="#ppt_x"/>
                                          </p:val>
                                        </p:tav>
                                      </p:tavLst>
                                    </p:anim>
                                    <p:anim calcmode="lin" valueType="num">
                                      <p:cBhvr additive="base">
                                        <p:cTn id="71" dur="2000" fill="hold"/>
                                        <p:tgtEl>
                                          <p:spTgt spid="19"/>
                                        </p:tgtEl>
                                        <p:attrNameLst>
                                          <p:attrName>ppt_y</p:attrName>
                                        </p:attrNameLst>
                                      </p:cBhvr>
                                      <p:tavLst>
                                        <p:tav tm="0">
                                          <p:val>
                                            <p:strVal val="1+#ppt_h/2"/>
                                          </p:val>
                                        </p:tav>
                                        <p:tav tm="100000">
                                          <p:val>
                                            <p:strVal val="#ppt_y"/>
                                          </p:val>
                                        </p:tav>
                                      </p:tavLst>
                                    </p:anim>
                                  </p:childTnLst>
                                </p:cTn>
                              </p:par>
                            </p:childTnLst>
                          </p:cTn>
                        </p:par>
                        <p:par>
                          <p:cTn id="72" fill="hold">
                            <p:stCondLst>
                              <p:cond delay="8000"/>
                            </p:stCondLst>
                            <p:childTnLst>
                              <p:par>
                                <p:cTn id="73" presetID="2" presetClass="entr" presetSubtype="4" fill="hold" nodeType="afterEffect">
                                  <p:stCondLst>
                                    <p:cond delay="0"/>
                                  </p:stCondLst>
                                  <p:childTnLst>
                                    <p:set>
                                      <p:cBhvr>
                                        <p:cTn id="74" dur="1" fill="hold">
                                          <p:stCondLst>
                                            <p:cond delay="0"/>
                                          </p:stCondLst>
                                        </p:cTn>
                                        <p:tgtEl>
                                          <p:spTgt spid="20"/>
                                        </p:tgtEl>
                                        <p:attrNameLst>
                                          <p:attrName>style.visibility</p:attrName>
                                        </p:attrNameLst>
                                      </p:cBhvr>
                                      <p:to>
                                        <p:strVal val="visible"/>
                                      </p:to>
                                    </p:set>
                                    <p:anim calcmode="lin" valueType="num">
                                      <p:cBhvr additive="base">
                                        <p:cTn id="75" dur="2000" fill="hold"/>
                                        <p:tgtEl>
                                          <p:spTgt spid="20"/>
                                        </p:tgtEl>
                                        <p:attrNameLst>
                                          <p:attrName>ppt_x</p:attrName>
                                        </p:attrNameLst>
                                      </p:cBhvr>
                                      <p:tavLst>
                                        <p:tav tm="0">
                                          <p:val>
                                            <p:strVal val="#ppt_x"/>
                                          </p:val>
                                        </p:tav>
                                        <p:tav tm="100000">
                                          <p:val>
                                            <p:strVal val="#ppt_x"/>
                                          </p:val>
                                        </p:tav>
                                      </p:tavLst>
                                    </p:anim>
                                    <p:anim calcmode="lin" valueType="num">
                                      <p:cBhvr additive="base">
                                        <p:cTn id="76" dur="2000" fill="hold"/>
                                        <p:tgtEl>
                                          <p:spTgt spid="20"/>
                                        </p:tgtEl>
                                        <p:attrNameLst>
                                          <p:attrName>ppt_y</p:attrName>
                                        </p:attrNameLst>
                                      </p:cBhvr>
                                      <p:tavLst>
                                        <p:tav tm="0">
                                          <p:val>
                                            <p:strVal val="1+#ppt_h/2"/>
                                          </p:val>
                                        </p:tav>
                                        <p:tav tm="100000">
                                          <p:val>
                                            <p:strVal val="#ppt_y"/>
                                          </p:val>
                                        </p:tav>
                                      </p:tavLst>
                                    </p:anim>
                                  </p:childTnLst>
                                </p:cTn>
                              </p:par>
                              <p:par>
                                <p:cTn id="77" presetID="2" presetClass="entr" presetSubtype="4" fill="hold" nodeType="withEffect">
                                  <p:stCondLst>
                                    <p:cond delay="0"/>
                                  </p:stCondLst>
                                  <p:childTnLst>
                                    <p:set>
                                      <p:cBhvr>
                                        <p:cTn id="78" dur="1" fill="hold">
                                          <p:stCondLst>
                                            <p:cond delay="0"/>
                                          </p:stCondLst>
                                        </p:cTn>
                                        <p:tgtEl>
                                          <p:spTgt spid="21"/>
                                        </p:tgtEl>
                                        <p:attrNameLst>
                                          <p:attrName>style.visibility</p:attrName>
                                        </p:attrNameLst>
                                      </p:cBhvr>
                                      <p:to>
                                        <p:strVal val="visible"/>
                                      </p:to>
                                    </p:set>
                                    <p:anim calcmode="lin" valueType="num">
                                      <p:cBhvr additive="base">
                                        <p:cTn id="79" dur="2000" fill="hold"/>
                                        <p:tgtEl>
                                          <p:spTgt spid="21"/>
                                        </p:tgtEl>
                                        <p:attrNameLst>
                                          <p:attrName>ppt_x</p:attrName>
                                        </p:attrNameLst>
                                      </p:cBhvr>
                                      <p:tavLst>
                                        <p:tav tm="0">
                                          <p:val>
                                            <p:strVal val="#ppt_x"/>
                                          </p:val>
                                        </p:tav>
                                        <p:tav tm="100000">
                                          <p:val>
                                            <p:strVal val="#ppt_x"/>
                                          </p:val>
                                        </p:tav>
                                      </p:tavLst>
                                    </p:anim>
                                    <p:anim calcmode="lin" valueType="num">
                                      <p:cBhvr additive="base">
                                        <p:cTn id="80" dur="2000" fill="hold"/>
                                        <p:tgtEl>
                                          <p:spTgt spid="21"/>
                                        </p:tgtEl>
                                        <p:attrNameLst>
                                          <p:attrName>ppt_y</p:attrName>
                                        </p:attrNameLst>
                                      </p:cBhvr>
                                      <p:tavLst>
                                        <p:tav tm="0">
                                          <p:val>
                                            <p:strVal val="1+#ppt_h/2"/>
                                          </p:val>
                                        </p:tav>
                                        <p:tav tm="100000">
                                          <p:val>
                                            <p:strVal val="#ppt_y"/>
                                          </p:val>
                                        </p:tav>
                                      </p:tavLst>
                                    </p:anim>
                                  </p:childTnLst>
                                </p:cTn>
                              </p:par>
                              <p:par>
                                <p:cTn id="81" presetID="2" presetClass="entr" presetSubtype="4" fill="hold" nodeType="withEffect">
                                  <p:stCondLst>
                                    <p:cond delay="0"/>
                                  </p:stCondLst>
                                  <p:childTnLst>
                                    <p:set>
                                      <p:cBhvr>
                                        <p:cTn id="82" dur="1" fill="hold">
                                          <p:stCondLst>
                                            <p:cond delay="0"/>
                                          </p:stCondLst>
                                        </p:cTn>
                                        <p:tgtEl>
                                          <p:spTgt spid="22"/>
                                        </p:tgtEl>
                                        <p:attrNameLst>
                                          <p:attrName>style.visibility</p:attrName>
                                        </p:attrNameLst>
                                      </p:cBhvr>
                                      <p:to>
                                        <p:strVal val="visible"/>
                                      </p:to>
                                    </p:set>
                                    <p:anim calcmode="lin" valueType="num">
                                      <p:cBhvr additive="base">
                                        <p:cTn id="83" dur="2000" fill="hold"/>
                                        <p:tgtEl>
                                          <p:spTgt spid="22"/>
                                        </p:tgtEl>
                                        <p:attrNameLst>
                                          <p:attrName>ppt_x</p:attrName>
                                        </p:attrNameLst>
                                      </p:cBhvr>
                                      <p:tavLst>
                                        <p:tav tm="0">
                                          <p:val>
                                            <p:strVal val="#ppt_x"/>
                                          </p:val>
                                        </p:tav>
                                        <p:tav tm="100000">
                                          <p:val>
                                            <p:strVal val="#ppt_x"/>
                                          </p:val>
                                        </p:tav>
                                      </p:tavLst>
                                    </p:anim>
                                    <p:anim calcmode="lin" valueType="num">
                                      <p:cBhvr additive="base">
                                        <p:cTn id="84" dur="2000" fill="hold"/>
                                        <p:tgtEl>
                                          <p:spTgt spid="22"/>
                                        </p:tgtEl>
                                        <p:attrNameLst>
                                          <p:attrName>ppt_y</p:attrName>
                                        </p:attrNameLst>
                                      </p:cBhvr>
                                      <p:tavLst>
                                        <p:tav tm="0">
                                          <p:val>
                                            <p:strVal val="1+#ppt_h/2"/>
                                          </p:val>
                                        </p:tav>
                                        <p:tav tm="100000">
                                          <p:val>
                                            <p:strVal val="#ppt_y"/>
                                          </p:val>
                                        </p:tav>
                                      </p:tavLst>
                                    </p:anim>
                                  </p:childTnLst>
                                </p:cTn>
                              </p:par>
                              <p:par>
                                <p:cTn id="85" presetID="2" presetClass="entr" presetSubtype="4" fill="hold" nodeType="withEffect">
                                  <p:stCondLst>
                                    <p:cond delay="0"/>
                                  </p:stCondLst>
                                  <p:childTnLst>
                                    <p:set>
                                      <p:cBhvr>
                                        <p:cTn id="86" dur="1" fill="hold">
                                          <p:stCondLst>
                                            <p:cond delay="0"/>
                                          </p:stCondLst>
                                        </p:cTn>
                                        <p:tgtEl>
                                          <p:spTgt spid="23"/>
                                        </p:tgtEl>
                                        <p:attrNameLst>
                                          <p:attrName>style.visibility</p:attrName>
                                        </p:attrNameLst>
                                      </p:cBhvr>
                                      <p:to>
                                        <p:strVal val="visible"/>
                                      </p:to>
                                    </p:set>
                                    <p:anim calcmode="lin" valueType="num">
                                      <p:cBhvr additive="base">
                                        <p:cTn id="87" dur="2000" fill="hold"/>
                                        <p:tgtEl>
                                          <p:spTgt spid="23"/>
                                        </p:tgtEl>
                                        <p:attrNameLst>
                                          <p:attrName>ppt_x</p:attrName>
                                        </p:attrNameLst>
                                      </p:cBhvr>
                                      <p:tavLst>
                                        <p:tav tm="0">
                                          <p:val>
                                            <p:strVal val="#ppt_x"/>
                                          </p:val>
                                        </p:tav>
                                        <p:tav tm="100000">
                                          <p:val>
                                            <p:strVal val="#ppt_x"/>
                                          </p:val>
                                        </p:tav>
                                      </p:tavLst>
                                    </p:anim>
                                    <p:anim calcmode="lin" valueType="num">
                                      <p:cBhvr additive="base">
                                        <p:cTn id="88" dur="20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1533" y="136193"/>
            <a:ext cx="1930400" cy="952500"/>
          </a:xfrm>
          <a:prstGeom prst="rect">
            <a:avLst/>
          </a:prstGeom>
        </p:spPr>
      </p:pic>
      <p:pic>
        <p:nvPicPr>
          <p:cNvPr id="5" name="Picture 4"/>
          <p:cNvPicPr>
            <a:picLocks noChangeAspect="1"/>
          </p:cNvPicPr>
          <p:nvPr/>
        </p:nvPicPr>
        <p:blipFill>
          <a:blip r:embed="rId4"/>
          <a:stretch>
            <a:fillRect/>
          </a:stretch>
        </p:blipFill>
        <p:spPr>
          <a:xfrm>
            <a:off x="2443318" y="136193"/>
            <a:ext cx="1930400" cy="952500"/>
          </a:xfrm>
          <a:prstGeom prst="rect">
            <a:avLst/>
          </a:prstGeom>
        </p:spPr>
      </p:pic>
      <p:pic>
        <p:nvPicPr>
          <p:cNvPr id="6" name="Picture 5"/>
          <p:cNvPicPr>
            <a:picLocks noChangeAspect="1"/>
          </p:cNvPicPr>
          <p:nvPr/>
        </p:nvPicPr>
        <p:blipFill>
          <a:blip r:embed="rId5"/>
          <a:stretch>
            <a:fillRect/>
          </a:stretch>
        </p:blipFill>
        <p:spPr>
          <a:xfrm>
            <a:off x="4865103" y="136193"/>
            <a:ext cx="1930400" cy="952500"/>
          </a:xfrm>
          <a:prstGeom prst="rect">
            <a:avLst/>
          </a:prstGeom>
        </p:spPr>
      </p:pic>
      <p:pic>
        <p:nvPicPr>
          <p:cNvPr id="7" name="Picture 6"/>
          <p:cNvPicPr>
            <a:picLocks noChangeAspect="1"/>
          </p:cNvPicPr>
          <p:nvPr/>
        </p:nvPicPr>
        <p:blipFill>
          <a:blip r:embed="rId6"/>
          <a:stretch>
            <a:fillRect/>
          </a:stretch>
        </p:blipFill>
        <p:spPr>
          <a:xfrm>
            <a:off x="7286889" y="136193"/>
            <a:ext cx="1930400" cy="952500"/>
          </a:xfrm>
          <a:prstGeom prst="rect">
            <a:avLst/>
          </a:prstGeom>
        </p:spPr>
      </p:pic>
      <p:pic>
        <p:nvPicPr>
          <p:cNvPr id="8" name="Picture 7"/>
          <p:cNvPicPr>
            <a:picLocks noChangeAspect="1"/>
          </p:cNvPicPr>
          <p:nvPr/>
        </p:nvPicPr>
        <p:blipFill>
          <a:blip r:embed="rId7"/>
          <a:stretch>
            <a:fillRect/>
          </a:stretch>
        </p:blipFill>
        <p:spPr>
          <a:xfrm>
            <a:off x="-37770" y="1433315"/>
            <a:ext cx="1930400" cy="952500"/>
          </a:xfrm>
          <a:prstGeom prst="rect">
            <a:avLst/>
          </a:prstGeom>
        </p:spPr>
      </p:pic>
      <p:pic>
        <p:nvPicPr>
          <p:cNvPr id="9" name="Picture 8"/>
          <p:cNvPicPr>
            <a:picLocks noChangeAspect="1"/>
          </p:cNvPicPr>
          <p:nvPr/>
        </p:nvPicPr>
        <p:blipFill>
          <a:blip r:embed="rId8"/>
          <a:stretch>
            <a:fillRect/>
          </a:stretch>
        </p:blipFill>
        <p:spPr>
          <a:xfrm>
            <a:off x="2397348" y="1433315"/>
            <a:ext cx="1930400" cy="952500"/>
          </a:xfrm>
          <a:prstGeom prst="rect">
            <a:avLst/>
          </a:prstGeom>
        </p:spPr>
      </p:pic>
      <p:pic>
        <p:nvPicPr>
          <p:cNvPr id="10" name="Picture 9"/>
          <p:cNvPicPr>
            <a:picLocks noChangeAspect="1"/>
          </p:cNvPicPr>
          <p:nvPr/>
        </p:nvPicPr>
        <p:blipFill>
          <a:blip r:embed="rId9"/>
          <a:stretch>
            <a:fillRect/>
          </a:stretch>
        </p:blipFill>
        <p:spPr>
          <a:xfrm>
            <a:off x="4832466" y="1433315"/>
            <a:ext cx="1930400" cy="952500"/>
          </a:xfrm>
          <a:prstGeom prst="rect">
            <a:avLst/>
          </a:prstGeom>
        </p:spPr>
      </p:pic>
      <p:pic>
        <p:nvPicPr>
          <p:cNvPr id="11" name="Picture 10"/>
          <p:cNvPicPr>
            <a:picLocks noChangeAspect="1"/>
          </p:cNvPicPr>
          <p:nvPr/>
        </p:nvPicPr>
        <p:blipFill>
          <a:blip r:embed="rId10"/>
          <a:stretch>
            <a:fillRect/>
          </a:stretch>
        </p:blipFill>
        <p:spPr>
          <a:xfrm>
            <a:off x="7326886" y="1433315"/>
            <a:ext cx="1930400" cy="952500"/>
          </a:xfrm>
          <a:prstGeom prst="rect">
            <a:avLst/>
          </a:prstGeom>
        </p:spPr>
      </p:pic>
      <p:pic>
        <p:nvPicPr>
          <p:cNvPr id="12" name="Picture 11"/>
          <p:cNvPicPr>
            <a:picLocks noChangeAspect="1"/>
          </p:cNvPicPr>
          <p:nvPr/>
        </p:nvPicPr>
        <p:blipFill>
          <a:blip r:embed="rId11"/>
          <a:stretch>
            <a:fillRect/>
          </a:stretch>
        </p:blipFill>
        <p:spPr>
          <a:xfrm>
            <a:off x="-37770" y="2677849"/>
            <a:ext cx="1930400" cy="952500"/>
          </a:xfrm>
          <a:prstGeom prst="rect">
            <a:avLst/>
          </a:prstGeom>
        </p:spPr>
      </p:pic>
      <p:pic>
        <p:nvPicPr>
          <p:cNvPr id="13" name="Picture 12"/>
          <p:cNvPicPr>
            <a:picLocks noChangeAspect="1"/>
          </p:cNvPicPr>
          <p:nvPr/>
        </p:nvPicPr>
        <p:blipFill>
          <a:blip r:embed="rId12"/>
          <a:stretch>
            <a:fillRect/>
          </a:stretch>
        </p:blipFill>
        <p:spPr>
          <a:xfrm>
            <a:off x="2377346" y="2677849"/>
            <a:ext cx="1930400" cy="952500"/>
          </a:xfrm>
          <a:prstGeom prst="rect">
            <a:avLst/>
          </a:prstGeom>
        </p:spPr>
      </p:pic>
      <p:pic>
        <p:nvPicPr>
          <p:cNvPr id="14" name="Picture 13"/>
          <p:cNvPicPr>
            <a:picLocks noChangeAspect="1"/>
          </p:cNvPicPr>
          <p:nvPr/>
        </p:nvPicPr>
        <p:blipFill>
          <a:blip r:embed="rId13"/>
          <a:stretch>
            <a:fillRect/>
          </a:stretch>
        </p:blipFill>
        <p:spPr>
          <a:xfrm>
            <a:off x="4792462" y="2677849"/>
            <a:ext cx="1930400" cy="952500"/>
          </a:xfrm>
          <a:prstGeom prst="rect">
            <a:avLst/>
          </a:prstGeom>
        </p:spPr>
      </p:pic>
      <p:pic>
        <p:nvPicPr>
          <p:cNvPr id="15" name="Picture 14"/>
          <p:cNvPicPr>
            <a:picLocks noChangeAspect="1"/>
          </p:cNvPicPr>
          <p:nvPr/>
        </p:nvPicPr>
        <p:blipFill>
          <a:blip r:embed="rId14"/>
          <a:stretch>
            <a:fillRect/>
          </a:stretch>
        </p:blipFill>
        <p:spPr>
          <a:xfrm>
            <a:off x="7207579" y="2677849"/>
            <a:ext cx="1930400" cy="952500"/>
          </a:xfrm>
          <a:prstGeom prst="rect">
            <a:avLst/>
          </a:prstGeom>
        </p:spPr>
      </p:pic>
      <p:pic>
        <p:nvPicPr>
          <p:cNvPr id="16" name="Picture 15"/>
          <p:cNvPicPr>
            <a:picLocks noChangeAspect="1"/>
          </p:cNvPicPr>
          <p:nvPr/>
        </p:nvPicPr>
        <p:blipFill>
          <a:blip r:embed="rId15"/>
          <a:stretch>
            <a:fillRect/>
          </a:stretch>
        </p:blipFill>
        <p:spPr>
          <a:xfrm>
            <a:off x="-68467" y="3987558"/>
            <a:ext cx="1930400" cy="952500"/>
          </a:xfrm>
          <a:prstGeom prst="rect">
            <a:avLst/>
          </a:prstGeom>
        </p:spPr>
      </p:pic>
      <p:pic>
        <p:nvPicPr>
          <p:cNvPr id="17" name="Picture 16"/>
          <p:cNvPicPr>
            <a:picLocks noChangeAspect="1"/>
          </p:cNvPicPr>
          <p:nvPr/>
        </p:nvPicPr>
        <p:blipFill>
          <a:blip r:embed="rId16"/>
          <a:stretch>
            <a:fillRect/>
          </a:stretch>
        </p:blipFill>
        <p:spPr>
          <a:xfrm>
            <a:off x="2386647" y="3987558"/>
            <a:ext cx="1930400" cy="952500"/>
          </a:xfrm>
          <a:prstGeom prst="rect">
            <a:avLst/>
          </a:prstGeom>
        </p:spPr>
      </p:pic>
      <p:pic>
        <p:nvPicPr>
          <p:cNvPr id="18" name="Picture 17"/>
          <p:cNvPicPr>
            <a:picLocks noChangeAspect="1"/>
          </p:cNvPicPr>
          <p:nvPr/>
        </p:nvPicPr>
        <p:blipFill>
          <a:blip r:embed="rId17"/>
          <a:stretch>
            <a:fillRect/>
          </a:stretch>
        </p:blipFill>
        <p:spPr>
          <a:xfrm>
            <a:off x="4841761" y="3987558"/>
            <a:ext cx="1930400" cy="952500"/>
          </a:xfrm>
          <a:prstGeom prst="rect">
            <a:avLst/>
          </a:prstGeom>
        </p:spPr>
      </p:pic>
      <p:pic>
        <p:nvPicPr>
          <p:cNvPr id="19" name="Picture 18"/>
          <p:cNvPicPr>
            <a:picLocks noChangeAspect="1"/>
          </p:cNvPicPr>
          <p:nvPr/>
        </p:nvPicPr>
        <p:blipFill>
          <a:blip r:embed="rId18"/>
          <a:stretch>
            <a:fillRect/>
          </a:stretch>
        </p:blipFill>
        <p:spPr>
          <a:xfrm>
            <a:off x="7296875" y="3987558"/>
            <a:ext cx="1930400" cy="952500"/>
          </a:xfrm>
          <a:prstGeom prst="rect">
            <a:avLst/>
          </a:prstGeom>
        </p:spPr>
      </p:pic>
      <p:pic>
        <p:nvPicPr>
          <p:cNvPr id="20" name="Picture 19"/>
          <p:cNvPicPr>
            <a:picLocks noChangeAspect="1"/>
          </p:cNvPicPr>
          <p:nvPr/>
        </p:nvPicPr>
        <p:blipFill>
          <a:blip r:embed="rId19"/>
          <a:stretch>
            <a:fillRect/>
          </a:stretch>
        </p:blipFill>
        <p:spPr>
          <a:xfrm>
            <a:off x="21533" y="5492797"/>
            <a:ext cx="1930400" cy="952500"/>
          </a:xfrm>
          <a:prstGeom prst="rect">
            <a:avLst/>
          </a:prstGeom>
        </p:spPr>
      </p:pic>
      <p:pic>
        <p:nvPicPr>
          <p:cNvPr id="21" name="Picture 20"/>
          <p:cNvPicPr>
            <a:picLocks noChangeAspect="1"/>
          </p:cNvPicPr>
          <p:nvPr/>
        </p:nvPicPr>
        <p:blipFill>
          <a:blip r:embed="rId20"/>
          <a:stretch>
            <a:fillRect/>
          </a:stretch>
        </p:blipFill>
        <p:spPr>
          <a:xfrm>
            <a:off x="2410215" y="5492797"/>
            <a:ext cx="1930400" cy="952500"/>
          </a:xfrm>
          <a:prstGeom prst="rect">
            <a:avLst/>
          </a:prstGeom>
        </p:spPr>
      </p:pic>
      <p:pic>
        <p:nvPicPr>
          <p:cNvPr id="22" name="Picture 21"/>
          <p:cNvPicPr>
            <a:picLocks noChangeAspect="1"/>
          </p:cNvPicPr>
          <p:nvPr/>
        </p:nvPicPr>
        <p:blipFill>
          <a:blip r:embed="rId21"/>
          <a:stretch>
            <a:fillRect/>
          </a:stretch>
        </p:blipFill>
        <p:spPr>
          <a:xfrm>
            <a:off x="4798897" y="5492797"/>
            <a:ext cx="1930400" cy="952500"/>
          </a:xfrm>
          <a:prstGeom prst="rect">
            <a:avLst/>
          </a:prstGeom>
        </p:spPr>
      </p:pic>
      <p:pic>
        <p:nvPicPr>
          <p:cNvPr id="23" name="Picture 22"/>
          <p:cNvPicPr>
            <a:picLocks noChangeAspect="1"/>
          </p:cNvPicPr>
          <p:nvPr/>
        </p:nvPicPr>
        <p:blipFill>
          <a:blip r:embed="rId22"/>
          <a:stretch>
            <a:fillRect/>
          </a:stretch>
        </p:blipFill>
        <p:spPr>
          <a:xfrm>
            <a:off x="7187579" y="5492797"/>
            <a:ext cx="1930400" cy="952500"/>
          </a:xfrm>
          <a:prstGeom prst="rect">
            <a:avLst/>
          </a:prstGeom>
        </p:spPr>
      </p:pic>
      <p:sp>
        <p:nvSpPr>
          <p:cNvPr id="24" name="Rectangle 23"/>
          <p:cNvSpPr/>
          <p:nvPr/>
        </p:nvSpPr>
        <p:spPr>
          <a:xfrm>
            <a:off x="361785" y="2571426"/>
            <a:ext cx="8400977" cy="1460152"/>
          </a:xfrm>
          <a:prstGeom prst="rect">
            <a:avLst/>
          </a:prstGeom>
          <a:solidFill>
            <a:srgbClr val="8064A2"/>
          </a:solidFill>
          <a:effectLst>
            <a:outerShdw blurRad="50800" dist="38100" dir="18900000" algn="b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dirty="0" smtClean="0"/>
              <a:t>70+ </a:t>
            </a:r>
            <a:r>
              <a:rPr lang="en-US" sz="3600" dirty="0"/>
              <a:t>c</a:t>
            </a:r>
            <a:r>
              <a:rPr lang="en-US" sz="3600" dirty="0" smtClean="0"/>
              <a:t>ompanies from across the industry </a:t>
            </a:r>
            <a:endParaRPr lang="en-US" sz="3600" dirty="0"/>
          </a:p>
        </p:txBody>
      </p:sp>
    </p:spTree>
    <p:extLst>
      <p:ext uri="{BB962C8B-B14F-4D97-AF65-F5344CB8AC3E}">
        <p14:creationId xmlns:p14="http://schemas.microsoft.com/office/powerpoint/2010/main" val="10392240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par>
                          <p:cTn id="21" fill="hold">
                            <p:stCondLst>
                              <p:cond delay="500"/>
                            </p:stCondLst>
                            <p:childTnLst>
                              <p:par>
                                <p:cTn id="22" presetID="2" presetClass="entr" presetSubtype="4" fill="hold" nodeType="after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additive="base">
                                        <p:cTn id="24" dur="500" fill="hold"/>
                                        <p:tgtEl>
                                          <p:spTgt spid="8"/>
                                        </p:tgtEl>
                                        <p:attrNameLst>
                                          <p:attrName>ppt_x</p:attrName>
                                        </p:attrNameLst>
                                      </p:cBhvr>
                                      <p:tavLst>
                                        <p:tav tm="0">
                                          <p:val>
                                            <p:strVal val="#ppt_x"/>
                                          </p:val>
                                        </p:tav>
                                        <p:tav tm="100000">
                                          <p:val>
                                            <p:strVal val="#ppt_x"/>
                                          </p:val>
                                        </p:tav>
                                      </p:tavLst>
                                    </p:anim>
                                    <p:anim calcmode="lin" valueType="num">
                                      <p:cBhvr additive="base">
                                        <p:cTn id="25" dur="500" fill="hold"/>
                                        <p:tgtEl>
                                          <p:spTgt spid="8"/>
                                        </p:tgtEl>
                                        <p:attrNameLst>
                                          <p:attrName>ppt_y</p:attrName>
                                        </p:attrNameLst>
                                      </p:cBhvr>
                                      <p:tavLst>
                                        <p:tav tm="0">
                                          <p:val>
                                            <p:strVal val="1+#ppt_h/2"/>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additive="base">
                                        <p:cTn id="28" dur="500" fill="hold"/>
                                        <p:tgtEl>
                                          <p:spTgt spid="9"/>
                                        </p:tgtEl>
                                        <p:attrNameLst>
                                          <p:attrName>ppt_x</p:attrName>
                                        </p:attrNameLst>
                                      </p:cBhvr>
                                      <p:tavLst>
                                        <p:tav tm="0">
                                          <p:val>
                                            <p:strVal val="#ppt_x"/>
                                          </p:val>
                                        </p:tav>
                                        <p:tav tm="100000">
                                          <p:val>
                                            <p:strVal val="#ppt_x"/>
                                          </p:val>
                                        </p:tav>
                                      </p:tavLst>
                                    </p:anim>
                                    <p:anim calcmode="lin" valueType="num">
                                      <p:cBhvr additive="base">
                                        <p:cTn id="29" dur="500" fill="hold"/>
                                        <p:tgtEl>
                                          <p:spTgt spid="9"/>
                                        </p:tgtEl>
                                        <p:attrNameLst>
                                          <p:attrName>ppt_y</p:attrName>
                                        </p:attrNameLst>
                                      </p:cBhvr>
                                      <p:tavLst>
                                        <p:tav tm="0">
                                          <p:val>
                                            <p:strVal val="1+#ppt_h/2"/>
                                          </p:val>
                                        </p:tav>
                                        <p:tav tm="100000">
                                          <p:val>
                                            <p:strVal val="#ppt_y"/>
                                          </p:val>
                                        </p:tav>
                                      </p:tavLst>
                                    </p:anim>
                                  </p:childTnLst>
                                </p:cTn>
                              </p:par>
                              <p:par>
                                <p:cTn id="30" presetID="2" presetClass="entr" presetSubtype="4" fill="hold" nodeType="with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additive="base">
                                        <p:cTn id="32" dur="500" fill="hold"/>
                                        <p:tgtEl>
                                          <p:spTgt spid="10"/>
                                        </p:tgtEl>
                                        <p:attrNameLst>
                                          <p:attrName>ppt_x</p:attrName>
                                        </p:attrNameLst>
                                      </p:cBhvr>
                                      <p:tavLst>
                                        <p:tav tm="0">
                                          <p:val>
                                            <p:strVal val="#ppt_x"/>
                                          </p:val>
                                        </p:tav>
                                        <p:tav tm="100000">
                                          <p:val>
                                            <p:strVal val="#ppt_x"/>
                                          </p:val>
                                        </p:tav>
                                      </p:tavLst>
                                    </p:anim>
                                    <p:anim calcmode="lin" valueType="num">
                                      <p:cBhvr additive="base">
                                        <p:cTn id="33" dur="500" fill="hold"/>
                                        <p:tgtEl>
                                          <p:spTgt spid="10"/>
                                        </p:tgtEl>
                                        <p:attrNameLst>
                                          <p:attrName>ppt_y</p:attrName>
                                        </p:attrNameLst>
                                      </p:cBhvr>
                                      <p:tavLst>
                                        <p:tav tm="0">
                                          <p:val>
                                            <p:strVal val="1+#ppt_h/2"/>
                                          </p:val>
                                        </p:tav>
                                        <p:tav tm="100000">
                                          <p:val>
                                            <p:strVal val="#ppt_y"/>
                                          </p:val>
                                        </p:tav>
                                      </p:tavLst>
                                    </p:anim>
                                  </p:childTnLst>
                                </p:cTn>
                              </p:par>
                              <p:par>
                                <p:cTn id="34" presetID="2" presetClass="entr" presetSubtype="4" fill="hold" nodeType="withEffect">
                                  <p:stCondLst>
                                    <p:cond delay="0"/>
                                  </p:stCondLst>
                                  <p:childTnLst>
                                    <p:set>
                                      <p:cBhvr>
                                        <p:cTn id="35" dur="1" fill="hold">
                                          <p:stCondLst>
                                            <p:cond delay="0"/>
                                          </p:stCondLst>
                                        </p:cTn>
                                        <p:tgtEl>
                                          <p:spTgt spid="11"/>
                                        </p:tgtEl>
                                        <p:attrNameLst>
                                          <p:attrName>style.visibility</p:attrName>
                                        </p:attrNameLst>
                                      </p:cBhvr>
                                      <p:to>
                                        <p:strVal val="visible"/>
                                      </p:to>
                                    </p:set>
                                    <p:anim calcmode="lin" valueType="num">
                                      <p:cBhvr additive="base">
                                        <p:cTn id="36" dur="500" fill="hold"/>
                                        <p:tgtEl>
                                          <p:spTgt spid="11"/>
                                        </p:tgtEl>
                                        <p:attrNameLst>
                                          <p:attrName>ppt_x</p:attrName>
                                        </p:attrNameLst>
                                      </p:cBhvr>
                                      <p:tavLst>
                                        <p:tav tm="0">
                                          <p:val>
                                            <p:strVal val="#ppt_x"/>
                                          </p:val>
                                        </p:tav>
                                        <p:tav tm="100000">
                                          <p:val>
                                            <p:strVal val="#ppt_x"/>
                                          </p:val>
                                        </p:tav>
                                      </p:tavLst>
                                    </p:anim>
                                    <p:anim calcmode="lin" valueType="num">
                                      <p:cBhvr additive="base">
                                        <p:cTn id="37" dur="500" fill="hold"/>
                                        <p:tgtEl>
                                          <p:spTgt spid="11"/>
                                        </p:tgtEl>
                                        <p:attrNameLst>
                                          <p:attrName>ppt_y</p:attrName>
                                        </p:attrNameLst>
                                      </p:cBhvr>
                                      <p:tavLst>
                                        <p:tav tm="0">
                                          <p:val>
                                            <p:strVal val="1+#ppt_h/2"/>
                                          </p:val>
                                        </p:tav>
                                        <p:tav tm="100000">
                                          <p:val>
                                            <p:strVal val="#ppt_y"/>
                                          </p:val>
                                        </p:tav>
                                      </p:tavLst>
                                    </p:anim>
                                  </p:childTnLst>
                                </p:cTn>
                              </p:par>
                            </p:childTnLst>
                          </p:cTn>
                        </p:par>
                        <p:par>
                          <p:cTn id="38" fill="hold">
                            <p:stCondLst>
                              <p:cond delay="1000"/>
                            </p:stCondLst>
                            <p:childTnLst>
                              <p:par>
                                <p:cTn id="39" presetID="2" presetClass="entr" presetSubtype="4" fill="hold" nodeType="afterEffect">
                                  <p:stCondLst>
                                    <p:cond delay="0"/>
                                  </p:stCondLst>
                                  <p:childTnLst>
                                    <p:set>
                                      <p:cBhvr>
                                        <p:cTn id="40" dur="1" fill="hold">
                                          <p:stCondLst>
                                            <p:cond delay="0"/>
                                          </p:stCondLst>
                                        </p:cTn>
                                        <p:tgtEl>
                                          <p:spTgt spid="12"/>
                                        </p:tgtEl>
                                        <p:attrNameLst>
                                          <p:attrName>style.visibility</p:attrName>
                                        </p:attrNameLst>
                                      </p:cBhvr>
                                      <p:to>
                                        <p:strVal val="visible"/>
                                      </p:to>
                                    </p:set>
                                    <p:anim calcmode="lin" valueType="num">
                                      <p:cBhvr additive="base">
                                        <p:cTn id="41" dur="500" fill="hold"/>
                                        <p:tgtEl>
                                          <p:spTgt spid="12"/>
                                        </p:tgtEl>
                                        <p:attrNameLst>
                                          <p:attrName>ppt_x</p:attrName>
                                        </p:attrNameLst>
                                      </p:cBhvr>
                                      <p:tavLst>
                                        <p:tav tm="0">
                                          <p:val>
                                            <p:strVal val="#ppt_x"/>
                                          </p:val>
                                        </p:tav>
                                        <p:tav tm="100000">
                                          <p:val>
                                            <p:strVal val="#ppt_x"/>
                                          </p:val>
                                        </p:tav>
                                      </p:tavLst>
                                    </p:anim>
                                    <p:anim calcmode="lin" valueType="num">
                                      <p:cBhvr additive="base">
                                        <p:cTn id="42" dur="500" fill="hold"/>
                                        <p:tgtEl>
                                          <p:spTgt spid="12"/>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13"/>
                                        </p:tgtEl>
                                        <p:attrNameLst>
                                          <p:attrName>style.visibility</p:attrName>
                                        </p:attrNameLst>
                                      </p:cBhvr>
                                      <p:to>
                                        <p:strVal val="visible"/>
                                      </p:to>
                                    </p:set>
                                    <p:anim calcmode="lin" valueType="num">
                                      <p:cBhvr additive="base">
                                        <p:cTn id="45" dur="500" fill="hold"/>
                                        <p:tgtEl>
                                          <p:spTgt spid="13"/>
                                        </p:tgtEl>
                                        <p:attrNameLst>
                                          <p:attrName>ppt_x</p:attrName>
                                        </p:attrNameLst>
                                      </p:cBhvr>
                                      <p:tavLst>
                                        <p:tav tm="0">
                                          <p:val>
                                            <p:strVal val="#ppt_x"/>
                                          </p:val>
                                        </p:tav>
                                        <p:tav tm="100000">
                                          <p:val>
                                            <p:strVal val="#ppt_x"/>
                                          </p:val>
                                        </p:tav>
                                      </p:tavLst>
                                    </p:anim>
                                    <p:anim calcmode="lin" valueType="num">
                                      <p:cBhvr additive="base">
                                        <p:cTn id="46" dur="500" fill="hold"/>
                                        <p:tgtEl>
                                          <p:spTgt spid="13"/>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14"/>
                                        </p:tgtEl>
                                        <p:attrNameLst>
                                          <p:attrName>style.visibility</p:attrName>
                                        </p:attrNameLst>
                                      </p:cBhvr>
                                      <p:to>
                                        <p:strVal val="visible"/>
                                      </p:to>
                                    </p:set>
                                    <p:anim calcmode="lin" valueType="num">
                                      <p:cBhvr additive="base">
                                        <p:cTn id="49" dur="500" fill="hold"/>
                                        <p:tgtEl>
                                          <p:spTgt spid="14"/>
                                        </p:tgtEl>
                                        <p:attrNameLst>
                                          <p:attrName>ppt_x</p:attrName>
                                        </p:attrNameLst>
                                      </p:cBhvr>
                                      <p:tavLst>
                                        <p:tav tm="0">
                                          <p:val>
                                            <p:strVal val="#ppt_x"/>
                                          </p:val>
                                        </p:tav>
                                        <p:tav tm="100000">
                                          <p:val>
                                            <p:strVal val="#ppt_x"/>
                                          </p:val>
                                        </p:tav>
                                      </p:tavLst>
                                    </p:anim>
                                    <p:anim calcmode="lin" valueType="num">
                                      <p:cBhvr additive="base">
                                        <p:cTn id="50" dur="500" fill="hold"/>
                                        <p:tgtEl>
                                          <p:spTgt spid="14"/>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15"/>
                                        </p:tgtEl>
                                        <p:attrNameLst>
                                          <p:attrName>style.visibility</p:attrName>
                                        </p:attrNameLst>
                                      </p:cBhvr>
                                      <p:to>
                                        <p:strVal val="visible"/>
                                      </p:to>
                                    </p:set>
                                    <p:anim calcmode="lin" valueType="num">
                                      <p:cBhvr additive="base">
                                        <p:cTn id="53" dur="500" fill="hold"/>
                                        <p:tgtEl>
                                          <p:spTgt spid="15"/>
                                        </p:tgtEl>
                                        <p:attrNameLst>
                                          <p:attrName>ppt_x</p:attrName>
                                        </p:attrNameLst>
                                      </p:cBhvr>
                                      <p:tavLst>
                                        <p:tav tm="0">
                                          <p:val>
                                            <p:strVal val="#ppt_x"/>
                                          </p:val>
                                        </p:tav>
                                        <p:tav tm="100000">
                                          <p:val>
                                            <p:strVal val="#ppt_x"/>
                                          </p:val>
                                        </p:tav>
                                      </p:tavLst>
                                    </p:anim>
                                    <p:anim calcmode="lin" valueType="num">
                                      <p:cBhvr additive="base">
                                        <p:cTn id="54" dur="500" fill="hold"/>
                                        <p:tgtEl>
                                          <p:spTgt spid="15"/>
                                        </p:tgtEl>
                                        <p:attrNameLst>
                                          <p:attrName>ppt_y</p:attrName>
                                        </p:attrNameLst>
                                      </p:cBhvr>
                                      <p:tavLst>
                                        <p:tav tm="0">
                                          <p:val>
                                            <p:strVal val="1+#ppt_h/2"/>
                                          </p:val>
                                        </p:tav>
                                        <p:tav tm="100000">
                                          <p:val>
                                            <p:strVal val="#ppt_y"/>
                                          </p:val>
                                        </p:tav>
                                      </p:tavLst>
                                    </p:anim>
                                  </p:childTnLst>
                                </p:cTn>
                              </p:par>
                            </p:childTnLst>
                          </p:cTn>
                        </p:par>
                        <p:par>
                          <p:cTn id="55" fill="hold">
                            <p:stCondLst>
                              <p:cond delay="1500"/>
                            </p:stCondLst>
                            <p:childTnLst>
                              <p:par>
                                <p:cTn id="56" presetID="2" presetClass="entr" presetSubtype="4" fill="hold" nodeType="afterEffect">
                                  <p:stCondLst>
                                    <p:cond delay="0"/>
                                  </p:stCondLst>
                                  <p:childTnLst>
                                    <p:set>
                                      <p:cBhvr>
                                        <p:cTn id="57" dur="1" fill="hold">
                                          <p:stCondLst>
                                            <p:cond delay="0"/>
                                          </p:stCondLst>
                                        </p:cTn>
                                        <p:tgtEl>
                                          <p:spTgt spid="16"/>
                                        </p:tgtEl>
                                        <p:attrNameLst>
                                          <p:attrName>style.visibility</p:attrName>
                                        </p:attrNameLst>
                                      </p:cBhvr>
                                      <p:to>
                                        <p:strVal val="visible"/>
                                      </p:to>
                                    </p:set>
                                    <p:anim calcmode="lin" valueType="num">
                                      <p:cBhvr additive="base">
                                        <p:cTn id="58" dur="500" fill="hold"/>
                                        <p:tgtEl>
                                          <p:spTgt spid="16"/>
                                        </p:tgtEl>
                                        <p:attrNameLst>
                                          <p:attrName>ppt_x</p:attrName>
                                        </p:attrNameLst>
                                      </p:cBhvr>
                                      <p:tavLst>
                                        <p:tav tm="0">
                                          <p:val>
                                            <p:strVal val="#ppt_x"/>
                                          </p:val>
                                        </p:tav>
                                        <p:tav tm="100000">
                                          <p:val>
                                            <p:strVal val="#ppt_x"/>
                                          </p:val>
                                        </p:tav>
                                      </p:tavLst>
                                    </p:anim>
                                    <p:anim calcmode="lin" valueType="num">
                                      <p:cBhvr additive="base">
                                        <p:cTn id="59" dur="500" fill="hold"/>
                                        <p:tgtEl>
                                          <p:spTgt spid="16"/>
                                        </p:tgtEl>
                                        <p:attrNameLst>
                                          <p:attrName>ppt_y</p:attrName>
                                        </p:attrNameLst>
                                      </p:cBhvr>
                                      <p:tavLst>
                                        <p:tav tm="0">
                                          <p:val>
                                            <p:strVal val="1+#ppt_h/2"/>
                                          </p:val>
                                        </p:tav>
                                        <p:tav tm="100000">
                                          <p:val>
                                            <p:strVal val="#ppt_y"/>
                                          </p:val>
                                        </p:tav>
                                      </p:tavLst>
                                    </p:anim>
                                  </p:childTnLst>
                                </p:cTn>
                              </p:par>
                              <p:par>
                                <p:cTn id="60" presetID="2" presetClass="entr" presetSubtype="4" fill="hold" nodeType="withEffect">
                                  <p:stCondLst>
                                    <p:cond delay="0"/>
                                  </p:stCondLst>
                                  <p:childTnLst>
                                    <p:set>
                                      <p:cBhvr>
                                        <p:cTn id="61" dur="1" fill="hold">
                                          <p:stCondLst>
                                            <p:cond delay="0"/>
                                          </p:stCondLst>
                                        </p:cTn>
                                        <p:tgtEl>
                                          <p:spTgt spid="17"/>
                                        </p:tgtEl>
                                        <p:attrNameLst>
                                          <p:attrName>style.visibility</p:attrName>
                                        </p:attrNameLst>
                                      </p:cBhvr>
                                      <p:to>
                                        <p:strVal val="visible"/>
                                      </p:to>
                                    </p:set>
                                    <p:anim calcmode="lin" valueType="num">
                                      <p:cBhvr additive="base">
                                        <p:cTn id="62" dur="500" fill="hold"/>
                                        <p:tgtEl>
                                          <p:spTgt spid="17"/>
                                        </p:tgtEl>
                                        <p:attrNameLst>
                                          <p:attrName>ppt_x</p:attrName>
                                        </p:attrNameLst>
                                      </p:cBhvr>
                                      <p:tavLst>
                                        <p:tav tm="0">
                                          <p:val>
                                            <p:strVal val="#ppt_x"/>
                                          </p:val>
                                        </p:tav>
                                        <p:tav tm="100000">
                                          <p:val>
                                            <p:strVal val="#ppt_x"/>
                                          </p:val>
                                        </p:tav>
                                      </p:tavLst>
                                    </p:anim>
                                    <p:anim calcmode="lin" valueType="num">
                                      <p:cBhvr additive="base">
                                        <p:cTn id="63" dur="500" fill="hold"/>
                                        <p:tgtEl>
                                          <p:spTgt spid="17"/>
                                        </p:tgtEl>
                                        <p:attrNameLst>
                                          <p:attrName>ppt_y</p:attrName>
                                        </p:attrNameLst>
                                      </p:cBhvr>
                                      <p:tavLst>
                                        <p:tav tm="0">
                                          <p:val>
                                            <p:strVal val="1+#ppt_h/2"/>
                                          </p:val>
                                        </p:tav>
                                        <p:tav tm="100000">
                                          <p:val>
                                            <p:strVal val="#ppt_y"/>
                                          </p:val>
                                        </p:tav>
                                      </p:tavLst>
                                    </p:anim>
                                  </p:childTnLst>
                                </p:cTn>
                              </p:par>
                              <p:par>
                                <p:cTn id="64" presetID="2" presetClass="entr" presetSubtype="4" fill="hold" nodeType="withEffect">
                                  <p:stCondLst>
                                    <p:cond delay="0"/>
                                  </p:stCondLst>
                                  <p:childTnLst>
                                    <p:set>
                                      <p:cBhvr>
                                        <p:cTn id="65" dur="1" fill="hold">
                                          <p:stCondLst>
                                            <p:cond delay="0"/>
                                          </p:stCondLst>
                                        </p:cTn>
                                        <p:tgtEl>
                                          <p:spTgt spid="18"/>
                                        </p:tgtEl>
                                        <p:attrNameLst>
                                          <p:attrName>style.visibility</p:attrName>
                                        </p:attrNameLst>
                                      </p:cBhvr>
                                      <p:to>
                                        <p:strVal val="visible"/>
                                      </p:to>
                                    </p:set>
                                    <p:anim calcmode="lin" valueType="num">
                                      <p:cBhvr additive="base">
                                        <p:cTn id="66" dur="500" fill="hold"/>
                                        <p:tgtEl>
                                          <p:spTgt spid="18"/>
                                        </p:tgtEl>
                                        <p:attrNameLst>
                                          <p:attrName>ppt_x</p:attrName>
                                        </p:attrNameLst>
                                      </p:cBhvr>
                                      <p:tavLst>
                                        <p:tav tm="0">
                                          <p:val>
                                            <p:strVal val="#ppt_x"/>
                                          </p:val>
                                        </p:tav>
                                        <p:tav tm="100000">
                                          <p:val>
                                            <p:strVal val="#ppt_x"/>
                                          </p:val>
                                        </p:tav>
                                      </p:tavLst>
                                    </p:anim>
                                    <p:anim calcmode="lin" valueType="num">
                                      <p:cBhvr additive="base">
                                        <p:cTn id="67" dur="500" fill="hold"/>
                                        <p:tgtEl>
                                          <p:spTgt spid="18"/>
                                        </p:tgtEl>
                                        <p:attrNameLst>
                                          <p:attrName>ppt_y</p:attrName>
                                        </p:attrNameLst>
                                      </p:cBhvr>
                                      <p:tavLst>
                                        <p:tav tm="0">
                                          <p:val>
                                            <p:strVal val="1+#ppt_h/2"/>
                                          </p:val>
                                        </p:tav>
                                        <p:tav tm="100000">
                                          <p:val>
                                            <p:strVal val="#ppt_y"/>
                                          </p:val>
                                        </p:tav>
                                      </p:tavLst>
                                    </p:anim>
                                  </p:childTnLst>
                                </p:cTn>
                              </p:par>
                              <p:par>
                                <p:cTn id="68" presetID="2" presetClass="entr" presetSubtype="4" fill="hold" nodeType="withEffect">
                                  <p:stCondLst>
                                    <p:cond delay="0"/>
                                  </p:stCondLst>
                                  <p:childTnLst>
                                    <p:set>
                                      <p:cBhvr>
                                        <p:cTn id="69" dur="1" fill="hold">
                                          <p:stCondLst>
                                            <p:cond delay="0"/>
                                          </p:stCondLst>
                                        </p:cTn>
                                        <p:tgtEl>
                                          <p:spTgt spid="19"/>
                                        </p:tgtEl>
                                        <p:attrNameLst>
                                          <p:attrName>style.visibility</p:attrName>
                                        </p:attrNameLst>
                                      </p:cBhvr>
                                      <p:to>
                                        <p:strVal val="visible"/>
                                      </p:to>
                                    </p:set>
                                    <p:anim calcmode="lin" valueType="num">
                                      <p:cBhvr additive="base">
                                        <p:cTn id="70" dur="500" fill="hold"/>
                                        <p:tgtEl>
                                          <p:spTgt spid="19"/>
                                        </p:tgtEl>
                                        <p:attrNameLst>
                                          <p:attrName>ppt_x</p:attrName>
                                        </p:attrNameLst>
                                      </p:cBhvr>
                                      <p:tavLst>
                                        <p:tav tm="0">
                                          <p:val>
                                            <p:strVal val="#ppt_x"/>
                                          </p:val>
                                        </p:tav>
                                        <p:tav tm="100000">
                                          <p:val>
                                            <p:strVal val="#ppt_x"/>
                                          </p:val>
                                        </p:tav>
                                      </p:tavLst>
                                    </p:anim>
                                    <p:anim calcmode="lin" valueType="num">
                                      <p:cBhvr additive="base">
                                        <p:cTn id="71" dur="500" fill="hold"/>
                                        <p:tgtEl>
                                          <p:spTgt spid="19"/>
                                        </p:tgtEl>
                                        <p:attrNameLst>
                                          <p:attrName>ppt_y</p:attrName>
                                        </p:attrNameLst>
                                      </p:cBhvr>
                                      <p:tavLst>
                                        <p:tav tm="0">
                                          <p:val>
                                            <p:strVal val="1+#ppt_h/2"/>
                                          </p:val>
                                        </p:tav>
                                        <p:tav tm="100000">
                                          <p:val>
                                            <p:strVal val="#ppt_y"/>
                                          </p:val>
                                        </p:tav>
                                      </p:tavLst>
                                    </p:anim>
                                  </p:childTnLst>
                                </p:cTn>
                              </p:par>
                            </p:childTnLst>
                          </p:cTn>
                        </p:par>
                        <p:par>
                          <p:cTn id="72" fill="hold">
                            <p:stCondLst>
                              <p:cond delay="2000"/>
                            </p:stCondLst>
                            <p:childTnLst>
                              <p:par>
                                <p:cTn id="73" presetID="2" presetClass="entr" presetSubtype="4" fill="hold" nodeType="afterEffect">
                                  <p:stCondLst>
                                    <p:cond delay="0"/>
                                  </p:stCondLst>
                                  <p:childTnLst>
                                    <p:set>
                                      <p:cBhvr>
                                        <p:cTn id="74" dur="1" fill="hold">
                                          <p:stCondLst>
                                            <p:cond delay="0"/>
                                          </p:stCondLst>
                                        </p:cTn>
                                        <p:tgtEl>
                                          <p:spTgt spid="20"/>
                                        </p:tgtEl>
                                        <p:attrNameLst>
                                          <p:attrName>style.visibility</p:attrName>
                                        </p:attrNameLst>
                                      </p:cBhvr>
                                      <p:to>
                                        <p:strVal val="visible"/>
                                      </p:to>
                                    </p:set>
                                    <p:anim calcmode="lin" valueType="num">
                                      <p:cBhvr additive="base">
                                        <p:cTn id="75" dur="500" fill="hold"/>
                                        <p:tgtEl>
                                          <p:spTgt spid="20"/>
                                        </p:tgtEl>
                                        <p:attrNameLst>
                                          <p:attrName>ppt_x</p:attrName>
                                        </p:attrNameLst>
                                      </p:cBhvr>
                                      <p:tavLst>
                                        <p:tav tm="0">
                                          <p:val>
                                            <p:strVal val="#ppt_x"/>
                                          </p:val>
                                        </p:tav>
                                        <p:tav tm="100000">
                                          <p:val>
                                            <p:strVal val="#ppt_x"/>
                                          </p:val>
                                        </p:tav>
                                      </p:tavLst>
                                    </p:anim>
                                    <p:anim calcmode="lin" valueType="num">
                                      <p:cBhvr additive="base">
                                        <p:cTn id="76" dur="500" fill="hold"/>
                                        <p:tgtEl>
                                          <p:spTgt spid="20"/>
                                        </p:tgtEl>
                                        <p:attrNameLst>
                                          <p:attrName>ppt_y</p:attrName>
                                        </p:attrNameLst>
                                      </p:cBhvr>
                                      <p:tavLst>
                                        <p:tav tm="0">
                                          <p:val>
                                            <p:strVal val="1+#ppt_h/2"/>
                                          </p:val>
                                        </p:tav>
                                        <p:tav tm="100000">
                                          <p:val>
                                            <p:strVal val="#ppt_y"/>
                                          </p:val>
                                        </p:tav>
                                      </p:tavLst>
                                    </p:anim>
                                  </p:childTnLst>
                                </p:cTn>
                              </p:par>
                              <p:par>
                                <p:cTn id="77" presetID="2" presetClass="entr" presetSubtype="4" fill="hold" nodeType="withEffect">
                                  <p:stCondLst>
                                    <p:cond delay="0"/>
                                  </p:stCondLst>
                                  <p:childTnLst>
                                    <p:set>
                                      <p:cBhvr>
                                        <p:cTn id="78" dur="1" fill="hold">
                                          <p:stCondLst>
                                            <p:cond delay="0"/>
                                          </p:stCondLst>
                                        </p:cTn>
                                        <p:tgtEl>
                                          <p:spTgt spid="21"/>
                                        </p:tgtEl>
                                        <p:attrNameLst>
                                          <p:attrName>style.visibility</p:attrName>
                                        </p:attrNameLst>
                                      </p:cBhvr>
                                      <p:to>
                                        <p:strVal val="visible"/>
                                      </p:to>
                                    </p:set>
                                    <p:anim calcmode="lin" valueType="num">
                                      <p:cBhvr additive="base">
                                        <p:cTn id="79" dur="500" fill="hold"/>
                                        <p:tgtEl>
                                          <p:spTgt spid="21"/>
                                        </p:tgtEl>
                                        <p:attrNameLst>
                                          <p:attrName>ppt_x</p:attrName>
                                        </p:attrNameLst>
                                      </p:cBhvr>
                                      <p:tavLst>
                                        <p:tav tm="0">
                                          <p:val>
                                            <p:strVal val="#ppt_x"/>
                                          </p:val>
                                        </p:tav>
                                        <p:tav tm="100000">
                                          <p:val>
                                            <p:strVal val="#ppt_x"/>
                                          </p:val>
                                        </p:tav>
                                      </p:tavLst>
                                    </p:anim>
                                    <p:anim calcmode="lin" valueType="num">
                                      <p:cBhvr additive="base">
                                        <p:cTn id="80" dur="500" fill="hold"/>
                                        <p:tgtEl>
                                          <p:spTgt spid="21"/>
                                        </p:tgtEl>
                                        <p:attrNameLst>
                                          <p:attrName>ppt_y</p:attrName>
                                        </p:attrNameLst>
                                      </p:cBhvr>
                                      <p:tavLst>
                                        <p:tav tm="0">
                                          <p:val>
                                            <p:strVal val="1+#ppt_h/2"/>
                                          </p:val>
                                        </p:tav>
                                        <p:tav tm="100000">
                                          <p:val>
                                            <p:strVal val="#ppt_y"/>
                                          </p:val>
                                        </p:tav>
                                      </p:tavLst>
                                    </p:anim>
                                  </p:childTnLst>
                                </p:cTn>
                              </p:par>
                              <p:par>
                                <p:cTn id="81" presetID="2" presetClass="entr" presetSubtype="4" fill="hold" nodeType="withEffect">
                                  <p:stCondLst>
                                    <p:cond delay="0"/>
                                  </p:stCondLst>
                                  <p:childTnLst>
                                    <p:set>
                                      <p:cBhvr>
                                        <p:cTn id="82" dur="1" fill="hold">
                                          <p:stCondLst>
                                            <p:cond delay="0"/>
                                          </p:stCondLst>
                                        </p:cTn>
                                        <p:tgtEl>
                                          <p:spTgt spid="22"/>
                                        </p:tgtEl>
                                        <p:attrNameLst>
                                          <p:attrName>style.visibility</p:attrName>
                                        </p:attrNameLst>
                                      </p:cBhvr>
                                      <p:to>
                                        <p:strVal val="visible"/>
                                      </p:to>
                                    </p:set>
                                    <p:anim calcmode="lin" valueType="num">
                                      <p:cBhvr additive="base">
                                        <p:cTn id="83" dur="500" fill="hold"/>
                                        <p:tgtEl>
                                          <p:spTgt spid="22"/>
                                        </p:tgtEl>
                                        <p:attrNameLst>
                                          <p:attrName>ppt_x</p:attrName>
                                        </p:attrNameLst>
                                      </p:cBhvr>
                                      <p:tavLst>
                                        <p:tav tm="0">
                                          <p:val>
                                            <p:strVal val="#ppt_x"/>
                                          </p:val>
                                        </p:tav>
                                        <p:tav tm="100000">
                                          <p:val>
                                            <p:strVal val="#ppt_x"/>
                                          </p:val>
                                        </p:tav>
                                      </p:tavLst>
                                    </p:anim>
                                    <p:anim calcmode="lin" valueType="num">
                                      <p:cBhvr additive="base">
                                        <p:cTn id="84" dur="500" fill="hold"/>
                                        <p:tgtEl>
                                          <p:spTgt spid="22"/>
                                        </p:tgtEl>
                                        <p:attrNameLst>
                                          <p:attrName>ppt_y</p:attrName>
                                        </p:attrNameLst>
                                      </p:cBhvr>
                                      <p:tavLst>
                                        <p:tav tm="0">
                                          <p:val>
                                            <p:strVal val="1+#ppt_h/2"/>
                                          </p:val>
                                        </p:tav>
                                        <p:tav tm="100000">
                                          <p:val>
                                            <p:strVal val="#ppt_y"/>
                                          </p:val>
                                        </p:tav>
                                      </p:tavLst>
                                    </p:anim>
                                  </p:childTnLst>
                                </p:cTn>
                              </p:par>
                              <p:par>
                                <p:cTn id="85" presetID="2" presetClass="entr" presetSubtype="4" fill="hold" nodeType="withEffect">
                                  <p:stCondLst>
                                    <p:cond delay="0"/>
                                  </p:stCondLst>
                                  <p:childTnLst>
                                    <p:set>
                                      <p:cBhvr>
                                        <p:cTn id="86" dur="1" fill="hold">
                                          <p:stCondLst>
                                            <p:cond delay="0"/>
                                          </p:stCondLst>
                                        </p:cTn>
                                        <p:tgtEl>
                                          <p:spTgt spid="23"/>
                                        </p:tgtEl>
                                        <p:attrNameLst>
                                          <p:attrName>style.visibility</p:attrName>
                                        </p:attrNameLst>
                                      </p:cBhvr>
                                      <p:to>
                                        <p:strVal val="visible"/>
                                      </p:to>
                                    </p:set>
                                    <p:anim calcmode="lin" valueType="num">
                                      <p:cBhvr additive="base">
                                        <p:cTn id="87" dur="500" fill="hold"/>
                                        <p:tgtEl>
                                          <p:spTgt spid="23"/>
                                        </p:tgtEl>
                                        <p:attrNameLst>
                                          <p:attrName>ppt_x</p:attrName>
                                        </p:attrNameLst>
                                      </p:cBhvr>
                                      <p:tavLst>
                                        <p:tav tm="0">
                                          <p:val>
                                            <p:strVal val="#ppt_x"/>
                                          </p:val>
                                        </p:tav>
                                        <p:tav tm="100000">
                                          <p:val>
                                            <p:strVal val="#ppt_x"/>
                                          </p:val>
                                        </p:tav>
                                      </p:tavLst>
                                    </p:anim>
                                    <p:anim calcmode="lin" valueType="num">
                                      <p:cBhvr additive="base">
                                        <p:cTn id="88" dur="500" fill="hold"/>
                                        <p:tgtEl>
                                          <p:spTgt spid="23"/>
                                        </p:tgtEl>
                                        <p:attrNameLst>
                                          <p:attrName>ppt_y</p:attrName>
                                        </p:attrNameLst>
                                      </p:cBhvr>
                                      <p:tavLst>
                                        <p:tav tm="0">
                                          <p:val>
                                            <p:strVal val="1+#ppt_h/2"/>
                                          </p:val>
                                        </p:tav>
                                        <p:tav tm="100000">
                                          <p:val>
                                            <p:strVal val="#ppt_y"/>
                                          </p:val>
                                        </p:tav>
                                      </p:tavLst>
                                    </p:anim>
                                  </p:childTnLst>
                                </p:cTn>
                              </p:par>
                              <p:par>
                                <p:cTn id="89" presetID="1" presetClass="entr" presetSubtype="0" fill="hold" grpId="0" nodeType="withEffect">
                                  <p:stCondLst>
                                    <p:cond delay="0"/>
                                  </p:stCondLst>
                                  <p:childTnLst>
                                    <p:set>
                                      <p:cBhvr>
                                        <p:cTn id="90"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27063" y="102294"/>
            <a:ext cx="1778000" cy="1143000"/>
          </a:xfrm>
          <a:prstGeom prst="rect">
            <a:avLst/>
          </a:prstGeom>
        </p:spPr>
      </p:pic>
      <p:pic>
        <p:nvPicPr>
          <p:cNvPr id="4" name="Picture 3"/>
          <p:cNvPicPr>
            <a:picLocks noChangeAspect="1"/>
          </p:cNvPicPr>
          <p:nvPr/>
        </p:nvPicPr>
        <p:blipFill>
          <a:blip r:embed="rId5"/>
          <a:stretch>
            <a:fillRect/>
          </a:stretch>
        </p:blipFill>
        <p:spPr>
          <a:xfrm>
            <a:off x="2322324" y="197544"/>
            <a:ext cx="1930400" cy="952500"/>
          </a:xfrm>
          <a:prstGeom prst="rect">
            <a:avLst/>
          </a:prstGeom>
        </p:spPr>
      </p:pic>
      <p:pic>
        <p:nvPicPr>
          <p:cNvPr id="5" name="Picture 4"/>
          <p:cNvPicPr>
            <a:picLocks noChangeAspect="1"/>
          </p:cNvPicPr>
          <p:nvPr/>
        </p:nvPicPr>
        <p:blipFill>
          <a:blip r:embed="rId6"/>
          <a:stretch>
            <a:fillRect/>
          </a:stretch>
        </p:blipFill>
        <p:spPr>
          <a:xfrm>
            <a:off x="4824111" y="197544"/>
            <a:ext cx="1930400" cy="952500"/>
          </a:xfrm>
          <a:prstGeom prst="rect">
            <a:avLst/>
          </a:prstGeom>
        </p:spPr>
      </p:pic>
      <p:pic>
        <p:nvPicPr>
          <p:cNvPr id="6" name="Picture 5"/>
          <p:cNvPicPr>
            <a:picLocks noChangeAspect="1"/>
          </p:cNvPicPr>
          <p:nvPr/>
        </p:nvPicPr>
        <p:blipFill>
          <a:blip r:embed="rId7"/>
          <a:stretch>
            <a:fillRect/>
          </a:stretch>
        </p:blipFill>
        <p:spPr>
          <a:xfrm>
            <a:off x="-127097" y="1245294"/>
            <a:ext cx="1930400" cy="952500"/>
          </a:xfrm>
          <a:prstGeom prst="rect">
            <a:avLst/>
          </a:prstGeom>
        </p:spPr>
      </p:pic>
      <p:pic>
        <p:nvPicPr>
          <p:cNvPr id="7" name="Picture 6"/>
          <p:cNvPicPr>
            <a:picLocks noChangeAspect="1"/>
          </p:cNvPicPr>
          <p:nvPr/>
        </p:nvPicPr>
        <p:blipFill>
          <a:blip r:embed="rId8"/>
          <a:stretch>
            <a:fillRect/>
          </a:stretch>
        </p:blipFill>
        <p:spPr>
          <a:xfrm>
            <a:off x="4639073" y="1245294"/>
            <a:ext cx="1930400" cy="952500"/>
          </a:xfrm>
          <a:prstGeom prst="rect">
            <a:avLst/>
          </a:prstGeom>
        </p:spPr>
      </p:pic>
      <p:pic>
        <p:nvPicPr>
          <p:cNvPr id="8" name="Picture 7"/>
          <p:cNvPicPr>
            <a:picLocks noChangeAspect="1"/>
          </p:cNvPicPr>
          <p:nvPr/>
        </p:nvPicPr>
        <p:blipFill>
          <a:blip r:embed="rId9"/>
          <a:stretch>
            <a:fillRect/>
          </a:stretch>
        </p:blipFill>
        <p:spPr>
          <a:xfrm>
            <a:off x="7098359" y="1245294"/>
            <a:ext cx="1930400" cy="952500"/>
          </a:xfrm>
          <a:prstGeom prst="rect">
            <a:avLst/>
          </a:prstGeom>
        </p:spPr>
      </p:pic>
      <p:pic>
        <p:nvPicPr>
          <p:cNvPr id="9" name="Picture 8"/>
          <p:cNvPicPr>
            <a:picLocks noChangeAspect="1"/>
          </p:cNvPicPr>
          <p:nvPr/>
        </p:nvPicPr>
        <p:blipFill>
          <a:blip r:embed="rId10"/>
          <a:stretch>
            <a:fillRect/>
          </a:stretch>
        </p:blipFill>
        <p:spPr>
          <a:xfrm>
            <a:off x="-892" y="2460554"/>
            <a:ext cx="1930400" cy="952500"/>
          </a:xfrm>
          <a:prstGeom prst="rect">
            <a:avLst/>
          </a:prstGeom>
        </p:spPr>
      </p:pic>
      <p:pic>
        <p:nvPicPr>
          <p:cNvPr id="10" name="Picture 9"/>
          <p:cNvPicPr>
            <a:picLocks noChangeAspect="1"/>
          </p:cNvPicPr>
          <p:nvPr/>
        </p:nvPicPr>
        <p:blipFill>
          <a:blip r:embed="rId11"/>
          <a:stretch>
            <a:fillRect/>
          </a:stretch>
        </p:blipFill>
        <p:spPr>
          <a:xfrm>
            <a:off x="7325897" y="102294"/>
            <a:ext cx="1778000" cy="1143000"/>
          </a:xfrm>
          <a:prstGeom prst="rect">
            <a:avLst/>
          </a:prstGeom>
        </p:spPr>
      </p:pic>
      <p:pic>
        <p:nvPicPr>
          <p:cNvPr id="11" name="Picture 10"/>
          <p:cNvPicPr>
            <a:picLocks noChangeAspect="1"/>
          </p:cNvPicPr>
          <p:nvPr/>
        </p:nvPicPr>
        <p:blipFill>
          <a:blip r:embed="rId12"/>
          <a:stretch>
            <a:fillRect/>
          </a:stretch>
        </p:blipFill>
        <p:spPr>
          <a:xfrm>
            <a:off x="2332188" y="1150044"/>
            <a:ext cx="1778000" cy="1143000"/>
          </a:xfrm>
          <a:prstGeom prst="rect">
            <a:avLst/>
          </a:prstGeom>
        </p:spPr>
      </p:pic>
      <p:pic>
        <p:nvPicPr>
          <p:cNvPr id="12" name="Picture 11"/>
          <p:cNvPicPr>
            <a:picLocks noChangeAspect="1"/>
          </p:cNvPicPr>
          <p:nvPr/>
        </p:nvPicPr>
        <p:blipFill>
          <a:blip r:embed="rId13"/>
          <a:stretch>
            <a:fillRect/>
          </a:stretch>
        </p:blipFill>
        <p:spPr>
          <a:xfrm>
            <a:off x="2407251" y="2460554"/>
            <a:ext cx="1930400" cy="952500"/>
          </a:xfrm>
          <a:prstGeom prst="rect">
            <a:avLst/>
          </a:prstGeom>
        </p:spPr>
      </p:pic>
      <p:pic>
        <p:nvPicPr>
          <p:cNvPr id="13" name="Picture 12"/>
          <p:cNvPicPr>
            <a:picLocks noChangeAspect="1"/>
          </p:cNvPicPr>
          <p:nvPr/>
        </p:nvPicPr>
        <p:blipFill>
          <a:blip r:embed="rId14"/>
          <a:stretch>
            <a:fillRect/>
          </a:stretch>
        </p:blipFill>
        <p:spPr>
          <a:xfrm>
            <a:off x="4815394" y="2460554"/>
            <a:ext cx="1930400" cy="952500"/>
          </a:xfrm>
          <a:prstGeom prst="rect">
            <a:avLst/>
          </a:prstGeom>
        </p:spPr>
      </p:pic>
      <p:pic>
        <p:nvPicPr>
          <p:cNvPr id="14" name="Picture 13"/>
          <p:cNvPicPr>
            <a:picLocks noChangeAspect="1"/>
          </p:cNvPicPr>
          <p:nvPr/>
        </p:nvPicPr>
        <p:blipFill>
          <a:blip r:embed="rId15"/>
          <a:stretch>
            <a:fillRect/>
          </a:stretch>
        </p:blipFill>
        <p:spPr>
          <a:xfrm>
            <a:off x="7223538" y="2460554"/>
            <a:ext cx="1930400" cy="952500"/>
          </a:xfrm>
          <a:prstGeom prst="rect">
            <a:avLst/>
          </a:prstGeom>
        </p:spPr>
      </p:pic>
      <p:pic>
        <p:nvPicPr>
          <p:cNvPr id="15" name="Picture 14"/>
          <p:cNvPicPr>
            <a:picLocks noChangeAspect="1"/>
          </p:cNvPicPr>
          <p:nvPr/>
        </p:nvPicPr>
        <p:blipFill>
          <a:blip r:embed="rId16"/>
          <a:stretch>
            <a:fillRect/>
          </a:stretch>
        </p:blipFill>
        <p:spPr>
          <a:xfrm>
            <a:off x="21865" y="4059289"/>
            <a:ext cx="1930400" cy="952500"/>
          </a:xfrm>
          <a:prstGeom prst="rect">
            <a:avLst/>
          </a:prstGeom>
        </p:spPr>
      </p:pic>
      <p:pic>
        <p:nvPicPr>
          <p:cNvPr id="16" name="Picture 15"/>
          <p:cNvPicPr>
            <a:picLocks noChangeAspect="1"/>
          </p:cNvPicPr>
          <p:nvPr/>
        </p:nvPicPr>
        <p:blipFill>
          <a:blip r:embed="rId17"/>
          <a:stretch>
            <a:fillRect/>
          </a:stretch>
        </p:blipFill>
        <p:spPr>
          <a:xfrm>
            <a:off x="2517205" y="3964039"/>
            <a:ext cx="1778000" cy="1143000"/>
          </a:xfrm>
          <a:prstGeom prst="rect">
            <a:avLst/>
          </a:prstGeom>
        </p:spPr>
      </p:pic>
      <p:pic>
        <p:nvPicPr>
          <p:cNvPr id="17" name="Picture 16"/>
          <p:cNvPicPr>
            <a:picLocks noChangeAspect="1"/>
          </p:cNvPicPr>
          <p:nvPr/>
        </p:nvPicPr>
        <p:blipFill>
          <a:blip r:embed="rId18"/>
          <a:stretch>
            <a:fillRect/>
          </a:stretch>
        </p:blipFill>
        <p:spPr>
          <a:xfrm>
            <a:off x="4860145" y="3964039"/>
            <a:ext cx="1778000" cy="1143000"/>
          </a:xfrm>
          <a:prstGeom prst="rect">
            <a:avLst/>
          </a:prstGeom>
        </p:spPr>
      </p:pic>
      <p:pic>
        <p:nvPicPr>
          <p:cNvPr id="18" name="Picture 17"/>
          <p:cNvPicPr>
            <a:picLocks noChangeAspect="1"/>
          </p:cNvPicPr>
          <p:nvPr/>
        </p:nvPicPr>
        <p:blipFill>
          <a:blip r:embed="rId19"/>
          <a:stretch>
            <a:fillRect/>
          </a:stretch>
        </p:blipFill>
        <p:spPr>
          <a:xfrm>
            <a:off x="7203085" y="3964039"/>
            <a:ext cx="1778000" cy="1143000"/>
          </a:xfrm>
          <a:prstGeom prst="rect">
            <a:avLst/>
          </a:prstGeom>
        </p:spPr>
      </p:pic>
      <p:pic>
        <p:nvPicPr>
          <p:cNvPr id="19" name="Picture 18"/>
          <p:cNvPicPr>
            <a:picLocks noChangeAspect="1"/>
          </p:cNvPicPr>
          <p:nvPr/>
        </p:nvPicPr>
        <p:blipFill>
          <a:blip r:embed="rId20"/>
          <a:stretch>
            <a:fillRect/>
          </a:stretch>
        </p:blipFill>
        <p:spPr>
          <a:xfrm>
            <a:off x="21865" y="5114574"/>
            <a:ext cx="1778000" cy="1143000"/>
          </a:xfrm>
          <a:prstGeom prst="rect">
            <a:avLst/>
          </a:prstGeom>
        </p:spPr>
      </p:pic>
      <p:pic>
        <p:nvPicPr>
          <p:cNvPr id="20" name="Picture 19"/>
          <p:cNvPicPr>
            <a:picLocks noChangeAspect="1"/>
          </p:cNvPicPr>
          <p:nvPr/>
        </p:nvPicPr>
        <p:blipFill>
          <a:blip r:embed="rId21"/>
          <a:stretch>
            <a:fillRect/>
          </a:stretch>
        </p:blipFill>
        <p:spPr>
          <a:xfrm>
            <a:off x="2362391" y="5114574"/>
            <a:ext cx="1778000" cy="1143000"/>
          </a:xfrm>
          <a:prstGeom prst="rect">
            <a:avLst/>
          </a:prstGeom>
        </p:spPr>
      </p:pic>
      <p:pic>
        <p:nvPicPr>
          <p:cNvPr id="21" name="Picture 20"/>
          <p:cNvPicPr>
            <a:picLocks noChangeAspect="1"/>
          </p:cNvPicPr>
          <p:nvPr/>
        </p:nvPicPr>
        <p:blipFill>
          <a:blip r:embed="rId22"/>
          <a:stretch>
            <a:fillRect/>
          </a:stretch>
        </p:blipFill>
        <p:spPr>
          <a:xfrm>
            <a:off x="4702917" y="5114574"/>
            <a:ext cx="1778000" cy="1143000"/>
          </a:xfrm>
          <a:prstGeom prst="rect">
            <a:avLst/>
          </a:prstGeom>
        </p:spPr>
      </p:pic>
      <p:pic>
        <p:nvPicPr>
          <p:cNvPr id="22" name="Picture 21"/>
          <p:cNvPicPr>
            <a:picLocks noChangeAspect="1"/>
          </p:cNvPicPr>
          <p:nvPr/>
        </p:nvPicPr>
        <p:blipFill>
          <a:blip r:embed="rId23"/>
          <a:stretch>
            <a:fillRect/>
          </a:stretch>
        </p:blipFill>
        <p:spPr>
          <a:xfrm>
            <a:off x="7043442" y="5114574"/>
            <a:ext cx="1778000" cy="1143000"/>
          </a:xfrm>
          <a:prstGeom prst="rect">
            <a:avLst/>
          </a:prstGeom>
        </p:spPr>
      </p:pic>
      <p:pic>
        <p:nvPicPr>
          <p:cNvPr id="23" name="Picture 22"/>
          <p:cNvPicPr>
            <a:picLocks noChangeAspect="1"/>
          </p:cNvPicPr>
          <p:nvPr/>
        </p:nvPicPr>
        <p:blipFill>
          <a:blip r:embed="rId24"/>
          <a:stretch>
            <a:fillRect/>
          </a:stretch>
        </p:blipFill>
        <p:spPr>
          <a:xfrm>
            <a:off x="3750043" y="5770074"/>
            <a:ext cx="1778000" cy="1143000"/>
          </a:xfrm>
          <a:prstGeom prst="rect">
            <a:avLst/>
          </a:prstGeom>
        </p:spPr>
      </p:pic>
      <p:sp>
        <p:nvSpPr>
          <p:cNvPr id="24" name="Rectangle 23"/>
          <p:cNvSpPr/>
          <p:nvPr/>
        </p:nvSpPr>
        <p:spPr>
          <a:xfrm>
            <a:off x="420465" y="2743200"/>
            <a:ext cx="8400977" cy="1398195"/>
          </a:xfrm>
          <a:prstGeom prst="rect">
            <a:avLst/>
          </a:prstGeom>
          <a:solidFill>
            <a:srgbClr val="8064A2"/>
          </a:solidFill>
          <a:effectLst>
            <a:outerShdw blurRad="50800" dist="38100" dir="18900000" algn="b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dirty="0" smtClean="0"/>
              <a:t>SDN Exhibits by 20+ Companies at ONS-12 </a:t>
            </a:r>
            <a:endParaRPr lang="en-US" sz="3600" dirty="0"/>
          </a:p>
        </p:txBody>
      </p:sp>
      <p:sp>
        <p:nvSpPr>
          <p:cNvPr id="25" name="Rounded Rectangle 24"/>
          <p:cNvSpPr/>
          <p:nvPr/>
        </p:nvSpPr>
        <p:spPr>
          <a:xfrm>
            <a:off x="2286000" y="4038600"/>
            <a:ext cx="4267200" cy="2514600"/>
          </a:xfrm>
          <a:prstGeom prst="roundRect">
            <a:avLst/>
          </a:prstGeom>
          <a:solidFill>
            <a:srgbClr val="CCFFCC"/>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6" name="Picture 25"/>
          <p:cNvPicPr>
            <a:picLocks noChangeAspect="1"/>
          </p:cNvPicPr>
          <p:nvPr/>
        </p:nvPicPr>
        <p:blipFill>
          <a:blip r:embed="rId25"/>
          <a:stretch>
            <a:fillRect/>
          </a:stretch>
        </p:blipFill>
        <p:spPr>
          <a:xfrm>
            <a:off x="2514600" y="4419600"/>
            <a:ext cx="3826316" cy="1936375"/>
          </a:xfrm>
          <a:prstGeom prst="rect">
            <a:avLst/>
          </a:prstGeom>
        </p:spPr>
      </p:pic>
      <p:sp>
        <p:nvSpPr>
          <p:cNvPr id="27" name="TextBox 26"/>
          <p:cNvSpPr txBox="1"/>
          <p:nvPr/>
        </p:nvSpPr>
        <p:spPr>
          <a:xfrm>
            <a:off x="2422084" y="4038600"/>
            <a:ext cx="4054916" cy="400110"/>
          </a:xfrm>
          <a:prstGeom prst="rect">
            <a:avLst/>
          </a:prstGeom>
          <a:noFill/>
        </p:spPr>
        <p:txBody>
          <a:bodyPr wrap="none" rtlCol="0">
            <a:spAutoFit/>
          </a:bodyPr>
          <a:lstStyle/>
          <a:p>
            <a:r>
              <a:rPr lang="en-US" sz="2000" dirty="0" smtClean="0"/>
              <a:t>SDN Product Awards at </a:t>
            </a:r>
            <a:r>
              <a:rPr lang="en-US" sz="2000" dirty="0" err="1" smtClean="0"/>
              <a:t>Interop</a:t>
            </a:r>
            <a:r>
              <a:rPr lang="en-US" sz="2000" dirty="0" smtClean="0"/>
              <a:t> (NEC)</a:t>
            </a:r>
            <a:endParaRPr lang="en-US" sz="2000" dirty="0"/>
          </a:p>
        </p:txBody>
      </p:sp>
    </p:spTree>
    <p:custDataLst>
      <p:tags r:id="rId1"/>
    </p:custDataLst>
    <p:extLst>
      <p:ext uri="{BB962C8B-B14F-4D97-AF65-F5344CB8AC3E}">
        <p14:creationId xmlns:p14="http://schemas.microsoft.com/office/powerpoint/2010/main" val="15585143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2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304800"/>
            <a:ext cx="8229600" cy="6400800"/>
          </a:xfrm>
        </p:spPr>
        <p:txBody>
          <a:bodyPr>
            <a:normAutofit lnSpcReduction="10000"/>
          </a:bodyPr>
          <a:lstStyle/>
          <a:p>
            <a:pPr marL="0" indent="0" algn="ctr">
              <a:buNone/>
            </a:pPr>
            <a:r>
              <a:rPr lang="en-US" sz="2400" b="1" dirty="0" smtClean="0"/>
              <a:t>“HP </a:t>
            </a:r>
            <a:r>
              <a:rPr lang="en-US" sz="2400" b="1" dirty="0"/>
              <a:t>Advances Software-Defined Networks with Integrated Infrastructure, Controller and Application </a:t>
            </a:r>
            <a:r>
              <a:rPr lang="en-US" sz="2400" b="1" dirty="0" smtClean="0"/>
              <a:t>Solutions,” </a:t>
            </a:r>
            <a:br>
              <a:rPr lang="en-US" sz="2400" b="1" dirty="0" smtClean="0"/>
            </a:br>
            <a:r>
              <a:rPr lang="en-US" sz="1800" b="1" dirty="0" smtClean="0"/>
              <a:t>HP, October 2, 2012</a:t>
            </a:r>
          </a:p>
          <a:p>
            <a:pPr marL="0" indent="0" algn="ctr">
              <a:buNone/>
            </a:pPr>
            <a:endParaRPr lang="en-US" sz="1800" b="1" dirty="0"/>
          </a:p>
          <a:p>
            <a:pPr marL="0" indent="0" algn="ctr">
              <a:buNone/>
            </a:pPr>
            <a:r>
              <a:rPr lang="en-US" sz="2400" b="1" dirty="0" smtClean="0"/>
              <a:t>“Cisco </a:t>
            </a:r>
            <a:r>
              <a:rPr lang="en-US" sz="2400" b="1" dirty="0"/>
              <a:t>ends the SDN suspense, Unveils Cisco ONE architecture and strategy for instilling programmability into its network </a:t>
            </a:r>
            <a:r>
              <a:rPr lang="en-US" sz="2400" b="1" dirty="0" smtClean="0"/>
              <a:t>gear,”</a:t>
            </a:r>
            <a:r>
              <a:rPr lang="en-US" sz="1800" dirty="0" smtClean="0"/>
              <a:t> </a:t>
            </a:r>
            <a:r>
              <a:rPr lang="en-US" sz="1800" i="1" dirty="0"/>
              <a:t>Jim Duffy, Network World, </a:t>
            </a:r>
            <a:r>
              <a:rPr lang="fr-FR" sz="1800" i="1" dirty="0" err="1"/>
              <a:t>June</a:t>
            </a:r>
            <a:r>
              <a:rPr lang="fr-FR" sz="1800" i="1" dirty="0"/>
              <a:t> 13, 2012 11:32 AM </a:t>
            </a:r>
            <a:r>
              <a:rPr lang="fr-FR" sz="1800" i="1" dirty="0" smtClean="0"/>
              <a:t>ET</a:t>
            </a:r>
          </a:p>
          <a:p>
            <a:pPr marL="0" indent="0" algn="ctr">
              <a:buNone/>
            </a:pPr>
            <a:endParaRPr lang="fr-FR" sz="1800" i="1" dirty="0"/>
          </a:p>
          <a:p>
            <a:pPr marL="0" indent="0" algn="ctr">
              <a:buNone/>
            </a:pPr>
            <a:r>
              <a:rPr lang="en-US" sz="2400" b="1" dirty="0" smtClean="0"/>
              <a:t>“Alcatel</a:t>
            </a:r>
            <a:r>
              <a:rPr lang="en-US" sz="2400" b="1" dirty="0"/>
              <a:t>-Lucent Joins Cisco, HP, Others in SDN Push</a:t>
            </a:r>
            <a:r>
              <a:rPr lang="en-US" sz="2400" b="1" dirty="0" smtClean="0"/>
              <a:t>,” </a:t>
            </a:r>
            <a:r>
              <a:rPr lang="en-US" sz="1800" dirty="0">
                <a:hlinkClick r:id="rId2"/>
              </a:rPr>
              <a:t>Jeffrey Burt  |  Posted 2012-12-01</a:t>
            </a:r>
            <a:r>
              <a:rPr lang="en-US" sz="1800" dirty="0"/>
              <a:t>, </a:t>
            </a:r>
            <a:r>
              <a:rPr lang="en-US" sz="1800" dirty="0" err="1"/>
              <a:t>eWeek</a:t>
            </a:r>
            <a:endParaRPr lang="en-US" sz="1800" dirty="0"/>
          </a:p>
          <a:p>
            <a:pPr marL="0" indent="0" algn="ctr">
              <a:buNone/>
            </a:pPr>
            <a:endParaRPr lang="fr-FR" sz="1800" i="1" dirty="0"/>
          </a:p>
          <a:p>
            <a:pPr marL="0" indent="0" algn="ctr">
              <a:buNone/>
            </a:pPr>
            <a:r>
              <a:rPr lang="en-US" sz="2400" b="1" dirty="0" smtClean="0"/>
              <a:t>“Brocade </a:t>
            </a:r>
            <a:r>
              <a:rPr lang="en-US" sz="2400" b="1" dirty="0"/>
              <a:t>bolsters its SDN game, buys </a:t>
            </a:r>
            <a:r>
              <a:rPr lang="en-US" sz="2400" b="1" dirty="0" err="1" smtClean="0"/>
              <a:t>Vyatta</a:t>
            </a:r>
            <a:r>
              <a:rPr lang="en-US" sz="2400" b="1" dirty="0" smtClean="0"/>
              <a:t>,” </a:t>
            </a:r>
            <a:br>
              <a:rPr lang="en-US" sz="2400" b="1" dirty="0" smtClean="0"/>
            </a:br>
            <a:r>
              <a:rPr lang="en-US" sz="1800" b="1" dirty="0" smtClean="0"/>
              <a:t>ZDNet, November 5, 2012</a:t>
            </a:r>
          </a:p>
          <a:p>
            <a:pPr marL="0" indent="0" algn="ctr">
              <a:buNone/>
            </a:pPr>
            <a:endParaRPr lang="en-US" sz="1800" b="1" dirty="0"/>
          </a:p>
          <a:p>
            <a:pPr marL="0" indent="0" algn="ctr">
              <a:buNone/>
            </a:pPr>
            <a:r>
              <a:rPr lang="en-US" sz="2400" b="1" dirty="0" smtClean="0"/>
              <a:t>“Big </a:t>
            </a:r>
            <a:r>
              <a:rPr lang="en-US" sz="2400" b="1" dirty="0"/>
              <a:t>Switch Networks Ships First Open Software-Defined Networking Product Suite to Accelerate Network </a:t>
            </a:r>
            <a:r>
              <a:rPr lang="en-US" sz="2400" b="1" dirty="0" smtClean="0"/>
              <a:t>Transformation,” </a:t>
            </a:r>
            <a:br>
              <a:rPr lang="en-US" sz="2400" b="1" dirty="0" smtClean="0"/>
            </a:br>
            <a:r>
              <a:rPr lang="en-US" sz="2400" dirty="0" smtClean="0"/>
              <a:t>Big Switch, November 13, 2012</a:t>
            </a:r>
            <a:endParaRPr lang="en-US" sz="2400" b="1" dirty="0"/>
          </a:p>
        </p:txBody>
      </p:sp>
    </p:spTree>
    <p:extLst>
      <p:ext uri="{BB962C8B-B14F-4D97-AF65-F5344CB8AC3E}">
        <p14:creationId xmlns:p14="http://schemas.microsoft.com/office/powerpoint/2010/main" val="2959805320"/>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0642" y="533400"/>
            <a:ext cx="8229600" cy="5943600"/>
          </a:xfrm>
        </p:spPr>
        <p:txBody>
          <a:bodyPr>
            <a:normAutofit fontScale="92500"/>
          </a:bodyPr>
          <a:lstStyle/>
          <a:p>
            <a:pPr marL="0" indent="0" algn="ctr">
              <a:lnSpc>
                <a:spcPct val="200000"/>
              </a:lnSpc>
              <a:buNone/>
            </a:pPr>
            <a:r>
              <a:rPr lang="en-US" dirty="0" err="1" smtClean="0"/>
              <a:t>VMWare</a:t>
            </a:r>
            <a:r>
              <a:rPr lang="en-US" dirty="0" smtClean="0"/>
              <a:t> acquires </a:t>
            </a:r>
            <a:r>
              <a:rPr lang="en-US" dirty="0" err="1" smtClean="0"/>
              <a:t>Nicira</a:t>
            </a:r>
            <a:endParaRPr lang="en-US" dirty="0" smtClean="0"/>
          </a:p>
          <a:p>
            <a:pPr marL="0" indent="0" algn="ctr">
              <a:lnSpc>
                <a:spcPct val="200000"/>
              </a:lnSpc>
              <a:buNone/>
            </a:pPr>
            <a:r>
              <a:rPr lang="en-US" dirty="0" smtClean="0"/>
              <a:t>Brocade acquires </a:t>
            </a:r>
            <a:r>
              <a:rPr lang="en-US" dirty="0" err="1" smtClean="0"/>
              <a:t>Vyatta</a:t>
            </a:r>
            <a:endParaRPr lang="en-US" dirty="0" smtClean="0"/>
          </a:p>
          <a:p>
            <a:pPr marL="0" indent="0" algn="ctr">
              <a:lnSpc>
                <a:spcPct val="200000"/>
              </a:lnSpc>
              <a:buNone/>
            </a:pPr>
            <a:r>
              <a:rPr lang="en-US" dirty="0" smtClean="0"/>
              <a:t>Cisco setups </a:t>
            </a:r>
            <a:r>
              <a:rPr lang="en-US" dirty="0" err="1" smtClean="0"/>
              <a:t>Insieme</a:t>
            </a:r>
            <a:r>
              <a:rPr lang="en-US" dirty="0" smtClean="0"/>
              <a:t> as a spin-in  </a:t>
            </a:r>
          </a:p>
          <a:p>
            <a:pPr marL="0" indent="0" algn="ctr">
              <a:lnSpc>
                <a:spcPct val="200000"/>
              </a:lnSpc>
              <a:buNone/>
            </a:pPr>
            <a:r>
              <a:rPr lang="en-US" dirty="0" smtClean="0"/>
              <a:t>Cisco acquires </a:t>
            </a:r>
            <a:r>
              <a:rPr lang="en-US" dirty="0" err="1" smtClean="0"/>
              <a:t>Cariden</a:t>
            </a:r>
            <a:endParaRPr lang="en-US" dirty="0" smtClean="0"/>
          </a:p>
          <a:p>
            <a:pPr marL="0" indent="0" algn="ctr">
              <a:lnSpc>
                <a:spcPct val="200000"/>
              </a:lnSpc>
              <a:buNone/>
            </a:pPr>
            <a:r>
              <a:rPr lang="en-US" dirty="0" smtClean="0"/>
              <a:t>SDN startups: Big Switch, </a:t>
            </a:r>
            <a:r>
              <a:rPr lang="en-US" dirty="0" err="1" smtClean="0"/>
              <a:t>PlumGrid</a:t>
            </a:r>
            <a:r>
              <a:rPr lang="en-US" dirty="0" smtClean="0"/>
              <a:t>, </a:t>
            </a:r>
            <a:r>
              <a:rPr lang="en-US" dirty="0" err="1" smtClean="0"/>
              <a:t>Vello</a:t>
            </a:r>
            <a:r>
              <a:rPr lang="en-US" dirty="0" smtClean="0"/>
              <a:t>, Contrail, …   </a:t>
            </a:r>
          </a:p>
        </p:txBody>
      </p:sp>
    </p:spTree>
    <p:extLst>
      <p:ext uri="{BB962C8B-B14F-4D97-AF65-F5344CB8AC3E}">
        <p14:creationId xmlns:p14="http://schemas.microsoft.com/office/powerpoint/2010/main" val="4171508400"/>
      </p:ext>
    </p:extLst>
  </p:cSld>
  <p:clrMapOvr>
    <a:masterClrMapping/>
  </p:clrMapOvr>
  <p:timing>
    <p:tnLst>
      <p:par>
        <p:cTn xmlns:p14="http://schemas.microsoft.com/office/powerpoint/2010/mai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9.3"/>
</p:tagLst>
</file>

<file path=ppt/tags/tag2.xml><?xml version="1.0" encoding="utf-8"?>
<p:tagLst xmlns:a="http://schemas.openxmlformats.org/drawingml/2006/main" xmlns:r="http://schemas.openxmlformats.org/officeDocument/2006/relationships" xmlns:p="http://schemas.openxmlformats.org/presentationml/2006/main">
  <p:tag name="TIMING" val="|6.9|2.8|1.9|7.2|8.5|11.3"/>
</p:tagLst>
</file>

<file path=ppt/theme/theme1.xml><?xml version="1.0" encoding="utf-8"?>
<a:theme xmlns:a="http://schemas.openxmlformats.org/drawingml/2006/main" name="Content Master">
  <a:themeElements>
    <a:clrScheme name="TEST">
      <a:dk1>
        <a:srgbClr val="000000"/>
      </a:dk1>
      <a:lt1>
        <a:srgbClr val="FFFFFF"/>
      </a:lt1>
      <a:dk2>
        <a:srgbClr val="7F7F7F"/>
      </a:dk2>
      <a:lt2>
        <a:srgbClr val="FFFFFF"/>
      </a:lt2>
      <a:accent1>
        <a:srgbClr val="B00000"/>
      </a:accent1>
      <a:accent2>
        <a:srgbClr val="7F7F7F"/>
      </a:accent2>
      <a:accent3>
        <a:srgbClr val="A31984"/>
      </a:accent3>
      <a:accent4>
        <a:srgbClr val="9C9100"/>
      </a:accent4>
      <a:accent5>
        <a:srgbClr val="57517B"/>
      </a:accent5>
      <a:accent6>
        <a:srgbClr val="CEA8D2"/>
      </a:accent6>
      <a:hlink>
        <a:srgbClr val="0303DF"/>
      </a:hlink>
      <a:folHlink>
        <a:srgbClr val="C900DE"/>
      </a:folHlink>
    </a:clrScheme>
    <a:fontScheme name="Verizon_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w="12700">
          <a:solidFill>
            <a:schemeClr val="tx2"/>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_Content Master">
  <a:themeElements>
    <a:clrScheme name="TEST">
      <a:dk1>
        <a:srgbClr val="000000"/>
      </a:dk1>
      <a:lt1>
        <a:srgbClr val="FFFFFF"/>
      </a:lt1>
      <a:dk2>
        <a:srgbClr val="7F7F7F"/>
      </a:dk2>
      <a:lt2>
        <a:srgbClr val="FFFFFF"/>
      </a:lt2>
      <a:accent1>
        <a:srgbClr val="B00000"/>
      </a:accent1>
      <a:accent2>
        <a:srgbClr val="7F7F7F"/>
      </a:accent2>
      <a:accent3>
        <a:srgbClr val="A31984"/>
      </a:accent3>
      <a:accent4>
        <a:srgbClr val="9C9100"/>
      </a:accent4>
      <a:accent5>
        <a:srgbClr val="57517B"/>
      </a:accent5>
      <a:accent6>
        <a:srgbClr val="CEA8D2"/>
      </a:accent6>
      <a:hlink>
        <a:srgbClr val="0303DF"/>
      </a:hlink>
      <a:folHlink>
        <a:srgbClr val="C900DE"/>
      </a:folHlink>
    </a:clrScheme>
    <a:fontScheme name="Verizon_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w="12700">
          <a:solidFill>
            <a:schemeClr val="tx2"/>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27304</TotalTime>
  <Words>2372</Words>
  <Application>Microsoft Macintosh PowerPoint</Application>
  <PresentationFormat>On-screen Show (4:3)</PresentationFormat>
  <Paragraphs>806</Paragraphs>
  <Slides>46</Slides>
  <Notes>17</Notes>
  <HiddenSlides>4</HiddenSlides>
  <MMClips>0</MMClips>
  <ScaleCrop>false</ScaleCrop>
  <HeadingPairs>
    <vt:vector size="4" baseType="variant">
      <vt:variant>
        <vt:lpstr>Theme</vt:lpstr>
      </vt:variant>
      <vt:variant>
        <vt:i4>3</vt:i4>
      </vt:variant>
      <vt:variant>
        <vt:lpstr>Slide Titles</vt:lpstr>
      </vt:variant>
      <vt:variant>
        <vt:i4>46</vt:i4>
      </vt:variant>
    </vt:vector>
  </HeadingPairs>
  <TitlesOfParts>
    <vt:vector size="49" baseType="lpstr">
      <vt:lpstr>Content Master</vt:lpstr>
      <vt:lpstr>Office Theme</vt:lpstr>
      <vt:lpstr>1_Content Master</vt:lpstr>
      <vt:lpstr>SDN: New Approach to Networking</vt:lpstr>
      <vt:lpstr>Key Takeaways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is the problem? </vt:lpstr>
      <vt:lpstr>Problem with Internet Infrastructure?  </vt:lpstr>
      <vt:lpstr>Problem: No Abstractions for Control Plane </vt:lpstr>
      <vt:lpstr>Why Does Verizon Care? </vt:lpstr>
      <vt:lpstr>Enterprise Networking </vt:lpstr>
      <vt:lpstr>Enterprise Network: Today’s solution</vt:lpstr>
      <vt:lpstr>Data Center Provider Today</vt:lpstr>
      <vt:lpstr>What is SDN? How does it help? </vt:lpstr>
      <vt:lpstr>Software-Defined Network with Key Abstractions in the Control Plane </vt:lpstr>
      <vt:lpstr>Software Defined Network with Virtualization</vt:lpstr>
      <vt:lpstr>Stanford/Berkeley SDN Activities  With Partners</vt:lpstr>
      <vt:lpstr>PowerPoint Presentation</vt:lpstr>
      <vt:lpstr>SDN Reference </vt:lpstr>
      <vt:lpstr>PowerPoint Presentation</vt:lpstr>
      <vt:lpstr>Carrier Networks Today</vt:lpstr>
      <vt:lpstr>Carrier Networks (MPLS) with SDN</vt:lpstr>
      <vt:lpstr>Urs Hölzle, SVP, Google at ONS 2012 </vt:lpstr>
      <vt:lpstr>Cloud Provider with SDN</vt:lpstr>
      <vt:lpstr>PowerPoint Presentation</vt:lpstr>
      <vt:lpstr>Enterprise Network with SDN</vt:lpstr>
      <vt:lpstr>SDN is not just a feature but a new way of thinking:   SDN abstractions and what it enables</vt:lpstr>
      <vt:lpstr>SDN Origins </vt:lpstr>
      <vt:lpstr>Software Defined Network with Virtualization</vt:lpstr>
      <vt:lpstr>PowerPoint Presentation</vt:lpstr>
      <vt:lpstr>How do SDN abstractions help?   Network Virtualization Automatic Network Trouble Shooting …</vt:lpstr>
      <vt:lpstr>Making SDNs Work</vt:lpstr>
      <vt:lpstr>PowerPoint Presentation</vt:lpstr>
      <vt:lpstr>SDN Operation</vt:lpstr>
      <vt:lpstr>Network Troubleshooting Enabled by SDN</vt:lpstr>
      <vt:lpstr>Header Space Analysis Based Tools </vt:lpstr>
      <vt:lpstr>PowerPoint Presentation</vt:lpstr>
      <vt:lpstr>Troubleshooting Applications</vt:lpstr>
      <vt:lpstr>SDN is at the early stage of development  Lot of opportunities to shape it</vt:lpstr>
      <vt:lpstr>SDN Opportunities</vt:lpstr>
      <vt:lpstr>SDN Opportunities Cont.</vt:lpstr>
      <vt:lpstr>Key Takeaways</vt:lpstr>
      <vt:lpstr>Team at Stanford</vt:lpstr>
    </vt:vector>
  </TitlesOfParts>
  <Manager/>
  <Company>Stanford University</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drafts</dc:title>
  <dc:subject/>
  <dc:creator>Masayoshi Kobayashi</dc:creator>
  <cp:keywords/>
  <dc:description/>
  <cp:lastModifiedBy>Guru Parulkar</cp:lastModifiedBy>
  <cp:revision>527</cp:revision>
  <dcterms:created xsi:type="dcterms:W3CDTF">2011-11-25T05:08:06Z</dcterms:created>
  <dcterms:modified xsi:type="dcterms:W3CDTF">2012-12-03T20:30:03Z</dcterms:modified>
  <cp:category/>
</cp:coreProperties>
</file>