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581" r:id="rId2"/>
    <p:sldId id="644" r:id="rId3"/>
    <p:sldId id="643" r:id="rId4"/>
    <p:sldId id="582" r:id="rId5"/>
    <p:sldId id="651" r:id="rId6"/>
    <p:sldId id="654" r:id="rId7"/>
    <p:sldId id="645" r:id="rId8"/>
    <p:sldId id="650" r:id="rId9"/>
    <p:sldId id="640" r:id="rId10"/>
    <p:sldId id="641" r:id="rId11"/>
    <p:sldId id="661" r:id="rId12"/>
    <p:sldId id="593" r:id="rId13"/>
    <p:sldId id="655" r:id="rId14"/>
    <p:sldId id="652" r:id="rId15"/>
    <p:sldId id="656" r:id="rId16"/>
    <p:sldId id="657" r:id="rId17"/>
    <p:sldId id="658" r:id="rId18"/>
    <p:sldId id="600" r:id="rId19"/>
    <p:sldId id="602" r:id="rId20"/>
    <p:sldId id="603" r:id="rId21"/>
    <p:sldId id="604" r:id="rId22"/>
    <p:sldId id="605" r:id="rId23"/>
    <p:sldId id="606" r:id="rId24"/>
    <p:sldId id="612" r:id="rId25"/>
    <p:sldId id="637" r:id="rId26"/>
    <p:sldId id="659" r:id="rId27"/>
    <p:sldId id="638" r:id="rId28"/>
    <p:sldId id="660" r:id="rId29"/>
    <p:sldId id="616" r:id="rId30"/>
    <p:sldId id="624" r:id="rId31"/>
    <p:sldId id="592" r:id="rId32"/>
    <p:sldId id="649" r:id="rId33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mincho"/>
        <a:cs typeface="msmincho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mincho"/>
        <a:cs typeface="msmincho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mincho"/>
        <a:cs typeface="msmincho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mincho"/>
        <a:cs typeface="msmincho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mincho"/>
        <a:cs typeface="msmincho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mincho"/>
        <a:cs typeface="msmincho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mincho"/>
        <a:cs typeface="msmincho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mincho"/>
        <a:cs typeface="msmincho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mincho"/>
        <a:cs typeface="msminch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121E5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3" autoAdjust="0"/>
  </p:normalViewPr>
  <p:slideViewPr>
    <p:cSldViewPr snapToObjects="1">
      <p:cViewPr>
        <p:scale>
          <a:sx n="90" d="100"/>
          <a:sy n="90" d="100"/>
        </p:scale>
        <p:origin x="-5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28F1C-0015-3740-A1CB-13E07E3B2EAE}" type="doc">
      <dgm:prSet loTypeId="urn:microsoft.com/office/officeart/2005/8/layout/radial3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607D67-A909-194C-AF20-44E5599D3E41}">
      <dgm:prSet phldrT="[Text]"/>
      <dgm:spPr/>
      <dgm:t>
        <a:bodyPr/>
        <a:lstStyle/>
        <a:p>
          <a:r>
            <a:rPr lang="en-US" dirty="0" smtClean="0">
              <a:latin typeface="Palatino"/>
              <a:cs typeface="Palatino"/>
            </a:rPr>
            <a:t>CCLS</a:t>
          </a:r>
          <a:endParaRPr lang="en-US" dirty="0">
            <a:latin typeface="Palatino"/>
            <a:cs typeface="Palatino"/>
          </a:endParaRPr>
        </a:p>
      </dgm:t>
    </dgm:pt>
    <dgm:pt modelId="{B69252D1-241E-4B40-B59F-0EE22F499EE6}" type="parTrans" cxnId="{62AD5226-1893-F04D-9DDD-F996F9297F8F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E6B2A2D7-55EE-8C47-A369-DC6547FEC3FD}" type="sibTrans" cxnId="{62AD5226-1893-F04D-9DDD-F996F9297F8F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2D608C1A-0DEB-D148-8E73-3E6B842F7DA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latin typeface="Palatino"/>
              <a:cs typeface="Palatino"/>
            </a:rPr>
            <a:t>Natural Language Processing</a:t>
          </a:r>
          <a:endParaRPr lang="en-US" sz="1600" b="1" dirty="0">
            <a:latin typeface="Palatino"/>
            <a:cs typeface="Palatino"/>
          </a:endParaRPr>
        </a:p>
      </dgm:t>
    </dgm:pt>
    <dgm:pt modelId="{119BF334-8A06-8A4F-B3A9-CC343E29B33D}" type="parTrans" cxnId="{C0260863-82DC-B248-BB8E-75232B2192BE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35313964-1520-5745-A970-06A3C4AC18EB}" type="sibTrans" cxnId="{C0260863-82DC-B248-BB8E-75232B2192BE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7608C1A5-4EAA-E94F-9611-C02E4AC3A26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smtClean="0">
              <a:latin typeface="Palatino"/>
              <a:cs typeface="Palatino"/>
            </a:rPr>
            <a:t>Power Grid</a:t>
          </a:r>
          <a:endParaRPr lang="en-US" sz="2000" b="1" dirty="0">
            <a:latin typeface="Palatino"/>
            <a:cs typeface="Palatino"/>
          </a:endParaRPr>
        </a:p>
      </dgm:t>
    </dgm:pt>
    <dgm:pt modelId="{29BA5BB3-2964-DB47-B507-2F0F9A8BF0A1}" type="parTrans" cxnId="{A7161174-774E-2C4B-8454-904926B2F061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B4286D1B-0FB7-D549-A4DA-89B6CCD0883B}" type="sibTrans" cxnId="{A7161174-774E-2C4B-8454-904926B2F061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8ED0AC01-AD8A-E34A-9196-DE5A0FD9F90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Palatino"/>
              <a:cs typeface="Palatino"/>
            </a:rPr>
            <a:t>Medical Informatics</a:t>
          </a:r>
          <a:endParaRPr lang="en-US" b="1" dirty="0">
            <a:latin typeface="Palatino"/>
            <a:cs typeface="Palatino"/>
          </a:endParaRPr>
        </a:p>
      </dgm:t>
    </dgm:pt>
    <dgm:pt modelId="{15355071-A63A-104E-92C3-437DEEF7A5DA}" type="parTrans" cxnId="{CAD6C490-9B8E-6647-8ACF-8986BB87C5FA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8BD5088F-B2AF-CC40-B914-C09AD7AB9057}" type="sibTrans" cxnId="{CAD6C490-9B8E-6647-8ACF-8986BB87C5FA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6666F6D0-36A9-D641-AF8C-CEDDBC41E06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Palatino"/>
              <a:cs typeface="Palatino"/>
            </a:rPr>
            <a:t>Climate Informatics</a:t>
          </a:r>
          <a:endParaRPr lang="en-US" b="1" dirty="0">
            <a:latin typeface="Palatino"/>
            <a:cs typeface="Palatino"/>
          </a:endParaRPr>
        </a:p>
      </dgm:t>
    </dgm:pt>
    <dgm:pt modelId="{3B1B044F-FC4A-0449-AC42-57B312F564F8}" type="parTrans" cxnId="{844C48E1-0A75-1943-8A76-C01DAB6D5EAA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F40E070C-8817-A24B-A2BB-B3C96881A4AE}" type="sibTrans" cxnId="{844C48E1-0A75-1943-8A76-C01DAB6D5EAA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B394F8CD-9E58-334B-8D40-1301046B944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latin typeface="Palatino"/>
              <a:cs typeface="Palatino"/>
            </a:rPr>
            <a:t>ML Theory</a:t>
          </a:r>
          <a:endParaRPr lang="en-US" sz="1800" b="1" dirty="0">
            <a:latin typeface="Palatino"/>
            <a:cs typeface="Palatino"/>
          </a:endParaRPr>
        </a:p>
      </dgm:t>
    </dgm:pt>
    <dgm:pt modelId="{63721F20-7991-7A42-877B-20C4970DA111}" type="parTrans" cxnId="{759FE44A-CA9F-2F43-85F3-CEEE1961E6B4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D8754F59-3AE6-514F-B542-4ACB370F0648}" type="sibTrans" cxnId="{759FE44A-CA9F-2F43-85F3-CEEE1961E6B4}">
      <dgm:prSet/>
      <dgm:spPr/>
      <dgm:t>
        <a:bodyPr/>
        <a:lstStyle/>
        <a:p>
          <a:endParaRPr lang="en-US">
            <a:latin typeface="Palatino"/>
            <a:cs typeface="Palatino"/>
          </a:endParaRPr>
        </a:p>
      </dgm:t>
    </dgm:pt>
    <dgm:pt modelId="{9BAABA21-1E70-D545-A566-CD245022F93E}" type="pres">
      <dgm:prSet presAssocID="{07E28F1C-0015-3740-A1CB-13E07E3B2E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6D55F-1E0C-964F-89DE-DE5847DCCCC1}" type="pres">
      <dgm:prSet presAssocID="{07E28F1C-0015-3740-A1CB-13E07E3B2EAE}" presName="radial" presStyleCnt="0">
        <dgm:presLayoutVars>
          <dgm:animLvl val="ctr"/>
        </dgm:presLayoutVars>
      </dgm:prSet>
      <dgm:spPr/>
    </dgm:pt>
    <dgm:pt modelId="{2549FE48-B66E-8E4F-9F4A-714E68CCD322}" type="pres">
      <dgm:prSet presAssocID="{BE607D67-A909-194C-AF20-44E5599D3E41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E6163FC3-E00B-C848-8F1B-AC31698E5AF0}" type="pres">
      <dgm:prSet presAssocID="{2D608C1A-0DEB-D148-8E73-3E6B842F7DA9}" presName="node" presStyleLbl="vennNode1" presStyleIdx="1" presStyleCnt="6" custScaleX="130128" custScaleY="122165" custRadScaleRad="106998" custRadScaleInc="-89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B8A24-239A-8948-8B72-B20463A736D4}" type="pres">
      <dgm:prSet presAssocID="{7608C1A5-4EAA-E94F-9611-C02E4AC3A264}" presName="node" presStyleLbl="vennNode1" presStyleIdx="2" presStyleCnt="6" custScaleX="121656" custScaleY="118390" custRadScaleRad="106073" custRadScaleInc="-9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23CE6-8803-BE46-8E0A-5260688E91D5}" type="pres">
      <dgm:prSet presAssocID="{8ED0AC01-AD8A-E34A-9196-DE5A0FD9F90A}" presName="node" presStyleLbl="vennNode1" presStyleIdx="3" presStyleCnt="6" custRadScaleRad="101102" custRadScaleInc="-2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055D2-D5E7-C141-BDC1-895454BA76BA}" type="pres">
      <dgm:prSet presAssocID="{6666F6D0-36A9-D641-AF8C-CEDDBC41E06D}" presName="node" presStyleLbl="vennNode1" presStyleIdx="4" presStyleCnt="6" custRadScaleRad="95206" custRadScaleInc="14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7B78A-0A13-0F4F-AB78-23FCF5999FF6}" type="pres">
      <dgm:prSet presAssocID="{B394F8CD-9E58-334B-8D40-1301046B9445}" presName="node" presStyleLbl="vennNode1" presStyleIdx="5" presStyleCnt="6" custRadScaleRad="91416" custRadScaleInc="102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83F80-E6F2-A54C-978C-288C439235F6}" type="presOf" srcId="{8ED0AC01-AD8A-E34A-9196-DE5A0FD9F90A}" destId="{81023CE6-8803-BE46-8E0A-5260688E91D5}" srcOrd="0" destOrd="0" presId="urn:microsoft.com/office/officeart/2005/8/layout/radial3"/>
    <dgm:cxn modelId="{62AD5226-1893-F04D-9DDD-F996F9297F8F}" srcId="{07E28F1C-0015-3740-A1CB-13E07E3B2EAE}" destId="{BE607D67-A909-194C-AF20-44E5599D3E41}" srcOrd="0" destOrd="0" parTransId="{B69252D1-241E-4B40-B59F-0EE22F499EE6}" sibTransId="{E6B2A2D7-55EE-8C47-A369-DC6547FEC3FD}"/>
    <dgm:cxn modelId="{A423B539-7432-0A4A-B8B6-A37149C7FA3D}" type="presOf" srcId="{BE607D67-A909-194C-AF20-44E5599D3E41}" destId="{2549FE48-B66E-8E4F-9F4A-714E68CCD322}" srcOrd="0" destOrd="0" presId="urn:microsoft.com/office/officeart/2005/8/layout/radial3"/>
    <dgm:cxn modelId="{E1ACF1F1-7C37-1D4E-8E28-33FEAE2E0615}" type="presOf" srcId="{7608C1A5-4EAA-E94F-9611-C02E4AC3A264}" destId="{3B1B8A24-239A-8948-8B72-B20463A736D4}" srcOrd="0" destOrd="0" presId="urn:microsoft.com/office/officeart/2005/8/layout/radial3"/>
    <dgm:cxn modelId="{45BD76BA-590A-0A41-8F62-764D804D453A}" type="presOf" srcId="{B394F8CD-9E58-334B-8D40-1301046B9445}" destId="{2697B78A-0A13-0F4F-AB78-23FCF5999FF6}" srcOrd="0" destOrd="0" presId="urn:microsoft.com/office/officeart/2005/8/layout/radial3"/>
    <dgm:cxn modelId="{759FE44A-CA9F-2F43-85F3-CEEE1961E6B4}" srcId="{BE607D67-A909-194C-AF20-44E5599D3E41}" destId="{B394F8CD-9E58-334B-8D40-1301046B9445}" srcOrd="4" destOrd="0" parTransId="{63721F20-7991-7A42-877B-20C4970DA111}" sibTransId="{D8754F59-3AE6-514F-B542-4ACB370F0648}"/>
    <dgm:cxn modelId="{C0260863-82DC-B248-BB8E-75232B2192BE}" srcId="{BE607D67-A909-194C-AF20-44E5599D3E41}" destId="{2D608C1A-0DEB-D148-8E73-3E6B842F7DA9}" srcOrd="0" destOrd="0" parTransId="{119BF334-8A06-8A4F-B3A9-CC343E29B33D}" sibTransId="{35313964-1520-5745-A970-06A3C4AC18EB}"/>
    <dgm:cxn modelId="{BA53777A-2BBD-734B-B934-27476797B14B}" type="presOf" srcId="{6666F6D0-36A9-D641-AF8C-CEDDBC41E06D}" destId="{A85055D2-D5E7-C141-BDC1-895454BA76BA}" srcOrd="0" destOrd="0" presId="urn:microsoft.com/office/officeart/2005/8/layout/radial3"/>
    <dgm:cxn modelId="{CAD6C490-9B8E-6647-8ACF-8986BB87C5FA}" srcId="{BE607D67-A909-194C-AF20-44E5599D3E41}" destId="{8ED0AC01-AD8A-E34A-9196-DE5A0FD9F90A}" srcOrd="2" destOrd="0" parTransId="{15355071-A63A-104E-92C3-437DEEF7A5DA}" sibTransId="{8BD5088F-B2AF-CC40-B914-C09AD7AB9057}"/>
    <dgm:cxn modelId="{D66EE007-10DA-EA45-9086-9163BE84D78D}" type="presOf" srcId="{07E28F1C-0015-3740-A1CB-13E07E3B2EAE}" destId="{9BAABA21-1E70-D545-A566-CD245022F93E}" srcOrd="0" destOrd="0" presId="urn:microsoft.com/office/officeart/2005/8/layout/radial3"/>
    <dgm:cxn modelId="{7326B073-1DA6-4643-91CF-E2AB61B84F89}" type="presOf" srcId="{2D608C1A-0DEB-D148-8E73-3E6B842F7DA9}" destId="{E6163FC3-E00B-C848-8F1B-AC31698E5AF0}" srcOrd="0" destOrd="0" presId="urn:microsoft.com/office/officeart/2005/8/layout/radial3"/>
    <dgm:cxn modelId="{844C48E1-0A75-1943-8A76-C01DAB6D5EAA}" srcId="{BE607D67-A909-194C-AF20-44E5599D3E41}" destId="{6666F6D0-36A9-D641-AF8C-CEDDBC41E06D}" srcOrd="3" destOrd="0" parTransId="{3B1B044F-FC4A-0449-AC42-57B312F564F8}" sibTransId="{F40E070C-8817-A24B-A2BB-B3C96881A4AE}"/>
    <dgm:cxn modelId="{A7161174-774E-2C4B-8454-904926B2F061}" srcId="{BE607D67-A909-194C-AF20-44E5599D3E41}" destId="{7608C1A5-4EAA-E94F-9611-C02E4AC3A264}" srcOrd="1" destOrd="0" parTransId="{29BA5BB3-2964-DB47-B507-2F0F9A8BF0A1}" sibTransId="{B4286D1B-0FB7-D549-A4DA-89B6CCD0883B}"/>
    <dgm:cxn modelId="{D03C1572-A76F-174D-A11C-8077C1B4C68B}" type="presParOf" srcId="{9BAABA21-1E70-D545-A566-CD245022F93E}" destId="{8C26D55F-1E0C-964F-89DE-DE5847DCCCC1}" srcOrd="0" destOrd="0" presId="urn:microsoft.com/office/officeart/2005/8/layout/radial3"/>
    <dgm:cxn modelId="{F5FC5FA5-C98E-C74D-9A96-8BE56E13657C}" type="presParOf" srcId="{8C26D55F-1E0C-964F-89DE-DE5847DCCCC1}" destId="{2549FE48-B66E-8E4F-9F4A-714E68CCD322}" srcOrd="0" destOrd="0" presId="urn:microsoft.com/office/officeart/2005/8/layout/radial3"/>
    <dgm:cxn modelId="{D68926E5-AD81-8F4E-A304-2F7FBE37FACB}" type="presParOf" srcId="{8C26D55F-1E0C-964F-89DE-DE5847DCCCC1}" destId="{E6163FC3-E00B-C848-8F1B-AC31698E5AF0}" srcOrd="1" destOrd="0" presId="urn:microsoft.com/office/officeart/2005/8/layout/radial3"/>
    <dgm:cxn modelId="{2DC41B77-9237-EF41-AE76-1857C10EE75A}" type="presParOf" srcId="{8C26D55F-1E0C-964F-89DE-DE5847DCCCC1}" destId="{3B1B8A24-239A-8948-8B72-B20463A736D4}" srcOrd="2" destOrd="0" presId="urn:microsoft.com/office/officeart/2005/8/layout/radial3"/>
    <dgm:cxn modelId="{C61069C8-4C0B-E349-B841-4EFE9027767A}" type="presParOf" srcId="{8C26D55F-1E0C-964F-89DE-DE5847DCCCC1}" destId="{81023CE6-8803-BE46-8E0A-5260688E91D5}" srcOrd="3" destOrd="0" presId="urn:microsoft.com/office/officeart/2005/8/layout/radial3"/>
    <dgm:cxn modelId="{31C11ED0-32B9-654C-A7EF-6538F62CD192}" type="presParOf" srcId="{8C26D55F-1E0C-964F-89DE-DE5847DCCCC1}" destId="{A85055D2-D5E7-C141-BDC1-895454BA76BA}" srcOrd="4" destOrd="0" presId="urn:microsoft.com/office/officeart/2005/8/layout/radial3"/>
    <dgm:cxn modelId="{CC7BC731-427B-6D4C-BB55-B96EEF865572}" type="presParOf" srcId="{8C26D55F-1E0C-964F-89DE-DE5847DCCCC1}" destId="{2697B78A-0A13-0F4F-AB78-23FCF5999FF6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fld id="{370F0206-AAD1-4B4E-849D-6F7684A564CF}" type="datetime1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fld id="{DED74440-9556-4D81-9FCA-2F4E7170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79A00E-BA19-4A37-92FF-747B3DD31AD4}" type="datetime1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C869E68-401E-4C8A-9BD0-24DB8EF19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A9C56-F89B-42F2-80B8-F93BFAFBBC62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065F9-8A7D-461F-988A-79DB1F5D2F80}" type="slidenum">
              <a:rPr lang="en-US" smtClean="0">
                <a:ea typeface="msmincho"/>
                <a:cs typeface="Arial" charset="0"/>
              </a:rPr>
              <a:pPr/>
              <a:t>25</a:t>
            </a:fld>
            <a:endParaRPr lang="en-US" smtClean="0">
              <a:ea typeface="msmincho"/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Our special and worm thanks to Thorsten Joachims for SVMLight. 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10286-D84E-4E7B-B2A3-F2FABE560C11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559D92-9798-4A22-BD21-F5E375428829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1 Generation: a generating station produces large amounts of electrical current,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2 Transmission: the current is sent at hundreds of thousands of volts from the generating station to sub- stations closer to the customers,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3 Primary Distribution: electricity is sent at tens of thousands of volts from substations to local trans- formers, over cables called feeders,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4 Secondary Distribution: sends electricity at normal household voltages from local transformers to individual customers.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There are over 50 networks in NYC.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88460E-57BB-408D-BF34-F9A25F32A93B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277487-D926-49D3-8A61-F65D1BC59399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marL="612775" indent="-514350">
              <a:buFont typeface="+mj-lt"/>
              <a:buNone/>
              <a:defRPr/>
            </a:pPr>
            <a:r>
              <a:rPr lang="en-US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Application needs to integrate different types of data</a:t>
            </a:r>
          </a:p>
          <a:p>
            <a:pPr marL="612775" indent="-514350">
              <a:buFont typeface="+mj-lt"/>
              <a:buAutoNum type="arabicPeriod"/>
              <a:defRPr/>
            </a:pPr>
            <a:endParaRPr lang="en-US" b="1" dirty="0" smtClean="0"/>
          </a:p>
          <a:p>
            <a:pPr marL="612775" indent="-514350">
              <a:buFont typeface="+mj-lt"/>
              <a:buAutoNum type="arabicPeriod"/>
              <a:defRPr/>
            </a:pPr>
            <a:r>
              <a:rPr lang="en-US" b="1" dirty="0" smtClean="0"/>
              <a:t>Physical characteristics</a:t>
            </a:r>
            <a:r>
              <a:rPr lang="en-US" dirty="0" smtClean="0"/>
              <a:t>: a typical feeder is composed ~100 of cable sections connected by joints and terminating in a few tens of transformers → component aggregation. 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lang="en-US" b="1" dirty="0" smtClean="0"/>
              <a:t>Electrical characteristics</a:t>
            </a:r>
            <a:r>
              <a:rPr lang="en-US" dirty="0" smtClean="0"/>
              <a:t>: e.g. how much current a feeder is expected to carry under various network conditions → imprecision. 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lang="en-US" b="1" dirty="0" smtClean="0"/>
              <a:t>Dynamic data</a:t>
            </a:r>
            <a:r>
              <a:rPr lang="en-US" dirty="0" smtClean="0"/>
              <a:t>: from real-time telemetry attached to the feeder → time aggregation.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lang="en-US" b="1" dirty="0" smtClean="0"/>
              <a:t>Derived attributes</a:t>
            </a:r>
            <a:r>
              <a:rPr lang="en-US" dirty="0" smtClean="0"/>
              <a:t>: computed from formula developed by domain experts.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lang="en-US" b="1" dirty="0" smtClean="0"/>
              <a:t>Labels</a:t>
            </a:r>
            <a:r>
              <a:rPr lang="en-US" dirty="0" smtClean="0"/>
              <a:t>: Feeders can go offline for various reasons → we focus on the most serious failure type.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110000"/>
              </a:lnSpc>
              <a:buClr>
                <a:srgbClr val="16165D"/>
              </a:buClr>
              <a:defRPr/>
            </a:pP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FB93B-D26C-4E71-A8BD-411A5ABDE581}" type="slidenum">
              <a:rPr lang="en-US" smtClean="0">
                <a:ea typeface="msmincho"/>
                <a:cs typeface="Arial" charset="0"/>
              </a:rPr>
              <a:pPr/>
              <a:t>10</a:t>
            </a:fld>
            <a:endParaRPr lang="en-US" smtClean="0">
              <a:ea typeface="msmincho"/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1435" tIns="45718" rIns="91435" bIns="45718"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Few failures per day, most failures in the summer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Number of Feeder Outages per Day, 2006- 2007, below with axis at left, and Normalized System-wide Peak System Load above with axis at right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E7958E-4EF2-4F47-90F6-1CBA1A91DE9F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Over time, the distribution change and so should the model which need to reflect the new distribution </a:t>
            </a:r>
          </a:p>
          <a:p>
            <a:pPr eaLnBrk="1" hangingPunct="1">
              <a:lnSpc>
                <a:spcPct val="110000"/>
              </a:lnSpc>
              <a:buClr>
                <a:srgbClr val="16165D"/>
              </a:buClr>
            </a:pPr>
            <a:r>
              <a:rPr lang="en-US" smtClean="0">
                <a:latin typeface="Arial" charset="0"/>
                <a:ea typeface="ＭＳ Ｐゴシック"/>
                <a:cs typeface="Arial" charset="0"/>
              </a:rPr>
              <a:t>Application needs to react and adapt to incoming dynamic data</a:t>
            </a:r>
          </a:p>
          <a:p>
            <a:pPr lvl="1" eaLnBrk="1" hangingPunct="1">
              <a:buClr>
                <a:srgbClr val="16165D"/>
              </a:buClr>
            </a:pPr>
            <a:r>
              <a:rPr lang="en-US" smtClean="0">
                <a:latin typeface="Arial" charset="0"/>
                <a:ea typeface="ＭＳ Ｐゴシック"/>
                <a:cs typeface="Arial" charset="0"/>
              </a:rPr>
              <a:t>Train models based on past data</a:t>
            </a:r>
          </a:p>
          <a:p>
            <a:pPr lvl="1" eaLnBrk="1" hangingPunct="1">
              <a:buClr>
                <a:srgbClr val="16165D"/>
              </a:buClr>
            </a:pPr>
            <a:r>
              <a:rPr lang="en-US" smtClean="0">
                <a:latin typeface="Arial" charset="0"/>
                <a:ea typeface="ＭＳ Ｐゴシック"/>
                <a:cs typeface="Arial" charset="0"/>
              </a:rPr>
              <a:t>Re-rank frequently using model on current data</a:t>
            </a:r>
            <a:endParaRPr lang="en-US" smtClean="0">
              <a:ea typeface="ＭＳ Ｐゴシック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D2BDE6-6015-4C2A-A387-7B1A6B3699E3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For example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8B450-302F-4A4A-9FD8-4210F8374519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658D9-4D16-4DC9-A6DD-18393B595871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We use linear to get the weights. Other kernels didn’t really show improved results.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solving the problem of maintaining up-to-date models by regenerating the ODDS every four hours, using the freshest available data and regenerating the model.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3F3FB5-8661-492E-A61D-FFFC7E4C24C7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CLS-ppt1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1" y="1486364"/>
            <a:ext cx="6052199" cy="1866436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3581400"/>
            <a:ext cx="3505200" cy="266700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FF"/>
                </a:solidFill>
              </a:defRPr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E8925D85-B24B-4547-B365-B2AF126ED315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46B5AF1-1780-4BC9-BD05-46CD41876841}" type="datetime1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E7D3-4D42-4AA0-A6C5-D974EDC4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34E6697-D7A8-4D8A-B828-C2E5F902EABA}" type="datetime1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0BE0-5E72-47FD-94A2-07C564CE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CLS-Logo_v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6121400"/>
            <a:ext cx="1409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C70"/>
                </a:solidFill>
                <a:latin typeface="Traja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9E91DD-F87B-43B2-A75C-6D341A23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D3B12228-B5D9-4E5E-B613-63CDBBA6E93D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41764"/>
            <a:ext cx="8226719" cy="1036909"/>
          </a:xfrm>
        </p:spPr>
        <p:txBody>
          <a:bodyPr>
            <a:normAutofit/>
          </a:bodyPr>
          <a:lstStyle>
            <a:lvl1pPr algn="l">
              <a:defRPr lang="en-US" sz="3000" b="1" dirty="0">
                <a:solidFill>
                  <a:srgbClr val="D1E5F3"/>
                </a:solidFill>
                <a:latin typeface="Trajan Pro Bold"/>
                <a:ea typeface="+mj-ea"/>
                <a:cs typeface="Trajan Pro Bold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219200"/>
            <a:ext cx="8226720" cy="4648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1pPr>
            <a:lvl2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3pPr>
            <a:lvl4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65DD3821-3034-4693-9034-443BF4E7686E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D172836C-F63B-4C9F-97A4-C2F28992A178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2630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26307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038C38AE-6F97-49BB-AE5F-1C6081AAA447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7620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69277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9"/>
            <a:ext cx="4042080" cy="36927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E9E7281F-EE98-4092-A91E-ADCF8BEC8F9F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6481" y="1219200"/>
            <a:ext cx="8226720" cy="4648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1pPr>
            <a:lvl2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3pPr>
            <a:lvl4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latin typeface="Palatino"/>
                <a:cs typeface="Palatin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414C649F-476C-43E2-83D5-C57693A16851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7931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1219200"/>
            <a:ext cx="5112000" cy="49072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219200"/>
            <a:ext cx="3008160" cy="4907205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BF03906A-0778-4C87-980C-E8C1A98A0284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>
            <a:normAutofit/>
          </a:bodyPr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457200" y="6172200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fld id="{FB900112-8D83-41C0-B258-7ED7A473F5BE}" type="slidenum">
              <a:rPr lang="en-US"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rPr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86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CLS-ppt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613"/>
            <a:ext cx="8226425" cy="99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tekstimuotoa napsauttamalla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jäsennyksen tekstimuotoa napsauttamalla</a:t>
            </a:r>
          </a:p>
          <a:p>
            <a:pPr lvl="1"/>
            <a:r>
              <a:rPr lang="en-US" smtClean="0"/>
              <a:t>Toinen jäsennystaso</a:t>
            </a:r>
          </a:p>
          <a:p>
            <a:pPr lvl="2"/>
            <a:r>
              <a:rPr lang="en-US" smtClean="0"/>
              <a:t>Kolmas jäsennystaso</a:t>
            </a:r>
          </a:p>
          <a:p>
            <a:pPr lvl="3"/>
            <a:r>
              <a:rPr lang="en-US" smtClean="0"/>
              <a:t>Neljäs jäsennystaso</a:t>
            </a:r>
          </a:p>
          <a:p>
            <a:pPr lvl="4"/>
            <a:r>
              <a:rPr lang="en-US" smtClean="0"/>
              <a:t>Viides jäsennystaso</a:t>
            </a:r>
          </a:p>
          <a:p>
            <a:pPr lvl="4"/>
            <a:r>
              <a:rPr lang="en-US" smtClean="0"/>
              <a:t>Kuudes jäsennystaso</a:t>
            </a:r>
          </a:p>
          <a:p>
            <a:pPr lvl="4"/>
            <a:r>
              <a:rPr lang="en-US" smtClean="0"/>
              <a:t>Seitsemäs jäsennystaso</a:t>
            </a:r>
          </a:p>
          <a:p>
            <a:pPr lvl="4"/>
            <a:r>
              <a:rPr lang="en-US" smtClean="0"/>
              <a:t>Kahdeksas jäsennystaso</a:t>
            </a:r>
          </a:p>
          <a:p>
            <a:pPr lvl="4"/>
            <a:r>
              <a:rPr lang="en-US" smtClean="0"/>
              <a:t>Yhdeksäs jäsennystaso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400800"/>
            <a:ext cx="9906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507671C-11F9-415C-8DE3-52EE3DF7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6172200"/>
            <a:ext cx="45720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 sz="2000">
                <a:solidFill>
                  <a:srgbClr val="00518E"/>
                </a:solidFill>
                <a:latin typeface="Trajan Pro" pitchFamily="18" charset="0"/>
                <a:ea typeface="Arial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sz="1200" b="1" i="1" dirty="0" smtClean="0">
                <a:latin typeface="Palatino"/>
                <a:cs typeface="Palatino"/>
              </a:rPr>
              <a:t>Proprietary information – Columbia University.  </a:t>
            </a:r>
          </a:p>
          <a:p>
            <a:pPr algn="ctr">
              <a:defRPr/>
            </a:pPr>
            <a:r>
              <a:rPr lang="en-US" sz="1200" b="1" i="1" dirty="0" smtClean="0">
                <a:latin typeface="Palatino"/>
                <a:cs typeface="Palatino"/>
              </a:rPr>
              <a:t>All rights reserved, 2009 – 2010. </a:t>
            </a:r>
            <a:endParaRPr lang="en-US" sz="1200" b="1" i="1" dirty="0">
              <a:latin typeface="Palatino"/>
              <a:cs typeface="Palati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40481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lang="en-US" sz="3000" b="1" dirty="0">
          <a:solidFill>
            <a:srgbClr val="D1E5F3"/>
          </a:solidFill>
          <a:latin typeface="Trajan Pro Bold"/>
          <a:ea typeface="+mj-ea"/>
          <a:cs typeface="Trajan Pro Bold"/>
        </a:defRPr>
      </a:lvl1pPr>
      <a:lvl2pPr algn="ctr" defTabSz="40481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 b="1">
          <a:solidFill>
            <a:srgbClr val="D1E5F3"/>
          </a:solidFill>
          <a:latin typeface="Trajan Pro Bold" pitchFamily="-65" charset="0"/>
          <a:ea typeface="msmincho" charset="0"/>
          <a:cs typeface="Trajan Pro Bold" pitchFamily="-110" charset="0"/>
        </a:defRPr>
      </a:lvl2pPr>
      <a:lvl3pPr algn="ctr" defTabSz="40481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 b="1">
          <a:solidFill>
            <a:srgbClr val="D1E5F3"/>
          </a:solidFill>
          <a:latin typeface="Trajan Pro Bold" pitchFamily="-65" charset="0"/>
          <a:ea typeface="msmincho" charset="0"/>
          <a:cs typeface="Trajan Pro Bold" pitchFamily="-110" charset="0"/>
        </a:defRPr>
      </a:lvl3pPr>
      <a:lvl4pPr algn="ctr" defTabSz="40481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 b="1">
          <a:solidFill>
            <a:srgbClr val="D1E5F3"/>
          </a:solidFill>
          <a:latin typeface="Trajan Pro Bold" pitchFamily="-65" charset="0"/>
          <a:ea typeface="msmincho" charset="0"/>
          <a:cs typeface="Trajan Pro Bold" pitchFamily="-110" charset="0"/>
        </a:defRPr>
      </a:lvl4pPr>
      <a:lvl5pPr algn="ctr" defTabSz="40481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 b="1">
          <a:solidFill>
            <a:srgbClr val="D1E5F3"/>
          </a:solidFill>
          <a:latin typeface="Trajan Pro Bold" pitchFamily="-65" charset="0"/>
          <a:ea typeface="msmincho" charset="0"/>
          <a:cs typeface="Trajan Pro Bold" pitchFamily="-110" charset="0"/>
        </a:defRPr>
      </a:lvl5pPr>
      <a:lvl6pPr marL="1393796" indent="-195823" algn="ctr" defTabSz="407484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0" charset="2"/>
        <a:defRPr sz="40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6pPr>
      <a:lvl7pPr marL="1808480" indent="-195823" algn="ctr" defTabSz="407484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0" charset="2"/>
        <a:defRPr sz="40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7pPr>
      <a:lvl8pPr marL="2223162" indent="-195823" algn="ctr" defTabSz="407484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0" charset="2"/>
        <a:defRPr sz="40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8pPr>
      <a:lvl9pPr marL="2637846" indent="-195823" algn="ctr" defTabSz="407484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0" charset="2"/>
        <a:defRPr sz="40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88938" indent="-290513" algn="l" defTabSz="447675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121E5D"/>
        </a:buClr>
        <a:buSzPct val="75000"/>
        <a:buFont typeface="Wingdings" pitchFamily="2" charset="2"/>
        <a:buChar char="Ø"/>
        <a:defRPr lang="en-US" sz="3000" dirty="0">
          <a:solidFill>
            <a:srgbClr val="292929"/>
          </a:solidFill>
          <a:latin typeface="Palatino"/>
          <a:ea typeface="+mn-ea"/>
          <a:cs typeface="Palatino"/>
        </a:defRPr>
      </a:lvl1pPr>
      <a:lvl2pPr marL="779463" indent="-258763" algn="l" defTabSz="447675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121E5D"/>
        </a:buClr>
        <a:buSzPct val="58000"/>
        <a:buFont typeface="Wingdings" pitchFamily="2" charset="2"/>
        <a:buChar char="➤"/>
        <a:defRPr lang="en-US" sz="3000" dirty="0">
          <a:solidFill>
            <a:srgbClr val="292929"/>
          </a:solidFill>
          <a:latin typeface="Palatino"/>
          <a:ea typeface="+mn-ea"/>
          <a:cs typeface="Palatino"/>
        </a:defRPr>
      </a:lvl2pPr>
      <a:lvl3pPr marL="1173163" indent="-192088" algn="l" defTabSz="447675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121E5D"/>
        </a:buClr>
        <a:buSzPct val="53000"/>
        <a:buFont typeface="Wingdings" pitchFamily="2" charset="2"/>
        <a:buChar char="➤"/>
        <a:defRPr lang="en-US" sz="3000" dirty="0">
          <a:solidFill>
            <a:srgbClr val="292929"/>
          </a:solidFill>
          <a:latin typeface="Palatino"/>
          <a:ea typeface="+mn-ea"/>
          <a:cs typeface="Palatino"/>
        </a:defRPr>
      </a:lvl3pPr>
      <a:lvl4pPr marL="1563688" indent="-192088" algn="l" defTabSz="447675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121E5D"/>
        </a:buClr>
        <a:buSzPct val="48000"/>
        <a:buFont typeface="Wingdings" pitchFamily="2" charset="2"/>
        <a:buChar char="➤"/>
        <a:defRPr lang="en-US" sz="3000" dirty="0">
          <a:solidFill>
            <a:srgbClr val="292929"/>
          </a:solidFill>
          <a:latin typeface="Palatino"/>
          <a:ea typeface="+mn-ea"/>
          <a:cs typeface="Palatino"/>
        </a:defRPr>
      </a:lvl4pPr>
      <a:lvl5pPr marL="1954213" indent="-192088" algn="l" defTabSz="447675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121E5D"/>
        </a:buClr>
        <a:buSzPct val="45000"/>
        <a:buFont typeface="Wingdings" pitchFamily="2" charset="2"/>
        <a:buChar char="➤"/>
        <a:defRPr lang="en-US" sz="3000" dirty="0">
          <a:solidFill>
            <a:srgbClr val="292929"/>
          </a:solidFill>
          <a:latin typeface="Palatino"/>
          <a:ea typeface="+mn-ea"/>
          <a:cs typeface="Palatino"/>
        </a:defRPr>
      </a:lvl5pPr>
      <a:lvl6pPr marL="2372909" indent="-195823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F57900"/>
        </a:buClr>
        <a:buSzPct val="45000"/>
        <a:buFont typeface="Wingdings" pitchFamily="-110" charset="2"/>
        <a:buChar char="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592" indent="-195823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F57900"/>
        </a:buClr>
        <a:buSzPct val="45000"/>
        <a:buFont typeface="Wingdings" pitchFamily="-110" charset="2"/>
        <a:buChar char="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275" indent="-195823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F57900"/>
        </a:buClr>
        <a:buSzPct val="45000"/>
        <a:buFont typeface="Wingdings" pitchFamily="-110" charset="2"/>
        <a:buChar char="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6958" indent="-195823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F57900"/>
        </a:buClr>
        <a:buSzPct val="45000"/>
        <a:buFont typeface="Wingdings" pitchFamily="-110" charset="2"/>
        <a:buChar char="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4146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425450" y="1485900"/>
            <a:ext cx="6508750" cy="1866900"/>
          </a:xfrm>
        </p:spPr>
        <p:txBody>
          <a:bodyPr/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>Using Historical and Real-Time Data to Optimize Reliability for Power Distribution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3886200"/>
            <a:ext cx="3200400" cy="2362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None/>
              <a:defRPr/>
            </a:pPr>
            <a:r>
              <a:rPr dirty="0" smtClean="0"/>
              <a:t>David Waltz</a:t>
            </a:r>
          </a:p>
          <a:p>
            <a:pPr>
              <a:buFont typeface="Wingdings" charset="2"/>
              <a:buNone/>
              <a:defRPr/>
            </a:pPr>
            <a:r>
              <a:rPr dirty="0" err="1" smtClean="0"/>
              <a:t>Ansaf</a:t>
            </a:r>
            <a:r>
              <a:rPr dirty="0" smtClean="0"/>
              <a:t> </a:t>
            </a:r>
            <a:r>
              <a:rPr dirty="0" err="1" smtClean="0"/>
              <a:t>Salleb-Aouissi</a:t>
            </a:r>
            <a:endParaRPr dirty="0" smtClean="0"/>
          </a:p>
          <a:p>
            <a:pPr>
              <a:buFont typeface="Wingdings" charset="2"/>
              <a:buNone/>
              <a:defRPr/>
            </a:pPr>
            <a:r>
              <a:rPr dirty="0" smtClean="0"/>
              <a:t>Phillip Gross</a:t>
            </a:r>
          </a:p>
          <a:p>
            <a:pPr>
              <a:buFont typeface="Wingdings" charset="2"/>
              <a:buNone/>
              <a:defRPr/>
            </a:pPr>
            <a:r>
              <a:rPr dirty="0" smtClean="0"/>
              <a:t>Albert Boulanger</a:t>
            </a:r>
          </a:p>
          <a:p>
            <a:pPr>
              <a:buFont typeface="Wingdings" charset="2"/>
              <a:buNone/>
              <a:defRPr/>
            </a:pPr>
            <a:r>
              <a:rPr dirty="0" err="1" smtClean="0"/>
              <a:t>Haimonti</a:t>
            </a:r>
            <a:r>
              <a:rPr dirty="0" smtClean="0"/>
              <a:t> </a:t>
            </a:r>
            <a:r>
              <a:rPr dirty="0" err="1" smtClean="0"/>
              <a:t>Dutta</a:t>
            </a:r>
            <a:endParaRPr dirty="0" smtClean="0"/>
          </a:p>
          <a:p>
            <a:pPr>
              <a:buFont typeface="Wingdings" charset="2"/>
              <a:buNone/>
              <a:defRPr/>
            </a:pPr>
            <a:r>
              <a:rPr dirty="0" smtClean="0"/>
              <a:t>Roger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3"/>
          <a:srcRect t="5463"/>
          <a:stretch>
            <a:fillRect/>
          </a:stretch>
        </p:blipFill>
        <p:spPr bwMode="auto">
          <a:xfrm>
            <a:off x="0" y="1117600"/>
            <a:ext cx="9144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2193925" y="17891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ＭＳ Ｐゴシック"/>
                <a:cs typeface="ＭＳ Ｐゴシック"/>
              </a:rPr>
              <a:t>3B92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Using results of learning to answer long-standing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Question: is it better to use $X replace PILC (Paper Insulated Lead Cable) in feeders with many PILC sections, or to create “backbone” feeders with little or no PILC?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Question: Is it worthwhile to test and repair (at-risk) feeders, or to only test and repair after failures or engineering work has been completed?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Answered via medical analogy: statistical analysis of sick “patients” treated vs. untreated control group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Control groups formed by matching feeders with very similar values for attributes shown to be important </a:t>
            </a:r>
            <a:r>
              <a:rPr smtClean="0"/>
              <a:t>for ranking </a:t>
            </a:r>
            <a:endParaRPr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Problem – “Concept Drift” over Time</a:t>
            </a:r>
          </a:p>
        </p:txBody>
      </p:sp>
      <p:pic>
        <p:nvPicPr>
          <p:cNvPr id="86018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7194" r="-27194"/>
          <a:stretch>
            <a:fillRect/>
          </a:stretch>
        </p:blipFill>
        <p:spPr>
          <a:xfrm>
            <a:off x="457200" y="1295400"/>
            <a:ext cx="822642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Dynamic setting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5163" y="6246813"/>
            <a:ext cx="2128837" cy="47148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E09A6A4-C896-4199-AA6E-F99D5243F7EE}" type="slidenum">
              <a:rPr lang="en-US" smtClean="0">
                <a:latin typeface="Arial" charset="0"/>
                <a:ea typeface="msmincho"/>
              </a:rPr>
              <a:pPr>
                <a:buFont typeface="Wingdings" pitchFamily="2" charset="2"/>
                <a:buNone/>
              </a:pPr>
              <a:t>13</a:t>
            </a:fld>
            <a:endParaRPr lang="en-US" smtClean="0">
              <a:latin typeface="Arial" charset="0"/>
              <a:ea typeface="msmincho"/>
            </a:endParaRPr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514600" y="34290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4267200" y="44958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3276600" y="32004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4800600" y="31242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3581400" y="48768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3810000" y="3657600"/>
            <a:ext cx="3048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5181600" y="25146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5867400" y="30480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5410200" y="33528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59" name="Oval 15"/>
          <p:cNvSpPr>
            <a:spLocks noChangeArrowheads="1"/>
          </p:cNvSpPr>
          <p:nvPr/>
        </p:nvSpPr>
        <p:spPr bwMode="auto">
          <a:xfrm>
            <a:off x="6096000" y="38100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>
            <a:off x="5715000" y="44196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3657600" y="1981200"/>
            <a:ext cx="20574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4648200" y="1981200"/>
            <a:ext cx="304800" cy="304800"/>
          </a:xfrm>
          <a:prstGeom prst="ellipse">
            <a:avLst/>
          </a:prstGeom>
          <a:solidFill>
            <a:srgbClr val="666699"/>
          </a:solidFill>
          <a:ln w="38100">
            <a:solidFill>
              <a:srgbClr val="917DB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8082" name="Line 23"/>
          <p:cNvSpPr>
            <a:spLocks noChangeShapeType="1"/>
          </p:cNvSpPr>
          <p:nvPr/>
        </p:nvSpPr>
        <p:spPr bwMode="auto">
          <a:xfrm>
            <a:off x="304800" y="57912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8083" name="Text Box 24"/>
          <p:cNvSpPr txBox="1">
            <a:spLocks noChangeArrowheads="1"/>
          </p:cNvSpPr>
          <p:nvPr/>
        </p:nvSpPr>
        <p:spPr bwMode="auto">
          <a:xfrm>
            <a:off x="7467600" y="6308725"/>
            <a:ext cx="7048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time</a:t>
            </a:r>
          </a:p>
        </p:txBody>
      </p:sp>
      <p:sp>
        <p:nvSpPr>
          <p:cNvPr id="88084" name="Line 25"/>
          <p:cNvSpPr>
            <a:spLocks noChangeShapeType="1"/>
          </p:cNvSpPr>
          <p:nvPr/>
        </p:nvSpPr>
        <p:spPr bwMode="auto">
          <a:xfrm>
            <a:off x="304800" y="5638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304800" y="5638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V="1">
            <a:off x="3733800" y="1905000"/>
            <a:ext cx="1981200" cy="381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7" name="TextBox 25"/>
          <p:cNvSpPr txBox="1">
            <a:spLocks noChangeArrowheads="1"/>
          </p:cNvSpPr>
          <p:nvPr/>
        </p:nvSpPr>
        <p:spPr bwMode="auto">
          <a:xfrm>
            <a:off x="7315200" y="1157288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Courtesy Marta Arias</a:t>
            </a:r>
          </a:p>
        </p:txBody>
      </p:sp>
    </p:spTree>
    <p:custDataLst>
      <p:tags r:id="rId1"/>
    </p:custDataLst>
  </p:cSld>
  <p:clrMapOvr>
    <a:masterClrMapping/>
  </p:clrMapOvr>
  <p:transition advTm="63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8334 -2.22222E-6 " pathEditMode="relative" ptsTypes="AA">
                                      <p:cBhvr>
                                        <p:cTn id="10" dur="5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92593E-6 C 0.00625 -0.00973 0.01302 -0.01713 0.0217 -0.02315 C 0.02639 -0.02639 0.03108 -0.0294 0.03594 -0.03195 C 0.03802 -0.03311 0.04236 -0.03473 0.04236 -0.03473 C 0.05087 -0.0426 0.04636 -0.05301 0.04792 -0.06806 C 0.04827 -0.07153 0.05399 -0.08612 0.05434 -0.08681 C 0.0592 -0.09908 0.06094 -0.10301 0.07066 -0.10718 C 0.07552 -0.11204 0.08108 -0.1169 0.08698 -0.11876 C 0.09722 -0.12801 0.10556 -0.11528 0.11528 -0.11436 C 0.11927 -0.11389 0.12327 -0.11436 0.12726 -0.11436 L 0.13924 -0.09283 " pathEditMode="relative" ptsTypes="fffffffffAA">
                                      <p:cBhvr>
                                        <p:cTn id="12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0.00104 -0.0088 0.00139 -0.01782 0.0033 -0.02616 C 0.00382 -0.04838 0.00018 -0.06389 0.01094 -0.07824 C 0.01233 -0.08403 0.01424 -0.08704 0.01754 -0.0912 C 0.01788 -0.09259 0.01771 -0.09444 0.01858 -0.0956 C 0.02031 -0.09815 0.025 -0.10139 0.025 -0.10139 C 0.02674 -0.10764 0.02917 -0.1088 0.03264 -0.11296 C 0.03698 -0.11806 0.03993 -0.125 0.04462 -0.12894 C 0.04705 -0.13889 0.05261 -0.14352 0.05868 -0.14931 C 0.06111 -0.15394 0.06441 -0.15718 0.06632 -0.16227 C 0.06684 -0.16366 0.0665 -0.1662 0.06754 -0.16667 C 0.07031 -0.16782 0.07327 -0.16667 0.07622 -0.16667 " pathEditMode="relative" ptsTypes="fffffffffffA">
                                      <p:cBhvr>
                                        <p:cTn id="14" dur="5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4.07407E-6 C -0.00226 -0.00486 -0.00244 -0.00949 -0.00435 -0.01458 C -0.00799 -0.02454 -0.01077 -0.03426 -0.01303 -0.04491 C -0.01459 -0.06134 -0.01494 -0.08541 -0.00747 -0.1 C -0.00556 -0.10833 -0.00173 -0.11319 0.00433 -0.11597 C 0.01492 -0.13657 0.06006 -0.1287 0.06631 -0.12893 C 0.0677 -0.13379 0.06753 -0.13171 0.06753 -0.13472 " pathEditMode="relative" ptsTypes="ffffffA">
                                      <p:cBhvr>
                                        <p:cTn id="16" dur="5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03704E-6 C -0.01701 -0.01689 -0.02448 -0.01851 -0.04548 -0.02036 C -0.04722 -0.02337 -0.05069 -0.02522 -0.05104 -0.02893 C -0.05225 -0.04328 -0.05295 -0.05346 -0.0434 -0.05647 C -0.0401 -0.06504 -0.03975 -0.06203 -0.03368 -0.06527 C -0.02968 -0.06481 -0.02569 -0.06365 -0.0217 -0.06365 C -0.01614 -0.06365 -0.01614 -0.0743 -0.0151 -0.07962 C -0.01389 -0.09814 -0.01371 -0.10717 -0.00208 -0.11735 C 0.00035 -0.11944 0.00452 -0.12708 0.00764 -0.12754 C 0.01875 -0.12893 0.03004 -0.12846 0.04132 -0.12893 C 0.0441 -0.13009 0.04566 -0.13032 0.04792 -0.13333 C 0.04879 -0.13448 0.04879 -0.13703 0.05 -0.13772 C 0.0507 -0.13819 0.05157 -0.13657 0.05226 -0.1361 " pathEditMode="relative" ptsTypes="ffffffffffffA">
                                      <p:cBhvr>
                                        <p:cTn id="18" dur="5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C -0.00642 0.00324 -0.01319 0.00625 -0.01944 0.00995 C -0.03385 0.01875 -0.01007 0.01019 -0.03142 0.01875 C -0.03941 0.02199 -0.04826 0.02338 -0.05642 0.02593 C -0.08437 0.02315 -0.08281 0.03079 -0.08906 0.00579 C -0.08975 -0.00069 -0.09166 -0.01319 -0.08906 -0.01898 C -0.08732 -0.02292 -0.08281 -0.02292 -0.08038 -0.02616 C -0.07691 -0.03079 -0.07517 -0.03588 -0.07048 -0.03773 C -0.06493 -0.04352 -0.05989 -0.04699 -0.05434 -0.05231 C -0.04982 -0.06875 -0.05312 -0.08287 -0.05972 -0.09722 C -0.06076 -0.10208 -0.06354 -0.10671 -0.06302 -0.11157 C -0.06128 -0.13056 -0.03125 -0.12847 -0.025 -0.12917 C -0.01875 -0.13171 -0.02239 -0.12963 -0.0151 -0.13912 C -0.01406 -0.14051 -0.0118 -0.14352 -0.0118 -0.14352 C -0.01076 -0.14768 -0.00868 -0.15231 -0.00868 -0.15671 " pathEditMode="relative" ptsTypes="ffffffffffffffA">
                                      <p:cBhvr>
                                        <p:cTn id="20" dur="5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-0.01268 0.00347 -0.02431 0.01111 -0.03698 0.01435 C -0.05712 0.01204 -0.05938 0.01482 -0.0717 0.00278 C -0.07587 -0.0125 -0.06893 0.01111 -0.07622 -0.00579 C -0.07691 -0.00741 -0.07656 -0.00972 -0.07726 -0.01157 C -0.07847 -0.01481 -0.08021 -0.01736 -0.0816 -0.02037 C -0.08351 -0.02407 -0.08264 -0.02986 -0.0849 -0.03333 C -0.09097 -0.04259 -0.10174 -0.04375 -0.1099 -0.04792 C -0.11354 -0.05787 -0.11528 -0.06435 -0.11198 -0.07685 C -0.11129 -0.07917 -0.09705 -0.09375 -0.09462 -0.09421 C -0.08854 -0.09537 -0.08229 -0.09537 -0.07622 -0.09583 C -0.06979 -0.09745 -0.0632 -0.09653 -0.05764 -0.10162 C -0.0566 -0.10579 -0.05261 -0.11204 -0.05226 -0.11597 C -0.05174 -0.12477 -0.05226 -0.13333 -0.05226 -0.14213 " pathEditMode="relative" ptsTypes="fffffffffffffA">
                                      <p:cBhvr>
                                        <p:cTn id="22" dur="5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-0.00417 0.01528 -0.00504 0.03055 -0.00764 0.04653 C -0.0099 0.06111 -0.01406 0.07662 -0.01858 0.09004 C -0.0217 0.0993 -0.02448 0.10069 -0.03056 0.10879 C -0.03403 0.11342 -0.04358 0.11759 -0.04358 0.11759 C -0.0566 0.11713 -0.06979 0.11828 -0.08264 0.11597 C -0.08577 0.11528 -0.08768 0.11111 -0.09028 0.10879 C -0.09618 0.10347 -0.10156 0.0993 -0.10556 0.09143 C -0.10851 0.07893 -0.10903 0.0787 -0.10556 0.05671 C -0.10521 0.0544 -0.10243 0.05416 -0.10122 0.05231 C -0.09948 0.04977 -0.0967 0.04352 -0.0967 0.04352 C -0.09462 0.03541 -0.09705 0.04236 -0.09028 0.03333 C -0.08438 0.02546 -0.08611 0.01944 -0.07622 0.01319 C -0.07274 0.00625 -0.06893 0.00069 -0.06528 -0.00579 C -0.0632 -0.00949 -0.0599 -0.01736 -0.0599 -0.01736 C -0.05677 -0.03611 -0.0507 -0.05417 -0.04358 -0.07084 C -0.04115 -0.07639 -0.04323 -0.07894 -0.03802 -0.08102 C -0.03559 -0.09121 -0.03768 -0.08773 -0.03368 -0.0926 " pathEditMode="relative" ptsTypes="fffffffffffffffffA">
                                      <p:cBhvr>
                                        <p:cTn id="24" dur="5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C -0.00399 0.00856 -0.00798 0.01735 -0.01198 0.02592 C -0.01354 0.02939 -0.01458 0.04906 -0.0151 0.05346 C -0.01701 0.07221 -0.02153 0.09027 -0.025 0.10856 C -0.02673 0.11781 -0.02899 0.14444 -0.03576 0.15069 C -0.03646 0.15138 -0.04305 0.15346 -0.0434 0.15346 C -0.05903 0.15578 -0.08021 0.15601 -0.09444 0.15647 C -0.1158 0.1618 -0.11528 0.15902 -0.15 0.15786 C -0.15312 0.15508 -0.15642 0.15346 -0.15972 0.15069 C -0.16232 0.14397 -0.16389 0.13726 -0.16944 0.13471 C -0.17413 0.12522 -0.1717 0.12823 -0.175 0.12453 " pathEditMode="relative" ptsTypes="ffffffffffA">
                                      <p:cBhvr>
                                        <p:cTn id="26" dur="5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0191 0.01365 0.0026 0.01666 0.00868 0.02731 C 0.01041 0.03379 0.01284 0.03865 0.0151 0.0449 C 0.01632 0.06828 0.01684 0.06643 0.0151 0.09259 C 0.01458 0.10162 0.01128 0.11064 0.00868 0.11875 C 0.00139 0.14166 -0.00816 0.16458 -0.02622 0.17523 C -0.03716 0.18171 -0.04913 0.18263 -0.06094 0.18402 C -0.06389 0.17916 -0.06719 0.17476 -0.06962 0.16944 C -0.07396 0.15995 -0.08091 0.13194 -0.09028 0.12731 C -0.0974 0.1368 -0.09948 0.15648 -0.10122 0.16944 C -0.10191 0.17453 -0.10243 0.18032 -0.1033 0.18541 C -0.10382 0.18842 -0.10764 0.19259 -0.10764 0.19259 " pathEditMode="relative" ptsTypes="fffffffffffA">
                                      <p:cBhvr>
                                        <p:cTn id="28" dur="5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0.00034 0.02222 -0.00035 0.04445 0.00104 0.06667 C 0.00121 0.07083 0.0059 0.07176 0.00868 0.07384 C 0.01875 0.08148 0.02899 0.08426 0.0401 0.08843 C 0.04444 0.09005 0.05312 0.09259 0.05312 0.09259 C 0.0585 0.10324 0.06788 0.11204 0.07604 0.11875 C 0.07743 0.12176 0.07951 0.12431 0.08038 0.12755 C 0.08107 0.13033 0.08246 0.13611 0.08246 0.13611 C 0.08194 0.15394 0.08559 0.1757 0.075 0.18982 C 0.07048 0.19583 0.06458 0.19699 0.05868 0.2 C 0.05503 0.20185 0.05208 0.20579 0.04878 0.20857 C 0.04774 0.20949 0.04548 0.21158 0.04548 0.21158 C 0.04444 0.21597 0.04427 0.22083 0.04236 0.22454 C 0.04027 0.2287 0.0375 0.23171 0.03576 0.23611 " pathEditMode="relative" ptsTypes="fffffffffffffA">
                                      <p:cBhvr>
                                        <p:cTn id="30" dur="5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1233 0.00116 0.02569 -0.00208 0.03698 0.0044 C 0.04913 0.01134 0.02969 0.00278 0.05104 0.01157 C 0.05365 0.01273 0.05868 0.01458 0.05868 0.01458 C 0.06285 0.01805 0.06719 0.01898 0.0717 0.02176 C 0.0724 0.02315 0.07292 0.025 0.07396 0.02616 C 0.07587 0.02847 0.08038 0.03194 0.08038 0.03194 C 0.08715 0.04514 0.07812 0.02963 0.08576 0.03773 C 0.08854 0.04074 0.09149 0.04676 0.0934 0.05069 C 0.09687 0.0669 0.10121 0.10764 0.08472 0.11458 C 0.08194 0.11829 0.0776 0.12477 0.07396 0.12616 C 0.07083 0.12754 0.0691 0.12801 0.06632 0.13055 C 0.0625 0.13426 0.06389 0.13518 0.05972 0.13773 C 0.05521 0.14051 0.05035 0.14143 0.04566 0.14352 C 0.04115 0.1625 0.04323 0.15949 0.04236 0.19282 C 0.03368 0.1912 0.03038 0.19213 0.03038 0.17986 " pathEditMode="relative" ptsTypes="fffffffffffffffA">
                                      <p:cBhvr>
                                        <p:cTn id="32" dur="5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0.01233 0.00393 0.02031 0.01111 0.0316 0.01875 C 0.03455 0.0206 0.04028 0.02453 0.04028 0.02453 C 0.06007 0.02361 0.07222 0.0199 0.09028 0.02176 C 0.09618 0.02546 0.10226 0.02893 0.10868 0.03032 C 0.1132 0.03495 0.11615 0.03889 0.11962 0.0449 C 0.1191 0.06828 0.12274 0.09768 0.11198 0.11875 C 0.1092 0.13032 0.11059 0.12777 0.10434 0.13611 C 0.10087 0.14074 0.09983 0.14398 0.09462 0.1449 C 0.09028 0.1456 0.08594 0.14583 0.0816 0.14629 C 0.07639 0.15324 0.07361 0.16227 0.06736 0.16805 C 0.06563 0.17152 0.06493 0.17708 0.06198 0.17824 C 0.05868 0.17963 0.05226 0.1824 0.05226 0.1824 C 0.05434 0.17639 0.05608 0.1743 0.0533 0.16666 C 0.05243 0.16435 0.04965 0.16481 0.04792 0.16365 " pathEditMode="relative" ptsTypes="ffffffffffffffA">
                                      <p:cBhvr>
                                        <p:cTn id="34" dur="5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C 0.07257 -0.00162 0.04011 0.00023 0.07396 -0.00718 C 0.07813 -0.01088 0.08091 -0.01157 0.08594 -0.01296 C 0.10521 -0.0118 0.12223 -0.01296 0.14028 -0.00718 C 0.1474 -0.00139 0.15209 0.00185 0.1566 0.01157 C 0.15782 0.02199 0.1592 0.0294 0.1599 0.04051 C 0.15955 0.05116 0.16007 0.06204 0.15886 0.07245 C 0.15747 0.0831 0.14879 0.0963 0.14462 0.1044 C 0.14341 0.10671 0.14028 0.10532 0.1382 0.10579 C 0.13108 0.11505 0.12535 0.13056 0.11632 0.13634 C 0.11077 0.13982 0.10469 0.14213 0.09896 0.14491 C 0.09184 0.14838 0.07622 0.14931 0.07622 0.14931 C 0.07431 0.15023 0.07257 0.15139 0.07066 0.15208 C 0.06754 0.15324 0.06094 0.15509 0.06094 0.15509 C 0.05712 0.15857 0.05295 0.16088 0.04896 0.16389 " pathEditMode="relative" ptsTypes="ffffffffffffffA">
                                      <p:cBhvr>
                                        <p:cTn id="36" dur="5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0.02865 -0.02153 0.06042 -0.02477 0.09132 -0.03773 C 0.09636 -0.03727 0.10156 -0.0375 0.1066 -0.03634 C 0.11597 -0.03426 0.12222 -0.02292 0.12934 -0.01597 C 0.13177 -0.01366 0.13455 -0.0125 0.13698 -0.01018 C 0.13993 -0.0044 0.14306 -0.0037 0.14792 -0.00162 C 0.15868 0.0132 0.16389 0.02222 0.1717 0.0419 C 0.17292 0.04491 0.17552 0.06111 0.17604 0.06366 C 0.17847 0.07523 0.18316 0.08982 0.18802 0.1 C 0.18837 0.10625 0.18837 0.1125 0.18924 0.11875 C 0.19028 0.12662 0.19618 0.13333 0.19896 0.14051 C 0.2 0.1463 0.20174 0.15347 0.19896 0.15926 C 0.19792 0.16134 0.19531 0.15926 0.19358 0.15926 " pathEditMode="relative" ptsTypes="ffffffffffffA">
                                      <p:cBhvr>
                                        <p:cTn id="38" dur="5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3" grpId="0" animBg="1"/>
      <p:bldP spid="108563" grpId="1" animBg="1"/>
      <p:bldP spid="108570" grpId="0" animBg="1"/>
      <p:bldP spid="108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3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Project History 3 – Dynamic Attributes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err="1" smtClean="0"/>
              <a:t>MartiRank</a:t>
            </a:r>
            <a:r>
              <a:rPr dirty="0" smtClean="0"/>
              <a:t> quite successful</a:t>
            </a:r>
          </a:p>
          <a:p>
            <a:pPr marL="782638" lvl="2" indent="-290513">
              <a:spcAft>
                <a:spcPts val="1288"/>
              </a:spcAft>
              <a:buSzPct val="75000"/>
              <a:buFont typeface="Wingdings" charset="2"/>
              <a:buChar char="Ø"/>
              <a:defRPr/>
            </a:pPr>
            <a:r>
              <a:rPr dirty="0" smtClean="0"/>
              <a:t>But accuracy varied over seasons, heat waves	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New method -- </a:t>
            </a:r>
            <a:r>
              <a:rPr dirty="0" err="1" smtClean="0"/>
              <a:t>MartaRank</a:t>
            </a:r>
            <a:r>
              <a:rPr dirty="0" smtClean="0"/>
              <a:t> -- (named for Marta Arias, who did the original work) </a:t>
            </a:r>
          </a:p>
          <a:p>
            <a:pPr lvl="1">
              <a:buFont typeface="Wingdings" charset="2"/>
              <a:buChar char="➤"/>
              <a:defRPr/>
            </a:pPr>
            <a:r>
              <a:rPr dirty="0" err="1" smtClean="0"/>
              <a:t>MartaRank</a:t>
            </a:r>
            <a:r>
              <a:rPr dirty="0" smtClean="0"/>
              <a:t> retrained regularly (daily, later every four hours) 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 Used multiple models/training periods, picked </a:t>
            </a:r>
            <a:r>
              <a:rPr dirty="0" err="1" smtClean="0"/>
              <a:t>model(s</a:t>
            </a:r>
            <a:r>
              <a:rPr dirty="0" smtClean="0"/>
              <a:t>) most accurate over last few days, assumed “momentum” going forward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Eventually </a:t>
            </a:r>
            <a:r>
              <a:rPr dirty="0" err="1" smtClean="0"/>
              <a:t>MartaRank</a:t>
            </a:r>
            <a:r>
              <a:rPr dirty="0" smtClean="0"/>
              <a:t> replaced with ODDS (</a:t>
            </a:r>
            <a:r>
              <a:rPr dirty="0" err="1" smtClean="0"/>
              <a:t>Ansaf</a:t>
            </a:r>
            <a:r>
              <a:rPr dirty="0" smtClean="0"/>
              <a:t> </a:t>
            </a:r>
            <a:r>
              <a:rPr dirty="0" err="1" smtClean="0"/>
              <a:t>Salleb-Aouissi</a:t>
            </a:r>
            <a:r>
              <a:rPr dirty="0" smtClean="0"/>
              <a:t>, Phil Gross)</a:t>
            </a:r>
          </a:p>
        </p:txBody>
      </p:sp>
      <p:sp>
        <p:nvSpPr>
          <p:cNvPr id="901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990600" cy="4714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B32BD97-4F4E-4114-8A42-F15269685283}" type="slidenum">
              <a:rPr lang="en-US" smtClean="0">
                <a:latin typeface="Trajan Pro"/>
                <a:ea typeface="msmincho"/>
              </a:rPr>
              <a:pPr>
                <a:buFont typeface="Wingdings" pitchFamily="2" charset="2"/>
                <a:buNone/>
              </a:pPr>
              <a:t>14</a:t>
            </a:fld>
            <a:endParaRPr lang="en-US" smtClean="0">
              <a:latin typeface="Trajan Pro"/>
              <a:ea typeface="msminch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ODDS: Outage Derived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6425" cy="464820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>
                <a:latin typeface="Calibri"/>
              </a:rPr>
              <a:t>Problem: Rarity and Quality of positive examples + </a:t>
            </a: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capture short-term precursors!</a:t>
            </a:r>
            <a:endParaRPr dirty="0" smtClean="0">
              <a:latin typeface="Calibri"/>
            </a:endParaRPr>
          </a:p>
          <a:p>
            <a:pPr marL="612775" indent="-514350">
              <a:buFont typeface="+mj-lt"/>
              <a:buAutoNum type="arabicPeriod"/>
              <a:defRPr/>
            </a:pPr>
            <a:r>
              <a:rPr dirty="0" smtClean="0">
                <a:latin typeface="Calibri"/>
              </a:rPr>
              <a:t>Include examples of all past outages within some time window, 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dirty="0" smtClean="0">
                <a:latin typeface="Calibri"/>
              </a:rPr>
              <a:t>Consider dynamic data from the moment before a failure, 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dirty="0" smtClean="0">
                <a:latin typeface="Calibri"/>
              </a:rPr>
              <a:t>Additionally, include the current snapshot of all feeders in the system,</a:t>
            </a:r>
          </a:p>
          <a:p>
            <a:pPr marL="612775" indent="-514350">
              <a:buFont typeface="+mj-lt"/>
              <a:buAutoNum type="arabicPeriod"/>
              <a:defRPr/>
            </a:pPr>
            <a:r>
              <a:rPr dirty="0" smtClean="0">
                <a:latin typeface="Calibri"/>
              </a:rPr>
              <a:t>Study regions separately.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Ranking Feeders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575" y="4283075"/>
            <a:ext cx="8226425" cy="2498725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r>
              <a:rPr sz="2500" dirty="0" smtClean="0">
                <a:latin typeface="Calibri"/>
              </a:rPr>
              <a:t>Training Data: an ODDS, 300+ features, 45 days time window. </a:t>
            </a:r>
          </a:p>
          <a:p>
            <a:pPr>
              <a:buFont typeface="Wingdings" charset="2"/>
              <a:buChar char="Ø"/>
              <a:defRPr/>
            </a:pPr>
            <a:r>
              <a:rPr sz="2500" dirty="0" smtClean="0">
                <a:latin typeface="Calibri"/>
              </a:rPr>
              <a:t>Test Data: 7 or 15 days. </a:t>
            </a:r>
          </a:p>
          <a:p>
            <a:pPr>
              <a:buFont typeface="Wingdings" charset="2"/>
              <a:buChar char="Ø"/>
              <a:defRPr/>
            </a:pPr>
            <a:r>
              <a:rPr sz="2500" dirty="0" smtClean="0">
                <a:latin typeface="Calibri"/>
              </a:rPr>
              <a:t>Label: 1 if the feeder had an OA, -1 otherwise</a:t>
            </a:r>
            <a:r>
              <a:rPr dirty="0" smtClean="0"/>
              <a:t>. </a:t>
            </a:r>
            <a:endParaRPr dirty="0"/>
          </a:p>
        </p:txBody>
      </p:sp>
      <p:pic>
        <p:nvPicPr>
          <p:cNvPr id="93187" name="Picture 6" descr="Picture 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mtClean="0"/>
              <a:t>Ranking Feeders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572000" cy="39576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>
                <a:latin typeface="Calibri"/>
              </a:rPr>
              <a:t> We use linear </a:t>
            </a:r>
            <a:r>
              <a:rPr dirty="0" err="1" smtClean="0">
                <a:latin typeface="Calibri"/>
              </a:rPr>
              <a:t>SVMs</a:t>
            </a:r>
            <a:r>
              <a:rPr dirty="0" smtClean="0">
                <a:latin typeface="Calibri"/>
              </a:rPr>
              <a:t> </a:t>
            </a:r>
          </a:p>
          <a:p>
            <a:pPr>
              <a:buFont typeface="Wingdings" charset="2"/>
              <a:buChar char="Ø"/>
              <a:defRPr/>
            </a:pPr>
            <a:r>
              <a:rPr sz="2486" dirty="0" smtClean="0">
                <a:latin typeface="Calibri"/>
              </a:rPr>
              <a:t>We penalize mislabeling of an example by the proportion of the total population of the class: </a:t>
            </a:r>
          </a:p>
          <a:p>
            <a:pPr>
              <a:buFont typeface="Wingdings" charset="2"/>
              <a:buNone/>
              <a:defRPr/>
            </a:pPr>
            <a:r>
              <a:rPr sz="2486" dirty="0" smtClean="0">
                <a:latin typeface="Calibri"/>
              </a:rPr>
              <a:t>    R= number of true negatives/number of true positives </a:t>
            </a:r>
          </a:p>
          <a:p>
            <a:pPr>
              <a:buFont typeface="Wingdings" charset="2"/>
              <a:buChar char="Ø"/>
              <a:defRPr/>
            </a:pPr>
            <a:r>
              <a:rPr sz="2486" dirty="0" smtClean="0">
                <a:latin typeface="Calibri"/>
              </a:rPr>
              <a:t>We use the Area Under the ROC Curves (AUC) to evaluate the ranking performance.</a:t>
            </a:r>
          </a:p>
        </p:txBody>
      </p:sp>
      <p:pic>
        <p:nvPicPr>
          <p:cNvPr id="95235" name="Content Placeholder 10" descr="Picture 15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971" b="-35971"/>
          <a:stretch>
            <a:fillRect/>
          </a:stretch>
        </p:blipFill>
        <p:spPr>
          <a:xfrm>
            <a:off x="5029200" y="454025"/>
            <a:ext cx="4114800" cy="4727575"/>
          </a:xfrm>
        </p:spPr>
      </p:pic>
      <p:pic>
        <p:nvPicPr>
          <p:cNvPr id="95236" name="Picture 11" descr="Picture 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40250"/>
            <a:ext cx="1892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1219200"/>
            <a:ext cx="4762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686800" cy="992187"/>
          </a:xfrm>
        </p:spPr>
        <p:txBody>
          <a:bodyPr/>
          <a:lstStyle/>
          <a:p>
            <a:r>
              <a:rPr smtClean="0"/>
              <a:t>ROC for Crown Heights feeders 3B81-96 (BLUE)  May, 2008 thru Jan, 2009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52400" y="1219200"/>
            <a:ext cx="8226425" cy="4648200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endParaRPr dirty="0" smtClean="0"/>
          </a:p>
          <a:p>
            <a:pPr>
              <a:buFont typeface="Wingdings" charset="2"/>
              <a:buChar char="Ø"/>
              <a:defRPr/>
            </a:pPr>
            <a:endParaRPr sz="2703" dirty="0" smtClean="0">
              <a:latin typeface="Calibri"/>
            </a:endParaRP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ODDS is successfully</a:t>
            </a: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predicting the </a:t>
            </a: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susceptibility to </a:t>
            </a: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impending failure of </a:t>
            </a:r>
            <a:endParaRPr sz="2500" dirty="0" smtClean="0">
              <a:latin typeface="Calibri"/>
            </a:endParaRP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feeders within 2/3  of the </a:t>
            </a:r>
          </a:p>
          <a:p>
            <a:pPr>
              <a:buFont typeface="Wingdings" charset="2"/>
              <a:buNone/>
              <a:defRPr/>
            </a:pPr>
            <a:r>
              <a:rPr sz="2703" dirty="0" smtClean="0">
                <a:latin typeface="Calibri"/>
              </a:rPr>
              <a:t>Networks in BQ, such as 3B</a:t>
            </a:r>
          </a:p>
          <a:p>
            <a:pPr>
              <a:buFont typeface="Wingdings" charset="2"/>
              <a:buChar char="Ø"/>
              <a:defRPr/>
            </a:pPr>
            <a:endParaRPr dirty="0"/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4572000" y="56388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ODD’s Susceptibility just before each OA</a:t>
            </a:r>
          </a:p>
        </p:txBody>
      </p:sp>
      <p:sp>
        <p:nvSpPr>
          <p:cNvPr id="97285" name="TextBox 4"/>
          <p:cNvSpPr txBox="1">
            <a:spLocks noChangeArrowheads="1"/>
          </p:cNvSpPr>
          <p:nvPr/>
        </p:nvSpPr>
        <p:spPr bwMode="auto">
          <a:xfrm rot="-5400000">
            <a:off x="1926432" y="3221831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CUM # OF OA’S IN 3B SINCE MAY, 2008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89500" y="1397000"/>
            <a:ext cx="4051300" cy="368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87" name="TextBox 8"/>
          <p:cNvSpPr txBox="1">
            <a:spLocks noChangeArrowheads="1"/>
          </p:cNvSpPr>
          <p:nvPr/>
        </p:nvSpPr>
        <p:spPr bwMode="auto">
          <a:xfrm>
            <a:off x="5778500" y="18176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AUC = .75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561806" y="3759994"/>
            <a:ext cx="266858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889500" y="2414588"/>
            <a:ext cx="1992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02200" y="1397000"/>
            <a:ext cx="4025900" cy="3670300"/>
          </a:xfrm>
          <a:custGeom>
            <a:avLst/>
            <a:gdLst>
              <a:gd name="connsiteX0" fmla="*/ 0 w 4025900"/>
              <a:gd name="connsiteY0" fmla="*/ 3670300 h 3670300"/>
              <a:gd name="connsiteX1" fmla="*/ 101600 w 4025900"/>
              <a:gd name="connsiteY1" fmla="*/ 3136900 h 3670300"/>
              <a:gd name="connsiteX2" fmla="*/ 469900 w 4025900"/>
              <a:gd name="connsiteY2" fmla="*/ 2438400 h 3670300"/>
              <a:gd name="connsiteX3" fmla="*/ 825500 w 4025900"/>
              <a:gd name="connsiteY3" fmla="*/ 1841500 h 3670300"/>
              <a:gd name="connsiteX4" fmla="*/ 1473200 w 4025900"/>
              <a:gd name="connsiteY4" fmla="*/ 1295400 h 3670300"/>
              <a:gd name="connsiteX5" fmla="*/ 2768600 w 4025900"/>
              <a:gd name="connsiteY5" fmla="*/ 698500 h 3670300"/>
              <a:gd name="connsiteX6" fmla="*/ 4025900 w 4025900"/>
              <a:gd name="connsiteY6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5900" h="3670300">
                <a:moveTo>
                  <a:pt x="0" y="3670300"/>
                </a:moveTo>
                <a:cubicBezTo>
                  <a:pt x="11641" y="3506258"/>
                  <a:pt x="23283" y="3342217"/>
                  <a:pt x="101600" y="3136900"/>
                </a:cubicBezTo>
                <a:cubicBezTo>
                  <a:pt x="179917" y="2931583"/>
                  <a:pt x="349250" y="2654300"/>
                  <a:pt x="469900" y="2438400"/>
                </a:cubicBezTo>
                <a:cubicBezTo>
                  <a:pt x="590550" y="2222500"/>
                  <a:pt x="658283" y="2032000"/>
                  <a:pt x="825500" y="1841500"/>
                </a:cubicBezTo>
                <a:cubicBezTo>
                  <a:pt x="992717" y="1651000"/>
                  <a:pt x="1149350" y="1485900"/>
                  <a:pt x="1473200" y="1295400"/>
                </a:cubicBezTo>
                <a:cubicBezTo>
                  <a:pt x="1797050" y="1104900"/>
                  <a:pt x="2343150" y="914400"/>
                  <a:pt x="2768600" y="698500"/>
                </a:cubicBezTo>
                <a:cubicBezTo>
                  <a:pt x="3194050" y="482600"/>
                  <a:pt x="4025900" y="0"/>
                  <a:pt x="4025900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9500" y="1374775"/>
            <a:ext cx="876300" cy="36861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2200" y="1409700"/>
            <a:ext cx="863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CAP RED= 50% of OA’s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</p:txBody>
      </p:sp>
      <p:cxnSp>
        <p:nvCxnSpPr>
          <p:cNvPr id="17" name="Straight Arrow Connector 16"/>
          <p:cNvCxnSpPr>
            <a:stCxn id="14" idx="3"/>
            <a:endCxn id="12" idx="1"/>
          </p:cNvCxnSpPr>
          <p:nvPr/>
        </p:nvCxnSpPr>
        <p:spPr>
          <a:xfrm flipH="1" flipV="1">
            <a:off x="4889500" y="3217863"/>
            <a:ext cx="838200" cy="20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ODDS BLIND TEST BY NETWORK</a:t>
            </a:r>
            <a:br>
              <a:rPr smtClean="0">
                <a:solidFill>
                  <a:schemeClr val="bg1"/>
                </a:solidFill>
              </a:rPr>
            </a:br>
            <a:endParaRPr smtClean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endParaRPr/>
          </a:p>
        </p:txBody>
      </p:sp>
      <p:pic>
        <p:nvPicPr>
          <p:cNvPr id="98307" name="Picture 2" descr="ROC 1.tiff"/>
          <p:cNvPicPr>
            <a:picLocks noChangeAspect="1"/>
          </p:cNvPicPr>
          <p:nvPr/>
        </p:nvPicPr>
        <p:blipFill>
          <a:blip r:embed="rId2"/>
          <a:srcRect l="3194" t="18047" r="5000" b="6197"/>
          <a:stretch>
            <a:fillRect/>
          </a:stretch>
        </p:blipFill>
        <p:spPr bwMode="auto">
          <a:xfrm>
            <a:off x="381000" y="712788"/>
            <a:ext cx="866140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3" descr="ROC 2.tiff"/>
          <p:cNvPicPr>
            <a:picLocks noChangeAspect="1"/>
          </p:cNvPicPr>
          <p:nvPr/>
        </p:nvPicPr>
        <p:blipFill>
          <a:blip r:embed="rId3"/>
          <a:srcRect l="3194" t="18518" r="5000" b="55701"/>
          <a:stretch>
            <a:fillRect/>
          </a:stretch>
        </p:blipFill>
        <p:spPr bwMode="auto">
          <a:xfrm>
            <a:off x="381000" y="5435600"/>
            <a:ext cx="8661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Box 4"/>
          <p:cNvSpPr txBox="1">
            <a:spLocks noChangeArrowheads="1"/>
          </p:cNvSpPr>
          <p:nvPr/>
        </p:nvSpPr>
        <p:spPr bwMode="auto">
          <a:xfrm>
            <a:off x="3848100" y="27178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1Q</a:t>
            </a:r>
          </a:p>
        </p:txBody>
      </p:sp>
      <p:sp>
        <p:nvSpPr>
          <p:cNvPr id="98310" name="TextBox 5"/>
          <p:cNvSpPr txBox="1">
            <a:spLocks noChangeArrowheads="1"/>
          </p:cNvSpPr>
          <p:nvPr/>
        </p:nvSpPr>
        <p:spPr bwMode="auto">
          <a:xfrm>
            <a:off x="6013450" y="27178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3B</a:t>
            </a:r>
          </a:p>
        </p:txBody>
      </p:sp>
      <p:sp>
        <p:nvSpPr>
          <p:cNvPr id="98311" name="TextBox 6"/>
          <p:cNvSpPr txBox="1">
            <a:spLocks noChangeArrowheads="1"/>
          </p:cNvSpPr>
          <p:nvPr/>
        </p:nvSpPr>
        <p:spPr bwMode="auto">
          <a:xfrm>
            <a:off x="1727200" y="109855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6B</a:t>
            </a:r>
          </a:p>
        </p:txBody>
      </p:sp>
      <p:sp>
        <p:nvSpPr>
          <p:cNvPr id="98312" name="TextBox 7"/>
          <p:cNvSpPr txBox="1">
            <a:spLocks noChangeArrowheads="1"/>
          </p:cNvSpPr>
          <p:nvPr/>
        </p:nvSpPr>
        <p:spPr bwMode="auto">
          <a:xfrm>
            <a:off x="3848100" y="109855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5B</a:t>
            </a:r>
          </a:p>
        </p:txBody>
      </p:sp>
      <p:sp>
        <p:nvSpPr>
          <p:cNvPr id="98313" name="TextBox 8"/>
          <p:cNvSpPr txBox="1">
            <a:spLocks noChangeArrowheads="1"/>
          </p:cNvSpPr>
          <p:nvPr/>
        </p:nvSpPr>
        <p:spPr bwMode="auto">
          <a:xfrm>
            <a:off x="1727200" y="27178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7Q</a:t>
            </a:r>
          </a:p>
        </p:txBody>
      </p:sp>
      <p:sp>
        <p:nvSpPr>
          <p:cNvPr id="98314" name="TextBox 9"/>
          <p:cNvSpPr txBox="1">
            <a:spLocks noChangeArrowheads="1"/>
          </p:cNvSpPr>
          <p:nvPr/>
        </p:nvSpPr>
        <p:spPr bwMode="auto">
          <a:xfrm>
            <a:off x="6013450" y="109855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9B</a:t>
            </a:r>
          </a:p>
        </p:txBody>
      </p:sp>
      <p:sp>
        <p:nvSpPr>
          <p:cNvPr id="98315" name="TextBox 10"/>
          <p:cNvSpPr txBox="1">
            <a:spLocks noChangeArrowheads="1"/>
          </p:cNvSpPr>
          <p:nvPr/>
        </p:nvSpPr>
        <p:spPr bwMode="auto">
          <a:xfrm>
            <a:off x="8191500" y="109855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1B</a:t>
            </a:r>
          </a:p>
        </p:txBody>
      </p:sp>
      <p:sp>
        <p:nvSpPr>
          <p:cNvPr id="98316" name="TextBox 11"/>
          <p:cNvSpPr txBox="1">
            <a:spLocks noChangeArrowheads="1"/>
          </p:cNvSpPr>
          <p:nvPr/>
        </p:nvSpPr>
        <p:spPr bwMode="auto">
          <a:xfrm>
            <a:off x="8191500" y="27178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3Q</a:t>
            </a:r>
          </a:p>
        </p:txBody>
      </p:sp>
      <p:sp>
        <p:nvSpPr>
          <p:cNvPr id="98317" name="TextBox 12"/>
          <p:cNvSpPr txBox="1">
            <a:spLocks noChangeArrowheads="1"/>
          </p:cNvSpPr>
          <p:nvPr/>
        </p:nvSpPr>
        <p:spPr bwMode="auto">
          <a:xfrm>
            <a:off x="1727200" y="42926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4B</a:t>
            </a:r>
          </a:p>
        </p:txBody>
      </p:sp>
      <p:sp>
        <p:nvSpPr>
          <p:cNvPr id="98318" name="TextBox 13"/>
          <p:cNvSpPr txBox="1">
            <a:spLocks noChangeArrowheads="1"/>
          </p:cNvSpPr>
          <p:nvPr/>
        </p:nvSpPr>
        <p:spPr bwMode="auto">
          <a:xfrm>
            <a:off x="1727200" y="59182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11B</a:t>
            </a:r>
          </a:p>
        </p:txBody>
      </p:sp>
      <p:sp>
        <p:nvSpPr>
          <p:cNvPr id="98319" name="TextBox 14"/>
          <p:cNvSpPr txBox="1">
            <a:spLocks noChangeArrowheads="1"/>
          </p:cNvSpPr>
          <p:nvPr/>
        </p:nvSpPr>
        <p:spPr bwMode="auto">
          <a:xfrm>
            <a:off x="3930650" y="42926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8B</a:t>
            </a:r>
          </a:p>
        </p:txBody>
      </p:sp>
      <p:sp>
        <p:nvSpPr>
          <p:cNvPr id="98320" name="TextBox 15"/>
          <p:cNvSpPr txBox="1">
            <a:spLocks noChangeArrowheads="1"/>
          </p:cNvSpPr>
          <p:nvPr/>
        </p:nvSpPr>
        <p:spPr bwMode="auto">
          <a:xfrm>
            <a:off x="3930650" y="59182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7B</a:t>
            </a:r>
          </a:p>
        </p:txBody>
      </p:sp>
      <p:sp>
        <p:nvSpPr>
          <p:cNvPr id="98321" name="TextBox 16"/>
          <p:cNvSpPr txBox="1">
            <a:spLocks noChangeArrowheads="1"/>
          </p:cNvSpPr>
          <p:nvPr/>
        </p:nvSpPr>
        <p:spPr bwMode="auto">
          <a:xfrm>
            <a:off x="6013450" y="5870575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6Q</a:t>
            </a:r>
          </a:p>
        </p:txBody>
      </p:sp>
      <p:sp>
        <p:nvSpPr>
          <p:cNvPr id="98322" name="TextBox 17"/>
          <p:cNvSpPr txBox="1">
            <a:spLocks noChangeArrowheads="1"/>
          </p:cNvSpPr>
          <p:nvPr/>
        </p:nvSpPr>
        <p:spPr bwMode="auto">
          <a:xfrm>
            <a:off x="6013450" y="4292600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10B</a:t>
            </a:r>
          </a:p>
        </p:txBody>
      </p:sp>
      <p:sp>
        <p:nvSpPr>
          <p:cNvPr id="98323" name="TextBox 18"/>
          <p:cNvSpPr txBox="1">
            <a:spLocks noChangeArrowheads="1"/>
          </p:cNvSpPr>
          <p:nvPr/>
        </p:nvSpPr>
        <p:spPr bwMode="auto">
          <a:xfrm>
            <a:off x="8197850" y="42926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2B </a:t>
            </a:r>
          </a:p>
        </p:txBody>
      </p:sp>
      <p:sp>
        <p:nvSpPr>
          <p:cNvPr id="98324" name="TextBox 19"/>
          <p:cNvSpPr txBox="1">
            <a:spLocks noChangeArrowheads="1"/>
          </p:cNvSpPr>
          <p:nvPr/>
        </p:nvSpPr>
        <p:spPr bwMode="auto">
          <a:xfrm>
            <a:off x="8191500" y="5870575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5Q</a:t>
            </a:r>
          </a:p>
        </p:txBody>
      </p:sp>
      <p:sp>
        <p:nvSpPr>
          <p:cNvPr id="98325" name="TextBox 21"/>
          <p:cNvSpPr txBox="1">
            <a:spLocks noChangeArrowheads="1"/>
          </p:cNvSpPr>
          <p:nvPr/>
        </p:nvSpPr>
        <p:spPr bwMode="auto">
          <a:xfrm>
            <a:off x="584200" y="110172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.80</a:t>
            </a:r>
          </a:p>
        </p:txBody>
      </p:sp>
      <p:sp>
        <p:nvSpPr>
          <p:cNvPr id="98326" name="TextBox 22"/>
          <p:cNvSpPr txBox="1">
            <a:spLocks noChangeArrowheads="1"/>
          </p:cNvSpPr>
          <p:nvPr/>
        </p:nvSpPr>
        <p:spPr bwMode="auto">
          <a:xfrm>
            <a:off x="584200" y="269716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.64</a:t>
            </a:r>
          </a:p>
        </p:txBody>
      </p:sp>
      <p:sp>
        <p:nvSpPr>
          <p:cNvPr id="98327" name="TextBox 23"/>
          <p:cNvSpPr txBox="1">
            <a:spLocks noChangeArrowheads="1"/>
          </p:cNvSpPr>
          <p:nvPr/>
        </p:nvSpPr>
        <p:spPr bwMode="auto">
          <a:xfrm>
            <a:off x="2755900" y="10953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.79</a:t>
            </a:r>
          </a:p>
        </p:txBody>
      </p:sp>
      <p:sp>
        <p:nvSpPr>
          <p:cNvPr id="98328" name="TextBox 24"/>
          <p:cNvSpPr txBox="1">
            <a:spLocks noChangeArrowheads="1"/>
          </p:cNvSpPr>
          <p:nvPr/>
        </p:nvSpPr>
        <p:spPr bwMode="auto">
          <a:xfrm>
            <a:off x="2755900" y="271780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.74</a:t>
            </a:r>
          </a:p>
        </p:txBody>
      </p:sp>
      <p:sp>
        <p:nvSpPr>
          <p:cNvPr id="98329" name="TextBox 25"/>
          <p:cNvSpPr txBox="1">
            <a:spLocks noChangeArrowheads="1"/>
          </p:cNvSpPr>
          <p:nvPr/>
        </p:nvSpPr>
        <p:spPr bwMode="auto">
          <a:xfrm>
            <a:off x="628650" y="430212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.65</a:t>
            </a:r>
          </a:p>
        </p:txBody>
      </p:sp>
      <p:sp>
        <p:nvSpPr>
          <p:cNvPr id="98330" name="TextBox 26"/>
          <p:cNvSpPr txBox="1">
            <a:spLocks noChangeArrowheads="1"/>
          </p:cNvSpPr>
          <p:nvPr/>
        </p:nvSpPr>
        <p:spPr bwMode="auto">
          <a:xfrm>
            <a:off x="628650" y="589756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.70</a:t>
            </a:r>
          </a:p>
        </p:txBody>
      </p:sp>
      <p:sp>
        <p:nvSpPr>
          <p:cNvPr id="98331" name="TextBox 27"/>
          <p:cNvSpPr txBox="1">
            <a:spLocks noChangeArrowheads="1"/>
          </p:cNvSpPr>
          <p:nvPr/>
        </p:nvSpPr>
        <p:spPr bwMode="auto">
          <a:xfrm>
            <a:off x="2800350" y="42957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.53</a:t>
            </a:r>
          </a:p>
        </p:txBody>
      </p:sp>
      <p:sp>
        <p:nvSpPr>
          <p:cNvPr id="98332" name="TextBox 28"/>
          <p:cNvSpPr txBox="1">
            <a:spLocks noChangeArrowheads="1"/>
          </p:cNvSpPr>
          <p:nvPr/>
        </p:nvSpPr>
        <p:spPr bwMode="auto">
          <a:xfrm>
            <a:off x="2800350" y="591820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.44</a:t>
            </a:r>
          </a:p>
        </p:txBody>
      </p:sp>
      <p:sp>
        <p:nvSpPr>
          <p:cNvPr id="98333" name="TextBox 29"/>
          <p:cNvSpPr txBox="1">
            <a:spLocks noChangeArrowheads="1"/>
          </p:cNvSpPr>
          <p:nvPr/>
        </p:nvSpPr>
        <p:spPr bwMode="auto">
          <a:xfrm>
            <a:off x="4933950" y="113188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.83</a:t>
            </a:r>
          </a:p>
        </p:txBody>
      </p:sp>
      <p:sp>
        <p:nvSpPr>
          <p:cNvPr id="98334" name="TextBox 30"/>
          <p:cNvSpPr txBox="1">
            <a:spLocks noChangeArrowheads="1"/>
          </p:cNvSpPr>
          <p:nvPr/>
        </p:nvSpPr>
        <p:spPr bwMode="auto">
          <a:xfrm>
            <a:off x="4933950" y="272732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.75</a:t>
            </a:r>
          </a:p>
        </p:txBody>
      </p:sp>
      <p:sp>
        <p:nvSpPr>
          <p:cNvPr id="98335" name="TextBox 31"/>
          <p:cNvSpPr txBox="1">
            <a:spLocks noChangeArrowheads="1"/>
          </p:cNvSpPr>
          <p:nvPr/>
        </p:nvSpPr>
        <p:spPr bwMode="auto">
          <a:xfrm>
            <a:off x="7105650" y="112553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.72</a:t>
            </a:r>
          </a:p>
        </p:txBody>
      </p:sp>
      <p:sp>
        <p:nvSpPr>
          <p:cNvPr id="98336" name="TextBox 32"/>
          <p:cNvSpPr txBox="1">
            <a:spLocks noChangeArrowheads="1"/>
          </p:cNvSpPr>
          <p:nvPr/>
        </p:nvSpPr>
        <p:spPr bwMode="auto">
          <a:xfrm>
            <a:off x="7105650" y="274796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.70</a:t>
            </a:r>
          </a:p>
        </p:txBody>
      </p:sp>
      <p:sp>
        <p:nvSpPr>
          <p:cNvPr id="98337" name="TextBox 33"/>
          <p:cNvSpPr txBox="1">
            <a:spLocks noChangeArrowheads="1"/>
          </p:cNvSpPr>
          <p:nvPr/>
        </p:nvSpPr>
        <p:spPr bwMode="auto">
          <a:xfrm>
            <a:off x="4978400" y="431323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.57</a:t>
            </a:r>
          </a:p>
        </p:txBody>
      </p:sp>
      <p:sp>
        <p:nvSpPr>
          <p:cNvPr id="98338" name="TextBox 34"/>
          <p:cNvSpPr txBox="1">
            <a:spLocks noChangeArrowheads="1"/>
          </p:cNvSpPr>
          <p:nvPr/>
        </p:nvSpPr>
        <p:spPr bwMode="auto">
          <a:xfrm>
            <a:off x="4978400" y="59086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.83</a:t>
            </a:r>
          </a:p>
        </p:txBody>
      </p:sp>
      <p:sp>
        <p:nvSpPr>
          <p:cNvPr id="98339" name="TextBox 35"/>
          <p:cNvSpPr txBox="1">
            <a:spLocks noChangeArrowheads="1"/>
          </p:cNvSpPr>
          <p:nvPr/>
        </p:nvSpPr>
        <p:spPr bwMode="auto">
          <a:xfrm>
            <a:off x="7150100" y="430688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.46</a:t>
            </a:r>
          </a:p>
        </p:txBody>
      </p:sp>
      <p:sp>
        <p:nvSpPr>
          <p:cNvPr id="98340" name="TextBox 36"/>
          <p:cNvSpPr txBox="1">
            <a:spLocks noChangeArrowheads="1"/>
          </p:cNvSpPr>
          <p:nvPr/>
        </p:nvSpPr>
        <p:spPr bwMode="auto">
          <a:xfrm>
            <a:off x="7150100" y="592931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gcm.pdf"/>
          <p:cNvPicPr>
            <a:picLocks noChangeAspect="1"/>
          </p:cNvPicPr>
          <p:nvPr/>
        </p:nvPicPr>
        <p:blipFill>
          <a:blip r:embed="rId2"/>
          <a:srcRect l="-22639" r="-22639"/>
          <a:stretch>
            <a:fillRect/>
          </a:stretch>
        </p:blipFill>
        <p:spPr bwMode="auto">
          <a:xfrm>
            <a:off x="-93663" y="3930650"/>
            <a:ext cx="38719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Trajan Pro"/>
              </a:rPr>
              <a:t>CCLS Research focuses</a:t>
            </a:r>
          </a:p>
        </p:txBody>
      </p:sp>
      <p:pic>
        <p:nvPicPr>
          <p:cNvPr id="19459" name="Picture 6" descr="NLP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117600"/>
            <a:ext cx="2225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powergrid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397000"/>
            <a:ext cx="24034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ealthInformatics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150" y="4454525"/>
            <a:ext cx="2092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381000" y="1428750"/>
            <a:ext cx="8229600" cy="1143000"/>
          </a:xfrm>
        </p:spPr>
        <p:txBody>
          <a:bodyPr/>
          <a:lstStyle/>
          <a:p>
            <a:endParaRPr smtClean="0">
              <a:ea typeface="ＭＳ Ｐゴシック"/>
              <a:cs typeface="ＭＳ Ｐゴシック"/>
            </a:endParaRPr>
          </a:p>
        </p:txBody>
      </p:sp>
      <p:pic>
        <p:nvPicPr>
          <p:cNvPr id="99330" name="Picture 2" descr="ROC 2.tiff"/>
          <p:cNvPicPr>
            <a:picLocks noChangeAspect="1"/>
          </p:cNvPicPr>
          <p:nvPr/>
        </p:nvPicPr>
        <p:blipFill>
          <a:blip r:embed="rId2"/>
          <a:srcRect l="3194" t="43506" r="5000" b="3030"/>
          <a:stretch>
            <a:fillRect/>
          </a:stretch>
        </p:blipFill>
        <p:spPr bwMode="auto">
          <a:xfrm>
            <a:off x="381000" y="1166813"/>
            <a:ext cx="8394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 descr="ROC 3.tiff"/>
          <p:cNvPicPr>
            <a:picLocks noChangeAspect="1"/>
          </p:cNvPicPr>
          <p:nvPr/>
        </p:nvPicPr>
        <p:blipFill>
          <a:blip r:embed="rId3"/>
          <a:srcRect l="3194" t="43587" r="5000" b="8025"/>
          <a:stretch>
            <a:fillRect/>
          </a:stretch>
        </p:blipFill>
        <p:spPr bwMode="auto">
          <a:xfrm>
            <a:off x="381000" y="4233863"/>
            <a:ext cx="83947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3752850" y="344011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1X</a:t>
            </a:r>
          </a:p>
        </p:txBody>
      </p:sp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1631950" y="182086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9Q</a:t>
            </a:r>
          </a:p>
        </p:txBody>
      </p:sp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3752850" y="182086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3M</a:t>
            </a:r>
          </a:p>
        </p:txBody>
      </p:sp>
      <p:sp>
        <p:nvSpPr>
          <p:cNvPr id="99335" name="TextBox 8"/>
          <p:cNvSpPr txBox="1">
            <a:spLocks noChangeArrowheads="1"/>
          </p:cNvSpPr>
          <p:nvPr/>
        </p:nvSpPr>
        <p:spPr bwMode="auto">
          <a:xfrm>
            <a:off x="1631950" y="344011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2X</a:t>
            </a:r>
          </a:p>
        </p:txBody>
      </p:sp>
      <p:sp>
        <p:nvSpPr>
          <p:cNvPr id="99336" name="TextBox 9"/>
          <p:cNvSpPr txBox="1">
            <a:spLocks noChangeArrowheads="1"/>
          </p:cNvSpPr>
          <p:nvPr/>
        </p:nvSpPr>
        <p:spPr bwMode="auto">
          <a:xfrm>
            <a:off x="3752850" y="611346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22M</a:t>
            </a:r>
          </a:p>
        </p:txBody>
      </p:sp>
      <p:sp>
        <p:nvSpPr>
          <p:cNvPr id="99337" name="TextBox 10"/>
          <p:cNvSpPr txBox="1">
            <a:spLocks noChangeArrowheads="1"/>
          </p:cNvSpPr>
          <p:nvPr/>
        </p:nvSpPr>
        <p:spPr bwMode="auto">
          <a:xfrm>
            <a:off x="1631950" y="483711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20M</a:t>
            </a:r>
          </a:p>
        </p:txBody>
      </p:sp>
      <p:sp>
        <p:nvSpPr>
          <p:cNvPr id="99338" name="TextBox 11"/>
          <p:cNvSpPr txBox="1">
            <a:spLocks noChangeArrowheads="1"/>
          </p:cNvSpPr>
          <p:nvPr/>
        </p:nvSpPr>
        <p:spPr bwMode="auto">
          <a:xfrm>
            <a:off x="3752850" y="483711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21M</a:t>
            </a:r>
          </a:p>
        </p:txBody>
      </p:sp>
      <p:sp>
        <p:nvSpPr>
          <p:cNvPr id="99339" name="TextBox 12"/>
          <p:cNvSpPr txBox="1">
            <a:spLocks noChangeArrowheads="1"/>
          </p:cNvSpPr>
          <p:nvPr/>
        </p:nvSpPr>
        <p:spPr bwMode="auto">
          <a:xfrm>
            <a:off x="1631950" y="611346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40M</a:t>
            </a:r>
          </a:p>
        </p:txBody>
      </p:sp>
      <p:sp>
        <p:nvSpPr>
          <p:cNvPr id="99340" name="TextBox 13"/>
          <p:cNvSpPr txBox="1">
            <a:spLocks noChangeArrowheads="1"/>
          </p:cNvSpPr>
          <p:nvPr/>
        </p:nvSpPr>
        <p:spPr bwMode="auto">
          <a:xfrm>
            <a:off x="7931150" y="611981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15M</a:t>
            </a:r>
          </a:p>
        </p:txBody>
      </p:sp>
      <p:sp>
        <p:nvSpPr>
          <p:cNvPr id="99341" name="TextBox 14"/>
          <p:cNvSpPr txBox="1">
            <a:spLocks noChangeArrowheads="1"/>
          </p:cNvSpPr>
          <p:nvPr/>
        </p:nvSpPr>
        <p:spPr bwMode="auto">
          <a:xfrm>
            <a:off x="5924550" y="483711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8M</a:t>
            </a:r>
          </a:p>
        </p:txBody>
      </p:sp>
      <p:sp>
        <p:nvSpPr>
          <p:cNvPr id="99342" name="TextBox 15"/>
          <p:cNvSpPr txBox="1">
            <a:spLocks noChangeArrowheads="1"/>
          </p:cNvSpPr>
          <p:nvPr/>
        </p:nvSpPr>
        <p:spPr bwMode="auto">
          <a:xfrm>
            <a:off x="7931150" y="484346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34M</a:t>
            </a:r>
          </a:p>
        </p:txBody>
      </p:sp>
      <p:sp>
        <p:nvSpPr>
          <p:cNvPr id="99343" name="TextBox 16"/>
          <p:cNvSpPr txBox="1">
            <a:spLocks noChangeArrowheads="1"/>
          </p:cNvSpPr>
          <p:nvPr/>
        </p:nvSpPr>
        <p:spPr bwMode="auto">
          <a:xfrm>
            <a:off x="5810250" y="611981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27M</a:t>
            </a:r>
          </a:p>
        </p:txBody>
      </p:sp>
      <p:sp>
        <p:nvSpPr>
          <p:cNvPr id="99344" name="TextBox 17"/>
          <p:cNvSpPr txBox="1">
            <a:spLocks noChangeArrowheads="1"/>
          </p:cNvSpPr>
          <p:nvPr/>
        </p:nvSpPr>
        <p:spPr bwMode="auto">
          <a:xfrm>
            <a:off x="7931150" y="3373438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  3X</a:t>
            </a:r>
          </a:p>
        </p:txBody>
      </p:sp>
      <p:sp>
        <p:nvSpPr>
          <p:cNvPr id="99345" name="TextBox 18"/>
          <p:cNvSpPr txBox="1">
            <a:spLocks noChangeArrowheads="1"/>
          </p:cNvSpPr>
          <p:nvPr/>
        </p:nvSpPr>
        <p:spPr bwMode="auto">
          <a:xfrm>
            <a:off x="5822950" y="189071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  7X</a:t>
            </a:r>
          </a:p>
        </p:txBody>
      </p:sp>
      <p:sp>
        <p:nvSpPr>
          <p:cNvPr id="99346" name="TextBox 19"/>
          <p:cNvSpPr txBox="1">
            <a:spLocks noChangeArrowheads="1"/>
          </p:cNvSpPr>
          <p:nvPr/>
        </p:nvSpPr>
        <p:spPr bwMode="auto">
          <a:xfrm>
            <a:off x="7829550" y="189706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</a:rPr>
              <a:t>5X</a:t>
            </a:r>
          </a:p>
        </p:txBody>
      </p:sp>
      <p:sp>
        <p:nvSpPr>
          <p:cNvPr id="99347" name="TextBox 20"/>
          <p:cNvSpPr txBox="1">
            <a:spLocks noChangeArrowheads="1"/>
          </p:cNvSpPr>
          <p:nvPr/>
        </p:nvSpPr>
        <p:spPr bwMode="auto">
          <a:xfrm>
            <a:off x="5816600" y="3373438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10M</a:t>
            </a:r>
          </a:p>
        </p:txBody>
      </p:sp>
      <p:sp>
        <p:nvSpPr>
          <p:cNvPr id="99348" name="TextBox 21"/>
          <p:cNvSpPr txBox="1">
            <a:spLocks noChangeArrowheads="1"/>
          </p:cNvSpPr>
          <p:nvPr/>
        </p:nvSpPr>
        <p:spPr bwMode="auto">
          <a:xfrm>
            <a:off x="469900" y="182403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.75</a:t>
            </a:r>
          </a:p>
        </p:txBody>
      </p:sp>
      <p:sp>
        <p:nvSpPr>
          <p:cNvPr id="99349" name="TextBox 22"/>
          <p:cNvSpPr txBox="1">
            <a:spLocks noChangeArrowheads="1"/>
          </p:cNvSpPr>
          <p:nvPr/>
        </p:nvSpPr>
        <p:spPr bwMode="auto">
          <a:xfrm>
            <a:off x="469900" y="34575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.48</a:t>
            </a:r>
          </a:p>
        </p:txBody>
      </p:sp>
      <p:sp>
        <p:nvSpPr>
          <p:cNvPr id="99350" name="TextBox 23"/>
          <p:cNvSpPr txBox="1">
            <a:spLocks noChangeArrowheads="1"/>
          </p:cNvSpPr>
          <p:nvPr/>
        </p:nvSpPr>
        <p:spPr bwMode="auto">
          <a:xfrm>
            <a:off x="2641600" y="185578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.88</a:t>
            </a:r>
          </a:p>
        </p:txBody>
      </p:sp>
      <p:sp>
        <p:nvSpPr>
          <p:cNvPr id="99351" name="TextBox 24"/>
          <p:cNvSpPr txBox="1">
            <a:spLocks noChangeArrowheads="1"/>
          </p:cNvSpPr>
          <p:nvPr/>
        </p:nvSpPr>
        <p:spPr bwMode="auto">
          <a:xfrm>
            <a:off x="2641600" y="347821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.80</a:t>
            </a:r>
          </a:p>
        </p:txBody>
      </p:sp>
      <p:sp>
        <p:nvSpPr>
          <p:cNvPr id="99352" name="TextBox 25"/>
          <p:cNvSpPr txBox="1">
            <a:spLocks noChangeArrowheads="1"/>
          </p:cNvSpPr>
          <p:nvPr/>
        </p:nvSpPr>
        <p:spPr bwMode="auto">
          <a:xfrm>
            <a:off x="514350" y="485933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.92</a:t>
            </a:r>
          </a:p>
        </p:txBody>
      </p:sp>
      <p:sp>
        <p:nvSpPr>
          <p:cNvPr id="99353" name="TextBox 26"/>
          <p:cNvSpPr txBox="1">
            <a:spLocks noChangeArrowheads="1"/>
          </p:cNvSpPr>
          <p:nvPr/>
        </p:nvSpPr>
        <p:spPr bwMode="auto">
          <a:xfrm>
            <a:off x="514350" y="61118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.53</a:t>
            </a:r>
          </a:p>
        </p:txBody>
      </p:sp>
      <p:sp>
        <p:nvSpPr>
          <p:cNvPr id="99354" name="TextBox 27"/>
          <p:cNvSpPr txBox="1">
            <a:spLocks noChangeArrowheads="1"/>
          </p:cNvSpPr>
          <p:nvPr/>
        </p:nvSpPr>
        <p:spPr bwMode="auto">
          <a:xfrm>
            <a:off x="2686050" y="485298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.83</a:t>
            </a:r>
          </a:p>
        </p:txBody>
      </p:sp>
      <p:sp>
        <p:nvSpPr>
          <p:cNvPr id="99355" name="TextBox 28"/>
          <p:cNvSpPr txBox="1">
            <a:spLocks noChangeArrowheads="1"/>
          </p:cNvSpPr>
          <p:nvPr/>
        </p:nvSpPr>
        <p:spPr bwMode="auto">
          <a:xfrm>
            <a:off x="2686050" y="613251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.74</a:t>
            </a:r>
          </a:p>
        </p:txBody>
      </p:sp>
      <p:sp>
        <p:nvSpPr>
          <p:cNvPr id="99356" name="TextBox 29"/>
          <p:cNvSpPr txBox="1">
            <a:spLocks noChangeArrowheads="1"/>
          </p:cNvSpPr>
          <p:nvPr/>
        </p:nvSpPr>
        <p:spPr bwMode="auto">
          <a:xfrm>
            <a:off x="4819650" y="189230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.50</a:t>
            </a:r>
          </a:p>
        </p:txBody>
      </p:sp>
      <p:sp>
        <p:nvSpPr>
          <p:cNvPr id="99357" name="TextBox 30"/>
          <p:cNvSpPr txBox="1">
            <a:spLocks noChangeArrowheads="1"/>
          </p:cNvSpPr>
          <p:nvPr/>
        </p:nvSpPr>
        <p:spPr bwMode="auto">
          <a:xfrm>
            <a:off x="4819650" y="348773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.86</a:t>
            </a:r>
          </a:p>
        </p:txBody>
      </p:sp>
      <p:sp>
        <p:nvSpPr>
          <p:cNvPr id="99358" name="TextBox 31"/>
          <p:cNvSpPr txBox="1">
            <a:spLocks noChangeArrowheads="1"/>
          </p:cNvSpPr>
          <p:nvPr/>
        </p:nvSpPr>
        <p:spPr bwMode="auto">
          <a:xfrm>
            <a:off x="6991350" y="188595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.84</a:t>
            </a:r>
          </a:p>
        </p:txBody>
      </p:sp>
      <p:sp>
        <p:nvSpPr>
          <p:cNvPr id="99359" name="TextBox 32"/>
          <p:cNvSpPr txBox="1">
            <a:spLocks noChangeArrowheads="1"/>
          </p:cNvSpPr>
          <p:nvPr/>
        </p:nvSpPr>
        <p:spPr bwMode="auto">
          <a:xfrm>
            <a:off x="6991350" y="350837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.75</a:t>
            </a:r>
          </a:p>
        </p:txBody>
      </p:sp>
      <p:sp>
        <p:nvSpPr>
          <p:cNvPr id="99360" name="TextBox 33"/>
          <p:cNvSpPr txBox="1">
            <a:spLocks noChangeArrowheads="1"/>
          </p:cNvSpPr>
          <p:nvPr/>
        </p:nvSpPr>
        <p:spPr bwMode="auto">
          <a:xfrm>
            <a:off x="4864100" y="487045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.69</a:t>
            </a:r>
          </a:p>
        </p:txBody>
      </p:sp>
      <p:sp>
        <p:nvSpPr>
          <p:cNvPr id="99361" name="TextBox 34"/>
          <p:cNvSpPr txBox="1">
            <a:spLocks noChangeArrowheads="1"/>
          </p:cNvSpPr>
          <p:nvPr/>
        </p:nvSpPr>
        <p:spPr bwMode="auto">
          <a:xfrm>
            <a:off x="4864100" y="612298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.35</a:t>
            </a:r>
          </a:p>
        </p:txBody>
      </p:sp>
      <p:sp>
        <p:nvSpPr>
          <p:cNvPr id="99362" name="TextBox 35"/>
          <p:cNvSpPr txBox="1">
            <a:spLocks noChangeArrowheads="1"/>
          </p:cNvSpPr>
          <p:nvPr/>
        </p:nvSpPr>
        <p:spPr bwMode="auto">
          <a:xfrm>
            <a:off x="7035800" y="4864100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.48</a:t>
            </a:r>
          </a:p>
        </p:txBody>
      </p:sp>
      <p:sp>
        <p:nvSpPr>
          <p:cNvPr id="99363" name="TextBox 36"/>
          <p:cNvSpPr txBox="1">
            <a:spLocks noChangeArrowheads="1"/>
          </p:cNvSpPr>
          <p:nvPr/>
        </p:nvSpPr>
        <p:spPr bwMode="auto">
          <a:xfrm>
            <a:off x="7035800" y="6143625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.53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41275"/>
            <a:ext cx="8226425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defTabSz="404813" eaLnBrk="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US" sz="3000" b="1" kern="0">
                <a:solidFill>
                  <a:schemeClr val="bg1"/>
                </a:solidFill>
                <a:latin typeface="Trajan Pro Bold"/>
                <a:ea typeface="+mj-ea"/>
                <a:cs typeface="Trajan Pro Bold"/>
              </a:rPr>
              <a:t>ODDS BLIND TEST BY NETWORK</a:t>
            </a:r>
            <a:br>
              <a:rPr lang="en-US" sz="3000" b="1" kern="0">
                <a:solidFill>
                  <a:schemeClr val="bg1"/>
                </a:solidFill>
                <a:latin typeface="Trajan Pro Bold"/>
                <a:ea typeface="+mj-ea"/>
                <a:cs typeface="Trajan Pro Bold"/>
              </a:rPr>
            </a:br>
            <a:endParaRPr lang="en-US" sz="3000" b="1" kern="0" dirty="0">
              <a:solidFill>
                <a:schemeClr val="bg1"/>
              </a:solidFill>
              <a:latin typeface="Trajan Pro Bold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2"/>
          <p:cNvPicPr>
            <a:picLocks noChangeAspect="1"/>
          </p:cNvPicPr>
          <p:nvPr/>
        </p:nvPicPr>
        <p:blipFill>
          <a:blip r:embed="rId2"/>
          <a:srcRect t="14656" r="2866"/>
          <a:stretch>
            <a:fillRect/>
          </a:stretch>
        </p:blipFill>
        <p:spPr bwMode="auto">
          <a:xfrm>
            <a:off x="292100" y="4240213"/>
            <a:ext cx="88519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Box 12"/>
          <p:cNvSpPr txBox="1">
            <a:spLocks noChangeArrowheads="1"/>
          </p:cNvSpPr>
          <p:nvPr/>
        </p:nvSpPr>
        <p:spPr bwMode="auto">
          <a:xfrm>
            <a:off x="0" y="14288"/>
            <a:ext cx="914400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ODDS training in BQ resulted in Predictive Failures in 75% of the 27KV BQ Networks, best in worst NRI Networks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 rot="-5400000">
            <a:off x="-1047749" y="5294312"/>
            <a:ext cx="26543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ODDS AREA-UNDER-THE-CURVE FOR NETWORK ROC</a:t>
            </a:r>
          </a:p>
        </p:txBody>
      </p:sp>
      <p:pic>
        <p:nvPicPr>
          <p:cNvPr id="100356" name="Picture 13"/>
          <p:cNvPicPr>
            <a:picLocks noChangeAspect="1"/>
          </p:cNvPicPr>
          <p:nvPr/>
        </p:nvPicPr>
        <p:blipFill>
          <a:blip r:embed="rId3"/>
          <a:srcRect l="2805" r="2182"/>
          <a:stretch>
            <a:fillRect/>
          </a:stretch>
        </p:blipFill>
        <p:spPr bwMode="auto">
          <a:xfrm>
            <a:off x="541338" y="774700"/>
            <a:ext cx="86026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 rot="-5400000">
            <a:off x="-1022349" y="2144712"/>
            <a:ext cx="26543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ODDS AREA-UNDER-THE-CURVE FOR NETWORK ROC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1400" y="2779713"/>
            <a:ext cx="801528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359" name="TextBox 7"/>
          <p:cNvSpPr txBox="1">
            <a:spLocks noChangeArrowheads="1"/>
          </p:cNvSpPr>
          <p:nvPr/>
        </p:nvSpPr>
        <p:spPr bwMode="auto">
          <a:xfrm>
            <a:off x="5302250" y="2205038"/>
            <a:ext cx="168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100360" name="TextBox 8"/>
          <p:cNvSpPr txBox="1">
            <a:spLocks noChangeArrowheads="1"/>
          </p:cNvSpPr>
          <p:nvPr/>
        </p:nvSpPr>
        <p:spPr bwMode="auto">
          <a:xfrm>
            <a:off x="5099050" y="1077913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PREDICTIVE FAILURES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16000" y="2044700"/>
            <a:ext cx="80406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924551" y="1835150"/>
            <a:ext cx="393700" cy="3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99050" y="33401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8950" y="33401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26150" y="33401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78650" y="33401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753894" y="2412207"/>
            <a:ext cx="733425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368" name="TextBox 8"/>
          <p:cNvSpPr txBox="1">
            <a:spLocks noChangeArrowheads="1"/>
          </p:cNvSpPr>
          <p:nvPr/>
        </p:nvSpPr>
        <p:spPr bwMode="auto">
          <a:xfrm>
            <a:off x="5099050" y="4341813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PREDICTIVE FAILURES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16000" y="5308600"/>
            <a:ext cx="80406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924551" y="5099050"/>
            <a:ext cx="393700" cy="3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41400" y="5967413"/>
            <a:ext cx="801528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372" name="TextBox 7"/>
          <p:cNvSpPr txBox="1">
            <a:spLocks noChangeArrowheads="1"/>
          </p:cNvSpPr>
          <p:nvPr/>
        </p:nvSpPr>
        <p:spPr bwMode="auto">
          <a:xfrm>
            <a:off x="5302250" y="5392738"/>
            <a:ext cx="168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30" name="Oval 29"/>
          <p:cNvSpPr/>
          <p:nvPr/>
        </p:nvSpPr>
        <p:spPr>
          <a:xfrm>
            <a:off x="860425" y="641985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76425" y="641985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69050" y="64897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64350" y="64897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753894" y="5599907"/>
            <a:ext cx="733425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867650" y="64770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62950" y="6477000"/>
            <a:ext cx="488950" cy="317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</a:endParaRPr>
          </a:p>
        </p:txBody>
      </p:sp>
      <p:sp>
        <p:nvSpPr>
          <p:cNvPr id="100380" name="TextBox 36"/>
          <p:cNvSpPr txBox="1">
            <a:spLocks noChangeArrowheads="1"/>
          </p:cNvSpPr>
          <p:nvPr/>
        </p:nvSpPr>
        <p:spPr bwMode="auto">
          <a:xfrm>
            <a:off x="566738" y="3733800"/>
            <a:ext cx="848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60% of the 13KV XM Networks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225550"/>
            <a:ext cx="86233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sz="3200" smtClean="0">
                <a:solidFill>
                  <a:schemeClr val="accent3"/>
                </a:solidFill>
                <a:ea typeface="ＭＳ Ｐゴシック" pitchFamily="-108" charset="-128"/>
                <a:cs typeface="ＭＳ Ｐゴシック" pitchFamily="-108" charset="-128"/>
              </a:rPr>
              <a:t>ODDS Attributes for BQ vary from Summer, 2009, to Winter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2209800" cy="1323975"/>
          </a:xfrm>
          <a:prstGeom prst="rect">
            <a:avLst/>
          </a:prstGeom>
          <a:solidFill>
            <a:srgbClr val="CACAC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Blue = February, 2010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Yellow = January,2010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Red = August, 2009</a:t>
            </a:r>
          </a:p>
          <a:p>
            <a:pPr>
              <a:defRPr/>
            </a:pPr>
            <a:r>
              <a:rPr lang="en-US" sz="1600" dirty="0">
                <a:solidFill>
                  <a:srgbClr val="74DA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Turquoise = October, 2009</a:t>
            </a:r>
          </a:p>
        </p:txBody>
      </p:sp>
      <p:sp>
        <p:nvSpPr>
          <p:cNvPr id="33797" name="TextBox 12"/>
          <p:cNvSpPr txBox="1">
            <a:spLocks noChangeArrowheads="1"/>
          </p:cNvSpPr>
          <p:nvPr/>
        </p:nvSpPr>
        <p:spPr bwMode="auto">
          <a:xfrm>
            <a:off x="5327650" y="3657600"/>
            <a:ext cx="3371850" cy="2554288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Actionable Root Cause Attributes for a Hot  August, 2009 (Red), compared to a Snowy and Salty February, 2010 (Blue), a Rainy January, 2010 (Yellow), and a typical Fall (Turquoise)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300" y="2205038"/>
            <a:ext cx="914400" cy="46196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033838"/>
            <a:ext cx="914400" cy="46196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2205038"/>
            <a:ext cx="1993900" cy="46196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Snow &amp; Salt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5981700"/>
            <a:ext cx="914400" cy="461963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4DA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398463"/>
            <a:ext cx="9144000" cy="6284912"/>
            <a:chOff x="0" y="398509"/>
            <a:chExt cx="9144000" cy="6284866"/>
          </a:xfrm>
        </p:grpSpPr>
        <p:pic>
          <p:nvPicPr>
            <p:cNvPr id="102413" name="Picture 2"/>
            <p:cNvPicPr>
              <a:picLocks noChangeAspect="1" noChangeArrowheads="1"/>
            </p:cNvPicPr>
            <p:nvPr/>
          </p:nvPicPr>
          <p:blipFill>
            <a:blip r:embed="rId2"/>
            <a:srcRect t="27332" r="20277" b="10770"/>
            <a:stretch>
              <a:fillRect/>
            </a:stretch>
          </p:blipFill>
          <p:spPr bwMode="auto">
            <a:xfrm>
              <a:off x="0" y="1508125"/>
              <a:ext cx="9144000" cy="517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3518711" y="3907651"/>
              <a:ext cx="4724365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1104089" y="3869552"/>
              <a:ext cx="4724365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62689" y="3869552"/>
              <a:ext cx="4724365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426511" y="3907651"/>
              <a:ext cx="4724365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3725877" y="4081482"/>
              <a:ext cx="3824259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989013" y="5346710"/>
              <a:ext cx="6288087" cy="88581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420" name="TextBox 20"/>
            <p:cNvSpPr txBox="1">
              <a:spLocks noChangeArrowheads="1"/>
            </p:cNvSpPr>
            <p:nvPr/>
          </p:nvSpPr>
          <p:spPr bwMode="auto">
            <a:xfrm>
              <a:off x="0" y="5562600"/>
              <a:ext cx="838200" cy="923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Most at Risk</a:t>
              </a:r>
            </a:p>
          </p:txBody>
        </p:sp>
        <p:sp>
          <p:nvSpPr>
            <p:cNvPr id="102421" name="TextBox 21"/>
            <p:cNvSpPr txBox="1">
              <a:spLocks noChangeArrowheads="1"/>
            </p:cNvSpPr>
            <p:nvPr/>
          </p:nvSpPr>
          <p:spPr bwMode="auto">
            <a:xfrm>
              <a:off x="0" y="1828800"/>
              <a:ext cx="838200" cy="923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Least at Risk</a:t>
              </a:r>
            </a:p>
          </p:txBody>
        </p:sp>
        <p:cxnSp>
          <p:nvCxnSpPr>
            <p:cNvPr id="102422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-1026319" y="4155282"/>
              <a:ext cx="2809875" cy="47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2" name="Rectangular Callout 21"/>
            <p:cNvSpPr/>
            <p:nvPr/>
          </p:nvSpPr>
          <p:spPr>
            <a:xfrm>
              <a:off x="6335713" y="1830424"/>
              <a:ext cx="2789237" cy="227010"/>
            </a:xfrm>
            <a:prstGeom prst="wedgeRectCallout">
              <a:avLst>
                <a:gd name="adj1" fmla="val -68351"/>
                <a:gd name="adj2" fmla="val 5294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Emergency Outages</a:t>
              </a:r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7702550" y="2759104"/>
              <a:ext cx="1362075" cy="1185854"/>
            </a:xfrm>
            <a:prstGeom prst="wedgeRectCallout">
              <a:avLst>
                <a:gd name="adj1" fmla="val -188535"/>
                <a:gd name="adj2" fmla="val -461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Load Pocket Weight</a:t>
              </a: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702550" y="3944958"/>
              <a:ext cx="1362075" cy="922330"/>
            </a:xfrm>
            <a:prstGeom prst="wedgeRectCallout">
              <a:avLst>
                <a:gd name="adj1" fmla="val -180048"/>
                <a:gd name="adj2" fmla="val -2026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Load</a:t>
              </a: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7713663" y="4859351"/>
              <a:ext cx="1362075" cy="922330"/>
            </a:xfrm>
            <a:prstGeom prst="wedgeRectCallout">
              <a:avLst>
                <a:gd name="adj1" fmla="val -159557"/>
                <a:gd name="adj2" fmla="val -471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ODDS</a:t>
              </a:r>
            </a:p>
          </p:txBody>
        </p:sp>
        <p:sp>
          <p:nvSpPr>
            <p:cNvPr id="26" name="Rectangular Callout 25"/>
            <p:cNvSpPr/>
            <p:nvPr/>
          </p:nvSpPr>
          <p:spPr>
            <a:xfrm>
              <a:off x="7091363" y="5815019"/>
              <a:ext cx="1995487" cy="868356"/>
            </a:xfrm>
            <a:prstGeom prst="wedgeRectCallout">
              <a:avLst>
                <a:gd name="adj1" fmla="val -77803"/>
                <a:gd name="adj2" fmla="val -4247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Red Alert sent to CAP Tool</a:t>
              </a:r>
            </a:p>
          </p:txBody>
        </p:sp>
        <p:pic>
          <p:nvPicPr>
            <p:cNvPr id="102428" name="Picture 20" descr="3B86 RR.tiff"/>
            <p:cNvPicPr>
              <a:picLocks noChangeAspect="1"/>
            </p:cNvPicPr>
            <p:nvPr/>
          </p:nvPicPr>
          <p:blipFill>
            <a:blip r:embed="rId3"/>
            <a:srcRect t="24889" r="7326" b="63931"/>
            <a:stretch>
              <a:fillRect/>
            </a:stretch>
          </p:blipFill>
          <p:spPr bwMode="auto">
            <a:xfrm>
              <a:off x="1" y="398509"/>
              <a:ext cx="9143999" cy="77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96913" y="917575"/>
            <a:ext cx="8462962" cy="5568950"/>
            <a:chOff x="696912" y="917575"/>
            <a:chExt cx="8463207" cy="5568950"/>
          </a:xfrm>
        </p:grpSpPr>
        <p:grpSp>
          <p:nvGrpSpPr>
            <p:cNvPr id="102403" name="Group 36"/>
            <p:cNvGrpSpPr>
              <a:grpSpLocks/>
            </p:cNvGrpSpPr>
            <p:nvPr/>
          </p:nvGrpSpPr>
          <p:grpSpPr bwMode="auto">
            <a:xfrm>
              <a:off x="696912" y="917575"/>
              <a:ext cx="8463207" cy="5568950"/>
              <a:chOff x="696912" y="917575"/>
              <a:chExt cx="8463207" cy="5568950"/>
            </a:xfrm>
          </p:grpSpPr>
          <p:grpSp>
            <p:nvGrpSpPr>
              <p:cNvPr id="102405" name="Group 34"/>
              <p:cNvGrpSpPr>
                <a:grpSpLocks/>
              </p:cNvGrpSpPr>
              <p:nvPr/>
            </p:nvGrpSpPr>
            <p:grpSpPr bwMode="auto">
              <a:xfrm>
                <a:off x="696912" y="917575"/>
                <a:ext cx="8463207" cy="5568950"/>
                <a:chOff x="696912" y="917575"/>
                <a:chExt cx="8463207" cy="5568950"/>
              </a:xfrm>
            </p:grpSpPr>
            <p:grpSp>
              <p:nvGrpSpPr>
                <p:cNvPr id="102407" name="Group 31"/>
                <p:cNvGrpSpPr>
                  <a:grpSpLocks/>
                </p:cNvGrpSpPr>
                <p:nvPr/>
              </p:nvGrpSpPr>
              <p:grpSpPr bwMode="auto">
                <a:xfrm>
                  <a:off x="696912" y="917575"/>
                  <a:ext cx="8463207" cy="5568950"/>
                  <a:chOff x="696912" y="917575"/>
                  <a:chExt cx="8463207" cy="5568950"/>
                </a:xfrm>
              </p:grpSpPr>
              <p:pic>
                <p:nvPicPr>
                  <p:cNvPr id="102410" name="Picture 27" descr="3B86 3.tiff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5972" t="25082" r="20416" b="7945"/>
                  <a:stretch>
                    <a:fillRect/>
                  </a:stretch>
                </p:blipFill>
                <p:spPr bwMode="auto">
                  <a:xfrm>
                    <a:off x="696912" y="917575"/>
                    <a:ext cx="8463207" cy="5568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790962" y="3549649"/>
                    <a:ext cx="5314950" cy="50801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/>
                  <p:nvPr/>
                </p:nvSpPr>
                <p:spPr>
                  <a:xfrm>
                    <a:off x="1257315" y="4495800"/>
                    <a:ext cx="7378914" cy="1728788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5042025" y="1101725"/>
                  <a:ext cx="355610" cy="3302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207130" y="4708525"/>
                  <a:ext cx="355610" cy="3302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5245231" y="2359025"/>
                <a:ext cx="355610" cy="3302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270631" y="5826125"/>
              <a:ext cx="355610" cy="3302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Project History 4 – MTBF, CAPT and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64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Fruit, after 6 years of R&amp;D with Con Ed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Ranking &amp; MTBF for primary feeders &amp; all components plus secondary grid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CAPT system: Optimal engineering and maintenance -- ”bang for the buck” (change in MTBF/$ spent)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CAP system: Operator aid – showing assets at risk in real time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These and other systems installed &amp; in daily use</a:t>
            </a:r>
          </a:p>
          <a:p>
            <a:pPr lvl="2">
              <a:buFont typeface="Wingdings" charset="2"/>
              <a:buChar char="➤"/>
              <a:defRPr/>
            </a:pPr>
            <a:endParaRPr dirty="0" smtClean="0"/>
          </a:p>
          <a:p>
            <a:pPr lvl="1">
              <a:buFont typeface="Wingdings" charset="2"/>
              <a:buChar char="➤"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49" name="Group 4"/>
          <p:cNvGrpSpPr>
            <a:grpSpLocks/>
          </p:cNvGrpSpPr>
          <p:nvPr/>
        </p:nvGrpSpPr>
        <p:grpSpPr bwMode="auto">
          <a:xfrm>
            <a:off x="-12700" y="609600"/>
            <a:ext cx="9156700" cy="6096000"/>
            <a:chOff x="1024686" y="1285182"/>
            <a:chExt cx="7094627" cy="5572818"/>
          </a:xfrm>
        </p:grpSpPr>
        <p:pic>
          <p:nvPicPr>
            <p:cNvPr id="104450" name="Picture 2"/>
            <p:cNvPicPr>
              <a:picLocks noChangeAspect="1" noChangeArrowheads="1"/>
            </p:cNvPicPr>
            <p:nvPr/>
          </p:nvPicPr>
          <p:blipFill>
            <a:blip r:embed="rId3"/>
            <a:srcRect t="9767" r="4156" b="3893"/>
            <a:stretch>
              <a:fillRect/>
            </a:stretch>
          </p:blipFill>
          <p:spPr bwMode="auto">
            <a:xfrm>
              <a:off x="1024686" y="1285182"/>
              <a:ext cx="7094627" cy="557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1" name="Oval 3"/>
            <p:cNvSpPr>
              <a:spLocks noChangeArrowheads="1"/>
            </p:cNvSpPr>
            <p:nvPr/>
          </p:nvSpPr>
          <p:spPr bwMode="auto">
            <a:xfrm>
              <a:off x="3261888" y="4049438"/>
              <a:ext cx="431200" cy="27790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2" name="Oval 4"/>
            <p:cNvSpPr>
              <a:spLocks noChangeArrowheads="1"/>
            </p:cNvSpPr>
            <p:nvPr/>
          </p:nvSpPr>
          <p:spPr bwMode="auto">
            <a:xfrm>
              <a:off x="2719128" y="5423674"/>
              <a:ext cx="574933" cy="208429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2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MTBF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Needed for CAPT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Difficult to estimate MTBF 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Imbalanced data: small numbers of outages 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“Censored data” 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Tried several methods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SVM-R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Random Forests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Regression methods (used in CAPT)</a:t>
            </a:r>
          </a:p>
          <a:p>
            <a:pPr lvl="1">
              <a:buFont typeface="Wingdings" charset="2"/>
              <a:buChar char="➤"/>
              <a:defRPr/>
            </a:pPr>
            <a:r>
              <a:rPr dirty="0" err="1" smtClean="0"/>
              <a:t>Waibull</a:t>
            </a:r>
            <a:r>
              <a:rPr dirty="0" smtClean="0"/>
              <a:t> models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Cox Proportional Hazards </a:t>
            </a:r>
            <a:endParaRPr dirty="0"/>
          </a:p>
        </p:txBody>
      </p:sp>
      <p:sp>
        <p:nvSpPr>
          <p:cNvPr id="10649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990600" cy="4714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B162551-6E3E-4628-A058-60B08E7E0603}" type="slidenum">
              <a:rPr lang="en-US" smtClean="0">
                <a:latin typeface="Trajan Pro"/>
                <a:ea typeface="msmincho"/>
              </a:rPr>
              <a:pPr>
                <a:buFont typeface="Wingdings" pitchFamily="2" charset="2"/>
                <a:buNone/>
              </a:pPr>
              <a:t>26</a:t>
            </a:fld>
            <a:endParaRPr lang="en-US" smtClean="0">
              <a:latin typeface="Trajan Pro"/>
              <a:ea typeface="msminch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>
            <a:normAutofit fontScale="90000"/>
          </a:bodyPr>
          <a:lstStyle/>
          <a:p>
            <a:pPr eaLnBrk="1" hangingPunct="1">
              <a:buFont typeface="Wingdings" charset="2"/>
              <a:buNone/>
              <a:defRPr/>
            </a:pPr>
            <a:r>
              <a:rPr sz="3600" err="1" smtClean="0">
                <a:ea typeface="ＭＳ Ｐゴシック" pitchFamily="-112" charset="-128"/>
                <a:cs typeface="ＭＳ Ｐゴシック" pitchFamily="-112" charset="-128"/>
              </a:rPr>
              <a:t>Weibull</a:t>
            </a:r>
            <a:r>
              <a:rPr sz="3600" smtClean="0">
                <a:ea typeface="ＭＳ Ｐゴシック" pitchFamily="-112" charset="-128"/>
                <a:cs typeface="ＭＳ Ｐゴシック" pitchFamily="-112" charset="-128"/>
              </a:rPr>
              <a:t> and Cox Proportional Hazards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sz="2800" smtClean="0">
                <a:ea typeface="ＭＳ Ｐゴシック" pitchFamily="-112" charset="-128"/>
                <a:cs typeface="ＭＳ Ｐゴシック" pitchFamily="-112" charset="-128"/>
              </a:rPr>
              <a:t>Focus on </a:t>
            </a:r>
            <a:r>
              <a:rPr sz="2800" i="1" smtClean="0">
                <a:ea typeface="ＭＳ Ｐゴシック" pitchFamily="-112" charset="-128"/>
                <a:cs typeface="ＭＳ Ｐゴシック" pitchFamily="-112" charset="-128"/>
              </a:rPr>
              <a:t>failure rates and elevated risk after events </a:t>
            </a:r>
            <a:r>
              <a:rPr sz="2800" smtClean="0">
                <a:ea typeface="ＭＳ Ｐゴシック" pitchFamily="-112" charset="-128"/>
                <a:cs typeface="ＭＳ Ｐゴシック" pitchFamily="-112" charset="-128"/>
              </a:rPr>
              <a:t>instead of </a:t>
            </a:r>
            <a:r>
              <a:rPr sz="2800" i="1" smtClean="0">
                <a:ea typeface="ＭＳ Ｐゴシック" pitchFamily="-112" charset="-128"/>
                <a:cs typeface="ＭＳ Ｐゴシック" pitchFamily="-112" charset="-128"/>
              </a:rPr>
              <a:t>failure intervals</a:t>
            </a:r>
          </a:p>
        </p:txBody>
      </p:sp>
      <p:pic>
        <p:nvPicPr>
          <p:cNvPr id="1075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0925"/>
            <a:ext cx="7315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Required much more time than ML R&amp;D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Tables were hard to join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Different formats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Different levels of detail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Different identifiers for same objects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Some parts of system not tracked (e.g. secondary system)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Different time stamps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(EST, EDT, GMT),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 time marked when data entered vs. when event occurred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Different update cycles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Some data overwritten, so only current state represented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Needed to “reverse engineer” system from </a:t>
            </a:r>
            <a:r>
              <a:rPr smtClean="0"/>
              <a:t>repair records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Noise, errors, missing data,….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Summary of solutions/advances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Optimal repair and reengineering plans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Ranking of &gt;100,000s items, each with 400-3000 attributes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Dealing with “concept drift” using ensemble models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Learning scalar values (</a:t>
            </a:r>
            <a:r>
              <a:rPr dirty="0" err="1" smtClean="0"/>
              <a:t>MTBFs</a:t>
            </a:r>
            <a:r>
              <a:rPr dirty="0" smtClean="0"/>
              <a:t>)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Dealing with censored data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Showing that testing used by Con Edison caused more failures than it prevented (and at significant cost)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Distributed detection of power quality and load transfer deviations 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LOTS of data cleaning! 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Creation of </a:t>
            </a:r>
            <a:r>
              <a:rPr dirty="0" err="1" smtClean="0"/>
              <a:t>DBs</a:t>
            </a:r>
            <a:r>
              <a:rPr dirty="0" smtClean="0"/>
              <a:t> from tables, including inferential joins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Learning to create </a:t>
            </a:r>
            <a:r>
              <a:rPr dirty="0" err="1" smtClean="0"/>
              <a:t>DBs</a:t>
            </a:r>
            <a:r>
              <a:rPr dirty="0" smtClean="0"/>
              <a:t> from unstructured text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Dealing with missing values, bad values, etc., etc. </a:t>
            </a:r>
          </a:p>
          <a:p>
            <a:pPr lvl="1">
              <a:buFont typeface="Wingdings" charset="2"/>
              <a:buChar char="➤"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Project History 1 --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lnSpcReduction="10000"/>
          </a:bodyPr>
          <a:lstStyle/>
          <a:p>
            <a:pPr>
              <a:spcAft>
                <a:spcPts val="688"/>
              </a:spcAft>
              <a:buFont typeface="Wingdings" charset="2"/>
              <a:buChar char="Ø"/>
              <a:defRPr/>
            </a:pPr>
            <a:r>
              <a:rPr dirty="0" smtClean="0"/>
              <a:t>2004 – Roger Anderson &amp; Albert Boulanger spent ~6 months talking with Con Edison engineers, managers, operators, with support of Artie </a:t>
            </a:r>
            <a:r>
              <a:rPr dirty="0" err="1" smtClean="0"/>
              <a:t>Kressner</a:t>
            </a:r>
            <a:r>
              <a:rPr dirty="0" smtClean="0"/>
              <a:t>, Director of R&amp;D</a:t>
            </a:r>
          </a:p>
          <a:p>
            <a:pPr marL="784225" lvl="3">
              <a:lnSpc>
                <a:spcPct val="103000"/>
              </a:lnSpc>
              <a:buFont typeface="Wingdings" charset="2"/>
              <a:buChar char="➤"/>
              <a:defRPr/>
            </a:pPr>
            <a:r>
              <a:rPr dirty="0" smtClean="0"/>
              <a:t>Looking for ML opportunities</a:t>
            </a:r>
          </a:p>
          <a:p>
            <a:pPr marL="784225" lvl="3">
              <a:lnSpc>
                <a:spcPct val="103000"/>
              </a:lnSpc>
              <a:buFont typeface="Wingdings" charset="2"/>
              <a:buChar char="➤"/>
              <a:defRPr/>
            </a:pPr>
            <a:r>
              <a:rPr dirty="0" smtClean="0"/>
              <a:t>Found 10 possibilities</a:t>
            </a:r>
          </a:p>
          <a:p>
            <a:pPr marL="0" lvl="1">
              <a:buFont typeface="Wingdings" charset="2"/>
              <a:buChar char="➤"/>
              <a:defRPr/>
            </a:pPr>
            <a:r>
              <a:rPr dirty="0" smtClean="0"/>
              <a:t>Topic selected: improving feeder reliability</a:t>
            </a:r>
          </a:p>
          <a:p>
            <a:pPr marL="784225" lvl="3">
              <a:buFont typeface="Wingdings" charset="2"/>
              <a:buChar char="➤"/>
              <a:defRPr/>
            </a:pPr>
            <a:r>
              <a:rPr dirty="0" smtClean="0"/>
              <a:t>But more outages each year</a:t>
            </a:r>
          </a:p>
          <a:p>
            <a:pPr marL="784225" lvl="3">
              <a:buFont typeface="Wingdings" charset="2"/>
              <a:buChar char="➤"/>
              <a:defRPr/>
            </a:pPr>
            <a:r>
              <a:rPr dirty="0" smtClean="0"/>
              <a:t>More $ spent each of 5 previous years</a:t>
            </a:r>
          </a:p>
          <a:p>
            <a:pPr marL="784225" lvl="3">
              <a:buFont typeface="Wingdings" charset="2"/>
              <a:buChar char="➤"/>
              <a:defRPr/>
            </a:pPr>
            <a:r>
              <a:rPr dirty="0" smtClean="0"/>
              <a:t>Why? Bad policies? System aging too fast?</a:t>
            </a:r>
          </a:p>
          <a:p>
            <a:pPr marL="784225" lvl="3">
              <a:buFont typeface="Wingdings" charset="2"/>
              <a:buChar char="➤"/>
              <a:defRPr/>
            </a:pP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From CFD to Discrete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956175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For future we </a:t>
            </a:r>
            <a:r>
              <a:rPr dirty="0"/>
              <a:t>will need to deal with worlds that are represented not as 3-D </a:t>
            </a:r>
            <a:r>
              <a:rPr dirty="0" smtClean="0"/>
              <a:t>systems </a:t>
            </a:r>
            <a:r>
              <a:rPr dirty="0"/>
              <a:t>through time, but instead as discrete data structures and programs: </a:t>
            </a:r>
            <a:r>
              <a:rPr dirty="0" smtClean="0"/>
              <a:t>  </a:t>
            </a:r>
            <a:endParaRPr dirty="0"/>
          </a:p>
          <a:p>
            <a:pPr lvl="1">
              <a:buFont typeface="Wingdings" charset="2"/>
              <a:buChar char="➤"/>
              <a:defRPr/>
            </a:pPr>
            <a:r>
              <a:rPr b="1" dirty="0"/>
              <a:t>Graphs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For </a:t>
            </a:r>
            <a:r>
              <a:rPr dirty="0"/>
              <a:t>the smart grid and consumer networks</a:t>
            </a:r>
            <a:r>
              <a:rPr dirty="0" smtClean="0"/>
              <a:t>, including sensors, communication,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Simulating addition of </a:t>
            </a:r>
            <a:r>
              <a:rPr dirty="0"/>
              <a:t>geothermal, wind, solar, tidal, hydro, </a:t>
            </a:r>
            <a:r>
              <a:rPr dirty="0" smtClean="0"/>
              <a:t>cogeneration</a:t>
            </a:r>
          </a:p>
          <a:p>
            <a:pPr lvl="1">
              <a:buFont typeface="Wingdings" charset="2"/>
              <a:buChar char="➤"/>
              <a:defRPr/>
            </a:pPr>
            <a:r>
              <a:rPr b="1" dirty="0"/>
              <a:t>Market transactions, auctions and databases</a:t>
            </a:r>
            <a:r>
              <a:rPr b="1" dirty="0" smtClean="0"/>
              <a:t> </a:t>
            </a:r>
            <a:endParaRPr dirty="0" smtClean="0"/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Planning </a:t>
            </a:r>
            <a:r>
              <a:rPr dirty="0"/>
              <a:t>and running carbon cap-and-trade </a:t>
            </a:r>
            <a:r>
              <a:rPr dirty="0" smtClean="0"/>
              <a:t>markets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Understanding </a:t>
            </a:r>
            <a:r>
              <a:rPr dirty="0"/>
              <a:t>the effects of tax and economic </a:t>
            </a:r>
            <a:r>
              <a:rPr dirty="0" smtClean="0"/>
              <a:t>policies</a:t>
            </a:r>
          </a:p>
          <a:p>
            <a:pPr lvl="1">
              <a:buFont typeface="Wingdings" charset="2"/>
              <a:buChar char="➤"/>
              <a:defRPr/>
            </a:pPr>
            <a:r>
              <a:rPr b="1" dirty="0"/>
              <a:t>Data structures (e.g. trees and martingales)</a:t>
            </a:r>
            <a:r>
              <a:rPr b="1" dirty="0" smtClean="0"/>
              <a:t> 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Optimal planning </a:t>
            </a:r>
            <a:r>
              <a:rPr dirty="0"/>
              <a:t>for environmental remediation of nuclear waste </a:t>
            </a:r>
            <a:r>
              <a:rPr dirty="0" smtClean="0"/>
              <a:t>sites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 </a:t>
            </a:r>
            <a:r>
              <a:rPr dirty="0"/>
              <a:t>P</a:t>
            </a:r>
            <a:r>
              <a:rPr dirty="0" smtClean="0"/>
              <a:t>lanning </a:t>
            </a:r>
            <a:r>
              <a:rPr dirty="0"/>
              <a:t>and operating fossil fuel extraction </a:t>
            </a:r>
            <a:r>
              <a:rPr dirty="0" smtClean="0"/>
              <a:t>operations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 </a:t>
            </a:r>
            <a:r>
              <a:rPr dirty="0"/>
              <a:t>P</a:t>
            </a:r>
            <a:r>
              <a:rPr dirty="0" smtClean="0"/>
              <a:t>lanning </a:t>
            </a:r>
            <a:r>
              <a:rPr dirty="0"/>
              <a:t>conversion to the smart </a:t>
            </a:r>
            <a:r>
              <a:rPr dirty="0" smtClean="0"/>
              <a:t>grid –”replacing all parts of a 747 – while it’s in the air!”</a:t>
            </a:r>
          </a:p>
          <a:p>
            <a:pPr lvl="1">
              <a:buFont typeface="Wingdings" charset="2"/>
              <a:buChar char="➤"/>
              <a:defRPr/>
            </a:pPr>
            <a:r>
              <a:rPr b="1" dirty="0"/>
              <a:t>Simulations</a:t>
            </a:r>
            <a:r>
              <a:rPr dirty="0"/>
              <a:t> </a:t>
            </a:r>
            <a:r>
              <a:rPr b="1" dirty="0"/>
              <a:t>coupled to sensors and effectors</a:t>
            </a:r>
            <a:r>
              <a:rPr b="1" dirty="0" smtClean="0"/>
              <a:t> </a:t>
            </a:r>
            <a:r>
              <a:rPr dirty="0" smtClean="0"/>
              <a:t>to control</a:t>
            </a:r>
            <a:endParaRPr b="1" dirty="0" smtClean="0"/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The </a:t>
            </a:r>
            <a:r>
              <a:rPr dirty="0"/>
              <a:t>power grid,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Power </a:t>
            </a:r>
            <a:r>
              <a:rPr dirty="0"/>
              <a:t>generation facilities,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Refineries and oil </a:t>
            </a:r>
            <a:r>
              <a:rPr dirty="0"/>
              <a:t>field extraction </a:t>
            </a:r>
            <a:r>
              <a:rPr dirty="0" smtClean="0"/>
              <a:t>systems</a:t>
            </a:r>
          </a:p>
          <a:p>
            <a:pPr lvl="1">
              <a:buFont typeface="Wingdings" charset="2"/>
              <a:buChar char="➤"/>
              <a:defRPr/>
            </a:pPr>
            <a:r>
              <a:rPr b="1" dirty="0"/>
              <a:t>Simulations coupled to machine learning systems </a:t>
            </a:r>
            <a:r>
              <a:rPr dirty="0"/>
              <a:t>to provide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anticipatory </a:t>
            </a:r>
            <a:r>
              <a:rPr dirty="0"/>
              <a:t>error detection, and</a:t>
            </a:r>
            <a:r>
              <a:rPr dirty="0" smtClean="0"/>
              <a:t> </a:t>
            </a:r>
          </a:p>
          <a:p>
            <a:pPr lvl="2">
              <a:buFont typeface="Wingdings" charset="2"/>
              <a:buChar char="➤"/>
              <a:defRPr/>
            </a:pPr>
            <a:r>
              <a:rPr dirty="0" smtClean="0"/>
              <a:t>what</a:t>
            </a:r>
            <a:r>
              <a:rPr dirty="0"/>
              <a:t>-if modeling of possible actions to prevent or correct </a:t>
            </a:r>
            <a:r>
              <a:rPr dirty="0" smtClean="0"/>
              <a:t>problems</a:t>
            </a:r>
          </a:p>
          <a:p>
            <a:pPr>
              <a:buFont typeface="Wingdings" charset="2"/>
              <a:buChar char="Ø"/>
              <a:defRPr/>
            </a:pPr>
            <a:r>
              <a:rPr dirty="0"/>
              <a:t>These new uses will require new discrete algorithms, and scaling to very large computing facilities and datasets. </a:t>
            </a:r>
            <a:r>
              <a:rPr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Acknowledgements (incomplete)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642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sz="3059" dirty="0" smtClean="0">
                <a:latin typeface="Calibri"/>
              </a:rPr>
              <a:t>Funding: Consolidated Edison Company of New York, NYSTAR, DOE, NSF.</a:t>
            </a:r>
          </a:p>
          <a:p>
            <a:pPr>
              <a:buFont typeface="Wingdings" charset="2"/>
              <a:buChar char="Ø"/>
              <a:defRPr/>
            </a:pPr>
            <a:r>
              <a:rPr sz="3059" dirty="0" smtClean="0">
                <a:latin typeface="Calibri"/>
              </a:rPr>
              <a:t>CCLS: Cynthia </a:t>
            </a:r>
            <a:r>
              <a:rPr sz="3059" dirty="0" err="1" smtClean="0">
                <a:latin typeface="Calibri"/>
              </a:rPr>
              <a:t>Rudin</a:t>
            </a:r>
            <a:r>
              <a:rPr sz="3059" dirty="0" smtClean="0">
                <a:latin typeface="Calibri"/>
              </a:rPr>
              <a:t>, Becky </a:t>
            </a:r>
            <a:r>
              <a:rPr sz="3059" dirty="0" err="1" smtClean="0">
                <a:latin typeface="Calibri"/>
              </a:rPr>
              <a:t>Passonneau</a:t>
            </a:r>
            <a:r>
              <a:rPr sz="3059" dirty="0" smtClean="0">
                <a:latin typeface="Calibri"/>
              </a:rPr>
              <a:t>, </a:t>
            </a:r>
            <a:r>
              <a:rPr sz="3059" dirty="0" err="1" smtClean="0">
                <a:latin typeface="Calibri"/>
              </a:rPr>
              <a:t>Axinia</a:t>
            </a:r>
            <a:r>
              <a:rPr sz="3059" dirty="0" smtClean="0">
                <a:latin typeface="Calibri"/>
              </a:rPr>
              <a:t> </a:t>
            </a:r>
            <a:r>
              <a:rPr sz="3059" dirty="0" err="1" smtClean="0">
                <a:latin typeface="Calibri"/>
              </a:rPr>
              <a:t>Radeva</a:t>
            </a:r>
            <a:r>
              <a:rPr sz="3059" dirty="0" smtClean="0">
                <a:latin typeface="Calibri"/>
              </a:rPr>
              <a:t>, Bert Huang,, Wei Chu, Jiang Chen, Marta Arias, </a:t>
            </a:r>
            <a:r>
              <a:rPr sz="3059" dirty="0" err="1" smtClean="0">
                <a:latin typeface="Calibri"/>
              </a:rPr>
              <a:t>Hatim</a:t>
            </a:r>
            <a:r>
              <a:rPr sz="3059" dirty="0" smtClean="0">
                <a:latin typeface="Calibri"/>
              </a:rPr>
              <a:t> </a:t>
            </a:r>
            <a:r>
              <a:rPr sz="3059" dirty="0" err="1" smtClean="0">
                <a:latin typeface="Calibri"/>
              </a:rPr>
              <a:t>Diab</a:t>
            </a:r>
            <a:r>
              <a:rPr sz="3059" dirty="0" smtClean="0">
                <a:latin typeface="Calibri"/>
              </a:rPr>
              <a:t>, Sam Lee, Leon Wu, </a:t>
            </a:r>
            <a:r>
              <a:rPr sz="3059" dirty="0" err="1" smtClean="0">
                <a:latin typeface="Calibri"/>
              </a:rPr>
              <a:t>Rafi</a:t>
            </a:r>
            <a:r>
              <a:rPr sz="3059" dirty="0" smtClean="0">
                <a:latin typeface="Calibri"/>
              </a:rPr>
              <a:t> </a:t>
            </a:r>
            <a:r>
              <a:rPr sz="3059" dirty="0" err="1" smtClean="0">
                <a:latin typeface="Calibri"/>
              </a:rPr>
              <a:t>Pelossof</a:t>
            </a:r>
            <a:r>
              <a:rPr sz="3059" dirty="0" smtClean="0">
                <a:latin typeface="Calibri"/>
              </a:rPr>
              <a:t>, </a:t>
            </a:r>
            <a:r>
              <a:rPr sz="3059" dirty="0" err="1" smtClean="0">
                <a:latin typeface="Calibri"/>
              </a:rPr>
              <a:t>Ilia</a:t>
            </a:r>
            <a:r>
              <a:rPr sz="3059" dirty="0" smtClean="0">
                <a:latin typeface="Calibri"/>
              </a:rPr>
              <a:t> </a:t>
            </a:r>
            <a:r>
              <a:rPr sz="3059" dirty="0" err="1" smtClean="0">
                <a:latin typeface="Calibri"/>
              </a:rPr>
              <a:t>Vovsha</a:t>
            </a:r>
            <a:r>
              <a:rPr sz="3059" dirty="0" smtClean="0">
                <a:latin typeface="Calibri"/>
              </a:rPr>
              <a:t>, </a:t>
            </a:r>
            <a:r>
              <a:rPr sz="3059" dirty="0" err="1" smtClean="0">
                <a:latin typeface="Calibri"/>
              </a:rPr>
              <a:t>Manoj</a:t>
            </a:r>
            <a:r>
              <a:rPr sz="3059" dirty="0" smtClean="0">
                <a:latin typeface="Calibri"/>
              </a:rPr>
              <a:t> </a:t>
            </a:r>
            <a:r>
              <a:rPr sz="3059" dirty="0" err="1" smtClean="0">
                <a:latin typeface="Calibri"/>
              </a:rPr>
              <a:t>Pooleery</a:t>
            </a:r>
            <a:r>
              <a:rPr sz="3059" dirty="0" smtClean="0">
                <a:latin typeface="Calibri"/>
              </a:rPr>
              <a:t>, Phil Long, Tim </a:t>
            </a:r>
            <a:r>
              <a:rPr sz="3059" dirty="0" err="1" smtClean="0">
                <a:latin typeface="Calibri"/>
              </a:rPr>
              <a:t>Teravainen</a:t>
            </a:r>
            <a:r>
              <a:rPr sz="3059" dirty="0" smtClean="0">
                <a:latin typeface="Calibri"/>
              </a:rPr>
              <a:t>, Alessandro </a:t>
            </a:r>
            <a:r>
              <a:rPr sz="3059" dirty="0" err="1" smtClean="0">
                <a:latin typeface="Calibri"/>
              </a:rPr>
              <a:t>Moschitti</a:t>
            </a:r>
            <a:r>
              <a:rPr sz="3059" dirty="0" smtClean="0">
                <a:latin typeface="Calibri"/>
              </a:rPr>
              <a:t>, Daniel </a:t>
            </a:r>
            <a:r>
              <a:rPr sz="3059" dirty="0" err="1" smtClean="0">
                <a:latin typeface="Calibri"/>
              </a:rPr>
              <a:t>Pighin</a:t>
            </a:r>
            <a:r>
              <a:rPr sz="3059" dirty="0" smtClean="0">
                <a:latin typeface="Calibri"/>
              </a:rPr>
              <a:t>, Gail Kaiser, Fred Seibel, Hubert Delaney,….</a:t>
            </a:r>
          </a:p>
          <a:p>
            <a:pPr>
              <a:buFont typeface="Wingdings" charset="2"/>
              <a:buChar char="Ø"/>
              <a:defRPr/>
            </a:pPr>
            <a:r>
              <a:rPr sz="3059" dirty="0" smtClean="0">
                <a:latin typeface="Calibri"/>
              </a:rPr>
              <a:t>Con Ed: Artie </a:t>
            </a:r>
            <a:r>
              <a:rPr sz="3059" dirty="0" err="1" smtClean="0">
                <a:latin typeface="Calibri"/>
              </a:rPr>
              <a:t>Kressner</a:t>
            </a:r>
            <a:r>
              <a:rPr sz="3059" dirty="0" smtClean="0">
                <a:latin typeface="Calibri"/>
              </a:rPr>
              <a:t>, Serena Lee, Troy Devries, Frank Doherty, Maggie Chow,….</a:t>
            </a:r>
          </a:p>
          <a:p>
            <a:pPr>
              <a:buFont typeface="Wingdings" charset="2"/>
              <a:buChar char="Ø"/>
              <a:defRPr/>
            </a:pPr>
            <a:r>
              <a:rPr sz="3059" dirty="0" smtClean="0">
                <a:latin typeface="Calibri"/>
              </a:rPr>
              <a:t>Princeton: Warren Powell, Hugo </a:t>
            </a:r>
            <a:r>
              <a:rPr sz="3059" dirty="0" err="1" smtClean="0">
                <a:latin typeface="Calibri"/>
              </a:rPr>
              <a:t>Simao</a:t>
            </a:r>
            <a:endParaRPr sz="3059" dirty="0" smtClean="0">
              <a:latin typeface="Calibri"/>
            </a:endParaRPr>
          </a:p>
          <a:p>
            <a:pPr>
              <a:buFont typeface="Wingdings" charset="2"/>
              <a:buChar char="Ø"/>
              <a:defRPr/>
            </a:pPr>
            <a:r>
              <a:rPr sz="2800" dirty="0" smtClean="0">
                <a:latin typeface="Calibri"/>
              </a:rPr>
              <a:t>Thorsten </a:t>
            </a:r>
            <a:r>
              <a:rPr sz="2800" dirty="0" err="1" smtClean="0">
                <a:latin typeface="Calibri"/>
              </a:rPr>
              <a:t>Joachims</a:t>
            </a:r>
            <a:r>
              <a:rPr sz="2800" dirty="0" smtClean="0">
                <a:latin typeface="Calibri"/>
              </a:rPr>
              <a:t> for </a:t>
            </a:r>
            <a:r>
              <a:rPr sz="2800" dirty="0" err="1" smtClean="0">
                <a:latin typeface="Calibri"/>
              </a:rPr>
              <a:t>SVMLight</a:t>
            </a:r>
            <a:r>
              <a:rPr sz="2800" dirty="0" smtClean="0"/>
              <a:t>.</a:t>
            </a:r>
            <a:endParaRPr sz="2800" dirty="0" smtClean="0">
              <a:latin typeface="Calibri"/>
            </a:endParaRPr>
          </a:p>
          <a:p>
            <a:pPr>
              <a:buFont typeface="Wingdings" charset="2"/>
              <a:buChar char="Ø"/>
              <a:defRPr/>
            </a:pPr>
            <a:endParaRPr sz="3059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6672263" cy="1036638"/>
          </a:xfrm>
        </p:spPr>
        <p:txBody>
          <a:bodyPr/>
          <a:lstStyle/>
          <a:p>
            <a:pPr eaLnBrk="1" hangingPunct="1"/>
            <a:r>
              <a:rPr smtClean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5715000"/>
          </a:xfrm>
        </p:spPr>
        <p:txBody>
          <a:bodyPr/>
          <a:lstStyle/>
          <a:p>
            <a:pPr eaLnBrk="1" hangingPunct="1">
              <a:buClr>
                <a:srgbClr val="16165D"/>
              </a:buClr>
            </a:pPr>
            <a:endParaRPr sz="4000" b="1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[1] P. Gross, A. Salleb-Aouissi, H. Dutta, A. Boulanger. Ranking Electrical Feeders of the New York Power Grid. In ICMLA 2009.</a:t>
            </a: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[2] A. P. Bradley. The use of the area under the ROC curve in the evaluation of machine learning algorithms. </a:t>
            </a:r>
            <a:r>
              <a:rPr sz="1800" i="1" smtClean="0">
                <a:latin typeface="Arial" charset="0"/>
                <a:cs typeface="Arial" charset="0"/>
              </a:rPr>
              <a:t>Pattern Recognition</a:t>
            </a:r>
            <a:r>
              <a:rPr sz="1800" smtClean="0">
                <a:latin typeface="Arial" charset="0"/>
                <a:cs typeface="Arial" charset="0"/>
              </a:rPr>
              <a:t>, 30(7):1145–1159, July 1997.</a:t>
            </a: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[3] V. N. Vapnik. </a:t>
            </a:r>
            <a:r>
              <a:rPr sz="1800" i="1" smtClean="0">
                <a:latin typeface="Arial" charset="0"/>
                <a:cs typeface="Arial" charset="0"/>
              </a:rPr>
              <a:t>The nature of statistical learning theory</a:t>
            </a:r>
            <a:r>
              <a:rPr sz="1800" smtClean="0">
                <a:latin typeface="Arial" charset="0"/>
                <a:cs typeface="Arial" charset="0"/>
              </a:rPr>
              <a:t>. Springer-Verlag New York, Inc., New York, NY, USA, 1995.</a:t>
            </a: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[4] </a:t>
            </a:r>
            <a:r>
              <a:rPr lang="de-DE" sz="1800" smtClean="0">
                <a:latin typeface="Arial" charset="0"/>
                <a:cs typeface="Arial" charset="0"/>
              </a:rPr>
              <a:t>Y. Freund, R. D. Iyer, R. E. Schapire, and Y. Singer. An </a:t>
            </a:r>
            <a:r>
              <a:rPr sz="1800" smtClean="0">
                <a:latin typeface="Arial" charset="0"/>
                <a:cs typeface="Arial" charset="0"/>
              </a:rPr>
              <a:t>efficient boosting algorithm for combining preferences. In </a:t>
            </a:r>
            <a:r>
              <a:rPr sz="1800" i="1" smtClean="0">
                <a:latin typeface="Arial" charset="0"/>
                <a:cs typeface="Arial" charset="0"/>
              </a:rPr>
              <a:t>ICML ’98: Proceedings of the Fifteenth International Conference on Machine Learning</a:t>
            </a:r>
            <a:r>
              <a:rPr sz="1800" smtClean="0">
                <a:latin typeface="Arial" charset="0"/>
                <a:cs typeface="Arial" charset="0"/>
              </a:rPr>
              <a:t>, pages 170–178, San Francisco, CA, USA, 1998. Morgan Kaufmann Publishers Inc.</a:t>
            </a: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[5] P. M. Long and R. A. Servedio. Martingale boosting. In </a:t>
            </a:r>
            <a:r>
              <a:rPr sz="1800" i="1" smtClean="0">
                <a:latin typeface="Arial" charset="0"/>
                <a:cs typeface="Arial" charset="0"/>
              </a:rPr>
              <a:t>18th Annual Conference on Learning Theory</a:t>
            </a:r>
            <a:r>
              <a:rPr sz="1800" smtClean="0">
                <a:latin typeface="Arial" charset="0"/>
                <a:cs typeface="Arial" charset="0"/>
              </a:rPr>
              <a:t>, Bertinoro, Italy, June 27-30, 2005, pages 79–94. Springer, 2005.</a:t>
            </a:r>
          </a:p>
          <a:p>
            <a:pPr eaLnBrk="1" hangingPunct="1">
              <a:buClr>
                <a:srgbClr val="16165D"/>
              </a:buClr>
            </a:pPr>
            <a:r>
              <a:rPr sz="1800" smtClean="0">
                <a:latin typeface="Arial" charset="0"/>
                <a:cs typeface="Arial" charset="0"/>
              </a:rPr>
              <a:t>[6] P. Gross et al. Predicting electricity distribution feeder failures using machine learning susceptibility analysis. In </a:t>
            </a:r>
            <a:r>
              <a:rPr sz="1800" i="1" smtClean="0">
                <a:latin typeface="Arial" charset="0"/>
                <a:cs typeface="Arial" charset="0"/>
              </a:rPr>
              <a:t>The Eighteenth Conference on Innovative Applications of Artificial Intelligence IAAI-06, Boston, Massachusetts.</a:t>
            </a:r>
            <a:endParaRPr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ChangeArrowheads="1"/>
          </p:cNvSpPr>
          <p:nvPr/>
        </p:nvSpPr>
        <p:spPr bwMode="auto">
          <a:xfrm>
            <a:off x="0" y="1077913"/>
            <a:ext cx="9144000" cy="4865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Electrical Infrastructure</a:t>
            </a:r>
          </a:p>
        </p:txBody>
      </p:sp>
      <p:pic>
        <p:nvPicPr>
          <p:cNvPr id="21507" name="Picture 4" descr="Picture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9083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Content Placeholder 8" descr="Picture 6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5863" r="-15863"/>
          <a:stretch>
            <a:fillRect/>
          </a:stretch>
        </p:blipFill>
        <p:spPr>
          <a:xfrm>
            <a:off x="1905000" y="1077913"/>
            <a:ext cx="8226425" cy="4865687"/>
          </a:xfrm>
        </p:spPr>
      </p:pic>
      <p:pic>
        <p:nvPicPr>
          <p:cNvPr id="21509" name="Picture 10" descr="Picture 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46500"/>
            <a:ext cx="3841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Picture 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975" y="3333750"/>
            <a:ext cx="406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Picture 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4479925"/>
            <a:ext cx="377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Picture 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550" y="4479925"/>
            <a:ext cx="377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Picture 7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0025" y="2738438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 descr="Picture 7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975" y="4095750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841375" y="3333750"/>
            <a:ext cx="129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500"/>
              <a:t>Generation</a:t>
            </a:r>
          </a:p>
        </p:txBody>
      </p: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841375" y="3746500"/>
            <a:ext cx="167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Transmission</a:t>
            </a:r>
          </a:p>
        </p:txBody>
      </p:sp>
      <p:sp>
        <p:nvSpPr>
          <p:cNvPr id="21517" name="TextBox 18"/>
          <p:cNvSpPr txBox="1">
            <a:spLocks noChangeArrowheads="1"/>
          </p:cNvSpPr>
          <p:nvPr/>
        </p:nvSpPr>
        <p:spPr bwMode="auto">
          <a:xfrm>
            <a:off x="819150" y="4110038"/>
            <a:ext cx="184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500"/>
              <a:t>Primary distribution</a:t>
            </a: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838200" y="44942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500"/>
              <a:t>Secondary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NYC Power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  <a:defRPr/>
            </a:pPr>
            <a:r>
              <a:rPr sz="3243" dirty="0" smtClean="0"/>
              <a:t>2nd Generation system designed &amp; built 1945-1960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1st Generation was Edison and Tesla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/>
            </a:pPr>
            <a:r>
              <a:rPr sz="3243" dirty="0" smtClean="0"/>
              <a:t>About 1000 feeders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Highly redundant network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Some cables &gt;80 years old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Some have paper insulation in oil-filled lead casings – an ecological disaster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Selectively tested (“</a:t>
            </a:r>
            <a:r>
              <a:rPr sz="3243" dirty="0" err="1" smtClean="0"/>
              <a:t>HiPot</a:t>
            </a:r>
            <a:r>
              <a:rPr sz="3243" dirty="0" smtClean="0"/>
              <a:t> tests”) spring and fall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Largest number of failures in summer, esp. during heat waves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“Largest copper deposit in the world” – designed to meet peak load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Needed to make system smarter, not larger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/>
            </a:pPr>
            <a:r>
              <a:rPr sz="3243" dirty="0" smtClean="0"/>
              <a:t>Goal: replace on planned schedule, avoiding emergency replacements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sz="3243" dirty="0" smtClean="0"/>
              <a:t>Large amounts of data collected, starting long ago, with more and more recently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sz="3243" dirty="0" smtClean="0"/>
              <a:t>However, unable to predict which feeders would fail with better than random probability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Probably replacing sound feeders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Not replacing weak feeders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Reactive, not proactive</a:t>
            </a:r>
          </a:p>
          <a:p>
            <a:pPr lvl="1">
              <a:lnSpc>
                <a:spcPct val="80000"/>
              </a:lnSpc>
              <a:buFont typeface="Wingdings" charset="2"/>
              <a:buChar char="➤"/>
              <a:defRPr/>
            </a:pPr>
            <a:r>
              <a:rPr sz="3243" dirty="0" smtClean="0"/>
              <a:t>Incurring big costs (e.g. overtime wages) and big risks (of another failure)</a:t>
            </a:r>
          </a:p>
          <a:p>
            <a:pPr>
              <a:buFont typeface="Wingdings" charset="2"/>
              <a:buChar char="Ø"/>
              <a:defRPr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6672263" cy="1036638"/>
          </a:xfrm>
        </p:spPr>
        <p:txBody>
          <a:bodyPr/>
          <a:lstStyle/>
          <a:p>
            <a:pPr eaLnBrk="1" hangingPunct="1"/>
            <a:r>
              <a:rPr smtClean="0">
                <a:solidFill>
                  <a:schemeClr val="bg1"/>
                </a:solidFill>
              </a:rPr>
              <a:t>Feeder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9075"/>
            <a:ext cx="8229600" cy="45307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16165D"/>
              </a:buClr>
              <a:buFont typeface="Wingdings" charset="2"/>
              <a:buChar char="Ø"/>
              <a:defRPr/>
            </a:pPr>
            <a:r>
              <a:rPr b="1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Static</a:t>
            </a:r>
            <a:endParaRPr dirty="0" smtClean="0"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lvl="1" eaLnBrk="1" hangingPunct="1">
              <a:buClr>
                <a:srgbClr val="16165D"/>
              </a:buClr>
              <a:buFont typeface="Wingdings" charset="2"/>
              <a:buChar char="➤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Compositional/structural</a:t>
            </a:r>
          </a:p>
          <a:p>
            <a:pPr lvl="1" eaLnBrk="1" hangingPunct="1">
              <a:buClr>
                <a:srgbClr val="16165D"/>
              </a:buClr>
              <a:buFont typeface="Wingdings" charset="2"/>
              <a:buChar char="➤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Electrical</a:t>
            </a:r>
            <a:endParaRPr b="1" dirty="0" smtClean="0"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eaLnBrk="1" hangingPunct="1">
              <a:buClr>
                <a:srgbClr val="16165D"/>
              </a:buClr>
              <a:buFont typeface="Wingdings" charset="2"/>
              <a:buChar char="Ø"/>
              <a:defRPr/>
            </a:pPr>
            <a:r>
              <a:rPr b="1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Dynamic</a:t>
            </a:r>
            <a:endParaRPr dirty="0" smtClean="0"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lvl="1" eaLnBrk="1" hangingPunct="1">
              <a:buClr>
                <a:srgbClr val="16165D"/>
              </a:buClr>
              <a:buFont typeface="Wingdings" charset="2"/>
              <a:buChar char="➤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Outage history (updated daily)</a:t>
            </a:r>
          </a:p>
          <a:p>
            <a:pPr lvl="1" eaLnBrk="1" hangingPunct="1">
              <a:buClr>
                <a:srgbClr val="16165D"/>
              </a:buClr>
              <a:buFont typeface="Wingdings" charset="2"/>
              <a:buChar char="➤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Load measurements LPW (updated every 5 minutes)</a:t>
            </a:r>
          </a:p>
          <a:p>
            <a:pPr lvl="1" eaLnBrk="1" hangingPunct="1">
              <a:buClr>
                <a:srgbClr val="16165D"/>
              </a:buClr>
              <a:buFont typeface="Wingdings" charset="2"/>
              <a:buChar char="➤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PQ data</a:t>
            </a:r>
          </a:p>
          <a:p>
            <a:pPr marL="388938" lvl="1" indent="-290513" eaLnBrk="1" hangingPunct="1">
              <a:spcAft>
                <a:spcPts val="1288"/>
              </a:spcAft>
              <a:buClr>
                <a:srgbClr val="16165D"/>
              </a:buClr>
              <a:buSzPct val="75000"/>
              <a:buFont typeface="Wingdings" charset="2"/>
              <a:buChar char="Ø"/>
              <a:defRPr/>
            </a:pPr>
            <a:r>
              <a:rPr b="1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Derived</a:t>
            </a:r>
            <a:endParaRPr dirty="0" smtClean="0"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88938" lvl="1" indent="-290513" eaLnBrk="1" hangingPunct="1">
              <a:spcAft>
                <a:spcPts val="1288"/>
              </a:spcAft>
              <a:buClr>
                <a:srgbClr val="16165D"/>
              </a:buClr>
              <a:buSzPct val="75000"/>
              <a:buFont typeface="Wingdings" charset="2"/>
              <a:buChar char="Ø"/>
              <a:defRPr/>
            </a:pPr>
            <a:r>
              <a:rPr b="1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Labels</a:t>
            </a: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: Feeders can go offline for various reasons</a:t>
            </a:r>
          </a:p>
          <a:p>
            <a:pPr eaLnBrk="1" hangingPunct="1">
              <a:buClr>
                <a:srgbClr val="16165D"/>
              </a:buClr>
              <a:buFont typeface="Wingdings" charset="2"/>
              <a:buChar char="Ø"/>
              <a:defRPr/>
            </a:pP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About </a:t>
            </a:r>
            <a:r>
              <a:rPr b="1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300+ </a:t>
            </a:r>
            <a:r>
              <a:rPr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features for each feeder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Project History 2 – Tasks &amp;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dirty="0" smtClean="0"/>
              <a:t>Task 1 – Rank feeders from worst to best, to prioritize replacements/repairs/testing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Historical data available – a big plus, but data not in immediately usable form</a:t>
            </a:r>
          </a:p>
          <a:p>
            <a:pPr lvl="1">
              <a:buFont typeface="Wingdings" charset="2"/>
              <a:buChar char="➤"/>
              <a:defRPr/>
            </a:pPr>
            <a:r>
              <a:rPr dirty="0" smtClean="0"/>
              <a:t>Data preparation a major problem &amp; time sink. More later in talk.</a:t>
            </a:r>
          </a:p>
          <a:p>
            <a:pPr marL="388938" lvl="2" indent="-290513">
              <a:spcAft>
                <a:spcPts val="1288"/>
              </a:spcAft>
              <a:buSzPct val="75000"/>
              <a:buFont typeface="Wingdings" charset="2"/>
              <a:buChar char="Ø"/>
              <a:defRPr/>
            </a:pPr>
            <a:r>
              <a:rPr dirty="0" smtClean="0"/>
              <a:t>First attempt to rank (</a:t>
            </a:r>
            <a:r>
              <a:rPr dirty="0" err="1" smtClean="0"/>
              <a:t>Yoav</a:t>
            </a:r>
            <a:r>
              <a:rPr dirty="0" smtClean="0"/>
              <a:t> Freund) used boosting, but yielded poor results </a:t>
            </a:r>
          </a:p>
          <a:p>
            <a:pPr>
              <a:buFont typeface="Wingdings" charset="2"/>
              <a:buChar char="Ø"/>
              <a:defRPr/>
            </a:pPr>
            <a:r>
              <a:rPr dirty="0" smtClean="0"/>
              <a:t>Second attempt (Phil Long) used “</a:t>
            </a:r>
            <a:r>
              <a:rPr dirty="0" err="1" smtClean="0"/>
              <a:t>MartiRank</a:t>
            </a:r>
            <a:r>
              <a:rPr dirty="0" smtClean="0"/>
              <a:t>” (Martingale Ranking) and showed considerable promise</a:t>
            </a:r>
          </a:p>
          <a:p>
            <a:pPr>
              <a:buFont typeface="Wingdings" charset="2"/>
              <a:buChar char="Ø"/>
              <a:defRPr/>
            </a:pPr>
            <a:endParaRPr dirty="0" smtClean="0"/>
          </a:p>
          <a:p>
            <a:pPr lvl="1">
              <a:buFont typeface="Wingdings" charset="2"/>
              <a:buNone/>
              <a:defRPr/>
            </a:pPr>
            <a:endParaRPr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8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>
              <a:latin typeface="Trajan Pro"/>
            </a:endParaRPr>
          </a:p>
        </p:txBody>
      </p:sp>
      <p:sp>
        <p:nvSpPr>
          <p:cNvPr id="80909" name="Text Box 2"/>
          <p:cNvSpPr txBox="1">
            <a:spLocks noChangeArrowheads="1"/>
          </p:cNvSpPr>
          <p:nvPr/>
        </p:nvSpPr>
        <p:spPr bwMode="auto">
          <a:xfrm>
            <a:off x="1295400" y="457200"/>
            <a:ext cx="685800" cy="1922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100%</a:t>
            </a:r>
          </a:p>
          <a:p>
            <a:pPr>
              <a:spcBef>
                <a:spcPct val="50000"/>
              </a:spcBef>
            </a:pPr>
            <a:endParaRPr lang="en-US" sz="12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endParaRPr lang="en-US" sz="12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endParaRPr lang="en-US" sz="12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endParaRPr lang="en-US" sz="12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endParaRPr lang="en-US" sz="12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  0%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676400" y="228600"/>
          <a:ext cx="6172200" cy="1874838"/>
        </p:xfrm>
        <a:graphic>
          <a:graphicData uri="http://schemas.openxmlformats.org/presentationml/2006/ole">
            <p:oleObj spid="_x0000_s80898" name="Slide" r:id="rId3" imgW="4572000" imgH="3429000" progId="PowerPoint.Slide.8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962400" y="2163763"/>
          <a:ext cx="3886200" cy="1874837"/>
        </p:xfrm>
        <a:graphic>
          <a:graphicData uri="http://schemas.openxmlformats.org/presentationml/2006/ole">
            <p:oleObj spid="_x0000_s80899" name="Slide" r:id="rId4" imgW="4572000" imgH="3429000" progId="PowerPoint.Slide.8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676400" y="2163763"/>
          <a:ext cx="2209800" cy="1874837"/>
        </p:xfrm>
        <a:graphic>
          <a:graphicData uri="http://schemas.openxmlformats.org/presentationml/2006/ole">
            <p:oleObj spid="_x0000_s80900" name="Slide" r:id="rId5" imgW="4572000" imgH="3429000" progId="PowerPoint.Slide.8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676400" y="4191000"/>
          <a:ext cx="1143000" cy="1265238"/>
        </p:xfrm>
        <a:graphic>
          <a:graphicData uri="http://schemas.openxmlformats.org/presentationml/2006/ole">
            <p:oleObj spid="_x0000_s80901" name="Slide" r:id="rId6" imgW="4572000" imgH="3429000" progId="PowerPoint.Slide.8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2819400" y="4191000"/>
          <a:ext cx="2057400" cy="1265238"/>
        </p:xfrm>
        <a:graphic>
          <a:graphicData uri="http://schemas.openxmlformats.org/presentationml/2006/ole">
            <p:oleObj spid="_x0000_s80902" name="Slide" r:id="rId7" imgW="4572000" imgH="3429000" progId="PowerPoint.Slide.8">
              <p:embed/>
            </p:oleObj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4876800" y="4191000"/>
          <a:ext cx="3124200" cy="1265238"/>
        </p:xfrm>
        <a:graphic>
          <a:graphicData uri="http://schemas.openxmlformats.org/presentationml/2006/ole">
            <p:oleObj spid="_x0000_s80903" name="Slide" r:id="rId8" imgW="4572000" imgH="3429000" progId="PowerPoint.Slide.8">
              <p:embed/>
            </p:oleObj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6400800" y="5616575"/>
          <a:ext cx="1524000" cy="936625"/>
        </p:xfrm>
        <a:graphic>
          <a:graphicData uri="http://schemas.openxmlformats.org/presentationml/2006/ole">
            <p:oleObj spid="_x0000_s80904" name="Slide" r:id="rId9" imgW="4572000" imgH="3429000" progId="PowerPoint.Slide.8">
              <p:embed/>
            </p:oleObj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876800" y="5638800"/>
          <a:ext cx="1524000" cy="936625"/>
        </p:xfrm>
        <a:graphic>
          <a:graphicData uri="http://schemas.openxmlformats.org/presentationml/2006/ole">
            <p:oleObj spid="_x0000_s80905" name="Slide" r:id="rId10" imgW="4572000" imgH="3429000" progId="PowerPoint.Slide.8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3352800" y="5638800"/>
          <a:ext cx="1524000" cy="936625"/>
        </p:xfrm>
        <a:graphic>
          <a:graphicData uri="http://schemas.openxmlformats.org/presentationml/2006/ole">
            <p:oleObj spid="_x0000_s80906" name="Slide" r:id="rId11" imgW="4572000" imgH="3429000" progId="PowerPoint.Slide.8">
              <p:embed/>
            </p:oleObj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1676400" y="5638800"/>
          <a:ext cx="1676400" cy="936625"/>
        </p:xfrm>
        <a:graphic>
          <a:graphicData uri="http://schemas.openxmlformats.org/presentationml/2006/ole">
            <p:oleObj spid="_x0000_s80907" name="Slide" r:id="rId12" imgW="4572000" imgH="3429000" progId="PowerPoint.Slide.8">
              <p:embed/>
            </p:oleObj>
          </a:graphicData>
        </a:graphic>
      </p:graphicFrame>
      <p:sp>
        <p:nvSpPr>
          <p:cNvPr id="80910" name="Text Box 13"/>
          <p:cNvSpPr txBox="1">
            <a:spLocks noChangeArrowheads="1"/>
          </p:cNvSpPr>
          <p:nvPr/>
        </p:nvSpPr>
        <p:spPr bwMode="auto">
          <a:xfrm>
            <a:off x="3657600" y="7620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Sum Load Pocket Weights</a:t>
            </a:r>
          </a:p>
        </p:txBody>
      </p:sp>
      <p:sp>
        <p:nvSpPr>
          <p:cNvPr id="80911" name="Text Box 14"/>
          <p:cNvSpPr txBox="1">
            <a:spLocks noChangeArrowheads="1"/>
          </p:cNvSpPr>
          <p:nvPr/>
        </p:nvSpPr>
        <p:spPr bwMode="auto">
          <a:xfrm>
            <a:off x="5943600" y="4495800"/>
            <a:ext cx="13922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CIOA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Same Month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Prev 3 Yrs</a:t>
            </a:r>
          </a:p>
        </p:txBody>
      </p:sp>
      <p:sp>
        <p:nvSpPr>
          <p:cNvPr id="80912" name="Text Box 15"/>
          <p:cNvSpPr txBox="1">
            <a:spLocks noChangeArrowheads="1"/>
          </p:cNvSpPr>
          <p:nvPr/>
        </p:nvSpPr>
        <p:spPr bwMode="auto">
          <a:xfrm>
            <a:off x="1981200" y="5867400"/>
            <a:ext cx="1336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Emergency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Rating</a:t>
            </a:r>
          </a:p>
        </p:txBody>
      </p:sp>
      <p:sp>
        <p:nvSpPr>
          <p:cNvPr id="80913" name="Text Box 16"/>
          <p:cNvSpPr txBox="1">
            <a:spLocks noChangeArrowheads="1"/>
          </p:cNvSpPr>
          <p:nvPr/>
        </p:nvSpPr>
        <p:spPr bwMode="auto">
          <a:xfrm>
            <a:off x="3194050" y="4600575"/>
            <a:ext cx="162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Other Outages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SCH, WR, OOE</a:t>
            </a:r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3625850" y="5859463"/>
            <a:ext cx="1279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u="sng">
                <a:solidFill>
                  <a:srgbClr val="FFFF00"/>
                </a:solidFill>
                <a:ea typeface="ＭＳ Ｐゴシック"/>
                <a:cs typeface="ＭＳ Ｐゴシック"/>
              </a:rPr>
              <a:t>Emergency</a:t>
            </a:r>
            <a:endParaRPr lang="en-US" sz="1600" b="1">
              <a:solidFill>
                <a:srgbClr val="FFFF00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Normal</a:t>
            </a:r>
          </a:p>
        </p:txBody>
      </p:sp>
      <p:sp>
        <p:nvSpPr>
          <p:cNvPr id="80915" name="Text Box 18"/>
          <p:cNvSpPr txBox="1">
            <a:spLocks noChangeArrowheads="1"/>
          </p:cNvSpPr>
          <p:nvPr/>
        </p:nvSpPr>
        <p:spPr bwMode="auto">
          <a:xfrm>
            <a:off x="5257800" y="5911850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Avg LPW</a:t>
            </a:r>
          </a:p>
        </p:txBody>
      </p:sp>
      <p:sp>
        <p:nvSpPr>
          <p:cNvPr id="80916" name="Text Box 19"/>
          <p:cNvSpPr txBox="1">
            <a:spLocks noChangeArrowheads="1"/>
          </p:cNvSpPr>
          <p:nvPr/>
        </p:nvSpPr>
        <p:spPr bwMode="auto">
          <a:xfrm>
            <a:off x="6704013" y="5715000"/>
            <a:ext cx="1235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FOTs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Same Mo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 Prev 3 Yrs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981200" y="2667000"/>
            <a:ext cx="2057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FOT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Same Month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Prev 3 Yrs 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4648200" y="2740025"/>
            <a:ext cx="3200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FOT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Same Season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Previous Year </a:t>
            </a: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3962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Text Box 31"/>
          <p:cNvSpPr txBox="1">
            <a:spLocks noChangeArrowheads="1"/>
          </p:cNvSpPr>
          <p:nvPr/>
        </p:nvSpPr>
        <p:spPr bwMode="auto">
          <a:xfrm>
            <a:off x="1676400" y="2057400"/>
            <a:ext cx="6172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 0                       20%                      40%                     60%                     80%                   100% </a:t>
            </a:r>
          </a:p>
        </p:txBody>
      </p:sp>
      <p:sp>
        <p:nvSpPr>
          <p:cNvPr id="80921" name="Text Box 32"/>
          <p:cNvSpPr txBox="1">
            <a:spLocks noChangeArrowheads="1"/>
          </p:cNvSpPr>
          <p:nvPr/>
        </p:nvSpPr>
        <p:spPr bwMode="auto">
          <a:xfrm>
            <a:off x="1752600" y="4038600"/>
            <a:ext cx="6172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 0                       20%                      40%                     60%                     80%                   100% </a:t>
            </a:r>
          </a:p>
        </p:txBody>
      </p:sp>
      <p:sp>
        <p:nvSpPr>
          <p:cNvPr id="80922" name="Text Box 33"/>
          <p:cNvSpPr txBox="1">
            <a:spLocks noChangeArrowheads="1"/>
          </p:cNvSpPr>
          <p:nvPr/>
        </p:nvSpPr>
        <p:spPr bwMode="auto">
          <a:xfrm>
            <a:off x="1676400" y="5410200"/>
            <a:ext cx="6172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 0                       20%                      40%                     60%                     80%                   100% </a:t>
            </a:r>
          </a:p>
        </p:txBody>
      </p:sp>
      <p:sp>
        <p:nvSpPr>
          <p:cNvPr id="80923" name="Text Box 34"/>
          <p:cNvSpPr txBox="1">
            <a:spLocks noChangeArrowheads="1"/>
          </p:cNvSpPr>
          <p:nvPr/>
        </p:nvSpPr>
        <p:spPr bwMode="auto">
          <a:xfrm>
            <a:off x="1676400" y="6553200"/>
            <a:ext cx="6172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 0                       20%                      40%                     60%                     80%                   100% </a:t>
            </a:r>
          </a:p>
        </p:txBody>
      </p:sp>
      <p:sp>
        <p:nvSpPr>
          <p:cNvPr id="80924" name="Text Box 35"/>
          <p:cNvSpPr txBox="1">
            <a:spLocks noChangeArrowheads="1"/>
          </p:cNvSpPr>
          <p:nvPr/>
        </p:nvSpPr>
        <p:spPr bwMode="auto">
          <a:xfrm>
            <a:off x="1814513" y="4648200"/>
            <a:ext cx="928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Monitor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ea typeface="ＭＳ Ｐゴシック"/>
                <a:cs typeface="ＭＳ Ｐゴシック"/>
              </a:rPr>
              <a:t>2005</a:t>
            </a:r>
          </a:p>
        </p:txBody>
      </p:sp>
      <p:sp>
        <p:nvSpPr>
          <p:cNvPr id="80925" name="Text Box 42"/>
          <p:cNvSpPr txBox="1">
            <a:spLocks noChangeArrowheads="1"/>
          </p:cNvSpPr>
          <p:nvPr/>
        </p:nvSpPr>
        <p:spPr bwMode="auto">
          <a:xfrm>
            <a:off x="0" y="-76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MartiRank</a:t>
            </a:r>
          </a:p>
        </p:txBody>
      </p:sp>
      <p:sp>
        <p:nvSpPr>
          <p:cNvPr id="80926" name="Text Box 44"/>
          <p:cNvSpPr txBox="1">
            <a:spLocks noChangeArrowheads="1"/>
          </p:cNvSpPr>
          <p:nvPr/>
        </p:nvSpPr>
        <p:spPr bwMode="auto">
          <a:xfrm>
            <a:off x="76200" y="24384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a typeface="ＭＳ Ｐゴシック"/>
                <a:cs typeface="ＭＳ Ｐゴシック"/>
              </a:rPr>
              <a:t>2: Split list and select ROC for each …</a:t>
            </a:r>
          </a:p>
        </p:txBody>
      </p:sp>
      <p:sp>
        <p:nvSpPr>
          <p:cNvPr id="80927" name="Text Box 45"/>
          <p:cNvSpPr txBox="1">
            <a:spLocks noChangeArrowheads="1"/>
          </p:cNvSpPr>
          <p:nvPr/>
        </p:nvSpPr>
        <p:spPr bwMode="auto">
          <a:xfrm>
            <a:off x="76200" y="6858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a typeface="ＭＳ Ｐゴシック"/>
                <a:cs typeface="ＭＳ Ｐゴシック"/>
              </a:rPr>
              <a:t>1: Select highest ROC attribute and sort list</a:t>
            </a:r>
          </a:p>
        </p:txBody>
      </p:sp>
      <p:sp>
        <p:nvSpPr>
          <p:cNvPr id="80928" name="Text Box 46"/>
          <p:cNvSpPr txBox="1">
            <a:spLocks noChangeArrowheads="1"/>
          </p:cNvSpPr>
          <p:nvPr/>
        </p:nvSpPr>
        <p:spPr bwMode="auto">
          <a:xfrm>
            <a:off x="76200" y="4419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a typeface="ＭＳ Ｐゴシック"/>
                <a:cs typeface="ＭＳ Ｐゴシック"/>
              </a:rPr>
              <a:t>3: Select ROC for each … </a:t>
            </a:r>
          </a:p>
        </p:txBody>
      </p:sp>
      <p:sp>
        <p:nvSpPr>
          <p:cNvPr id="80929" name="AutoShape 48"/>
          <p:cNvSpPr>
            <a:spLocks noChangeArrowheads="1"/>
          </p:cNvSpPr>
          <p:nvPr/>
        </p:nvSpPr>
        <p:spPr bwMode="auto">
          <a:xfrm>
            <a:off x="1143000" y="5029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AutoShape 49"/>
          <p:cNvSpPr>
            <a:spLocks noChangeArrowheads="1"/>
          </p:cNvSpPr>
          <p:nvPr/>
        </p:nvSpPr>
        <p:spPr bwMode="auto">
          <a:xfrm>
            <a:off x="1143000" y="6248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1" name="AutoShape 51"/>
          <p:cNvSpPr>
            <a:spLocks noChangeArrowheads="1"/>
          </p:cNvSpPr>
          <p:nvPr/>
        </p:nvSpPr>
        <p:spPr bwMode="auto">
          <a:xfrm>
            <a:off x="1219200" y="1600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Text Box 52"/>
          <p:cNvSpPr txBox="1">
            <a:spLocks noChangeArrowheads="1"/>
          </p:cNvSpPr>
          <p:nvPr/>
        </p:nvSpPr>
        <p:spPr bwMode="auto">
          <a:xfrm>
            <a:off x="228600" y="5713413"/>
            <a:ext cx="160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a typeface="ＭＳ Ｐゴシック"/>
                <a:cs typeface="ＭＳ Ｐゴシック"/>
              </a:rPr>
              <a:t>4: Select ROC for each … </a:t>
            </a:r>
          </a:p>
        </p:txBody>
      </p:sp>
      <p:sp>
        <p:nvSpPr>
          <p:cNvPr id="80933" name="AutoShape 53"/>
          <p:cNvSpPr>
            <a:spLocks noChangeArrowheads="1"/>
          </p:cNvSpPr>
          <p:nvPr/>
        </p:nvSpPr>
        <p:spPr bwMode="auto">
          <a:xfrm>
            <a:off x="1143000" y="32766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6425" cy="1036638"/>
          </a:xfrm>
        </p:spPr>
        <p:txBody>
          <a:bodyPr/>
          <a:lstStyle/>
          <a:p>
            <a:r>
              <a:rPr smtClean="0"/>
              <a:t>Crown Heights Network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0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endParaRPr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 t="5797"/>
          <a:stretch>
            <a:fillRect/>
          </a:stretch>
        </p:blipFill>
        <p:spPr bwMode="auto">
          <a:xfrm>
            <a:off x="0" y="1125538"/>
            <a:ext cx="91440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03400" y="1693863"/>
            <a:ext cx="2274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+mn-cs"/>
              </a:rPr>
              <a:t>Color is Composition</a:t>
            </a:r>
            <a:endParaRPr lang="en-US" b="1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9550" y="1789113"/>
            <a:ext cx="1582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+mn-cs"/>
              </a:rPr>
              <a:t>Height is Risk</a:t>
            </a:r>
            <a:endParaRPr lang="en-US" b="1" dirty="0">
              <a:solidFill>
                <a:schemeClr val="accent3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13.2|12.9"/>
</p:tagLst>
</file>

<file path=ppt/theme/theme1.xml><?xml version="1.0" encoding="utf-8"?>
<a:theme xmlns:a="http://schemas.openxmlformats.org/drawingml/2006/main" name="CCLSPresentationTemplate_2_Gener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0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0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1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1923</Words>
  <Application>Microsoft Macintosh PowerPoint</Application>
  <PresentationFormat>On-screen Show (4:3)</PresentationFormat>
  <Paragraphs>371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8" baseType="lpstr">
      <vt:lpstr>Arial</vt:lpstr>
      <vt:lpstr>msmincho</vt:lpstr>
      <vt:lpstr>Trajan Pro Bold</vt:lpstr>
      <vt:lpstr>Wingdings</vt:lpstr>
      <vt:lpstr>Palatino</vt:lpstr>
      <vt:lpstr>Calibri</vt:lpstr>
      <vt:lpstr>ＭＳ Ｐゴシック</vt:lpstr>
      <vt:lpstr>Times New Roman</vt:lpstr>
      <vt:lpstr>Trajan Pro</vt:lpstr>
      <vt:lpstr>Bitstream Vera Sans</vt:lpstr>
      <vt:lpstr>+mj-lt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CCLSPresentationTemplate_2_Generic</vt:lpstr>
      <vt:lpstr>Slide</vt:lpstr>
      <vt:lpstr> Using Historical and Real-Time Data to Optimize Reliability for Power Distribution </vt:lpstr>
      <vt:lpstr>CCLS Research focuses</vt:lpstr>
      <vt:lpstr>Project History 1 -- Origins</vt:lpstr>
      <vt:lpstr>Electrical Infrastructure</vt:lpstr>
      <vt:lpstr>NYC Power Grid</vt:lpstr>
      <vt:lpstr>Feeder data</vt:lpstr>
      <vt:lpstr>Project History 2 – Tasks &amp; Data</vt:lpstr>
      <vt:lpstr>Slide 8</vt:lpstr>
      <vt:lpstr>Crown Heights Network 3B</vt:lpstr>
      <vt:lpstr>Slide 10</vt:lpstr>
      <vt:lpstr>Using results of learning to answer long-standing questions</vt:lpstr>
      <vt:lpstr>Problem – “Concept Drift” over Time</vt:lpstr>
      <vt:lpstr>Dynamic setting</vt:lpstr>
      <vt:lpstr>Project History 3 – Dynamic Attributes</vt:lpstr>
      <vt:lpstr>ODDS: Outage Derived Data Sets</vt:lpstr>
      <vt:lpstr>Ranking Feeders</vt:lpstr>
      <vt:lpstr>Ranking Feeders</vt:lpstr>
      <vt:lpstr>ROC for Crown Heights feeders 3B81-96 (BLUE)  May, 2008 thru Jan, 2009</vt:lpstr>
      <vt:lpstr>ODDS BLIND TEST BY NETWORK </vt:lpstr>
      <vt:lpstr>Slide 20</vt:lpstr>
      <vt:lpstr>Slide 21</vt:lpstr>
      <vt:lpstr>ODDS Attributes for BQ vary from Summer, 2009, to Winter 2010</vt:lpstr>
      <vt:lpstr>Slide 23</vt:lpstr>
      <vt:lpstr>Project History 4 – MTBF, CAPT and CAP</vt:lpstr>
      <vt:lpstr>Slide 25</vt:lpstr>
      <vt:lpstr>MTBF</vt:lpstr>
      <vt:lpstr>Weibull and Cox Proportional Hazards</vt:lpstr>
      <vt:lpstr>Data Preparation</vt:lpstr>
      <vt:lpstr>Summary of solutions/advances</vt:lpstr>
      <vt:lpstr>From CFD to Discrete Data Structures</vt:lpstr>
      <vt:lpstr>Acknowledgements (incomplete)</vt:lpstr>
      <vt:lpstr>References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&lt;Title)</dc:title>
  <dc:creator>karthik Marudhachalam Ramasamy</dc:creator>
  <cp:lastModifiedBy>Linda Casals</cp:lastModifiedBy>
  <cp:revision>48</cp:revision>
  <cp:lastPrinted>2009-04-15T16:21:58Z</cp:lastPrinted>
  <dcterms:created xsi:type="dcterms:W3CDTF">2010-10-25T18:38:47Z</dcterms:created>
  <dcterms:modified xsi:type="dcterms:W3CDTF">2010-11-01T17:36:04Z</dcterms:modified>
</cp:coreProperties>
</file>