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581" r:id="rId2"/>
    <p:sldId id="582" r:id="rId3"/>
    <p:sldId id="583" r:id="rId4"/>
  </p:sldIdLst>
  <p:sldSz cx="9144000" cy="6858000" type="screen4x3"/>
  <p:notesSz cx="6858000" cy="9144000"/>
  <p:defaultTextStyle>
    <a:defPPr>
      <a:defRPr lang="en-US"/>
    </a:defPPr>
    <a:lvl1pPr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mincho"/>
        <a:cs typeface="msmincho"/>
      </a:defRPr>
    </a:lvl1pPr>
    <a:lvl2pPr marL="4556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mincho"/>
        <a:cs typeface="msmincho"/>
      </a:defRPr>
    </a:lvl2pPr>
    <a:lvl3pPr marL="9128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mincho"/>
        <a:cs typeface="msmincho"/>
      </a:defRPr>
    </a:lvl3pPr>
    <a:lvl4pPr marL="13700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mincho"/>
        <a:cs typeface="msmincho"/>
      </a:defRPr>
    </a:lvl4pPr>
    <a:lvl5pPr marL="18272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mincho"/>
        <a:cs typeface="msmincho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mincho"/>
        <a:cs typeface="msmincho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mincho"/>
        <a:cs typeface="msmincho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mincho"/>
        <a:cs typeface="msmincho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mincho"/>
        <a:cs typeface="msmincho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121E5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33" autoAdjust="0"/>
  </p:normalViewPr>
  <p:slideViewPr>
    <p:cSldViewPr snapToObjects="1">
      <p:cViewPr>
        <p:scale>
          <a:sx n="90" d="100"/>
          <a:sy n="90" d="100"/>
        </p:scale>
        <p:origin x="-5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msmincho" charset="0"/>
                <a:cs typeface="msmincho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mincho" charset="0"/>
                <a:cs typeface="msmincho" charset="0"/>
              </a:defRPr>
            </a:lvl1pPr>
          </a:lstStyle>
          <a:p>
            <a:pPr>
              <a:defRPr/>
            </a:pPr>
            <a:fld id="{CE644C20-A987-4F52-8004-30517C32BA7E}" type="datetime1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msmincho" charset="0"/>
                <a:cs typeface="msmincho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msmincho" charset="0"/>
                <a:cs typeface="msmincho" charset="0"/>
              </a:defRPr>
            </a:lvl1pPr>
          </a:lstStyle>
          <a:p>
            <a:pPr>
              <a:defRPr/>
            </a:pPr>
            <a:fld id="{7C4982A4-2020-4CA4-895A-EB870D1A5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84EF3390-BA9F-40A5-A8A2-1D32CC01E170}" type="datetime1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6B557572-50A1-465D-8BD0-4328AE3F3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5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5613" algn="l" defTabSz="455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2pPr>
    <a:lvl3pPr marL="912813" algn="l" defTabSz="455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3pPr>
    <a:lvl4pPr marL="1370013" algn="l" defTabSz="455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4pPr>
    <a:lvl5pPr marL="1827213" algn="l" defTabSz="455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70CEB28-8BFC-4820-AD2B-A21D61EF4C29}" type="slidenum">
              <a:rPr lang="en-US" smtClean="0"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CLS-ppt18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801" y="1486364"/>
            <a:ext cx="6052199" cy="1866436"/>
          </a:xfr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0" y="3581400"/>
            <a:ext cx="3505200" cy="266700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FFFFFF"/>
                </a:solidFill>
              </a:defRPr>
            </a:lvl1pPr>
            <a:lvl2pPr marL="414683" indent="0" algn="ctr">
              <a:buNone/>
              <a:defRPr/>
            </a:lvl2pPr>
            <a:lvl3pPr marL="829366" indent="0" algn="ctr">
              <a:buNone/>
              <a:defRPr/>
            </a:lvl3pPr>
            <a:lvl4pPr marL="1244049" indent="0" algn="ctr">
              <a:buNone/>
              <a:defRPr/>
            </a:lvl4pPr>
            <a:lvl5pPr marL="1658732" indent="0" algn="ctr">
              <a:buNone/>
              <a:defRPr/>
            </a:lvl5pPr>
            <a:lvl6pPr marL="2073416" indent="0" algn="ctr">
              <a:buNone/>
              <a:defRPr/>
            </a:lvl6pPr>
            <a:lvl7pPr marL="2488099" indent="0" algn="ctr">
              <a:buNone/>
              <a:defRPr/>
            </a:lvl7pPr>
            <a:lvl8pPr marL="2902782" indent="0" algn="ctr">
              <a:buNone/>
              <a:defRPr/>
            </a:lvl8pPr>
            <a:lvl9pPr marL="3317465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DF0A92EA-58D9-4AF6-86DE-F49C6FB545B7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880" y="273630"/>
            <a:ext cx="2056320" cy="585565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1" y="273630"/>
            <a:ext cx="6032160" cy="585565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C46B18FA-FC63-460D-9C18-F08E8F4C73EB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1" y="41764"/>
            <a:ext cx="8226719" cy="1036909"/>
          </a:xfrm>
        </p:spPr>
        <p:txBody>
          <a:bodyPr>
            <a:normAutofit/>
          </a:bodyPr>
          <a:lstStyle>
            <a:lvl1pPr algn="l">
              <a:defRPr lang="en-US" sz="3000" b="1" dirty="0">
                <a:solidFill>
                  <a:srgbClr val="D1E5F3"/>
                </a:solidFill>
                <a:latin typeface="Trajan Pro Bold"/>
                <a:ea typeface="+mj-ea"/>
                <a:cs typeface="Trajan Pro Bold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481" y="1219200"/>
            <a:ext cx="8226720" cy="4648200"/>
          </a:xfrm>
        </p:spPr>
        <p:txBody>
          <a:bodyPr>
            <a:normAutofit/>
          </a:bodyPr>
          <a:lstStyle>
            <a:lvl1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1pPr>
            <a:lvl2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2pPr>
            <a:lvl3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3pPr>
            <a:lvl4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4pPr>
            <a:lvl5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4B7D7EC6-0D86-4340-87F5-9B8E9EB9186D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83" indent="0">
              <a:buNone/>
              <a:defRPr sz="1600"/>
            </a:lvl2pPr>
            <a:lvl3pPr marL="829366" indent="0">
              <a:buNone/>
              <a:defRPr sz="1500"/>
            </a:lvl3pPr>
            <a:lvl4pPr marL="1244049" indent="0">
              <a:buNone/>
              <a:defRPr sz="1300"/>
            </a:lvl4pPr>
            <a:lvl5pPr marL="1658732" indent="0">
              <a:buNone/>
              <a:defRPr sz="1300"/>
            </a:lvl5pPr>
            <a:lvl6pPr marL="2073416" indent="0">
              <a:buNone/>
              <a:defRPr sz="1300"/>
            </a:lvl6pPr>
            <a:lvl7pPr marL="2488099" indent="0">
              <a:buNone/>
              <a:defRPr sz="1300"/>
            </a:lvl7pPr>
            <a:lvl8pPr marL="2902782" indent="0">
              <a:buNone/>
              <a:defRPr sz="1300"/>
            </a:lvl8pPr>
            <a:lvl9pPr marL="331746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14E4D10A-03B0-482A-9CC1-3C13E1AA89DF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30"/>
            <a:ext cx="4043520" cy="4263071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241" y="1604331"/>
            <a:ext cx="4044960" cy="426307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AFB0CCF1-82E3-47B6-8EAA-B9392F3409C9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7620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692773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9"/>
            <a:ext cx="4042080" cy="369277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A6D54CB0-4458-425F-AEB4-3DCEC10D2E92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6481" y="1219200"/>
            <a:ext cx="8226720" cy="4648200"/>
          </a:xfrm>
        </p:spPr>
        <p:txBody>
          <a:bodyPr>
            <a:normAutofit/>
          </a:bodyPr>
          <a:lstStyle>
            <a:lvl1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1pPr>
            <a:lvl2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2pPr>
            <a:lvl3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3pPr>
            <a:lvl4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4pPr>
            <a:lvl5pPr>
              <a:buClr>
                <a:schemeClr val="accent6">
                  <a:lumMod val="50000"/>
                </a:schemeClr>
              </a:buClr>
              <a:defRPr>
                <a:latin typeface="Palatino"/>
                <a:cs typeface="Palatin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2E1664F1-03BA-4672-9726-4983B20C9867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79317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1219200"/>
            <a:ext cx="5112000" cy="490720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219200"/>
            <a:ext cx="3008160" cy="4907205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E3264937-32A9-4582-8CE6-4A2DA5C10F26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>
            <a:normAutofit/>
          </a:bodyPr>
          <a:lstStyle>
            <a:lvl1pPr marL="0" indent="0">
              <a:buNone/>
              <a:defRPr sz="2900"/>
            </a:lvl1pPr>
            <a:lvl2pPr marL="414683" indent="0">
              <a:buNone/>
              <a:defRPr sz="2500"/>
            </a:lvl2pPr>
            <a:lvl3pPr marL="829366" indent="0">
              <a:buNone/>
              <a:defRPr sz="2200"/>
            </a:lvl3pPr>
            <a:lvl4pPr marL="1244049" indent="0">
              <a:buNone/>
              <a:defRPr sz="1800"/>
            </a:lvl4pPr>
            <a:lvl5pPr marL="1658732" indent="0">
              <a:buNone/>
              <a:defRPr sz="1800"/>
            </a:lvl5pPr>
            <a:lvl6pPr marL="2073416" indent="0">
              <a:buNone/>
              <a:defRPr sz="1800"/>
            </a:lvl6pPr>
            <a:lvl7pPr marL="2488099" indent="0">
              <a:buNone/>
              <a:defRPr sz="1800"/>
            </a:lvl7pPr>
            <a:lvl8pPr marL="2902782" indent="0">
              <a:buNone/>
              <a:defRPr sz="1800"/>
            </a:lvl8pPr>
            <a:lvl9pPr marL="3317465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 bwMode="auto">
          <a:xfrm>
            <a:off x="457200" y="6172200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/>
            </a:pPr>
            <a:fld id="{6C9762D3-191E-42CD-B241-8DA30D145841}" type="slidenum">
              <a:rPr lang="en-US"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rPr>
              <a:pPr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defRPr/>
              </a:pPr>
              <a:t>‹#›</a:t>
            </a:fld>
            <a:endParaRPr lang="en-US" sz="200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862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CLS-ppt16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4613"/>
            <a:ext cx="8226425" cy="992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otsikon tekstimuotoa napsauttamalla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6425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jäsennyksen tekstimuotoa napsauttamalla</a:t>
            </a:r>
          </a:p>
          <a:p>
            <a:pPr lvl="1"/>
            <a:r>
              <a:rPr lang="en-US" smtClean="0"/>
              <a:t>Toinen jäsennystaso</a:t>
            </a:r>
          </a:p>
          <a:p>
            <a:pPr lvl="2"/>
            <a:r>
              <a:rPr lang="en-US" smtClean="0"/>
              <a:t>Kolmas jäsennystaso</a:t>
            </a:r>
          </a:p>
          <a:p>
            <a:pPr lvl="3"/>
            <a:r>
              <a:rPr lang="en-US" smtClean="0"/>
              <a:t>Neljäs jäsennystaso</a:t>
            </a:r>
          </a:p>
          <a:p>
            <a:pPr lvl="4"/>
            <a:r>
              <a:rPr lang="en-US" smtClean="0"/>
              <a:t>Viides jäsennystaso</a:t>
            </a:r>
          </a:p>
          <a:p>
            <a:pPr lvl="4"/>
            <a:r>
              <a:rPr lang="en-US" smtClean="0"/>
              <a:t>Kuudes jäsennystaso</a:t>
            </a:r>
          </a:p>
          <a:p>
            <a:pPr lvl="4"/>
            <a:r>
              <a:rPr lang="en-US" smtClean="0"/>
              <a:t>Seitsemäs jäsennystaso</a:t>
            </a:r>
          </a:p>
          <a:p>
            <a:pPr lvl="4"/>
            <a:r>
              <a:rPr lang="en-US" smtClean="0"/>
              <a:t>Kahdeksas jäsennystaso</a:t>
            </a:r>
          </a:p>
          <a:p>
            <a:pPr lvl="4"/>
            <a:r>
              <a:rPr lang="en-US" smtClean="0"/>
              <a:t>Yhdeksäs jäsennystaso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57200" y="6400800"/>
            <a:ext cx="990600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3304C1DA-A5FE-47E8-9ADC-9E19E9A58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2209800" y="6172200"/>
            <a:ext cx="4572000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>
            <a:lvl1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None/>
              <a:defRPr sz="2000">
                <a:solidFill>
                  <a:srgbClr val="00518E"/>
                </a:solidFill>
                <a:latin typeface="Trajan Pro" pitchFamily="18" charset="0"/>
                <a:ea typeface="Arial" charset="0"/>
                <a:cs typeface="Arial" charset="0"/>
              </a:defRPr>
            </a:lvl1pPr>
          </a:lstStyle>
          <a:p>
            <a:pPr algn="ctr">
              <a:defRPr/>
            </a:pPr>
            <a:r>
              <a:rPr lang="en-US" sz="1200" b="1" i="1" dirty="0" smtClean="0">
                <a:latin typeface="Palatino"/>
                <a:cs typeface="Palatino"/>
              </a:rPr>
              <a:t>Proprietary information – Columbia University.  </a:t>
            </a:r>
          </a:p>
          <a:p>
            <a:pPr algn="ctr">
              <a:defRPr/>
            </a:pPr>
            <a:r>
              <a:rPr lang="en-US" sz="1200" b="1" i="1" dirty="0" smtClean="0">
                <a:latin typeface="Palatino"/>
                <a:cs typeface="Palatino"/>
              </a:rPr>
              <a:t>All rights reserved, 2009 – 2010. </a:t>
            </a:r>
            <a:endParaRPr lang="en-US" sz="1200" b="1" i="1" dirty="0">
              <a:latin typeface="Palatino"/>
              <a:cs typeface="Palatino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</p:sldLayoutIdLst>
  <p:hf hdr="0" ftr="0" dt="0"/>
  <p:txStyles>
    <p:titleStyle>
      <a:lvl1pPr algn="ctr" defTabSz="40481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lang="en-US" sz="3000" b="1" dirty="0">
          <a:solidFill>
            <a:srgbClr val="D1E5F3"/>
          </a:solidFill>
          <a:latin typeface="Trajan Pro Bold"/>
          <a:ea typeface="+mj-ea"/>
          <a:cs typeface="Trajan Pro Bold"/>
        </a:defRPr>
      </a:lvl1pPr>
      <a:lvl2pPr algn="ctr" defTabSz="40481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000" b="1">
          <a:solidFill>
            <a:srgbClr val="D1E5F3"/>
          </a:solidFill>
          <a:latin typeface="Trajan Pro Bold" pitchFamily="-65" charset="0"/>
          <a:ea typeface="msmincho" charset="0"/>
          <a:cs typeface="Trajan Pro Bold" pitchFamily="-110" charset="0"/>
        </a:defRPr>
      </a:lvl2pPr>
      <a:lvl3pPr algn="ctr" defTabSz="40481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000" b="1">
          <a:solidFill>
            <a:srgbClr val="D1E5F3"/>
          </a:solidFill>
          <a:latin typeface="Trajan Pro Bold" pitchFamily="-65" charset="0"/>
          <a:ea typeface="msmincho" charset="0"/>
          <a:cs typeface="Trajan Pro Bold" pitchFamily="-110" charset="0"/>
        </a:defRPr>
      </a:lvl3pPr>
      <a:lvl4pPr algn="ctr" defTabSz="40481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000" b="1">
          <a:solidFill>
            <a:srgbClr val="D1E5F3"/>
          </a:solidFill>
          <a:latin typeface="Trajan Pro Bold" pitchFamily="-65" charset="0"/>
          <a:ea typeface="msmincho" charset="0"/>
          <a:cs typeface="Trajan Pro Bold" pitchFamily="-110" charset="0"/>
        </a:defRPr>
      </a:lvl4pPr>
      <a:lvl5pPr algn="ctr" defTabSz="404813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000" b="1">
          <a:solidFill>
            <a:srgbClr val="D1E5F3"/>
          </a:solidFill>
          <a:latin typeface="Trajan Pro Bold" pitchFamily="-65" charset="0"/>
          <a:ea typeface="msmincho" charset="0"/>
          <a:cs typeface="Trajan Pro Bold" pitchFamily="-110" charset="0"/>
        </a:defRPr>
      </a:lvl5pPr>
      <a:lvl6pPr marL="1393796" indent="-195823" algn="ctr" defTabSz="407484" rtl="0" eaLnBrk="1" fontAlgn="base" hangingPunct="1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0" charset="2"/>
        <a:defRPr sz="40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6pPr>
      <a:lvl7pPr marL="1808480" indent="-195823" algn="ctr" defTabSz="407484" rtl="0" eaLnBrk="1" fontAlgn="base" hangingPunct="1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0" charset="2"/>
        <a:defRPr sz="40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7pPr>
      <a:lvl8pPr marL="2223162" indent="-195823" algn="ctr" defTabSz="407484" rtl="0" eaLnBrk="1" fontAlgn="base" hangingPunct="1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0" charset="2"/>
        <a:defRPr sz="40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8pPr>
      <a:lvl9pPr marL="2637846" indent="-195823" algn="ctr" defTabSz="407484" rtl="0" eaLnBrk="1" fontAlgn="base" hangingPunct="1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0" charset="2"/>
        <a:defRPr sz="40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9pPr>
    </p:titleStyle>
    <p:bodyStyle>
      <a:lvl1pPr marL="388938" indent="-290513" algn="l" defTabSz="447675" rtl="0" eaLnBrk="0" fontAlgn="base" hangingPunct="0">
        <a:lnSpc>
          <a:spcPct val="93000"/>
        </a:lnSpc>
        <a:spcBef>
          <a:spcPct val="0"/>
        </a:spcBef>
        <a:spcAft>
          <a:spcPts val="1288"/>
        </a:spcAft>
        <a:buClr>
          <a:srgbClr val="121E5D"/>
        </a:buClr>
        <a:buSzPct val="75000"/>
        <a:buFont typeface="Wingdings" pitchFamily="2" charset="2"/>
        <a:buChar char="Ø"/>
        <a:defRPr lang="en-US" sz="3000" dirty="0">
          <a:solidFill>
            <a:srgbClr val="292929"/>
          </a:solidFill>
          <a:latin typeface="Palatino"/>
          <a:ea typeface="+mn-ea"/>
          <a:cs typeface="Palatino"/>
        </a:defRPr>
      </a:lvl1pPr>
      <a:lvl2pPr marL="779463" indent="-258763" algn="l" defTabSz="447675" rtl="0" eaLnBrk="0" fontAlgn="base" hangingPunct="0">
        <a:lnSpc>
          <a:spcPct val="93000"/>
        </a:lnSpc>
        <a:spcBef>
          <a:spcPct val="0"/>
        </a:spcBef>
        <a:spcAft>
          <a:spcPts val="1038"/>
        </a:spcAft>
        <a:buClr>
          <a:srgbClr val="121E5D"/>
        </a:buClr>
        <a:buSzPct val="58000"/>
        <a:buFont typeface="Wingdings" pitchFamily="2" charset="2"/>
        <a:buChar char="➤"/>
        <a:defRPr lang="en-US" sz="3000" dirty="0">
          <a:solidFill>
            <a:srgbClr val="292929"/>
          </a:solidFill>
          <a:latin typeface="Palatino"/>
          <a:ea typeface="+mn-ea"/>
          <a:cs typeface="Palatino"/>
        </a:defRPr>
      </a:lvl2pPr>
      <a:lvl3pPr marL="1173163" indent="-192088" algn="l" defTabSz="447675" rtl="0" eaLnBrk="0" fontAlgn="base" hangingPunct="0">
        <a:lnSpc>
          <a:spcPct val="93000"/>
        </a:lnSpc>
        <a:spcBef>
          <a:spcPct val="0"/>
        </a:spcBef>
        <a:spcAft>
          <a:spcPts val="775"/>
        </a:spcAft>
        <a:buClr>
          <a:srgbClr val="121E5D"/>
        </a:buClr>
        <a:buSzPct val="53000"/>
        <a:buFont typeface="Wingdings" pitchFamily="2" charset="2"/>
        <a:buChar char="➤"/>
        <a:defRPr lang="en-US" sz="3000" dirty="0">
          <a:solidFill>
            <a:srgbClr val="292929"/>
          </a:solidFill>
          <a:latin typeface="Palatino"/>
          <a:ea typeface="+mn-ea"/>
          <a:cs typeface="Palatino"/>
        </a:defRPr>
      </a:lvl3pPr>
      <a:lvl4pPr marL="1563688" indent="-192088" algn="l" defTabSz="447675" rtl="0" eaLnBrk="0" fontAlgn="base" hangingPunct="0">
        <a:lnSpc>
          <a:spcPct val="93000"/>
        </a:lnSpc>
        <a:spcBef>
          <a:spcPct val="0"/>
        </a:spcBef>
        <a:spcAft>
          <a:spcPts val="525"/>
        </a:spcAft>
        <a:buClr>
          <a:srgbClr val="121E5D"/>
        </a:buClr>
        <a:buSzPct val="48000"/>
        <a:buFont typeface="Wingdings" pitchFamily="2" charset="2"/>
        <a:buChar char="➤"/>
        <a:defRPr lang="en-US" sz="3000" dirty="0">
          <a:solidFill>
            <a:srgbClr val="292929"/>
          </a:solidFill>
          <a:latin typeface="Palatino"/>
          <a:ea typeface="+mn-ea"/>
          <a:cs typeface="Palatino"/>
        </a:defRPr>
      </a:lvl4pPr>
      <a:lvl5pPr marL="1954213" indent="-192088" algn="l" defTabSz="447675" rtl="0" eaLnBrk="0" fontAlgn="base" hangingPunct="0">
        <a:lnSpc>
          <a:spcPct val="93000"/>
        </a:lnSpc>
        <a:spcBef>
          <a:spcPct val="0"/>
        </a:spcBef>
        <a:spcAft>
          <a:spcPts val="263"/>
        </a:spcAft>
        <a:buClr>
          <a:srgbClr val="121E5D"/>
        </a:buClr>
        <a:buSzPct val="45000"/>
        <a:buFont typeface="Wingdings" pitchFamily="2" charset="2"/>
        <a:buChar char="➤"/>
        <a:defRPr lang="en-US" sz="3000" dirty="0">
          <a:solidFill>
            <a:srgbClr val="292929"/>
          </a:solidFill>
          <a:latin typeface="Palatino"/>
          <a:ea typeface="+mn-ea"/>
          <a:cs typeface="Palatino"/>
        </a:defRPr>
      </a:lvl5pPr>
      <a:lvl6pPr marL="2372909" indent="-195823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F57900"/>
        </a:buClr>
        <a:buSzPct val="45000"/>
        <a:buFont typeface="Wingdings" pitchFamily="-110" charset="2"/>
        <a:buChar char="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787592" indent="-195823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F57900"/>
        </a:buClr>
        <a:buSzPct val="45000"/>
        <a:buFont typeface="Wingdings" pitchFamily="-110" charset="2"/>
        <a:buChar char="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202275" indent="-195823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F57900"/>
        </a:buClr>
        <a:buSzPct val="45000"/>
        <a:buFont typeface="Wingdings" pitchFamily="-110" charset="2"/>
        <a:buChar char="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616958" indent="-195823" algn="l" defTabSz="407484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F57900"/>
        </a:buClr>
        <a:buSzPct val="45000"/>
        <a:buFont typeface="Wingdings" pitchFamily="-110" charset="2"/>
        <a:buChar char="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4146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425450" y="1485900"/>
            <a:ext cx="6508750" cy="1866900"/>
          </a:xfrm>
        </p:spPr>
        <p:txBody>
          <a:bodyPr/>
          <a:lstStyle/>
          <a:p>
            <a:r>
              <a:rPr smtClean="0"/>
              <a:t/>
            </a:r>
            <a:br>
              <a:rPr smtClean="0"/>
            </a:br>
            <a:r>
              <a:rPr smtClean="0"/>
              <a:t>Smart Grid Issues</a:t>
            </a:r>
            <a:br>
              <a:rPr smtClean="0"/>
            </a:br>
            <a:r>
              <a:rPr smtClean="0"/>
              <a:t>Panel Discussion</a:t>
            </a:r>
            <a:br>
              <a:rPr smtClean="0"/>
            </a:br>
            <a:r>
              <a:rPr smtClean="0"/>
              <a:t>25 October 2010	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5638800" y="3886200"/>
            <a:ext cx="3200400" cy="2362200"/>
          </a:xfrm>
        </p:spPr>
        <p:txBody>
          <a:bodyPr/>
          <a:lstStyle/>
          <a:p>
            <a:r>
              <a:rPr sz="3600" smtClean="0"/>
              <a:t>David Waltz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41275"/>
            <a:ext cx="8226425" cy="1036638"/>
          </a:xfrm>
        </p:spPr>
        <p:txBody>
          <a:bodyPr/>
          <a:lstStyle/>
          <a:p>
            <a:r>
              <a:rPr smtClean="0"/>
              <a:t>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6425" cy="464820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charset="2"/>
              <a:buChar char="Ø"/>
              <a:defRPr/>
            </a:pPr>
            <a:r>
              <a:rPr dirty="0" smtClean="0"/>
              <a:t>Smart Grid will have smart sensors everywhere</a:t>
            </a:r>
          </a:p>
          <a:p>
            <a:pPr>
              <a:buFont typeface="Wingdings" charset="2"/>
              <a:buChar char="Ø"/>
              <a:defRPr/>
            </a:pPr>
            <a:r>
              <a:rPr dirty="0" smtClean="0"/>
              <a:t>Much control will be distributed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Certainly at level of home or office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Large building? Neighborhood?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Distributed generation (wind, solar, co-gen,…)</a:t>
            </a:r>
          </a:p>
          <a:p>
            <a:pPr>
              <a:buFont typeface="Wingdings" charset="2"/>
              <a:buChar char="Ø"/>
              <a:defRPr/>
            </a:pPr>
            <a:r>
              <a:rPr dirty="0" smtClean="0"/>
              <a:t>Transmission/distribution control is more problematic 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Would like to dynamically balance system loading, use “islanding” to limit fault cascades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What kinds of actions can be taken? Devices lacking and/or not standardized beyond ~circuit breaker level</a:t>
            </a:r>
          </a:p>
          <a:p>
            <a:pPr>
              <a:buFont typeface="Wingdings" charset="2"/>
              <a:buChar char="Ø"/>
              <a:defRPr/>
            </a:pPr>
            <a:r>
              <a:rPr dirty="0" smtClean="0"/>
              <a:t>Need centralized picture of overall system state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In emergencies, crews and equipment will need to be </a:t>
            </a:r>
            <a:r>
              <a:rPr dirty="0" err="1" smtClean="0"/>
              <a:t>dispached</a:t>
            </a:r>
            <a:endParaRPr dirty="0" smtClean="0"/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Distributed sensors need to collect, combine, summarize, decide who to tell about state (both central system, customers)</a:t>
            </a:r>
          </a:p>
          <a:p>
            <a:pPr lvl="1">
              <a:buFont typeface="Wingdings" charset="2"/>
              <a:buNone/>
              <a:defRPr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1275"/>
            <a:ext cx="8226425" cy="1036638"/>
          </a:xfrm>
        </p:spPr>
        <p:txBody>
          <a:bodyPr/>
          <a:lstStyle/>
          <a:p>
            <a:r>
              <a:rPr smtClean="0"/>
              <a:t>Data &amp;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6425" cy="464820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charset="2"/>
              <a:buChar char="Ø"/>
              <a:defRPr/>
            </a:pPr>
            <a:r>
              <a:rPr dirty="0" smtClean="0"/>
              <a:t>First, utilities need to start collecting and saving data if they are not already doing so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It’s now possible to start assembling “best practices” for what data to collect, and what form to store it in to support analysis</a:t>
            </a:r>
          </a:p>
          <a:p>
            <a:pPr>
              <a:buFont typeface="Wingdings" charset="2"/>
              <a:buChar char="Ø"/>
              <a:defRPr/>
            </a:pPr>
            <a:r>
              <a:rPr dirty="0" smtClean="0"/>
              <a:t>More data is probably the greatest need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Critical events (e.g. failures) are rare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Learning requires statistically meaningful numbers of samples</a:t>
            </a:r>
          </a:p>
          <a:p>
            <a:pPr>
              <a:buFont typeface="Wingdings" charset="2"/>
              <a:buChar char="Ø"/>
              <a:defRPr/>
            </a:pPr>
            <a:r>
              <a:rPr dirty="0" smtClean="0"/>
              <a:t>Analytics and modeling are also very important</a:t>
            </a:r>
          </a:p>
          <a:p>
            <a:pPr>
              <a:buFont typeface="Wingdings" charset="2"/>
              <a:buChar char="Ø"/>
              <a:defRPr/>
            </a:pPr>
            <a:r>
              <a:rPr dirty="0" smtClean="0"/>
              <a:t>Machine Learning is key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Systems, loads, weather are constantly changing, so fixed models are inappropriate</a:t>
            </a:r>
          </a:p>
          <a:p>
            <a:pPr lvl="1">
              <a:buFont typeface="Wingdings" charset="2"/>
              <a:buChar char="➤"/>
              <a:defRPr/>
            </a:pPr>
            <a:r>
              <a:rPr dirty="0" smtClean="0"/>
              <a:t>As more distributed control possible, and more sensor data is collected, system models need to be adaptable</a:t>
            </a:r>
          </a:p>
          <a:p>
            <a:pPr>
              <a:buFont typeface="Wingdings" charset="2"/>
              <a:buChar char="Ø"/>
              <a:defRPr/>
            </a:pPr>
            <a:r>
              <a:rPr dirty="0" smtClean="0"/>
              <a:t>Ultimately, optimizing decision support that can deal with uncertain futures is required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LSPresentationTemplate_2_Generic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itstream Vera Sans"/>
        <a:ea typeface="msmincho"/>
        <a:cs typeface="msmincho"/>
      </a:majorFont>
      <a:minorFont>
        <a:latin typeface="Times New Roman"/>
        <a:ea typeface="msmincho"/>
        <a:cs typeface="msminch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-110" charset="2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-110" charset="2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pitchFamily="-110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3566</TotalTime>
  <Words>219</Words>
  <Application>Microsoft Macintosh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Design Template</vt:lpstr>
      </vt:variant>
      <vt:variant>
        <vt:i4>11</vt:i4>
      </vt:variant>
      <vt:variant>
        <vt:lpstr>Slide Titles</vt:lpstr>
      </vt:variant>
      <vt:variant>
        <vt:i4>3</vt:i4>
      </vt:variant>
    </vt:vector>
  </HeadingPairs>
  <TitlesOfParts>
    <vt:vector size="23" baseType="lpstr">
      <vt:lpstr>Arial</vt:lpstr>
      <vt:lpstr>msmincho</vt:lpstr>
      <vt:lpstr>Trajan Pro Bold</vt:lpstr>
      <vt:lpstr>Wingdings</vt:lpstr>
      <vt:lpstr>Palatino</vt:lpstr>
      <vt:lpstr>Calibri</vt:lpstr>
      <vt:lpstr>ＭＳ Ｐゴシック</vt:lpstr>
      <vt:lpstr>Times New Roman</vt:lpstr>
      <vt:lpstr>Trajan Pro</vt:lpstr>
      <vt:lpstr>CCLSPresentationTemplate_2_Generic</vt:lpstr>
      <vt:lpstr>CCLSPresentationTemplate_2_Generic</vt:lpstr>
      <vt:lpstr>CCLSPresentationTemplate_2_Generic</vt:lpstr>
      <vt:lpstr>CCLSPresentationTemplate_2_Generic</vt:lpstr>
      <vt:lpstr>CCLSPresentationTemplate_2_Generic</vt:lpstr>
      <vt:lpstr>CCLSPresentationTemplate_2_Generic</vt:lpstr>
      <vt:lpstr>CCLSPresentationTemplate_2_Generic</vt:lpstr>
      <vt:lpstr>CCLSPresentationTemplate_2_Generic</vt:lpstr>
      <vt:lpstr>CCLSPresentationTemplate_2_Generic</vt:lpstr>
      <vt:lpstr>CCLSPresentationTemplate_2_Generic</vt:lpstr>
      <vt:lpstr>CCLSPresentationTemplate_2_Generic</vt:lpstr>
      <vt:lpstr> Smart Grid Issues Panel Discussion 25 October 2010 </vt:lpstr>
      <vt:lpstr>Control</vt:lpstr>
      <vt:lpstr>Data &amp; Control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&lt;Title)</dc:title>
  <dc:creator>karthik Marudhachalam Ramasamy</dc:creator>
  <cp:lastModifiedBy>Linda Casals</cp:lastModifiedBy>
  <cp:revision>50</cp:revision>
  <cp:lastPrinted>2009-04-15T16:21:58Z</cp:lastPrinted>
  <dcterms:created xsi:type="dcterms:W3CDTF">2010-10-25T18:44:44Z</dcterms:created>
  <dcterms:modified xsi:type="dcterms:W3CDTF">2010-11-01T17:36:56Z</dcterms:modified>
</cp:coreProperties>
</file>