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15" r:id="rId4"/>
    <p:sldId id="317" r:id="rId5"/>
    <p:sldId id="258" r:id="rId6"/>
    <p:sldId id="260" r:id="rId7"/>
    <p:sldId id="259" r:id="rId8"/>
    <p:sldId id="271" r:id="rId9"/>
    <p:sldId id="270" r:id="rId10"/>
    <p:sldId id="276" r:id="rId11"/>
    <p:sldId id="263" r:id="rId12"/>
    <p:sldId id="313" r:id="rId13"/>
    <p:sldId id="261" r:id="rId14"/>
    <p:sldId id="269" r:id="rId15"/>
    <p:sldId id="268" r:id="rId16"/>
    <p:sldId id="262" r:id="rId17"/>
    <p:sldId id="291" r:id="rId18"/>
    <p:sldId id="293" r:id="rId19"/>
    <p:sldId id="295" r:id="rId20"/>
    <p:sldId id="297" r:id="rId21"/>
    <p:sldId id="274" r:id="rId22"/>
    <p:sldId id="299" r:id="rId23"/>
    <p:sldId id="328" r:id="rId24"/>
    <p:sldId id="326" r:id="rId25"/>
    <p:sldId id="327" r:id="rId26"/>
    <p:sldId id="312" r:id="rId27"/>
    <p:sldId id="301" r:id="rId28"/>
    <p:sldId id="303" r:id="rId29"/>
    <p:sldId id="305" r:id="rId30"/>
    <p:sldId id="307" r:id="rId31"/>
    <p:sldId id="309" r:id="rId32"/>
    <p:sldId id="310" r:id="rId33"/>
    <p:sldId id="311" r:id="rId34"/>
    <p:sldId id="321" r:id="rId35"/>
    <p:sldId id="322" r:id="rId36"/>
    <p:sldId id="323" r:id="rId37"/>
    <p:sldId id="324" r:id="rId38"/>
    <p:sldId id="31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4F248FF-F9AD-4D91-B812-9B89A618967A}" type="datetimeFigureOut">
              <a:rPr lang="en-US"/>
              <a:pPr>
                <a:defRPr/>
              </a:pPr>
              <a:t>11/24/2010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5953AE2-595A-4C32-909F-491CC53BF6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35DB4-CB0B-40AE-AF8F-10B8688B8E0C}" type="slidenum">
              <a:rPr lang="en-US"/>
              <a:pPr fontAlgn="base">
                <a:spcBef>
                  <a:spcPct val="0"/>
                </a:spcBef>
                <a:spcAft>
                  <a:spcPct val="0"/>
                </a:spcAft>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9B628B-4D12-4FF5-9EB9-D478136E4D88}" type="datetimeFigureOut">
              <a:rPr lang="en-US"/>
              <a:pPr>
                <a:defRPr/>
              </a:pPr>
              <a:t>11/24/2010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87A97-36DE-4BC4-95B0-6E2871ACC8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0A0B43-D9FA-4286-ADB8-E57E79C09FB0}" type="datetimeFigureOut">
              <a:rPr lang="en-US"/>
              <a:pPr>
                <a:defRPr/>
              </a:pPr>
              <a:t>11/24/2010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0DA3B-8445-4C96-9E18-D464695FD9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EC52E-3808-465F-BE55-EADF03B2DC38}" type="datetimeFigureOut">
              <a:rPr lang="en-US"/>
              <a:pPr>
                <a:defRPr/>
              </a:pPr>
              <a:t>11/24/2010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34797-FCD0-47AE-8177-4627B5C58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624919-389C-40B7-92FF-63227491A656}" type="datetimeFigureOut">
              <a:rPr lang="en-US"/>
              <a:pPr>
                <a:defRPr/>
              </a:pPr>
              <a:t>11/24/2010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BA5C3-4F67-4444-B88C-10BC0BEAA4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092226-CC35-48D6-A62C-834494AC22D5}" type="datetimeFigureOut">
              <a:rPr lang="en-US"/>
              <a:pPr>
                <a:defRPr/>
              </a:pPr>
              <a:t>11/24/2010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08F4A3-D8AF-4B8A-B90E-11C85EFA33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AF6BD2-3535-4FF3-A9AB-21A57F5C9432}" type="datetimeFigureOut">
              <a:rPr lang="en-US"/>
              <a:pPr>
                <a:defRPr/>
              </a:pPr>
              <a:t>11/24/2010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FCC6DD-039E-4FDE-80E1-B180EF42FF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A0A50F-723F-44EE-A96B-CAFF74BB2CDD}" type="datetimeFigureOut">
              <a:rPr lang="en-US"/>
              <a:pPr>
                <a:defRPr/>
              </a:pPr>
              <a:t>11/24/2010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D176C1-0303-4547-84AF-783AAFC130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E8B1B4-B5C6-4F84-A37E-E647E98AF72C}" type="datetimeFigureOut">
              <a:rPr lang="en-US"/>
              <a:pPr>
                <a:defRPr/>
              </a:pPr>
              <a:t>11/24/2010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46657C-DC61-4481-820D-E9F10847E8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D7FAF1-B90E-4461-932A-CD8F80B98B32}" type="datetimeFigureOut">
              <a:rPr lang="en-US"/>
              <a:pPr>
                <a:defRPr/>
              </a:pPr>
              <a:t>11/24/2010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8B23DC-58F6-4F2B-B3B2-B5CBB2662C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24EE9A-2DA0-4FC0-A98D-56D79475E6F0}" type="datetimeFigureOut">
              <a:rPr lang="en-US"/>
              <a:pPr>
                <a:defRPr/>
              </a:pPr>
              <a:t>11/24/2010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0B4BAB-64A0-4122-A041-8BFDDA8771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8FF143-EE29-4131-BD89-C7FC78A2AB1E}" type="datetimeFigureOut">
              <a:rPr lang="en-US"/>
              <a:pPr>
                <a:defRPr/>
              </a:pPr>
              <a:t>11/24/2010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954661-6D4E-4D9D-8336-4DF084BF3E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B1784ED-3D72-4E77-9288-FD15BA6B0210}" type="datetimeFigureOut">
              <a:rPr lang="en-US"/>
              <a:pPr>
                <a:defRPr/>
              </a:pPr>
              <a:t>11/24/2010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7998781-955B-479F-B519-6A84372303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G:\Peter-DIMACS\welding_half_prod_formalism.wm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nas.org/cgi/content/abstract/0710175104v1" TargetMode="External"/><Relationship Id="rId2" Type="http://schemas.openxmlformats.org/officeDocument/2006/relationships/hyperlink" Target="http://www.math.duke.edu/~maur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smtClean="0"/>
              <a:t>Some New Methodologies for Numerical Analysis of Network Data</a:t>
            </a:r>
            <a:br>
              <a:rPr lang="en-US" dirty="0" smtClean="0"/>
            </a:br>
            <a:endParaRPr lang="en-US" dirty="0"/>
          </a:p>
        </p:txBody>
      </p:sp>
      <p:sp>
        <p:nvSpPr>
          <p:cNvPr id="3" name="Subtitle 2"/>
          <p:cNvSpPr>
            <a:spLocks noGrp="1"/>
          </p:cNvSpPr>
          <p:nvPr>
            <p:ph type="subTitle" idx="1"/>
          </p:nvPr>
        </p:nvSpPr>
        <p:spPr>
          <a:xfrm>
            <a:off x="1371600" y="3886200"/>
            <a:ext cx="6400800" cy="1981200"/>
          </a:xfrm>
        </p:spPr>
        <p:txBody>
          <a:bodyPr rtlCol="0">
            <a:normAutofit fontScale="70000" lnSpcReduction="20000"/>
          </a:bodyPr>
          <a:lstStyle/>
          <a:p>
            <a:pPr fontAlgn="auto">
              <a:spcAft>
                <a:spcPts val="0"/>
              </a:spcAft>
              <a:buFont typeface="Arial" pitchFamily="34" charset="0"/>
              <a:buNone/>
              <a:defRPr/>
            </a:pPr>
            <a:r>
              <a:rPr lang="en-US" b="1" dirty="0" smtClean="0">
                <a:solidFill>
                  <a:schemeClr val="tx1"/>
                </a:solidFill>
              </a:rPr>
              <a:t>Peter Jones (Yale)</a:t>
            </a:r>
          </a:p>
          <a:p>
            <a:pPr fontAlgn="auto">
              <a:spcAft>
                <a:spcPts val="0"/>
              </a:spcAft>
              <a:buFont typeface="Arial" pitchFamily="34" charset="0"/>
              <a:buNone/>
              <a:defRPr/>
            </a:pPr>
            <a:r>
              <a:rPr lang="en-US" b="1" dirty="0" smtClean="0">
                <a:solidFill>
                  <a:schemeClr val="tx1"/>
                </a:solidFill>
              </a:rPr>
              <a:t>Joint Work with Devasis Bassu (Telcordia), Linda Ness (Telcordia), and Vladimir Rokhlin (Yale)</a:t>
            </a:r>
          </a:p>
          <a:p>
            <a:pPr fontAlgn="auto">
              <a:spcAft>
                <a:spcPts val="0"/>
              </a:spcAft>
              <a:buFont typeface="Arial" pitchFamily="34" charset="0"/>
              <a:buNone/>
              <a:defRPr/>
            </a:pPr>
            <a:r>
              <a:rPr lang="en-US" b="1" dirty="0" smtClean="0">
                <a:solidFill>
                  <a:srgbClr val="FF0000"/>
                </a:solidFill>
              </a:rPr>
              <a:t>DIMACS Workshop on Algorithmic Decision Theory for the Smart Grid</a:t>
            </a:r>
            <a:r>
              <a:rPr lang="en-US" dirty="0" smtClean="0">
                <a:solidFill>
                  <a:srgbClr val="FF0000"/>
                </a:solidFill>
              </a:rPr>
              <a:t> </a:t>
            </a:r>
          </a:p>
          <a:p>
            <a:pPr fontAlgn="auto">
              <a:spcAft>
                <a:spcPts val="0"/>
              </a:spcAft>
              <a:buFont typeface="Arial" pitchFamily="34" charset="0"/>
              <a:buNone/>
              <a:defRPr/>
            </a:pPr>
            <a:r>
              <a:rPr lang="en-US" dirty="0" smtClean="0">
                <a:solidFill>
                  <a:schemeClr val="tx1"/>
                </a:solidFill>
              </a:rPr>
              <a:t>Oct. 25 – 27, 2010</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History in Analysis</a:t>
            </a:r>
          </a:p>
        </p:txBody>
      </p:sp>
      <p:sp>
        <p:nvSpPr>
          <p:cNvPr id="24578" name="Content Placeholder 2"/>
          <p:cNvSpPr>
            <a:spLocks noGrp="1"/>
          </p:cNvSpPr>
          <p:nvPr>
            <p:ph idx="1"/>
          </p:nvPr>
        </p:nvSpPr>
        <p:spPr/>
        <p:txBody>
          <a:bodyPr/>
          <a:lstStyle/>
          <a:p>
            <a:pPr>
              <a:buFont typeface="Arial" charset="0"/>
              <a:buNone/>
            </a:pPr>
            <a:r>
              <a:rPr lang="en-US" sz="2800" smtClean="0">
                <a:latin typeface="Times New Roman" pitchFamily="18" charset="0"/>
                <a:cs typeface="Times New Roman" pitchFamily="18" charset="0"/>
              </a:rPr>
              <a:t>    This method and its “cousins” have been around for a while for analysis of various classes of weight functions on Euclidean space. See e.g. </a:t>
            </a:r>
          </a:p>
          <a:p>
            <a:pPr>
              <a:buFont typeface="Arial" charset="0"/>
              <a:buNone/>
            </a:pPr>
            <a:r>
              <a:rPr lang="en-US" sz="2800" smtClean="0">
                <a:latin typeface="Times New Roman" pitchFamily="18" charset="0"/>
                <a:cs typeface="Times New Roman" pitchFamily="18" charset="0"/>
              </a:rPr>
              <a:t>    (P. Jones, J. Garnett) </a:t>
            </a:r>
            <a:r>
              <a:rPr lang="en-US" sz="2800" i="1" smtClean="0">
                <a:latin typeface="Times New Roman" pitchFamily="18" charset="0"/>
                <a:cs typeface="Times New Roman" pitchFamily="18" charset="0"/>
              </a:rPr>
              <a:t>BMO from dyadic BMO. </a:t>
            </a:r>
            <a:r>
              <a:rPr lang="en-US" sz="2800" smtClean="0">
                <a:latin typeface="Times New Roman" pitchFamily="18" charset="0"/>
                <a:cs typeface="Times New Roman" pitchFamily="18" charset="0"/>
              </a:rPr>
              <a:t>Pacific J. Math.  (1982)</a:t>
            </a:r>
          </a:p>
          <a:p>
            <a:pPr>
              <a:buFont typeface="Arial" charset="0"/>
              <a:buNone/>
            </a:pPr>
            <a:r>
              <a:rPr lang="en-US" sz="2800" smtClean="0">
                <a:latin typeface="Times New Roman" pitchFamily="18" charset="0"/>
                <a:cs typeface="Times New Roman" pitchFamily="18" charset="0"/>
              </a:rPr>
              <a:t>     One idea is to use the dyadic setting, analyze functions or weights, and average over translations of the dyadic grid.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Support of Measures and Information Dimension</a:t>
            </a: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n-US" dirty="0" smtClean="0"/>
              <a:t>An Example of use. Suppose a probability measure is obtained in the previous manner by using the same PDF for every coefficient.</a:t>
            </a:r>
          </a:p>
          <a:p>
            <a:pPr fontAlgn="auto">
              <a:spcAft>
                <a:spcPts val="0"/>
              </a:spcAft>
              <a:buFont typeface="Arial" pitchFamily="34" charset="0"/>
              <a:buNone/>
              <a:defRPr/>
            </a:pPr>
            <a:r>
              <a:rPr lang="en-US" dirty="0" smtClean="0">
                <a:solidFill>
                  <a:srgbClr val="FF0000"/>
                </a:solidFill>
              </a:rPr>
              <a:t>Entropy</a:t>
            </a:r>
            <a:r>
              <a:rPr lang="en-US" dirty="0" smtClean="0"/>
              <a:t>:  </a:t>
            </a:r>
            <a:r>
              <a:rPr lang="en-US" sz="4000" dirty="0" smtClean="0"/>
              <a:t> </a:t>
            </a:r>
            <a:r>
              <a:rPr lang="el-GR" sz="4000" dirty="0" smtClean="0">
                <a:latin typeface="Times New Roman"/>
                <a:cs typeface="Times New Roman"/>
              </a:rPr>
              <a:t>Σ</a:t>
            </a:r>
            <a:r>
              <a:rPr lang="en-US" sz="4000" dirty="0" smtClean="0">
                <a:latin typeface="Times New Roman"/>
                <a:cs typeface="Times New Roman"/>
              </a:rPr>
              <a:t> </a:t>
            </a:r>
            <a:r>
              <a:rPr lang="en-US" dirty="0" smtClean="0"/>
              <a:t>p</a:t>
            </a:r>
            <a:r>
              <a:rPr lang="en-US" sz="3600" baseline="-25000" dirty="0" smtClean="0">
                <a:latin typeface="Times New Roman" pitchFamily="18" charset="0"/>
                <a:cs typeface="Times New Roman" pitchFamily="18" charset="0"/>
              </a:rPr>
              <a:t>k</a:t>
            </a:r>
            <a:r>
              <a:rPr lang="en-US" dirty="0" smtClean="0"/>
              <a:t>log</a:t>
            </a:r>
            <a:r>
              <a:rPr lang="en-US" sz="3400" baseline="-25000" dirty="0" smtClean="0">
                <a:latin typeface="Times New Roman" pitchFamily="18" charset="0"/>
                <a:cs typeface="Times New Roman" pitchFamily="18" charset="0"/>
              </a:rPr>
              <a:t>2</a:t>
            </a:r>
            <a:r>
              <a:rPr lang="en-US" dirty="0" smtClean="0"/>
              <a:t>(</a:t>
            </a:r>
            <a:r>
              <a:rPr lang="en-US" dirty="0" err="1" smtClean="0"/>
              <a:t>p</a:t>
            </a:r>
            <a:r>
              <a:rPr lang="en-US" sz="3600" baseline="-25000" dirty="0" err="1" smtClean="0">
                <a:latin typeface="Times New Roman" pitchFamily="18" charset="0"/>
                <a:cs typeface="Times New Roman" pitchFamily="18" charset="0"/>
              </a:rPr>
              <a:t>k</a:t>
            </a:r>
            <a:r>
              <a:rPr lang="en-US" dirty="0" smtClean="0"/>
              <a:t>)  =  - </a:t>
            </a:r>
            <a:r>
              <a:rPr lang="en-US" dirty="0" err="1" smtClean="0"/>
              <a:t>nh</a:t>
            </a:r>
            <a:r>
              <a:rPr lang="en-US" dirty="0" smtClean="0"/>
              <a:t>,</a:t>
            </a:r>
          </a:p>
          <a:p>
            <a:pPr fontAlgn="auto">
              <a:spcAft>
                <a:spcPts val="0"/>
              </a:spcAft>
              <a:buFont typeface="Arial" pitchFamily="34" charset="0"/>
              <a:buNone/>
              <a:defRPr/>
            </a:pPr>
            <a:r>
              <a:rPr lang="en-US" dirty="0"/>
              <a:t>H</a:t>
            </a:r>
            <a:r>
              <a:rPr lang="en-US" dirty="0" smtClean="0"/>
              <a:t>ere we sum over intervals of length 2</a:t>
            </a:r>
            <a:r>
              <a:rPr lang="en-US" sz="4000" baseline="30000" dirty="0" smtClean="0">
                <a:latin typeface="Times New Roman" pitchFamily="18" charset="0"/>
                <a:cs typeface="Times New Roman" pitchFamily="18" charset="0"/>
              </a:rPr>
              <a:t>-n</a:t>
            </a:r>
            <a:r>
              <a:rPr lang="en-US" dirty="0" smtClean="0"/>
              <a:t>. The (expectation of the) entropy, h, is derived from the PDF, and is independent of n (so set n = 1).</a:t>
            </a:r>
          </a:p>
          <a:p>
            <a:pPr fontAlgn="auto">
              <a:spcAft>
                <a:spcPts val="0"/>
              </a:spcAft>
              <a:buFont typeface="Arial" pitchFamily="34" charset="0"/>
              <a:buNone/>
              <a:defRPr/>
            </a:pPr>
            <a:r>
              <a:rPr lang="en-US" dirty="0" smtClean="0">
                <a:solidFill>
                  <a:srgbClr val="FF0000"/>
                </a:solidFill>
              </a:rPr>
              <a:t>Theorem</a:t>
            </a:r>
            <a:r>
              <a:rPr lang="en-US" dirty="0" smtClean="0"/>
              <a:t>: The information dimension</a:t>
            </a:r>
            <a:r>
              <a:rPr lang="en-US" dirty="0" smtClean="0">
                <a:solidFill>
                  <a:srgbClr val="FF0000"/>
                </a:solidFill>
              </a:rPr>
              <a:t> h</a:t>
            </a:r>
          </a:p>
          <a:p>
            <a:pPr fontAlgn="auto">
              <a:spcAft>
                <a:spcPts val="0"/>
              </a:spcAft>
              <a:buFont typeface="Arial" pitchFamily="34" charset="0"/>
              <a:buNone/>
              <a:defRPr/>
            </a:pPr>
            <a:r>
              <a:rPr lang="en-US" dirty="0" smtClean="0"/>
              <a:t>     ( = dimension of the support of the measure) is (</a:t>
            </a:r>
            <a:r>
              <a:rPr lang="en-US" dirty="0" err="1" smtClean="0"/>
              <a:t>a.s</a:t>
            </a:r>
            <a:r>
              <a:rPr lang="en-US" dirty="0" smtClean="0"/>
              <a:t>.) given by the expectation for n = 1. Here p</a:t>
            </a:r>
            <a:r>
              <a:rPr lang="en-US" sz="3600" baseline="-25000" dirty="0" smtClean="0">
                <a:latin typeface="Times New Roman" pitchFamily="18" charset="0"/>
                <a:cs typeface="Times New Roman" pitchFamily="18" charset="0"/>
              </a:rPr>
              <a:t>1</a:t>
            </a:r>
            <a:r>
              <a:rPr lang="en-US" dirty="0" smtClean="0"/>
              <a:t> = </a:t>
            </a:r>
            <a:r>
              <a:rPr lang="en-US" dirty="0" smtClean="0">
                <a:latin typeface="Times New Roman" pitchFamily="18" charset="0"/>
                <a:cs typeface="Times New Roman" pitchFamily="18" charset="0"/>
              </a:rPr>
              <a:t>1 +  a</a:t>
            </a:r>
            <a:r>
              <a:rPr lang="en-US" baseline="-25000" dirty="0" smtClean="0">
                <a:latin typeface="Times New Roman" pitchFamily="18" charset="0"/>
                <a:cs typeface="Times New Roman" pitchFamily="18" charset="0"/>
              </a:rPr>
              <a:t>[0,1]</a:t>
            </a:r>
            <a:r>
              <a:rPr lang="en-US" dirty="0" smtClean="0"/>
              <a:t> and </a:t>
            </a:r>
          </a:p>
          <a:p>
            <a:pPr fontAlgn="auto">
              <a:spcAft>
                <a:spcPts val="0"/>
              </a:spcAft>
              <a:buFont typeface="Arial" pitchFamily="34" charset="0"/>
              <a:buNone/>
              <a:defRPr/>
            </a:pPr>
            <a:r>
              <a:rPr lang="en-US" dirty="0" smtClean="0"/>
              <a:t>     p</a:t>
            </a:r>
            <a:r>
              <a:rPr lang="en-US" sz="3600" baseline="-25000" dirty="0" smtClean="0">
                <a:latin typeface="Times New Roman" pitchFamily="18" charset="0"/>
                <a:cs typeface="Times New Roman" pitchFamily="18" charset="0"/>
              </a:rPr>
              <a:t>2</a:t>
            </a:r>
            <a:r>
              <a:rPr lang="en-US" dirty="0" smtClean="0"/>
              <a:t> = </a:t>
            </a:r>
            <a:r>
              <a:rPr lang="en-US" dirty="0" smtClean="0">
                <a:latin typeface="Times New Roman" pitchFamily="18" charset="0"/>
                <a:cs typeface="Times New Roman" pitchFamily="18" charset="0"/>
              </a:rPr>
              <a:t>1 -  a</a:t>
            </a:r>
            <a:r>
              <a:rPr lang="en-US" baseline="-25000" dirty="0" smtClean="0">
                <a:latin typeface="Times New Roman" pitchFamily="18" charset="0"/>
                <a:cs typeface="Times New Roman" pitchFamily="18" charset="0"/>
              </a:rPr>
              <a:t>[0,1]</a:t>
            </a:r>
            <a:r>
              <a:rPr lang="en-US" dirty="0" smtClean="0">
                <a:latin typeface="Times New Roman" pitchFamily="18" charset="0"/>
                <a:cs typeface="Times New Roman" pitchFamily="18" charset="0"/>
              </a:rPr>
              <a:t> </a:t>
            </a:r>
            <a:r>
              <a:rPr lang="en-US" dirty="0" smtClean="0"/>
              <a:t>. (Just average over the PDF.)</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Remark: Small h means the signal is more “</a:t>
            </a:r>
            <a:r>
              <a:rPr lang="en-US" dirty="0" err="1" smtClean="0"/>
              <a:t>bursty</a:t>
            </a:r>
            <a:r>
              <a:rPr lang="en-US" dirty="0" smtClean="0"/>
              <a:t>”. Can calculate the full “</a:t>
            </a:r>
            <a:r>
              <a:rPr lang="en-US" dirty="0" err="1" smtClean="0"/>
              <a:t>multifractal</a:t>
            </a:r>
            <a:r>
              <a:rPr lang="en-US" dirty="0" smtClean="0"/>
              <a:t> spectrum”.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More on Dimension</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None/>
              <a:defRPr/>
            </a:pPr>
            <a:r>
              <a:rPr lang="en-US" dirty="0" smtClean="0"/>
              <a:t>    The box-counting, information, and correlation dimensions, can be seen as special cases of a continuous spectrum of Generalized or </a:t>
            </a:r>
            <a:r>
              <a:rPr lang="en-US" dirty="0" err="1" smtClean="0"/>
              <a:t>R</a:t>
            </a:r>
            <a:r>
              <a:rPr lang="en-US" dirty="0" err="1" smtClean="0">
                <a:latin typeface="Times New Roman"/>
                <a:cs typeface="Times New Roman"/>
              </a:rPr>
              <a:t>é</a:t>
            </a:r>
            <a:r>
              <a:rPr lang="en-US" dirty="0" err="1" smtClean="0"/>
              <a:t>nyi</a:t>
            </a:r>
            <a:r>
              <a:rPr lang="en-US" dirty="0" smtClean="0"/>
              <a:t> Dimensions of order α, defined by</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Lim </a:t>
            </a:r>
            <a:r>
              <a:rPr lang="el-GR" dirty="0" smtClean="0">
                <a:latin typeface="Times New Roman"/>
                <a:cs typeface="Times New Roman"/>
              </a:rPr>
              <a:t>ε</a:t>
            </a:r>
            <a:r>
              <a:rPr lang="en-US" dirty="0" smtClean="0">
                <a:latin typeface="Times New Roman"/>
                <a:cs typeface="Times New Roman"/>
              </a:rPr>
              <a:t> →</a:t>
            </a:r>
            <a:r>
              <a:rPr lang="en-US" dirty="0" smtClean="0"/>
              <a:t> 0  </a:t>
            </a:r>
            <a:r>
              <a:rPr lang="en-US" sz="4600" dirty="0" smtClean="0"/>
              <a:t>((1-</a:t>
            </a:r>
            <a:r>
              <a:rPr lang="el-GR" sz="4600" dirty="0" smtClean="0">
                <a:latin typeface="Times New Roman"/>
                <a:cs typeface="Times New Roman"/>
              </a:rPr>
              <a:t>α</a:t>
            </a:r>
            <a:r>
              <a:rPr lang="en-US" sz="4600" dirty="0" smtClean="0">
                <a:latin typeface="Times New Roman"/>
                <a:cs typeface="Times New Roman"/>
              </a:rPr>
              <a:t>) log(1/</a:t>
            </a:r>
            <a:r>
              <a:rPr lang="el-GR" sz="4600" dirty="0" smtClean="0">
                <a:latin typeface="Times New Roman"/>
                <a:cs typeface="Times New Roman"/>
              </a:rPr>
              <a:t>ε</a:t>
            </a:r>
            <a:r>
              <a:rPr lang="en-US" sz="4600" dirty="0" smtClean="0"/>
              <a:t>))</a:t>
            </a:r>
            <a:r>
              <a:rPr lang="en-US" sz="4600" baseline="30000" dirty="0" smtClean="0"/>
              <a:t>-1 </a:t>
            </a:r>
            <a:r>
              <a:rPr lang="en-US" sz="4600" dirty="0" smtClean="0"/>
              <a:t>log{</a:t>
            </a:r>
            <a:r>
              <a:rPr lang="en-US" sz="4600" dirty="0" smtClean="0">
                <a:latin typeface="Times New Roman"/>
                <a:cs typeface="Times New Roman"/>
              </a:rPr>
              <a:t>∑</a:t>
            </a:r>
            <a:r>
              <a:rPr lang="en-US" sz="4600" baseline="-25000" dirty="0" smtClean="0">
                <a:latin typeface="Times New Roman"/>
                <a:cs typeface="Times New Roman"/>
              </a:rPr>
              <a:t>k</a:t>
            </a:r>
            <a:r>
              <a:rPr lang="en-US" sz="4600" dirty="0" smtClean="0">
                <a:latin typeface="Times New Roman"/>
                <a:cs typeface="Times New Roman"/>
              </a:rPr>
              <a:t> </a:t>
            </a:r>
            <a:r>
              <a:rPr lang="en-US" sz="4600" dirty="0" err="1" smtClean="0">
                <a:latin typeface="Times New Roman"/>
                <a:cs typeface="Times New Roman"/>
              </a:rPr>
              <a:t>p</a:t>
            </a:r>
            <a:r>
              <a:rPr lang="en-US" sz="4600" baseline="-25000" dirty="0" err="1" smtClean="0">
                <a:latin typeface="Times New Roman"/>
                <a:cs typeface="Times New Roman"/>
              </a:rPr>
              <a:t>k</a:t>
            </a:r>
            <a:r>
              <a:rPr lang="en-US" sz="4600" baseline="30000" dirty="0" err="1" smtClean="0"/>
              <a:t>α</a:t>
            </a:r>
            <a:r>
              <a:rPr lang="en-US" sz="4600" dirty="0" smtClean="0">
                <a:latin typeface="Times New Roman"/>
                <a:cs typeface="Times New Roman"/>
              </a:rPr>
              <a:t>}</a:t>
            </a:r>
            <a:endParaRPr lang="en-US" sz="4600"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where the numerator in the limit is the </a:t>
            </a:r>
            <a:r>
              <a:rPr lang="en-US" dirty="0" err="1" smtClean="0"/>
              <a:t>R</a:t>
            </a:r>
            <a:r>
              <a:rPr lang="en-US" dirty="0" err="1" smtClean="0">
                <a:latin typeface="Times New Roman"/>
                <a:cs typeface="Times New Roman"/>
              </a:rPr>
              <a:t>é</a:t>
            </a:r>
            <a:r>
              <a:rPr lang="en-US" dirty="0" err="1" smtClean="0"/>
              <a:t>nyi</a:t>
            </a:r>
            <a:r>
              <a:rPr lang="en-US" dirty="0" smtClean="0"/>
              <a:t> entropy of order α. In our case, </a:t>
            </a:r>
            <a:r>
              <a:rPr lang="el-GR" dirty="0" smtClean="0">
                <a:latin typeface="Times New Roman"/>
                <a:cs typeface="Times New Roman"/>
              </a:rPr>
              <a:t>ε</a:t>
            </a:r>
            <a:r>
              <a:rPr lang="en-US" dirty="0" smtClean="0"/>
              <a:t> = 2</a:t>
            </a:r>
            <a:r>
              <a:rPr lang="en-US" sz="3900" baseline="30000" dirty="0" smtClean="0"/>
              <a:t>-n</a:t>
            </a:r>
            <a:r>
              <a:rPr lang="en-US" dirty="0" smtClean="0"/>
              <a:t> and the </a:t>
            </a:r>
            <a:r>
              <a:rPr lang="en-US" dirty="0" err="1" smtClean="0">
                <a:latin typeface="Times New Roman"/>
                <a:cs typeface="Times New Roman"/>
              </a:rPr>
              <a:t>p</a:t>
            </a:r>
            <a:r>
              <a:rPr lang="en-US" baseline="-25000" dirty="0" err="1" smtClean="0">
                <a:latin typeface="Times New Roman"/>
                <a:cs typeface="Times New Roman"/>
              </a:rPr>
              <a:t>k</a:t>
            </a:r>
            <a:r>
              <a:rPr lang="en-US" dirty="0" smtClean="0"/>
              <a:t> are the weights put on the </a:t>
            </a:r>
            <a:r>
              <a:rPr lang="en-US" dirty="0" err="1" smtClean="0"/>
              <a:t>ith</a:t>
            </a:r>
            <a:r>
              <a:rPr lang="en-US" dirty="0" smtClean="0"/>
              <a:t> interval of that length.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Synthesis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t>    Fix a Probability Density Function on </a:t>
            </a:r>
          </a:p>
          <a:p>
            <a:pPr fontAlgn="auto">
              <a:spcAft>
                <a:spcPts val="0"/>
              </a:spcAft>
              <a:buFont typeface="Arial" pitchFamily="34" charset="0"/>
              <a:buNone/>
              <a:defRPr/>
            </a:pPr>
            <a:r>
              <a:rPr lang="en-US" dirty="0" smtClean="0"/>
              <a:t>   [-1,+1]. Choose the coefficients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t> independently from that PDF. In the following we show a simulated signal, followed by a color chart (using “Jet”) of the coefficients.</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    This allows one to simulate for purposes of training. Similar (but also different!) from other methods (e.g. </a:t>
            </a:r>
            <a:r>
              <a:rPr lang="en-US" dirty="0" err="1" smtClean="0"/>
              <a:t>Barral</a:t>
            </a:r>
            <a:r>
              <a:rPr lang="en-US" dirty="0" smtClean="0"/>
              <a:t> and Mandelbrot). They need to normalize measure “at every step”.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sp>
        <p:nvSpPr>
          <p:cNvPr id="28674" name="Picture Placeholder 2"/>
          <p:cNvSpPr>
            <a:spLocks noGrp="1"/>
          </p:cNvSpPr>
          <p:nvPr>
            <p:ph type="pic" idx="1"/>
          </p:nvPr>
        </p:nvSpPr>
        <p:spPr>
          <a:xfrm>
            <a:off x="1143000" y="152400"/>
            <a:ext cx="6400800" cy="4575175"/>
          </a:xfrm>
        </p:spPr>
      </p:sp>
      <p:sp>
        <p:nvSpPr>
          <p:cNvPr id="28675" name="Text Placeholder 3"/>
          <p:cNvSpPr>
            <a:spLocks noGrp="1"/>
          </p:cNvSpPr>
          <p:nvPr>
            <p:ph type="body" sz="half" idx="2"/>
          </p:nvPr>
        </p:nvSpPr>
        <p:spPr/>
        <p:txBody>
          <a:bodyPr/>
          <a:lstStyle/>
          <a:p>
            <a:endParaRPr lang="en-US" smtClean="0"/>
          </a:p>
        </p:txBody>
      </p:sp>
      <p:pic>
        <p:nvPicPr>
          <p:cNvPr id="28676" name="Picture 2"/>
          <p:cNvPicPr>
            <a:picLocks noChangeAspect="1" noChangeArrowheads="1"/>
          </p:cNvPicPr>
          <p:nvPr/>
        </p:nvPicPr>
        <p:blipFill>
          <a:blip r:embed="rId2"/>
          <a:srcRect/>
          <a:stretch>
            <a:fillRect/>
          </a:stretch>
        </p:blipFill>
        <p:spPr bwMode="auto">
          <a:xfrm>
            <a:off x="2024063" y="1490663"/>
            <a:ext cx="509587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sp>
        <p:nvSpPr>
          <p:cNvPr id="29698" name="Picture Placeholder 2"/>
          <p:cNvSpPr>
            <a:spLocks noGrp="1"/>
          </p:cNvSpPr>
          <p:nvPr>
            <p:ph type="pic" idx="1"/>
          </p:nvPr>
        </p:nvSpPr>
        <p:spPr/>
      </p:sp>
      <p:sp>
        <p:nvSpPr>
          <p:cNvPr id="29699" name="Text Placeholder 3"/>
          <p:cNvSpPr>
            <a:spLocks noGrp="1"/>
          </p:cNvSpPr>
          <p:nvPr>
            <p:ph type="body" sz="half" idx="2"/>
          </p:nvPr>
        </p:nvSpPr>
        <p:spPr/>
        <p:txBody>
          <a:bodyPr/>
          <a:lstStyle/>
          <a:p>
            <a:endParaRPr lang="en-US" smtClean="0"/>
          </a:p>
        </p:txBody>
      </p:sp>
      <p:pic>
        <p:nvPicPr>
          <p:cNvPr id="29700" name="Picture 2"/>
          <p:cNvPicPr>
            <a:picLocks noChangeAspect="1" noChangeArrowheads="1"/>
          </p:cNvPicPr>
          <p:nvPr/>
        </p:nvPicPr>
        <p:blipFill>
          <a:blip r:embed="rId2"/>
          <a:srcRect/>
          <a:stretch>
            <a:fillRect/>
          </a:stretch>
        </p:blipFill>
        <p:spPr bwMode="auto">
          <a:xfrm>
            <a:off x="1747838" y="766763"/>
            <a:ext cx="56483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Synthesized signal</a:t>
            </a:r>
          </a:p>
        </p:txBody>
      </p:sp>
      <p:sp>
        <p:nvSpPr>
          <p:cNvPr id="30722" name="Picture Placeholder 2"/>
          <p:cNvSpPr>
            <a:spLocks noGrp="1"/>
          </p:cNvSpPr>
          <p:nvPr>
            <p:ph type="pic" idx="1"/>
          </p:nvPr>
        </p:nvSpPr>
        <p:spPr/>
      </p:sp>
      <p:sp>
        <p:nvSpPr>
          <p:cNvPr id="30723" name="Text Placeholder 3"/>
          <p:cNvSpPr>
            <a:spLocks noGrp="1"/>
          </p:cNvSpPr>
          <p:nvPr>
            <p:ph type="body" sz="half" idx="2"/>
          </p:nvPr>
        </p:nvSpPr>
        <p:spPr>
          <a:xfrm>
            <a:off x="1905000" y="5410200"/>
            <a:ext cx="5486400" cy="804863"/>
          </a:xfrm>
        </p:spPr>
        <p:txBody>
          <a:bodyPr/>
          <a:lstStyle/>
          <a:p>
            <a:r>
              <a:rPr lang="en-US" sz="1800" b="1" smtClean="0">
                <a:latin typeface="Times New Roman" pitchFamily="18" charset="0"/>
                <a:cs typeface="Times New Roman" pitchFamily="18" charset="0"/>
              </a:rPr>
              <a:t>Here all the coefficients have been chosen from one PDF for the intervals in the “second half of the day”.</a:t>
            </a:r>
          </a:p>
        </p:txBody>
      </p:sp>
      <p:sp>
        <p:nvSpPr>
          <p:cNvPr id="30724" name="Picture Placeholder 2"/>
          <p:cNvSpPr txBox="1">
            <a:spLocks/>
          </p:cNvSpPr>
          <p:nvPr/>
        </p:nvSpPr>
        <p:spPr bwMode="auto">
          <a:xfrm>
            <a:off x="1828800" y="609600"/>
            <a:ext cx="5486400" cy="4114800"/>
          </a:xfrm>
          <a:prstGeom prst="rect">
            <a:avLst/>
          </a:prstGeom>
          <a:noFill/>
          <a:ln w="9525">
            <a:noFill/>
            <a:miter lim="800000"/>
            <a:headEnd/>
            <a:tailEnd/>
          </a:ln>
        </p:spPr>
        <p:txBody>
          <a:bodyPr/>
          <a:lstStyle/>
          <a:p>
            <a:endParaRPr lang="en-US"/>
          </a:p>
        </p:txBody>
      </p:sp>
      <p:pic>
        <p:nvPicPr>
          <p:cNvPr id="30725" name="Picture 2" descr="C:\Users\Peter\Documents\Telcordia\simulated bursty signal.png"/>
          <p:cNvPicPr>
            <a:picLocks noChangeAspect="1" noChangeArrowheads="1"/>
          </p:cNvPicPr>
          <p:nvPr/>
        </p:nvPicPr>
        <p:blipFill>
          <a:blip r:embed="rId2"/>
          <a:srcRect/>
          <a:stretch>
            <a:fillRect/>
          </a:stretch>
        </p:blipFill>
        <p:spPr bwMode="auto">
          <a:xfrm>
            <a:off x="228600" y="609600"/>
            <a:ext cx="8686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PDPM – An Example (scale 8)</a:t>
            </a:r>
          </a:p>
        </p:txBody>
      </p:sp>
      <p:sp>
        <p:nvSpPr>
          <p:cNvPr id="3" name="Content Placeholder 2"/>
          <p:cNvSpPr>
            <a:spLocks noGrp="1"/>
          </p:cNvSpPr>
          <p:nvPr>
            <p:ph idx="1"/>
          </p:nvPr>
        </p:nvSpPr>
        <p:spPr>
          <a:xfrm>
            <a:off x="5268913" y="1577975"/>
            <a:ext cx="3494087" cy="4741863"/>
          </a:xfrm>
        </p:spPr>
        <p:txBody>
          <a:bodyPr rtlCol="0">
            <a:normAutofit lnSpcReduction="10000"/>
          </a:bodyPr>
          <a:lstStyle/>
          <a:p>
            <a:pPr fontAlgn="auto">
              <a:spcAft>
                <a:spcPts val="0"/>
              </a:spcAft>
              <a:buFont typeface="Arial" pitchFamily="34" charset="0"/>
              <a:buChar char="•"/>
              <a:defRPr/>
            </a:pPr>
            <a:r>
              <a:rPr lang="en-US" dirty="0" smtClean="0"/>
              <a:t>Function</a:t>
            </a:r>
          </a:p>
          <a:p>
            <a:pPr lvl="1" fontAlgn="auto">
              <a:spcAft>
                <a:spcPts val="0"/>
              </a:spcAft>
              <a:buFont typeface="Arial" pitchFamily="34" charset="0"/>
              <a:buNone/>
              <a:defRPr/>
            </a:pPr>
            <a:r>
              <a:rPr lang="en-US" dirty="0" smtClean="0"/>
              <a:t>f(x) = (</a:t>
            </a:r>
            <a:r>
              <a:rPr lang="el-GR" dirty="0" smtClean="0"/>
              <a:t>π</a:t>
            </a:r>
            <a:r>
              <a:rPr lang="en-US" dirty="0" smtClean="0"/>
              <a:t>/</a:t>
            </a:r>
            <a:r>
              <a:rPr lang="en-US" sz="2000" dirty="0" smtClean="0"/>
              <a:t>2</a:t>
            </a:r>
            <a:r>
              <a:rPr lang="en-US" dirty="0" smtClean="0"/>
              <a:t>).sin(</a:t>
            </a:r>
            <a:r>
              <a:rPr lang="el-GR" dirty="0" smtClean="0"/>
              <a:t>π</a:t>
            </a:r>
            <a:r>
              <a:rPr lang="en-US" dirty="0" smtClean="0"/>
              <a:t>.x) defined on [0,1]</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Legend</a:t>
            </a:r>
          </a:p>
          <a:p>
            <a:pPr lvl="1" fontAlgn="auto">
              <a:spcAft>
                <a:spcPts val="0"/>
              </a:spcAft>
              <a:buFont typeface="Arial" pitchFamily="34" charset="0"/>
              <a:buChar char="–"/>
              <a:defRPr/>
            </a:pPr>
            <a:r>
              <a:rPr lang="en-US" dirty="0" smtClean="0"/>
              <a:t>True function (green)</a:t>
            </a:r>
          </a:p>
          <a:p>
            <a:pPr lvl="1" fontAlgn="auto">
              <a:spcAft>
                <a:spcPts val="0"/>
              </a:spcAft>
              <a:buFont typeface="Arial" pitchFamily="34" charset="0"/>
              <a:buChar char="–"/>
              <a:defRPr/>
            </a:pPr>
            <a:r>
              <a:rPr lang="en-US" dirty="0" smtClean="0"/>
              <a:t>Approximation using PDPM (black)</a:t>
            </a:r>
            <a:endParaRPr lang="en-US" dirty="0"/>
          </a:p>
        </p:txBody>
      </p:sp>
      <p:sp>
        <p:nvSpPr>
          <p:cNvPr id="4" name="Slide Number Placeholder 3"/>
          <p:cNvSpPr>
            <a:spLocks noGrp="1"/>
          </p:cNvSpPr>
          <p:nvPr>
            <p:ph type="sldNum" sz="quarter" idx="12"/>
          </p:nvPr>
        </p:nvSpPr>
        <p:spPr/>
        <p:txBody>
          <a:bodyPr/>
          <a:lstStyle/>
          <a:p>
            <a:pPr>
              <a:defRPr/>
            </a:pPr>
            <a:fld id="{BA3BA1D7-9FD4-48D5-B5DF-C0E691BA7325}" type="slidenum">
              <a:rPr lang="en-US"/>
              <a:pPr>
                <a:defRPr/>
              </a:pPr>
              <a:t>17</a:t>
            </a:fld>
            <a:endParaRPr lang="en-US" dirty="0"/>
          </a:p>
        </p:txBody>
      </p:sp>
      <p:pic>
        <p:nvPicPr>
          <p:cNvPr id="31748" name="Picture 4" descr="pdpm_8.jpg"/>
          <p:cNvPicPr>
            <a:picLocks noChangeAspect="1"/>
          </p:cNvPicPr>
          <p:nvPr/>
        </p:nvPicPr>
        <p:blipFill>
          <a:blip r:embed="rId2"/>
          <a:srcRect/>
          <a:stretch>
            <a:fillRect/>
          </a:stretch>
        </p:blipFill>
        <p:spPr bwMode="auto">
          <a:xfrm>
            <a:off x="482600" y="1420813"/>
            <a:ext cx="45720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565150"/>
            <a:ext cx="7735887" cy="920750"/>
          </a:xfrm>
        </p:spPr>
        <p:txBody>
          <a:bodyPr rtlCol="0">
            <a:normAutofit fontScale="90000"/>
          </a:bodyPr>
          <a:lstStyle/>
          <a:p>
            <a:pPr fontAlgn="auto">
              <a:spcAft>
                <a:spcPts val="0"/>
              </a:spcAft>
              <a:defRPr/>
            </a:pPr>
            <a:r>
              <a:rPr lang="en-US" dirty="0" smtClean="0"/>
              <a:t>PDPM – An Example (scales 0 to 7)</a:t>
            </a:r>
            <a:endParaRPr lang="en-US" dirty="0"/>
          </a:p>
        </p:txBody>
      </p:sp>
      <p:sp>
        <p:nvSpPr>
          <p:cNvPr id="4" name="Slide Number Placeholder 3"/>
          <p:cNvSpPr>
            <a:spLocks noGrp="1"/>
          </p:cNvSpPr>
          <p:nvPr>
            <p:ph type="sldNum" sz="quarter" idx="12"/>
          </p:nvPr>
        </p:nvSpPr>
        <p:spPr/>
        <p:txBody>
          <a:bodyPr/>
          <a:lstStyle/>
          <a:p>
            <a:pPr>
              <a:defRPr/>
            </a:pPr>
            <a:fld id="{ED92837B-7D96-4A80-BB9C-09F6305CF1FA}" type="slidenum">
              <a:rPr lang="en-US"/>
              <a:pPr>
                <a:defRPr/>
              </a:pPr>
              <a:t>18</a:t>
            </a:fld>
            <a:endParaRPr lang="en-US" dirty="0"/>
          </a:p>
        </p:txBody>
      </p:sp>
      <p:pic>
        <p:nvPicPr>
          <p:cNvPr id="32771" name="Picture 4" descr="pdpm_0.jpg"/>
          <p:cNvPicPr>
            <a:picLocks noChangeAspect="1"/>
          </p:cNvPicPr>
          <p:nvPr/>
        </p:nvPicPr>
        <p:blipFill>
          <a:blip r:embed="rId2"/>
          <a:srcRect/>
          <a:stretch>
            <a:fillRect/>
          </a:stretch>
        </p:blipFill>
        <p:spPr bwMode="auto">
          <a:xfrm>
            <a:off x="185738" y="1404938"/>
            <a:ext cx="2286000" cy="2286000"/>
          </a:xfrm>
          <a:prstGeom prst="rect">
            <a:avLst/>
          </a:prstGeom>
          <a:noFill/>
          <a:ln w="9525">
            <a:noFill/>
            <a:miter lim="800000"/>
            <a:headEnd/>
            <a:tailEnd/>
          </a:ln>
        </p:spPr>
      </p:pic>
      <p:pic>
        <p:nvPicPr>
          <p:cNvPr id="32772" name="Picture 5" descr="pdpm_1.jpg"/>
          <p:cNvPicPr>
            <a:picLocks noChangeAspect="1"/>
          </p:cNvPicPr>
          <p:nvPr/>
        </p:nvPicPr>
        <p:blipFill>
          <a:blip r:embed="rId3"/>
          <a:srcRect/>
          <a:stretch>
            <a:fillRect/>
          </a:stretch>
        </p:blipFill>
        <p:spPr bwMode="auto">
          <a:xfrm>
            <a:off x="2362200" y="1393825"/>
            <a:ext cx="2286000" cy="2286000"/>
          </a:xfrm>
          <a:prstGeom prst="rect">
            <a:avLst/>
          </a:prstGeom>
          <a:noFill/>
          <a:ln w="9525">
            <a:noFill/>
            <a:miter lim="800000"/>
            <a:headEnd/>
            <a:tailEnd/>
          </a:ln>
        </p:spPr>
      </p:pic>
      <p:pic>
        <p:nvPicPr>
          <p:cNvPr id="32773" name="Picture 6" descr="pdpm_2.jpg"/>
          <p:cNvPicPr>
            <a:picLocks noChangeAspect="1"/>
          </p:cNvPicPr>
          <p:nvPr/>
        </p:nvPicPr>
        <p:blipFill>
          <a:blip r:embed="rId4"/>
          <a:srcRect/>
          <a:stretch>
            <a:fillRect/>
          </a:stretch>
        </p:blipFill>
        <p:spPr bwMode="auto">
          <a:xfrm>
            <a:off x="4549775" y="1382713"/>
            <a:ext cx="2286000" cy="2286000"/>
          </a:xfrm>
          <a:prstGeom prst="rect">
            <a:avLst/>
          </a:prstGeom>
          <a:noFill/>
          <a:ln w="9525">
            <a:noFill/>
            <a:miter lim="800000"/>
            <a:headEnd/>
            <a:tailEnd/>
          </a:ln>
        </p:spPr>
      </p:pic>
      <p:pic>
        <p:nvPicPr>
          <p:cNvPr id="32774" name="Picture 7" descr="pdpm_3.jpg"/>
          <p:cNvPicPr>
            <a:picLocks noChangeAspect="1"/>
          </p:cNvPicPr>
          <p:nvPr/>
        </p:nvPicPr>
        <p:blipFill>
          <a:blip r:embed="rId5"/>
          <a:srcRect/>
          <a:stretch>
            <a:fillRect/>
          </a:stretch>
        </p:blipFill>
        <p:spPr bwMode="auto">
          <a:xfrm>
            <a:off x="6748463" y="1382713"/>
            <a:ext cx="2286000" cy="2286000"/>
          </a:xfrm>
          <a:prstGeom prst="rect">
            <a:avLst/>
          </a:prstGeom>
          <a:noFill/>
          <a:ln w="9525">
            <a:noFill/>
            <a:miter lim="800000"/>
            <a:headEnd/>
            <a:tailEnd/>
          </a:ln>
        </p:spPr>
      </p:pic>
      <p:pic>
        <p:nvPicPr>
          <p:cNvPr id="32775" name="Picture 9" descr="pdpm_4.jpg"/>
          <p:cNvPicPr>
            <a:picLocks noChangeAspect="1"/>
          </p:cNvPicPr>
          <p:nvPr/>
        </p:nvPicPr>
        <p:blipFill>
          <a:blip r:embed="rId6"/>
          <a:srcRect/>
          <a:stretch>
            <a:fillRect/>
          </a:stretch>
        </p:blipFill>
        <p:spPr bwMode="auto">
          <a:xfrm>
            <a:off x="204788" y="3513138"/>
            <a:ext cx="2286000" cy="2286000"/>
          </a:xfrm>
          <a:prstGeom prst="rect">
            <a:avLst/>
          </a:prstGeom>
          <a:noFill/>
          <a:ln w="9525">
            <a:noFill/>
            <a:miter lim="800000"/>
            <a:headEnd/>
            <a:tailEnd/>
          </a:ln>
        </p:spPr>
      </p:pic>
      <p:pic>
        <p:nvPicPr>
          <p:cNvPr id="32776" name="Picture 10" descr="pdpm_5.jpg"/>
          <p:cNvPicPr>
            <a:picLocks noChangeAspect="1"/>
          </p:cNvPicPr>
          <p:nvPr/>
        </p:nvPicPr>
        <p:blipFill>
          <a:blip r:embed="rId7"/>
          <a:srcRect/>
          <a:stretch>
            <a:fillRect/>
          </a:stretch>
        </p:blipFill>
        <p:spPr bwMode="auto">
          <a:xfrm>
            <a:off x="2379663" y="3505200"/>
            <a:ext cx="2286000" cy="2286000"/>
          </a:xfrm>
          <a:prstGeom prst="rect">
            <a:avLst/>
          </a:prstGeom>
          <a:noFill/>
          <a:ln w="9525">
            <a:noFill/>
            <a:miter lim="800000"/>
            <a:headEnd/>
            <a:tailEnd/>
          </a:ln>
        </p:spPr>
      </p:pic>
      <p:pic>
        <p:nvPicPr>
          <p:cNvPr id="32777" name="Picture 11" descr="pdpm_6.jpg"/>
          <p:cNvPicPr>
            <a:picLocks noChangeAspect="1"/>
          </p:cNvPicPr>
          <p:nvPr/>
        </p:nvPicPr>
        <p:blipFill>
          <a:blip r:embed="rId8"/>
          <a:srcRect/>
          <a:stretch>
            <a:fillRect/>
          </a:stretch>
        </p:blipFill>
        <p:spPr bwMode="auto">
          <a:xfrm>
            <a:off x="4564063" y="3497263"/>
            <a:ext cx="2286000" cy="2286000"/>
          </a:xfrm>
          <a:prstGeom prst="rect">
            <a:avLst/>
          </a:prstGeom>
          <a:noFill/>
          <a:ln w="9525">
            <a:noFill/>
            <a:miter lim="800000"/>
            <a:headEnd/>
            <a:tailEnd/>
          </a:ln>
        </p:spPr>
      </p:pic>
      <p:pic>
        <p:nvPicPr>
          <p:cNvPr id="32778" name="Picture 12" descr="pdpm_7.jpg"/>
          <p:cNvPicPr>
            <a:picLocks noChangeAspect="1"/>
          </p:cNvPicPr>
          <p:nvPr/>
        </p:nvPicPr>
        <p:blipFill>
          <a:blip r:embed="rId9"/>
          <a:srcRect/>
          <a:stretch>
            <a:fillRect/>
          </a:stretch>
        </p:blipFill>
        <p:spPr bwMode="auto">
          <a:xfrm>
            <a:off x="6738938" y="3484563"/>
            <a:ext cx="2286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unif30_distr.png"/>
          <p:cNvPicPr>
            <a:picLocks noChangeAspect="1"/>
          </p:cNvPicPr>
          <p:nvPr/>
        </p:nvPicPr>
        <p:blipFill>
          <a:blip r:embed="rId2"/>
          <a:srcRect/>
          <a:stretch>
            <a:fillRect/>
          </a:stretch>
        </p:blipFill>
        <p:spPr bwMode="auto">
          <a:xfrm>
            <a:off x="428625" y="3817938"/>
            <a:ext cx="3657600" cy="2743200"/>
          </a:xfrm>
          <a:prstGeom prst="rect">
            <a:avLst/>
          </a:prstGeom>
          <a:noFill/>
          <a:ln w="9525">
            <a:noFill/>
            <a:miter lim="800000"/>
            <a:headEnd/>
            <a:tailEnd/>
          </a:ln>
        </p:spPr>
      </p:pic>
      <p:sp>
        <p:nvSpPr>
          <p:cNvPr id="2" name="Title 1"/>
          <p:cNvSpPr>
            <a:spLocks noGrp="1"/>
          </p:cNvSpPr>
          <p:nvPr>
            <p:ph type="title"/>
          </p:nvPr>
        </p:nvSpPr>
        <p:spPr>
          <a:xfrm>
            <a:off x="0" y="304800"/>
            <a:ext cx="9144000" cy="914400"/>
          </a:xfrm>
        </p:spPr>
        <p:txBody>
          <a:bodyPr rtlCol="0">
            <a:normAutofit fontScale="90000"/>
          </a:bodyPr>
          <a:lstStyle/>
          <a:p>
            <a:pPr fontAlgn="auto">
              <a:spcAft>
                <a:spcPts val="0"/>
              </a:spcAft>
              <a:defRPr/>
            </a:pPr>
            <a:r>
              <a:rPr lang="en-US" dirty="0" smtClean="0"/>
              <a:t>PDPM Synthesis/Visualization – Uniform</a:t>
            </a:r>
            <a:endParaRPr lang="en-US" dirty="0"/>
          </a:p>
        </p:txBody>
      </p:sp>
      <p:sp>
        <p:nvSpPr>
          <p:cNvPr id="4" name="Slide Number Placeholder 3"/>
          <p:cNvSpPr>
            <a:spLocks noGrp="1"/>
          </p:cNvSpPr>
          <p:nvPr>
            <p:ph type="sldNum" sz="quarter" idx="12"/>
          </p:nvPr>
        </p:nvSpPr>
        <p:spPr/>
        <p:txBody>
          <a:bodyPr/>
          <a:lstStyle/>
          <a:p>
            <a:pPr>
              <a:defRPr/>
            </a:pPr>
            <a:fld id="{70E84B68-C33B-4667-BE03-B93EF94E8DD3}" type="slidenum">
              <a:rPr lang="en-US"/>
              <a:pPr>
                <a:defRPr/>
              </a:pPr>
              <a:t>19</a:t>
            </a:fld>
            <a:endParaRPr lang="en-US" dirty="0"/>
          </a:p>
        </p:txBody>
      </p:sp>
      <p:pic>
        <p:nvPicPr>
          <p:cNvPr id="33796" name="Picture 4" descr="unif_func.png"/>
          <p:cNvPicPr>
            <a:picLocks noChangeAspect="1"/>
          </p:cNvPicPr>
          <p:nvPr/>
        </p:nvPicPr>
        <p:blipFill>
          <a:blip r:embed="rId3"/>
          <a:srcRect/>
          <a:stretch>
            <a:fillRect/>
          </a:stretch>
        </p:blipFill>
        <p:spPr bwMode="auto">
          <a:xfrm>
            <a:off x="4894263" y="3700463"/>
            <a:ext cx="3657600" cy="2743200"/>
          </a:xfrm>
          <a:prstGeom prst="rect">
            <a:avLst/>
          </a:prstGeom>
          <a:noFill/>
          <a:ln w="9525">
            <a:noFill/>
            <a:miter lim="800000"/>
            <a:headEnd/>
            <a:tailEnd/>
          </a:ln>
        </p:spPr>
      </p:pic>
      <p:pic>
        <p:nvPicPr>
          <p:cNvPr id="33797" name="Picture 6" descr="unif_coeff_disc.png"/>
          <p:cNvPicPr>
            <a:picLocks noChangeAspect="1"/>
          </p:cNvPicPr>
          <p:nvPr/>
        </p:nvPicPr>
        <p:blipFill>
          <a:blip r:embed="rId4"/>
          <a:srcRect/>
          <a:stretch>
            <a:fillRect/>
          </a:stretch>
        </p:blipFill>
        <p:spPr bwMode="auto">
          <a:xfrm>
            <a:off x="968375" y="1171575"/>
            <a:ext cx="2862263" cy="2743200"/>
          </a:xfrm>
          <a:prstGeom prst="rect">
            <a:avLst/>
          </a:prstGeom>
          <a:noFill/>
          <a:ln w="9525">
            <a:noFill/>
            <a:miter lim="800000"/>
            <a:headEnd/>
            <a:tailEnd/>
          </a:ln>
        </p:spPr>
      </p:pic>
      <p:pic>
        <p:nvPicPr>
          <p:cNvPr id="33798" name="Picture 7" descr="unif_distr.png"/>
          <p:cNvPicPr>
            <a:picLocks noChangeAspect="1"/>
          </p:cNvPicPr>
          <p:nvPr/>
        </p:nvPicPr>
        <p:blipFill>
          <a:blip r:embed="rId5"/>
          <a:srcRect/>
          <a:stretch>
            <a:fillRect/>
          </a:stretch>
        </p:blipFill>
        <p:spPr bwMode="auto">
          <a:xfrm>
            <a:off x="4887913" y="1146175"/>
            <a:ext cx="36576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Outline of the Talk</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Representation of Positive Functions</a:t>
            </a:r>
          </a:p>
          <a:p>
            <a:pPr fontAlgn="auto">
              <a:spcAft>
                <a:spcPts val="0"/>
              </a:spcAft>
              <a:buFont typeface="Arial" pitchFamily="34" charset="0"/>
              <a:buChar char="•"/>
              <a:defRPr/>
            </a:pPr>
            <a:r>
              <a:rPr lang="en-US" dirty="0" smtClean="0"/>
              <a:t>The Product Formula</a:t>
            </a:r>
          </a:p>
          <a:p>
            <a:pPr fontAlgn="auto">
              <a:spcAft>
                <a:spcPts val="0"/>
              </a:spcAft>
              <a:buFont typeface="Arial" pitchFamily="34" charset="0"/>
              <a:buChar char="•"/>
              <a:defRPr/>
            </a:pPr>
            <a:r>
              <a:rPr lang="en-US" dirty="0" smtClean="0"/>
              <a:t>Coefficients in the product representation and statistical properties</a:t>
            </a:r>
          </a:p>
          <a:p>
            <a:pPr fontAlgn="auto">
              <a:spcAft>
                <a:spcPts val="0"/>
              </a:spcAft>
              <a:buFont typeface="Arial" pitchFamily="34" charset="0"/>
              <a:buChar char="•"/>
              <a:defRPr/>
            </a:pPr>
            <a:r>
              <a:rPr lang="en-US" dirty="0" smtClean="0"/>
              <a:t>Some background from Analysis, Geometry, and Mathematical Physics</a:t>
            </a:r>
          </a:p>
          <a:p>
            <a:pPr fontAlgn="auto">
              <a:spcAft>
                <a:spcPts val="0"/>
              </a:spcAft>
              <a:buFont typeface="Arial" pitchFamily="34" charset="0"/>
              <a:buChar char="•"/>
              <a:defRPr/>
            </a:pPr>
            <a:r>
              <a:rPr lang="en-US" dirty="0" smtClean="0"/>
              <a:t>Visual Displays</a:t>
            </a:r>
          </a:p>
          <a:p>
            <a:pPr fontAlgn="auto">
              <a:spcAft>
                <a:spcPts val="0"/>
              </a:spcAft>
              <a:buFont typeface="Arial" pitchFamily="34" charset="0"/>
              <a:buChar char="•"/>
              <a:defRPr/>
            </a:pPr>
            <a:r>
              <a:rPr lang="en-US" dirty="0" smtClean="0"/>
              <a:t>Several Sources</a:t>
            </a:r>
          </a:p>
          <a:p>
            <a:pPr fontAlgn="auto">
              <a:spcAft>
                <a:spcPts val="0"/>
              </a:spcAft>
              <a:buFont typeface="Arial" pitchFamily="34" charset="0"/>
              <a:buChar char="•"/>
              <a:defRPr/>
            </a:pPr>
            <a:r>
              <a:rPr lang="en-US" dirty="0" smtClean="0"/>
              <a:t>Diffusion Geometry</a:t>
            </a:r>
          </a:p>
          <a:p>
            <a:pPr fontAlgn="auto">
              <a:spcAft>
                <a:spcPts val="0"/>
              </a:spcAft>
              <a:buFont typeface="Arial" pitchFamily="34" charset="0"/>
              <a:buChar char="•"/>
              <a:defRPr/>
            </a:pPr>
            <a:r>
              <a:rPr lang="en-US" dirty="0" smtClean="0"/>
              <a:t>Preprocessing Tools and the Nearest Neighbor Problem</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bell230_distr.png"/>
          <p:cNvPicPr>
            <a:picLocks noChangeAspect="1"/>
          </p:cNvPicPr>
          <p:nvPr/>
        </p:nvPicPr>
        <p:blipFill>
          <a:blip r:embed="rId2"/>
          <a:srcRect/>
          <a:stretch>
            <a:fillRect/>
          </a:stretch>
        </p:blipFill>
        <p:spPr bwMode="auto">
          <a:xfrm>
            <a:off x="784225" y="3787775"/>
            <a:ext cx="3657600" cy="2743200"/>
          </a:xfrm>
          <a:prstGeom prst="rect">
            <a:avLst/>
          </a:prstGeom>
          <a:noFill/>
          <a:ln w="9525">
            <a:noFill/>
            <a:miter lim="800000"/>
            <a:headEnd/>
            <a:tailEnd/>
          </a:ln>
        </p:spPr>
      </p:pic>
      <p:sp>
        <p:nvSpPr>
          <p:cNvPr id="34818" name="Title 1"/>
          <p:cNvSpPr>
            <a:spLocks noGrp="1"/>
          </p:cNvSpPr>
          <p:nvPr>
            <p:ph type="title"/>
          </p:nvPr>
        </p:nvSpPr>
        <p:spPr>
          <a:xfrm>
            <a:off x="152400" y="228600"/>
            <a:ext cx="8828088" cy="914400"/>
          </a:xfrm>
        </p:spPr>
        <p:txBody>
          <a:bodyPr/>
          <a:lstStyle/>
          <a:p>
            <a:r>
              <a:rPr lang="en-US" smtClean="0"/>
              <a:t>PDPM Synthesis/Visualization – Bell</a:t>
            </a:r>
          </a:p>
        </p:txBody>
      </p:sp>
      <p:sp>
        <p:nvSpPr>
          <p:cNvPr id="4" name="Slide Number Placeholder 3"/>
          <p:cNvSpPr>
            <a:spLocks noGrp="1"/>
          </p:cNvSpPr>
          <p:nvPr>
            <p:ph type="sldNum" sz="quarter" idx="12"/>
          </p:nvPr>
        </p:nvSpPr>
        <p:spPr/>
        <p:txBody>
          <a:bodyPr/>
          <a:lstStyle/>
          <a:p>
            <a:pPr>
              <a:defRPr/>
            </a:pPr>
            <a:fld id="{3A8394C2-8B4E-4D9C-AD20-7AC2D419B008}" type="slidenum">
              <a:rPr lang="en-US"/>
              <a:pPr>
                <a:defRPr/>
              </a:pPr>
              <a:t>20</a:t>
            </a:fld>
            <a:endParaRPr lang="en-US" dirty="0"/>
          </a:p>
        </p:txBody>
      </p:sp>
      <p:pic>
        <p:nvPicPr>
          <p:cNvPr id="34820" name="Picture 5" descr="bell2_coeff_disc.png"/>
          <p:cNvPicPr>
            <a:picLocks noChangeAspect="1"/>
          </p:cNvPicPr>
          <p:nvPr/>
        </p:nvPicPr>
        <p:blipFill>
          <a:blip r:embed="rId3"/>
          <a:srcRect/>
          <a:stretch>
            <a:fillRect/>
          </a:stretch>
        </p:blipFill>
        <p:spPr bwMode="auto">
          <a:xfrm>
            <a:off x="1296988" y="1162050"/>
            <a:ext cx="2862262" cy="2743200"/>
          </a:xfrm>
          <a:prstGeom prst="rect">
            <a:avLst/>
          </a:prstGeom>
          <a:noFill/>
          <a:ln w="9525">
            <a:noFill/>
            <a:miter lim="800000"/>
            <a:headEnd/>
            <a:tailEnd/>
          </a:ln>
        </p:spPr>
      </p:pic>
      <p:pic>
        <p:nvPicPr>
          <p:cNvPr id="34821" name="Picture 6" descr="bell2_distr.png"/>
          <p:cNvPicPr>
            <a:picLocks noChangeAspect="1"/>
          </p:cNvPicPr>
          <p:nvPr/>
        </p:nvPicPr>
        <p:blipFill>
          <a:blip r:embed="rId4"/>
          <a:srcRect/>
          <a:stretch>
            <a:fillRect/>
          </a:stretch>
        </p:blipFill>
        <p:spPr bwMode="auto">
          <a:xfrm>
            <a:off x="4887913" y="1116013"/>
            <a:ext cx="3657600" cy="2743200"/>
          </a:xfrm>
          <a:prstGeom prst="rect">
            <a:avLst/>
          </a:prstGeom>
          <a:noFill/>
          <a:ln w="9525">
            <a:noFill/>
            <a:miter lim="800000"/>
            <a:headEnd/>
            <a:tailEnd/>
          </a:ln>
        </p:spPr>
      </p:pic>
      <p:pic>
        <p:nvPicPr>
          <p:cNvPr id="34822" name="Picture 7" descr="bell2_func.png"/>
          <p:cNvPicPr>
            <a:picLocks noChangeAspect="1"/>
          </p:cNvPicPr>
          <p:nvPr/>
        </p:nvPicPr>
        <p:blipFill>
          <a:blip r:embed="rId5"/>
          <a:srcRect/>
          <a:stretch>
            <a:fillRect/>
          </a:stretch>
        </p:blipFill>
        <p:spPr bwMode="auto">
          <a:xfrm>
            <a:off x="4899025" y="3714750"/>
            <a:ext cx="36576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a:blip r:embed="rId2"/>
          <a:srcRect/>
          <a:stretch>
            <a:fillRect/>
          </a:stretch>
        </p:blipFill>
        <p:spPr bwMode="auto">
          <a:xfrm>
            <a:off x="1219200" y="-152400"/>
            <a:ext cx="6248400" cy="8763000"/>
          </a:xfrm>
          <a:prstGeom prst="rect">
            <a:avLst/>
          </a:prstGeom>
          <a:noFill/>
          <a:ln w="9525">
            <a:noFill/>
            <a:miter lim="800000"/>
            <a:headEnd/>
            <a:tailEnd/>
          </a:ln>
        </p:spPr>
      </p:pic>
      <p:sp>
        <p:nvSpPr>
          <p:cNvPr id="35842" name="TextBox 3"/>
          <p:cNvSpPr txBox="1">
            <a:spLocks noChangeArrowheads="1"/>
          </p:cNvSpPr>
          <p:nvPr/>
        </p:nvSpPr>
        <p:spPr bwMode="auto">
          <a:xfrm>
            <a:off x="533400" y="304800"/>
            <a:ext cx="3073400" cy="369888"/>
          </a:xfrm>
          <a:prstGeom prst="rect">
            <a:avLst/>
          </a:prstGeom>
          <a:noFill/>
          <a:ln w="9525">
            <a:noFill/>
            <a:miter lim="800000"/>
            <a:headEnd/>
            <a:tailEnd/>
          </a:ln>
        </p:spPr>
        <p:txBody>
          <a:bodyPr wrap="none">
            <a:spAutoFit/>
          </a:bodyPr>
          <a:lstStyle/>
          <a:p>
            <a:r>
              <a:rPr lang="en-US">
                <a:latin typeface="Calibri" pitchFamily="34" charset="0"/>
              </a:rPr>
              <a:t>Real Data  from Weather Event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Dataset I: Local Information</a:t>
            </a:r>
          </a:p>
        </p:txBody>
      </p:sp>
      <p:sp>
        <p:nvSpPr>
          <p:cNvPr id="12" name="Content Placeholder 11"/>
          <p:cNvSpPr>
            <a:spLocks noGrp="1"/>
          </p:cNvSpPr>
          <p:nvPr>
            <p:ph idx="1"/>
          </p:nvPr>
        </p:nvSpPr>
        <p:spPr>
          <a:xfrm>
            <a:off x="512763" y="1598613"/>
            <a:ext cx="7791450" cy="2211387"/>
          </a:xfrm>
        </p:spPr>
        <p:txBody>
          <a:bodyPr rtlCol="0">
            <a:normAutofit fontScale="92500" lnSpcReduction="20000"/>
          </a:bodyPr>
          <a:lstStyle/>
          <a:p>
            <a:pPr fontAlgn="auto">
              <a:spcAft>
                <a:spcPts val="0"/>
              </a:spcAft>
              <a:buFont typeface="Arial" pitchFamily="34" charset="0"/>
              <a:buChar char="•"/>
              <a:defRPr/>
            </a:pPr>
            <a:r>
              <a:rPr lang="en-US" dirty="0" smtClean="0"/>
              <a:t>Network measurements over the span of ~24 hours; ~65k sources</a:t>
            </a:r>
          </a:p>
          <a:p>
            <a:pPr fontAlgn="auto">
              <a:spcAft>
                <a:spcPts val="0"/>
              </a:spcAft>
              <a:buFont typeface="Arial" pitchFamily="34" charset="0"/>
              <a:buChar char="•"/>
              <a:defRPr/>
            </a:pPr>
            <a:r>
              <a:rPr lang="en-US" dirty="0" smtClean="0"/>
              <a:t>Overall ramping behavior</a:t>
            </a:r>
          </a:p>
          <a:p>
            <a:pPr fontAlgn="auto">
              <a:spcAft>
                <a:spcPts val="0"/>
              </a:spcAft>
              <a:buFont typeface="Arial" pitchFamily="34" charset="0"/>
              <a:buChar char="•"/>
              <a:defRPr/>
            </a:pPr>
            <a:r>
              <a:rPr lang="en-US" dirty="0" smtClean="0"/>
              <a:t>Inherent bursty behavior revealed at select scales</a:t>
            </a:r>
            <a:endParaRPr lang="en-US" dirty="0"/>
          </a:p>
        </p:txBody>
      </p:sp>
      <p:sp>
        <p:nvSpPr>
          <p:cNvPr id="3" name="Slide Number Placeholder 2"/>
          <p:cNvSpPr>
            <a:spLocks noGrp="1"/>
          </p:cNvSpPr>
          <p:nvPr>
            <p:ph type="sldNum" sz="quarter" idx="12"/>
          </p:nvPr>
        </p:nvSpPr>
        <p:spPr/>
        <p:txBody>
          <a:bodyPr/>
          <a:lstStyle/>
          <a:p>
            <a:pPr>
              <a:defRPr/>
            </a:pPr>
            <a:fld id="{189EAFC7-29AD-4C89-9CD2-18E6C1B27659}" type="slidenum">
              <a:rPr lang="en-US"/>
              <a:pPr>
                <a:defRPr/>
              </a:pPr>
              <a:t>22</a:t>
            </a:fld>
            <a:endParaRPr lang="en-US" dirty="0"/>
          </a:p>
        </p:txBody>
      </p:sp>
      <p:pic>
        <p:nvPicPr>
          <p:cNvPr id="36868" name="Picture 3" descr="function.png"/>
          <p:cNvPicPr>
            <a:picLocks noChangeAspect="1"/>
          </p:cNvPicPr>
          <p:nvPr/>
        </p:nvPicPr>
        <p:blipFill>
          <a:blip r:embed="rId2"/>
          <a:srcRect/>
          <a:stretch>
            <a:fillRect/>
          </a:stretch>
        </p:blipFill>
        <p:spPr bwMode="auto">
          <a:xfrm>
            <a:off x="58738" y="4133850"/>
            <a:ext cx="3048000" cy="2286000"/>
          </a:xfrm>
          <a:prstGeom prst="rect">
            <a:avLst/>
          </a:prstGeom>
          <a:noFill/>
          <a:ln w="9525">
            <a:noFill/>
            <a:miter lim="800000"/>
            <a:headEnd/>
            <a:tailEnd/>
          </a:ln>
        </p:spPr>
      </p:pic>
      <p:grpSp>
        <p:nvGrpSpPr>
          <p:cNvPr id="36869" name="Group 4"/>
          <p:cNvGrpSpPr>
            <a:grpSpLocks/>
          </p:cNvGrpSpPr>
          <p:nvPr/>
        </p:nvGrpSpPr>
        <p:grpSpPr bwMode="auto">
          <a:xfrm>
            <a:off x="2994025" y="3962400"/>
            <a:ext cx="4778375" cy="2454275"/>
            <a:chOff x="2993595" y="3962398"/>
            <a:chExt cx="4779488" cy="2454485"/>
          </a:xfrm>
        </p:grpSpPr>
        <p:pic>
          <p:nvPicPr>
            <p:cNvPr id="36872" name="Picture 5" descr="nma.png"/>
            <p:cNvPicPr>
              <a:picLocks noChangeAspect="1"/>
            </p:cNvPicPr>
            <p:nvPr/>
          </p:nvPicPr>
          <p:blipFill>
            <a:blip r:embed="rId3"/>
            <a:srcRect/>
            <a:stretch>
              <a:fillRect/>
            </a:stretch>
          </p:blipFill>
          <p:spPr bwMode="auto">
            <a:xfrm>
              <a:off x="3454950" y="3962398"/>
              <a:ext cx="4318133" cy="2454485"/>
            </a:xfrm>
            <a:prstGeom prst="rect">
              <a:avLst/>
            </a:prstGeom>
            <a:noFill/>
            <a:ln w="9525">
              <a:noFill/>
              <a:miter lim="800000"/>
              <a:headEnd/>
              <a:tailEnd/>
            </a:ln>
          </p:spPr>
        </p:pic>
        <p:cxnSp>
          <p:nvCxnSpPr>
            <p:cNvPr id="7" name="Straight Arrow Connector 6"/>
            <p:cNvCxnSpPr/>
            <p:nvPr/>
          </p:nvCxnSpPr>
          <p:spPr bwMode="auto">
            <a:xfrm rot="5400000">
              <a:off x="2226817" y="5176940"/>
              <a:ext cx="2211576" cy="1587"/>
            </a:xfrm>
            <a:prstGeom prst="straightConnector1">
              <a:avLst/>
            </a:prstGeom>
            <a:ln w="25400" cmpd="sng">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6874" name="TextBox 7"/>
            <p:cNvSpPr txBox="1">
              <a:spLocks noChangeArrowheads="1"/>
            </p:cNvSpPr>
            <p:nvPr/>
          </p:nvSpPr>
          <p:spPr bwMode="auto">
            <a:xfrm rot="-5400000">
              <a:off x="2831691" y="4955458"/>
              <a:ext cx="662361" cy="338554"/>
            </a:xfrm>
            <a:prstGeom prst="rect">
              <a:avLst/>
            </a:prstGeom>
            <a:noFill/>
            <a:ln w="9525">
              <a:noFill/>
              <a:miter lim="800000"/>
              <a:headEnd/>
              <a:tailEnd/>
            </a:ln>
          </p:spPr>
          <p:txBody>
            <a:bodyPr wrap="none">
              <a:spAutoFit/>
            </a:bodyPr>
            <a:lstStyle/>
            <a:p>
              <a:r>
                <a:rPr lang="en-US">
                  <a:latin typeface="Calibri" pitchFamily="34" charset="0"/>
                </a:rPr>
                <a:t>scale</a:t>
              </a:r>
            </a:p>
          </p:txBody>
        </p:sp>
      </p:grpSp>
      <p:sp>
        <p:nvSpPr>
          <p:cNvPr id="36870" name="TextBox 8"/>
          <p:cNvSpPr txBox="1">
            <a:spLocks noChangeArrowheads="1"/>
          </p:cNvSpPr>
          <p:nvPr/>
        </p:nvSpPr>
        <p:spPr bwMode="auto">
          <a:xfrm>
            <a:off x="206375" y="6511925"/>
            <a:ext cx="3733800" cy="277813"/>
          </a:xfrm>
          <a:prstGeom prst="rect">
            <a:avLst/>
          </a:prstGeom>
          <a:noFill/>
          <a:ln w="9525">
            <a:noFill/>
            <a:miter lim="800000"/>
            <a:headEnd/>
            <a:tailEnd/>
          </a:ln>
        </p:spPr>
        <p:txBody>
          <a:bodyPr wrap="none">
            <a:spAutoFit/>
          </a:bodyPr>
          <a:lstStyle/>
          <a:p>
            <a:r>
              <a:rPr lang="en-US" sz="1200" i="1">
                <a:latin typeface="Calibri" pitchFamily="34" charset="0"/>
              </a:rPr>
              <a:t>Note: Colors represents amount of function variation</a:t>
            </a:r>
          </a:p>
        </p:txBody>
      </p:sp>
      <p:pic>
        <p:nvPicPr>
          <p:cNvPr id="36871" name="Picture 9" descr="function_zoom.png"/>
          <p:cNvPicPr>
            <a:picLocks noChangeAspect="1"/>
          </p:cNvPicPr>
          <p:nvPr/>
        </p:nvPicPr>
        <p:blipFill>
          <a:blip r:embed="rId4"/>
          <a:srcRect/>
          <a:stretch>
            <a:fillRect/>
          </a:stretch>
        </p:blipFill>
        <p:spPr bwMode="auto">
          <a:xfrm>
            <a:off x="6626225" y="3873500"/>
            <a:ext cx="24384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2882900" y="911225"/>
            <a:ext cx="3378200" cy="503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Measures and Curves </a:t>
            </a:r>
          </a:p>
        </p:txBody>
      </p:sp>
      <p:sp>
        <p:nvSpPr>
          <p:cNvPr id="38914" name="Content Placeholder 2"/>
          <p:cNvSpPr>
            <a:spLocks noGrp="1"/>
          </p:cNvSpPr>
          <p:nvPr>
            <p:ph idx="1"/>
          </p:nvPr>
        </p:nvSpPr>
        <p:spPr/>
        <p:txBody>
          <a:bodyPr/>
          <a:lstStyle/>
          <a:p>
            <a:r>
              <a:rPr lang="en-US" smtClean="0"/>
              <a:t>Take a positive measure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 </a:t>
            </a:r>
            <a:r>
              <a:rPr lang="en-US" smtClean="0"/>
              <a:t>on the circle and normalize its mass to be 2</a:t>
            </a:r>
            <a:r>
              <a:rPr lang="el-GR" smtClean="0">
                <a:latin typeface="Times New Roman" pitchFamily="18" charset="0"/>
                <a:cs typeface="Times New Roman" pitchFamily="18" charset="0"/>
              </a:rPr>
              <a:t>π</a:t>
            </a:r>
            <a:r>
              <a:rPr lang="en-US" smtClean="0"/>
              <a:t>. Let </a:t>
            </a:r>
            <a:r>
              <a:rPr lang="el-GR" smtClean="0">
                <a:latin typeface="Times New Roman" pitchFamily="18" charset="0"/>
                <a:cs typeface="Times New Roman" pitchFamily="18" charset="0"/>
              </a:rPr>
              <a:t>Φ</a:t>
            </a:r>
            <a:r>
              <a:rPr lang="en-US" smtClean="0">
                <a:latin typeface="Times New Roman" pitchFamily="18" charset="0"/>
                <a:cs typeface="Times New Roman" pitchFamily="18" charset="0"/>
              </a:rPr>
              <a:t>’ </a:t>
            </a:r>
            <a:r>
              <a:rPr lang="en-US" smtClean="0"/>
              <a:t>= </a:t>
            </a:r>
            <a:r>
              <a:rPr lang="en-US" smtClean="0">
                <a:latin typeface="Times New Roman" pitchFamily="18" charset="0"/>
                <a:cs typeface="Times New Roman" pitchFamily="18" charset="0"/>
              </a:rPr>
              <a:t>μ. If μ puts positive mass on each open interval and has no Dirac masses, </a:t>
            </a:r>
            <a:r>
              <a:rPr lang="el-GR" smtClean="0">
                <a:latin typeface="Times New Roman" pitchFamily="18" charset="0"/>
                <a:cs typeface="Times New Roman" pitchFamily="18" charset="0"/>
              </a:rPr>
              <a:t>Φ</a:t>
            </a:r>
            <a:r>
              <a:rPr lang="en-US" smtClean="0">
                <a:latin typeface="Times New Roman" pitchFamily="18" charset="0"/>
                <a:cs typeface="Times New Roman" pitchFamily="18" charset="0"/>
              </a:rPr>
              <a:t> is a homeo of the circle. </a:t>
            </a:r>
          </a:p>
          <a:p>
            <a:r>
              <a:rPr lang="en-US" smtClean="0">
                <a:latin typeface="Times New Roman" pitchFamily="18" charset="0"/>
                <a:cs typeface="Times New Roman" pitchFamily="18" charset="0"/>
              </a:rPr>
              <a:t>Amazing Fact: Under mild hypotheses, there is a curve corresponding to μ (the “welding curve”). An example is on the next page.</a:t>
            </a: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elding_half_prod_formalism.wmv">
            <a:hlinkClick r:id="" action="ppaction://media"/>
          </p:cNvPr>
          <p:cNvPicPr>
            <a:picLocks noRot="1" noChangeAspect="1"/>
          </p:cNvPicPr>
          <p:nvPr>
            <a:videoFile r:link="rId1"/>
          </p:nvPr>
        </p:nvPicPr>
        <p:blipFill>
          <a:blip r:embed="rId3"/>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Analysis of Another Data Set</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In the first analysis to follow we will simply use the actual volume. A data point will be the volume at times t, t -1, t -2, t -3 (for each source). We then examine the data using first PCA (“Data Set 2:  1 and 2 of 2”), then Diffusion geometry (“Data Set 2: Diffusion Map”).  Here there is no apparent advantage (over SVD) in using Diffusion Geometry.</a:t>
            </a:r>
          </a:p>
          <a:p>
            <a:pPr fontAlgn="auto">
              <a:spcAft>
                <a:spcPts val="0"/>
              </a:spcAft>
              <a:buFont typeface="Arial" pitchFamily="34" charset="0"/>
              <a:buChar char="•"/>
              <a:defRPr/>
            </a:pPr>
            <a:r>
              <a:rPr lang="en-US" dirty="0" smtClean="0"/>
              <a:t>In the second analysis we instead take a data point to be the coefficients of the product expansion of the day’s volume (from each source), and display only the results from DG. Notice the excellent clustering that happened automatically (Data Set 2: PDPM + Diffusion Map”).</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Dataset II: SVD (1 of 2)</a:t>
            </a:r>
          </a:p>
        </p:txBody>
      </p:sp>
      <p:sp>
        <p:nvSpPr>
          <p:cNvPr id="3" name="Slide Number Placeholder 2"/>
          <p:cNvSpPr>
            <a:spLocks noGrp="1"/>
          </p:cNvSpPr>
          <p:nvPr>
            <p:ph type="sldNum" sz="quarter" idx="12"/>
          </p:nvPr>
        </p:nvSpPr>
        <p:spPr/>
        <p:txBody>
          <a:bodyPr/>
          <a:lstStyle/>
          <a:p>
            <a:pPr>
              <a:defRPr/>
            </a:pPr>
            <a:fld id="{436276AC-7E13-44C3-B64B-54A33C176D43}" type="slidenum">
              <a:rPr lang="en-US"/>
              <a:pPr>
                <a:defRPr/>
              </a:pPr>
              <a:t>27</a:t>
            </a:fld>
            <a:endParaRPr lang="en-US" dirty="0"/>
          </a:p>
        </p:txBody>
      </p:sp>
      <p:pic>
        <p:nvPicPr>
          <p:cNvPr id="41987" name="Picture 5" descr="autoRF-pca12.png"/>
          <p:cNvPicPr>
            <a:picLocks noChangeAspect="1"/>
          </p:cNvPicPr>
          <p:nvPr/>
        </p:nvPicPr>
        <p:blipFill>
          <a:blip r:embed="rId2"/>
          <a:srcRect l="9642" t="6831" r="3751" b="5856"/>
          <a:stretch>
            <a:fillRect/>
          </a:stretch>
        </p:blipFill>
        <p:spPr bwMode="auto">
          <a:xfrm>
            <a:off x="1371600" y="1082675"/>
            <a:ext cx="6858000" cy="3794125"/>
          </a:xfrm>
          <a:prstGeom prst="rect">
            <a:avLst/>
          </a:prstGeom>
          <a:noFill/>
          <a:ln w="9525">
            <a:noFill/>
            <a:miter lim="800000"/>
            <a:headEnd/>
            <a:tailEnd/>
          </a:ln>
        </p:spPr>
      </p:pic>
      <p:sp>
        <p:nvSpPr>
          <p:cNvPr id="5" name="Content Placeholder 4"/>
          <p:cNvSpPr>
            <a:spLocks noGrp="1"/>
          </p:cNvSpPr>
          <p:nvPr>
            <p:ph sz="half" idx="2"/>
          </p:nvPr>
        </p:nvSpPr>
        <p:spPr>
          <a:xfrm>
            <a:off x="762000" y="4800600"/>
            <a:ext cx="7542213" cy="1676400"/>
          </a:xfrm>
        </p:spPr>
        <p:txBody>
          <a:bodyPr rtlCol="0">
            <a:normAutofit fontScale="55000" lnSpcReduction="20000"/>
          </a:bodyPr>
          <a:lstStyle/>
          <a:p>
            <a:pPr fontAlgn="auto">
              <a:spcAft>
                <a:spcPts val="0"/>
              </a:spcAft>
              <a:buFont typeface="Arial" pitchFamily="34" charset="0"/>
              <a:buChar char="•"/>
              <a:defRPr/>
            </a:pPr>
            <a:r>
              <a:rPr lang="en-US" dirty="0" smtClean="0"/>
              <a:t>Measurement data</a:t>
            </a:r>
          </a:p>
          <a:p>
            <a:pPr lvl="1" fontAlgn="auto">
              <a:spcAft>
                <a:spcPts val="0"/>
              </a:spcAft>
              <a:buFont typeface="Arial" pitchFamily="34" charset="0"/>
              <a:buChar char="–"/>
              <a:defRPr/>
            </a:pPr>
            <a:r>
              <a:rPr lang="en-US" dirty="0" smtClean="0"/>
              <a:t>182 network entities</a:t>
            </a:r>
          </a:p>
          <a:p>
            <a:pPr lvl="1" fontAlgn="auto">
              <a:spcAft>
                <a:spcPts val="0"/>
              </a:spcAft>
              <a:buFont typeface="Arial" pitchFamily="34" charset="0"/>
              <a:buChar char="–"/>
              <a:defRPr/>
            </a:pPr>
            <a:r>
              <a:rPr lang="en-US" dirty="0" smtClean="0"/>
              <a:t>~ 2 weeks of data @ 15 min intervals</a:t>
            </a:r>
          </a:p>
          <a:p>
            <a:pPr lvl="1" fontAlgn="auto">
              <a:spcAft>
                <a:spcPts val="0"/>
              </a:spcAft>
              <a:buFont typeface="Arial" pitchFamily="34" charset="0"/>
              <a:buChar char="–"/>
              <a:defRPr/>
            </a:pPr>
            <a:r>
              <a:rPr lang="en-US" dirty="0" smtClean="0"/>
              <a:t>1315 data points</a:t>
            </a:r>
          </a:p>
          <a:p>
            <a:pPr fontAlgn="auto">
              <a:spcAft>
                <a:spcPts val="0"/>
              </a:spcAft>
              <a:buFont typeface="Arial" pitchFamily="34" charset="0"/>
              <a:buChar char="•"/>
              <a:defRPr/>
            </a:pPr>
            <a:r>
              <a:rPr lang="en-US" dirty="0" smtClean="0"/>
              <a:t>PCA analysis</a:t>
            </a:r>
          </a:p>
          <a:p>
            <a:pPr lvl="1" fontAlgn="auto">
              <a:spcAft>
                <a:spcPts val="0"/>
              </a:spcAft>
              <a:buFont typeface="Arial" pitchFamily="34" charset="0"/>
              <a:buChar char="–"/>
              <a:defRPr/>
            </a:pPr>
            <a:r>
              <a:rPr lang="en-US" dirty="0" smtClean="0"/>
              <a:t>Window size: 1 hour</a:t>
            </a:r>
          </a:p>
          <a:p>
            <a:pPr lvl="1" fontAlgn="auto">
              <a:spcAft>
                <a:spcPts val="0"/>
              </a:spcAft>
              <a:buFont typeface="Arial" pitchFamily="34" charset="0"/>
              <a:buChar char="–"/>
              <a:defRPr/>
            </a:pPr>
            <a:r>
              <a:rPr lang="en-US" dirty="0" smtClean="0"/>
              <a:t>Dimensions: 728 (reduced 2-dim. representation above)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Dataset II: SVD (2 of 2)</a:t>
            </a:r>
          </a:p>
        </p:txBody>
      </p:sp>
      <p:sp>
        <p:nvSpPr>
          <p:cNvPr id="3" name="Slide Number Placeholder 2"/>
          <p:cNvSpPr>
            <a:spLocks noGrp="1"/>
          </p:cNvSpPr>
          <p:nvPr>
            <p:ph type="sldNum" sz="quarter" idx="12"/>
          </p:nvPr>
        </p:nvSpPr>
        <p:spPr/>
        <p:txBody>
          <a:bodyPr/>
          <a:lstStyle/>
          <a:p>
            <a:pPr>
              <a:defRPr/>
            </a:pPr>
            <a:fld id="{9B807E94-1D38-448B-B5C0-F668179C663D}" type="slidenum">
              <a:rPr lang="en-US"/>
              <a:pPr>
                <a:defRPr/>
              </a:pPr>
              <a:t>28</a:t>
            </a:fld>
            <a:endParaRPr lang="en-US" dirty="0"/>
          </a:p>
        </p:txBody>
      </p:sp>
      <p:pic>
        <p:nvPicPr>
          <p:cNvPr id="43011" name="Picture 6" descr="autoRF-pca1.png"/>
          <p:cNvPicPr>
            <a:picLocks noChangeAspect="1"/>
          </p:cNvPicPr>
          <p:nvPr/>
        </p:nvPicPr>
        <p:blipFill>
          <a:blip r:embed="rId2"/>
          <a:srcRect l="9642" t="6831" r="3751" b="5856"/>
          <a:stretch>
            <a:fillRect/>
          </a:stretch>
        </p:blipFill>
        <p:spPr bwMode="auto">
          <a:xfrm>
            <a:off x="517525" y="1143000"/>
            <a:ext cx="4664075" cy="2579688"/>
          </a:xfrm>
          <a:prstGeom prst="rect">
            <a:avLst/>
          </a:prstGeom>
          <a:noFill/>
          <a:ln w="9525">
            <a:noFill/>
            <a:miter lim="800000"/>
            <a:headEnd/>
            <a:tailEnd/>
          </a:ln>
        </p:spPr>
      </p:pic>
      <p:pic>
        <p:nvPicPr>
          <p:cNvPr id="43012" name="Picture 7" descr="autoRF-pca2.png"/>
          <p:cNvPicPr>
            <a:picLocks noChangeAspect="1"/>
          </p:cNvPicPr>
          <p:nvPr/>
        </p:nvPicPr>
        <p:blipFill>
          <a:blip r:embed="rId3"/>
          <a:srcRect l="9642" t="6831" r="3751" b="5856"/>
          <a:stretch>
            <a:fillRect/>
          </a:stretch>
        </p:blipFill>
        <p:spPr bwMode="auto">
          <a:xfrm>
            <a:off x="517525" y="3821113"/>
            <a:ext cx="4664075" cy="2579687"/>
          </a:xfrm>
          <a:prstGeom prst="rect">
            <a:avLst/>
          </a:prstGeom>
          <a:noFill/>
          <a:ln w="9525">
            <a:noFill/>
            <a:miter lim="800000"/>
            <a:headEnd/>
            <a:tailEnd/>
          </a:ln>
        </p:spPr>
      </p:pic>
      <p:sp>
        <p:nvSpPr>
          <p:cNvPr id="5" name="Content Placeholder 4"/>
          <p:cNvSpPr>
            <a:spLocks noGrp="1"/>
          </p:cNvSpPr>
          <p:nvPr>
            <p:ph sz="half" idx="2"/>
          </p:nvPr>
        </p:nvSpPr>
        <p:spPr>
          <a:xfrm>
            <a:off x="5167313" y="1598613"/>
            <a:ext cx="3824287" cy="4721225"/>
          </a:xfrm>
        </p:spPr>
        <p:txBody>
          <a:bodyPr rtlCol="0">
            <a:normAutofit/>
          </a:bodyPr>
          <a:lstStyle/>
          <a:p>
            <a:pPr fontAlgn="auto">
              <a:spcAft>
                <a:spcPts val="0"/>
              </a:spcAft>
              <a:buFont typeface="Arial" pitchFamily="34" charset="0"/>
              <a:buChar char="•"/>
              <a:defRPr/>
            </a:pPr>
            <a:r>
              <a:rPr lang="en-US" dirty="0" smtClean="0"/>
              <a:t>PCA analysis</a:t>
            </a:r>
          </a:p>
          <a:p>
            <a:pPr lvl="1" fontAlgn="auto">
              <a:spcAft>
                <a:spcPts val="0"/>
              </a:spcAft>
              <a:buFont typeface="Arial" pitchFamily="34" charset="0"/>
              <a:buChar char="–"/>
              <a:defRPr/>
            </a:pPr>
            <a:r>
              <a:rPr lang="en-US" dirty="0" smtClean="0"/>
              <a:t>major discriminator is time of day</a:t>
            </a:r>
          </a:p>
          <a:p>
            <a:pPr lvl="1" fontAlgn="auto">
              <a:spcAft>
                <a:spcPts val="0"/>
              </a:spcAft>
              <a:buFont typeface="Arial" pitchFamily="34" charset="0"/>
              <a:buChar char="–"/>
              <a:defRPr/>
            </a:pPr>
            <a:r>
              <a:rPr lang="en-US" dirty="0" smtClean="0"/>
              <a:t>minor discriminator is day of week</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Legend: </a:t>
            </a:r>
            <a:r>
              <a:rPr lang="en-US" dirty="0" smtClean="0">
                <a:solidFill>
                  <a:schemeClr val="accent2"/>
                </a:solidFill>
              </a:rPr>
              <a:t>morning</a:t>
            </a:r>
            <a:r>
              <a:rPr lang="en-US" dirty="0" smtClean="0"/>
              <a:t>, </a:t>
            </a:r>
            <a:r>
              <a:rPr lang="en-US" dirty="0" smtClean="0">
                <a:solidFill>
                  <a:schemeClr val="tx2"/>
                </a:solidFill>
              </a:rPr>
              <a:t>night</a:t>
            </a:r>
            <a:r>
              <a:rPr lang="en-US" dirty="0" smtClean="0"/>
              <a:t>, </a:t>
            </a:r>
            <a:r>
              <a:rPr lang="en-US" dirty="0" smtClean="0">
                <a:solidFill>
                  <a:schemeClr val="accent6"/>
                </a:solidFill>
              </a:rPr>
              <a:t>weekend</a:t>
            </a:r>
            <a:endParaRPr lang="en-US" dirty="0">
              <a:solidFill>
                <a:schemeClr val="accent6"/>
              </a:solidFill>
            </a:endParaRPr>
          </a:p>
        </p:txBody>
      </p:sp>
      <p:sp>
        <p:nvSpPr>
          <p:cNvPr id="9" name="Right Arrow 8"/>
          <p:cNvSpPr>
            <a:spLocks noChangeAspect="1"/>
          </p:cNvSpPr>
          <p:nvPr/>
        </p:nvSpPr>
        <p:spPr>
          <a:xfrm rot="-5400000">
            <a:off x="2016918" y="6060282"/>
            <a:ext cx="461963" cy="228600"/>
          </a:xfrm>
          <a:prstGeom prst="rightArrow">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a:spLocks noChangeAspect="1"/>
          </p:cNvSpPr>
          <p:nvPr/>
        </p:nvSpPr>
        <p:spPr>
          <a:xfrm rot="-5400000">
            <a:off x="4226718" y="6060282"/>
            <a:ext cx="461963" cy="228600"/>
          </a:xfrm>
          <a:prstGeom prst="rightArrow">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a:spLocks noChangeAspect="1"/>
          </p:cNvSpPr>
          <p:nvPr/>
        </p:nvSpPr>
        <p:spPr>
          <a:xfrm>
            <a:off x="76200" y="1447800"/>
            <a:ext cx="461963" cy="228600"/>
          </a:xfrm>
          <a:prstGeom prst="rightArrow">
            <a:avLst/>
          </a:prstGeom>
          <a:solidFill>
            <a:schemeClr val="tx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a:spLocks noChangeAspect="1"/>
          </p:cNvSpPr>
          <p:nvPr/>
        </p:nvSpPr>
        <p:spPr>
          <a:xfrm>
            <a:off x="76200" y="3124200"/>
            <a:ext cx="461963" cy="228600"/>
          </a:xfrm>
          <a:prstGeom prst="rightArrow">
            <a:avLst/>
          </a:prstGeom>
          <a:solidFill>
            <a:schemeClr val="accent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Dataset II: Diffusion Map</a:t>
            </a:r>
          </a:p>
        </p:txBody>
      </p:sp>
      <p:sp>
        <p:nvSpPr>
          <p:cNvPr id="3" name="Slide Number Placeholder 2"/>
          <p:cNvSpPr>
            <a:spLocks noGrp="1"/>
          </p:cNvSpPr>
          <p:nvPr>
            <p:ph type="sldNum" sz="quarter" idx="12"/>
          </p:nvPr>
        </p:nvSpPr>
        <p:spPr/>
        <p:txBody>
          <a:bodyPr/>
          <a:lstStyle/>
          <a:p>
            <a:pPr>
              <a:defRPr/>
            </a:pPr>
            <a:fld id="{3F46869E-141B-46F0-9B1A-70DBACFD2FAD}" type="slidenum">
              <a:rPr lang="en-US"/>
              <a:pPr>
                <a:defRPr/>
              </a:pPr>
              <a:t>29</a:t>
            </a:fld>
            <a:endParaRPr lang="en-US" dirty="0"/>
          </a:p>
        </p:txBody>
      </p:sp>
      <p:pic>
        <p:nvPicPr>
          <p:cNvPr id="44035" name="Picture 2"/>
          <p:cNvPicPr>
            <a:picLocks noChangeAspect="1" noChangeArrowheads="1"/>
          </p:cNvPicPr>
          <p:nvPr/>
        </p:nvPicPr>
        <p:blipFill>
          <a:blip r:embed="rId2"/>
          <a:srcRect l="8638" t="28494" r="7629" b="23776"/>
          <a:stretch>
            <a:fillRect/>
          </a:stretch>
        </p:blipFill>
        <p:spPr bwMode="auto">
          <a:xfrm>
            <a:off x="2743200" y="1371600"/>
            <a:ext cx="6324600" cy="5105400"/>
          </a:xfrm>
          <a:prstGeom prst="rect">
            <a:avLst/>
          </a:prstGeom>
          <a:noFill/>
          <a:ln w="9525">
            <a:noFill/>
            <a:miter lim="800000"/>
            <a:headEnd/>
            <a:tailEnd/>
          </a:ln>
        </p:spPr>
      </p:pic>
      <p:sp>
        <p:nvSpPr>
          <p:cNvPr id="5" name="Content Placeholder 4"/>
          <p:cNvSpPr txBox="1">
            <a:spLocks/>
          </p:cNvSpPr>
          <p:nvPr/>
        </p:nvSpPr>
        <p:spPr>
          <a:xfrm>
            <a:off x="0" y="1598613"/>
            <a:ext cx="2895600" cy="4721225"/>
          </a:xfrm>
          <a:prstGeom prst="rect">
            <a:avLst/>
          </a:prstGeom>
        </p:spPr>
        <p:txBody>
          <a:bodyPr/>
          <a:lstStyle/>
          <a:p>
            <a:pPr marL="343591" indent="-343591" defTabSz="915267">
              <a:spcBef>
                <a:spcPct val="20000"/>
              </a:spcBef>
              <a:buClr>
                <a:srgbClr val="F0AB00"/>
              </a:buClr>
              <a:buFont typeface="Wingdings" pitchFamily="2" charset="2"/>
              <a:buChar char="§"/>
              <a:defRPr/>
            </a:pPr>
            <a:r>
              <a:rPr lang="en-US" sz="2800" kern="0" dirty="0">
                <a:solidFill>
                  <a:srgbClr val="464749"/>
                </a:solidFill>
                <a:latin typeface="+mn-lt"/>
              </a:rPr>
              <a:t>Time of day</a:t>
            </a:r>
          </a:p>
          <a:p>
            <a:pPr marL="742740" lvl="1" indent="-285108" defTabSz="915267">
              <a:spcBef>
                <a:spcPct val="20000"/>
              </a:spcBef>
              <a:buClr>
                <a:srgbClr val="F0AB00"/>
              </a:buClr>
              <a:buFont typeface="Wingdings" pitchFamily="2" charset="2"/>
              <a:buChar char="§"/>
              <a:defRPr/>
            </a:pPr>
            <a:r>
              <a:rPr lang="en-US" sz="2400" kern="0" dirty="0">
                <a:solidFill>
                  <a:srgbClr val="464749"/>
                </a:solidFill>
                <a:latin typeface="+mn-lt"/>
              </a:rPr>
              <a:t>JET color map</a:t>
            </a:r>
          </a:p>
          <a:p>
            <a:pPr marL="285540" indent="-285108" defTabSz="915267">
              <a:spcBef>
                <a:spcPct val="20000"/>
              </a:spcBef>
              <a:buClr>
                <a:srgbClr val="F0AB00"/>
              </a:buClr>
              <a:buFont typeface="Wingdings" pitchFamily="2" charset="2"/>
              <a:buChar char="§"/>
              <a:defRPr/>
            </a:pPr>
            <a:endParaRPr lang="en-US" sz="2400" kern="0" dirty="0">
              <a:solidFill>
                <a:srgbClr val="464749"/>
              </a:solidFill>
              <a:latin typeface="+mn-lt"/>
            </a:endParaRPr>
          </a:p>
          <a:p>
            <a:pPr marL="285540" indent="-285108" defTabSz="915267">
              <a:spcBef>
                <a:spcPct val="20000"/>
              </a:spcBef>
              <a:buClr>
                <a:srgbClr val="F0AB00"/>
              </a:buClr>
              <a:buFont typeface="Wingdings" pitchFamily="2" charset="2"/>
              <a:buChar char="§"/>
              <a:defRPr/>
            </a:pPr>
            <a:r>
              <a:rPr lang="en-US" sz="2400" kern="0" dirty="0">
                <a:latin typeface="+mn-lt"/>
              </a:rPr>
              <a:t>1 hr window</a:t>
            </a:r>
            <a:endParaRPr lang="en-US" sz="2400" kern="0" dirty="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Value to Power Grid Operations</a:t>
            </a:r>
          </a:p>
        </p:txBody>
      </p:sp>
      <p:sp>
        <p:nvSpPr>
          <p:cNvPr id="4" name="Content Placeholder 2"/>
          <p:cNvSpPr>
            <a:spLocks noGrp="1"/>
          </p:cNvSpPr>
          <p:nvPr>
            <p:ph idx="1"/>
          </p:nvPr>
        </p:nvSpPr>
        <p:spPr>
          <a:xfrm>
            <a:off x="150813" y="1295400"/>
            <a:ext cx="8824912" cy="5024438"/>
          </a:xfrm>
        </p:spPr>
        <p:txBody>
          <a:bodyPr rtlCol="0">
            <a:normAutofit fontScale="92500"/>
          </a:bodyPr>
          <a:lstStyle/>
          <a:p>
            <a:pPr fontAlgn="auto">
              <a:spcAft>
                <a:spcPts val="0"/>
              </a:spcAft>
              <a:buFont typeface="Arial" pitchFamily="34" charset="0"/>
              <a:buChar char="•"/>
              <a:defRPr/>
            </a:pPr>
            <a:r>
              <a:rPr lang="en-US" dirty="0" smtClean="0"/>
              <a:t>Timely identification of operational data patterns</a:t>
            </a:r>
          </a:p>
          <a:p>
            <a:pPr fontAlgn="auto">
              <a:spcAft>
                <a:spcPts val="0"/>
              </a:spcAft>
              <a:buFont typeface="Arial" pitchFamily="34" charset="0"/>
              <a:buChar char="•"/>
              <a:defRPr/>
            </a:pPr>
            <a:r>
              <a:rPr lang="en-US" dirty="0" smtClean="0"/>
              <a:t>Characterization of operational regimes </a:t>
            </a:r>
          </a:p>
          <a:p>
            <a:pPr fontAlgn="auto">
              <a:spcAft>
                <a:spcPts val="0"/>
              </a:spcAft>
              <a:buFont typeface="Arial" pitchFamily="34" charset="0"/>
              <a:buChar char="•"/>
              <a:defRPr/>
            </a:pPr>
            <a:r>
              <a:rPr lang="en-US" dirty="0" smtClean="0"/>
              <a:t>Real-time detection of regime change and anomalies</a:t>
            </a:r>
          </a:p>
          <a:p>
            <a:pPr fontAlgn="auto">
              <a:spcAft>
                <a:spcPts val="0"/>
              </a:spcAft>
              <a:buFont typeface="Arial" pitchFamily="34" charset="0"/>
              <a:buChar char="•"/>
              <a:defRPr/>
            </a:pPr>
            <a:r>
              <a:rPr lang="en-US" dirty="0" smtClean="0"/>
              <a:t>Early indication of onset of </a:t>
            </a:r>
            <a:r>
              <a:rPr lang="en-US" dirty="0" err="1" smtClean="0"/>
              <a:t>spatio</a:t>
            </a:r>
            <a:r>
              <a:rPr lang="en-US" dirty="0" smtClean="0"/>
              <a:t>-temporal events</a:t>
            </a:r>
          </a:p>
          <a:p>
            <a:pPr lvl="1" fontAlgn="auto">
              <a:spcAft>
                <a:spcPts val="0"/>
              </a:spcAft>
              <a:buFont typeface="Arial" pitchFamily="34" charset="0"/>
              <a:buChar char="–"/>
              <a:defRPr/>
            </a:pPr>
            <a:r>
              <a:rPr lang="en-US" dirty="0" smtClean="0"/>
              <a:t>E.g. Early indications of undesired islanding</a:t>
            </a:r>
          </a:p>
          <a:p>
            <a:pPr fontAlgn="auto">
              <a:spcAft>
                <a:spcPts val="0"/>
              </a:spcAft>
              <a:buFont typeface="Arial" pitchFamily="34" charset="0"/>
              <a:buChar char="•"/>
              <a:defRPr/>
            </a:pPr>
            <a:r>
              <a:rPr lang="en-US" dirty="0" smtClean="0"/>
              <a:t>Early indication enables proactive remediation </a:t>
            </a:r>
          </a:p>
          <a:p>
            <a:pPr lvl="1" fontAlgn="auto">
              <a:spcAft>
                <a:spcPts val="0"/>
              </a:spcAft>
              <a:buFont typeface="Arial" pitchFamily="34" charset="0"/>
              <a:buChar char="–"/>
              <a:defRPr/>
            </a:pPr>
            <a:r>
              <a:rPr lang="en-US" dirty="0" smtClean="0"/>
              <a:t>E.g. Early Indication would enable proactive islanding </a:t>
            </a:r>
          </a:p>
          <a:p>
            <a:pPr fontAlgn="auto">
              <a:spcAft>
                <a:spcPts val="0"/>
              </a:spcAft>
              <a:buFont typeface="Arial" pitchFamily="34" charset="0"/>
              <a:buChar char="•"/>
              <a:defRPr/>
            </a:pPr>
            <a:r>
              <a:rPr lang="en-US" dirty="0" smtClean="0"/>
              <a:t>Regime characterization enables better planning</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p:txBody>
      </p:sp>
      <p:sp>
        <p:nvSpPr>
          <p:cNvPr id="6" name="Slide Number Placeholder 5"/>
          <p:cNvSpPr>
            <a:spLocks noGrp="1"/>
          </p:cNvSpPr>
          <p:nvPr>
            <p:ph type="sldNum" sz="quarter" idx="12"/>
          </p:nvPr>
        </p:nvSpPr>
        <p:spPr/>
        <p:txBody>
          <a:bodyPr/>
          <a:lstStyle/>
          <a:p>
            <a:pPr>
              <a:defRPr/>
            </a:pPr>
            <a:fld id="{90A199BA-8C77-41A8-9B7C-E3E46CD58B9F}" type="slidenum">
              <a:rPr lang="en-US"/>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Dataset II: PDPM + Diffusion Map</a:t>
            </a:r>
          </a:p>
        </p:txBody>
      </p:sp>
      <p:sp>
        <p:nvSpPr>
          <p:cNvPr id="3" name="Slide Number Placeholder 2"/>
          <p:cNvSpPr>
            <a:spLocks noGrp="1"/>
          </p:cNvSpPr>
          <p:nvPr>
            <p:ph type="sldNum" sz="quarter" idx="12"/>
          </p:nvPr>
        </p:nvSpPr>
        <p:spPr/>
        <p:txBody>
          <a:bodyPr/>
          <a:lstStyle/>
          <a:p>
            <a:pPr>
              <a:defRPr/>
            </a:pPr>
            <a:fld id="{C1A17490-0616-4959-A7AF-505580D3E14B}" type="slidenum">
              <a:rPr lang="en-US"/>
              <a:pPr>
                <a:defRPr/>
              </a:pPr>
              <a:t>30</a:t>
            </a:fld>
            <a:endParaRPr lang="en-US" dirty="0"/>
          </a:p>
        </p:txBody>
      </p:sp>
      <p:grpSp>
        <p:nvGrpSpPr>
          <p:cNvPr id="45059" name="Group 3"/>
          <p:cNvGrpSpPr>
            <a:grpSpLocks/>
          </p:cNvGrpSpPr>
          <p:nvPr/>
        </p:nvGrpSpPr>
        <p:grpSpPr bwMode="auto">
          <a:xfrm>
            <a:off x="2592388" y="1371600"/>
            <a:ext cx="6475412" cy="5037138"/>
            <a:chOff x="1334427" y="910590"/>
            <a:chExt cx="6475121" cy="5036820"/>
          </a:xfrm>
        </p:grpSpPr>
        <p:pic>
          <p:nvPicPr>
            <p:cNvPr id="45061" name="Picture 4"/>
            <p:cNvPicPr>
              <a:picLocks noChangeAspect="1" noChangeArrowheads="1"/>
            </p:cNvPicPr>
            <p:nvPr/>
          </p:nvPicPr>
          <p:blipFill>
            <a:blip r:embed="rId2"/>
            <a:srcRect l="1373" t="1752" r="1373" b="1752"/>
            <a:stretch>
              <a:fillRect/>
            </a:stretch>
          </p:blipFill>
          <p:spPr bwMode="auto">
            <a:xfrm>
              <a:off x="1334427" y="910590"/>
              <a:ext cx="6475121" cy="5036820"/>
            </a:xfrm>
            <a:prstGeom prst="rect">
              <a:avLst/>
            </a:prstGeom>
            <a:noFill/>
            <a:ln w="9525">
              <a:noFill/>
              <a:miter lim="800000"/>
              <a:headEnd/>
              <a:tailEnd/>
            </a:ln>
          </p:spPr>
        </p:pic>
        <p:sp>
          <p:nvSpPr>
            <p:cNvPr id="6" name="Oval 5"/>
            <p:cNvSpPr/>
            <p:nvPr/>
          </p:nvSpPr>
          <p:spPr>
            <a:xfrm>
              <a:off x="2228149" y="3486940"/>
              <a:ext cx="533376" cy="53336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Oval 6"/>
            <p:cNvSpPr/>
            <p:nvPr/>
          </p:nvSpPr>
          <p:spPr>
            <a:xfrm>
              <a:off x="3580638" y="3963160"/>
              <a:ext cx="533376" cy="7619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Oval 7"/>
            <p:cNvSpPr/>
            <p:nvPr/>
          </p:nvSpPr>
          <p:spPr>
            <a:xfrm>
              <a:off x="6477696" y="1370936"/>
              <a:ext cx="685769" cy="7619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Oval 8"/>
            <p:cNvSpPr/>
            <p:nvPr/>
          </p:nvSpPr>
          <p:spPr>
            <a:xfrm>
              <a:off x="6401499" y="4420331"/>
              <a:ext cx="685769" cy="68575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Oval 9"/>
            <p:cNvSpPr/>
            <p:nvPr/>
          </p:nvSpPr>
          <p:spPr>
            <a:xfrm>
              <a:off x="5639534" y="4191746"/>
              <a:ext cx="761966" cy="68575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5067" name="TextBox 10"/>
            <p:cNvSpPr txBox="1">
              <a:spLocks noChangeArrowheads="1"/>
            </p:cNvSpPr>
            <p:nvPr/>
          </p:nvSpPr>
          <p:spPr bwMode="auto">
            <a:xfrm>
              <a:off x="2667000" y="3429000"/>
              <a:ext cx="420308" cy="276999"/>
            </a:xfrm>
            <a:prstGeom prst="rect">
              <a:avLst/>
            </a:prstGeom>
            <a:noFill/>
            <a:ln w="9525">
              <a:noFill/>
              <a:miter lim="800000"/>
              <a:headEnd/>
              <a:tailEnd/>
            </a:ln>
          </p:spPr>
          <p:txBody>
            <a:bodyPr wrap="none">
              <a:spAutoFit/>
            </a:bodyPr>
            <a:lstStyle/>
            <a:p>
              <a:r>
                <a:rPr lang="en-US" sz="1200">
                  <a:latin typeface="Calibri" pitchFamily="34" charset="0"/>
                </a:rPr>
                <a:t>Thu</a:t>
              </a:r>
            </a:p>
          </p:txBody>
        </p:sp>
        <p:sp>
          <p:nvSpPr>
            <p:cNvPr id="45068" name="TextBox 11"/>
            <p:cNvSpPr txBox="1">
              <a:spLocks noChangeArrowheads="1"/>
            </p:cNvSpPr>
            <p:nvPr/>
          </p:nvSpPr>
          <p:spPr bwMode="auto">
            <a:xfrm>
              <a:off x="4038600" y="3886200"/>
              <a:ext cx="343364" cy="276999"/>
            </a:xfrm>
            <a:prstGeom prst="rect">
              <a:avLst/>
            </a:prstGeom>
            <a:noFill/>
            <a:ln w="9525">
              <a:noFill/>
              <a:miter lim="800000"/>
              <a:headEnd/>
              <a:tailEnd/>
            </a:ln>
          </p:spPr>
          <p:txBody>
            <a:bodyPr wrap="none">
              <a:spAutoFit/>
            </a:bodyPr>
            <a:lstStyle/>
            <a:p>
              <a:r>
                <a:rPr lang="en-US" sz="1200">
                  <a:latin typeface="Calibri" pitchFamily="34" charset="0"/>
                </a:rPr>
                <a:t>Fri</a:t>
              </a:r>
            </a:p>
          </p:txBody>
        </p:sp>
        <p:sp>
          <p:nvSpPr>
            <p:cNvPr id="45069" name="TextBox 12"/>
            <p:cNvSpPr txBox="1">
              <a:spLocks noChangeArrowheads="1"/>
            </p:cNvSpPr>
            <p:nvPr/>
          </p:nvSpPr>
          <p:spPr bwMode="auto">
            <a:xfrm>
              <a:off x="7010400" y="1295400"/>
              <a:ext cx="472373" cy="276999"/>
            </a:xfrm>
            <a:prstGeom prst="rect">
              <a:avLst/>
            </a:prstGeom>
            <a:noFill/>
            <a:ln w="9525">
              <a:noFill/>
              <a:miter lim="800000"/>
              <a:headEnd/>
              <a:tailEnd/>
            </a:ln>
          </p:spPr>
          <p:txBody>
            <a:bodyPr wrap="none">
              <a:spAutoFit/>
            </a:bodyPr>
            <a:lstStyle/>
            <a:p>
              <a:r>
                <a:rPr lang="en-US" sz="1200">
                  <a:latin typeface="Calibri" pitchFamily="34" charset="0"/>
                </a:rPr>
                <a:t>Wed</a:t>
              </a:r>
            </a:p>
          </p:txBody>
        </p:sp>
        <p:sp>
          <p:nvSpPr>
            <p:cNvPr id="45070" name="TextBox 13"/>
            <p:cNvSpPr txBox="1">
              <a:spLocks noChangeArrowheads="1"/>
            </p:cNvSpPr>
            <p:nvPr/>
          </p:nvSpPr>
          <p:spPr bwMode="auto">
            <a:xfrm>
              <a:off x="7010400" y="4343400"/>
              <a:ext cx="407547" cy="276999"/>
            </a:xfrm>
            <a:prstGeom prst="rect">
              <a:avLst/>
            </a:prstGeom>
            <a:noFill/>
            <a:ln w="9525">
              <a:noFill/>
              <a:miter lim="800000"/>
              <a:headEnd/>
              <a:tailEnd/>
            </a:ln>
          </p:spPr>
          <p:txBody>
            <a:bodyPr wrap="none">
              <a:spAutoFit/>
            </a:bodyPr>
            <a:lstStyle/>
            <a:p>
              <a:r>
                <a:rPr lang="en-US" sz="1200">
                  <a:latin typeface="Calibri" pitchFamily="34" charset="0"/>
                </a:rPr>
                <a:t>Tue</a:t>
              </a:r>
            </a:p>
          </p:txBody>
        </p:sp>
        <p:sp>
          <p:nvSpPr>
            <p:cNvPr id="45071" name="TextBox 14"/>
            <p:cNvSpPr txBox="1">
              <a:spLocks noChangeArrowheads="1"/>
            </p:cNvSpPr>
            <p:nvPr/>
          </p:nvSpPr>
          <p:spPr bwMode="auto">
            <a:xfrm>
              <a:off x="5562600" y="3962400"/>
              <a:ext cx="1021626" cy="276999"/>
            </a:xfrm>
            <a:prstGeom prst="rect">
              <a:avLst/>
            </a:prstGeom>
            <a:noFill/>
            <a:ln w="9525">
              <a:noFill/>
              <a:miter lim="800000"/>
              <a:headEnd/>
              <a:tailEnd/>
            </a:ln>
          </p:spPr>
          <p:txBody>
            <a:bodyPr wrap="none">
              <a:spAutoFit/>
            </a:bodyPr>
            <a:lstStyle/>
            <a:p>
              <a:r>
                <a:rPr lang="en-US" sz="1200">
                  <a:latin typeface="Calibri" pitchFamily="34" charset="0"/>
                </a:rPr>
                <a:t>Sat/Sun/Mon</a:t>
              </a:r>
            </a:p>
          </p:txBody>
        </p:sp>
      </p:grpSp>
      <p:sp>
        <p:nvSpPr>
          <p:cNvPr id="16" name="Content Placeholder 15"/>
          <p:cNvSpPr>
            <a:spLocks noGrp="1"/>
          </p:cNvSpPr>
          <p:nvPr>
            <p:ph idx="1"/>
          </p:nvPr>
        </p:nvSpPr>
        <p:spPr>
          <a:xfrm>
            <a:off x="152400" y="1831975"/>
            <a:ext cx="2895600" cy="4721225"/>
          </a:xfrm>
        </p:spPr>
        <p:txBody>
          <a:bodyPr rtlCol="0">
            <a:normAutofit fontScale="92500" lnSpcReduction="10000"/>
          </a:bodyPr>
          <a:lstStyle/>
          <a:p>
            <a:pPr fontAlgn="auto">
              <a:spcAft>
                <a:spcPts val="0"/>
              </a:spcAft>
              <a:buFont typeface="Arial" pitchFamily="34" charset="0"/>
              <a:buChar char="•"/>
              <a:defRPr/>
            </a:pPr>
            <a:r>
              <a:rPr lang="en-US" dirty="0" smtClean="0"/>
              <a:t>Daily profile</a:t>
            </a:r>
          </a:p>
          <a:p>
            <a:pPr lvl="1" fontAlgn="auto">
              <a:spcAft>
                <a:spcPts val="0"/>
              </a:spcAft>
              <a:buFont typeface="Arial" pitchFamily="34" charset="0"/>
              <a:buChar char="–"/>
              <a:defRPr/>
            </a:pPr>
            <a:r>
              <a:rPr lang="en-US" dirty="0" smtClean="0"/>
              <a:t>182 antennas</a:t>
            </a:r>
          </a:p>
          <a:p>
            <a:pPr lvl="1" fontAlgn="auto">
              <a:spcAft>
                <a:spcPts val="0"/>
              </a:spcAft>
              <a:buFont typeface="Arial" pitchFamily="34" charset="0"/>
              <a:buChar char="–"/>
              <a:defRPr/>
            </a:pPr>
            <a:r>
              <a:rPr lang="en-US" dirty="0" smtClean="0"/>
              <a:t>14 days</a:t>
            </a:r>
          </a:p>
          <a:p>
            <a:pPr lvl="1" fontAlgn="auto">
              <a:spcAft>
                <a:spcPts val="0"/>
              </a:spcAft>
              <a:buFont typeface="Arial" pitchFamily="34" charset="0"/>
              <a:buChar char="–"/>
              <a:defRPr/>
            </a:pPr>
            <a:r>
              <a:rPr lang="en-US" dirty="0" smtClean="0"/>
              <a:t>@ 15 </a:t>
            </a:r>
            <a:r>
              <a:rPr lang="en-US" dirty="0" err="1" smtClean="0"/>
              <a:t>mins</a:t>
            </a:r>
            <a:endParaRPr lang="en-US" dirty="0" smtClean="0"/>
          </a:p>
          <a:p>
            <a:pPr fontAlgn="auto">
              <a:spcAft>
                <a:spcPts val="0"/>
              </a:spcAft>
              <a:buFont typeface="Arial" pitchFamily="34" charset="0"/>
              <a:buChar char="•"/>
              <a:defRPr/>
            </a:pPr>
            <a:r>
              <a:rPr lang="en-US" dirty="0" smtClean="0"/>
              <a:t>Analysis</a:t>
            </a:r>
          </a:p>
          <a:p>
            <a:pPr lvl="1" fontAlgn="auto">
              <a:spcAft>
                <a:spcPts val="0"/>
              </a:spcAft>
              <a:buFont typeface="Arial" pitchFamily="34" charset="0"/>
              <a:buChar char="–"/>
              <a:defRPr/>
            </a:pPr>
            <a:r>
              <a:rPr lang="en-US" dirty="0" smtClean="0"/>
              <a:t>~2550 points</a:t>
            </a:r>
          </a:p>
          <a:p>
            <a:pPr lvl="1" fontAlgn="auto">
              <a:spcAft>
                <a:spcPts val="0"/>
              </a:spcAft>
              <a:buFont typeface="Arial" pitchFamily="34" charset="0"/>
              <a:buChar char="–"/>
              <a:defRPr/>
            </a:pPr>
            <a:r>
              <a:rPr lang="en-US" dirty="0" smtClean="0"/>
              <a:t>96 dim.</a:t>
            </a:r>
          </a:p>
          <a:p>
            <a:pPr marL="971550" lvl="1" indent="-514350" fontAlgn="auto">
              <a:spcAft>
                <a:spcPts val="0"/>
              </a:spcAft>
              <a:buFont typeface="Arial" pitchFamily="34" charset="0"/>
              <a:buAutoNum type="alphaLcParenR"/>
              <a:defRPr/>
            </a:pPr>
            <a:r>
              <a:rPr lang="en-US" dirty="0" smtClean="0"/>
              <a:t>PDPM</a:t>
            </a:r>
          </a:p>
          <a:p>
            <a:pPr marL="971550" lvl="1" indent="-514350" fontAlgn="auto">
              <a:spcAft>
                <a:spcPts val="0"/>
              </a:spcAft>
              <a:buFont typeface="Arial" pitchFamily="34" charset="0"/>
              <a:buAutoNum type="alphaLcParenR"/>
              <a:defRPr/>
            </a:pPr>
            <a:r>
              <a:rPr lang="en-US" dirty="0" smtClean="0"/>
              <a:t>Diffusion Map</a:t>
            </a:r>
          </a:p>
          <a:p>
            <a:pPr lvl="1" fontAlgn="auto">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Diffusion Geometry</a:t>
            </a:r>
          </a:p>
        </p:txBody>
      </p:sp>
      <p:sp>
        <p:nvSpPr>
          <p:cNvPr id="46082" name="Content Placeholder 2"/>
          <p:cNvSpPr>
            <a:spLocks noGrp="1"/>
          </p:cNvSpPr>
          <p:nvPr>
            <p:ph idx="1"/>
          </p:nvPr>
        </p:nvSpPr>
        <p:spPr/>
        <p:txBody>
          <a:bodyPr/>
          <a:lstStyle/>
          <a:p>
            <a:pPr>
              <a:buFont typeface="Arial" charset="0"/>
              <a:buNone/>
            </a:pPr>
            <a:r>
              <a:rPr lang="en-US" smtClean="0"/>
              <a:t>   The idea behind Diffusion Geometry is to put a new, nonlinearly defined  representation af the data set. “Cartoon Version”:</a:t>
            </a:r>
          </a:p>
          <a:p>
            <a:pPr>
              <a:buFont typeface="Arial" charset="0"/>
              <a:buNone/>
            </a:pPr>
            <a:r>
              <a:rPr lang="en-US" smtClean="0"/>
              <a:t>Step 1. Embed the data set in </a:t>
            </a:r>
            <a:r>
              <a:rPr lang="en-US" smtClean="0">
                <a:latin typeface="Lucida Sans Unicode" pitchFamily="34" charset="0"/>
                <a:cs typeface="Lucida Sans Unicode" pitchFamily="34" charset="0"/>
              </a:rPr>
              <a:t>ℝ</a:t>
            </a:r>
            <a:r>
              <a:rPr lang="en-US" sz="3600" baseline="30000" smtClean="0">
                <a:latin typeface="Times New Roman" pitchFamily="18" charset="0"/>
                <a:cs typeface="Times New Roman" pitchFamily="18" charset="0"/>
              </a:rPr>
              <a:t>d</a:t>
            </a:r>
            <a:r>
              <a:rPr lang="en-US" smtClean="0"/>
              <a:t>. </a:t>
            </a:r>
          </a:p>
          <a:p>
            <a:pPr>
              <a:buFont typeface="Arial" charset="0"/>
              <a:buNone/>
            </a:pPr>
            <a:r>
              <a:rPr lang="en-US" smtClean="0"/>
              <a:t>Step 2. Choose a value of </a:t>
            </a:r>
            <a:r>
              <a:rPr lang="el-GR" smtClean="0">
                <a:latin typeface="Times New Roman" pitchFamily="18" charset="0"/>
                <a:cs typeface="Times New Roman" pitchFamily="18" charset="0"/>
              </a:rPr>
              <a:t>σ</a:t>
            </a:r>
            <a:r>
              <a:rPr lang="en-US" smtClean="0">
                <a:latin typeface="Times New Roman" pitchFamily="18" charset="0"/>
                <a:cs typeface="Times New Roman" pitchFamily="18" charset="0"/>
              </a:rPr>
              <a:t> to define a length scale</a:t>
            </a:r>
            <a:r>
              <a:rPr lang="en-US" smtClean="0"/>
              <a:t>. Build the data matrix </a:t>
            </a:r>
          </a:p>
          <a:p>
            <a:pPr>
              <a:buFont typeface="Arial" charset="0"/>
              <a:buNone/>
            </a:pPr>
            <a:r>
              <a:rPr lang="en-US" smtClean="0"/>
              <a:t>         M  =   (exp{ - |x</a:t>
            </a:r>
            <a:r>
              <a:rPr lang="en-US" baseline="-25000" smtClean="0"/>
              <a:t>i</a:t>
            </a:r>
            <a:r>
              <a:rPr lang="en-US" smtClean="0"/>
              <a:t> – x</a:t>
            </a:r>
            <a:r>
              <a:rPr lang="en-US" baseline="-25000" smtClean="0"/>
              <a:t>j</a:t>
            </a:r>
            <a:r>
              <a:rPr lang="en-US" smtClean="0"/>
              <a:t>|</a:t>
            </a:r>
            <a:r>
              <a:rPr lang="en-US" baseline="30000" smtClean="0"/>
              <a:t>2</a:t>
            </a:r>
            <a:r>
              <a:rPr lang="en-US" smtClean="0"/>
              <a:t>/</a:t>
            </a:r>
            <a:r>
              <a:rPr lang="el-GR" smtClean="0">
                <a:latin typeface="Times New Roman" pitchFamily="18" charset="0"/>
                <a:cs typeface="Times New Roman" pitchFamily="18" charset="0"/>
              </a:rPr>
              <a:t>σ</a:t>
            </a:r>
            <a:r>
              <a:rPr lang="en-US" smtClean="0"/>
              <a:t>})</a:t>
            </a:r>
          </a:p>
          <a:p>
            <a:pPr>
              <a:buFont typeface="Arial" charset="0"/>
              <a:buNone/>
            </a:pPr>
            <a:r>
              <a:rPr lang="en-US" smtClean="0"/>
              <a:t>Step 3. Compute the Eigenvectors {</a:t>
            </a:r>
            <a:r>
              <a:rPr lang="el-GR" smtClean="0">
                <a:latin typeface="Times New Roman" pitchFamily="18" charset="0"/>
                <a:cs typeface="Times New Roman" pitchFamily="18" charset="0"/>
              </a:rPr>
              <a:t>Φ</a:t>
            </a:r>
            <a:r>
              <a:rPr lang="en-US" baseline="-25000" smtClean="0"/>
              <a:t>k</a:t>
            </a:r>
            <a:r>
              <a:rPr lang="en-US"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DG Continued</a:t>
            </a:r>
          </a:p>
        </p:txBody>
      </p:sp>
      <p:sp>
        <p:nvSpPr>
          <p:cNvPr id="47106" name="Content Placeholder 2"/>
          <p:cNvSpPr>
            <a:spLocks noGrp="1"/>
          </p:cNvSpPr>
          <p:nvPr>
            <p:ph idx="1"/>
          </p:nvPr>
        </p:nvSpPr>
        <p:spPr/>
        <p:txBody>
          <a:bodyPr/>
          <a:lstStyle/>
          <a:p>
            <a:pPr>
              <a:buFont typeface="Arial" charset="0"/>
              <a:buNone/>
            </a:pPr>
            <a:r>
              <a:rPr lang="en-US" smtClean="0"/>
              <a:t>4. Carefully choose a small number of eigenfunctions, e.g. </a:t>
            </a:r>
            <a:r>
              <a:rPr lang="el-GR" smtClean="0">
                <a:latin typeface="Times New Roman" pitchFamily="18" charset="0"/>
                <a:cs typeface="Times New Roman" pitchFamily="18" charset="0"/>
              </a:rPr>
              <a:t>Φ</a:t>
            </a:r>
            <a:r>
              <a:rPr lang="en-US" baseline="-25000" smtClean="0"/>
              <a:t>3</a:t>
            </a:r>
            <a:r>
              <a:rPr lang="en-US" smtClean="0"/>
              <a:t> ,</a:t>
            </a:r>
            <a:r>
              <a:rPr lang="el-GR" smtClean="0">
                <a:latin typeface="Times New Roman" pitchFamily="18" charset="0"/>
                <a:cs typeface="Times New Roman" pitchFamily="18" charset="0"/>
              </a:rPr>
              <a:t> Φ</a:t>
            </a:r>
            <a:r>
              <a:rPr lang="en-US" baseline="-25000" smtClean="0"/>
              <a:t>4</a:t>
            </a:r>
            <a:r>
              <a:rPr lang="en-US" smtClean="0"/>
              <a:t> ,</a:t>
            </a:r>
            <a:r>
              <a:rPr lang="el-GR" smtClean="0">
                <a:latin typeface="Times New Roman" pitchFamily="18" charset="0"/>
                <a:cs typeface="Times New Roman" pitchFamily="18" charset="0"/>
              </a:rPr>
              <a:t> Φ</a:t>
            </a:r>
            <a:r>
              <a:rPr lang="en-US" baseline="-25000" smtClean="0"/>
              <a:t>7</a:t>
            </a:r>
            <a:r>
              <a:rPr lang="en-US" smtClean="0"/>
              <a:t> . The new data set representation is given by the image</a:t>
            </a:r>
          </a:p>
          <a:p>
            <a:pPr>
              <a:buFont typeface="Arial" charset="0"/>
              <a:buNone/>
            </a:pPr>
            <a:r>
              <a:rPr lang="en-US" smtClean="0"/>
              <a:t>        x</a:t>
            </a:r>
            <a:r>
              <a:rPr lang="en-US" baseline="-25000" smtClean="0"/>
              <a:t>i</a:t>
            </a:r>
            <a:r>
              <a:rPr lang="en-US" smtClean="0"/>
              <a:t>  </a:t>
            </a: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Φ</a:t>
            </a:r>
            <a:r>
              <a:rPr lang="en-US" baseline="-25000" smtClean="0"/>
              <a:t>3</a:t>
            </a:r>
            <a:r>
              <a:rPr lang="en-US" smtClean="0">
                <a:latin typeface="Times New Roman" pitchFamily="18" charset="0"/>
                <a:cs typeface="Times New Roman" pitchFamily="18" charset="0"/>
              </a:rPr>
              <a:t>(</a:t>
            </a:r>
            <a:r>
              <a:rPr lang="en-US" smtClean="0"/>
              <a:t>x</a:t>
            </a:r>
            <a:r>
              <a:rPr lang="en-US" baseline="-25000" smtClean="0"/>
              <a:t>i</a:t>
            </a: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Φ</a:t>
            </a:r>
            <a:r>
              <a:rPr lang="en-US" baseline="-25000" smtClean="0"/>
              <a:t>4</a:t>
            </a:r>
            <a:r>
              <a:rPr lang="en-US" smtClean="0">
                <a:latin typeface="Times New Roman" pitchFamily="18" charset="0"/>
                <a:cs typeface="Times New Roman" pitchFamily="18" charset="0"/>
              </a:rPr>
              <a:t>(</a:t>
            </a:r>
            <a:r>
              <a:rPr lang="en-US" smtClean="0"/>
              <a:t>x</a:t>
            </a:r>
            <a:r>
              <a:rPr lang="en-US" baseline="-25000" smtClean="0"/>
              <a:t>i</a:t>
            </a: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Φ</a:t>
            </a:r>
            <a:r>
              <a:rPr lang="en-US" baseline="-25000" smtClean="0"/>
              <a:t>7</a:t>
            </a:r>
            <a:r>
              <a:rPr lang="en-US" smtClean="0">
                <a:latin typeface="Times New Roman" pitchFamily="18" charset="0"/>
                <a:cs typeface="Times New Roman" pitchFamily="18" charset="0"/>
              </a:rPr>
              <a:t>(</a:t>
            </a:r>
            <a:r>
              <a:rPr lang="en-US" smtClean="0"/>
              <a:t>x</a:t>
            </a:r>
            <a:r>
              <a:rPr lang="en-US" baseline="-25000" smtClean="0"/>
              <a:t>i</a:t>
            </a:r>
            <a:r>
              <a:rPr lang="en-US" smtClean="0">
                <a:latin typeface="Times New Roman" pitchFamily="18" charset="0"/>
                <a:cs typeface="Times New Roman" pitchFamily="18" charset="0"/>
              </a:rPr>
              <a:t>)}</a:t>
            </a:r>
          </a:p>
          <a:p>
            <a:pPr>
              <a:buFont typeface="Arial" charset="0"/>
              <a:buNone/>
            </a:pPr>
            <a:r>
              <a:rPr lang="en-US" smtClean="0">
                <a:latin typeface="Times New Roman" pitchFamily="18" charset="0"/>
                <a:cs typeface="Times New Roman" pitchFamily="18" charset="0"/>
              </a:rPr>
              <a:t>5. Why do it? It could be helpful where PCA works poorly. It computes “local affinities” and builds coordinates from that information.</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References</a:t>
            </a:r>
          </a:p>
        </p:txBody>
      </p:sp>
      <p:sp>
        <p:nvSpPr>
          <p:cNvPr id="48130" name="Content Placeholder 2"/>
          <p:cNvSpPr>
            <a:spLocks noGrp="1"/>
          </p:cNvSpPr>
          <p:nvPr>
            <p:ph idx="1"/>
          </p:nvPr>
        </p:nvSpPr>
        <p:spPr/>
        <p:txBody>
          <a:bodyPr/>
          <a:lstStyle/>
          <a:p>
            <a:r>
              <a:rPr lang="en-US" smtClean="0"/>
              <a:t>For a tutorial see: Mauro Maggioni’s Homepage. Click on “Diffusion Geometry”.</a:t>
            </a:r>
          </a:p>
          <a:p>
            <a:r>
              <a:rPr lang="en-US" smtClean="0"/>
              <a:t>Why can it work? See:</a:t>
            </a:r>
          </a:p>
          <a:p>
            <a:pPr>
              <a:buFont typeface="Arial" charset="0"/>
              <a:buNone/>
            </a:pPr>
            <a:r>
              <a:rPr lang="en-US" smtClean="0"/>
              <a:t> </a:t>
            </a:r>
            <a:r>
              <a:rPr lang="en-US" b="1" smtClean="0"/>
              <a:t>“Manifold parametrizations by eigenfunctions of the Laplacian and heat kernels”. (Joint with </a:t>
            </a:r>
            <a:r>
              <a:rPr lang="en-US" b="1" u="sng" smtClean="0">
                <a:hlinkClick r:id="rId2"/>
              </a:rPr>
              <a:t>Mauro Maggioni</a:t>
            </a:r>
            <a:r>
              <a:rPr lang="en-US" b="1" smtClean="0"/>
              <a:t> and Raanan Schul)</a:t>
            </a:r>
            <a:br>
              <a:rPr lang="en-US" b="1" smtClean="0"/>
            </a:br>
            <a:r>
              <a:rPr lang="en-US" b="1" u="sng" smtClean="0">
                <a:hlinkClick r:id="rId3"/>
              </a:rPr>
              <a:t>PNAS, vol. 105 no. 6 (2008), pages 1803-1808 </a:t>
            </a:r>
            <a:endParaRPr lang="en-US" b="1" u="sng" smtClean="0"/>
          </a:p>
          <a:p>
            <a:pPr>
              <a:buFont typeface="Arial" charset="0"/>
              <a:buNone/>
            </a:pPr>
            <a:r>
              <a:rPr lang="en-US" b="1" smtClean="0"/>
              <a:t>(Plus full paper on Raanan Schul’s Homepage)</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Some Algorithms and Software</a:t>
            </a:r>
          </a:p>
        </p:txBody>
      </p:sp>
      <p:sp>
        <p:nvSpPr>
          <p:cNvPr id="3" name="Content Placeholder 2"/>
          <p:cNvSpPr>
            <a:spLocks noGrp="1"/>
          </p:cNvSpPr>
          <p:nvPr>
            <p:ph idx="1"/>
          </p:nvPr>
        </p:nvSpPr>
        <p:spPr/>
        <p:txBody>
          <a:bodyPr rtlCol="0">
            <a:normAutofit lnSpcReduction="10000"/>
          </a:bodyPr>
          <a:lstStyle/>
          <a:p>
            <a:pPr marL="514350" indent="-514350" fontAlgn="auto">
              <a:spcAft>
                <a:spcPts val="0"/>
              </a:spcAft>
              <a:buFont typeface="Arial" pitchFamily="34" charset="0"/>
              <a:buAutoNum type="arabicPeriod"/>
              <a:defRPr/>
            </a:pPr>
            <a:r>
              <a:rPr lang="en-US" dirty="0" smtClean="0"/>
              <a:t>Fast SVD’s (V. Rokhlin et al.)</a:t>
            </a:r>
          </a:p>
          <a:p>
            <a:pPr marL="514350" indent="-514350" fontAlgn="auto">
              <a:spcAft>
                <a:spcPts val="0"/>
              </a:spcAft>
              <a:buFont typeface="Arial" pitchFamily="34" charset="0"/>
              <a:buAutoNum type="arabicPeriod"/>
              <a:defRPr/>
            </a:pPr>
            <a:r>
              <a:rPr lang="en-US" dirty="0" smtClean="0"/>
              <a:t>A Randomized Approximate Nearest Neighbor Algorithm</a:t>
            </a:r>
          </a:p>
          <a:p>
            <a:pPr marL="514350" indent="-514350" fontAlgn="auto">
              <a:spcAft>
                <a:spcPts val="0"/>
              </a:spcAft>
              <a:buFont typeface="Arial" pitchFamily="34" charset="0"/>
              <a:buNone/>
              <a:defRPr/>
            </a:pPr>
            <a:r>
              <a:rPr lang="en-US" dirty="0" smtClean="0"/>
              <a:t>       by P. Jones, A. Osipov, V. Rokhlin</a:t>
            </a:r>
          </a:p>
          <a:p>
            <a:pPr marL="514350" indent="-514350" fontAlgn="auto">
              <a:spcAft>
                <a:spcPts val="0"/>
              </a:spcAft>
              <a:buFont typeface="Arial" pitchFamily="34" charset="0"/>
              <a:buNone/>
              <a:defRPr/>
            </a:pPr>
            <a:r>
              <a:rPr lang="en-US" dirty="0" smtClean="0"/>
              <a:t>       Yale CS Technical Report  (http://www.cs.yale.edu/publications/techreports.html#2010) </a:t>
            </a:r>
          </a:p>
          <a:p>
            <a:pPr marL="514350" indent="-514350" fontAlgn="auto">
              <a:spcAft>
                <a:spcPts val="0"/>
              </a:spcAft>
              <a:buFont typeface="Arial" pitchFamily="34" charset="0"/>
              <a:buNone/>
              <a:defRPr/>
            </a:pPr>
            <a:r>
              <a:rPr lang="en-US" dirty="0" smtClean="0"/>
              <a:t>Why Needed? Building the transition matrix is costly. (O(N</a:t>
            </a:r>
            <a:r>
              <a:rPr lang="en-US" sz="3600" baseline="30000" dirty="0" smtClean="0"/>
              <a:t>2</a:t>
            </a:r>
            <a:r>
              <a:rPr lang="en-US" dirty="0" smtClean="0"/>
              <a:t>) for naïve algorithm.)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Idea Behind Algorithm	</a:t>
            </a:r>
          </a:p>
        </p:txBody>
      </p:sp>
      <p:sp>
        <p:nvSpPr>
          <p:cNvPr id="3" name="Content Placeholder 2"/>
          <p:cNvSpPr>
            <a:spLocks noGrp="1"/>
          </p:cNvSpPr>
          <p:nvPr>
            <p:ph idx="1"/>
          </p:nvPr>
        </p:nvSpPr>
        <p:spPr/>
        <p:txBody>
          <a:bodyPr rtlCol="0">
            <a:normAutofit fontScale="85000" lnSpcReduction="20000"/>
          </a:bodyPr>
          <a:lstStyle/>
          <a:p>
            <a:pPr marL="514350" indent="-514350" fontAlgn="auto">
              <a:spcAft>
                <a:spcPts val="0"/>
              </a:spcAft>
              <a:buFont typeface="Arial" pitchFamily="34" charset="0"/>
              <a:buAutoNum type="arabicPeriod"/>
              <a:defRPr/>
            </a:pPr>
            <a:r>
              <a:rPr lang="en-US" dirty="0" smtClean="0"/>
              <a:t>Transform the data set by a (fast) random rotation.</a:t>
            </a:r>
          </a:p>
          <a:p>
            <a:pPr marL="514350" indent="-514350" fontAlgn="auto">
              <a:spcAft>
                <a:spcPts val="0"/>
              </a:spcAft>
              <a:buFont typeface="Arial" pitchFamily="34" charset="0"/>
              <a:buAutoNum type="arabicPeriod"/>
              <a:defRPr/>
            </a:pPr>
            <a:r>
              <a:rPr lang="en-US" dirty="0" smtClean="0"/>
              <a:t>If # data points ~ 2</a:t>
            </a:r>
            <a:r>
              <a:rPr lang="en-US" baseline="30000" dirty="0" smtClean="0"/>
              <a:t>D</a:t>
            </a:r>
            <a:r>
              <a:rPr lang="en-US" dirty="0" smtClean="0"/>
              <a:t>, pick first D coordinates.</a:t>
            </a:r>
          </a:p>
          <a:p>
            <a:pPr marL="514350" indent="-514350" fontAlgn="auto">
              <a:spcAft>
                <a:spcPts val="0"/>
              </a:spcAft>
              <a:buFont typeface="Arial" pitchFamily="34" charset="0"/>
              <a:buAutoNum type="arabicPeriod"/>
              <a:defRPr/>
            </a:pPr>
            <a:r>
              <a:rPr lang="en-US" dirty="0" smtClean="0"/>
              <a:t>Divide set in ½ by finding median in 1</a:t>
            </a:r>
            <a:r>
              <a:rPr lang="en-US" baseline="30000" dirty="0" smtClean="0"/>
              <a:t>st</a:t>
            </a:r>
            <a:r>
              <a:rPr lang="en-US" dirty="0" smtClean="0"/>
              <a:t> coordinate. Get two collections.</a:t>
            </a:r>
          </a:p>
          <a:p>
            <a:pPr marL="514350" indent="-514350" fontAlgn="auto">
              <a:spcAft>
                <a:spcPts val="0"/>
              </a:spcAft>
              <a:buFont typeface="Arial" pitchFamily="34" charset="0"/>
              <a:buAutoNum type="arabicPeriod"/>
              <a:defRPr/>
            </a:pPr>
            <a:r>
              <a:rPr lang="en-US" dirty="0" smtClean="0"/>
              <a:t>Divide each of preceding collections into two collections. Repeat total of ~ D times.</a:t>
            </a:r>
          </a:p>
          <a:p>
            <a:pPr marL="514350" indent="-514350" fontAlgn="auto">
              <a:spcAft>
                <a:spcPts val="0"/>
              </a:spcAft>
              <a:buFont typeface="Arial" pitchFamily="34" charset="0"/>
              <a:buAutoNum type="arabicPeriod"/>
              <a:defRPr/>
            </a:pPr>
            <a:r>
              <a:rPr lang="en-US" dirty="0" smtClean="0"/>
              <a:t>Each collection has O(1) (say 15) elements. Save these as possible NN’s of each other.</a:t>
            </a:r>
          </a:p>
          <a:p>
            <a:pPr marL="514350" indent="-514350" fontAlgn="auto">
              <a:spcAft>
                <a:spcPts val="0"/>
              </a:spcAft>
              <a:buFont typeface="Arial" pitchFamily="34" charset="0"/>
              <a:buAutoNum type="arabicPeriod"/>
              <a:defRPr/>
            </a:pPr>
            <a:r>
              <a:rPr lang="en-US" dirty="0" smtClean="0"/>
              <a:t>Repeat L times, get ~ 15L suspects for each point.</a:t>
            </a:r>
          </a:p>
          <a:p>
            <a:pPr marL="514350" indent="-514350" fontAlgn="auto">
              <a:spcAft>
                <a:spcPts val="0"/>
              </a:spcAft>
              <a:buFont typeface="Arial" pitchFamily="34" charset="0"/>
              <a:buAutoNum type="arabicPeriod"/>
              <a:defRPr/>
            </a:pPr>
            <a:r>
              <a:rPr lang="en-US" dirty="0" smtClean="0"/>
              <a:t>Technicalities: perform various tree and graph searches.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What this allows you to do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Rapidly build (</a:t>
            </a:r>
            <a:r>
              <a:rPr lang="en-US" dirty="0" err="1" smtClean="0"/>
              <a:t>thresholded</a:t>
            </a:r>
            <a:r>
              <a:rPr lang="en-US" dirty="0" smtClean="0"/>
              <a:t>) self-</a:t>
            </a:r>
            <a:r>
              <a:rPr lang="en-US" dirty="0" err="1" smtClean="0"/>
              <a:t>adjoint</a:t>
            </a:r>
            <a:r>
              <a:rPr lang="en-US" dirty="0" smtClean="0"/>
              <a:t> transition matrices. </a:t>
            </a:r>
          </a:p>
          <a:p>
            <a:pPr fontAlgn="auto">
              <a:spcAft>
                <a:spcPts val="0"/>
              </a:spcAft>
              <a:buFont typeface="Arial" pitchFamily="34" charset="0"/>
              <a:buChar char="•"/>
              <a:defRPr/>
            </a:pPr>
            <a:r>
              <a:rPr lang="en-US" dirty="0" smtClean="0"/>
              <a:t>Use fast SVD’s to compute approx. eigenvectors, apply methods of diffusion geometry.</a:t>
            </a:r>
          </a:p>
          <a:p>
            <a:pPr fontAlgn="auto">
              <a:spcAft>
                <a:spcPts val="0"/>
              </a:spcAft>
              <a:buFont typeface="Arial" pitchFamily="34" charset="0"/>
              <a:buChar char="•"/>
              <a:defRPr/>
            </a:pPr>
            <a:r>
              <a:rPr lang="en-US" dirty="0" smtClean="0"/>
              <a:t>This allows rapid updating of the matrix to account for changing scenario.</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Next slide courtesy of </a:t>
            </a:r>
            <a:r>
              <a:rPr lang="en-US" dirty="0" err="1" smtClean="0"/>
              <a:t>Neta</a:t>
            </a:r>
            <a:r>
              <a:rPr lang="en-US" dirty="0" smtClean="0"/>
              <a:t> Rabin (Asst. Prof., Yale Applied Math Program): Her earlier work on</a:t>
            </a:r>
          </a:p>
          <a:p>
            <a:pPr fontAlgn="auto">
              <a:spcAft>
                <a:spcPts val="0"/>
              </a:spcAft>
              <a:buFont typeface="Arial" pitchFamily="34" charset="0"/>
              <a:buNone/>
              <a:defRPr/>
            </a:pPr>
            <a:r>
              <a:rPr lang="en-US" dirty="0" smtClean="0"/>
              <a:t>         Electricity Pricing and Diffusion Geometry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585788" y="504825"/>
            <a:ext cx="7972425"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Proposed Next Steps</a:t>
            </a:r>
          </a:p>
        </p:txBody>
      </p:sp>
      <p:sp>
        <p:nvSpPr>
          <p:cNvPr id="53250" name="Content Placeholder 2"/>
          <p:cNvSpPr>
            <a:spLocks noGrp="1"/>
          </p:cNvSpPr>
          <p:nvPr>
            <p:ph idx="1"/>
          </p:nvPr>
        </p:nvSpPr>
        <p:spPr>
          <a:xfrm>
            <a:off x="381000" y="1295400"/>
            <a:ext cx="8305800" cy="5024438"/>
          </a:xfrm>
        </p:spPr>
        <p:txBody>
          <a:bodyPr/>
          <a:lstStyle/>
          <a:p>
            <a:r>
              <a:rPr lang="en-US" smtClean="0"/>
              <a:t>Feasibility demonstration on power grid data</a:t>
            </a:r>
          </a:p>
          <a:p>
            <a:r>
              <a:rPr lang="en-US" smtClean="0"/>
              <a:t>Proposal for larger scale demonstration </a:t>
            </a:r>
          </a:p>
          <a:p>
            <a:pPr lvl="1">
              <a:buFont typeface="Arial" charset="0"/>
              <a:buNone/>
            </a:pPr>
            <a:endParaRPr lang="en-US" smtClean="0"/>
          </a:p>
          <a:p>
            <a:endParaRPr lang="en-US" smtClean="0"/>
          </a:p>
          <a:p>
            <a:pPr lvl="1"/>
            <a:endParaRPr lang="en-US" smtClean="0"/>
          </a:p>
        </p:txBody>
      </p:sp>
      <p:sp>
        <p:nvSpPr>
          <p:cNvPr id="6" name="Slide Number Placeholder 5"/>
          <p:cNvSpPr>
            <a:spLocks noGrp="1"/>
          </p:cNvSpPr>
          <p:nvPr>
            <p:ph type="sldNum" sz="quarter" idx="12"/>
          </p:nvPr>
        </p:nvSpPr>
        <p:spPr/>
        <p:txBody>
          <a:bodyPr/>
          <a:lstStyle/>
          <a:p>
            <a:pPr>
              <a:defRPr/>
            </a:pPr>
            <a:fld id="{6BBD3CAC-0572-4C72-98A8-994591AA2F37}"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600075"/>
            <a:ext cx="8367712" cy="920750"/>
          </a:xfrm>
        </p:spPr>
        <p:txBody>
          <a:bodyPr rtlCol="0">
            <a:normAutofit fontScale="90000"/>
          </a:bodyPr>
          <a:lstStyle/>
          <a:p>
            <a:pPr fontAlgn="auto">
              <a:spcAft>
                <a:spcPts val="0"/>
              </a:spcAft>
              <a:defRPr/>
            </a:pPr>
            <a:r>
              <a:rPr lang="en-US" dirty="0" err="1" smtClean="0"/>
              <a:t>Multiscale</a:t>
            </a:r>
            <a:r>
              <a:rPr lang="en-US" dirty="0" smtClean="0"/>
              <a:t> Analysis of Streaming Data Reveals Subtle Patterns</a:t>
            </a:r>
            <a:endParaRPr lang="en-US" dirty="0"/>
          </a:p>
        </p:txBody>
      </p:sp>
      <p:sp>
        <p:nvSpPr>
          <p:cNvPr id="5" name="Slide Number Placeholder 4"/>
          <p:cNvSpPr>
            <a:spLocks noGrp="1"/>
          </p:cNvSpPr>
          <p:nvPr>
            <p:ph type="sldNum" sz="quarter" idx="12"/>
          </p:nvPr>
        </p:nvSpPr>
        <p:spPr/>
        <p:txBody>
          <a:bodyPr/>
          <a:lstStyle/>
          <a:p>
            <a:pPr>
              <a:defRPr/>
            </a:pPr>
            <a:fld id="{15FAD6C8-5B0D-4006-BB9B-B819AB3A8D06}" type="slidenum">
              <a:rPr lang="en-US"/>
              <a:pPr>
                <a:defRPr/>
              </a:pPr>
              <a:t>4</a:t>
            </a:fld>
            <a:endParaRPr lang="en-US"/>
          </a:p>
        </p:txBody>
      </p:sp>
      <p:sp>
        <p:nvSpPr>
          <p:cNvPr id="7" name="Content Placeholder 11"/>
          <p:cNvSpPr>
            <a:spLocks noGrp="1"/>
          </p:cNvSpPr>
          <p:nvPr>
            <p:ph idx="1"/>
          </p:nvPr>
        </p:nvSpPr>
        <p:spPr>
          <a:xfrm>
            <a:off x="850900" y="1676400"/>
            <a:ext cx="7248525" cy="1787525"/>
          </a:xfrm>
        </p:spPr>
        <p:txBody>
          <a:bodyPr rtlCol="0">
            <a:normAutofit fontScale="77500" lnSpcReduction="20000"/>
          </a:bodyPr>
          <a:lstStyle/>
          <a:p>
            <a:pPr fontAlgn="auto">
              <a:spcAft>
                <a:spcPts val="0"/>
              </a:spcAft>
              <a:buFont typeface="Arial" pitchFamily="34" charset="0"/>
              <a:buChar char="•"/>
              <a:defRPr/>
            </a:pPr>
            <a:r>
              <a:rPr lang="en-US" dirty="0" smtClean="0"/>
              <a:t>Network alerts over the span of ~24 hours from ~65k devices</a:t>
            </a:r>
          </a:p>
          <a:p>
            <a:pPr fontAlgn="auto">
              <a:spcAft>
                <a:spcPts val="0"/>
              </a:spcAft>
              <a:buFont typeface="Arial" pitchFamily="34" charset="0"/>
              <a:buChar char="•"/>
              <a:defRPr/>
            </a:pPr>
            <a:r>
              <a:rPr lang="en-US" dirty="0" smtClean="0"/>
              <a:t>Overall ramping behavior</a:t>
            </a:r>
          </a:p>
          <a:p>
            <a:pPr fontAlgn="auto">
              <a:spcAft>
                <a:spcPts val="0"/>
              </a:spcAft>
              <a:buFont typeface="Arial" pitchFamily="34" charset="0"/>
              <a:buChar char="•"/>
              <a:defRPr/>
            </a:pPr>
            <a:r>
              <a:rPr lang="en-US" dirty="0" smtClean="0"/>
              <a:t>Inherent bursty behavior revealed at select scales</a:t>
            </a:r>
            <a:endParaRPr lang="en-US" dirty="0"/>
          </a:p>
        </p:txBody>
      </p:sp>
      <p:pic>
        <p:nvPicPr>
          <p:cNvPr id="17412" name="Picture 7" descr="function.png"/>
          <p:cNvPicPr>
            <a:picLocks noChangeAspect="1"/>
          </p:cNvPicPr>
          <p:nvPr/>
        </p:nvPicPr>
        <p:blipFill>
          <a:blip r:embed="rId3"/>
          <a:srcRect/>
          <a:stretch>
            <a:fillRect/>
          </a:stretch>
        </p:blipFill>
        <p:spPr bwMode="auto">
          <a:xfrm>
            <a:off x="0" y="3629025"/>
            <a:ext cx="3265488" cy="2393950"/>
          </a:xfrm>
          <a:prstGeom prst="rect">
            <a:avLst/>
          </a:prstGeom>
          <a:noFill/>
          <a:ln w="9525">
            <a:noFill/>
            <a:miter lim="800000"/>
            <a:headEnd/>
            <a:tailEnd/>
          </a:ln>
        </p:spPr>
      </p:pic>
      <p:sp>
        <p:nvSpPr>
          <p:cNvPr id="13" name="TextBox 12"/>
          <p:cNvSpPr txBox="1">
            <a:spLocks noChangeArrowheads="1"/>
          </p:cNvSpPr>
          <p:nvPr/>
        </p:nvSpPr>
        <p:spPr bwMode="auto">
          <a:xfrm>
            <a:off x="566738" y="6226175"/>
            <a:ext cx="6367462" cy="255588"/>
          </a:xfrm>
          <a:prstGeom prst="rect">
            <a:avLst/>
          </a:prstGeom>
          <a:noFill/>
          <a:ln w="9525">
            <a:noFill/>
            <a:miter lim="800000"/>
            <a:headEnd/>
            <a:tailEnd/>
          </a:ln>
        </p:spPr>
        <p:txBody>
          <a:bodyPr wrap="none" lIns="84198" tIns="42099" rIns="84198" bIns="42099">
            <a:spAutoFit/>
          </a:bodyPr>
          <a:lstStyle/>
          <a:p>
            <a:r>
              <a:rPr lang="en-US" sz="1100" i="1">
                <a:latin typeface="Calibri" pitchFamily="34" charset="0"/>
              </a:rPr>
              <a:t>Note: Colors represents amount of function variation (JET colormap: -1 is dark red, 0 is green, +1 is dark blue)</a:t>
            </a:r>
          </a:p>
        </p:txBody>
      </p:sp>
      <p:grpSp>
        <p:nvGrpSpPr>
          <p:cNvPr id="3" name="Group 18"/>
          <p:cNvGrpSpPr>
            <a:grpSpLocks/>
          </p:cNvGrpSpPr>
          <p:nvPr/>
        </p:nvGrpSpPr>
        <p:grpSpPr bwMode="auto">
          <a:xfrm>
            <a:off x="3154363" y="3473450"/>
            <a:ext cx="5068887" cy="2874963"/>
            <a:chOff x="3390631" y="3820880"/>
            <a:chExt cx="5448568" cy="3163176"/>
          </a:xfrm>
        </p:grpSpPr>
        <p:grpSp>
          <p:nvGrpSpPr>
            <p:cNvPr id="17416" name="Group 8"/>
            <p:cNvGrpSpPr>
              <a:grpSpLocks/>
            </p:cNvGrpSpPr>
            <p:nvPr/>
          </p:nvGrpSpPr>
          <p:grpSpPr bwMode="auto">
            <a:xfrm>
              <a:off x="3390631" y="3820880"/>
              <a:ext cx="5448568" cy="2754088"/>
              <a:chOff x="2988550" y="3962398"/>
              <a:chExt cx="4784533" cy="2454485"/>
            </a:xfrm>
          </p:grpSpPr>
          <p:pic>
            <p:nvPicPr>
              <p:cNvPr id="17419" name="Picture 9" descr="nma.png"/>
              <p:cNvPicPr>
                <a:picLocks noChangeAspect="1"/>
              </p:cNvPicPr>
              <p:nvPr/>
            </p:nvPicPr>
            <p:blipFill>
              <a:blip r:embed="rId4"/>
              <a:srcRect/>
              <a:stretch>
                <a:fillRect/>
              </a:stretch>
            </p:blipFill>
            <p:spPr bwMode="auto">
              <a:xfrm>
                <a:off x="3454950" y="3962398"/>
                <a:ext cx="4318133" cy="2454485"/>
              </a:xfrm>
              <a:prstGeom prst="rect">
                <a:avLst/>
              </a:prstGeom>
              <a:noFill/>
              <a:ln w="9525">
                <a:noFill/>
                <a:miter lim="800000"/>
                <a:headEnd/>
                <a:tailEnd/>
              </a:ln>
            </p:spPr>
          </p:pic>
          <p:cxnSp>
            <p:nvCxnSpPr>
              <p:cNvPr id="11" name="Straight Arrow Connector 10"/>
              <p:cNvCxnSpPr/>
              <p:nvPr/>
            </p:nvCxnSpPr>
            <p:spPr bwMode="auto">
              <a:xfrm rot="5400000">
                <a:off x="2226452" y="5176604"/>
                <a:ext cx="2211982" cy="1499"/>
              </a:xfrm>
              <a:prstGeom prst="straightConnector1">
                <a:avLst/>
              </a:prstGeom>
              <a:ln w="25400" cmpd="sng">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7421" name="TextBox 11"/>
              <p:cNvSpPr txBox="1">
                <a:spLocks noChangeArrowheads="1"/>
              </p:cNvSpPr>
              <p:nvPr/>
            </p:nvSpPr>
            <p:spPr bwMode="auto">
              <a:xfrm rot="-5400000">
                <a:off x="2844646" y="4950413"/>
                <a:ext cx="636451" cy="348644"/>
              </a:xfrm>
              <a:prstGeom prst="rect">
                <a:avLst/>
              </a:prstGeom>
              <a:noFill/>
              <a:ln w="9525">
                <a:noFill/>
                <a:miter lim="800000"/>
                <a:headEnd/>
                <a:tailEnd/>
              </a:ln>
            </p:spPr>
            <p:txBody>
              <a:bodyPr wrap="none">
                <a:spAutoFit/>
              </a:bodyPr>
              <a:lstStyle/>
              <a:p>
                <a:r>
                  <a:rPr lang="en-US">
                    <a:latin typeface="Calibri" pitchFamily="34" charset="0"/>
                  </a:rPr>
                  <a:t>scale</a:t>
                </a:r>
              </a:p>
            </p:txBody>
          </p:sp>
        </p:grpSp>
        <p:cxnSp>
          <p:nvCxnSpPr>
            <p:cNvPr id="17417" name="Straight Arrow Connector 15"/>
            <p:cNvCxnSpPr>
              <a:cxnSpLocks noChangeShapeType="1"/>
            </p:cNvCxnSpPr>
            <p:nvPr/>
          </p:nvCxnSpPr>
          <p:spPr bwMode="auto">
            <a:xfrm>
              <a:off x="4299857" y="6618514"/>
              <a:ext cx="4310743" cy="1588"/>
            </a:xfrm>
            <a:prstGeom prst="straightConnector1">
              <a:avLst/>
            </a:prstGeom>
            <a:noFill/>
            <a:ln w="19050" algn="ctr">
              <a:solidFill>
                <a:schemeClr val="tx1"/>
              </a:solidFill>
              <a:round/>
              <a:headEnd/>
              <a:tailEnd type="arrow" w="med" len="med"/>
            </a:ln>
          </p:spPr>
        </p:cxnSp>
        <p:sp>
          <p:nvSpPr>
            <p:cNvPr id="17418" name="TextBox 17"/>
            <p:cNvSpPr txBox="1">
              <a:spLocks noChangeArrowheads="1"/>
            </p:cNvSpPr>
            <p:nvPr/>
          </p:nvSpPr>
          <p:spPr bwMode="auto">
            <a:xfrm>
              <a:off x="6165793" y="6577791"/>
              <a:ext cx="667234" cy="406265"/>
            </a:xfrm>
            <a:prstGeom prst="rect">
              <a:avLst/>
            </a:prstGeom>
            <a:noFill/>
            <a:ln w="9525">
              <a:noFill/>
              <a:miter lim="800000"/>
              <a:headEnd/>
              <a:tailEnd/>
            </a:ln>
          </p:spPr>
          <p:txBody>
            <a:bodyPr wrap="none">
              <a:spAutoFit/>
            </a:bodyPr>
            <a:lstStyle/>
            <a:p>
              <a:r>
                <a:rPr lang="en-US">
                  <a:latin typeface="Calibri" pitchFamily="34" charset="0"/>
                </a:rPr>
                <a:t>time</a:t>
              </a:r>
            </a:p>
          </p:txBody>
        </p:sp>
      </p:grpSp>
      <p:pic>
        <p:nvPicPr>
          <p:cNvPr id="14" name="Picture 13" descr="function_zoom.png"/>
          <p:cNvPicPr>
            <a:picLocks noChangeAspect="1"/>
          </p:cNvPicPr>
          <p:nvPr/>
        </p:nvPicPr>
        <p:blipFill>
          <a:blip r:embed="rId5"/>
          <a:srcRect/>
          <a:stretch>
            <a:fillRect/>
          </a:stretch>
        </p:blipFill>
        <p:spPr bwMode="auto">
          <a:xfrm>
            <a:off x="6538913" y="3146425"/>
            <a:ext cx="2605087" cy="19097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SLE Price Chart and “</a:t>
            </a:r>
            <a:r>
              <a:rPr lang="en-US" dirty="0" err="1" smtClean="0"/>
              <a:t>Bursty</a:t>
            </a:r>
            <a:r>
              <a:rPr lang="en-US" dirty="0" smtClean="0"/>
              <a:t>” Volume from May, 2009</a:t>
            </a:r>
            <a:endParaRPr lang="en-US" dirty="0"/>
          </a:p>
        </p:txBody>
      </p:sp>
      <p:sp>
        <p:nvSpPr>
          <p:cNvPr id="19458" name="Picture Placeholder 2"/>
          <p:cNvSpPr>
            <a:spLocks noGrp="1"/>
          </p:cNvSpPr>
          <p:nvPr>
            <p:ph type="pic" idx="1"/>
          </p:nvPr>
        </p:nvSpPr>
        <p:spPr/>
      </p:sp>
      <p:sp>
        <p:nvSpPr>
          <p:cNvPr id="19459" name="Text Placeholder 3"/>
          <p:cNvSpPr>
            <a:spLocks noGrp="1"/>
          </p:cNvSpPr>
          <p:nvPr>
            <p:ph type="body" sz="half" idx="2"/>
          </p:nvPr>
        </p:nvSpPr>
        <p:spPr/>
        <p:txBody>
          <a:bodyPr/>
          <a:lstStyle/>
          <a:p>
            <a:r>
              <a:rPr lang="en-US" sz="2400" b="1" smtClean="0"/>
              <a:t>How would we best represent the volume?</a:t>
            </a:r>
          </a:p>
        </p:txBody>
      </p:sp>
      <p:pic>
        <p:nvPicPr>
          <p:cNvPr id="19460" name="Picture 2" descr="C:\Users\Peter\Pictures\Clay Inst 2009\SLE(4) Good Chart.png"/>
          <p:cNvPicPr>
            <a:picLocks noChangeAspect="1" noChangeArrowheads="1"/>
          </p:cNvPicPr>
          <p:nvPr/>
        </p:nvPicPr>
        <p:blipFill>
          <a:blip r:embed="rId2"/>
          <a:srcRect/>
          <a:stretch>
            <a:fillRect/>
          </a:stretch>
        </p:blipFill>
        <p:spPr bwMode="auto">
          <a:xfrm>
            <a:off x="1676400" y="838200"/>
            <a:ext cx="5715000" cy="368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Some Haar-like functions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n-US" dirty="0">
                <a:latin typeface="Times New Roman" pitchFamily="18" charset="0"/>
                <a:cs typeface="Times New Roman" pitchFamily="18" charset="0"/>
              </a:rPr>
              <a:t>“The Theory of Weights and the </a:t>
            </a:r>
            <a:r>
              <a:rPr lang="en-US" dirty="0" err="1">
                <a:latin typeface="Times New Roman" pitchFamily="18" charset="0"/>
                <a:cs typeface="Times New Roman" pitchFamily="18" charset="0"/>
              </a:rPr>
              <a:t>Dirichlet</a:t>
            </a:r>
            <a:r>
              <a:rPr lang="en-US" dirty="0">
                <a:latin typeface="Times New Roman" pitchFamily="18" charset="0"/>
                <a:cs typeface="Times New Roman" pitchFamily="18" charset="0"/>
              </a:rPr>
              <a:t> Problem for Elliptic Equations” by R. </a:t>
            </a:r>
            <a:r>
              <a:rPr lang="en-US" dirty="0" err="1">
                <a:latin typeface="Times New Roman" pitchFamily="18" charset="0"/>
                <a:cs typeface="Times New Roman" pitchFamily="18" charset="0"/>
              </a:rPr>
              <a:t>Fefferman</a:t>
            </a:r>
            <a:r>
              <a:rPr lang="en-US" dirty="0">
                <a:latin typeface="Times New Roman" pitchFamily="18" charset="0"/>
                <a:cs typeface="Times New Roman" pitchFamily="18" charset="0"/>
              </a:rPr>
              <a:t>, C. </a:t>
            </a:r>
            <a:r>
              <a:rPr lang="en-US" dirty="0" err="1">
                <a:latin typeface="Times New Roman" pitchFamily="18" charset="0"/>
                <a:cs typeface="Times New Roman" pitchFamily="18" charset="0"/>
              </a:rPr>
              <a:t>Kenig</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J.Pipher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(Annals of Math., 1991). </a:t>
            </a:r>
            <a:r>
              <a:rPr lang="en-US" dirty="0">
                <a:latin typeface="Times New Roman" pitchFamily="18" charset="0"/>
                <a:cs typeface="Times New Roman" pitchFamily="18" charset="0"/>
              </a:rPr>
              <a:t>We first define the “L</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normalized </a:t>
            </a:r>
            <a:r>
              <a:rPr lang="en-US" dirty="0" err="1">
                <a:latin typeface="Times New Roman" pitchFamily="18" charset="0"/>
                <a:cs typeface="Times New Roman" pitchFamily="18" charset="0"/>
              </a:rPr>
              <a:t>Haar</a:t>
            </a:r>
            <a:r>
              <a:rPr lang="en-US" dirty="0">
                <a:latin typeface="Times New Roman" pitchFamily="18" charset="0"/>
                <a:cs typeface="Times New Roman" pitchFamily="18" charset="0"/>
              </a:rPr>
              <a:t> function” </a:t>
            </a:r>
            <a:r>
              <a:rPr lang="en-US" dirty="0" err="1">
                <a:latin typeface="Times New Roman" pitchFamily="18" charset="0"/>
                <a:cs typeface="Times New Roman" pitchFamily="18" charset="0"/>
              </a:rPr>
              <a:t>h</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an interval I of form [j2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,(j+1)2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to be of form</a:t>
            </a:r>
          </a:p>
          <a:p>
            <a:pPr fontAlgn="auto">
              <a:spcAft>
                <a:spcPts val="0"/>
              </a:spcAft>
              <a:buFont typeface="Arial" pitchFamily="34" charset="0"/>
              <a:buNone/>
              <a:defRPr/>
            </a:pPr>
            <a:r>
              <a:rPr lang="en-US" dirty="0">
                <a:latin typeface="Times New Roman" pitchFamily="18" charset="0"/>
                <a:cs typeface="Times New Roman" pitchFamily="18" charset="0"/>
              </a:rPr>
              <a:t> </a:t>
            </a:r>
          </a:p>
          <a:p>
            <a:pPr fontAlgn="auto">
              <a:spcAft>
                <a:spcPts val="0"/>
              </a:spcAft>
              <a:buFont typeface="Arial" pitchFamily="34" charset="0"/>
              <a:buNone/>
              <a:defRP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 +1 on [j2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,(j+1/2)2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a:t>
            </a:r>
          </a:p>
          <a:p>
            <a:pPr fontAlgn="auto">
              <a:spcAft>
                <a:spcPts val="0"/>
              </a:spcAft>
              <a:buFont typeface="Arial" pitchFamily="34" charset="0"/>
              <a:buNone/>
              <a:defRP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p>
          <a:p>
            <a:pPr fontAlgn="auto">
              <a:spcAft>
                <a:spcPts val="0"/>
              </a:spcAft>
              <a:buFont typeface="Arial" pitchFamily="34" charset="0"/>
              <a:buNone/>
              <a:defRP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  -1 on [(j+1/2)2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,(j+1)2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a:p>
            <a:pPr fontAlgn="auto">
              <a:spcAft>
                <a:spcPts val="0"/>
              </a:spcAft>
              <a:buFont typeface="Arial" pitchFamily="34" charset="0"/>
              <a:buNone/>
              <a:defRPr/>
            </a:pPr>
            <a:r>
              <a:rPr lang="en-US" dirty="0">
                <a:latin typeface="Times New Roman" pitchFamily="18" charset="0"/>
                <a:cs typeface="Times New Roman" pitchFamily="18" charset="0"/>
              </a:rPr>
              <a:t> </a:t>
            </a:r>
          </a:p>
          <a:p>
            <a:pPr fontAlgn="auto">
              <a:spcAft>
                <a:spcPts val="0"/>
              </a:spcAft>
              <a:buFont typeface="Arial" pitchFamily="34" charset="0"/>
              <a:buNone/>
              <a:defRPr/>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only exception to this rule is if the right hand endpoint of I is 1. Then we define</a:t>
            </a:r>
          </a:p>
          <a:p>
            <a:pPr fontAlgn="auto">
              <a:spcAft>
                <a:spcPts val="0"/>
              </a:spcAft>
              <a:buFont typeface="Arial" pitchFamily="34" charset="0"/>
              <a:buNone/>
              <a:defRPr/>
            </a:pPr>
            <a:r>
              <a:rPr lang="en-US" dirty="0">
                <a:latin typeface="Times New Roman" pitchFamily="18" charset="0"/>
                <a:cs typeface="Times New Roman" pitchFamily="18" charset="0"/>
              </a:rPr>
              <a:t>      </a:t>
            </a:r>
          </a:p>
          <a:p>
            <a:pPr fontAlgn="auto">
              <a:spcAft>
                <a:spcPts val="0"/>
              </a:spcAft>
              <a:buFont typeface="Arial" pitchFamily="34" charset="0"/>
              <a:buNone/>
              <a:defRP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(1) = -1.</a:t>
            </a:r>
          </a:p>
          <a:p>
            <a:pPr fontAlgn="auto">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The Product Formula</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b="1" dirty="0" smtClean="0">
                <a:latin typeface="Times New Roman" pitchFamily="18" charset="0"/>
                <a:cs typeface="Times New Roman" pitchFamily="18" charset="0"/>
              </a:rPr>
              <a:t>Theorem (F,K,P)</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Borel</a:t>
            </a:r>
            <a:r>
              <a:rPr lang="en-US" dirty="0">
                <a:latin typeface="Times New Roman" pitchFamily="18" charset="0"/>
                <a:cs typeface="Times New Roman" pitchFamily="18" charset="0"/>
              </a:rPr>
              <a:t> probability measure μ on [0,1] has a unique representation as</a:t>
            </a:r>
          </a:p>
          <a:p>
            <a:pPr fontAlgn="auto">
              <a:spcAft>
                <a:spcPts val="0"/>
              </a:spcAft>
              <a:buFont typeface="Arial" pitchFamily="34" charset="0"/>
              <a:buNone/>
              <a:defRPr/>
            </a:pPr>
            <a:r>
              <a:rPr lang="en-US" sz="3800" dirty="0" smtClean="0">
                <a:latin typeface="Times New Roman" pitchFamily="18" charset="0"/>
                <a:cs typeface="Times New Roman" pitchFamily="18" charset="0"/>
              </a:rPr>
              <a:t>                    ∏</a:t>
            </a:r>
            <a:r>
              <a:rPr lang="en-US" sz="3800" dirty="0">
                <a:latin typeface="Times New Roman" pitchFamily="18" charset="0"/>
                <a:cs typeface="Times New Roman" pitchFamily="18" charset="0"/>
              </a:rPr>
              <a:t>(1 +  </a:t>
            </a:r>
            <a:r>
              <a:rPr lang="en-US" sz="3800" dirty="0" err="1">
                <a:latin typeface="Times New Roman" pitchFamily="18" charset="0"/>
                <a:cs typeface="Times New Roman" pitchFamily="18" charset="0"/>
              </a:rPr>
              <a:t>a</a:t>
            </a:r>
            <a:r>
              <a:rPr lang="en-US" sz="3800" baseline="-25000" dirty="0" err="1">
                <a:latin typeface="Times New Roman" pitchFamily="18" charset="0"/>
                <a:cs typeface="Times New Roman" pitchFamily="18" charset="0"/>
              </a:rPr>
              <a:t>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a:t>
            </a:r>
            <a:r>
              <a:rPr lang="en-US" sz="3800" baseline="-25000" dirty="0" err="1">
                <a:latin typeface="Times New Roman" pitchFamily="18" charset="0"/>
                <a:cs typeface="Times New Roman" pitchFamily="18" charset="0"/>
              </a:rPr>
              <a:t>I</a:t>
            </a:r>
            <a:r>
              <a:rPr lang="en-US" sz="3800" dirty="0">
                <a:latin typeface="Times New Roman" pitchFamily="18" charset="0"/>
                <a:cs typeface="Times New Roman" pitchFamily="18" charset="0"/>
              </a:rPr>
              <a:t>)</a:t>
            </a:r>
            <a:r>
              <a:rPr lang="en-US" dirty="0">
                <a:latin typeface="Times New Roman" pitchFamily="18" charset="0"/>
                <a:cs typeface="Times New Roman" pitchFamily="18" charset="0"/>
              </a:rPr>
              <a:t> , </a:t>
            </a:r>
          </a:p>
          <a:p>
            <a:pPr fontAlgn="auto">
              <a:spcAft>
                <a:spcPts val="0"/>
              </a:spcAft>
              <a:buFont typeface="Arial" pitchFamily="34" charset="0"/>
              <a:buNone/>
              <a:defRPr/>
            </a:pPr>
            <a:r>
              <a:rPr lang="en-US" dirty="0" smtClean="0">
                <a:latin typeface="Times New Roman" pitchFamily="18" charset="0"/>
                <a:cs typeface="Times New Roman" pitchFamily="18" charset="0"/>
              </a:rPr>
              <a:t>   where </a:t>
            </a:r>
            <a:r>
              <a:rPr lang="en-US" dirty="0">
                <a:latin typeface="Times New Roman" pitchFamily="18" charset="0"/>
                <a:cs typeface="Times New Roman" pitchFamily="18" charset="0"/>
              </a:rPr>
              <a:t>the coefficients </a:t>
            </a:r>
            <a:r>
              <a:rPr lang="en-US" dirty="0" err="1">
                <a:latin typeface="Times New Roman" pitchFamily="18" charset="0"/>
                <a:cs typeface="Times New Roman" pitchFamily="18" charset="0"/>
              </a:rPr>
              <a:t>a</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are∈ [-1,+1]. Conversely, if we choose any sequence of coefficients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1,+1], the resulting product is a </a:t>
            </a:r>
            <a:r>
              <a:rPr lang="en-US" dirty="0" err="1">
                <a:latin typeface="Times New Roman" pitchFamily="18" charset="0"/>
                <a:cs typeface="Times New Roman" pitchFamily="18" charset="0"/>
              </a:rPr>
              <a:t>Borel</a:t>
            </a:r>
            <a:r>
              <a:rPr lang="en-US" dirty="0">
                <a:latin typeface="Times New Roman" pitchFamily="18" charset="0"/>
                <a:cs typeface="Times New Roman" pitchFamily="18" charset="0"/>
              </a:rPr>
              <a:t> probability measure on [0,1]. </a:t>
            </a:r>
          </a:p>
          <a:p>
            <a:pPr fontAlgn="auto">
              <a:spcAft>
                <a:spcPts val="0"/>
              </a:spcAft>
              <a:buFont typeface="Arial" pitchFamily="34" charset="0"/>
              <a:buNone/>
              <a:defRPr/>
            </a:pPr>
            <a:endParaRPr lang="en-US" dirty="0" smtClean="0">
              <a:latin typeface="Times New Roman" pitchFamily="18" charset="0"/>
              <a:cs typeface="Times New Roman" pitchFamily="18" charset="0"/>
            </a:endParaRPr>
          </a:p>
          <a:p>
            <a:pPr fontAlgn="auto">
              <a:spcAft>
                <a:spcPts val="0"/>
              </a:spcAft>
              <a:buFont typeface="Arial" pitchFamily="34" charse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Note: For general positive measures, just multiply by a constant. Similar result on [0,1]</a:t>
            </a:r>
            <a:r>
              <a:rPr lang="en-US" sz="4300" baseline="30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a:t>
            </a:r>
          </a:p>
          <a:p>
            <a:pPr fontAlgn="auto">
              <a:spcAft>
                <a:spcPts val="0"/>
              </a:spcAft>
              <a:buFont typeface="Arial" pitchFamily="34" charset="0"/>
              <a:buNone/>
              <a:defRPr/>
            </a:pPr>
            <a:endParaRPr lang="en-US" dirty="0" smtClean="0">
              <a:latin typeface="Times New Roman" pitchFamily="18" charset="0"/>
              <a:cs typeface="Times New Roman" pitchFamily="18" charset="0"/>
            </a:endParaRPr>
          </a:p>
          <a:p>
            <a:pPr fontAlgn="auto">
              <a:spcAft>
                <a:spcPts val="0"/>
              </a:spcAft>
              <a:buFont typeface="Arial" pitchFamily="34" charset="0"/>
              <a:buNone/>
              <a:defRPr/>
            </a:pPr>
            <a:r>
              <a:rPr lang="en-US" sz="2200" dirty="0" smtClean="0">
                <a:latin typeface="Times New Roman" pitchFamily="18" charset="0"/>
                <a:cs typeface="Times New Roman" pitchFamily="18" charset="0"/>
              </a:rPr>
              <a:t>Note: See “The Theory of Weights and the </a:t>
            </a:r>
            <a:r>
              <a:rPr lang="en-US" sz="2200" dirty="0" err="1" smtClean="0">
                <a:latin typeface="Times New Roman" pitchFamily="18" charset="0"/>
                <a:cs typeface="Times New Roman" pitchFamily="18" charset="0"/>
              </a:rPr>
              <a:t>Dirichlet</a:t>
            </a:r>
            <a:r>
              <a:rPr lang="en-US" sz="2200" dirty="0" smtClean="0">
                <a:latin typeface="Times New Roman" pitchFamily="18" charset="0"/>
                <a:cs typeface="Times New Roman" pitchFamily="18" charset="0"/>
              </a:rPr>
              <a:t> Problem for Elliptic Equations” by R. </a:t>
            </a:r>
            <a:r>
              <a:rPr lang="en-US" sz="2200" dirty="0" err="1" smtClean="0">
                <a:latin typeface="Times New Roman" pitchFamily="18" charset="0"/>
                <a:cs typeface="Times New Roman" pitchFamily="18" charset="0"/>
              </a:rPr>
              <a:t>Fefferman</a:t>
            </a:r>
            <a:r>
              <a:rPr lang="en-US" sz="2200" dirty="0" smtClean="0">
                <a:latin typeface="Times New Roman" pitchFamily="18" charset="0"/>
                <a:cs typeface="Times New Roman" pitchFamily="18" charset="0"/>
              </a:rPr>
              <a:t>, C. </a:t>
            </a:r>
            <a:r>
              <a:rPr lang="en-US" sz="2200" dirty="0" err="1" smtClean="0">
                <a:latin typeface="Times New Roman" pitchFamily="18" charset="0"/>
                <a:cs typeface="Times New Roman" pitchFamily="18" charset="0"/>
              </a:rPr>
              <a:t>Kenig</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J.Pipher</a:t>
            </a:r>
            <a:r>
              <a:rPr lang="en-US" sz="2200" dirty="0" smtClean="0">
                <a:latin typeface="Times New Roman" pitchFamily="18" charset="0"/>
                <a:cs typeface="Times New Roman" pitchFamily="18" charset="0"/>
              </a:rPr>
              <a:t> (Annals of Math., 1991)</a:t>
            </a:r>
            <a:endParaRPr lang="en-US" sz="2200" dirty="0">
              <a:latin typeface="Times New Roman" pitchFamily="18" charset="0"/>
              <a:cs typeface="Times New Roman" pitchFamily="18" charset="0"/>
            </a:endParaRP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Relative “Volume”</a:t>
            </a:r>
          </a:p>
        </p:txBody>
      </p:sp>
      <p:sp>
        <p:nvSpPr>
          <p:cNvPr id="22530" name="Content Placeholder 2"/>
          <p:cNvSpPr>
            <a:spLocks noGrp="1"/>
          </p:cNvSpPr>
          <p:nvPr>
            <p:ph idx="1"/>
          </p:nvPr>
        </p:nvSpPr>
        <p:spPr/>
        <p:txBody>
          <a:bodyPr/>
          <a:lstStyle/>
          <a:p>
            <a:pPr>
              <a:buFont typeface="Arial" charset="0"/>
              <a:buNone/>
            </a:pPr>
            <a:r>
              <a:rPr lang="en-US" smtClean="0">
                <a:latin typeface="Times New Roman" pitchFamily="18" charset="0"/>
                <a:cs typeface="Times New Roman" pitchFamily="18" charset="0"/>
              </a:rPr>
              <a:t>    The coefficients a</a:t>
            </a:r>
            <a:r>
              <a:rPr lang="en-US" baseline="-25000" smtClean="0">
                <a:latin typeface="Times New Roman" pitchFamily="18" charset="0"/>
                <a:cs typeface="Times New Roman" pitchFamily="18" charset="0"/>
              </a:rPr>
              <a:t>I</a:t>
            </a:r>
            <a:r>
              <a:rPr lang="en-US" smtClean="0">
                <a:latin typeface="Times New Roman" pitchFamily="18" charset="0"/>
                <a:cs typeface="Times New Roman" pitchFamily="18" charset="0"/>
              </a:rPr>
              <a:t> are computed simply by computing  </a:t>
            </a:r>
            <a:r>
              <a:rPr lang="en-US" smtClean="0">
                <a:solidFill>
                  <a:srgbClr val="FF0000"/>
                </a:solidFill>
                <a:latin typeface="Times New Roman" pitchFamily="18" charset="0"/>
                <a:cs typeface="Times New Roman" pitchFamily="18" charset="0"/>
              </a:rPr>
              <a:t>relative measure </a:t>
            </a:r>
            <a:r>
              <a:rPr lang="en-US" smtClean="0">
                <a:latin typeface="Times New Roman" pitchFamily="18" charset="0"/>
                <a:cs typeface="Times New Roman" pitchFamily="18" charset="0"/>
              </a:rPr>
              <a:t>(“volume”) on the two halves of each interval I. Let L and R = left (resp. right) halves of I. Solve:</a:t>
            </a:r>
          </a:p>
          <a:p>
            <a:pPr>
              <a:buFont typeface="Arial" charset="0"/>
              <a:buNone/>
            </a:pPr>
            <a:endParaRPr lang="en-US" smtClean="0">
              <a:latin typeface="Times New Roman" pitchFamily="18" charset="0"/>
              <a:cs typeface="Times New Roman" pitchFamily="18" charset="0"/>
            </a:endParaRPr>
          </a:p>
          <a:p>
            <a:pPr>
              <a:buFont typeface="Arial" charset="0"/>
              <a:buNone/>
            </a:pPr>
            <a:r>
              <a:rPr lang="en-US" smtClean="0">
                <a:latin typeface="Times New Roman" pitchFamily="18" charset="0"/>
                <a:cs typeface="Times New Roman" pitchFamily="18" charset="0"/>
              </a:rPr>
              <a:t>          μ(L)  = ½ (1 +  a</a:t>
            </a:r>
            <a:r>
              <a:rPr lang="en-US" baseline="-25000" smtClean="0">
                <a:latin typeface="Times New Roman" pitchFamily="18" charset="0"/>
                <a:cs typeface="Times New Roman" pitchFamily="18" charset="0"/>
              </a:rPr>
              <a:t>I</a:t>
            </a:r>
            <a:r>
              <a:rPr lang="en-US" smtClean="0">
                <a:latin typeface="Times New Roman" pitchFamily="18" charset="0"/>
                <a:cs typeface="Times New Roman" pitchFamily="18" charset="0"/>
              </a:rPr>
              <a:t>) μ(I)</a:t>
            </a:r>
          </a:p>
          <a:p>
            <a:pPr>
              <a:buFont typeface="Arial" charset="0"/>
              <a:buNone/>
            </a:pPr>
            <a:r>
              <a:rPr lang="en-US" smtClean="0">
                <a:latin typeface="Times New Roman" pitchFamily="18" charset="0"/>
                <a:cs typeface="Times New Roman" pitchFamily="18" charset="0"/>
              </a:rPr>
              <a:t>          μ(R)  = ½ (1  -  a</a:t>
            </a:r>
            <a:r>
              <a:rPr lang="en-US" baseline="-25000" smtClean="0">
                <a:latin typeface="Times New Roman" pitchFamily="18" charset="0"/>
                <a:cs typeface="Times New Roman" pitchFamily="18" charset="0"/>
              </a:rPr>
              <a:t>I</a:t>
            </a:r>
            <a:r>
              <a:rPr lang="en-US" smtClean="0">
                <a:latin typeface="Times New Roman" pitchFamily="18" charset="0"/>
                <a:cs typeface="Times New Roman" pitchFamily="18" charset="0"/>
              </a:rPr>
              <a:t>) μ(I)</a:t>
            </a:r>
          </a:p>
          <a:p>
            <a:pPr>
              <a:buFont typeface="Arial" charset="0"/>
              <a:buNone/>
            </a:pPr>
            <a:r>
              <a:rPr lang="en-US" smtClean="0">
                <a:latin typeface="Times New Roman" pitchFamily="18" charset="0"/>
                <a:cs typeface="Times New Roman" pitchFamily="18" charset="0"/>
              </a:rPr>
              <a:t>Then -1 ≤ a</a:t>
            </a:r>
            <a:r>
              <a:rPr lang="en-US" baseline="-25000" smtClean="0">
                <a:latin typeface="Times New Roman" pitchFamily="18" charset="0"/>
                <a:cs typeface="Times New Roman" pitchFamily="18" charset="0"/>
              </a:rPr>
              <a:t>I  </a:t>
            </a:r>
            <a:r>
              <a:rPr lang="en-US" smtClean="0">
                <a:latin typeface="Times New Roman" pitchFamily="18" charset="0"/>
                <a:cs typeface="Times New Roman" pitchFamily="18" charset="0"/>
              </a:rPr>
              <a:t>≤ +1 because μ is nonnegative.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Why Use It Instead of Wavelets?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The coefficients measure relative measure instead of measure. All scales and locations are counted as “equal”.</a:t>
            </a:r>
          </a:p>
          <a:p>
            <a:pPr fontAlgn="auto">
              <a:spcAft>
                <a:spcPts val="0"/>
              </a:spcAft>
              <a:buFont typeface="Arial" pitchFamily="34" charset="0"/>
              <a:buChar char="•"/>
              <a:defRPr/>
            </a:pPr>
            <a:r>
              <a:rPr lang="en-US" dirty="0" smtClean="0"/>
              <a:t>Allows another method to represent the signal, where one immediately detects large changes in relative volume. (</a:t>
            </a:r>
            <a:r>
              <a:rPr lang="en-US" dirty="0" smtClean="0">
                <a:solidFill>
                  <a:srgbClr val="FF0000"/>
                </a:solidFill>
              </a:rPr>
              <a:t>Anomaly detection</a:t>
            </a:r>
            <a:r>
              <a:rPr lang="en-US" dirty="0" smtClean="0"/>
              <a:t>) </a:t>
            </a:r>
          </a:p>
          <a:p>
            <a:pPr fontAlgn="auto">
              <a:spcAft>
                <a:spcPts val="0"/>
              </a:spcAft>
              <a:buFont typeface="Arial" pitchFamily="34" charset="0"/>
              <a:buChar char="•"/>
              <a:defRPr/>
            </a:pPr>
            <a:r>
              <a:rPr lang="en-US" dirty="0" smtClean="0">
                <a:solidFill>
                  <a:srgbClr val="FF0000"/>
                </a:solidFill>
              </a:rPr>
              <a:t>Multiple channels are immediately normalized if one looks just at the coefficients instead of absolute volume.</a:t>
            </a:r>
          </a:p>
          <a:p>
            <a:pPr fontAlgn="auto">
              <a:spcAft>
                <a:spcPts val="0"/>
              </a:spcAft>
              <a:buFont typeface="Arial" pitchFamily="34" charset="0"/>
              <a:buChar char="•"/>
              <a:defRPr/>
            </a:pPr>
            <a:r>
              <a:rPr lang="en-US" dirty="0" smtClean="0"/>
              <a:t>One cannot easily synthesize using </a:t>
            </a:r>
            <a:r>
              <a:rPr lang="en-US" dirty="0" err="1" smtClean="0"/>
              <a:t>Haar</a:t>
            </a:r>
            <a:r>
              <a:rPr lang="en-US" dirty="0" smtClean="0"/>
              <a:t> wavelets and the “usual” expansion”. (How to keep the function positive?)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1524</Words>
  <Application>Microsoft Office PowerPoint</Application>
  <PresentationFormat>On-screen Show (4:3)</PresentationFormat>
  <Paragraphs>197</Paragraphs>
  <Slides>38</Slides>
  <Notes>1</Notes>
  <HiddenSlides>0</HiddenSlides>
  <MMClips>1</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38</vt:i4>
      </vt:variant>
    </vt:vector>
  </HeadingPairs>
  <TitlesOfParts>
    <vt:vector size="44" baseType="lpstr">
      <vt:lpstr>Calibri</vt:lpstr>
      <vt:lpstr>Arial</vt:lpstr>
      <vt:lpstr>Times New Roman</vt:lpstr>
      <vt:lpstr>Wingdings</vt:lpstr>
      <vt:lpstr>Lucida Sans Unicode</vt:lpstr>
      <vt:lpstr>Office Theme</vt:lpstr>
      <vt:lpstr>Some New Methodologies for Numerical Analysis of Network Data </vt:lpstr>
      <vt:lpstr>Outline of the Talk</vt:lpstr>
      <vt:lpstr>Value to Power Grid Operations</vt:lpstr>
      <vt:lpstr>Multiscale Analysis of Streaming Data Reveals Subtle Patterns</vt:lpstr>
      <vt:lpstr>SLE Price Chart and “Bursty” Volume from May, 2009</vt:lpstr>
      <vt:lpstr>Some Haar-like functions</vt:lpstr>
      <vt:lpstr>The Product Formula</vt:lpstr>
      <vt:lpstr>Relative “Volume”</vt:lpstr>
      <vt:lpstr>Why Use It Instead of Wavelets?</vt:lpstr>
      <vt:lpstr>History in Analysis</vt:lpstr>
      <vt:lpstr>Support of Measures and Information Dimension</vt:lpstr>
      <vt:lpstr>More on Dimension</vt:lpstr>
      <vt:lpstr>Synthesis</vt:lpstr>
      <vt:lpstr>Slide 14</vt:lpstr>
      <vt:lpstr>Slide 15</vt:lpstr>
      <vt:lpstr>Synthesized signal</vt:lpstr>
      <vt:lpstr>PDPM – An Example (scale 8)</vt:lpstr>
      <vt:lpstr>PDPM – An Example (scales 0 to 7)</vt:lpstr>
      <vt:lpstr>PDPM Synthesis/Visualization – Uniform</vt:lpstr>
      <vt:lpstr>PDPM Synthesis/Visualization – Bell</vt:lpstr>
      <vt:lpstr>Slide 21</vt:lpstr>
      <vt:lpstr>Dataset I: Local Information</vt:lpstr>
      <vt:lpstr>Slide 23</vt:lpstr>
      <vt:lpstr>Measures and Curves </vt:lpstr>
      <vt:lpstr>Slide 25</vt:lpstr>
      <vt:lpstr>Analysis of Another Data Set</vt:lpstr>
      <vt:lpstr>Dataset II: SVD (1 of 2)</vt:lpstr>
      <vt:lpstr>Dataset II: SVD (2 of 2)</vt:lpstr>
      <vt:lpstr>Dataset II: Diffusion Map</vt:lpstr>
      <vt:lpstr>Dataset II: PDPM + Diffusion Map</vt:lpstr>
      <vt:lpstr>Diffusion Geometry</vt:lpstr>
      <vt:lpstr>DG Continued</vt:lpstr>
      <vt:lpstr>References</vt:lpstr>
      <vt:lpstr>Some Algorithms and Software</vt:lpstr>
      <vt:lpstr>Idea Behind Algorithm </vt:lpstr>
      <vt:lpstr>What this allows you to do  </vt:lpstr>
      <vt:lpstr>Slide 37</vt:lpstr>
      <vt:lpstr>Proposed 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Formulas for Positive Functions and Applications to   Network Data</dc:title>
  <dc:creator>Peter</dc:creator>
  <cp:lastModifiedBy>Linda Casals</cp:lastModifiedBy>
  <cp:revision>72</cp:revision>
  <dcterms:created xsi:type="dcterms:W3CDTF">2010-05-05T02:09:36Z</dcterms:created>
  <dcterms:modified xsi:type="dcterms:W3CDTF">2010-11-24T16:20:05Z</dcterms:modified>
</cp:coreProperties>
</file>