
<file path=[Content_Types].xml><?xml version="1.0" encoding="utf-8"?>
<Types xmlns="http://schemas.openxmlformats.org/package/2006/content-types">
  <Override PartName="/ppt/slides/slide29.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notesSlides/notesSlide38.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Override PartName="/ppt/theme/theme4.xml" ContentType="application/vnd.openxmlformats-officedocument.theme+xml"/>
  <Override PartName="/ppt/notesSlides/notesSlide1.xml" ContentType="application/vnd.openxmlformats-officedocument.presentationml.notesSlide+xml"/>
  <Override PartName="/ppt/notesSlides/notesSlide3.xml" ContentType="application/vnd.openxmlformats-officedocument.presentationml.notesSlide+xml"/>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Default Extension="jpeg" ContentType="image/jpeg"/>
  <Override PartName="/ppt/notesSlides/notesSlide17.xml" ContentType="application/vnd.openxmlformats-officedocument.presentationml.notesSlide+xml"/>
  <Default Extension="emf" ContentType="image/x-emf"/>
  <Override PartName="/ppt/notesSlides/notesSlide28.xml" ContentType="application/vnd.openxmlformats-officedocument.presentationml.notesSlide+xml"/>
  <Override PartName="/ppt/notesSlides/notesSlide37.xml" ContentType="application/vnd.openxmlformats-officedocument.presentationml.notesSlide+xml"/>
  <Override PartName="/ppt/notesSlides/notesSlide46.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ppt/notesSlides/notesSlide44.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42.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Default Extension="vml" ContentType="application/vnd.openxmlformats-officedocument.vmlDrawing"/>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Layouts/slideLayout15.xml" ContentType="application/vnd.openxmlformats-officedocument.presentationml.slideLayout+xml"/>
  <Default Extension="wmf" ContentType="image/x-wmf"/>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Layouts/slideLayout22.xml" ContentType="application/vnd.openxmlformats-officedocument.presentationml.slideLayout+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10.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wmf"/><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5" r:id="rId1"/>
    <p:sldMasterId id="2147483687" r:id="rId2"/>
  </p:sldMasterIdLst>
  <p:notesMasterIdLst>
    <p:notesMasterId r:id="rId49"/>
  </p:notesMasterIdLst>
  <p:handoutMasterIdLst>
    <p:handoutMasterId r:id="rId50"/>
  </p:handoutMasterIdLst>
  <p:sldIdLst>
    <p:sldId id="337" r:id="rId3"/>
    <p:sldId id="402" r:id="rId4"/>
    <p:sldId id="463" r:id="rId5"/>
    <p:sldId id="454" r:id="rId6"/>
    <p:sldId id="455" r:id="rId7"/>
    <p:sldId id="459" r:id="rId8"/>
    <p:sldId id="456" r:id="rId9"/>
    <p:sldId id="466" r:id="rId10"/>
    <p:sldId id="457" r:id="rId11"/>
    <p:sldId id="458" r:id="rId12"/>
    <p:sldId id="388" r:id="rId13"/>
    <p:sldId id="389" r:id="rId14"/>
    <p:sldId id="396" r:id="rId15"/>
    <p:sldId id="428" r:id="rId16"/>
    <p:sldId id="403" r:id="rId17"/>
    <p:sldId id="400" r:id="rId18"/>
    <p:sldId id="434" r:id="rId19"/>
    <p:sldId id="453" r:id="rId20"/>
    <p:sldId id="430" r:id="rId21"/>
    <p:sldId id="368" r:id="rId22"/>
    <p:sldId id="406" r:id="rId23"/>
    <p:sldId id="407" r:id="rId24"/>
    <p:sldId id="468" r:id="rId25"/>
    <p:sldId id="461" r:id="rId26"/>
    <p:sldId id="460" r:id="rId27"/>
    <p:sldId id="464" r:id="rId28"/>
    <p:sldId id="465" r:id="rId29"/>
    <p:sldId id="420" r:id="rId30"/>
    <p:sldId id="432" r:id="rId31"/>
    <p:sldId id="447" r:id="rId32"/>
    <p:sldId id="448" r:id="rId33"/>
    <p:sldId id="355" r:id="rId34"/>
    <p:sldId id="383" r:id="rId35"/>
    <p:sldId id="427" r:id="rId36"/>
    <p:sldId id="374" r:id="rId37"/>
    <p:sldId id="375" r:id="rId38"/>
    <p:sldId id="358" r:id="rId39"/>
    <p:sldId id="356" r:id="rId40"/>
    <p:sldId id="462" r:id="rId41"/>
    <p:sldId id="444" r:id="rId42"/>
    <p:sldId id="353" r:id="rId43"/>
    <p:sldId id="354" r:id="rId44"/>
    <p:sldId id="426" r:id="rId45"/>
    <p:sldId id="441" r:id="rId46"/>
    <p:sldId id="445" r:id="rId47"/>
    <p:sldId id="438" r:id="rId48"/>
  </p:sldIdLst>
  <p:sldSz cx="9144000" cy="6858000" type="screen4x3"/>
  <p:notesSz cx="7086600" cy="94107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0C0C0"/>
    <a:srgbClr val="969696"/>
    <a:srgbClr val="E7ECF9"/>
    <a:srgbClr val="E1E7F7"/>
    <a:srgbClr val="7CE0DE"/>
    <a:srgbClr val="99FFCC"/>
    <a:srgbClr val="3333FF"/>
    <a:srgbClr val="33CCCC"/>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2228" autoAdjust="0"/>
  </p:normalViewPr>
  <p:slideViewPr>
    <p:cSldViewPr>
      <p:cViewPr varScale="1">
        <p:scale>
          <a:sx n="100" d="100"/>
          <a:sy n="100" d="100"/>
        </p:scale>
        <p:origin x="-294" y="-72"/>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8386"/>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handoutMaster" Target="handoutMasters/handout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8" Type="http://schemas.openxmlformats.org/officeDocument/2006/relationships/slide" Target="slides/slide6.xml"/><Relationship Id="rId51"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3.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7.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42" name="Rectangle 2"/>
          <p:cNvSpPr>
            <a:spLocks noGrp="1" noChangeArrowheads="1"/>
          </p:cNvSpPr>
          <p:nvPr>
            <p:ph type="hdr" sz="quarter"/>
          </p:nvPr>
        </p:nvSpPr>
        <p:spPr bwMode="auto">
          <a:xfrm>
            <a:off x="0" y="0"/>
            <a:ext cx="3070225" cy="469900"/>
          </a:xfrm>
          <a:prstGeom prst="rect">
            <a:avLst/>
          </a:prstGeom>
          <a:noFill/>
          <a:ln w="9525">
            <a:noFill/>
            <a:miter lim="800000"/>
            <a:headEnd/>
            <a:tailEnd/>
          </a:ln>
          <a:effectLst/>
        </p:spPr>
        <p:txBody>
          <a:bodyPr vert="horz" wrap="square" lIns="94265" tIns="47133" rIns="94265" bIns="47133" numCol="1" anchor="t" anchorCtr="0" compatLnSpc="1">
            <a:prstTxWarp prst="textNoShape">
              <a:avLst/>
            </a:prstTxWarp>
          </a:bodyPr>
          <a:lstStyle>
            <a:lvl1pPr eaLnBrk="0" hangingPunct="0">
              <a:defRPr sz="1200">
                <a:latin typeface="Arial" charset="0"/>
              </a:defRPr>
            </a:lvl1pPr>
          </a:lstStyle>
          <a:p>
            <a:pPr>
              <a:defRPr/>
            </a:pPr>
            <a:endParaRPr lang="en-US"/>
          </a:p>
        </p:txBody>
      </p:sp>
      <p:sp>
        <p:nvSpPr>
          <p:cNvPr id="61443" name="Rectangle 3"/>
          <p:cNvSpPr>
            <a:spLocks noGrp="1" noChangeArrowheads="1"/>
          </p:cNvSpPr>
          <p:nvPr>
            <p:ph type="dt" sz="quarter" idx="1"/>
          </p:nvPr>
        </p:nvSpPr>
        <p:spPr bwMode="auto">
          <a:xfrm>
            <a:off x="4014788" y="0"/>
            <a:ext cx="3070225" cy="469900"/>
          </a:xfrm>
          <a:prstGeom prst="rect">
            <a:avLst/>
          </a:prstGeom>
          <a:noFill/>
          <a:ln w="9525">
            <a:noFill/>
            <a:miter lim="800000"/>
            <a:headEnd/>
            <a:tailEnd/>
          </a:ln>
          <a:effectLst/>
        </p:spPr>
        <p:txBody>
          <a:bodyPr vert="horz" wrap="square" lIns="94265" tIns="47133" rIns="94265" bIns="47133" numCol="1" anchor="t" anchorCtr="0" compatLnSpc="1">
            <a:prstTxWarp prst="textNoShape">
              <a:avLst/>
            </a:prstTxWarp>
          </a:bodyPr>
          <a:lstStyle>
            <a:lvl1pPr algn="r" eaLnBrk="0" hangingPunct="0">
              <a:defRPr sz="1200">
                <a:latin typeface="Arial" charset="0"/>
              </a:defRPr>
            </a:lvl1pPr>
          </a:lstStyle>
          <a:p>
            <a:pPr>
              <a:defRPr/>
            </a:pPr>
            <a:fld id="{02327AD9-633A-4FC4-8A5D-3D9F9CEEC694}" type="datetimeFigureOut">
              <a:rPr lang="en-US"/>
              <a:pPr>
                <a:defRPr/>
              </a:pPr>
              <a:t>10/29/2010</a:t>
            </a:fld>
            <a:endParaRPr lang="en-US"/>
          </a:p>
        </p:txBody>
      </p:sp>
      <p:sp>
        <p:nvSpPr>
          <p:cNvPr id="61444" name="Rectangle 4"/>
          <p:cNvSpPr>
            <a:spLocks noGrp="1" noChangeArrowheads="1"/>
          </p:cNvSpPr>
          <p:nvPr>
            <p:ph type="ftr" sz="quarter" idx="2"/>
          </p:nvPr>
        </p:nvSpPr>
        <p:spPr bwMode="auto">
          <a:xfrm>
            <a:off x="0" y="8939213"/>
            <a:ext cx="3070225" cy="469900"/>
          </a:xfrm>
          <a:prstGeom prst="rect">
            <a:avLst/>
          </a:prstGeom>
          <a:noFill/>
          <a:ln w="9525">
            <a:noFill/>
            <a:miter lim="800000"/>
            <a:headEnd/>
            <a:tailEnd/>
          </a:ln>
          <a:effectLst/>
        </p:spPr>
        <p:txBody>
          <a:bodyPr vert="horz" wrap="square" lIns="94265" tIns="47133" rIns="94265" bIns="47133" numCol="1" anchor="b" anchorCtr="0" compatLnSpc="1">
            <a:prstTxWarp prst="textNoShape">
              <a:avLst/>
            </a:prstTxWarp>
          </a:bodyPr>
          <a:lstStyle>
            <a:lvl1pPr eaLnBrk="0" hangingPunct="0">
              <a:defRPr sz="1200">
                <a:latin typeface="Arial" charset="0"/>
              </a:defRPr>
            </a:lvl1pPr>
          </a:lstStyle>
          <a:p>
            <a:pPr>
              <a:defRPr/>
            </a:pPr>
            <a:endParaRPr lang="en-US"/>
          </a:p>
        </p:txBody>
      </p:sp>
      <p:sp>
        <p:nvSpPr>
          <p:cNvPr id="61445" name="Rectangle 5"/>
          <p:cNvSpPr>
            <a:spLocks noGrp="1" noChangeArrowheads="1"/>
          </p:cNvSpPr>
          <p:nvPr>
            <p:ph type="sldNum" sz="quarter" idx="3"/>
          </p:nvPr>
        </p:nvSpPr>
        <p:spPr bwMode="auto">
          <a:xfrm>
            <a:off x="4014788" y="8939213"/>
            <a:ext cx="3070225" cy="469900"/>
          </a:xfrm>
          <a:prstGeom prst="rect">
            <a:avLst/>
          </a:prstGeom>
          <a:noFill/>
          <a:ln w="9525">
            <a:noFill/>
            <a:miter lim="800000"/>
            <a:headEnd/>
            <a:tailEnd/>
          </a:ln>
          <a:effectLst/>
        </p:spPr>
        <p:txBody>
          <a:bodyPr vert="horz" wrap="square" lIns="94265" tIns="47133" rIns="94265" bIns="47133" numCol="1" anchor="b" anchorCtr="0" compatLnSpc="1">
            <a:prstTxWarp prst="textNoShape">
              <a:avLst/>
            </a:prstTxWarp>
          </a:bodyPr>
          <a:lstStyle>
            <a:lvl1pPr algn="r" eaLnBrk="0" hangingPunct="0">
              <a:defRPr sz="1200">
                <a:latin typeface="Arial" charset="0"/>
              </a:defRPr>
            </a:lvl1pPr>
          </a:lstStyle>
          <a:p>
            <a:pPr>
              <a:defRPr/>
            </a:pPr>
            <a:fld id="{2A86D7B0-638C-46BB-A238-A08DD4DE7375}" type="slidenum">
              <a:rPr lang="en-US"/>
              <a:pPr>
                <a:defRPr/>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3070225" cy="469900"/>
          </a:xfrm>
          <a:prstGeom prst="rect">
            <a:avLst/>
          </a:prstGeom>
          <a:noFill/>
          <a:ln w="9525">
            <a:noFill/>
            <a:miter lim="800000"/>
            <a:headEnd/>
            <a:tailEnd/>
          </a:ln>
          <a:effectLst/>
        </p:spPr>
        <p:txBody>
          <a:bodyPr vert="horz" wrap="square" lIns="94265" tIns="47133" rIns="94265" bIns="47133" numCol="1" anchor="t" anchorCtr="0" compatLnSpc="1">
            <a:prstTxWarp prst="textNoShape">
              <a:avLst/>
            </a:prstTxWarp>
          </a:bodyPr>
          <a:lstStyle>
            <a:lvl1pPr>
              <a:defRPr sz="1200">
                <a:latin typeface="Arial" charset="0"/>
              </a:defRPr>
            </a:lvl1pPr>
          </a:lstStyle>
          <a:p>
            <a:pPr>
              <a:defRPr/>
            </a:pPr>
            <a:endParaRPr lang="en-US"/>
          </a:p>
        </p:txBody>
      </p:sp>
      <p:sp>
        <p:nvSpPr>
          <p:cNvPr id="4099" name="Rectangle 3"/>
          <p:cNvSpPr>
            <a:spLocks noGrp="1" noChangeArrowheads="1"/>
          </p:cNvSpPr>
          <p:nvPr>
            <p:ph type="dt" idx="1"/>
          </p:nvPr>
        </p:nvSpPr>
        <p:spPr bwMode="auto">
          <a:xfrm>
            <a:off x="4014788" y="0"/>
            <a:ext cx="3070225" cy="469900"/>
          </a:xfrm>
          <a:prstGeom prst="rect">
            <a:avLst/>
          </a:prstGeom>
          <a:noFill/>
          <a:ln w="9525">
            <a:noFill/>
            <a:miter lim="800000"/>
            <a:headEnd/>
            <a:tailEnd/>
          </a:ln>
          <a:effectLst/>
        </p:spPr>
        <p:txBody>
          <a:bodyPr vert="horz" wrap="square" lIns="94265" tIns="47133" rIns="94265" bIns="47133" numCol="1" anchor="t" anchorCtr="0" compatLnSpc="1">
            <a:prstTxWarp prst="textNoShape">
              <a:avLst/>
            </a:prstTxWarp>
          </a:bodyPr>
          <a:lstStyle>
            <a:lvl1pPr algn="r">
              <a:defRPr sz="1200">
                <a:latin typeface="Arial" charset="0"/>
              </a:defRPr>
            </a:lvl1pPr>
          </a:lstStyle>
          <a:p>
            <a:pPr>
              <a:defRPr/>
            </a:pPr>
            <a:endParaRPr lang="en-US"/>
          </a:p>
        </p:txBody>
      </p:sp>
      <p:sp>
        <p:nvSpPr>
          <p:cNvPr id="26628" name="Rectangle 4"/>
          <p:cNvSpPr>
            <a:spLocks noGrp="1" noRot="1" noChangeAspect="1" noChangeArrowheads="1" noTextEdit="1"/>
          </p:cNvSpPr>
          <p:nvPr>
            <p:ph type="sldImg" idx="2"/>
          </p:nvPr>
        </p:nvSpPr>
        <p:spPr bwMode="auto">
          <a:xfrm>
            <a:off x="1190625" y="706438"/>
            <a:ext cx="4705350" cy="3529012"/>
          </a:xfrm>
          <a:prstGeom prst="rect">
            <a:avLst/>
          </a:prstGeom>
          <a:noFill/>
          <a:ln w="9525">
            <a:solidFill>
              <a:srgbClr val="000000"/>
            </a:solidFill>
            <a:miter lim="800000"/>
            <a:headEnd/>
            <a:tailEnd/>
          </a:ln>
        </p:spPr>
      </p:sp>
      <p:sp>
        <p:nvSpPr>
          <p:cNvPr id="4101" name="Rectangle 5"/>
          <p:cNvSpPr>
            <a:spLocks noGrp="1" noChangeArrowheads="1"/>
          </p:cNvSpPr>
          <p:nvPr>
            <p:ph type="body" sz="quarter" idx="3"/>
          </p:nvPr>
        </p:nvSpPr>
        <p:spPr bwMode="auto">
          <a:xfrm>
            <a:off x="708025" y="4470400"/>
            <a:ext cx="5670550" cy="4233863"/>
          </a:xfrm>
          <a:prstGeom prst="rect">
            <a:avLst/>
          </a:prstGeom>
          <a:noFill/>
          <a:ln w="9525">
            <a:noFill/>
            <a:miter lim="800000"/>
            <a:headEnd/>
            <a:tailEnd/>
          </a:ln>
          <a:effectLst/>
        </p:spPr>
        <p:txBody>
          <a:bodyPr vert="horz" wrap="square" lIns="94265" tIns="47133" rIns="94265" bIns="47133"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4102" name="Rectangle 6"/>
          <p:cNvSpPr>
            <a:spLocks noGrp="1" noChangeArrowheads="1"/>
          </p:cNvSpPr>
          <p:nvPr>
            <p:ph type="ftr" sz="quarter" idx="4"/>
          </p:nvPr>
        </p:nvSpPr>
        <p:spPr bwMode="auto">
          <a:xfrm>
            <a:off x="0" y="8939213"/>
            <a:ext cx="3070225" cy="469900"/>
          </a:xfrm>
          <a:prstGeom prst="rect">
            <a:avLst/>
          </a:prstGeom>
          <a:noFill/>
          <a:ln w="9525">
            <a:noFill/>
            <a:miter lim="800000"/>
            <a:headEnd/>
            <a:tailEnd/>
          </a:ln>
          <a:effectLst/>
        </p:spPr>
        <p:txBody>
          <a:bodyPr vert="horz" wrap="square" lIns="94265" tIns="47133" rIns="94265" bIns="47133" numCol="1" anchor="b" anchorCtr="0" compatLnSpc="1">
            <a:prstTxWarp prst="textNoShape">
              <a:avLst/>
            </a:prstTxWarp>
          </a:bodyPr>
          <a:lstStyle>
            <a:lvl1pPr>
              <a:defRPr sz="1200">
                <a:latin typeface="Arial" charset="0"/>
              </a:defRPr>
            </a:lvl1pPr>
          </a:lstStyle>
          <a:p>
            <a:pPr>
              <a:defRPr/>
            </a:pPr>
            <a:endParaRPr lang="en-US"/>
          </a:p>
        </p:txBody>
      </p:sp>
      <p:sp>
        <p:nvSpPr>
          <p:cNvPr id="4103" name="Rectangle 7"/>
          <p:cNvSpPr>
            <a:spLocks noGrp="1" noChangeArrowheads="1"/>
          </p:cNvSpPr>
          <p:nvPr>
            <p:ph type="sldNum" sz="quarter" idx="5"/>
          </p:nvPr>
        </p:nvSpPr>
        <p:spPr bwMode="auto">
          <a:xfrm>
            <a:off x="4014788" y="8939213"/>
            <a:ext cx="3070225" cy="469900"/>
          </a:xfrm>
          <a:prstGeom prst="rect">
            <a:avLst/>
          </a:prstGeom>
          <a:noFill/>
          <a:ln w="9525">
            <a:noFill/>
            <a:miter lim="800000"/>
            <a:headEnd/>
            <a:tailEnd/>
          </a:ln>
          <a:effectLst/>
        </p:spPr>
        <p:txBody>
          <a:bodyPr vert="horz" wrap="square" lIns="94265" tIns="47133" rIns="94265" bIns="47133" numCol="1" anchor="b" anchorCtr="0" compatLnSpc="1">
            <a:prstTxWarp prst="textNoShape">
              <a:avLst/>
            </a:prstTxWarp>
          </a:bodyPr>
          <a:lstStyle>
            <a:lvl1pPr algn="r">
              <a:defRPr sz="1200">
                <a:latin typeface="Arial" charset="0"/>
              </a:defRPr>
            </a:lvl1pPr>
          </a:lstStyle>
          <a:p>
            <a:pPr>
              <a:defRPr/>
            </a:pPr>
            <a:fld id="{0AE091F3-C9AD-41C8-B11A-65DE5A07C2DC}"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7"/>
          <p:cNvSpPr>
            <a:spLocks noGrp="1" noChangeArrowheads="1"/>
          </p:cNvSpPr>
          <p:nvPr>
            <p:ph type="sldNum" sz="quarter" idx="5"/>
          </p:nvPr>
        </p:nvSpPr>
        <p:spPr>
          <a:noFill/>
        </p:spPr>
        <p:txBody>
          <a:bodyPr/>
          <a:lstStyle/>
          <a:p>
            <a:fld id="{531D24CD-4AA4-4B94-AA1A-147281B9F424}" type="slidenum">
              <a:rPr lang="en-US" smtClean="0"/>
              <a:pPr/>
              <a:t>1</a:t>
            </a:fld>
            <a:endParaRPr lang="en-US" smtClean="0"/>
          </a:p>
        </p:txBody>
      </p:sp>
      <p:sp>
        <p:nvSpPr>
          <p:cNvPr id="29698" name="Rectangle 2"/>
          <p:cNvSpPr>
            <a:spLocks noGrp="1" noRot="1" noChangeAspect="1" noChangeArrowheads="1" noTextEdit="1"/>
          </p:cNvSpPr>
          <p:nvPr>
            <p:ph type="sldImg"/>
          </p:nvPr>
        </p:nvSpPr>
        <p:spPr>
          <a:xfrm>
            <a:off x="1192213" y="708025"/>
            <a:ext cx="4703762" cy="3527425"/>
          </a:xfrm>
          <a:ln/>
        </p:spPr>
      </p:sp>
      <p:sp>
        <p:nvSpPr>
          <p:cNvPr id="29699" name="Rectangle 3"/>
          <p:cNvSpPr>
            <a:spLocks noGrp="1" noChangeArrowheads="1"/>
          </p:cNvSpPr>
          <p:nvPr>
            <p:ph type="body" idx="1"/>
          </p:nvPr>
        </p:nvSpPr>
        <p:spPr>
          <a:xfrm>
            <a:off x="395288" y="4465638"/>
            <a:ext cx="6296025" cy="4554537"/>
          </a:xfrm>
          <a:noFill/>
          <a:ln/>
        </p:spPr>
        <p:txBody>
          <a:bodyPr/>
          <a:lstStyle/>
          <a:p>
            <a:pPr eaLnBrk="1" hangingPunct="1"/>
            <a:endParaRPr lang="en-US" sz="900" smtClean="0">
              <a:solidFill>
                <a:schemeClr val="accent2"/>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Slide Image Placeholder 1"/>
          <p:cNvSpPr>
            <a:spLocks noGrp="1" noRot="1" noChangeAspect="1" noTextEdit="1"/>
          </p:cNvSpPr>
          <p:nvPr>
            <p:ph type="sldImg"/>
          </p:nvPr>
        </p:nvSpPr>
        <p:spPr>
          <a:ln/>
        </p:spPr>
      </p:sp>
      <p:sp>
        <p:nvSpPr>
          <p:cNvPr id="48130" name="Notes Placeholder 2"/>
          <p:cNvSpPr>
            <a:spLocks noGrp="1"/>
          </p:cNvSpPr>
          <p:nvPr>
            <p:ph type="body" idx="1"/>
          </p:nvPr>
        </p:nvSpPr>
        <p:spPr>
          <a:noFill/>
          <a:ln/>
        </p:spPr>
        <p:txBody>
          <a:bodyPr lIns="94253" tIns="47127" rIns="94253" bIns="47127"/>
          <a:lstStyle/>
          <a:p>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2"/>
          <p:cNvSpPr>
            <a:spLocks noGrp="1" noRot="1" noChangeAspect="1" noChangeArrowheads="1" noTextEdit="1"/>
          </p:cNvSpPr>
          <p:nvPr>
            <p:ph type="sldImg"/>
          </p:nvPr>
        </p:nvSpPr>
        <p:spPr>
          <a:ln/>
        </p:spPr>
      </p:sp>
      <p:sp>
        <p:nvSpPr>
          <p:cNvPr id="50178"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2"/>
          <p:cNvSpPr>
            <a:spLocks noGrp="1" noRot="1" noChangeAspect="1" noChangeArrowheads="1" noTextEdit="1"/>
          </p:cNvSpPr>
          <p:nvPr>
            <p:ph type="sldImg"/>
          </p:nvPr>
        </p:nvSpPr>
        <p:spPr>
          <a:ln/>
        </p:spPr>
      </p:sp>
      <p:sp>
        <p:nvSpPr>
          <p:cNvPr id="52226"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2"/>
          <p:cNvSpPr>
            <a:spLocks noGrp="1" noRot="1" noChangeAspect="1" noChangeArrowheads="1" noTextEdit="1"/>
          </p:cNvSpPr>
          <p:nvPr>
            <p:ph type="sldImg"/>
          </p:nvPr>
        </p:nvSpPr>
        <p:spPr>
          <a:ln/>
        </p:spPr>
      </p:sp>
      <p:sp>
        <p:nvSpPr>
          <p:cNvPr id="54274"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2"/>
          <p:cNvSpPr>
            <a:spLocks noGrp="1" noRot="1" noChangeAspect="1" noChangeArrowheads="1" noTextEdit="1"/>
          </p:cNvSpPr>
          <p:nvPr>
            <p:ph type="sldImg"/>
          </p:nvPr>
        </p:nvSpPr>
        <p:spPr>
          <a:ln/>
        </p:spPr>
      </p:sp>
      <p:sp>
        <p:nvSpPr>
          <p:cNvPr id="56322"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2"/>
          <p:cNvSpPr>
            <a:spLocks noGrp="1" noRot="1" noChangeAspect="1" noChangeArrowheads="1" noTextEdit="1"/>
          </p:cNvSpPr>
          <p:nvPr>
            <p:ph type="sldImg"/>
          </p:nvPr>
        </p:nvSpPr>
        <p:spPr>
          <a:ln/>
        </p:spPr>
      </p:sp>
      <p:sp>
        <p:nvSpPr>
          <p:cNvPr id="58370"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2"/>
          <p:cNvSpPr>
            <a:spLocks noGrp="1" noRot="1" noChangeAspect="1" noChangeArrowheads="1" noTextEdit="1"/>
          </p:cNvSpPr>
          <p:nvPr>
            <p:ph type="sldImg"/>
          </p:nvPr>
        </p:nvSpPr>
        <p:spPr>
          <a:ln/>
        </p:spPr>
      </p:sp>
      <p:sp>
        <p:nvSpPr>
          <p:cNvPr id="60418"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2"/>
          <p:cNvSpPr>
            <a:spLocks noGrp="1" noRot="1" noChangeAspect="1" noChangeArrowheads="1" noTextEdit="1"/>
          </p:cNvSpPr>
          <p:nvPr>
            <p:ph type="sldImg"/>
          </p:nvPr>
        </p:nvSpPr>
        <p:spPr>
          <a:ln/>
        </p:spPr>
      </p:sp>
      <p:sp>
        <p:nvSpPr>
          <p:cNvPr id="62466"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2"/>
          <p:cNvSpPr>
            <a:spLocks noGrp="1" noRot="1" noChangeAspect="1" noChangeArrowheads="1" noTextEdit="1"/>
          </p:cNvSpPr>
          <p:nvPr>
            <p:ph type="sldImg"/>
          </p:nvPr>
        </p:nvSpPr>
        <p:spPr>
          <a:ln/>
        </p:spPr>
      </p:sp>
      <p:sp>
        <p:nvSpPr>
          <p:cNvPr id="64514"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2"/>
          <p:cNvSpPr>
            <a:spLocks noGrp="1" noRot="1" noChangeAspect="1" noChangeArrowheads="1" noTextEdit="1"/>
          </p:cNvSpPr>
          <p:nvPr>
            <p:ph type="sldImg"/>
          </p:nvPr>
        </p:nvSpPr>
        <p:spPr>
          <a:xfrm>
            <a:off x="1200150" y="712788"/>
            <a:ext cx="4687888" cy="3516312"/>
          </a:xfrm>
          <a:ln/>
        </p:spPr>
      </p:sp>
      <p:sp>
        <p:nvSpPr>
          <p:cNvPr id="66562" name="Rectangle 3"/>
          <p:cNvSpPr>
            <a:spLocks noGrp="1" noChangeArrowheads="1"/>
          </p:cNvSpPr>
          <p:nvPr>
            <p:ph type="body" idx="1"/>
          </p:nvPr>
        </p:nvSpPr>
        <p:spPr>
          <a:xfrm>
            <a:off x="946150" y="4468813"/>
            <a:ext cx="5194300" cy="4121150"/>
          </a:xfrm>
          <a:noFill/>
          <a:ln/>
        </p:spPr>
        <p:txBody>
          <a:bodyPr lIns="93275" tIns="45820" rIns="93275" bIns="45820"/>
          <a:lstStyle/>
          <a:p>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2"/>
          <p:cNvSpPr>
            <a:spLocks noGrp="1" noRot="1" noChangeAspect="1" noChangeArrowheads="1" noTextEdit="1"/>
          </p:cNvSpPr>
          <p:nvPr>
            <p:ph type="sldImg"/>
          </p:nvPr>
        </p:nvSpPr>
        <p:spPr>
          <a:ln/>
        </p:spPr>
      </p:sp>
      <p:sp>
        <p:nvSpPr>
          <p:cNvPr id="31746"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2"/>
          <p:cNvSpPr>
            <a:spLocks noGrp="1" noRot="1" noChangeAspect="1" noChangeArrowheads="1" noTextEdit="1"/>
          </p:cNvSpPr>
          <p:nvPr>
            <p:ph type="sldImg"/>
          </p:nvPr>
        </p:nvSpPr>
        <p:spPr>
          <a:xfrm>
            <a:off x="1200150" y="712788"/>
            <a:ext cx="4687888" cy="3516312"/>
          </a:xfrm>
          <a:ln/>
        </p:spPr>
      </p:sp>
      <p:sp>
        <p:nvSpPr>
          <p:cNvPr id="68610" name="Rectangle 3"/>
          <p:cNvSpPr>
            <a:spLocks noGrp="1" noChangeArrowheads="1"/>
          </p:cNvSpPr>
          <p:nvPr>
            <p:ph type="body" idx="1"/>
          </p:nvPr>
        </p:nvSpPr>
        <p:spPr>
          <a:xfrm>
            <a:off x="946150" y="4468813"/>
            <a:ext cx="5194300" cy="4121150"/>
          </a:xfrm>
          <a:noFill/>
          <a:ln/>
        </p:spPr>
        <p:txBody>
          <a:bodyPr lIns="93275" tIns="45820" rIns="93275" bIns="45820"/>
          <a:lstStyle/>
          <a:p>
            <a:endParaRPr lang="en-U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2"/>
          <p:cNvSpPr>
            <a:spLocks noGrp="1" noRot="1" noChangeAspect="1" noChangeArrowheads="1" noTextEdit="1"/>
          </p:cNvSpPr>
          <p:nvPr>
            <p:ph type="sldImg"/>
          </p:nvPr>
        </p:nvSpPr>
        <p:spPr>
          <a:ln/>
        </p:spPr>
      </p:sp>
      <p:sp>
        <p:nvSpPr>
          <p:cNvPr id="70658"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2"/>
          <p:cNvSpPr>
            <a:spLocks noGrp="1" noRot="1" noChangeAspect="1" noChangeArrowheads="1" noTextEdit="1"/>
          </p:cNvSpPr>
          <p:nvPr>
            <p:ph type="sldImg"/>
          </p:nvPr>
        </p:nvSpPr>
        <p:spPr>
          <a:ln/>
        </p:spPr>
      </p:sp>
      <p:sp>
        <p:nvSpPr>
          <p:cNvPr id="72706"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2"/>
          <p:cNvSpPr>
            <a:spLocks noGrp="1" noRot="1" noChangeAspect="1" noChangeArrowheads="1" noTextEdit="1"/>
          </p:cNvSpPr>
          <p:nvPr>
            <p:ph type="sldImg"/>
          </p:nvPr>
        </p:nvSpPr>
        <p:spPr>
          <a:ln/>
        </p:spPr>
      </p:sp>
      <p:sp>
        <p:nvSpPr>
          <p:cNvPr id="74754"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Slide Image Placeholder 1"/>
          <p:cNvSpPr>
            <a:spLocks noGrp="1" noRot="1" noChangeAspect="1" noTextEdit="1"/>
          </p:cNvSpPr>
          <p:nvPr>
            <p:ph type="sldImg"/>
          </p:nvPr>
        </p:nvSpPr>
        <p:spPr>
          <a:ln/>
        </p:spPr>
      </p:sp>
      <p:sp>
        <p:nvSpPr>
          <p:cNvPr id="76802" name="Notes Placeholder 2"/>
          <p:cNvSpPr>
            <a:spLocks noGrp="1"/>
          </p:cNvSpPr>
          <p:nvPr>
            <p:ph type="body" idx="1"/>
          </p:nvPr>
        </p:nvSpPr>
        <p:spPr>
          <a:noFill/>
          <a:ln/>
        </p:spPr>
        <p:txBody>
          <a:bodyPr/>
          <a:lstStyle/>
          <a:p>
            <a:endParaRPr lang="en-US" b="1" smtClean="0"/>
          </a:p>
        </p:txBody>
      </p:sp>
      <p:sp>
        <p:nvSpPr>
          <p:cNvPr id="76803" name="Slide Number Placeholder 3"/>
          <p:cNvSpPr txBox="1">
            <a:spLocks noGrp="1"/>
          </p:cNvSpPr>
          <p:nvPr/>
        </p:nvSpPr>
        <p:spPr bwMode="auto">
          <a:xfrm>
            <a:off x="4014788" y="8939213"/>
            <a:ext cx="3070225" cy="469900"/>
          </a:xfrm>
          <a:prstGeom prst="rect">
            <a:avLst/>
          </a:prstGeom>
          <a:noFill/>
          <a:ln w="9525">
            <a:noFill/>
            <a:miter lim="800000"/>
            <a:headEnd/>
            <a:tailEnd/>
          </a:ln>
        </p:spPr>
        <p:txBody>
          <a:bodyPr lIns="94265" tIns="47133" rIns="94265" bIns="47133" anchor="b"/>
          <a:lstStyle/>
          <a:p>
            <a:pPr algn="r" defTabSz="942975"/>
            <a:fld id="{546E4011-B886-4803-8EB0-07070AE9E7B4}" type="slidenum">
              <a:rPr lang="en-US" sz="1200">
                <a:ea typeface="ＭＳ Ｐゴシック"/>
                <a:cs typeface="ＭＳ Ｐゴシック"/>
              </a:rPr>
              <a:pPr algn="r" defTabSz="942975"/>
              <a:t>24</a:t>
            </a:fld>
            <a:endParaRPr lang="en-US" sz="1200">
              <a:ea typeface="ＭＳ Ｐゴシック"/>
              <a:cs typeface="ＭＳ Ｐゴシック"/>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2"/>
          <p:cNvSpPr>
            <a:spLocks noGrp="1" noRot="1" noChangeAspect="1" noChangeArrowheads="1" noTextEdit="1"/>
          </p:cNvSpPr>
          <p:nvPr>
            <p:ph type="sldImg"/>
          </p:nvPr>
        </p:nvSpPr>
        <p:spPr>
          <a:ln/>
        </p:spPr>
      </p:sp>
      <p:sp>
        <p:nvSpPr>
          <p:cNvPr id="78850"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Slide Image Placeholder 1"/>
          <p:cNvSpPr>
            <a:spLocks noGrp="1" noRot="1" noChangeAspect="1" noTextEdit="1"/>
          </p:cNvSpPr>
          <p:nvPr>
            <p:ph type="sldImg"/>
          </p:nvPr>
        </p:nvSpPr>
        <p:spPr>
          <a:xfrm>
            <a:off x="1192213" y="706438"/>
            <a:ext cx="4705350" cy="3529012"/>
          </a:xfrm>
          <a:ln/>
        </p:spPr>
      </p:sp>
      <p:sp>
        <p:nvSpPr>
          <p:cNvPr id="80898" name="Notes Placeholder 2"/>
          <p:cNvSpPr>
            <a:spLocks noGrp="1"/>
          </p:cNvSpPr>
          <p:nvPr>
            <p:ph type="body" idx="1"/>
          </p:nvPr>
        </p:nvSpPr>
        <p:spPr>
          <a:xfrm>
            <a:off x="706438" y="4470400"/>
            <a:ext cx="5673725" cy="4233863"/>
          </a:xfrm>
          <a:noFill/>
          <a:ln/>
        </p:spPr>
        <p:txBody>
          <a:bodyPr lIns="94255" tIns="47128" rIns="94255" bIns="47128"/>
          <a:lstStyle/>
          <a:p>
            <a:endParaRPr lang="en-US" smtClean="0"/>
          </a:p>
        </p:txBody>
      </p:sp>
      <p:sp>
        <p:nvSpPr>
          <p:cNvPr id="80899" name="Slide Number Placeholder 3"/>
          <p:cNvSpPr txBox="1">
            <a:spLocks noGrp="1"/>
          </p:cNvSpPr>
          <p:nvPr/>
        </p:nvSpPr>
        <p:spPr bwMode="auto">
          <a:xfrm>
            <a:off x="4016375" y="8939213"/>
            <a:ext cx="3068638" cy="469900"/>
          </a:xfrm>
          <a:prstGeom prst="rect">
            <a:avLst/>
          </a:prstGeom>
          <a:noFill/>
          <a:ln w="9525">
            <a:noFill/>
            <a:miter lim="800000"/>
            <a:headEnd/>
            <a:tailEnd/>
          </a:ln>
        </p:spPr>
        <p:txBody>
          <a:bodyPr lIns="94250" tIns="47126" rIns="94250" bIns="47126" anchor="b"/>
          <a:lstStyle/>
          <a:p>
            <a:pPr algn="r" defTabSz="942975"/>
            <a:fld id="{7591B794-8504-47C1-A7D1-D2D6A04CBA56}" type="slidenum">
              <a:rPr lang="en-US" sz="1100">
                <a:solidFill>
                  <a:srgbClr val="000000"/>
                </a:solidFill>
                <a:latin typeface="Calibri" pitchFamily="34" charset="0"/>
                <a:ea typeface="ＭＳ Ｐゴシック"/>
                <a:cs typeface="ＭＳ Ｐゴシック"/>
              </a:rPr>
              <a:pPr algn="r" defTabSz="942975"/>
              <a:t>26</a:t>
            </a:fld>
            <a:endParaRPr lang="en-US" sz="1100">
              <a:solidFill>
                <a:srgbClr val="000000"/>
              </a:solidFill>
              <a:latin typeface="Calibri" pitchFamily="34" charset="0"/>
              <a:ea typeface="ＭＳ Ｐゴシック"/>
              <a:cs typeface="ＭＳ Ｐゴシック"/>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Slide Image Placeholder 1"/>
          <p:cNvSpPr>
            <a:spLocks noGrp="1" noRot="1" noChangeAspect="1" noTextEdit="1"/>
          </p:cNvSpPr>
          <p:nvPr>
            <p:ph type="sldImg"/>
          </p:nvPr>
        </p:nvSpPr>
        <p:spPr>
          <a:ln/>
        </p:spPr>
      </p:sp>
      <p:sp>
        <p:nvSpPr>
          <p:cNvPr id="82946" name="Notes Placeholder 2"/>
          <p:cNvSpPr>
            <a:spLocks noGrp="1"/>
          </p:cNvSpPr>
          <p:nvPr>
            <p:ph type="body" idx="1"/>
          </p:nvPr>
        </p:nvSpPr>
        <p:spPr>
          <a:noFill/>
          <a:ln/>
        </p:spPr>
        <p:txBody>
          <a:bodyPr/>
          <a:lstStyle/>
          <a:p>
            <a:endParaRPr lang="en-US" b="1" smtClean="0"/>
          </a:p>
        </p:txBody>
      </p:sp>
      <p:sp>
        <p:nvSpPr>
          <p:cNvPr id="82947" name="Slide Number Placeholder 3"/>
          <p:cNvSpPr txBox="1">
            <a:spLocks noGrp="1"/>
          </p:cNvSpPr>
          <p:nvPr/>
        </p:nvSpPr>
        <p:spPr bwMode="auto">
          <a:xfrm>
            <a:off x="4014788" y="8939213"/>
            <a:ext cx="3070225" cy="469900"/>
          </a:xfrm>
          <a:prstGeom prst="rect">
            <a:avLst/>
          </a:prstGeom>
          <a:noFill/>
          <a:ln w="9525">
            <a:noFill/>
            <a:miter lim="800000"/>
            <a:headEnd/>
            <a:tailEnd/>
          </a:ln>
        </p:spPr>
        <p:txBody>
          <a:bodyPr lIns="94252" tIns="47126" rIns="94252" bIns="47126" anchor="b"/>
          <a:lstStyle/>
          <a:p>
            <a:pPr algn="r" defTabSz="942975"/>
            <a:fld id="{A922DD0D-AECD-43BF-B5A3-F8E5671AFFED}" type="slidenum">
              <a:rPr lang="en-US" sz="1200">
                <a:latin typeface="Calibri" pitchFamily="34" charset="0"/>
                <a:ea typeface="ＭＳ Ｐゴシック"/>
                <a:cs typeface="ＭＳ Ｐゴシック"/>
              </a:rPr>
              <a:pPr algn="r" defTabSz="942975"/>
              <a:t>27</a:t>
            </a:fld>
            <a:endParaRPr lang="en-US" sz="1200">
              <a:latin typeface="Calibri" pitchFamily="34" charset="0"/>
              <a:ea typeface="ＭＳ Ｐゴシック"/>
              <a:cs typeface="ＭＳ Ｐゴシック"/>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Slide Image Placeholder 1"/>
          <p:cNvSpPr>
            <a:spLocks noGrp="1" noRot="1" noChangeAspect="1" noTextEdit="1"/>
          </p:cNvSpPr>
          <p:nvPr>
            <p:ph type="sldImg"/>
          </p:nvPr>
        </p:nvSpPr>
        <p:spPr>
          <a:ln/>
        </p:spPr>
      </p:sp>
      <p:sp>
        <p:nvSpPr>
          <p:cNvPr id="84994" name="Notes Placeholder 2"/>
          <p:cNvSpPr>
            <a:spLocks noGrp="1"/>
          </p:cNvSpPr>
          <p:nvPr>
            <p:ph type="body" idx="1"/>
          </p:nvPr>
        </p:nvSpPr>
        <p:spPr>
          <a:noFill/>
          <a:ln/>
        </p:spPr>
        <p:txBody>
          <a:bodyPr/>
          <a:lstStyle/>
          <a:p>
            <a:endParaRPr lang="en-US" smtClean="0"/>
          </a:p>
        </p:txBody>
      </p:sp>
      <p:sp>
        <p:nvSpPr>
          <p:cNvPr id="84995" name="Slide Number Placeholder 3"/>
          <p:cNvSpPr txBox="1">
            <a:spLocks noGrp="1"/>
          </p:cNvSpPr>
          <p:nvPr/>
        </p:nvSpPr>
        <p:spPr bwMode="auto">
          <a:xfrm>
            <a:off x="4014788" y="8939213"/>
            <a:ext cx="3070225" cy="469900"/>
          </a:xfrm>
          <a:prstGeom prst="rect">
            <a:avLst/>
          </a:prstGeom>
          <a:noFill/>
          <a:ln w="9525">
            <a:noFill/>
            <a:miter lim="800000"/>
            <a:headEnd/>
            <a:tailEnd/>
          </a:ln>
        </p:spPr>
        <p:txBody>
          <a:bodyPr lIns="94265" tIns="47133" rIns="94265" bIns="47133" anchor="b"/>
          <a:lstStyle/>
          <a:p>
            <a:pPr algn="r" defTabSz="942975"/>
            <a:fld id="{416655B5-32B0-42DA-8349-90D5C3DF7A9E}" type="slidenum">
              <a:rPr lang="en-US" sz="1200">
                <a:ea typeface="ＭＳ Ｐゴシック"/>
                <a:cs typeface="ＭＳ Ｐゴシック"/>
              </a:rPr>
              <a:pPr algn="r" defTabSz="942975"/>
              <a:t>28</a:t>
            </a:fld>
            <a:endParaRPr lang="en-US" sz="1200">
              <a:ea typeface="ＭＳ Ｐゴシック"/>
              <a:cs typeface="ＭＳ Ｐゴシック"/>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Slide Image Placeholder 1"/>
          <p:cNvSpPr>
            <a:spLocks noGrp="1" noRot="1" noChangeAspect="1" noTextEdit="1"/>
          </p:cNvSpPr>
          <p:nvPr>
            <p:ph type="sldImg"/>
          </p:nvPr>
        </p:nvSpPr>
        <p:spPr>
          <a:ln/>
        </p:spPr>
      </p:sp>
      <p:sp>
        <p:nvSpPr>
          <p:cNvPr id="87042" name="Notes Placeholder 2"/>
          <p:cNvSpPr>
            <a:spLocks noGrp="1"/>
          </p:cNvSpPr>
          <p:nvPr>
            <p:ph type="body" idx="1"/>
          </p:nvPr>
        </p:nvSpPr>
        <p:spPr>
          <a:noFill/>
          <a:ln/>
        </p:spPr>
        <p:txBody>
          <a:bodyPr/>
          <a:lstStyle/>
          <a:p>
            <a:endParaRPr lang="en-US" smtClean="0"/>
          </a:p>
        </p:txBody>
      </p:sp>
      <p:sp>
        <p:nvSpPr>
          <p:cNvPr id="87043" name="Slide Number Placeholder 3"/>
          <p:cNvSpPr txBox="1">
            <a:spLocks noGrp="1"/>
          </p:cNvSpPr>
          <p:nvPr/>
        </p:nvSpPr>
        <p:spPr bwMode="auto">
          <a:xfrm>
            <a:off x="4014788" y="8939213"/>
            <a:ext cx="3070225" cy="469900"/>
          </a:xfrm>
          <a:prstGeom prst="rect">
            <a:avLst/>
          </a:prstGeom>
          <a:noFill/>
          <a:ln w="9525">
            <a:noFill/>
            <a:miter lim="800000"/>
            <a:headEnd/>
            <a:tailEnd/>
          </a:ln>
        </p:spPr>
        <p:txBody>
          <a:bodyPr lIns="94265" tIns="47133" rIns="94265" bIns="47133" anchor="b"/>
          <a:lstStyle/>
          <a:p>
            <a:pPr algn="r" defTabSz="942975"/>
            <a:fld id="{F16E8BD9-1378-44E4-A175-F3C03FBB6E51}" type="slidenum">
              <a:rPr lang="en-US" sz="1200">
                <a:ea typeface="ＭＳ Ｐゴシック"/>
                <a:cs typeface="ＭＳ Ｐゴシック"/>
              </a:rPr>
              <a:pPr algn="r" defTabSz="942975"/>
              <a:t>29</a:t>
            </a:fld>
            <a:endParaRPr lang="en-US" sz="1200">
              <a:ea typeface="ＭＳ Ｐゴシック"/>
              <a:cs typeface="ＭＳ Ｐゴシック"/>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7"/>
          <p:cNvSpPr txBox="1">
            <a:spLocks noGrp="1" noChangeArrowheads="1"/>
          </p:cNvSpPr>
          <p:nvPr/>
        </p:nvSpPr>
        <p:spPr bwMode="auto">
          <a:xfrm>
            <a:off x="4014788" y="8939213"/>
            <a:ext cx="3070225" cy="469900"/>
          </a:xfrm>
          <a:prstGeom prst="rect">
            <a:avLst/>
          </a:prstGeom>
          <a:noFill/>
          <a:ln w="9525">
            <a:noFill/>
            <a:miter lim="800000"/>
            <a:headEnd/>
            <a:tailEnd/>
          </a:ln>
        </p:spPr>
        <p:txBody>
          <a:bodyPr lIns="94265" tIns="47133" rIns="94265" bIns="47133" anchor="b"/>
          <a:lstStyle/>
          <a:p>
            <a:pPr algn="r" defTabSz="942975"/>
            <a:fld id="{FC81C7D1-4F4F-45BF-8605-264E07C4E825}" type="slidenum">
              <a:rPr lang="en-US" sz="1200">
                <a:ea typeface="ＭＳ Ｐゴシック"/>
                <a:cs typeface="ＭＳ Ｐゴシック"/>
              </a:rPr>
              <a:pPr algn="r" defTabSz="942975"/>
              <a:t>3</a:t>
            </a:fld>
            <a:endParaRPr lang="en-US" sz="1200">
              <a:ea typeface="ＭＳ Ｐゴシック"/>
              <a:cs typeface="ＭＳ Ｐゴシック"/>
            </a:endParaRPr>
          </a:p>
        </p:txBody>
      </p:sp>
      <p:sp>
        <p:nvSpPr>
          <p:cNvPr id="33794" name="Rectangle 2"/>
          <p:cNvSpPr>
            <a:spLocks noGrp="1" noRot="1" noChangeAspect="1" noChangeArrowheads="1" noTextEdit="1"/>
          </p:cNvSpPr>
          <p:nvPr>
            <p:ph type="sldImg"/>
          </p:nvPr>
        </p:nvSpPr>
        <p:spPr>
          <a:xfrm>
            <a:off x="1192213" y="708025"/>
            <a:ext cx="4703762" cy="3527425"/>
          </a:xfrm>
          <a:ln/>
        </p:spPr>
      </p:sp>
      <p:sp>
        <p:nvSpPr>
          <p:cNvPr id="33795" name="Rectangle 3"/>
          <p:cNvSpPr>
            <a:spLocks noGrp="1" noChangeArrowheads="1"/>
          </p:cNvSpPr>
          <p:nvPr>
            <p:ph type="body" idx="1"/>
          </p:nvPr>
        </p:nvSpPr>
        <p:spPr>
          <a:xfrm>
            <a:off x="395288" y="4465638"/>
            <a:ext cx="6296025" cy="4554537"/>
          </a:xfrm>
          <a:noFill/>
          <a:ln/>
        </p:spPr>
        <p:txBody>
          <a:bodyPr/>
          <a:lstStyle/>
          <a:p>
            <a:pPr eaLnBrk="1" hangingPunct="1"/>
            <a:endParaRPr lang="en-US" sz="900" smtClean="0">
              <a:solidFill>
                <a:schemeClr val="accent2"/>
              </a:solidFil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2"/>
          <p:cNvSpPr>
            <a:spLocks noGrp="1" noRot="1" noChangeAspect="1" noChangeArrowheads="1" noTextEdit="1"/>
          </p:cNvSpPr>
          <p:nvPr>
            <p:ph type="sldImg"/>
          </p:nvPr>
        </p:nvSpPr>
        <p:spPr>
          <a:ln/>
        </p:spPr>
      </p:sp>
      <p:sp>
        <p:nvSpPr>
          <p:cNvPr id="89090"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2"/>
          <p:cNvSpPr>
            <a:spLocks noGrp="1" noRot="1" noChangeAspect="1" noChangeArrowheads="1" noTextEdit="1"/>
          </p:cNvSpPr>
          <p:nvPr>
            <p:ph type="sldImg"/>
          </p:nvPr>
        </p:nvSpPr>
        <p:spPr>
          <a:ln/>
        </p:spPr>
      </p:sp>
      <p:sp>
        <p:nvSpPr>
          <p:cNvPr id="91138"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2"/>
          <p:cNvSpPr>
            <a:spLocks noGrp="1" noRot="1" noChangeAspect="1" noChangeArrowheads="1" noTextEdit="1"/>
          </p:cNvSpPr>
          <p:nvPr>
            <p:ph type="sldImg"/>
          </p:nvPr>
        </p:nvSpPr>
        <p:spPr>
          <a:ln/>
        </p:spPr>
      </p:sp>
      <p:sp>
        <p:nvSpPr>
          <p:cNvPr id="93186"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2"/>
          <p:cNvSpPr>
            <a:spLocks noGrp="1" noRot="1" noChangeAspect="1" noChangeArrowheads="1" noTextEdit="1"/>
          </p:cNvSpPr>
          <p:nvPr>
            <p:ph type="sldImg"/>
          </p:nvPr>
        </p:nvSpPr>
        <p:spPr>
          <a:xfrm>
            <a:off x="1200150" y="712788"/>
            <a:ext cx="4687888" cy="3516312"/>
          </a:xfrm>
          <a:ln/>
        </p:spPr>
      </p:sp>
      <p:sp>
        <p:nvSpPr>
          <p:cNvPr id="95234" name="Rectangle 3"/>
          <p:cNvSpPr>
            <a:spLocks noGrp="1" noChangeArrowheads="1"/>
          </p:cNvSpPr>
          <p:nvPr>
            <p:ph type="body" idx="1"/>
          </p:nvPr>
        </p:nvSpPr>
        <p:spPr>
          <a:xfrm>
            <a:off x="946150" y="4468813"/>
            <a:ext cx="5194300" cy="4121150"/>
          </a:xfrm>
          <a:noFill/>
          <a:ln/>
        </p:spPr>
        <p:txBody>
          <a:bodyPr lIns="93275" tIns="45820" rIns="93275" bIns="45820"/>
          <a:lstStyle/>
          <a:p>
            <a:endParaRPr lang="en-US"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2"/>
          <p:cNvSpPr>
            <a:spLocks noGrp="1" noRot="1" noChangeAspect="1" noChangeArrowheads="1" noTextEdit="1"/>
          </p:cNvSpPr>
          <p:nvPr>
            <p:ph type="sldImg"/>
          </p:nvPr>
        </p:nvSpPr>
        <p:spPr>
          <a:xfrm>
            <a:off x="1200150" y="712788"/>
            <a:ext cx="4687888" cy="3516312"/>
          </a:xfrm>
          <a:ln/>
        </p:spPr>
      </p:sp>
      <p:sp>
        <p:nvSpPr>
          <p:cNvPr id="97282" name="Rectangle 3"/>
          <p:cNvSpPr>
            <a:spLocks noGrp="1" noChangeArrowheads="1"/>
          </p:cNvSpPr>
          <p:nvPr>
            <p:ph type="body" idx="1"/>
          </p:nvPr>
        </p:nvSpPr>
        <p:spPr>
          <a:xfrm>
            <a:off x="946150" y="4468813"/>
            <a:ext cx="5194300" cy="4121150"/>
          </a:xfrm>
          <a:noFill/>
          <a:ln/>
        </p:spPr>
        <p:txBody>
          <a:bodyPr lIns="93275" tIns="45820" rIns="93275" bIns="45820"/>
          <a:lstStyle/>
          <a:p>
            <a:endParaRPr lang="en-US"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Rectangle 2"/>
          <p:cNvSpPr>
            <a:spLocks noGrp="1" noRot="1" noChangeAspect="1" noChangeArrowheads="1" noTextEdit="1"/>
          </p:cNvSpPr>
          <p:nvPr>
            <p:ph type="sldImg"/>
          </p:nvPr>
        </p:nvSpPr>
        <p:spPr>
          <a:xfrm>
            <a:off x="1200150" y="712788"/>
            <a:ext cx="4687888" cy="3516312"/>
          </a:xfrm>
          <a:ln/>
        </p:spPr>
      </p:sp>
      <p:sp>
        <p:nvSpPr>
          <p:cNvPr id="132098" name="Rectangle 3"/>
          <p:cNvSpPr>
            <a:spLocks noGrp="1" noChangeArrowheads="1"/>
          </p:cNvSpPr>
          <p:nvPr>
            <p:ph type="body" idx="1"/>
          </p:nvPr>
        </p:nvSpPr>
        <p:spPr>
          <a:xfrm>
            <a:off x="946150" y="4468813"/>
            <a:ext cx="5194300" cy="4121150"/>
          </a:xfrm>
          <a:noFill/>
          <a:ln/>
        </p:spPr>
        <p:txBody>
          <a:bodyPr lIns="93275" tIns="45820" rIns="93275" bIns="45820"/>
          <a:lstStyle/>
          <a:p>
            <a:endParaRPr lang="en-US"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Rectangle 2"/>
          <p:cNvSpPr>
            <a:spLocks noGrp="1" noRot="1" noChangeAspect="1" noChangeArrowheads="1" noTextEdit="1"/>
          </p:cNvSpPr>
          <p:nvPr>
            <p:ph type="sldImg"/>
          </p:nvPr>
        </p:nvSpPr>
        <p:spPr>
          <a:xfrm>
            <a:off x="1200150" y="712788"/>
            <a:ext cx="4687888" cy="3516312"/>
          </a:xfrm>
          <a:ln/>
        </p:spPr>
      </p:sp>
      <p:sp>
        <p:nvSpPr>
          <p:cNvPr id="134146" name="Rectangle 3"/>
          <p:cNvSpPr>
            <a:spLocks noGrp="1" noChangeArrowheads="1"/>
          </p:cNvSpPr>
          <p:nvPr>
            <p:ph type="body" idx="1"/>
          </p:nvPr>
        </p:nvSpPr>
        <p:spPr>
          <a:xfrm>
            <a:off x="946150" y="4468813"/>
            <a:ext cx="5194300" cy="4121150"/>
          </a:xfrm>
          <a:noFill/>
          <a:ln/>
        </p:spPr>
        <p:txBody>
          <a:bodyPr lIns="93275" tIns="45820" rIns="93275" bIns="45820"/>
          <a:lstStyle/>
          <a:p>
            <a:endParaRPr lang="en-US"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2"/>
          <p:cNvSpPr>
            <a:spLocks noGrp="1" noRot="1" noChangeAspect="1" noChangeArrowheads="1" noTextEdit="1"/>
          </p:cNvSpPr>
          <p:nvPr>
            <p:ph type="sldImg"/>
          </p:nvPr>
        </p:nvSpPr>
        <p:spPr>
          <a:ln/>
        </p:spPr>
      </p:sp>
      <p:sp>
        <p:nvSpPr>
          <p:cNvPr id="136194"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Rectangle 2"/>
          <p:cNvSpPr>
            <a:spLocks noGrp="1" noRot="1" noChangeAspect="1" noChangeArrowheads="1" noTextEdit="1"/>
          </p:cNvSpPr>
          <p:nvPr>
            <p:ph type="sldImg"/>
          </p:nvPr>
        </p:nvSpPr>
        <p:spPr>
          <a:ln/>
        </p:spPr>
      </p:sp>
      <p:sp>
        <p:nvSpPr>
          <p:cNvPr id="138242"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2"/>
          <p:cNvSpPr>
            <a:spLocks noGrp="1" noRot="1" noChangeAspect="1" noChangeArrowheads="1" noTextEdit="1"/>
          </p:cNvSpPr>
          <p:nvPr>
            <p:ph type="sldImg"/>
          </p:nvPr>
        </p:nvSpPr>
        <p:spPr>
          <a:ln/>
        </p:spPr>
      </p:sp>
      <p:sp>
        <p:nvSpPr>
          <p:cNvPr id="140290"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2"/>
          <p:cNvSpPr>
            <a:spLocks noGrp="1" noRot="1" noChangeAspect="1" noChangeArrowheads="1" noTextEdit="1"/>
          </p:cNvSpPr>
          <p:nvPr>
            <p:ph type="sldImg"/>
          </p:nvPr>
        </p:nvSpPr>
        <p:spPr>
          <a:ln/>
        </p:spPr>
      </p:sp>
      <p:sp>
        <p:nvSpPr>
          <p:cNvPr id="35842"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Rectangle 2"/>
          <p:cNvSpPr>
            <a:spLocks noGrp="1" noRot="1" noChangeAspect="1" noChangeArrowheads="1" noTextEdit="1"/>
          </p:cNvSpPr>
          <p:nvPr>
            <p:ph type="sldImg"/>
          </p:nvPr>
        </p:nvSpPr>
        <p:spPr>
          <a:ln/>
        </p:spPr>
      </p:sp>
      <p:sp>
        <p:nvSpPr>
          <p:cNvPr id="142338"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Rectangle 7"/>
          <p:cNvSpPr txBox="1">
            <a:spLocks noGrp="1" noChangeArrowheads="1"/>
          </p:cNvSpPr>
          <p:nvPr/>
        </p:nvSpPr>
        <p:spPr bwMode="auto">
          <a:xfrm>
            <a:off x="4014788" y="8939213"/>
            <a:ext cx="3070225" cy="469900"/>
          </a:xfrm>
          <a:prstGeom prst="rect">
            <a:avLst/>
          </a:prstGeom>
          <a:noFill/>
          <a:ln w="9525">
            <a:noFill/>
            <a:miter lim="800000"/>
            <a:headEnd/>
            <a:tailEnd/>
          </a:ln>
        </p:spPr>
        <p:txBody>
          <a:bodyPr lIns="94265" tIns="47133" rIns="94265" bIns="47133" anchor="b"/>
          <a:lstStyle/>
          <a:p>
            <a:pPr algn="r" defTabSz="942975"/>
            <a:fld id="{0E8C49EE-7DA2-43FB-8060-44B7AF06E9C5}" type="slidenum">
              <a:rPr lang="en-US" sz="1200">
                <a:ea typeface="ＭＳ Ｐゴシック"/>
                <a:cs typeface="ＭＳ Ｐゴシック"/>
              </a:rPr>
              <a:pPr algn="r" defTabSz="942975"/>
              <a:t>41</a:t>
            </a:fld>
            <a:endParaRPr lang="en-US" sz="1200">
              <a:ea typeface="ＭＳ Ｐゴシック"/>
              <a:cs typeface="ＭＳ Ｐゴシック"/>
            </a:endParaRPr>
          </a:p>
        </p:txBody>
      </p:sp>
      <p:sp>
        <p:nvSpPr>
          <p:cNvPr id="144386" name="Rectangle 2"/>
          <p:cNvSpPr>
            <a:spLocks noGrp="1" noRot="1" noChangeAspect="1" noChangeArrowheads="1" noTextEdit="1"/>
          </p:cNvSpPr>
          <p:nvPr>
            <p:ph type="sldImg"/>
          </p:nvPr>
        </p:nvSpPr>
        <p:spPr>
          <a:ln/>
        </p:spPr>
      </p:sp>
      <p:sp>
        <p:nvSpPr>
          <p:cNvPr id="144387" name="Rectangle 3"/>
          <p:cNvSpPr>
            <a:spLocks noGrp="1" noChangeArrowheads="1"/>
          </p:cNvSpPr>
          <p:nvPr>
            <p:ph type="body" idx="1"/>
          </p:nvPr>
        </p:nvSpPr>
        <p:spPr>
          <a:xfrm>
            <a:off x="361950" y="4470400"/>
            <a:ext cx="6335713" cy="4729163"/>
          </a:xfrm>
          <a:noFill/>
          <a:ln/>
        </p:spPr>
        <p:txBody>
          <a:bodyPr/>
          <a:lstStyle/>
          <a:p>
            <a:endParaRPr lang="en-US" sz="1400" smtClean="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Rectangle 7"/>
          <p:cNvSpPr txBox="1">
            <a:spLocks noGrp="1" noChangeArrowheads="1"/>
          </p:cNvSpPr>
          <p:nvPr/>
        </p:nvSpPr>
        <p:spPr bwMode="auto">
          <a:xfrm>
            <a:off x="4014788" y="8939213"/>
            <a:ext cx="3070225" cy="469900"/>
          </a:xfrm>
          <a:prstGeom prst="rect">
            <a:avLst/>
          </a:prstGeom>
          <a:noFill/>
          <a:ln w="9525">
            <a:noFill/>
            <a:miter lim="800000"/>
            <a:headEnd/>
            <a:tailEnd/>
          </a:ln>
        </p:spPr>
        <p:txBody>
          <a:bodyPr lIns="94265" tIns="47133" rIns="94265" bIns="47133" anchor="b"/>
          <a:lstStyle/>
          <a:p>
            <a:pPr algn="r" defTabSz="942975"/>
            <a:fld id="{B779A257-2A99-4FC2-B5B0-3656BBCD8FC6}" type="slidenum">
              <a:rPr lang="en-US" sz="1200">
                <a:ea typeface="ＭＳ Ｐゴシック"/>
                <a:cs typeface="ＭＳ Ｐゴシック"/>
              </a:rPr>
              <a:pPr algn="r" defTabSz="942975"/>
              <a:t>42</a:t>
            </a:fld>
            <a:endParaRPr lang="en-US" sz="1200">
              <a:ea typeface="ＭＳ Ｐゴシック"/>
              <a:cs typeface="ＭＳ Ｐゴシック"/>
            </a:endParaRPr>
          </a:p>
        </p:txBody>
      </p:sp>
      <p:sp>
        <p:nvSpPr>
          <p:cNvPr id="146434" name="Rectangle 2"/>
          <p:cNvSpPr>
            <a:spLocks noGrp="1" noRot="1" noChangeAspect="1" noChangeArrowheads="1" noTextEdit="1"/>
          </p:cNvSpPr>
          <p:nvPr>
            <p:ph type="sldImg"/>
          </p:nvPr>
        </p:nvSpPr>
        <p:spPr>
          <a:ln/>
        </p:spPr>
      </p:sp>
      <p:sp>
        <p:nvSpPr>
          <p:cNvPr id="146435" name="Rectangle 3"/>
          <p:cNvSpPr>
            <a:spLocks noGrp="1" noChangeArrowheads="1"/>
          </p:cNvSpPr>
          <p:nvPr>
            <p:ph type="body" idx="1"/>
          </p:nvPr>
        </p:nvSpPr>
        <p:spPr>
          <a:xfrm>
            <a:off x="946150" y="4470400"/>
            <a:ext cx="5194300" cy="4232275"/>
          </a:xfrm>
          <a:noFill/>
          <a:ln/>
        </p:spPr>
        <p:txBody>
          <a:bodyPr/>
          <a:lstStyle/>
          <a:p>
            <a:pPr>
              <a:spcBef>
                <a:spcPct val="35000"/>
              </a:spcBef>
              <a:spcAft>
                <a:spcPct val="35000"/>
              </a:spcAft>
            </a:pPr>
            <a:endParaRPr lang="en-US" sz="1400" smtClean="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Rectangle 2"/>
          <p:cNvSpPr>
            <a:spLocks noGrp="1" noRot="1" noChangeAspect="1" noChangeArrowheads="1" noTextEdit="1"/>
          </p:cNvSpPr>
          <p:nvPr>
            <p:ph type="sldImg"/>
          </p:nvPr>
        </p:nvSpPr>
        <p:spPr>
          <a:ln/>
        </p:spPr>
      </p:sp>
      <p:sp>
        <p:nvSpPr>
          <p:cNvPr id="148482"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Rectangle 2"/>
          <p:cNvSpPr>
            <a:spLocks noGrp="1" noRot="1" noChangeAspect="1" noChangeArrowheads="1" noTextEdit="1"/>
          </p:cNvSpPr>
          <p:nvPr>
            <p:ph type="sldImg"/>
          </p:nvPr>
        </p:nvSpPr>
        <p:spPr>
          <a:ln/>
        </p:spPr>
      </p:sp>
      <p:sp>
        <p:nvSpPr>
          <p:cNvPr id="150530"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Rectangle 2"/>
          <p:cNvSpPr>
            <a:spLocks noGrp="1" noRot="1" noChangeAspect="1" noChangeArrowheads="1" noTextEdit="1"/>
          </p:cNvSpPr>
          <p:nvPr>
            <p:ph type="sldImg"/>
          </p:nvPr>
        </p:nvSpPr>
        <p:spPr>
          <a:ln/>
        </p:spPr>
      </p:sp>
      <p:sp>
        <p:nvSpPr>
          <p:cNvPr id="152578"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7" name="Rectangle 7"/>
          <p:cNvSpPr txBox="1">
            <a:spLocks noGrp="1" noChangeArrowheads="1"/>
          </p:cNvSpPr>
          <p:nvPr/>
        </p:nvSpPr>
        <p:spPr bwMode="auto">
          <a:xfrm>
            <a:off x="4014788" y="8939213"/>
            <a:ext cx="3070225" cy="469900"/>
          </a:xfrm>
          <a:prstGeom prst="rect">
            <a:avLst/>
          </a:prstGeom>
          <a:noFill/>
          <a:ln w="9525">
            <a:noFill/>
            <a:miter lim="800000"/>
            <a:headEnd/>
            <a:tailEnd/>
          </a:ln>
        </p:spPr>
        <p:txBody>
          <a:bodyPr lIns="94262" tIns="47131" rIns="94262" bIns="47131" anchor="b"/>
          <a:lstStyle/>
          <a:p>
            <a:pPr algn="r" defTabSz="892175"/>
            <a:fld id="{9C20061C-A91C-4B15-8B9F-D110C1E87027}" type="slidenum">
              <a:rPr lang="en-US" sz="1200">
                <a:solidFill>
                  <a:srgbClr val="000000"/>
                </a:solidFill>
              </a:rPr>
              <a:pPr algn="r" defTabSz="892175"/>
              <a:t>46</a:t>
            </a:fld>
            <a:endParaRPr lang="en-US" sz="1200">
              <a:solidFill>
                <a:srgbClr val="000000"/>
              </a:solidFill>
            </a:endParaRPr>
          </a:p>
        </p:txBody>
      </p:sp>
      <p:sp>
        <p:nvSpPr>
          <p:cNvPr id="260098" name="Rectangle 2"/>
          <p:cNvSpPr>
            <a:spLocks noGrp="1" noRot="1" noChangeAspect="1" noChangeArrowheads="1" noTextEdit="1"/>
          </p:cNvSpPr>
          <p:nvPr>
            <p:ph type="sldImg"/>
          </p:nvPr>
        </p:nvSpPr>
        <p:spPr>
          <a:xfrm>
            <a:off x="1192213" y="708025"/>
            <a:ext cx="4703762" cy="3527425"/>
          </a:xfrm>
          <a:ln/>
        </p:spPr>
      </p:sp>
      <p:sp>
        <p:nvSpPr>
          <p:cNvPr id="260099" name="Rectangle 3"/>
          <p:cNvSpPr>
            <a:spLocks noGrp="1" noChangeArrowheads="1"/>
          </p:cNvSpPr>
          <p:nvPr>
            <p:ph type="body" idx="1"/>
          </p:nvPr>
        </p:nvSpPr>
        <p:spPr>
          <a:xfrm>
            <a:off x="395288" y="4465638"/>
            <a:ext cx="6296025" cy="4554537"/>
          </a:xfrm>
          <a:noFill/>
          <a:ln/>
        </p:spPr>
        <p:txBody>
          <a:bodyPr lIns="94262" tIns="47131" rIns="94262" bIns="47131"/>
          <a:lstStyle/>
          <a:p>
            <a:pPr eaLnBrk="1" hangingPunct="1"/>
            <a:r>
              <a:rPr lang="en-US" sz="900" smtClean="0">
                <a:solidFill>
                  <a:schemeClr val="accent2"/>
                </a:solidFill>
              </a:rPr>
              <a:t>You know that power is generated in real time, and that the grid is getting smarter, with more renewables that produce intermittent power that needs to be backed up with controllable generation. But where does the power go? What causes the typical summer afternoon peak load or winter peak morning load?</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Slide Image Placeholder 1"/>
          <p:cNvSpPr>
            <a:spLocks noGrp="1" noRot="1" noChangeAspect="1" noTextEdit="1"/>
          </p:cNvSpPr>
          <p:nvPr>
            <p:ph type="sldImg"/>
          </p:nvPr>
        </p:nvSpPr>
        <p:spPr>
          <a:xfrm>
            <a:off x="1192213" y="706438"/>
            <a:ext cx="4705350" cy="3529012"/>
          </a:xfrm>
          <a:ln/>
        </p:spPr>
      </p:sp>
      <p:sp>
        <p:nvSpPr>
          <p:cNvPr id="37890" name="Notes Placeholder 2"/>
          <p:cNvSpPr>
            <a:spLocks noGrp="1"/>
          </p:cNvSpPr>
          <p:nvPr>
            <p:ph type="body" idx="1"/>
          </p:nvPr>
        </p:nvSpPr>
        <p:spPr>
          <a:xfrm>
            <a:off x="706438" y="4470400"/>
            <a:ext cx="5673725" cy="4233863"/>
          </a:xfrm>
          <a:noFill/>
          <a:ln/>
        </p:spPr>
        <p:txBody>
          <a:bodyPr lIns="94255" tIns="47128" rIns="94255" bIns="47128"/>
          <a:lstStyle/>
          <a:p>
            <a:pPr>
              <a:lnSpc>
                <a:spcPct val="80000"/>
              </a:lnSpc>
            </a:pPr>
            <a:endParaRPr lang="en-US" sz="800" smtClean="0"/>
          </a:p>
        </p:txBody>
      </p:sp>
      <p:sp>
        <p:nvSpPr>
          <p:cNvPr id="37891" name="Slide Number Placeholder 3"/>
          <p:cNvSpPr txBox="1">
            <a:spLocks noGrp="1"/>
          </p:cNvSpPr>
          <p:nvPr/>
        </p:nvSpPr>
        <p:spPr bwMode="auto">
          <a:xfrm>
            <a:off x="4016375" y="8939213"/>
            <a:ext cx="3068638" cy="469900"/>
          </a:xfrm>
          <a:prstGeom prst="rect">
            <a:avLst/>
          </a:prstGeom>
          <a:noFill/>
          <a:ln w="9525">
            <a:noFill/>
            <a:miter lim="800000"/>
            <a:headEnd/>
            <a:tailEnd/>
          </a:ln>
        </p:spPr>
        <p:txBody>
          <a:bodyPr lIns="94255" tIns="47128" rIns="94255" bIns="47128" anchor="b"/>
          <a:lstStyle/>
          <a:p>
            <a:pPr algn="r" defTabSz="892175"/>
            <a:fld id="{5EA9EB8E-1C7C-449E-966E-52510C59502F}" type="slidenum">
              <a:rPr lang="en-US" sz="1100">
                <a:ea typeface="ＭＳ Ｐゴシック"/>
                <a:cs typeface="ＭＳ Ｐゴシック"/>
              </a:rPr>
              <a:pPr algn="r" defTabSz="892175"/>
              <a:t>5</a:t>
            </a:fld>
            <a:endParaRPr lang="en-US" sz="1100">
              <a:ea typeface="ＭＳ Ｐゴシック"/>
              <a:cs typeface="ＭＳ Ｐゴシック"/>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2"/>
          <p:cNvSpPr>
            <a:spLocks noGrp="1" noRot="1" noChangeAspect="1" noChangeArrowheads="1" noTextEdit="1"/>
          </p:cNvSpPr>
          <p:nvPr>
            <p:ph type="sldImg"/>
          </p:nvPr>
        </p:nvSpPr>
        <p:spPr>
          <a:ln/>
        </p:spPr>
      </p:sp>
      <p:sp>
        <p:nvSpPr>
          <p:cNvPr id="39938"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Slide Image Placeholder 1"/>
          <p:cNvSpPr>
            <a:spLocks noGrp="1" noRot="1" noChangeAspect="1" noTextEdit="1"/>
          </p:cNvSpPr>
          <p:nvPr>
            <p:ph type="sldImg"/>
          </p:nvPr>
        </p:nvSpPr>
        <p:spPr>
          <a:xfrm>
            <a:off x="1192213" y="706438"/>
            <a:ext cx="4705350" cy="3529012"/>
          </a:xfrm>
          <a:ln/>
        </p:spPr>
      </p:sp>
      <p:sp>
        <p:nvSpPr>
          <p:cNvPr id="41986" name="Notes Placeholder 2"/>
          <p:cNvSpPr>
            <a:spLocks noGrp="1"/>
          </p:cNvSpPr>
          <p:nvPr>
            <p:ph type="body" idx="1"/>
          </p:nvPr>
        </p:nvSpPr>
        <p:spPr>
          <a:xfrm>
            <a:off x="706438" y="4470400"/>
            <a:ext cx="5673725" cy="4233863"/>
          </a:xfrm>
          <a:noFill/>
          <a:ln/>
        </p:spPr>
        <p:txBody>
          <a:bodyPr lIns="94255" tIns="47128" rIns="94255" bIns="47128"/>
          <a:lstStyle/>
          <a:p>
            <a:endParaRPr lang="en-US" smtClean="0"/>
          </a:p>
        </p:txBody>
      </p:sp>
      <p:sp>
        <p:nvSpPr>
          <p:cNvPr id="41987" name="Slide Number Placeholder 3"/>
          <p:cNvSpPr txBox="1">
            <a:spLocks noGrp="1"/>
          </p:cNvSpPr>
          <p:nvPr/>
        </p:nvSpPr>
        <p:spPr bwMode="auto">
          <a:xfrm>
            <a:off x="4016375" y="8939213"/>
            <a:ext cx="3068638" cy="469900"/>
          </a:xfrm>
          <a:prstGeom prst="rect">
            <a:avLst/>
          </a:prstGeom>
          <a:noFill/>
          <a:ln w="9525">
            <a:noFill/>
            <a:miter lim="800000"/>
            <a:headEnd/>
            <a:tailEnd/>
          </a:ln>
        </p:spPr>
        <p:txBody>
          <a:bodyPr lIns="94255" tIns="47128" rIns="94255" bIns="47128" anchor="b"/>
          <a:lstStyle/>
          <a:p>
            <a:pPr algn="r" defTabSz="892175"/>
            <a:fld id="{ABB7C292-F427-42A5-BCB8-CE1FC673C56A}" type="slidenum">
              <a:rPr lang="en-US" sz="1100">
                <a:ea typeface="ＭＳ Ｐゴシック"/>
                <a:cs typeface="ＭＳ Ｐゴシック"/>
              </a:rPr>
              <a:pPr algn="r" defTabSz="892175"/>
              <a:t>7</a:t>
            </a:fld>
            <a:endParaRPr lang="en-US" sz="1100">
              <a:ea typeface="ＭＳ Ｐゴシック"/>
              <a:cs typeface="ＭＳ Ｐゴシック"/>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Slide Image Placeholder 1"/>
          <p:cNvSpPr>
            <a:spLocks noGrp="1" noRot="1" noChangeAspect="1" noTextEdit="1"/>
          </p:cNvSpPr>
          <p:nvPr>
            <p:ph type="sldImg"/>
          </p:nvPr>
        </p:nvSpPr>
        <p:spPr>
          <a:ln/>
        </p:spPr>
      </p:sp>
      <p:sp>
        <p:nvSpPr>
          <p:cNvPr id="44034" name="Notes Placeholder 2"/>
          <p:cNvSpPr>
            <a:spLocks noGrp="1"/>
          </p:cNvSpPr>
          <p:nvPr>
            <p:ph type="body" idx="1"/>
          </p:nvPr>
        </p:nvSpPr>
        <p:spPr>
          <a:noFill/>
          <a:ln/>
        </p:spPr>
        <p:txBody>
          <a:bodyPr lIns="94264" tIns="47132" rIns="94264" bIns="47132"/>
          <a:lstStyle/>
          <a:p>
            <a:endParaRPr lang="en-US" smtClean="0"/>
          </a:p>
        </p:txBody>
      </p:sp>
      <p:sp>
        <p:nvSpPr>
          <p:cNvPr id="44035" name="Slide Number Placeholder 3"/>
          <p:cNvSpPr txBox="1">
            <a:spLocks noGrp="1"/>
          </p:cNvSpPr>
          <p:nvPr/>
        </p:nvSpPr>
        <p:spPr bwMode="auto">
          <a:xfrm>
            <a:off x="4014788" y="8939213"/>
            <a:ext cx="3070225" cy="469900"/>
          </a:xfrm>
          <a:prstGeom prst="rect">
            <a:avLst/>
          </a:prstGeom>
          <a:noFill/>
          <a:ln w="9525">
            <a:noFill/>
            <a:miter lim="800000"/>
            <a:headEnd/>
            <a:tailEnd/>
          </a:ln>
        </p:spPr>
        <p:txBody>
          <a:bodyPr lIns="94264" tIns="47132" rIns="94264" bIns="47132" anchor="b"/>
          <a:lstStyle/>
          <a:p>
            <a:pPr algn="r"/>
            <a:fld id="{A42A8AF4-E3DA-497A-8291-6DB6783F8DCC}" type="slidenum">
              <a:rPr lang="en-US" sz="1300">
                <a:ea typeface="ＭＳ Ｐゴシック"/>
                <a:cs typeface="ＭＳ Ｐゴシック"/>
              </a:rPr>
              <a:pPr algn="r"/>
              <a:t>8</a:t>
            </a:fld>
            <a:endParaRPr lang="en-US" sz="1300">
              <a:ea typeface="ＭＳ Ｐゴシック"/>
              <a:cs typeface="ＭＳ Ｐゴシック"/>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2"/>
          <p:cNvSpPr>
            <a:spLocks noGrp="1" noRot="1" noChangeAspect="1" noChangeArrowheads="1" noTextEdit="1"/>
          </p:cNvSpPr>
          <p:nvPr>
            <p:ph type="sldImg"/>
          </p:nvPr>
        </p:nvSpPr>
        <p:spPr>
          <a:ln/>
        </p:spPr>
      </p:sp>
      <p:sp>
        <p:nvSpPr>
          <p:cNvPr id="46082"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Line 8"/>
          <p:cNvSpPr>
            <a:spLocks noChangeShapeType="1"/>
          </p:cNvSpPr>
          <p:nvPr/>
        </p:nvSpPr>
        <p:spPr bwMode="auto">
          <a:xfrm flipV="1">
            <a:off x="842963" y="3733800"/>
            <a:ext cx="7315200" cy="0"/>
          </a:xfrm>
          <a:prstGeom prst="line">
            <a:avLst/>
          </a:prstGeom>
          <a:noFill/>
          <a:ln w="57150">
            <a:solidFill>
              <a:schemeClr val="accent2"/>
            </a:solidFill>
            <a:round/>
            <a:headEnd/>
            <a:tailEnd/>
          </a:ln>
          <a:effectLst/>
        </p:spPr>
        <p:txBody>
          <a:bodyPr wrap="none" anchor="ctr"/>
          <a:lstStyle/>
          <a:p>
            <a:pPr algn="ctr">
              <a:defRPr/>
            </a:pPr>
            <a:endParaRPr lang="en-US" dirty="0">
              <a:latin typeface="Arial" pitchFamily="34" charset="0"/>
            </a:endParaRPr>
          </a:p>
        </p:txBody>
      </p:sp>
      <p:pic>
        <p:nvPicPr>
          <p:cNvPr id="5" name="Picture 2"/>
          <p:cNvPicPr>
            <a:picLocks noChangeAspect="1" noChangeArrowheads="1"/>
          </p:cNvPicPr>
          <p:nvPr/>
        </p:nvPicPr>
        <p:blipFill>
          <a:blip r:embed="rId2"/>
          <a:srcRect/>
          <a:stretch>
            <a:fillRect/>
          </a:stretch>
        </p:blipFill>
        <p:spPr bwMode="auto">
          <a:xfrm>
            <a:off x="7677150" y="6324600"/>
            <a:ext cx="1314450" cy="533400"/>
          </a:xfrm>
          <a:prstGeom prst="rect">
            <a:avLst/>
          </a:prstGeom>
          <a:noFill/>
          <a:ln w="9525">
            <a:noFill/>
            <a:miter lim="800000"/>
            <a:headEnd/>
            <a:tailEnd/>
          </a:ln>
        </p:spPr>
      </p:pic>
      <p:sp>
        <p:nvSpPr>
          <p:cNvPr id="96258" name="Rectangle 2"/>
          <p:cNvSpPr>
            <a:spLocks noGrp="1" noChangeArrowheads="1"/>
          </p:cNvSpPr>
          <p:nvPr>
            <p:ph type="ctrTitle"/>
          </p:nvPr>
        </p:nvSpPr>
        <p:spPr>
          <a:xfrm>
            <a:off x="685800" y="2130425"/>
            <a:ext cx="7772400" cy="1470025"/>
          </a:xfrm>
        </p:spPr>
        <p:txBody>
          <a:bodyPr/>
          <a:lstStyle>
            <a:lvl1pPr>
              <a:defRPr/>
            </a:lvl1pPr>
          </a:lstStyle>
          <a:p>
            <a:r>
              <a:rPr lang="en-US" smtClean="0"/>
              <a:t>Click to edit Master title style</a:t>
            </a:r>
            <a:endParaRPr lang="en-US"/>
          </a:p>
        </p:txBody>
      </p:sp>
      <p:sp>
        <p:nvSpPr>
          <p:cNvPr id="96263" name="Rectangle 7"/>
          <p:cNvSpPr>
            <a:spLocks noGrp="1" noChangeArrowheads="1"/>
          </p:cNvSpPr>
          <p:nvPr>
            <p:ph type="subTitle" sz="quarter" idx="1"/>
          </p:nvPr>
        </p:nvSpPr>
        <p:spPr>
          <a:xfrm>
            <a:off x="1371600" y="3886200"/>
            <a:ext cx="6400800" cy="1752600"/>
          </a:xfrm>
        </p:spPr>
        <p:txBody>
          <a:bodyPr/>
          <a:lstStyle>
            <a:lvl1pPr marL="0" indent="0" algn="ctr">
              <a:buFontTx/>
              <a:buNone/>
              <a:defRPr/>
            </a:lvl1pPr>
          </a:lstStyle>
          <a:p>
            <a:r>
              <a:rPr lang="en-US" smtClean="0"/>
              <a:t>Click to edit Master subtitle style</a:t>
            </a:r>
            <a:endParaRPr lang="en-US"/>
          </a:p>
        </p:txBody>
      </p:sp>
      <p:sp>
        <p:nvSpPr>
          <p:cNvPr id="6" name="Rectangle 5"/>
          <p:cNvSpPr>
            <a:spLocks noGrp="1" noChangeArrowheads="1"/>
          </p:cNvSpPr>
          <p:nvPr>
            <p:ph type="sldNum" sz="quarter" idx="10"/>
          </p:nvPr>
        </p:nvSpPr>
        <p:spPr>
          <a:xfrm>
            <a:off x="685800" y="6245225"/>
            <a:ext cx="2133600" cy="476250"/>
          </a:xfrm>
        </p:spPr>
        <p:txBody>
          <a:bodyPr/>
          <a:lstStyle>
            <a:lvl1pPr algn="l">
              <a:defRPr i="0"/>
            </a:lvl1pPr>
          </a:lstStyle>
          <a:p>
            <a:pPr>
              <a:defRPr/>
            </a:pPr>
            <a:fld id="{427C3553-3DE1-4305-94C0-3512E2697A2C}" type="slidenum">
              <a:rPr lang="en-US"/>
              <a:pPr>
                <a:defRPr/>
              </a:pPr>
              <a:t>‹#›</a:t>
            </a:fld>
            <a:endParaRPr lang="en-US"/>
          </a:p>
        </p:txBody>
      </p:sp>
      <p:sp>
        <p:nvSpPr>
          <p:cNvPr id="7" name="Rectangle 6"/>
          <p:cNvSpPr>
            <a:spLocks noGrp="1" noChangeArrowheads="1"/>
          </p:cNvSpPr>
          <p:nvPr>
            <p:ph type="ftr" sz="quarter" idx="11"/>
          </p:nvPr>
        </p:nvSpPr>
        <p:spPr>
          <a:xfrm>
            <a:off x="3124200" y="6245225"/>
            <a:ext cx="2895600" cy="476250"/>
          </a:xfrm>
        </p:spPr>
        <p:txBody>
          <a:bodyPr/>
          <a:lstStyle>
            <a:lvl1pPr>
              <a:defRPr sz="1400" i="0"/>
            </a:lvl1pPr>
          </a:lstStyle>
          <a:p>
            <a:pPr>
              <a:defRPr/>
            </a:pPr>
            <a:endParaRPr lang="en-US"/>
          </a:p>
        </p:txBody>
      </p:sp>
    </p:spTree>
  </p:cSld>
  <p:clrMapOvr>
    <a:masterClrMapping/>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sldNum" sz="quarter" idx="10"/>
          </p:nvPr>
        </p:nvSpPr>
        <p:spPr>
          <a:ln/>
        </p:spPr>
        <p:txBody>
          <a:bodyPr/>
          <a:lstStyle>
            <a:lvl1pPr>
              <a:defRPr/>
            </a:lvl1pPr>
          </a:lstStyle>
          <a:p>
            <a:pPr>
              <a:defRPr/>
            </a:pPr>
            <a:fld id="{F49D40D5-0041-4980-8A73-559EFE24F92C}" type="slidenum">
              <a:rPr lang="en-US"/>
              <a:pPr>
                <a:defRPr/>
              </a:pPr>
              <a:t>‹#›</a:t>
            </a:fld>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0"/>
            <a:ext cx="2286000" cy="61261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0"/>
            <a:ext cx="6705600" cy="61261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sldNum" sz="quarter" idx="10"/>
          </p:nvPr>
        </p:nvSpPr>
        <p:spPr>
          <a:ln/>
        </p:spPr>
        <p:txBody>
          <a:bodyPr/>
          <a:lstStyle>
            <a:lvl1pPr>
              <a:defRPr/>
            </a:lvl1pPr>
          </a:lstStyle>
          <a:p>
            <a:pPr>
              <a:defRPr/>
            </a:pPr>
            <a:fld id="{D28AC30B-FD59-4C7F-B7AB-4D3834425945}" type="slidenum">
              <a:rPr lang="en-US"/>
              <a:pPr>
                <a:defRPr/>
              </a:pPr>
              <a:t>‹#›</a:t>
            </a:fld>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5"/>
          <p:cNvSpPr>
            <a:spLocks noGrp="1" noChangeArrowheads="1"/>
          </p:cNvSpPr>
          <p:nvPr>
            <p:ph type="sldNum" sz="quarter" idx="10"/>
          </p:nvPr>
        </p:nvSpPr>
        <p:spPr>
          <a:ln/>
        </p:spPr>
        <p:txBody>
          <a:bodyPr/>
          <a:lstStyle>
            <a:lvl1pPr>
              <a:defRPr/>
            </a:lvl1pPr>
          </a:lstStyle>
          <a:p>
            <a:pPr>
              <a:defRPr/>
            </a:pPr>
            <a:fld id="{ED6784A4-E712-4346-9600-7AED8F77F4CC}" type="slidenum">
              <a:rPr lang="en-US"/>
              <a:pPr>
                <a:defRPr/>
              </a:pPr>
              <a:t>‹#›</a:t>
            </a:fld>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416050"/>
            <a:ext cx="4037013" cy="49355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6613" y="1416050"/>
            <a:ext cx="4037012" cy="49355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sldNum" sz="quarter" idx="10"/>
          </p:nvPr>
        </p:nvSpPr>
        <p:spPr>
          <a:ln/>
        </p:spPr>
        <p:txBody>
          <a:bodyPr/>
          <a:lstStyle>
            <a:lvl1pPr>
              <a:defRPr/>
            </a:lvl1pPr>
          </a:lstStyle>
          <a:p>
            <a:pPr>
              <a:defRPr/>
            </a:pPr>
            <a:fld id="{2CAA5C12-B67F-437A-881E-23C9554F44D8}" type="slidenum">
              <a:rPr lang="en-US"/>
              <a:pPr>
                <a:defRPr/>
              </a:pPr>
              <a:t>‹#›</a:t>
            </a:fld>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7813" y="182563"/>
            <a:ext cx="2055812" cy="61690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82563"/>
            <a:ext cx="6018213" cy="61690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5"/>
          <p:cNvSpPr>
            <a:spLocks noGrp="1" noChangeArrowheads="1"/>
          </p:cNvSpPr>
          <p:nvPr>
            <p:ph type="sldNum" sz="quarter" idx="10"/>
          </p:nvPr>
        </p:nvSpPr>
        <p:spPr>
          <a:ln/>
        </p:spPr>
        <p:txBody>
          <a:bodyPr/>
          <a:lstStyle>
            <a:lvl1pPr>
              <a:defRPr/>
            </a:lvl1pPr>
          </a:lstStyle>
          <a:p>
            <a:pPr>
              <a:defRPr/>
            </a:pPr>
            <a:fld id="{7229F121-9985-4B6D-BBD9-C09E04A44241}" type="slidenum">
              <a:rPr lang="en-US"/>
              <a:pPr>
                <a:defRPr/>
              </a:pPr>
              <a:t>‹#›</a:t>
            </a:fld>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990600"/>
            <a:ext cx="4038600" cy="5135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90600"/>
            <a:ext cx="4038600" cy="5135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sldNum" sz="quarter" idx="10"/>
          </p:nvPr>
        </p:nvSpPr>
        <p:spPr>
          <a:ln/>
        </p:spPr>
        <p:txBody>
          <a:bodyPr/>
          <a:lstStyle>
            <a:lvl1pPr>
              <a:defRPr/>
            </a:lvl1pPr>
          </a:lstStyle>
          <a:p>
            <a:pPr>
              <a:defRPr/>
            </a:pPr>
            <a:fld id="{89F84147-8F48-4938-8E9D-66E0EF232C40}" type="slidenum">
              <a:rPr lang="en-US"/>
              <a:pPr>
                <a:defRPr/>
              </a:pPr>
              <a:t>‹#›</a:t>
            </a:fld>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sldNum" sz="quarter" idx="10"/>
          </p:nvPr>
        </p:nvSpPr>
        <p:spPr>
          <a:ln/>
        </p:spPr>
        <p:txBody>
          <a:bodyPr/>
          <a:lstStyle>
            <a:lvl1pPr>
              <a:defRPr/>
            </a:lvl1pPr>
          </a:lstStyle>
          <a:p>
            <a:pPr>
              <a:defRPr/>
            </a:pPr>
            <a:fld id="{E24902C6-DAD4-4BFD-96F6-AAABB9147121}" type="slidenum">
              <a:rPr lang="en-US"/>
              <a:pPr>
                <a:defRPr/>
              </a:pPr>
              <a:t>‹#›</a:t>
            </a:fld>
            <a:endParaRPr lang="en-US"/>
          </a:p>
        </p:txBody>
      </p:sp>
      <p:sp>
        <p:nvSpPr>
          <p:cNvPr id="8" name="Rectangle 6"/>
          <p:cNvSpPr>
            <a:spLocks noGrp="1" noChangeArrowheads="1"/>
          </p:cNvSpPr>
          <p:nvPr>
            <p:ph type="ftr" sz="quarter" idx="11"/>
          </p:nvPr>
        </p:nvSpPr>
        <p:spPr>
          <a:ln/>
        </p:spPr>
        <p:txBody>
          <a:bodyPr/>
          <a:lstStyle>
            <a:lvl1pPr>
              <a:defRPr/>
            </a:lvl1pPr>
          </a:lstStyle>
          <a:p>
            <a:pPr>
              <a:defRPr/>
            </a:pP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5"/>
          <p:cNvSpPr>
            <a:spLocks noGrp="1" noChangeArrowheads="1"/>
          </p:cNvSpPr>
          <p:nvPr>
            <p:ph type="sldNum" sz="quarter" idx="10"/>
          </p:nvPr>
        </p:nvSpPr>
        <p:spPr>
          <a:ln/>
        </p:spPr>
        <p:txBody>
          <a:bodyPr/>
          <a:lstStyle>
            <a:lvl1pPr>
              <a:defRPr/>
            </a:lvl1pPr>
          </a:lstStyle>
          <a:p>
            <a:pPr>
              <a:defRPr/>
            </a:pPr>
            <a:fld id="{4748753D-AC55-42CD-9AD0-4367129B6FA6}" type="slidenum">
              <a:rPr lang="en-US"/>
              <a:pPr>
                <a:defRPr/>
              </a:pPr>
              <a:t>‹#›</a:t>
            </a:fld>
            <a:endParaRPr lang="en-US"/>
          </a:p>
        </p:txBody>
      </p:sp>
      <p:sp>
        <p:nvSpPr>
          <p:cNvPr id="4" name="Rectangle 6"/>
          <p:cNvSpPr>
            <a:spLocks noGrp="1" noChangeArrowheads="1"/>
          </p:cNvSpPr>
          <p:nvPr>
            <p:ph type="ftr" sz="quarter" idx="11"/>
          </p:nvPr>
        </p:nvSpPr>
        <p:spPr>
          <a:ln/>
        </p:spPr>
        <p:txBody>
          <a:bodyPr/>
          <a:lstStyle>
            <a:lvl1pPr>
              <a:defRPr/>
            </a:lvl1pPr>
          </a:lstStyle>
          <a:p>
            <a:pPr>
              <a:defRPr/>
            </a:pPr>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sldNum" sz="quarter" idx="10"/>
          </p:nvPr>
        </p:nvSpPr>
        <p:spPr>
          <a:ln/>
        </p:spPr>
        <p:txBody>
          <a:bodyPr/>
          <a:lstStyle>
            <a:lvl1pPr>
              <a:defRPr/>
            </a:lvl1pPr>
          </a:lstStyle>
          <a:p>
            <a:pPr>
              <a:defRPr/>
            </a:pPr>
            <a:fld id="{F97C952B-CDC7-4377-AF72-ED066AF77F2D}" type="slidenum">
              <a:rPr lang="en-US"/>
              <a:pPr>
                <a:defRPr/>
              </a:pPr>
              <a:t>‹#›</a:t>
            </a:fld>
            <a:endParaRPr lang="en-US"/>
          </a:p>
        </p:txBody>
      </p:sp>
      <p:sp>
        <p:nvSpPr>
          <p:cNvPr id="3" name="Rectangle 6"/>
          <p:cNvSpPr>
            <a:spLocks noGrp="1" noChangeArrowheads="1"/>
          </p:cNvSpPr>
          <p:nvPr>
            <p:ph type="ftr" sz="quarter" idx="11"/>
          </p:nvPr>
        </p:nvSpPr>
        <p:spPr>
          <a:ln/>
        </p:spPr>
        <p:txBody>
          <a:bodyPr/>
          <a:lstStyle>
            <a:lvl1pPr>
              <a:defRPr/>
            </a:lvl1pPr>
          </a:lstStyle>
          <a:p>
            <a:pPr>
              <a:defRPr/>
            </a:pPr>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sldNum" sz="quarter" idx="10"/>
          </p:nvPr>
        </p:nvSpPr>
        <p:spPr>
          <a:ln/>
        </p:spPr>
        <p:txBody>
          <a:bodyPr/>
          <a:lstStyle>
            <a:lvl1pPr>
              <a:defRPr/>
            </a:lvl1pPr>
          </a:lstStyle>
          <a:p>
            <a:pPr>
              <a:defRPr/>
            </a:pPr>
            <a:fld id="{15C4826C-2080-452C-B717-980116C423F3}" type="slidenum">
              <a:rPr lang="en-US"/>
              <a:pPr>
                <a:defRPr/>
              </a:pPr>
              <a:t>‹#›</a:t>
            </a:fld>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sldNum" sz="quarter" idx="10"/>
          </p:nvPr>
        </p:nvSpPr>
        <p:spPr>
          <a:ln/>
        </p:spPr>
        <p:txBody>
          <a:bodyPr/>
          <a:lstStyle>
            <a:lvl1pPr>
              <a:defRPr/>
            </a:lvl1pPr>
          </a:lstStyle>
          <a:p>
            <a:pPr>
              <a:defRPr/>
            </a:pPr>
            <a:fld id="{65CFE2B3-0CCA-42A9-9E36-B7AD9B40020C}" type="slidenum">
              <a:rPr lang="en-US"/>
              <a:pPr>
                <a:defRPr/>
              </a:pPr>
              <a:t>‹#›</a:t>
            </a:fld>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2.jpe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676400" y="212725"/>
            <a:ext cx="7162800" cy="685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pic>
        <p:nvPicPr>
          <p:cNvPr id="1027" name="Picture 2"/>
          <p:cNvPicPr>
            <a:picLocks noChangeAspect="1" noChangeArrowheads="1"/>
          </p:cNvPicPr>
          <p:nvPr/>
        </p:nvPicPr>
        <p:blipFill>
          <a:blip r:embed="rId14"/>
          <a:srcRect/>
          <a:stretch>
            <a:fillRect/>
          </a:stretch>
        </p:blipFill>
        <p:spPr bwMode="auto">
          <a:xfrm>
            <a:off x="7677150" y="6324600"/>
            <a:ext cx="1314450" cy="533400"/>
          </a:xfrm>
          <a:prstGeom prst="rect">
            <a:avLst/>
          </a:prstGeom>
          <a:noFill/>
          <a:ln w="9525">
            <a:noFill/>
            <a:miter lim="800000"/>
            <a:headEnd/>
            <a:tailEnd/>
          </a:ln>
        </p:spPr>
      </p:pic>
      <p:sp>
        <p:nvSpPr>
          <p:cNvPr id="95237" name="Rectangle 5"/>
          <p:cNvSpPr>
            <a:spLocks noGrp="1" noChangeArrowheads="1"/>
          </p:cNvSpPr>
          <p:nvPr>
            <p:ph type="sldNum" sz="quarter" idx="4"/>
          </p:nvPr>
        </p:nvSpPr>
        <p:spPr bwMode="auto">
          <a:xfrm>
            <a:off x="457200" y="6245225"/>
            <a:ext cx="4572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i="1">
                <a:latin typeface="Arial" pitchFamily="34" charset="0"/>
              </a:defRPr>
            </a:lvl1pPr>
          </a:lstStyle>
          <a:p>
            <a:pPr>
              <a:defRPr/>
            </a:pPr>
            <a:fld id="{5ACBFBD4-961D-4D93-B62A-95DED6B596C4}" type="slidenum">
              <a:rPr lang="en-US"/>
              <a:pPr>
                <a:defRPr/>
              </a:pPr>
              <a:t>‹#›</a:t>
            </a:fld>
            <a:endParaRPr lang="en-US"/>
          </a:p>
        </p:txBody>
      </p:sp>
      <p:sp>
        <p:nvSpPr>
          <p:cNvPr id="95238" name="Rectangle 6"/>
          <p:cNvSpPr>
            <a:spLocks noGrp="1" noChangeArrowheads="1"/>
          </p:cNvSpPr>
          <p:nvPr>
            <p:ph type="ftr" sz="quarter" idx="3"/>
          </p:nvPr>
        </p:nvSpPr>
        <p:spPr bwMode="auto">
          <a:xfrm>
            <a:off x="2057400" y="6245225"/>
            <a:ext cx="47244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200" i="1">
                <a:latin typeface="Arial" pitchFamily="34" charset="0"/>
              </a:defRPr>
            </a:lvl1pPr>
          </a:lstStyle>
          <a:p>
            <a:pPr>
              <a:defRPr/>
            </a:pPr>
            <a:endParaRPr lang="en-US"/>
          </a:p>
        </p:txBody>
      </p:sp>
      <p:sp>
        <p:nvSpPr>
          <p:cNvPr id="1030" name="Rectangle 7"/>
          <p:cNvSpPr>
            <a:spLocks noGrp="1" noChangeArrowheads="1"/>
          </p:cNvSpPr>
          <p:nvPr>
            <p:ph type="body" idx="1"/>
          </p:nvPr>
        </p:nvSpPr>
        <p:spPr bwMode="auto">
          <a:xfrm>
            <a:off x="457200" y="990600"/>
            <a:ext cx="8229600" cy="51355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8" name="Line 8"/>
          <p:cNvSpPr>
            <a:spLocks noChangeShapeType="1"/>
          </p:cNvSpPr>
          <p:nvPr/>
        </p:nvSpPr>
        <p:spPr bwMode="auto">
          <a:xfrm flipV="1">
            <a:off x="1143000" y="898525"/>
            <a:ext cx="7391400" cy="15875"/>
          </a:xfrm>
          <a:prstGeom prst="line">
            <a:avLst/>
          </a:prstGeom>
          <a:ln>
            <a:headEnd/>
            <a:tailEnd/>
          </a:ln>
          <a:effectLst>
            <a:outerShdw blurRad="50800" dist="38100" dir="8100000" algn="tr" rotWithShape="0">
              <a:prstClr val="black">
                <a:alpha val="40000"/>
              </a:prstClr>
            </a:outerShdw>
          </a:effectLst>
        </p:spPr>
        <p:style>
          <a:lnRef idx="3">
            <a:schemeClr val="accent2"/>
          </a:lnRef>
          <a:fillRef idx="0">
            <a:schemeClr val="accent2"/>
          </a:fillRef>
          <a:effectRef idx="2">
            <a:schemeClr val="accent2"/>
          </a:effectRef>
          <a:fontRef idx="minor">
            <a:schemeClr val="tx1"/>
          </a:fontRef>
        </p:style>
        <p:txBody>
          <a:bodyPr wrap="none" anchor="ctr"/>
          <a:lstStyle/>
          <a:p>
            <a:pPr>
              <a:defRPr/>
            </a:pPr>
            <a:endParaRPr lang="en-US" dirty="0"/>
          </a:p>
        </p:txBody>
      </p:sp>
      <p:pic>
        <p:nvPicPr>
          <p:cNvPr id="1032" name="Picture 5"/>
          <p:cNvPicPr>
            <a:picLocks noChangeAspect="1" noChangeArrowheads="1"/>
          </p:cNvPicPr>
          <p:nvPr userDrawn="1"/>
        </p:nvPicPr>
        <p:blipFill>
          <a:blip r:embed="rId14"/>
          <a:srcRect/>
          <a:stretch>
            <a:fillRect/>
          </a:stretch>
        </p:blipFill>
        <p:spPr bwMode="auto">
          <a:xfrm>
            <a:off x="7677150" y="6324600"/>
            <a:ext cx="1314450" cy="53340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711" r:id="rId1"/>
    <p:sldLayoutId id="2147483699" r:id="rId2"/>
    <p:sldLayoutId id="2147483698" r:id="rId3"/>
    <p:sldLayoutId id="2147483697" r:id="rId4"/>
    <p:sldLayoutId id="2147483696" r:id="rId5"/>
    <p:sldLayoutId id="2147483695" r:id="rId6"/>
    <p:sldLayoutId id="2147483694" r:id="rId7"/>
    <p:sldLayoutId id="2147483693" r:id="rId8"/>
    <p:sldLayoutId id="2147483692" r:id="rId9"/>
    <p:sldLayoutId id="2147483691" r:id="rId10"/>
    <p:sldLayoutId id="2147483690" r:id="rId11"/>
    <p:sldLayoutId id="2147483689" r:id="rId12"/>
  </p:sldLayoutIdLst>
  <p:hf hdr="0" ftr="0" dt="0"/>
  <p:txStyles>
    <p:titleStyle>
      <a:lvl1pPr algn="l" rtl="0" eaLnBrk="0" fontAlgn="base" hangingPunct="0">
        <a:spcBef>
          <a:spcPct val="0"/>
        </a:spcBef>
        <a:spcAft>
          <a:spcPct val="0"/>
        </a:spcAft>
        <a:defRPr sz="3200" b="1" i="1">
          <a:solidFill>
            <a:schemeClr val="tx2"/>
          </a:solidFill>
          <a:latin typeface="Calibri" pitchFamily="34" charset="0"/>
          <a:ea typeface="+mj-ea"/>
          <a:cs typeface="+mj-cs"/>
        </a:defRPr>
      </a:lvl1pPr>
      <a:lvl2pPr algn="l" rtl="0" eaLnBrk="0" fontAlgn="base" hangingPunct="0">
        <a:spcBef>
          <a:spcPct val="0"/>
        </a:spcBef>
        <a:spcAft>
          <a:spcPct val="0"/>
        </a:spcAft>
        <a:defRPr sz="3200" b="1" i="1">
          <a:solidFill>
            <a:schemeClr val="tx2"/>
          </a:solidFill>
          <a:latin typeface="Calibri" pitchFamily="34" charset="0"/>
        </a:defRPr>
      </a:lvl2pPr>
      <a:lvl3pPr algn="l" rtl="0" eaLnBrk="0" fontAlgn="base" hangingPunct="0">
        <a:spcBef>
          <a:spcPct val="0"/>
        </a:spcBef>
        <a:spcAft>
          <a:spcPct val="0"/>
        </a:spcAft>
        <a:defRPr sz="3200" b="1" i="1">
          <a:solidFill>
            <a:schemeClr val="tx2"/>
          </a:solidFill>
          <a:latin typeface="Calibri" pitchFamily="34" charset="0"/>
        </a:defRPr>
      </a:lvl3pPr>
      <a:lvl4pPr algn="l" rtl="0" eaLnBrk="0" fontAlgn="base" hangingPunct="0">
        <a:spcBef>
          <a:spcPct val="0"/>
        </a:spcBef>
        <a:spcAft>
          <a:spcPct val="0"/>
        </a:spcAft>
        <a:defRPr sz="3200" b="1" i="1">
          <a:solidFill>
            <a:schemeClr val="tx2"/>
          </a:solidFill>
          <a:latin typeface="Calibri" pitchFamily="34" charset="0"/>
        </a:defRPr>
      </a:lvl4pPr>
      <a:lvl5pPr algn="l" rtl="0" eaLnBrk="0" fontAlgn="base" hangingPunct="0">
        <a:spcBef>
          <a:spcPct val="0"/>
        </a:spcBef>
        <a:spcAft>
          <a:spcPct val="0"/>
        </a:spcAft>
        <a:defRPr sz="3200" b="1" i="1">
          <a:solidFill>
            <a:schemeClr val="tx2"/>
          </a:solidFill>
          <a:latin typeface="Calibri" pitchFamily="34" charset="0"/>
        </a:defRPr>
      </a:lvl5pPr>
      <a:lvl6pPr marL="457200" algn="ctr" rtl="0" eaLnBrk="1" fontAlgn="base" hangingPunct="1">
        <a:spcBef>
          <a:spcPct val="0"/>
        </a:spcBef>
        <a:spcAft>
          <a:spcPct val="0"/>
        </a:spcAft>
        <a:defRPr sz="3200" i="1">
          <a:solidFill>
            <a:schemeClr val="tx2"/>
          </a:solidFill>
          <a:latin typeface="Arial" pitchFamily="34" charset="0"/>
        </a:defRPr>
      </a:lvl6pPr>
      <a:lvl7pPr marL="914400" algn="ctr" rtl="0" eaLnBrk="1" fontAlgn="base" hangingPunct="1">
        <a:spcBef>
          <a:spcPct val="0"/>
        </a:spcBef>
        <a:spcAft>
          <a:spcPct val="0"/>
        </a:spcAft>
        <a:defRPr sz="3200" i="1">
          <a:solidFill>
            <a:schemeClr val="tx2"/>
          </a:solidFill>
          <a:latin typeface="Arial" pitchFamily="34" charset="0"/>
        </a:defRPr>
      </a:lvl7pPr>
      <a:lvl8pPr marL="1371600" algn="ctr" rtl="0" eaLnBrk="1" fontAlgn="base" hangingPunct="1">
        <a:spcBef>
          <a:spcPct val="0"/>
        </a:spcBef>
        <a:spcAft>
          <a:spcPct val="0"/>
        </a:spcAft>
        <a:defRPr sz="3200" i="1">
          <a:solidFill>
            <a:schemeClr val="tx2"/>
          </a:solidFill>
          <a:latin typeface="Arial" pitchFamily="34" charset="0"/>
        </a:defRPr>
      </a:lvl8pPr>
      <a:lvl9pPr marL="1828800" algn="ctr" rtl="0" eaLnBrk="1" fontAlgn="base" hangingPunct="1">
        <a:spcBef>
          <a:spcPct val="0"/>
        </a:spcBef>
        <a:spcAft>
          <a:spcPct val="0"/>
        </a:spcAft>
        <a:defRPr sz="3200" i="1">
          <a:solidFill>
            <a:schemeClr val="tx2"/>
          </a:solidFill>
          <a:latin typeface="Arial" pitchFamily="34" charset="0"/>
        </a:defRPr>
      </a:lvl9pPr>
    </p:titleStyle>
    <p:bodyStyle>
      <a:lvl1pPr marL="342900" indent="-342900" algn="l" rtl="0" eaLnBrk="0" fontAlgn="base" hangingPunct="0">
        <a:spcBef>
          <a:spcPct val="20000"/>
        </a:spcBef>
        <a:spcAft>
          <a:spcPct val="0"/>
        </a:spcAft>
        <a:buClr>
          <a:schemeClr val="accent2"/>
        </a:buClr>
        <a:buChar char="•"/>
        <a:defRPr sz="2400">
          <a:solidFill>
            <a:schemeClr val="tx1"/>
          </a:solidFill>
          <a:latin typeface="Calibri" pitchFamily="34" charset="0"/>
          <a:ea typeface="+mn-ea"/>
          <a:cs typeface="+mn-cs"/>
        </a:defRPr>
      </a:lvl1pPr>
      <a:lvl2pPr marL="742950" indent="-285750" algn="l" rtl="0" eaLnBrk="0" fontAlgn="base" hangingPunct="0">
        <a:spcBef>
          <a:spcPct val="20000"/>
        </a:spcBef>
        <a:spcAft>
          <a:spcPct val="0"/>
        </a:spcAft>
        <a:buClr>
          <a:schemeClr val="accent2"/>
        </a:buClr>
        <a:buChar char="–"/>
        <a:defRPr sz="2000">
          <a:solidFill>
            <a:schemeClr val="tx1"/>
          </a:solidFill>
          <a:latin typeface="Calibri" pitchFamily="34" charset="0"/>
          <a:ea typeface="ＭＳ Ｐゴシック"/>
          <a:cs typeface="ＭＳ Ｐゴシック"/>
        </a:defRPr>
      </a:lvl2pPr>
      <a:lvl3pPr marL="1143000" indent="-228600" algn="l" rtl="0" eaLnBrk="0" fontAlgn="base" hangingPunct="0">
        <a:spcBef>
          <a:spcPct val="20000"/>
        </a:spcBef>
        <a:spcAft>
          <a:spcPct val="0"/>
        </a:spcAft>
        <a:buClr>
          <a:schemeClr val="accent2"/>
        </a:buClr>
        <a:buChar char="•"/>
        <a:defRPr>
          <a:solidFill>
            <a:schemeClr val="tx1"/>
          </a:solidFill>
          <a:latin typeface="Calibri" pitchFamily="34" charset="0"/>
          <a:ea typeface="ＭＳ Ｐゴシック"/>
          <a:cs typeface="ＭＳ Ｐゴシック"/>
        </a:defRPr>
      </a:lvl3pPr>
      <a:lvl4pPr marL="1600200" indent="-228600" algn="l" rtl="0" eaLnBrk="0" fontAlgn="base" hangingPunct="0">
        <a:spcBef>
          <a:spcPct val="20000"/>
        </a:spcBef>
        <a:spcAft>
          <a:spcPct val="0"/>
        </a:spcAft>
        <a:buClr>
          <a:schemeClr val="accent2"/>
        </a:buClr>
        <a:buChar char="–"/>
        <a:defRPr sz="1600">
          <a:solidFill>
            <a:schemeClr val="tx1"/>
          </a:solidFill>
          <a:latin typeface="Calibri" pitchFamily="34" charset="0"/>
          <a:ea typeface="ＭＳ Ｐゴシック"/>
          <a:cs typeface="ＭＳ Ｐゴシック"/>
        </a:defRPr>
      </a:lvl4pPr>
      <a:lvl5pPr marL="2057400" indent="-228600" algn="l" rtl="0" eaLnBrk="0" fontAlgn="base" hangingPunct="0">
        <a:spcBef>
          <a:spcPct val="20000"/>
        </a:spcBef>
        <a:spcAft>
          <a:spcPct val="0"/>
        </a:spcAft>
        <a:buClr>
          <a:schemeClr val="accent2"/>
        </a:buClr>
        <a:buChar char="»"/>
        <a:defRPr sz="1600">
          <a:solidFill>
            <a:schemeClr val="tx1"/>
          </a:solidFill>
          <a:latin typeface="Calibri" pitchFamily="34" charset="0"/>
          <a:ea typeface="ＭＳ Ｐゴシック"/>
          <a:cs typeface="ＭＳ Ｐゴシック"/>
        </a:defRPr>
      </a:lvl5pPr>
      <a:lvl6pPr marL="2514600" indent="-228600" algn="l" rtl="0" eaLnBrk="1" fontAlgn="base" hangingPunct="1">
        <a:spcBef>
          <a:spcPct val="20000"/>
        </a:spcBef>
        <a:spcAft>
          <a:spcPct val="0"/>
        </a:spcAft>
        <a:buClr>
          <a:schemeClr val="accent2"/>
        </a:buClr>
        <a:buChar char="»"/>
        <a:defRPr sz="1600">
          <a:solidFill>
            <a:schemeClr val="tx1"/>
          </a:solidFill>
          <a:latin typeface="+mn-lt"/>
          <a:ea typeface="ＭＳ Ｐゴシック"/>
          <a:cs typeface="ＭＳ Ｐゴシック"/>
        </a:defRPr>
      </a:lvl6pPr>
      <a:lvl7pPr marL="2971800" indent="-228600" algn="l" rtl="0" eaLnBrk="1" fontAlgn="base" hangingPunct="1">
        <a:spcBef>
          <a:spcPct val="20000"/>
        </a:spcBef>
        <a:spcAft>
          <a:spcPct val="0"/>
        </a:spcAft>
        <a:buClr>
          <a:schemeClr val="accent2"/>
        </a:buClr>
        <a:buChar char="»"/>
        <a:defRPr sz="1600">
          <a:solidFill>
            <a:schemeClr val="tx1"/>
          </a:solidFill>
          <a:latin typeface="+mn-lt"/>
          <a:ea typeface="ＭＳ Ｐゴシック"/>
          <a:cs typeface="ＭＳ Ｐゴシック"/>
        </a:defRPr>
      </a:lvl7pPr>
      <a:lvl8pPr marL="3429000" indent="-228600" algn="l" rtl="0" eaLnBrk="1" fontAlgn="base" hangingPunct="1">
        <a:spcBef>
          <a:spcPct val="20000"/>
        </a:spcBef>
        <a:spcAft>
          <a:spcPct val="0"/>
        </a:spcAft>
        <a:buClr>
          <a:schemeClr val="accent2"/>
        </a:buClr>
        <a:buChar char="»"/>
        <a:defRPr sz="1600">
          <a:solidFill>
            <a:schemeClr val="tx1"/>
          </a:solidFill>
          <a:latin typeface="+mn-lt"/>
          <a:ea typeface="ＭＳ Ｐゴシック"/>
          <a:cs typeface="ＭＳ Ｐゴシック"/>
        </a:defRPr>
      </a:lvl8pPr>
      <a:lvl9pPr marL="3886200" indent="-228600" algn="l" rtl="0" eaLnBrk="1" fontAlgn="base" hangingPunct="1">
        <a:spcBef>
          <a:spcPct val="20000"/>
        </a:spcBef>
        <a:spcAft>
          <a:spcPct val="0"/>
        </a:spcAft>
        <a:buClr>
          <a:schemeClr val="accent2"/>
        </a:buClr>
        <a:buChar char="»"/>
        <a:defRPr sz="1600">
          <a:solidFill>
            <a:schemeClr val="tx1"/>
          </a:solidFill>
          <a:latin typeface="+mn-lt"/>
          <a:ea typeface="ＭＳ Ｐゴシック"/>
          <a:cs typeface="ＭＳ Ｐゴシック"/>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59" name="Rectangle 35"/>
          <p:cNvSpPr>
            <a:spLocks noChangeArrowheads="1"/>
          </p:cNvSpPr>
          <p:nvPr/>
        </p:nvSpPr>
        <p:spPr bwMode="auto">
          <a:xfrm>
            <a:off x="228600" y="1147763"/>
            <a:ext cx="8734425" cy="128587"/>
          </a:xfrm>
          <a:prstGeom prst="rect">
            <a:avLst/>
          </a:prstGeom>
          <a:gradFill rotWithShape="1">
            <a:gsLst>
              <a:gs pos="0">
                <a:srgbClr val="0000C5">
                  <a:alpha val="89999"/>
                </a:srgbClr>
              </a:gs>
              <a:gs pos="100000">
                <a:srgbClr val="FFFFFF"/>
              </a:gs>
            </a:gsLst>
            <a:lin ang="0" scaled="1"/>
          </a:gradFill>
          <a:ln w="9525">
            <a:noFill/>
            <a:miter lim="800000"/>
            <a:headEnd/>
            <a:tailEnd/>
          </a:ln>
          <a:effectLst/>
        </p:spPr>
        <p:txBody>
          <a:bodyPr wrap="none" anchor="ctr"/>
          <a:lstStyle/>
          <a:p>
            <a:pPr marL="219075" indent="-219075">
              <a:defRPr/>
            </a:pPr>
            <a:endParaRPr lang="en-US" sz="1600">
              <a:solidFill>
                <a:srgbClr val="000099"/>
              </a:solidFill>
              <a:ea typeface="ＭＳ Ｐゴシック" charset="-128"/>
            </a:endParaRPr>
          </a:p>
        </p:txBody>
      </p:sp>
      <p:sp>
        <p:nvSpPr>
          <p:cNvPr id="14339" name="Rectangle 2"/>
          <p:cNvSpPr>
            <a:spLocks noGrp="1" noChangeArrowheads="1"/>
          </p:cNvSpPr>
          <p:nvPr>
            <p:ph type="title"/>
          </p:nvPr>
        </p:nvSpPr>
        <p:spPr bwMode="auto">
          <a:xfrm>
            <a:off x="457200" y="182563"/>
            <a:ext cx="8226425" cy="914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4340" name="Rectangle 3"/>
          <p:cNvSpPr>
            <a:spLocks noGrp="1" noChangeArrowheads="1"/>
          </p:cNvSpPr>
          <p:nvPr>
            <p:ph type="body" idx="1"/>
          </p:nvPr>
        </p:nvSpPr>
        <p:spPr bwMode="auto">
          <a:xfrm>
            <a:off x="457200" y="1416050"/>
            <a:ext cx="8226425" cy="49355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63" name="Rectangle 39"/>
          <p:cNvSpPr>
            <a:spLocks noChangeArrowheads="1"/>
          </p:cNvSpPr>
          <p:nvPr/>
        </p:nvSpPr>
        <p:spPr bwMode="auto">
          <a:xfrm>
            <a:off x="0" y="0"/>
            <a:ext cx="304800" cy="1600200"/>
          </a:xfrm>
          <a:prstGeom prst="rect">
            <a:avLst/>
          </a:prstGeom>
          <a:gradFill rotWithShape="1">
            <a:gsLst>
              <a:gs pos="0">
                <a:srgbClr val="0000C5"/>
              </a:gs>
              <a:gs pos="100000">
                <a:schemeClr val="bg1"/>
              </a:gs>
            </a:gsLst>
            <a:lin ang="5400000" scaled="1"/>
          </a:gradFill>
          <a:ln w="9525">
            <a:noFill/>
            <a:miter lim="800000"/>
            <a:headEnd/>
            <a:tailEnd/>
          </a:ln>
          <a:effectLst/>
        </p:spPr>
        <p:txBody>
          <a:bodyPr wrap="none" anchor="ctr"/>
          <a:lstStyle/>
          <a:p>
            <a:pPr>
              <a:defRPr/>
            </a:pPr>
            <a:endParaRPr lang="en-US" sz="2400">
              <a:ea typeface="ＭＳ Ｐゴシック" charset="-128"/>
            </a:endParaRPr>
          </a:p>
        </p:txBody>
      </p:sp>
      <p:sp>
        <p:nvSpPr>
          <p:cNvPr id="1071" name="Text Box 47"/>
          <p:cNvSpPr txBox="1">
            <a:spLocks noChangeArrowheads="1"/>
          </p:cNvSpPr>
          <p:nvPr/>
        </p:nvSpPr>
        <p:spPr bwMode="auto">
          <a:xfrm>
            <a:off x="215900" y="6613525"/>
            <a:ext cx="2763838" cy="198438"/>
          </a:xfrm>
          <a:prstGeom prst="rect">
            <a:avLst/>
          </a:prstGeom>
          <a:noFill/>
          <a:ln w="9525">
            <a:noFill/>
            <a:miter lim="800000"/>
            <a:headEnd/>
            <a:tailEnd/>
          </a:ln>
          <a:effectLst/>
        </p:spPr>
        <p:txBody>
          <a:bodyPr wrap="none">
            <a:spAutoFit/>
          </a:bodyPr>
          <a:lstStyle/>
          <a:p>
            <a:pPr algn="r">
              <a:defRPr/>
            </a:pPr>
            <a:r>
              <a:rPr lang="en-US" sz="700">
                <a:solidFill>
                  <a:srgbClr val="4D4D4D"/>
                </a:solidFill>
                <a:ea typeface="ＭＳ Ｐゴシック"/>
                <a:cs typeface="Arial" charset="0"/>
              </a:rPr>
              <a:t>© 2010 Electric Power Research Institute, Inc. All rights reserved.</a:t>
            </a:r>
          </a:p>
        </p:txBody>
      </p:sp>
      <p:pic>
        <p:nvPicPr>
          <p:cNvPr id="14343" name="Picture 53" descr="EPRI_05_PMS2738_204x37-RGB"/>
          <p:cNvPicPr>
            <a:picLocks noChangeAspect="1" noChangeArrowheads="1"/>
          </p:cNvPicPr>
          <p:nvPr/>
        </p:nvPicPr>
        <p:blipFill>
          <a:blip r:embed="rId13"/>
          <a:srcRect/>
          <a:stretch>
            <a:fillRect/>
          </a:stretch>
        </p:blipFill>
        <p:spPr bwMode="auto">
          <a:xfrm>
            <a:off x="6904038" y="6419850"/>
            <a:ext cx="1943100" cy="35242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710" r:id="rId1"/>
    <p:sldLayoutId id="2147483709" r:id="rId2"/>
    <p:sldLayoutId id="2147483708" r:id="rId3"/>
    <p:sldLayoutId id="2147483707" r:id="rId4"/>
    <p:sldLayoutId id="2147483706" r:id="rId5"/>
    <p:sldLayoutId id="2147483705" r:id="rId6"/>
    <p:sldLayoutId id="2147483704" r:id="rId7"/>
    <p:sldLayoutId id="2147483703" r:id="rId8"/>
    <p:sldLayoutId id="2147483702" r:id="rId9"/>
    <p:sldLayoutId id="2147483701" r:id="rId10"/>
    <p:sldLayoutId id="2147483700" r:id="rId11"/>
  </p:sldLayoutIdLst>
  <p:txStyles>
    <p:titleStyle>
      <a:lvl1pPr algn="l" rtl="0" eaLnBrk="0" fontAlgn="base" hangingPunct="0">
        <a:lnSpc>
          <a:spcPct val="95000"/>
        </a:lnSpc>
        <a:spcBef>
          <a:spcPct val="0"/>
        </a:spcBef>
        <a:spcAft>
          <a:spcPct val="0"/>
        </a:spcAft>
        <a:defRPr sz="2800" b="1">
          <a:solidFill>
            <a:srgbClr val="0000C5"/>
          </a:solidFill>
          <a:latin typeface="+mj-lt"/>
          <a:ea typeface="+mj-ea"/>
          <a:cs typeface="+mj-cs"/>
        </a:defRPr>
      </a:lvl1pPr>
      <a:lvl2pPr algn="l" rtl="0" eaLnBrk="0" fontAlgn="base" hangingPunct="0">
        <a:lnSpc>
          <a:spcPct val="95000"/>
        </a:lnSpc>
        <a:spcBef>
          <a:spcPct val="0"/>
        </a:spcBef>
        <a:spcAft>
          <a:spcPct val="0"/>
        </a:spcAft>
        <a:defRPr sz="2800" b="1">
          <a:solidFill>
            <a:srgbClr val="0000C5"/>
          </a:solidFill>
          <a:latin typeface="Arial" charset="0"/>
        </a:defRPr>
      </a:lvl2pPr>
      <a:lvl3pPr algn="l" rtl="0" eaLnBrk="0" fontAlgn="base" hangingPunct="0">
        <a:lnSpc>
          <a:spcPct val="95000"/>
        </a:lnSpc>
        <a:spcBef>
          <a:spcPct val="0"/>
        </a:spcBef>
        <a:spcAft>
          <a:spcPct val="0"/>
        </a:spcAft>
        <a:defRPr sz="2800" b="1">
          <a:solidFill>
            <a:srgbClr val="0000C5"/>
          </a:solidFill>
          <a:latin typeface="Arial" charset="0"/>
        </a:defRPr>
      </a:lvl3pPr>
      <a:lvl4pPr algn="l" rtl="0" eaLnBrk="0" fontAlgn="base" hangingPunct="0">
        <a:lnSpc>
          <a:spcPct val="95000"/>
        </a:lnSpc>
        <a:spcBef>
          <a:spcPct val="0"/>
        </a:spcBef>
        <a:spcAft>
          <a:spcPct val="0"/>
        </a:spcAft>
        <a:defRPr sz="2800" b="1">
          <a:solidFill>
            <a:srgbClr val="0000C5"/>
          </a:solidFill>
          <a:latin typeface="Arial" charset="0"/>
        </a:defRPr>
      </a:lvl4pPr>
      <a:lvl5pPr algn="l" rtl="0" eaLnBrk="0" fontAlgn="base" hangingPunct="0">
        <a:lnSpc>
          <a:spcPct val="95000"/>
        </a:lnSpc>
        <a:spcBef>
          <a:spcPct val="0"/>
        </a:spcBef>
        <a:spcAft>
          <a:spcPct val="0"/>
        </a:spcAft>
        <a:defRPr sz="2800" b="1">
          <a:solidFill>
            <a:srgbClr val="0000C5"/>
          </a:solidFill>
          <a:latin typeface="Arial" charset="0"/>
        </a:defRPr>
      </a:lvl5pPr>
      <a:lvl6pPr marL="457200" algn="l" rtl="0" fontAlgn="base">
        <a:lnSpc>
          <a:spcPct val="95000"/>
        </a:lnSpc>
        <a:spcBef>
          <a:spcPct val="0"/>
        </a:spcBef>
        <a:spcAft>
          <a:spcPct val="0"/>
        </a:spcAft>
        <a:defRPr sz="2800" b="1">
          <a:solidFill>
            <a:srgbClr val="0000C5"/>
          </a:solidFill>
          <a:latin typeface="Arial" charset="0"/>
        </a:defRPr>
      </a:lvl6pPr>
      <a:lvl7pPr marL="914400" algn="l" rtl="0" fontAlgn="base">
        <a:lnSpc>
          <a:spcPct val="95000"/>
        </a:lnSpc>
        <a:spcBef>
          <a:spcPct val="0"/>
        </a:spcBef>
        <a:spcAft>
          <a:spcPct val="0"/>
        </a:spcAft>
        <a:defRPr sz="2800" b="1">
          <a:solidFill>
            <a:srgbClr val="0000C5"/>
          </a:solidFill>
          <a:latin typeface="Arial" charset="0"/>
        </a:defRPr>
      </a:lvl7pPr>
      <a:lvl8pPr marL="1371600" algn="l" rtl="0" fontAlgn="base">
        <a:lnSpc>
          <a:spcPct val="95000"/>
        </a:lnSpc>
        <a:spcBef>
          <a:spcPct val="0"/>
        </a:spcBef>
        <a:spcAft>
          <a:spcPct val="0"/>
        </a:spcAft>
        <a:defRPr sz="2800" b="1">
          <a:solidFill>
            <a:srgbClr val="0000C5"/>
          </a:solidFill>
          <a:latin typeface="Arial" charset="0"/>
        </a:defRPr>
      </a:lvl8pPr>
      <a:lvl9pPr marL="1828800" algn="l" rtl="0" fontAlgn="base">
        <a:lnSpc>
          <a:spcPct val="95000"/>
        </a:lnSpc>
        <a:spcBef>
          <a:spcPct val="0"/>
        </a:spcBef>
        <a:spcAft>
          <a:spcPct val="0"/>
        </a:spcAft>
        <a:defRPr sz="2800" b="1">
          <a:solidFill>
            <a:srgbClr val="0000C5"/>
          </a:solidFill>
          <a:latin typeface="Arial" charset="0"/>
        </a:defRPr>
      </a:lvl9pPr>
    </p:titleStyle>
    <p:bodyStyle>
      <a:lvl1pPr marL="173038" indent="-173038" algn="l" rtl="0" eaLnBrk="0" fontAlgn="base" hangingPunct="0">
        <a:lnSpc>
          <a:spcPct val="95000"/>
        </a:lnSpc>
        <a:spcBef>
          <a:spcPct val="0"/>
        </a:spcBef>
        <a:spcAft>
          <a:spcPct val="25000"/>
        </a:spcAft>
        <a:buChar char="•"/>
        <a:defRPr sz="2400">
          <a:solidFill>
            <a:srgbClr val="000000"/>
          </a:solidFill>
          <a:latin typeface="+mn-lt"/>
          <a:ea typeface="+mn-ea"/>
          <a:cs typeface="+mn-cs"/>
        </a:defRPr>
      </a:lvl1pPr>
      <a:lvl2pPr marL="573088" indent="-285750" algn="l" rtl="0" eaLnBrk="0" fontAlgn="base" hangingPunct="0">
        <a:lnSpc>
          <a:spcPct val="95000"/>
        </a:lnSpc>
        <a:spcBef>
          <a:spcPct val="0"/>
        </a:spcBef>
        <a:spcAft>
          <a:spcPct val="25000"/>
        </a:spcAft>
        <a:buChar char="–"/>
        <a:defRPr sz="2400">
          <a:solidFill>
            <a:srgbClr val="000000"/>
          </a:solidFill>
          <a:latin typeface="+mn-lt"/>
          <a:ea typeface="ＭＳ Ｐゴシック"/>
          <a:cs typeface="ＭＳ Ｐゴシック"/>
        </a:defRPr>
      </a:lvl2pPr>
      <a:lvl3pPr marL="920750" indent="-233363" algn="l" rtl="0" eaLnBrk="0" fontAlgn="base" hangingPunct="0">
        <a:lnSpc>
          <a:spcPct val="95000"/>
        </a:lnSpc>
        <a:spcBef>
          <a:spcPct val="0"/>
        </a:spcBef>
        <a:spcAft>
          <a:spcPct val="25000"/>
        </a:spcAft>
        <a:buChar char="•"/>
        <a:defRPr sz="2400">
          <a:solidFill>
            <a:srgbClr val="000000"/>
          </a:solidFill>
          <a:latin typeface="+mn-lt"/>
          <a:ea typeface="ＭＳ Ｐゴシック"/>
          <a:cs typeface="ＭＳ Ｐゴシック"/>
        </a:defRPr>
      </a:lvl3pPr>
      <a:lvl4pPr marL="1316038" indent="-280988" algn="l" rtl="0" eaLnBrk="0" fontAlgn="base" hangingPunct="0">
        <a:lnSpc>
          <a:spcPct val="95000"/>
        </a:lnSpc>
        <a:spcBef>
          <a:spcPct val="0"/>
        </a:spcBef>
        <a:spcAft>
          <a:spcPct val="25000"/>
        </a:spcAft>
        <a:buChar char="–"/>
        <a:defRPr sz="2400">
          <a:solidFill>
            <a:srgbClr val="000000"/>
          </a:solidFill>
          <a:latin typeface="+mn-lt"/>
          <a:ea typeface="ＭＳ Ｐゴシック"/>
          <a:cs typeface="ＭＳ Ｐゴシック"/>
        </a:defRPr>
      </a:lvl4pPr>
      <a:lvl5pPr marL="1657350" indent="-222250" algn="l" rtl="0" eaLnBrk="0" fontAlgn="base" hangingPunct="0">
        <a:lnSpc>
          <a:spcPct val="95000"/>
        </a:lnSpc>
        <a:spcBef>
          <a:spcPct val="0"/>
        </a:spcBef>
        <a:spcAft>
          <a:spcPct val="25000"/>
        </a:spcAft>
        <a:buChar char="•"/>
        <a:defRPr sz="2400">
          <a:solidFill>
            <a:srgbClr val="000000"/>
          </a:solidFill>
          <a:latin typeface="+mn-lt"/>
          <a:ea typeface="ＭＳ Ｐゴシック"/>
          <a:cs typeface="ＭＳ Ｐゴシック"/>
        </a:defRPr>
      </a:lvl5pPr>
      <a:lvl6pPr marL="2114550" indent="-222250" algn="l" rtl="0" fontAlgn="base">
        <a:lnSpc>
          <a:spcPct val="95000"/>
        </a:lnSpc>
        <a:spcBef>
          <a:spcPct val="0"/>
        </a:spcBef>
        <a:spcAft>
          <a:spcPct val="25000"/>
        </a:spcAft>
        <a:buChar char="•"/>
        <a:defRPr sz="2400">
          <a:solidFill>
            <a:srgbClr val="000000"/>
          </a:solidFill>
          <a:latin typeface="+mn-lt"/>
          <a:ea typeface="ＭＳ Ｐゴシック"/>
          <a:cs typeface="ＭＳ Ｐゴシック"/>
        </a:defRPr>
      </a:lvl6pPr>
      <a:lvl7pPr marL="2571750" indent="-222250" algn="l" rtl="0" fontAlgn="base">
        <a:lnSpc>
          <a:spcPct val="95000"/>
        </a:lnSpc>
        <a:spcBef>
          <a:spcPct val="0"/>
        </a:spcBef>
        <a:spcAft>
          <a:spcPct val="25000"/>
        </a:spcAft>
        <a:buChar char="•"/>
        <a:defRPr sz="2400">
          <a:solidFill>
            <a:srgbClr val="000000"/>
          </a:solidFill>
          <a:latin typeface="+mn-lt"/>
          <a:ea typeface="ＭＳ Ｐゴシック"/>
          <a:cs typeface="ＭＳ Ｐゴシック"/>
        </a:defRPr>
      </a:lvl7pPr>
      <a:lvl8pPr marL="3028950" indent="-222250" algn="l" rtl="0" fontAlgn="base">
        <a:lnSpc>
          <a:spcPct val="95000"/>
        </a:lnSpc>
        <a:spcBef>
          <a:spcPct val="0"/>
        </a:spcBef>
        <a:spcAft>
          <a:spcPct val="25000"/>
        </a:spcAft>
        <a:buChar char="•"/>
        <a:defRPr sz="2400">
          <a:solidFill>
            <a:srgbClr val="000000"/>
          </a:solidFill>
          <a:latin typeface="+mn-lt"/>
          <a:ea typeface="ＭＳ Ｐゴシック"/>
          <a:cs typeface="ＭＳ Ｐゴシック"/>
        </a:defRPr>
      </a:lvl8pPr>
      <a:lvl9pPr marL="3486150" indent="-222250" algn="l" rtl="0" fontAlgn="base">
        <a:lnSpc>
          <a:spcPct val="95000"/>
        </a:lnSpc>
        <a:spcBef>
          <a:spcPct val="0"/>
        </a:spcBef>
        <a:spcAft>
          <a:spcPct val="25000"/>
        </a:spcAft>
        <a:buChar char="•"/>
        <a:defRPr sz="2400">
          <a:solidFill>
            <a:srgbClr val="000000"/>
          </a:solidFill>
          <a:latin typeface="+mn-lt"/>
          <a:ea typeface="ＭＳ Ｐゴシック"/>
          <a:cs typeface="ＭＳ Ｐゴシック"/>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3.jpeg"/><Relationship Id="rId7"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9.png"/><Relationship Id="rId3" Type="http://schemas.openxmlformats.org/officeDocument/2006/relationships/image" Target="../media/image36.png"/><Relationship Id="rId7" Type="http://schemas.openxmlformats.org/officeDocument/2006/relationships/image" Target="../media/image26.png"/><Relationship Id="rId12" Type="http://schemas.openxmlformats.org/officeDocument/2006/relationships/image" Target="../media/image38.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27.png"/><Relationship Id="rId11" Type="http://schemas.openxmlformats.org/officeDocument/2006/relationships/image" Target="../media/image24.png"/><Relationship Id="rId5" Type="http://schemas.openxmlformats.org/officeDocument/2006/relationships/image" Target="../media/image25.png"/><Relationship Id="rId15" Type="http://schemas.openxmlformats.org/officeDocument/2006/relationships/image" Target="../media/image30.png"/><Relationship Id="rId10" Type="http://schemas.openxmlformats.org/officeDocument/2006/relationships/image" Target="../media/image23.png"/><Relationship Id="rId4" Type="http://schemas.openxmlformats.org/officeDocument/2006/relationships/image" Target="../media/image37.png"/><Relationship Id="rId9" Type="http://schemas.openxmlformats.org/officeDocument/2006/relationships/image" Target="../media/image34.png"/><Relationship Id="rId14" Type="http://schemas.openxmlformats.org/officeDocument/2006/relationships/image" Target="../media/image29.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40.wmf"/><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43.png"/><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45.emf"/></Relationships>
</file>

<file path=ppt/slides/_rels/slide2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48.png"/></Relationships>
</file>

<file path=ppt/slides/_rels/slide2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50.jpeg"/></Relationships>
</file>

<file path=ppt/slides/_rels/slide28.xml.rels><?xml version="1.0" encoding="UTF-8" standalone="yes"?>
<Relationships xmlns="http://schemas.openxmlformats.org/package/2006/relationships"><Relationship Id="rId8" Type="http://schemas.openxmlformats.org/officeDocument/2006/relationships/image" Target="../media/image56.emf"/><Relationship Id="rId3" Type="http://schemas.openxmlformats.org/officeDocument/2006/relationships/image" Target="../media/image51.png"/><Relationship Id="rId7" Type="http://schemas.openxmlformats.org/officeDocument/2006/relationships/image" Target="../media/image55.emf"/><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54.emf"/><Relationship Id="rId11" Type="http://schemas.openxmlformats.org/officeDocument/2006/relationships/image" Target="../media/image48.png"/><Relationship Id="rId5" Type="http://schemas.openxmlformats.org/officeDocument/2006/relationships/image" Target="../media/image53.emf"/><Relationship Id="rId10" Type="http://schemas.openxmlformats.org/officeDocument/2006/relationships/image" Target="../media/image58.emf"/><Relationship Id="rId4" Type="http://schemas.openxmlformats.org/officeDocument/2006/relationships/image" Target="../media/image52.png"/><Relationship Id="rId9" Type="http://schemas.openxmlformats.org/officeDocument/2006/relationships/image" Target="../media/image57.emf"/></Relationships>
</file>

<file path=ppt/slides/_rels/slide29.xml.rels><?xml version="1.0" encoding="UTF-8" standalone="yes"?>
<Relationships xmlns="http://schemas.openxmlformats.org/package/2006/relationships"><Relationship Id="rId8" Type="http://schemas.openxmlformats.org/officeDocument/2006/relationships/image" Target="../media/image56.emf"/><Relationship Id="rId3" Type="http://schemas.openxmlformats.org/officeDocument/2006/relationships/image" Target="../media/image51.png"/><Relationship Id="rId7" Type="http://schemas.openxmlformats.org/officeDocument/2006/relationships/image" Target="../media/image55.emf"/><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54.emf"/><Relationship Id="rId11" Type="http://schemas.openxmlformats.org/officeDocument/2006/relationships/image" Target="../media/image48.png"/><Relationship Id="rId5" Type="http://schemas.openxmlformats.org/officeDocument/2006/relationships/image" Target="../media/image53.emf"/><Relationship Id="rId10" Type="http://schemas.openxmlformats.org/officeDocument/2006/relationships/image" Target="../media/image58.emf"/><Relationship Id="rId4" Type="http://schemas.openxmlformats.org/officeDocument/2006/relationships/image" Target="../media/image52.png"/><Relationship Id="rId9" Type="http://schemas.openxmlformats.org/officeDocument/2006/relationships/image" Target="../media/image57.emf"/></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1.wmf"/></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60.png"/></Relationships>
</file>

<file path=ppt/slides/_rels/slide33.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62.png"/></Relationships>
</file>

<file path=ppt/slides/_rels/slide34.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62.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oleObject" Target="../embeddings/oleObject1.bin"/><Relationship Id="rId4" Type="http://schemas.openxmlformats.org/officeDocument/2006/relationships/image" Target="../media/image64.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hyperlink" Target="http://images.google.com/imgres?imgurl=http://fuel-efficient-vehicles.org/energy-news/wp-content/uploads/chevy-volt-concept-08.jpg&amp;imgrefurl=http://fuel-efficient-vehicles.org/energy-news/?p=355&amp;usg=__VtDJ6oE8l4-QFhKMA1Go_DYvznE=&amp;h=600&amp;w=800&amp;sz=38&amp;hl=en&amp;start=55&amp;um=1&amp;itbs=1&amp;tbnid=saroAx2bI6ZmlM:&amp;tbnh=107&amp;tbnw=143&amp;prev=/images?q=chevy+volt&amp;start=40&amp;um=1&amp;hl=en&amp;sa=N&amp;ndsp=20&amp;tbs=isch:1" TargetMode="External"/><Relationship Id="rId7"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hyperlink" Target="http://www.google.com/imgres?imgurl=http://news.cnet.com/i/bto/20080729/insight.jpg&amp;imgrefurl=http://news.cnet.com/greentech/?keyword=Tendril&amp;usg=__Fw6lu5bRtiDW35ToSjLTWFI9mx0=&amp;h=177&amp;w=216&amp;sz=8&amp;hl=en&amp;start=2&amp;um=1&amp;itbs=1&amp;tbnid=y4hXAtPZSKkG-M:&amp;tbnh=88&amp;tbnw=107&amp;prev=/images?q=electricity+in+home+display&amp;um=1&amp;hl=en&amp;tbs=isch:1" TargetMode="External"/><Relationship Id="rId11" Type="http://schemas.openxmlformats.org/officeDocument/2006/relationships/image" Target="../media/image17.png"/><Relationship Id="rId5" Type="http://schemas.openxmlformats.org/officeDocument/2006/relationships/image" Target="../media/image13.png"/><Relationship Id="rId10" Type="http://schemas.openxmlformats.org/officeDocument/2006/relationships/image" Target="../media/image16.jpeg"/><Relationship Id="rId4" Type="http://schemas.openxmlformats.org/officeDocument/2006/relationships/image" Target="../media/image12.jpeg"/><Relationship Id="rId9" Type="http://schemas.openxmlformats.org/officeDocument/2006/relationships/hyperlink" Target="http://www.google.com/imgres?imgurl=http://stopthecap.com/wp-content/uploads/2009/10/Bucket_Truck-Pole_Repair.jpg&amp;imgrefurl=http://stopthecap.com/tag/fairpoint/&amp;usg=__0wqCOWlSwl_x9m_SMG65vS_RttY=&amp;h=1500&amp;w=1500&amp;sz=364&amp;hl=en&amp;start=16&amp;um=1&amp;itbs=1&amp;tbnid=yjgeQCHlAMv0VM:&amp;tbnh=150&amp;tbnw=150&amp;prev=/images?q=utility+line+outage+bucket+truck&amp;um=1&amp;hl=en&amp;tbs=isch:1" TargetMode="Externa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41.xml"/><Relationship Id="rId1" Type="http://schemas.openxmlformats.org/officeDocument/2006/relationships/slideLayout" Target="../slideLayouts/slideLayout19.xml"/><Relationship Id="rId4" Type="http://schemas.openxmlformats.org/officeDocument/2006/relationships/image" Target="../media/image66.jpe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9.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7.xml"/><Relationship Id="rId1" Type="http://schemas.openxmlformats.org/officeDocument/2006/relationships/vmlDrawing" Target="../drawings/vmlDrawing2.vml"/><Relationship Id="rId5" Type="http://schemas.openxmlformats.org/officeDocument/2006/relationships/oleObject" Target="../embeddings/oleObject2.bin"/><Relationship Id="rId4" Type="http://schemas.openxmlformats.org/officeDocument/2006/relationships/image" Target="../media/image10.jpeg"/></Relationships>
</file>

<file path=ppt/slides/_rels/slide5.xml.rels><?xml version="1.0" encoding="UTF-8" standalone="yes"?>
<Relationships xmlns="http://schemas.openxmlformats.org/package/2006/relationships"><Relationship Id="rId8" Type="http://schemas.openxmlformats.org/officeDocument/2006/relationships/hyperlink" Target="http://www.fcc.gov/" TargetMode="External"/><Relationship Id="rId3" Type="http://schemas.openxmlformats.org/officeDocument/2006/relationships/hyperlink" Target="http://www.energy.gov/index.htm" TargetMode="External"/><Relationship Id="rId7"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9.png"/><Relationship Id="rId4" Type="http://schemas.openxmlformats.org/officeDocument/2006/relationships/image" Target="../media/image18.jpeg"/><Relationship Id="rId9" Type="http://schemas.openxmlformats.org/officeDocument/2006/relationships/image" Target="../media/image21.png"/></Relationships>
</file>

<file path=ppt/slides/_rels/slide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8.jpeg"/><Relationship Id="rId4" Type="http://schemas.openxmlformats.org/officeDocument/2006/relationships/hyperlink" Target="http://www.energy.gov/index.htm" TargetMode="Externa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png"/><Relationship Id="rId3" Type="http://schemas.openxmlformats.org/officeDocument/2006/relationships/image" Target="../media/image23.png"/><Relationship Id="rId7" Type="http://schemas.openxmlformats.org/officeDocument/2006/relationships/image" Target="../media/image27.png"/><Relationship Id="rId12"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25.png"/><Relationship Id="rId15" Type="http://schemas.openxmlformats.org/officeDocument/2006/relationships/image" Target="../media/image35.pn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png"/><Relationship Id="rId14"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3" name="Picture 26" descr="pole mounted dist xformer"/>
          <p:cNvPicPr>
            <a:picLocks noChangeAspect="1" noChangeArrowheads="1"/>
          </p:cNvPicPr>
          <p:nvPr/>
        </p:nvPicPr>
        <p:blipFill>
          <a:blip r:embed="rId3"/>
          <a:srcRect l="30000" t="6667" r="20000" b="33333"/>
          <a:stretch>
            <a:fillRect/>
          </a:stretch>
        </p:blipFill>
        <p:spPr bwMode="auto">
          <a:xfrm>
            <a:off x="4521200" y="5257800"/>
            <a:ext cx="889000" cy="1600200"/>
          </a:xfrm>
          <a:prstGeom prst="rect">
            <a:avLst/>
          </a:prstGeom>
          <a:noFill/>
          <a:ln w="9525">
            <a:noFill/>
            <a:miter lim="800000"/>
            <a:headEnd/>
            <a:tailEnd/>
          </a:ln>
        </p:spPr>
      </p:pic>
      <p:pic>
        <p:nvPicPr>
          <p:cNvPr id="28674" name="Picture 24" descr="coal fired plantp"/>
          <p:cNvPicPr>
            <a:picLocks noChangeAspect="1" noChangeArrowheads="1"/>
          </p:cNvPicPr>
          <p:nvPr/>
        </p:nvPicPr>
        <p:blipFill>
          <a:blip r:embed="rId4"/>
          <a:srcRect r="62718" b="7813"/>
          <a:stretch>
            <a:fillRect/>
          </a:stretch>
        </p:blipFill>
        <p:spPr bwMode="auto">
          <a:xfrm>
            <a:off x="142875" y="5257800"/>
            <a:ext cx="974725" cy="1600200"/>
          </a:xfrm>
          <a:prstGeom prst="rect">
            <a:avLst/>
          </a:prstGeom>
          <a:noFill/>
          <a:ln w="9525">
            <a:noFill/>
            <a:miter lim="800000"/>
            <a:headEnd/>
            <a:tailEnd/>
          </a:ln>
        </p:spPr>
      </p:pic>
      <p:pic>
        <p:nvPicPr>
          <p:cNvPr id="28675" name="Picture 23" descr="wind farm"/>
          <p:cNvPicPr>
            <a:picLocks noChangeAspect="1" noChangeArrowheads="1"/>
          </p:cNvPicPr>
          <p:nvPr/>
        </p:nvPicPr>
        <p:blipFill>
          <a:blip r:embed="rId5"/>
          <a:srcRect t="23645" r="6400"/>
          <a:stretch>
            <a:fillRect/>
          </a:stretch>
        </p:blipFill>
        <p:spPr bwMode="auto">
          <a:xfrm>
            <a:off x="6019800" y="5248275"/>
            <a:ext cx="2914650" cy="1609725"/>
          </a:xfrm>
          <a:prstGeom prst="rect">
            <a:avLst/>
          </a:prstGeom>
          <a:noFill/>
          <a:ln w="9525">
            <a:noFill/>
            <a:miter lim="800000"/>
            <a:headEnd/>
            <a:tailEnd/>
          </a:ln>
        </p:spPr>
      </p:pic>
      <p:sp>
        <p:nvSpPr>
          <p:cNvPr id="28676" name="Line 5"/>
          <p:cNvSpPr>
            <a:spLocks noChangeShapeType="1"/>
          </p:cNvSpPr>
          <p:nvPr/>
        </p:nvSpPr>
        <p:spPr bwMode="auto">
          <a:xfrm>
            <a:off x="457200" y="2590800"/>
            <a:ext cx="8077200" cy="0"/>
          </a:xfrm>
          <a:prstGeom prst="line">
            <a:avLst/>
          </a:prstGeom>
          <a:noFill/>
          <a:ln w="19050">
            <a:solidFill>
              <a:schemeClr val="tx2"/>
            </a:solidFill>
            <a:round/>
            <a:headEnd/>
            <a:tailEnd/>
          </a:ln>
        </p:spPr>
        <p:txBody>
          <a:bodyPr wrap="none" anchor="ctr"/>
          <a:lstStyle/>
          <a:p>
            <a:endParaRPr lang="en-US"/>
          </a:p>
        </p:txBody>
      </p:sp>
      <p:sp>
        <p:nvSpPr>
          <p:cNvPr id="28677" name="Text Box 15"/>
          <p:cNvSpPr txBox="1">
            <a:spLocks noChangeArrowheads="1"/>
          </p:cNvSpPr>
          <p:nvPr/>
        </p:nvSpPr>
        <p:spPr bwMode="auto">
          <a:xfrm>
            <a:off x="606425" y="3430588"/>
            <a:ext cx="2530475" cy="304800"/>
          </a:xfrm>
          <a:prstGeom prst="rect">
            <a:avLst/>
          </a:prstGeom>
          <a:noFill/>
          <a:ln w="9525">
            <a:noFill/>
            <a:miter lim="800000"/>
            <a:headEnd/>
            <a:tailEnd/>
          </a:ln>
        </p:spPr>
        <p:txBody>
          <a:bodyPr>
            <a:spAutoFit/>
          </a:bodyPr>
          <a:lstStyle/>
          <a:p>
            <a:endParaRPr lang="en-US" sz="1400"/>
          </a:p>
        </p:txBody>
      </p:sp>
      <p:sp>
        <p:nvSpPr>
          <p:cNvPr id="28678" name="Rectangle 2"/>
          <p:cNvSpPr>
            <a:spLocks noChangeArrowheads="1"/>
          </p:cNvSpPr>
          <p:nvPr/>
        </p:nvSpPr>
        <p:spPr bwMode="auto">
          <a:xfrm>
            <a:off x="457200" y="1143000"/>
            <a:ext cx="8458200" cy="1905000"/>
          </a:xfrm>
          <a:prstGeom prst="rect">
            <a:avLst/>
          </a:prstGeom>
          <a:solidFill>
            <a:schemeClr val="bg1"/>
          </a:solidFill>
          <a:ln w="9525">
            <a:noFill/>
            <a:miter lim="800000"/>
            <a:headEnd/>
            <a:tailEnd/>
          </a:ln>
        </p:spPr>
        <p:txBody>
          <a:bodyPr anchor="ctr"/>
          <a:lstStyle/>
          <a:p>
            <a:pPr algn="ctr"/>
            <a:r>
              <a:rPr lang="en-US" sz="3600" b="1"/>
              <a:t>Smart Grid Challenges: Standards, Measurements and Security </a:t>
            </a:r>
          </a:p>
        </p:txBody>
      </p:sp>
      <p:sp>
        <p:nvSpPr>
          <p:cNvPr id="28679" name="Text Box 3"/>
          <p:cNvSpPr txBox="1">
            <a:spLocks noChangeArrowheads="1"/>
          </p:cNvSpPr>
          <p:nvPr/>
        </p:nvSpPr>
        <p:spPr bwMode="auto">
          <a:xfrm>
            <a:off x="76200" y="2895600"/>
            <a:ext cx="8686800" cy="2587625"/>
          </a:xfrm>
          <a:prstGeom prst="rect">
            <a:avLst/>
          </a:prstGeom>
          <a:noFill/>
          <a:ln w="9525">
            <a:noFill/>
            <a:miter lim="800000"/>
            <a:headEnd/>
            <a:tailEnd/>
          </a:ln>
        </p:spPr>
        <p:txBody>
          <a:bodyPr>
            <a:spAutoFit/>
          </a:bodyPr>
          <a:lstStyle/>
          <a:p>
            <a:pPr marL="285750" lvl="1" indent="-171450" algn="ctr" eaLnBrk="0" hangingPunct="0">
              <a:spcBef>
                <a:spcPct val="20000"/>
              </a:spcBef>
              <a:tabLst>
                <a:tab pos="341313" algn="l"/>
              </a:tabLst>
            </a:pPr>
            <a:r>
              <a:rPr lang="en-US" sz="2000"/>
              <a:t>David Wollman</a:t>
            </a:r>
          </a:p>
          <a:p>
            <a:pPr marL="285750" lvl="1" indent="-171450" algn="ctr" eaLnBrk="0" hangingPunct="0">
              <a:spcBef>
                <a:spcPct val="20000"/>
              </a:spcBef>
              <a:tabLst>
                <a:tab pos="341313" algn="l"/>
              </a:tabLst>
            </a:pPr>
            <a:r>
              <a:rPr lang="en-US" sz="2000"/>
              <a:t>Smart Grid Team</a:t>
            </a:r>
          </a:p>
          <a:p>
            <a:pPr marL="285750" lvl="1" indent="-171450" algn="ctr" eaLnBrk="0" hangingPunct="0">
              <a:spcBef>
                <a:spcPct val="20000"/>
              </a:spcBef>
              <a:tabLst>
                <a:tab pos="341313" algn="l"/>
              </a:tabLst>
            </a:pPr>
            <a:r>
              <a:rPr lang="en-US" sz="2000"/>
              <a:t>Physical Measurement Laboratory</a:t>
            </a:r>
          </a:p>
          <a:p>
            <a:pPr marL="285750" lvl="1" indent="-171450" algn="ctr" eaLnBrk="0" hangingPunct="0">
              <a:spcBef>
                <a:spcPct val="20000"/>
              </a:spcBef>
              <a:tabLst>
                <a:tab pos="341313" algn="l"/>
              </a:tabLst>
            </a:pPr>
            <a:r>
              <a:rPr lang="en-US" sz="2000"/>
              <a:t>National Institute of Standards and Technology</a:t>
            </a:r>
          </a:p>
          <a:p>
            <a:pPr marL="285750" lvl="1" indent="-171450" algn="ctr" eaLnBrk="0" hangingPunct="0">
              <a:spcBef>
                <a:spcPct val="20000"/>
              </a:spcBef>
              <a:tabLst>
                <a:tab pos="341313" algn="l"/>
              </a:tabLst>
            </a:pPr>
            <a:r>
              <a:rPr lang="en-US" sz="2000"/>
              <a:t>U.S. Department of Commerce</a:t>
            </a:r>
          </a:p>
          <a:p>
            <a:pPr marL="285750" lvl="1" indent="-171450" algn="ctr" eaLnBrk="0" hangingPunct="0">
              <a:spcBef>
                <a:spcPct val="20000"/>
              </a:spcBef>
              <a:tabLst>
                <a:tab pos="341313" algn="l"/>
              </a:tabLst>
            </a:pPr>
            <a:r>
              <a:rPr lang="en-US" sz="2000"/>
              <a:t>October 25, 2010</a:t>
            </a:r>
          </a:p>
          <a:p>
            <a:pPr marL="285750" lvl="1" indent="-171450" algn="ctr" eaLnBrk="0" hangingPunct="0">
              <a:spcBef>
                <a:spcPct val="20000"/>
              </a:spcBef>
              <a:tabLst>
                <a:tab pos="341313" algn="l"/>
              </a:tabLst>
            </a:pPr>
            <a:endParaRPr lang="en-US" sz="2000"/>
          </a:p>
        </p:txBody>
      </p:sp>
      <p:pic>
        <p:nvPicPr>
          <p:cNvPr id="28680" name="Picture 29" descr="Electric_meter"/>
          <p:cNvPicPr>
            <a:picLocks noChangeAspect="1" noChangeArrowheads="1"/>
          </p:cNvPicPr>
          <p:nvPr/>
        </p:nvPicPr>
        <p:blipFill>
          <a:blip r:embed="rId6"/>
          <a:srcRect/>
          <a:stretch>
            <a:fillRect/>
          </a:stretch>
        </p:blipFill>
        <p:spPr bwMode="auto">
          <a:xfrm>
            <a:off x="5348288" y="5257800"/>
            <a:ext cx="666750" cy="1600200"/>
          </a:xfrm>
          <a:prstGeom prst="rect">
            <a:avLst/>
          </a:prstGeom>
          <a:noFill/>
          <a:ln w="9525">
            <a:noFill/>
            <a:miter lim="800000"/>
            <a:headEnd/>
            <a:tailEnd/>
          </a:ln>
        </p:spPr>
      </p:pic>
      <p:pic>
        <p:nvPicPr>
          <p:cNvPr id="28681" name="Picture 28" descr="t-lines"/>
          <p:cNvPicPr>
            <a:picLocks noChangeAspect="1" noChangeArrowheads="1"/>
          </p:cNvPicPr>
          <p:nvPr/>
        </p:nvPicPr>
        <p:blipFill>
          <a:blip r:embed="rId7"/>
          <a:srcRect/>
          <a:stretch>
            <a:fillRect/>
          </a:stretch>
        </p:blipFill>
        <p:spPr bwMode="auto">
          <a:xfrm>
            <a:off x="3505200" y="5257800"/>
            <a:ext cx="1065213" cy="1600200"/>
          </a:xfrm>
          <a:prstGeom prst="rect">
            <a:avLst/>
          </a:prstGeom>
          <a:noFill/>
          <a:ln w="9525">
            <a:noFill/>
            <a:miter lim="800000"/>
            <a:headEnd/>
            <a:tailEnd/>
          </a:ln>
        </p:spPr>
      </p:pic>
      <p:pic>
        <p:nvPicPr>
          <p:cNvPr id="28682" name="Picture 25" descr="solar farm"/>
          <p:cNvPicPr>
            <a:picLocks noChangeAspect="1" noChangeArrowheads="1"/>
          </p:cNvPicPr>
          <p:nvPr/>
        </p:nvPicPr>
        <p:blipFill>
          <a:blip r:embed="rId8"/>
          <a:srcRect/>
          <a:stretch>
            <a:fillRect/>
          </a:stretch>
        </p:blipFill>
        <p:spPr bwMode="auto">
          <a:xfrm>
            <a:off x="1066800" y="5248275"/>
            <a:ext cx="2514600" cy="1647825"/>
          </a:xfrm>
          <a:prstGeom prst="rect">
            <a:avLst/>
          </a:prstGeom>
          <a:noFill/>
          <a:ln w="9525">
            <a:noFill/>
            <a:miter lim="800000"/>
            <a:headEnd/>
            <a:tailEnd/>
          </a:ln>
        </p:spPr>
      </p:pic>
      <p:pic>
        <p:nvPicPr>
          <p:cNvPr id="28683" name="Picture 12" descr="nistident_cent_300ppi.tiff"/>
          <p:cNvPicPr>
            <a:picLocks noChangeAspect="1"/>
          </p:cNvPicPr>
          <p:nvPr/>
        </p:nvPicPr>
        <p:blipFill>
          <a:blip r:embed="rId9"/>
          <a:srcRect/>
          <a:stretch>
            <a:fillRect/>
          </a:stretch>
        </p:blipFill>
        <p:spPr bwMode="auto">
          <a:xfrm>
            <a:off x="7467600" y="152400"/>
            <a:ext cx="1493838" cy="6858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6"/>
          <p:cNvSpPr>
            <a:spLocks noChangeArrowheads="1"/>
          </p:cNvSpPr>
          <p:nvPr/>
        </p:nvSpPr>
        <p:spPr bwMode="auto">
          <a:xfrm>
            <a:off x="0" y="973138"/>
            <a:ext cx="1416050" cy="854075"/>
          </a:xfrm>
          <a:prstGeom prst="rect">
            <a:avLst/>
          </a:prstGeom>
          <a:solidFill>
            <a:srgbClr val="FFFFFF"/>
          </a:solidFill>
          <a:ln w="9525">
            <a:noFill/>
            <a:miter lim="800000"/>
            <a:headEnd/>
            <a:tailEnd/>
          </a:ln>
        </p:spPr>
        <p:txBody>
          <a:bodyPr>
            <a:spAutoFit/>
          </a:bodyPr>
          <a:lstStyle/>
          <a:p>
            <a:r>
              <a:rPr lang="en-US" sz="1000">
                <a:solidFill>
                  <a:schemeClr val="tx2"/>
                </a:solidFill>
                <a:ea typeface="ＭＳ Ｐゴシック"/>
                <a:cs typeface="ＭＳ Ｐゴシック"/>
              </a:rPr>
              <a:t>            </a:t>
            </a:r>
          </a:p>
          <a:p>
            <a:endParaRPr lang="en-US" sz="1000">
              <a:solidFill>
                <a:schemeClr val="tx2"/>
              </a:solidFill>
              <a:ea typeface="ＭＳ Ｐゴシック"/>
              <a:cs typeface="ＭＳ Ｐゴシック"/>
            </a:endParaRPr>
          </a:p>
          <a:p>
            <a:endParaRPr lang="en-US" sz="1000">
              <a:solidFill>
                <a:schemeClr val="tx2"/>
              </a:solidFill>
              <a:ea typeface="ＭＳ Ｐゴシック"/>
              <a:cs typeface="ＭＳ Ｐゴシック"/>
            </a:endParaRPr>
          </a:p>
          <a:p>
            <a:r>
              <a:rPr lang="en-US" sz="1000">
                <a:solidFill>
                  <a:schemeClr val="tx2"/>
                </a:solidFill>
                <a:ea typeface="ＭＳ Ｐゴシック"/>
                <a:cs typeface="ＭＳ Ｐゴシック"/>
              </a:rPr>
              <a:t>                </a:t>
            </a:r>
          </a:p>
          <a:p>
            <a:endParaRPr lang="en-US" sz="1000">
              <a:solidFill>
                <a:schemeClr val="tx2"/>
              </a:solidFill>
              <a:ea typeface="ＭＳ Ｐゴシック"/>
              <a:cs typeface="ＭＳ Ｐゴシック"/>
            </a:endParaRPr>
          </a:p>
        </p:txBody>
      </p:sp>
      <p:pic>
        <p:nvPicPr>
          <p:cNvPr id="47106" name="Picture 5"/>
          <p:cNvPicPr>
            <a:picLocks noChangeAspect="1"/>
          </p:cNvPicPr>
          <p:nvPr/>
        </p:nvPicPr>
        <p:blipFill>
          <a:blip r:embed="rId3"/>
          <a:srcRect/>
          <a:stretch>
            <a:fillRect/>
          </a:stretch>
        </p:blipFill>
        <p:spPr bwMode="auto">
          <a:xfrm>
            <a:off x="460375" y="838200"/>
            <a:ext cx="8369300" cy="3632200"/>
          </a:xfrm>
          <a:prstGeom prst="rect">
            <a:avLst/>
          </a:prstGeom>
          <a:noFill/>
          <a:ln w="9525">
            <a:noFill/>
            <a:miter lim="800000"/>
            <a:headEnd/>
            <a:tailEnd/>
          </a:ln>
        </p:spPr>
      </p:pic>
      <p:pic>
        <p:nvPicPr>
          <p:cNvPr id="47107" name="Picture 29"/>
          <p:cNvPicPr>
            <a:picLocks noChangeAspect="1"/>
          </p:cNvPicPr>
          <p:nvPr/>
        </p:nvPicPr>
        <p:blipFill>
          <a:blip r:embed="rId4"/>
          <a:srcRect/>
          <a:stretch>
            <a:fillRect/>
          </a:stretch>
        </p:blipFill>
        <p:spPr bwMode="auto">
          <a:xfrm>
            <a:off x="0" y="2667000"/>
            <a:ext cx="1143000" cy="1143000"/>
          </a:xfrm>
          <a:prstGeom prst="rect">
            <a:avLst/>
          </a:prstGeom>
          <a:noFill/>
          <a:ln w="9525">
            <a:noFill/>
            <a:miter lim="800000"/>
            <a:headEnd/>
            <a:tailEnd/>
          </a:ln>
        </p:spPr>
      </p:pic>
      <p:grpSp>
        <p:nvGrpSpPr>
          <p:cNvPr id="3" name="Group 48"/>
          <p:cNvGrpSpPr>
            <a:grpSpLocks/>
          </p:cNvGrpSpPr>
          <p:nvPr/>
        </p:nvGrpSpPr>
        <p:grpSpPr bwMode="auto">
          <a:xfrm>
            <a:off x="990600" y="3873500"/>
            <a:ext cx="6019800" cy="1333500"/>
            <a:chOff x="990600" y="3873500"/>
            <a:chExt cx="6019199" cy="1333500"/>
          </a:xfrm>
        </p:grpSpPr>
        <p:sp>
          <p:nvSpPr>
            <p:cNvPr id="47150" name="TextBox 8"/>
            <p:cNvSpPr txBox="1">
              <a:spLocks noChangeArrowheads="1"/>
            </p:cNvSpPr>
            <p:nvPr/>
          </p:nvSpPr>
          <p:spPr bwMode="auto">
            <a:xfrm>
              <a:off x="2590801" y="4800599"/>
              <a:ext cx="4418998" cy="369332"/>
            </a:xfrm>
            <a:prstGeom prst="rect">
              <a:avLst/>
            </a:prstGeom>
            <a:noFill/>
            <a:ln w="9525">
              <a:noFill/>
              <a:miter lim="800000"/>
              <a:headEnd/>
              <a:tailEnd/>
            </a:ln>
          </p:spPr>
          <p:txBody>
            <a:bodyPr wrap="none">
              <a:spAutoFit/>
            </a:bodyPr>
            <a:lstStyle/>
            <a:p>
              <a:r>
                <a:rPr lang="en-US">
                  <a:solidFill>
                    <a:srgbClr val="800000"/>
                  </a:solidFill>
                  <a:ea typeface="ＭＳ Ｐゴシック"/>
                  <a:cs typeface="ＭＳ Ｐゴシック"/>
                </a:rPr>
                <a:t>1547 (Distributed energy interconnection)</a:t>
              </a:r>
            </a:p>
          </p:txBody>
        </p:sp>
        <p:cxnSp>
          <p:nvCxnSpPr>
            <p:cNvPr id="10" name="Straight Arrow Connector 9"/>
            <p:cNvCxnSpPr>
              <a:cxnSpLocks noChangeShapeType="1"/>
            </p:cNvCxnSpPr>
            <p:nvPr/>
          </p:nvCxnSpPr>
          <p:spPr bwMode="auto">
            <a:xfrm rot="16200000" flipV="1">
              <a:off x="2930282" y="4140223"/>
              <a:ext cx="990600" cy="457154"/>
            </a:xfrm>
            <a:prstGeom prst="straightConnector1">
              <a:avLst/>
            </a:prstGeom>
            <a:noFill/>
            <a:ln w="25400">
              <a:solidFill>
                <a:srgbClr val="800000"/>
              </a:solidFill>
              <a:round/>
              <a:headEnd/>
              <a:tailEnd type="arrow" w="med" len="med"/>
            </a:ln>
            <a:effectLst>
              <a:outerShdw dist="20000" dir="5400000" rotWithShape="0">
                <a:srgbClr val="808080">
                  <a:alpha val="37999"/>
                </a:srgbClr>
              </a:outerShdw>
            </a:effectLst>
          </p:spPr>
        </p:cxnSp>
        <p:pic>
          <p:nvPicPr>
            <p:cNvPr id="47152" name="Picture 24"/>
            <p:cNvPicPr>
              <a:picLocks noChangeAspect="1"/>
            </p:cNvPicPr>
            <p:nvPr/>
          </p:nvPicPr>
          <p:blipFill>
            <a:blip r:embed="rId5"/>
            <a:srcRect b="48650"/>
            <a:stretch>
              <a:fillRect/>
            </a:stretch>
          </p:blipFill>
          <p:spPr bwMode="auto">
            <a:xfrm>
              <a:off x="990600" y="4724400"/>
              <a:ext cx="1587500" cy="482600"/>
            </a:xfrm>
            <a:prstGeom prst="rect">
              <a:avLst/>
            </a:prstGeom>
            <a:noFill/>
            <a:ln w="9525">
              <a:noFill/>
              <a:miter lim="800000"/>
              <a:headEnd/>
              <a:tailEnd/>
            </a:ln>
          </p:spPr>
        </p:pic>
      </p:grpSp>
      <p:grpSp>
        <p:nvGrpSpPr>
          <p:cNvPr id="4" name="Group 47"/>
          <p:cNvGrpSpPr>
            <a:grpSpLocks/>
          </p:cNvGrpSpPr>
          <p:nvPr/>
        </p:nvGrpSpPr>
        <p:grpSpPr bwMode="auto">
          <a:xfrm>
            <a:off x="5562600" y="3733800"/>
            <a:ext cx="2922588" cy="1077913"/>
            <a:chOff x="5867400" y="3722688"/>
            <a:chExt cx="2922605" cy="1077912"/>
          </a:xfrm>
        </p:grpSpPr>
        <p:cxnSp>
          <p:nvCxnSpPr>
            <p:cNvPr id="13" name="Straight Arrow Connector 12"/>
            <p:cNvCxnSpPr>
              <a:cxnSpLocks noChangeShapeType="1"/>
            </p:cNvCxnSpPr>
            <p:nvPr/>
          </p:nvCxnSpPr>
          <p:spPr bwMode="auto">
            <a:xfrm rot="5400000" flipH="1" flipV="1">
              <a:off x="6017422" y="4102894"/>
              <a:ext cx="761999" cy="1588"/>
            </a:xfrm>
            <a:prstGeom prst="straightConnector1">
              <a:avLst/>
            </a:prstGeom>
            <a:noFill/>
            <a:ln w="25400">
              <a:solidFill>
                <a:srgbClr val="800000"/>
              </a:solidFill>
              <a:round/>
              <a:headEnd/>
              <a:tailEnd type="arrow" w="med" len="med"/>
            </a:ln>
            <a:effectLst>
              <a:outerShdw dist="20000" dir="5400000" rotWithShape="0">
                <a:srgbClr val="808080">
                  <a:alpha val="37999"/>
                </a:srgbClr>
              </a:outerShdw>
            </a:effectLst>
          </p:spPr>
        </p:cxnSp>
        <p:grpSp>
          <p:nvGrpSpPr>
            <p:cNvPr id="47147" name="Group 41"/>
            <p:cNvGrpSpPr>
              <a:grpSpLocks/>
            </p:cNvGrpSpPr>
            <p:nvPr/>
          </p:nvGrpSpPr>
          <p:grpSpPr bwMode="auto">
            <a:xfrm>
              <a:off x="5867400" y="4419600"/>
              <a:ext cx="2922605" cy="381000"/>
              <a:chOff x="5867400" y="4419600"/>
              <a:chExt cx="2922605" cy="381000"/>
            </a:xfrm>
          </p:grpSpPr>
          <p:sp>
            <p:nvSpPr>
              <p:cNvPr id="47148" name="TextBox 7"/>
              <p:cNvSpPr txBox="1">
                <a:spLocks noChangeArrowheads="1"/>
              </p:cNvSpPr>
              <p:nvPr/>
            </p:nvSpPr>
            <p:spPr bwMode="auto">
              <a:xfrm>
                <a:off x="6629400" y="4419601"/>
                <a:ext cx="2160605" cy="369332"/>
              </a:xfrm>
              <a:prstGeom prst="rect">
                <a:avLst/>
              </a:prstGeom>
              <a:noFill/>
              <a:ln w="9525">
                <a:noFill/>
                <a:miter lim="800000"/>
                <a:headEnd/>
                <a:tailEnd/>
              </a:ln>
            </p:spPr>
            <p:txBody>
              <a:bodyPr wrap="none">
                <a:spAutoFit/>
              </a:bodyPr>
              <a:lstStyle/>
              <a:p>
                <a:r>
                  <a:rPr lang="en-US">
                    <a:solidFill>
                      <a:srgbClr val="800000"/>
                    </a:solidFill>
                    <a:ea typeface="ＭＳ Ｐゴシック"/>
                    <a:cs typeface="ＭＳ Ｐゴシック"/>
                  </a:rPr>
                  <a:t> J1772 (Connector)</a:t>
                </a:r>
              </a:p>
            </p:txBody>
          </p:sp>
          <p:pic>
            <p:nvPicPr>
              <p:cNvPr id="47149" name="Picture 31"/>
              <p:cNvPicPr>
                <a:picLocks noChangeAspect="1"/>
              </p:cNvPicPr>
              <p:nvPr/>
            </p:nvPicPr>
            <p:blipFill>
              <a:blip r:embed="rId6"/>
              <a:srcRect r="75652"/>
              <a:stretch>
                <a:fillRect/>
              </a:stretch>
            </p:blipFill>
            <p:spPr bwMode="auto">
              <a:xfrm>
                <a:off x="5867400" y="4419600"/>
                <a:ext cx="853435" cy="381000"/>
              </a:xfrm>
              <a:prstGeom prst="rect">
                <a:avLst/>
              </a:prstGeom>
              <a:noFill/>
              <a:ln w="9525">
                <a:noFill/>
                <a:miter lim="800000"/>
                <a:headEnd/>
                <a:tailEnd/>
              </a:ln>
            </p:spPr>
          </p:pic>
        </p:grpSp>
      </p:grpSp>
      <p:grpSp>
        <p:nvGrpSpPr>
          <p:cNvPr id="8" name="Group 46"/>
          <p:cNvGrpSpPr>
            <a:grpSpLocks/>
          </p:cNvGrpSpPr>
          <p:nvPr/>
        </p:nvGrpSpPr>
        <p:grpSpPr bwMode="auto">
          <a:xfrm>
            <a:off x="609600" y="5334000"/>
            <a:ext cx="7696200" cy="1187450"/>
            <a:chOff x="609600" y="5334000"/>
            <a:chExt cx="7696200" cy="1186891"/>
          </a:xfrm>
        </p:grpSpPr>
        <p:cxnSp>
          <p:nvCxnSpPr>
            <p:cNvPr id="47138" name="Straight Arrow Connector 25"/>
            <p:cNvCxnSpPr>
              <a:cxnSpLocks noChangeShapeType="1"/>
            </p:cNvCxnSpPr>
            <p:nvPr/>
          </p:nvCxnSpPr>
          <p:spPr bwMode="auto">
            <a:xfrm rot="10800000">
              <a:off x="609600" y="5715000"/>
              <a:ext cx="7696200" cy="1588"/>
            </a:xfrm>
            <a:prstGeom prst="straightConnector1">
              <a:avLst/>
            </a:prstGeom>
            <a:noFill/>
            <a:ln w="28575">
              <a:solidFill>
                <a:srgbClr val="800000"/>
              </a:solidFill>
              <a:round/>
              <a:headEnd type="arrow" w="med" len="med"/>
              <a:tailEnd type="arrow" w="med" len="med"/>
            </a:ln>
          </p:spPr>
        </p:cxnSp>
        <p:grpSp>
          <p:nvGrpSpPr>
            <p:cNvPr id="47139" name="Group 43"/>
            <p:cNvGrpSpPr>
              <a:grpSpLocks/>
            </p:cNvGrpSpPr>
            <p:nvPr/>
          </p:nvGrpSpPr>
          <p:grpSpPr bwMode="auto">
            <a:xfrm>
              <a:off x="1219200" y="5334000"/>
              <a:ext cx="5540329" cy="714895"/>
              <a:chOff x="1219200" y="5334000"/>
              <a:chExt cx="5540329" cy="714895"/>
            </a:xfrm>
          </p:grpSpPr>
          <p:sp>
            <p:nvSpPr>
              <p:cNvPr id="47144" name="Rectangle 23"/>
              <p:cNvSpPr>
                <a:spLocks noChangeArrowheads="1"/>
              </p:cNvSpPr>
              <p:nvPr/>
            </p:nvSpPr>
            <p:spPr bwMode="auto">
              <a:xfrm>
                <a:off x="2057400" y="5334000"/>
                <a:ext cx="4702129" cy="646331"/>
              </a:xfrm>
              <a:prstGeom prst="rect">
                <a:avLst/>
              </a:prstGeom>
              <a:solidFill>
                <a:srgbClr val="F8F8F8"/>
              </a:solidFill>
              <a:ln w="9525">
                <a:noFill/>
                <a:miter lim="800000"/>
                <a:headEnd/>
                <a:tailEnd/>
              </a:ln>
            </p:spPr>
            <p:txBody>
              <a:bodyPr wrap="none">
                <a:spAutoFit/>
              </a:bodyPr>
              <a:lstStyle/>
              <a:p>
                <a:pPr algn="ctr"/>
                <a:r>
                  <a:rPr lang="en-US">
                    <a:solidFill>
                      <a:srgbClr val="800000"/>
                    </a:solidFill>
                    <a:ea typeface="ＭＳ Ｐゴシック"/>
                    <a:cs typeface="ＭＳ Ｐゴシック"/>
                  </a:rPr>
                  <a:t>61850 and 61970/61968 Information models</a:t>
                </a:r>
              </a:p>
              <a:p>
                <a:pPr algn="ctr"/>
                <a:r>
                  <a:rPr lang="en-US">
                    <a:solidFill>
                      <a:srgbClr val="800000"/>
                    </a:solidFill>
                    <a:ea typeface="ＭＳ Ｐゴシック"/>
                    <a:cs typeface="ＭＳ Ｐゴシック"/>
                  </a:rPr>
                  <a:t> </a:t>
                </a:r>
              </a:p>
            </p:txBody>
          </p:sp>
          <p:pic>
            <p:nvPicPr>
              <p:cNvPr id="47145" name="Picture 26"/>
              <p:cNvPicPr>
                <a:picLocks noChangeAspect="1"/>
              </p:cNvPicPr>
              <p:nvPr/>
            </p:nvPicPr>
            <p:blipFill>
              <a:blip r:embed="rId7"/>
              <a:srcRect t="21819"/>
              <a:stretch>
                <a:fillRect/>
              </a:stretch>
            </p:blipFill>
            <p:spPr bwMode="auto">
              <a:xfrm>
                <a:off x="1219200" y="5334000"/>
                <a:ext cx="831273" cy="714895"/>
              </a:xfrm>
              <a:prstGeom prst="rect">
                <a:avLst/>
              </a:prstGeom>
              <a:noFill/>
              <a:ln w="9525">
                <a:noFill/>
                <a:miter lim="800000"/>
                <a:headEnd/>
                <a:tailEnd/>
              </a:ln>
            </p:spPr>
          </p:pic>
        </p:grpSp>
        <p:grpSp>
          <p:nvGrpSpPr>
            <p:cNvPr id="47140" name="Group 42"/>
            <p:cNvGrpSpPr>
              <a:grpSpLocks/>
            </p:cNvGrpSpPr>
            <p:nvPr/>
          </p:nvGrpSpPr>
          <p:grpSpPr bwMode="auto">
            <a:xfrm>
              <a:off x="2209800" y="5791200"/>
              <a:ext cx="4585487" cy="729691"/>
              <a:chOff x="2209800" y="5791200"/>
              <a:chExt cx="4585487" cy="729691"/>
            </a:xfrm>
          </p:grpSpPr>
          <p:pic>
            <p:nvPicPr>
              <p:cNvPr id="47141" name="Picture 32"/>
              <p:cNvPicPr>
                <a:picLocks noChangeAspect="1"/>
              </p:cNvPicPr>
              <p:nvPr/>
            </p:nvPicPr>
            <p:blipFill>
              <a:blip r:embed="rId8"/>
              <a:srcRect/>
              <a:stretch>
                <a:fillRect/>
              </a:stretch>
            </p:blipFill>
            <p:spPr bwMode="auto">
              <a:xfrm>
                <a:off x="2209800" y="5791200"/>
                <a:ext cx="685800" cy="729691"/>
              </a:xfrm>
              <a:prstGeom prst="rect">
                <a:avLst/>
              </a:prstGeom>
              <a:noFill/>
              <a:ln w="9525">
                <a:noFill/>
                <a:miter lim="800000"/>
                <a:headEnd/>
                <a:tailEnd/>
              </a:ln>
            </p:spPr>
          </p:pic>
          <p:pic>
            <p:nvPicPr>
              <p:cNvPr id="47142" name="Picture 33"/>
              <p:cNvPicPr>
                <a:picLocks noChangeAspect="1"/>
              </p:cNvPicPr>
              <p:nvPr/>
            </p:nvPicPr>
            <p:blipFill>
              <a:blip r:embed="rId9"/>
              <a:srcRect r="75476"/>
              <a:stretch>
                <a:fillRect/>
              </a:stretch>
            </p:blipFill>
            <p:spPr bwMode="auto">
              <a:xfrm>
                <a:off x="2895600" y="6019800"/>
                <a:ext cx="1541875" cy="416240"/>
              </a:xfrm>
              <a:prstGeom prst="rect">
                <a:avLst/>
              </a:prstGeom>
              <a:noFill/>
              <a:ln w="9525">
                <a:noFill/>
                <a:miter lim="800000"/>
                <a:headEnd/>
                <a:tailEnd/>
              </a:ln>
            </p:spPr>
          </p:pic>
          <p:sp>
            <p:nvSpPr>
              <p:cNvPr id="47143" name="TextBox 34"/>
              <p:cNvSpPr txBox="1">
                <a:spLocks noChangeArrowheads="1"/>
              </p:cNvSpPr>
              <p:nvPr/>
            </p:nvSpPr>
            <p:spPr bwMode="auto">
              <a:xfrm>
                <a:off x="4724400" y="5791200"/>
                <a:ext cx="2070887" cy="646331"/>
              </a:xfrm>
              <a:prstGeom prst="rect">
                <a:avLst/>
              </a:prstGeom>
              <a:noFill/>
              <a:ln w="9525">
                <a:noFill/>
                <a:miter lim="800000"/>
                <a:headEnd/>
                <a:tailEnd/>
              </a:ln>
            </p:spPr>
            <p:txBody>
              <a:bodyPr wrap="none">
                <a:spAutoFit/>
              </a:bodyPr>
              <a:lstStyle/>
              <a:p>
                <a:r>
                  <a:rPr lang="en-US">
                    <a:solidFill>
                      <a:srgbClr val="800000"/>
                    </a:solidFill>
                    <a:ea typeface="ＭＳ Ｐゴシック"/>
                    <a:cs typeface="ＭＳ Ｐゴシック"/>
                  </a:rPr>
                  <a:t>Demand response</a:t>
                </a:r>
              </a:p>
              <a:p>
                <a:r>
                  <a:rPr lang="en-US">
                    <a:solidFill>
                      <a:srgbClr val="800000"/>
                    </a:solidFill>
                    <a:ea typeface="ＭＳ Ｐゴシック"/>
                    <a:cs typeface="ＭＳ Ｐゴシック"/>
                  </a:rPr>
                  <a:t> &amp; price signaling</a:t>
                </a:r>
              </a:p>
            </p:txBody>
          </p:sp>
        </p:grpSp>
      </p:grpSp>
      <p:grpSp>
        <p:nvGrpSpPr>
          <p:cNvPr id="17" name="Group 44"/>
          <p:cNvGrpSpPr>
            <a:grpSpLocks/>
          </p:cNvGrpSpPr>
          <p:nvPr/>
        </p:nvGrpSpPr>
        <p:grpSpPr bwMode="auto">
          <a:xfrm>
            <a:off x="381000" y="3492500"/>
            <a:ext cx="2851150" cy="1082675"/>
            <a:chOff x="381000" y="3492501"/>
            <a:chExt cx="2851768" cy="1082041"/>
          </a:xfrm>
        </p:grpSpPr>
        <p:sp>
          <p:nvSpPr>
            <p:cNvPr id="47134" name="TextBox 9"/>
            <p:cNvSpPr txBox="1">
              <a:spLocks noChangeArrowheads="1"/>
            </p:cNvSpPr>
            <p:nvPr/>
          </p:nvSpPr>
          <p:spPr bwMode="auto">
            <a:xfrm>
              <a:off x="1752599" y="4191000"/>
              <a:ext cx="1480169" cy="369332"/>
            </a:xfrm>
            <a:prstGeom prst="rect">
              <a:avLst/>
            </a:prstGeom>
            <a:noFill/>
            <a:ln w="9525">
              <a:noFill/>
              <a:miter lim="800000"/>
              <a:headEnd/>
              <a:tailEnd/>
            </a:ln>
          </p:spPr>
          <p:txBody>
            <a:bodyPr wrap="none">
              <a:spAutoFit/>
            </a:bodyPr>
            <a:lstStyle/>
            <a:p>
              <a:r>
                <a:rPr lang="en-US">
                  <a:solidFill>
                    <a:srgbClr val="800000"/>
                  </a:solidFill>
                  <a:ea typeface="ＭＳ Ｐゴシック"/>
                  <a:cs typeface="ＭＳ Ｐゴシック"/>
                </a:rPr>
                <a:t> C12 (Meter)</a:t>
              </a:r>
            </a:p>
          </p:txBody>
        </p:sp>
        <p:cxnSp>
          <p:nvCxnSpPr>
            <p:cNvPr id="28" name="Straight Arrow Connector 27"/>
            <p:cNvCxnSpPr>
              <a:cxnSpLocks noChangeShapeType="1"/>
            </p:cNvCxnSpPr>
            <p:nvPr/>
          </p:nvCxnSpPr>
          <p:spPr bwMode="auto">
            <a:xfrm rot="5400000" flipH="1" flipV="1">
              <a:off x="2240646" y="3538268"/>
              <a:ext cx="698091" cy="606556"/>
            </a:xfrm>
            <a:prstGeom prst="straightConnector1">
              <a:avLst/>
            </a:prstGeom>
            <a:noFill/>
            <a:ln w="25400">
              <a:solidFill>
                <a:srgbClr val="800000"/>
              </a:solidFill>
              <a:round/>
              <a:headEnd/>
              <a:tailEnd type="arrow" w="med" len="med"/>
            </a:ln>
            <a:effectLst>
              <a:outerShdw dist="20000" dir="5400000" rotWithShape="0">
                <a:srgbClr val="808080">
                  <a:alpha val="37999"/>
                </a:srgbClr>
              </a:outerShdw>
            </a:effectLst>
          </p:spPr>
        </p:cxnSp>
        <p:pic>
          <p:nvPicPr>
            <p:cNvPr id="47136" name="Picture 36"/>
            <p:cNvPicPr>
              <a:picLocks noChangeAspect="1"/>
            </p:cNvPicPr>
            <p:nvPr/>
          </p:nvPicPr>
          <p:blipFill>
            <a:blip r:embed="rId10"/>
            <a:srcRect r="63448" b="46753"/>
            <a:stretch>
              <a:fillRect/>
            </a:stretch>
          </p:blipFill>
          <p:spPr bwMode="auto">
            <a:xfrm>
              <a:off x="609600" y="3657600"/>
              <a:ext cx="1211590" cy="520705"/>
            </a:xfrm>
            <a:prstGeom prst="rect">
              <a:avLst/>
            </a:prstGeom>
            <a:noFill/>
            <a:ln w="9525">
              <a:noFill/>
              <a:miter lim="800000"/>
              <a:headEnd/>
              <a:tailEnd/>
            </a:ln>
          </p:spPr>
        </p:pic>
        <p:pic>
          <p:nvPicPr>
            <p:cNvPr id="47137" name="Picture 37"/>
            <p:cNvPicPr>
              <a:picLocks noChangeAspect="1"/>
            </p:cNvPicPr>
            <p:nvPr/>
          </p:nvPicPr>
          <p:blipFill>
            <a:blip r:embed="rId11"/>
            <a:srcRect l="5537" t="13585" r="5537" b="40755"/>
            <a:stretch>
              <a:fillRect/>
            </a:stretch>
          </p:blipFill>
          <p:spPr bwMode="auto">
            <a:xfrm>
              <a:off x="381000" y="4267200"/>
              <a:ext cx="1468121" cy="307342"/>
            </a:xfrm>
            <a:prstGeom prst="rect">
              <a:avLst/>
            </a:prstGeom>
            <a:noFill/>
            <a:ln w="9525">
              <a:noFill/>
              <a:miter lim="800000"/>
              <a:headEnd/>
              <a:tailEnd/>
            </a:ln>
          </p:spPr>
        </p:pic>
      </p:grpSp>
      <p:grpSp>
        <p:nvGrpSpPr>
          <p:cNvPr id="19" name="Group 52"/>
          <p:cNvGrpSpPr>
            <a:grpSpLocks/>
          </p:cNvGrpSpPr>
          <p:nvPr/>
        </p:nvGrpSpPr>
        <p:grpSpPr bwMode="auto">
          <a:xfrm>
            <a:off x="1219200" y="1600200"/>
            <a:ext cx="4059238" cy="1820863"/>
            <a:chOff x="1219200" y="1600200"/>
            <a:chExt cx="4059013" cy="1820798"/>
          </a:xfrm>
        </p:grpSpPr>
        <p:sp>
          <p:nvSpPr>
            <p:cNvPr id="47127" name="TextBox 10"/>
            <p:cNvSpPr txBox="1">
              <a:spLocks noChangeArrowheads="1"/>
            </p:cNvSpPr>
            <p:nvPr/>
          </p:nvSpPr>
          <p:spPr bwMode="auto">
            <a:xfrm>
              <a:off x="3276600" y="2286000"/>
              <a:ext cx="1981200" cy="646331"/>
            </a:xfrm>
            <a:prstGeom prst="rect">
              <a:avLst/>
            </a:prstGeom>
            <a:noFill/>
            <a:ln w="9525">
              <a:noFill/>
              <a:miter lim="800000"/>
              <a:headEnd/>
              <a:tailEnd/>
            </a:ln>
          </p:spPr>
          <p:txBody>
            <a:bodyPr>
              <a:spAutoFit/>
            </a:bodyPr>
            <a:lstStyle/>
            <a:p>
              <a:pPr algn="ctr"/>
              <a:r>
                <a:rPr lang="en-US">
                  <a:solidFill>
                    <a:srgbClr val="800000"/>
                  </a:solidFill>
                  <a:ea typeface="ＭＳ Ｐゴシック"/>
                  <a:cs typeface="ＭＳ Ｐゴシック"/>
                </a:rPr>
                <a:t>National Electric</a:t>
              </a:r>
            </a:p>
            <a:p>
              <a:pPr algn="ctr"/>
              <a:r>
                <a:rPr lang="en-US">
                  <a:solidFill>
                    <a:srgbClr val="800000"/>
                  </a:solidFill>
                  <a:ea typeface="ＭＳ Ｐゴシック"/>
                  <a:cs typeface="ＭＳ Ｐゴシック"/>
                </a:rPr>
                <a:t>Code</a:t>
              </a:r>
            </a:p>
          </p:txBody>
        </p:sp>
        <p:sp>
          <p:nvSpPr>
            <p:cNvPr id="47128" name="TextBox 18"/>
            <p:cNvSpPr txBox="1">
              <a:spLocks noChangeArrowheads="1"/>
            </p:cNvSpPr>
            <p:nvPr/>
          </p:nvSpPr>
          <p:spPr bwMode="auto">
            <a:xfrm>
              <a:off x="3733800" y="2895600"/>
              <a:ext cx="1544413" cy="369332"/>
            </a:xfrm>
            <a:prstGeom prst="rect">
              <a:avLst/>
            </a:prstGeom>
            <a:noFill/>
            <a:ln w="9525">
              <a:noFill/>
              <a:miter lim="800000"/>
              <a:headEnd/>
              <a:tailEnd/>
            </a:ln>
          </p:spPr>
          <p:txBody>
            <a:bodyPr wrap="none">
              <a:spAutoFit/>
            </a:bodyPr>
            <a:lstStyle/>
            <a:p>
              <a:r>
                <a:rPr lang="en-US">
                  <a:solidFill>
                    <a:srgbClr val="800000"/>
                  </a:solidFill>
                  <a:ea typeface="ＭＳ Ｐゴシック"/>
                  <a:cs typeface="ＭＳ Ｐゴシック"/>
                </a:rPr>
                <a:t> (Enclosures)</a:t>
              </a:r>
            </a:p>
          </p:txBody>
        </p:sp>
        <p:grpSp>
          <p:nvGrpSpPr>
            <p:cNvPr id="47129" name="Group 49"/>
            <p:cNvGrpSpPr>
              <a:grpSpLocks/>
            </p:cNvGrpSpPr>
            <p:nvPr/>
          </p:nvGrpSpPr>
          <p:grpSpPr bwMode="auto">
            <a:xfrm>
              <a:off x="1219200" y="1752600"/>
              <a:ext cx="1587500" cy="1668398"/>
              <a:chOff x="1219200" y="1752600"/>
              <a:chExt cx="1587500" cy="1668398"/>
            </a:xfrm>
          </p:grpSpPr>
          <p:sp>
            <p:nvSpPr>
              <p:cNvPr id="47132" name="Rectangle 19"/>
              <p:cNvSpPr>
                <a:spLocks noChangeArrowheads="1"/>
              </p:cNvSpPr>
              <p:nvPr/>
            </p:nvSpPr>
            <p:spPr bwMode="auto">
              <a:xfrm>
                <a:off x="1295400" y="2497668"/>
                <a:ext cx="1447800" cy="923330"/>
              </a:xfrm>
              <a:prstGeom prst="rect">
                <a:avLst/>
              </a:prstGeom>
              <a:noFill/>
              <a:ln w="9525">
                <a:noFill/>
                <a:miter lim="800000"/>
                <a:headEnd/>
                <a:tailEnd/>
              </a:ln>
            </p:spPr>
            <p:txBody>
              <a:bodyPr>
                <a:spAutoFit/>
              </a:bodyPr>
              <a:lstStyle/>
              <a:p>
                <a:pPr algn="ctr"/>
                <a:r>
                  <a:rPr lang="en-US">
                    <a:solidFill>
                      <a:srgbClr val="800000"/>
                    </a:solidFill>
                    <a:ea typeface="ＭＳ Ｐゴシック"/>
                    <a:cs typeface="ＭＳ Ｐゴシック"/>
                  </a:rPr>
                  <a:t>National</a:t>
                </a:r>
              </a:p>
              <a:p>
                <a:pPr algn="ctr"/>
                <a:r>
                  <a:rPr lang="en-US">
                    <a:solidFill>
                      <a:srgbClr val="800000"/>
                    </a:solidFill>
                    <a:ea typeface="ＭＳ Ｐゴシック"/>
                    <a:cs typeface="ＭＳ Ｐゴシック"/>
                  </a:rPr>
                  <a:t>Electric</a:t>
                </a:r>
                <a:br>
                  <a:rPr lang="en-US">
                    <a:solidFill>
                      <a:srgbClr val="800000"/>
                    </a:solidFill>
                    <a:ea typeface="ＭＳ Ｐゴシック"/>
                    <a:cs typeface="ＭＳ Ｐゴシック"/>
                  </a:rPr>
                </a:br>
                <a:r>
                  <a:rPr lang="en-US">
                    <a:solidFill>
                      <a:srgbClr val="800000"/>
                    </a:solidFill>
                    <a:ea typeface="ＭＳ Ｐゴシック"/>
                    <a:cs typeface="ＭＳ Ｐゴシック"/>
                  </a:rPr>
                  <a:t>Safety Code</a:t>
                </a:r>
              </a:p>
            </p:txBody>
          </p:sp>
          <p:pic>
            <p:nvPicPr>
              <p:cNvPr id="47133" name="Picture 22"/>
              <p:cNvPicPr>
                <a:picLocks noChangeAspect="1"/>
              </p:cNvPicPr>
              <p:nvPr/>
            </p:nvPicPr>
            <p:blipFill>
              <a:blip r:embed="rId5"/>
              <a:srcRect b="48650"/>
              <a:stretch>
                <a:fillRect/>
              </a:stretch>
            </p:blipFill>
            <p:spPr bwMode="auto">
              <a:xfrm>
                <a:off x="1219200" y="1752600"/>
                <a:ext cx="1587500" cy="482600"/>
              </a:xfrm>
              <a:prstGeom prst="rect">
                <a:avLst/>
              </a:prstGeom>
              <a:noFill/>
              <a:ln w="9525">
                <a:noFill/>
                <a:miter lim="800000"/>
                <a:headEnd/>
                <a:tailEnd/>
              </a:ln>
            </p:spPr>
          </p:pic>
        </p:grpSp>
        <p:pic>
          <p:nvPicPr>
            <p:cNvPr id="47130" name="Picture 50"/>
            <p:cNvPicPr>
              <a:picLocks noChangeAspect="1"/>
            </p:cNvPicPr>
            <p:nvPr/>
          </p:nvPicPr>
          <p:blipFill>
            <a:blip r:embed="rId12"/>
            <a:srcRect t="9000" r="84508"/>
            <a:stretch>
              <a:fillRect/>
            </a:stretch>
          </p:blipFill>
          <p:spPr bwMode="auto">
            <a:xfrm>
              <a:off x="3886200" y="1600200"/>
              <a:ext cx="685800" cy="756445"/>
            </a:xfrm>
            <a:prstGeom prst="rect">
              <a:avLst/>
            </a:prstGeom>
            <a:noFill/>
            <a:ln w="9525">
              <a:noFill/>
              <a:miter lim="800000"/>
              <a:headEnd/>
              <a:tailEnd/>
            </a:ln>
          </p:spPr>
        </p:pic>
        <p:pic>
          <p:nvPicPr>
            <p:cNvPr id="47131" name="Picture 51"/>
            <p:cNvPicPr>
              <a:picLocks noChangeAspect="1"/>
            </p:cNvPicPr>
            <p:nvPr/>
          </p:nvPicPr>
          <p:blipFill>
            <a:blip r:embed="rId13"/>
            <a:srcRect r="80748"/>
            <a:stretch>
              <a:fillRect/>
            </a:stretch>
          </p:blipFill>
          <p:spPr bwMode="auto">
            <a:xfrm>
              <a:off x="3200400" y="2819400"/>
              <a:ext cx="523231" cy="571500"/>
            </a:xfrm>
            <a:prstGeom prst="rect">
              <a:avLst/>
            </a:prstGeom>
            <a:noFill/>
            <a:ln w="9525">
              <a:noFill/>
              <a:miter lim="800000"/>
              <a:headEnd/>
              <a:tailEnd/>
            </a:ln>
          </p:spPr>
        </p:pic>
      </p:grpSp>
      <p:grpSp>
        <p:nvGrpSpPr>
          <p:cNvPr id="26" name="Group 55"/>
          <p:cNvGrpSpPr>
            <a:grpSpLocks/>
          </p:cNvGrpSpPr>
          <p:nvPr/>
        </p:nvGrpSpPr>
        <p:grpSpPr bwMode="auto">
          <a:xfrm>
            <a:off x="7620000" y="3886200"/>
            <a:ext cx="1524000" cy="381000"/>
            <a:chOff x="7620000" y="3886200"/>
            <a:chExt cx="1524000" cy="380843"/>
          </a:xfrm>
        </p:grpSpPr>
        <p:pic>
          <p:nvPicPr>
            <p:cNvPr id="47125" name="Picture 53"/>
            <p:cNvPicPr>
              <a:picLocks noChangeAspect="1"/>
            </p:cNvPicPr>
            <p:nvPr/>
          </p:nvPicPr>
          <p:blipFill>
            <a:blip r:embed="rId14"/>
            <a:srcRect r="67723"/>
            <a:stretch>
              <a:fillRect/>
            </a:stretch>
          </p:blipFill>
          <p:spPr bwMode="auto">
            <a:xfrm>
              <a:off x="7620000" y="3886200"/>
              <a:ext cx="428121" cy="380843"/>
            </a:xfrm>
            <a:prstGeom prst="rect">
              <a:avLst/>
            </a:prstGeom>
            <a:noFill/>
            <a:ln w="9525">
              <a:noFill/>
              <a:miter lim="800000"/>
              <a:headEnd/>
              <a:tailEnd/>
            </a:ln>
          </p:spPr>
        </p:pic>
        <p:sp>
          <p:nvSpPr>
            <p:cNvPr id="47126" name="TextBox 54"/>
            <p:cNvSpPr txBox="1">
              <a:spLocks noChangeArrowheads="1"/>
            </p:cNvSpPr>
            <p:nvPr/>
          </p:nvSpPr>
          <p:spPr bwMode="auto">
            <a:xfrm>
              <a:off x="8074326" y="3886200"/>
              <a:ext cx="1069674" cy="369332"/>
            </a:xfrm>
            <a:prstGeom prst="rect">
              <a:avLst/>
            </a:prstGeom>
            <a:noFill/>
            <a:ln w="9525">
              <a:noFill/>
              <a:miter lim="800000"/>
              <a:headEnd/>
              <a:tailEnd/>
            </a:ln>
          </p:spPr>
          <p:txBody>
            <a:bodyPr wrap="none">
              <a:spAutoFit/>
            </a:bodyPr>
            <a:lstStyle/>
            <a:p>
              <a:r>
                <a:rPr lang="en-US">
                  <a:solidFill>
                    <a:srgbClr val="800000"/>
                  </a:solidFill>
                  <a:ea typeface="ＭＳ Ｐゴシック"/>
                  <a:cs typeface="ＭＳ Ｐゴシック"/>
                </a:rPr>
                <a:t>(Battery)</a:t>
              </a:r>
            </a:p>
          </p:txBody>
        </p:sp>
      </p:grpSp>
      <p:sp>
        <p:nvSpPr>
          <p:cNvPr id="47114" name="Title 1"/>
          <p:cNvSpPr>
            <a:spLocks noGrp="1"/>
          </p:cNvSpPr>
          <p:nvPr>
            <p:ph type="title" idx="4294967295"/>
          </p:nvPr>
        </p:nvSpPr>
        <p:spPr>
          <a:xfrm>
            <a:off x="0" y="177800"/>
            <a:ext cx="9144000" cy="508000"/>
          </a:xfrm>
        </p:spPr>
        <p:txBody>
          <a:bodyPr/>
          <a:lstStyle/>
          <a:p>
            <a:r>
              <a:rPr lang="en-US" sz="3000" smtClean="0"/>
              <a:t>Example: Electric Vehicles Require Many Standards</a:t>
            </a:r>
          </a:p>
        </p:txBody>
      </p:sp>
      <p:grpSp>
        <p:nvGrpSpPr>
          <p:cNvPr id="31" name="Group 45"/>
          <p:cNvGrpSpPr>
            <a:grpSpLocks/>
          </p:cNvGrpSpPr>
          <p:nvPr/>
        </p:nvGrpSpPr>
        <p:grpSpPr bwMode="auto">
          <a:xfrm>
            <a:off x="5715000" y="1295400"/>
            <a:ext cx="3479800" cy="2133600"/>
            <a:chOff x="5715000" y="1295400"/>
            <a:chExt cx="3480284" cy="2133600"/>
          </a:xfrm>
        </p:grpSpPr>
        <p:cxnSp>
          <p:nvCxnSpPr>
            <p:cNvPr id="47118" name="Straight Arrow Connector 17"/>
            <p:cNvCxnSpPr>
              <a:cxnSpLocks noChangeShapeType="1"/>
            </p:cNvCxnSpPr>
            <p:nvPr/>
          </p:nvCxnSpPr>
          <p:spPr bwMode="auto">
            <a:xfrm rot="5400000">
              <a:off x="5867400" y="2286000"/>
              <a:ext cx="1143000" cy="1143000"/>
            </a:xfrm>
            <a:prstGeom prst="straightConnector1">
              <a:avLst/>
            </a:prstGeom>
            <a:noFill/>
            <a:ln w="28575">
              <a:solidFill>
                <a:srgbClr val="800000"/>
              </a:solidFill>
              <a:round/>
              <a:headEnd/>
              <a:tailEnd type="arrow" w="med" len="med"/>
            </a:ln>
          </p:spPr>
        </p:cxnSp>
        <p:grpSp>
          <p:nvGrpSpPr>
            <p:cNvPr id="47119" name="Group 40"/>
            <p:cNvGrpSpPr>
              <a:grpSpLocks/>
            </p:cNvGrpSpPr>
            <p:nvPr/>
          </p:nvGrpSpPr>
          <p:grpSpPr bwMode="auto">
            <a:xfrm>
              <a:off x="5943600" y="1752600"/>
              <a:ext cx="3200400" cy="408689"/>
              <a:chOff x="5943600" y="1752600"/>
              <a:chExt cx="3200400" cy="408689"/>
            </a:xfrm>
          </p:grpSpPr>
          <p:pic>
            <p:nvPicPr>
              <p:cNvPr id="47123" name="Picture 27"/>
              <p:cNvPicPr>
                <a:picLocks noChangeAspect="1"/>
              </p:cNvPicPr>
              <p:nvPr/>
            </p:nvPicPr>
            <p:blipFill>
              <a:blip r:embed="rId15"/>
              <a:srcRect l="30968" t="16743" r="30968" b="41859"/>
              <a:stretch>
                <a:fillRect/>
              </a:stretch>
            </p:blipFill>
            <p:spPr bwMode="auto">
              <a:xfrm>
                <a:off x="5943600" y="1752600"/>
                <a:ext cx="1219200" cy="408689"/>
              </a:xfrm>
              <a:prstGeom prst="rect">
                <a:avLst/>
              </a:prstGeom>
              <a:noFill/>
              <a:ln w="9525">
                <a:noFill/>
                <a:miter lim="800000"/>
                <a:headEnd/>
                <a:tailEnd/>
              </a:ln>
            </p:spPr>
          </p:pic>
          <p:sp>
            <p:nvSpPr>
              <p:cNvPr id="47124" name="TextBox 28"/>
              <p:cNvSpPr txBox="1">
                <a:spLocks noChangeArrowheads="1"/>
              </p:cNvSpPr>
              <p:nvPr/>
            </p:nvSpPr>
            <p:spPr bwMode="auto">
              <a:xfrm>
                <a:off x="7163169" y="1752600"/>
                <a:ext cx="1980831" cy="369332"/>
              </a:xfrm>
              <a:prstGeom prst="rect">
                <a:avLst/>
              </a:prstGeom>
              <a:noFill/>
              <a:ln w="9525">
                <a:noFill/>
                <a:miter lim="800000"/>
                <a:headEnd/>
                <a:tailEnd/>
              </a:ln>
            </p:spPr>
            <p:txBody>
              <a:bodyPr wrap="none">
                <a:spAutoFit/>
              </a:bodyPr>
              <a:lstStyle/>
              <a:p>
                <a:r>
                  <a:rPr lang="en-US">
                    <a:solidFill>
                      <a:srgbClr val="800000"/>
                    </a:solidFill>
                    <a:ea typeface="ＭＳ Ｐゴシック"/>
                    <a:cs typeface="ＭＳ Ｐゴシック"/>
                  </a:rPr>
                  <a:t>Smart Energy 2.0</a:t>
                </a:r>
              </a:p>
            </p:txBody>
          </p:sp>
        </p:grpSp>
        <p:grpSp>
          <p:nvGrpSpPr>
            <p:cNvPr id="47120" name="Group 39"/>
            <p:cNvGrpSpPr>
              <a:grpSpLocks/>
            </p:cNvGrpSpPr>
            <p:nvPr/>
          </p:nvGrpSpPr>
          <p:grpSpPr bwMode="auto">
            <a:xfrm>
              <a:off x="5715000" y="1295400"/>
              <a:ext cx="3480284" cy="381000"/>
              <a:chOff x="5715000" y="1295400"/>
              <a:chExt cx="3480284" cy="381000"/>
            </a:xfrm>
          </p:grpSpPr>
          <p:sp>
            <p:nvSpPr>
              <p:cNvPr id="47121" name="TextBox 6"/>
              <p:cNvSpPr txBox="1">
                <a:spLocks noChangeArrowheads="1"/>
              </p:cNvSpPr>
              <p:nvPr/>
            </p:nvSpPr>
            <p:spPr bwMode="auto">
              <a:xfrm>
                <a:off x="6496033" y="1295401"/>
                <a:ext cx="2699251" cy="369332"/>
              </a:xfrm>
              <a:prstGeom prst="rect">
                <a:avLst/>
              </a:prstGeom>
              <a:noFill/>
              <a:ln w="9525">
                <a:noFill/>
                <a:miter lim="800000"/>
                <a:headEnd/>
                <a:tailEnd/>
              </a:ln>
            </p:spPr>
            <p:txBody>
              <a:bodyPr wrap="none">
                <a:spAutoFit/>
              </a:bodyPr>
              <a:lstStyle/>
              <a:p>
                <a:r>
                  <a:rPr lang="en-US">
                    <a:solidFill>
                      <a:srgbClr val="800000"/>
                    </a:solidFill>
                    <a:ea typeface="ＭＳ Ｐゴシック"/>
                    <a:cs typeface="ＭＳ Ｐゴシック"/>
                  </a:rPr>
                  <a:t> J2293 (Communication)</a:t>
                </a:r>
              </a:p>
            </p:txBody>
          </p:sp>
          <p:pic>
            <p:nvPicPr>
              <p:cNvPr id="47122" name="Picture 30"/>
              <p:cNvPicPr>
                <a:picLocks noChangeAspect="1"/>
              </p:cNvPicPr>
              <p:nvPr/>
            </p:nvPicPr>
            <p:blipFill>
              <a:blip r:embed="rId6"/>
              <a:srcRect r="75652"/>
              <a:stretch>
                <a:fillRect/>
              </a:stretch>
            </p:blipFill>
            <p:spPr bwMode="auto">
              <a:xfrm>
                <a:off x="5715000" y="1295400"/>
                <a:ext cx="853435" cy="381000"/>
              </a:xfrm>
              <a:prstGeom prst="rect">
                <a:avLst/>
              </a:prstGeom>
              <a:noFill/>
              <a:ln w="9525">
                <a:noFill/>
                <a:miter lim="800000"/>
                <a:headEnd/>
                <a:tailEnd/>
              </a:ln>
            </p:spPr>
          </p:pic>
        </p:grpSp>
      </p:grpSp>
      <p:pic>
        <p:nvPicPr>
          <p:cNvPr id="47116" name="Picture 26"/>
          <p:cNvPicPr>
            <a:picLocks noChangeAspect="1"/>
          </p:cNvPicPr>
          <p:nvPr/>
        </p:nvPicPr>
        <p:blipFill>
          <a:blip r:embed="rId7"/>
          <a:srcRect t="21819"/>
          <a:stretch>
            <a:fillRect/>
          </a:stretch>
        </p:blipFill>
        <p:spPr bwMode="auto">
          <a:xfrm>
            <a:off x="7140575" y="4792663"/>
            <a:ext cx="701675" cy="603250"/>
          </a:xfrm>
          <a:prstGeom prst="rect">
            <a:avLst/>
          </a:prstGeom>
          <a:noFill/>
          <a:ln w="9525">
            <a:noFill/>
            <a:miter lim="800000"/>
            <a:headEnd/>
            <a:tailEnd/>
          </a:ln>
        </p:spPr>
      </p:pic>
      <p:sp>
        <p:nvSpPr>
          <p:cNvPr id="47117" name="Slide Number Placeholder 2"/>
          <p:cNvSpPr txBox="1">
            <a:spLocks noGrp="1"/>
          </p:cNvSpPr>
          <p:nvPr/>
        </p:nvSpPr>
        <p:spPr bwMode="auto">
          <a:xfrm>
            <a:off x="3505200" y="6362700"/>
            <a:ext cx="1905000" cy="304800"/>
          </a:xfrm>
          <a:prstGeom prst="rect">
            <a:avLst/>
          </a:prstGeom>
          <a:noFill/>
          <a:ln w="9525">
            <a:noFill/>
            <a:miter lim="800000"/>
            <a:headEnd/>
            <a:tailEnd/>
          </a:ln>
        </p:spPr>
        <p:txBody>
          <a:bodyPr/>
          <a:lstStyle/>
          <a:p>
            <a:pPr algn="ctr"/>
            <a:fld id="{67A6EF31-B1D9-4370-BBF5-447DED6673BD}" type="slidenum">
              <a:rPr lang="en-US" sz="1200" i="1">
                <a:ea typeface="ＭＳ Ｐゴシック"/>
                <a:cs typeface="ＭＳ Ｐゴシック"/>
              </a:rPr>
              <a:pPr algn="ctr"/>
              <a:t>10</a:t>
            </a:fld>
            <a:endParaRPr lang="en-US" sz="1200" i="1">
              <a:ea typeface="ＭＳ Ｐゴシック"/>
              <a:cs typeface="ＭＳ Ｐゴシック"/>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Oval 3"/>
          <p:cNvSpPr>
            <a:spLocks noChangeArrowheads="1"/>
          </p:cNvSpPr>
          <p:nvPr/>
        </p:nvSpPr>
        <p:spPr bwMode="auto">
          <a:xfrm>
            <a:off x="1255713" y="1752600"/>
            <a:ext cx="3429000" cy="3429000"/>
          </a:xfrm>
          <a:prstGeom prst="ellipse">
            <a:avLst/>
          </a:prstGeom>
          <a:solidFill>
            <a:srgbClr val="C0C7EA">
              <a:alpha val="25098"/>
            </a:srgbClr>
          </a:solidFill>
          <a:ln w="9525">
            <a:solidFill>
              <a:schemeClr val="tx1"/>
            </a:solidFill>
            <a:round/>
            <a:headEnd/>
            <a:tailEnd/>
          </a:ln>
        </p:spPr>
        <p:txBody>
          <a:bodyPr wrap="none" anchor="ctr"/>
          <a:lstStyle/>
          <a:p>
            <a:endParaRPr lang="en-US"/>
          </a:p>
        </p:txBody>
      </p:sp>
      <p:sp>
        <p:nvSpPr>
          <p:cNvPr id="49154" name="Oval 3"/>
          <p:cNvSpPr>
            <a:spLocks noChangeArrowheads="1"/>
          </p:cNvSpPr>
          <p:nvPr/>
        </p:nvSpPr>
        <p:spPr bwMode="auto">
          <a:xfrm>
            <a:off x="3962400" y="1752600"/>
            <a:ext cx="3352800" cy="3352800"/>
          </a:xfrm>
          <a:prstGeom prst="ellipse">
            <a:avLst/>
          </a:prstGeom>
          <a:solidFill>
            <a:srgbClr val="F9E5DF">
              <a:alpha val="25098"/>
            </a:srgbClr>
          </a:solidFill>
          <a:ln w="9525">
            <a:solidFill>
              <a:schemeClr val="tx1"/>
            </a:solidFill>
            <a:round/>
            <a:headEnd/>
            <a:tailEnd/>
          </a:ln>
        </p:spPr>
        <p:txBody>
          <a:bodyPr wrap="none" anchor="ctr"/>
          <a:lstStyle/>
          <a:p>
            <a:endParaRPr lang="en-US"/>
          </a:p>
        </p:txBody>
      </p:sp>
      <p:sp>
        <p:nvSpPr>
          <p:cNvPr id="49155" name="Rectangle 2"/>
          <p:cNvSpPr>
            <a:spLocks noGrp="1" noChangeArrowheads="1"/>
          </p:cNvSpPr>
          <p:nvPr>
            <p:ph type="ctrTitle" idx="4294967295"/>
          </p:nvPr>
        </p:nvSpPr>
        <p:spPr>
          <a:xfrm>
            <a:off x="1143000" y="228600"/>
            <a:ext cx="7772400" cy="685800"/>
          </a:xfrm>
        </p:spPr>
        <p:txBody>
          <a:bodyPr/>
          <a:lstStyle/>
          <a:p>
            <a:r>
              <a:rPr lang="en-US" sz="2800" smtClean="0"/>
              <a:t>NIST Support of Measurements and Standards</a:t>
            </a:r>
          </a:p>
        </p:txBody>
      </p:sp>
      <p:sp>
        <p:nvSpPr>
          <p:cNvPr id="49156" name="Text Box 9"/>
          <p:cNvSpPr txBox="1">
            <a:spLocks noChangeArrowheads="1"/>
          </p:cNvSpPr>
          <p:nvPr/>
        </p:nvSpPr>
        <p:spPr bwMode="auto">
          <a:xfrm>
            <a:off x="1752600" y="1828800"/>
            <a:ext cx="2362200" cy="457200"/>
          </a:xfrm>
          <a:prstGeom prst="rect">
            <a:avLst/>
          </a:prstGeom>
          <a:noFill/>
          <a:ln w="9525">
            <a:noFill/>
            <a:miter lim="800000"/>
            <a:headEnd/>
            <a:tailEnd/>
          </a:ln>
        </p:spPr>
        <p:txBody>
          <a:bodyPr>
            <a:spAutoFit/>
          </a:bodyPr>
          <a:lstStyle/>
          <a:p>
            <a:pPr>
              <a:spcBef>
                <a:spcPct val="50000"/>
              </a:spcBef>
            </a:pPr>
            <a:r>
              <a:rPr lang="en-US" sz="2400"/>
              <a:t>Measurements</a:t>
            </a:r>
          </a:p>
        </p:txBody>
      </p:sp>
      <p:sp>
        <p:nvSpPr>
          <p:cNvPr id="49157" name="Text Box 12"/>
          <p:cNvSpPr txBox="1">
            <a:spLocks noChangeArrowheads="1"/>
          </p:cNvSpPr>
          <p:nvPr/>
        </p:nvSpPr>
        <p:spPr bwMode="auto">
          <a:xfrm>
            <a:off x="4572000" y="1768475"/>
            <a:ext cx="2286000" cy="822325"/>
          </a:xfrm>
          <a:prstGeom prst="rect">
            <a:avLst/>
          </a:prstGeom>
          <a:noFill/>
          <a:ln w="9525">
            <a:noFill/>
            <a:miter lim="800000"/>
            <a:headEnd/>
            <a:tailEnd/>
          </a:ln>
        </p:spPr>
        <p:txBody>
          <a:bodyPr>
            <a:spAutoFit/>
          </a:bodyPr>
          <a:lstStyle/>
          <a:p>
            <a:pPr algn="ctr">
              <a:spcBef>
                <a:spcPct val="50000"/>
              </a:spcBef>
            </a:pPr>
            <a:r>
              <a:rPr lang="en-US" sz="2400"/>
              <a:t>Documentary Standards</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Oval 14"/>
          <p:cNvSpPr>
            <a:spLocks noChangeArrowheads="1"/>
          </p:cNvSpPr>
          <p:nvPr/>
        </p:nvSpPr>
        <p:spPr bwMode="auto">
          <a:xfrm>
            <a:off x="1981200" y="1066800"/>
            <a:ext cx="5715000" cy="5715000"/>
          </a:xfrm>
          <a:prstGeom prst="ellipse">
            <a:avLst/>
          </a:prstGeom>
          <a:solidFill>
            <a:srgbClr val="C7E8EB">
              <a:alpha val="25098"/>
            </a:srgbClr>
          </a:solidFill>
          <a:ln w="9525">
            <a:solidFill>
              <a:schemeClr val="tx1"/>
            </a:solidFill>
            <a:round/>
            <a:headEnd/>
            <a:tailEnd/>
          </a:ln>
        </p:spPr>
        <p:txBody>
          <a:bodyPr wrap="none" anchor="ctr"/>
          <a:lstStyle/>
          <a:p>
            <a:endParaRPr lang="en-US"/>
          </a:p>
        </p:txBody>
      </p:sp>
      <p:sp>
        <p:nvSpPr>
          <p:cNvPr id="51202" name="Oval 3"/>
          <p:cNvSpPr>
            <a:spLocks noChangeArrowheads="1"/>
          </p:cNvSpPr>
          <p:nvPr/>
        </p:nvSpPr>
        <p:spPr bwMode="auto">
          <a:xfrm>
            <a:off x="1255713" y="1752600"/>
            <a:ext cx="3429000" cy="3429000"/>
          </a:xfrm>
          <a:prstGeom prst="ellipse">
            <a:avLst/>
          </a:prstGeom>
          <a:solidFill>
            <a:srgbClr val="C0C7EA">
              <a:alpha val="25098"/>
            </a:srgbClr>
          </a:solidFill>
          <a:ln w="9525">
            <a:solidFill>
              <a:schemeClr val="tx1"/>
            </a:solidFill>
            <a:round/>
            <a:headEnd/>
            <a:tailEnd/>
          </a:ln>
        </p:spPr>
        <p:txBody>
          <a:bodyPr wrap="none" anchor="ctr"/>
          <a:lstStyle/>
          <a:p>
            <a:endParaRPr lang="en-US"/>
          </a:p>
        </p:txBody>
      </p:sp>
      <p:sp>
        <p:nvSpPr>
          <p:cNvPr id="51203" name="Oval 3"/>
          <p:cNvSpPr>
            <a:spLocks noChangeArrowheads="1"/>
          </p:cNvSpPr>
          <p:nvPr/>
        </p:nvSpPr>
        <p:spPr bwMode="auto">
          <a:xfrm>
            <a:off x="3962400" y="1752600"/>
            <a:ext cx="3352800" cy="3352800"/>
          </a:xfrm>
          <a:prstGeom prst="ellipse">
            <a:avLst/>
          </a:prstGeom>
          <a:solidFill>
            <a:srgbClr val="F9E5DF">
              <a:alpha val="25098"/>
            </a:srgbClr>
          </a:solidFill>
          <a:ln w="9525">
            <a:solidFill>
              <a:schemeClr val="tx1"/>
            </a:solidFill>
            <a:round/>
            <a:headEnd/>
            <a:tailEnd/>
          </a:ln>
        </p:spPr>
        <p:txBody>
          <a:bodyPr wrap="none" anchor="ctr"/>
          <a:lstStyle/>
          <a:p>
            <a:endParaRPr lang="en-US"/>
          </a:p>
        </p:txBody>
      </p:sp>
      <p:sp>
        <p:nvSpPr>
          <p:cNvPr id="51204" name="Rectangle 2"/>
          <p:cNvSpPr>
            <a:spLocks noGrp="1" noChangeArrowheads="1"/>
          </p:cNvSpPr>
          <p:nvPr>
            <p:ph type="ctrTitle" idx="4294967295"/>
          </p:nvPr>
        </p:nvSpPr>
        <p:spPr>
          <a:xfrm>
            <a:off x="1143000" y="228600"/>
            <a:ext cx="7772400" cy="685800"/>
          </a:xfrm>
        </p:spPr>
        <p:txBody>
          <a:bodyPr/>
          <a:lstStyle/>
          <a:p>
            <a:r>
              <a:rPr lang="en-US" sz="2800" smtClean="0"/>
              <a:t>NIST Support of Measurements and Standards</a:t>
            </a:r>
          </a:p>
        </p:txBody>
      </p:sp>
      <p:sp>
        <p:nvSpPr>
          <p:cNvPr id="51205" name="Text Box 9"/>
          <p:cNvSpPr txBox="1">
            <a:spLocks noChangeArrowheads="1"/>
          </p:cNvSpPr>
          <p:nvPr/>
        </p:nvSpPr>
        <p:spPr bwMode="auto">
          <a:xfrm>
            <a:off x="1752600" y="1828800"/>
            <a:ext cx="2362200" cy="457200"/>
          </a:xfrm>
          <a:prstGeom prst="rect">
            <a:avLst/>
          </a:prstGeom>
          <a:noFill/>
          <a:ln w="9525">
            <a:noFill/>
            <a:miter lim="800000"/>
            <a:headEnd/>
            <a:tailEnd/>
          </a:ln>
        </p:spPr>
        <p:txBody>
          <a:bodyPr>
            <a:spAutoFit/>
          </a:bodyPr>
          <a:lstStyle/>
          <a:p>
            <a:pPr>
              <a:spcBef>
                <a:spcPct val="50000"/>
              </a:spcBef>
            </a:pPr>
            <a:r>
              <a:rPr lang="en-US" sz="2400"/>
              <a:t>Measurements</a:t>
            </a:r>
          </a:p>
        </p:txBody>
      </p:sp>
      <p:sp>
        <p:nvSpPr>
          <p:cNvPr id="51206" name="Text Box 10"/>
          <p:cNvSpPr txBox="1">
            <a:spLocks noChangeArrowheads="1"/>
          </p:cNvSpPr>
          <p:nvPr/>
        </p:nvSpPr>
        <p:spPr bwMode="auto">
          <a:xfrm>
            <a:off x="1371600" y="5410200"/>
            <a:ext cx="6858000" cy="519113"/>
          </a:xfrm>
          <a:prstGeom prst="rect">
            <a:avLst/>
          </a:prstGeom>
          <a:noFill/>
          <a:ln w="9525">
            <a:noFill/>
            <a:miter lim="800000"/>
            <a:headEnd/>
            <a:tailEnd/>
          </a:ln>
        </p:spPr>
        <p:txBody>
          <a:bodyPr>
            <a:spAutoFit/>
          </a:bodyPr>
          <a:lstStyle/>
          <a:p>
            <a:pPr algn="ctr">
              <a:spcBef>
                <a:spcPct val="50000"/>
              </a:spcBef>
            </a:pPr>
            <a:r>
              <a:rPr lang="en-US" sz="2800"/>
              <a:t>Community Engagement</a:t>
            </a:r>
          </a:p>
        </p:txBody>
      </p:sp>
      <p:sp>
        <p:nvSpPr>
          <p:cNvPr id="51207" name="Text Box 12"/>
          <p:cNvSpPr txBox="1">
            <a:spLocks noChangeArrowheads="1"/>
          </p:cNvSpPr>
          <p:nvPr/>
        </p:nvSpPr>
        <p:spPr bwMode="auto">
          <a:xfrm>
            <a:off x="4572000" y="1768475"/>
            <a:ext cx="2286000" cy="822325"/>
          </a:xfrm>
          <a:prstGeom prst="rect">
            <a:avLst/>
          </a:prstGeom>
          <a:noFill/>
          <a:ln w="9525">
            <a:noFill/>
            <a:miter lim="800000"/>
            <a:headEnd/>
            <a:tailEnd/>
          </a:ln>
        </p:spPr>
        <p:txBody>
          <a:bodyPr>
            <a:spAutoFit/>
          </a:bodyPr>
          <a:lstStyle/>
          <a:p>
            <a:pPr algn="ctr">
              <a:spcBef>
                <a:spcPct val="50000"/>
              </a:spcBef>
            </a:pPr>
            <a:r>
              <a:rPr lang="en-US" sz="2400"/>
              <a:t>Documentary Standards</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Oval 14"/>
          <p:cNvSpPr>
            <a:spLocks noChangeArrowheads="1"/>
          </p:cNvSpPr>
          <p:nvPr/>
        </p:nvSpPr>
        <p:spPr bwMode="auto">
          <a:xfrm>
            <a:off x="1981200" y="1066800"/>
            <a:ext cx="5715000" cy="5715000"/>
          </a:xfrm>
          <a:prstGeom prst="ellipse">
            <a:avLst/>
          </a:prstGeom>
          <a:solidFill>
            <a:srgbClr val="C7E8EB">
              <a:alpha val="25098"/>
            </a:srgbClr>
          </a:solidFill>
          <a:ln w="9525">
            <a:solidFill>
              <a:schemeClr val="tx1"/>
            </a:solidFill>
            <a:round/>
            <a:headEnd/>
            <a:tailEnd/>
          </a:ln>
        </p:spPr>
        <p:txBody>
          <a:bodyPr wrap="none" anchor="ctr"/>
          <a:lstStyle/>
          <a:p>
            <a:endParaRPr lang="en-US"/>
          </a:p>
        </p:txBody>
      </p:sp>
      <p:sp>
        <p:nvSpPr>
          <p:cNvPr id="53250" name="Oval 3"/>
          <p:cNvSpPr>
            <a:spLocks noChangeArrowheads="1"/>
          </p:cNvSpPr>
          <p:nvPr/>
        </p:nvSpPr>
        <p:spPr bwMode="auto">
          <a:xfrm>
            <a:off x="1255713" y="1752600"/>
            <a:ext cx="3429000" cy="3429000"/>
          </a:xfrm>
          <a:prstGeom prst="ellipse">
            <a:avLst/>
          </a:prstGeom>
          <a:solidFill>
            <a:srgbClr val="C0C7EA">
              <a:alpha val="25098"/>
            </a:srgbClr>
          </a:solidFill>
          <a:ln w="9525">
            <a:solidFill>
              <a:schemeClr val="tx1"/>
            </a:solidFill>
            <a:round/>
            <a:headEnd/>
            <a:tailEnd/>
          </a:ln>
        </p:spPr>
        <p:txBody>
          <a:bodyPr wrap="none" anchor="ctr"/>
          <a:lstStyle/>
          <a:p>
            <a:endParaRPr lang="en-US"/>
          </a:p>
        </p:txBody>
      </p:sp>
      <p:sp>
        <p:nvSpPr>
          <p:cNvPr id="53251" name="Oval 3"/>
          <p:cNvSpPr>
            <a:spLocks noChangeArrowheads="1"/>
          </p:cNvSpPr>
          <p:nvPr/>
        </p:nvSpPr>
        <p:spPr bwMode="auto">
          <a:xfrm>
            <a:off x="3962400" y="1752600"/>
            <a:ext cx="3352800" cy="3352800"/>
          </a:xfrm>
          <a:prstGeom prst="ellipse">
            <a:avLst/>
          </a:prstGeom>
          <a:solidFill>
            <a:srgbClr val="F9E5DF">
              <a:alpha val="25098"/>
            </a:srgbClr>
          </a:solidFill>
          <a:ln w="9525">
            <a:solidFill>
              <a:schemeClr val="tx1"/>
            </a:solidFill>
            <a:round/>
            <a:headEnd/>
            <a:tailEnd/>
          </a:ln>
        </p:spPr>
        <p:txBody>
          <a:bodyPr wrap="none" anchor="ctr"/>
          <a:lstStyle/>
          <a:p>
            <a:endParaRPr lang="en-US"/>
          </a:p>
        </p:txBody>
      </p:sp>
      <p:sp>
        <p:nvSpPr>
          <p:cNvPr id="53252" name="Oval 5"/>
          <p:cNvSpPr>
            <a:spLocks noChangeArrowheads="1"/>
          </p:cNvSpPr>
          <p:nvPr/>
        </p:nvSpPr>
        <p:spPr bwMode="auto">
          <a:xfrm>
            <a:off x="2438400" y="2222500"/>
            <a:ext cx="2438400" cy="2438400"/>
          </a:xfrm>
          <a:prstGeom prst="ellipse">
            <a:avLst/>
          </a:prstGeom>
          <a:pattFill prst="wdUpDiag">
            <a:fgClr>
              <a:srgbClr val="9DD2ED">
                <a:alpha val="50195"/>
              </a:srgbClr>
            </a:fgClr>
            <a:bgClr>
              <a:schemeClr val="bg1">
                <a:alpha val="50195"/>
              </a:schemeClr>
            </a:bgClr>
          </a:pattFill>
          <a:ln w="25400">
            <a:solidFill>
              <a:schemeClr val="tx1"/>
            </a:solidFill>
            <a:prstDash val="dash"/>
            <a:round/>
            <a:headEnd/>
            <a:tailEnd/>
          </a:ln>
        </p:spPr>
        <p:txBody>
          <a:bodyPr wrap="none" anchor="ctr"/>
          <a:lstStyle/>
          <a:p>
            <a:endParaRPr lang="en-US"/>
          </a:p>
        </p:txBody>
      </p:sp>
      <p:sp>
        <p:nvSpPr>
          <p:cNvPr id="53253" name="Rectangle 2"/>
          <p:cNvSpPr>
            <a:spLocks noGrp="1" noChangeArrowheads="1"/>
          </p:cNvSpPr>
          <p:nvPr>
            <p:ph type="ctrTitle" idx="4294967295"/>
          </p:nvPr>
        </p:nvSpPr>
        <p:spPr>
          <a:xfrm>
            <a:off x="1143000" y="228600"/>
            <a:ext cx="7772400" cy="685800"/>
          </a:xfrm>
        </p:spPr>
        <p:txBody>
          <a:bodyPr/>
          <a:lstStyle/>
          <a:p>
            <a:r>
              <a:rPr lang="en-US" sz="2800" smtClean="0"/>
              <a:t>NIST Support of Measurements and Standards</a:t>
            </a:r>
          </a:p>
        </p:txBody>
      </p:sp>
      <p:sp>
        <p:nvSpPr>
          <p:cNvPr id="53254" name="Text Box 9"/>
          <p:cNvSpPr txBox="1">
            <a:spLocks noChangeArrowheads="1"/>
          </p:cNvSpPr>
          <p:nvPr/>
        </p:nvSpPr>
        <p:spPr bwMode="auto">
          <a:xfrm>
            <a:off x="1752600" y="1828800"/>
            <a:ext cx="2362200" cy="457200"/>
          </a:xfrm>
          <a:prstGeom prst="rect">
            <a:avLst/>
          </a:prstGeom>
          <a:noFill/>
          <a:ln w="9525">
            <a:noFill/>
            <a:miter lim="800000"/>
            <a:headEnd/>
            <a:tailEnd/>
          </a:ln>
        </p:spPr>
        <p:txBody>
          <a:bodyPr>
            <a:spAutoFit/>
          </a:bodyPr>
          <a:lstStyle/>
          <a:p>
            <a:pPr>
              <a:spcBef>
                <a:spcPct val="50000"/>
              </a:spcBef>
            </a:pPr>
            <a:r>
              <a:rPr lang="en-US" sz="2400"/>
              <a:t>Measurements</a:t>
            </a:r>
          </a:p>
        </p:txBody>
      </p:sp>
      <p:sp>
        <p:nvSpPr>
          <p:cNvPr id="53255" name="Text Box 10"/>
          <p:cNvSpPr txBox="1">
            <a:spLocks noChangeArrowheads="1"/>
          </p:cNvSpPr>
          <p:nvPr/>
        </p:nvSpPr>
        <p:spPr bwMode="auto">
          <a:xfrm>
            <a:off x="1371600" y="5410200"/>
            <a:ext cx="6858000" cy="519113"/>
          </a:xfrm>
          <a:prstGeom prst="rect">
            <a:avLst/>
          </a:prstGeom>
          <a:noFill/>
          <a:ln w="9525">
            <a:noFill/>
            <a:miter lim="800000"/>
            <a:headEnd/>
            <a:tailEnd/>
          </a:ln>
        </p:spPr>
        <p:txBody>
          <a:bodyPr>
            <a:spAutoFit/>
          </a:bodyPr>
          <a:lstStyle/>
          <a:p>
            <a:pPr algn="ctr">
              <a:spcBef>
                <a:spcPct val="50000"/>
              </a:spcBef>
            </a:pPr>
            <a:r>
              <a:rPr lang="en-US" sz="2800"/>
              <a:t>Community Engagement</a:t>
            </a:r>
          </a:p>
        </p:txBody>
      </p:sp>
      <p:sp>
        <p:nvSpPr>
          <p:cNvPr id="53256" name="Text Box 12"/>
          <p:cNvSpPr txBox="1">
            <a:spLocks noChangeArrowheads="1"/>
          </p:cNvSpPr>
          <p:nvPr/>
        </p:nvSpPr>
        <p:spPr bwMode="auto">
          <a:xfrm>
            <a:off x="4572000" y="1768475"/>
            <a:ext cx="2286000" cy="822325"/>
          </a:xfrm>
          <a:prstGeom prst="rect">
            <a:avLst/>
          </a:prstGeom>
          <a:noFill/>
          <a:ln w="9525">
            <a:noFill/>
            <a:miter lim="800000"/>
            <a:headEnd/>
            <a:tailEnd/>
          </a:ln>
        </p:spPr>
        <p:txBody>
          <a:bodyPr>
            <a:spAutoFit/>
          </a:bodyPr>
          <a:lstStyle/>
          <a:p>
            <a:pPr algn="ctr">
              <a:spcBef>
                <a:spcPct val="50000"/>
              </a:spcBef>
            </a:pPr>
            <a:r>
              <a:rPr lang="en-US" sz="2400"/>
              <a:t>Documentary Standards</a:t>
            </a:r>
          </a:p>
        </p:txBody>
      </p:sp>
      <p:pic>
        <p:nvPicPr>
          <p:cNvPr id="53257" name="Picture 12" descr="MC900437665[1]"/>
          <p:cNvPicPr>
            <a:picLocks noChangeAspect="1" noChangeArrowheads="1"/>
          </p:cNvPicPr>
          <p:nvPr/>
        </p:nvPicPr>
        <p:blipFill>
          <a:blip r:embed="rId3">
            <a:grayscl/>
            <a:biLevel thresh="50000"/>
          </a:blip>
          <a:srcRect/>
          <a:stretch>
            <a:fillRect/>
          </a:stretch>
        </p:blipFill>
        <p:spPr bwMode="auto">
          <a:xfrm rot="-3188532">
            <a:off x="2792413" y="2492375"/>
            <a:ext cx="1849437" cy="1973263"/>
          </a:xfrm>
          <a:prstGeom prst="rect">
            <a:avLst/>
          </a:prstGeom>
          <a:noFill/>
          <a:ln w="9525">
            <a:noFill/>
            <a:miter lim="800000"/>
            <a:headEnd/>
            <a:tailEnd/>
          </a:ln>
        </p:spPr>
      </p:pic>
      <p:sp>
        <p:nvSpPr>
          <p:cNvPr id="53258" name="Oval 9"/>
          <p:cNvSpPr>
            <a:spLocks noChangeArrowheads="1"/>
          </p:cNvSpPr>
          <p:nvPr/>
        </p:nvSpPr>
        <p:spPr bwMode="auto">
          <a:xfrm>
            <a:off x="3048000" y="2832100"/>
            <a:ext cx="1219200" cy="1219200"/>
          </a:xfrm>
          <a:prstGeom prst="ellipse">
            <a:avLst/>
          </a:prstGeom>
          <a:solidFill>
            <a:srgbClr val="9DD2ED"/>
          </a:solidFill>
          <a:ln w="25400">
            <a:solidFill>
              <a:schemeClr val="tx1"/>
            </a:solidFill>
            <a:prstDash val="dash"/>
            <a:round/>
            <a:headEnd/>
            <a:tailEnd/>
          </a:ln>
        </p:spPr>
        <p:txBody>
          <a:bodyPr wrap="none" anchor="ctr"/>
          <a:lstStyle/>
          <a:p>
            <a:endParaRPr lang="en-US"/>
          </a:p>
        </p:txBody>
      </p:sp>
      <p:sp>
        <p:nvSpPr>
          <p:cNvPr id="53259" name="Text Box 11"/>
          <p:cNvSpPr txBox="1">
            <a:spLocks noChangeArrowheads="1"/>
          </p:cNvSpPr>
          <p:nvPr/>
        </p:nvSpPr>
        <p:spPr bwMode="auto">
          <a:xfrm>
            <a:off x="3124200" y="3200400"/>
            <a:ext cx="1066800" cy="519113"/>
          </a:xfrm>
          <a:prstGeom prst="rect">
            <a:avLst/>
          </a:prstGeom>
          <a:noFill/>
          <a:ln w="9525">
            <a:noFill/>
            <a:miter lim="800000"/>
            <a:headEnd/>
            <a:tailEnd/>
          </a:ln>
        </p:spPr>
        <p:txBody>
          <a:bodyPr>
            <a:spAutoFit/>
          </a:bodyPr>
          <a:lstStyle/>
          <a:p>
            <a:pPr>
              <a:spcBef>
                <a:spcPct val="50000"/>
              </a:spcBef>
            </a:pPr>
            <a:r>
              <a:rPr lang="en-US" sz="2800"/>
              <a:t>NIST</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Oval 3"/>
          <p:cNvSpPr>
            <a:spLocks noChangeArrowheads="1"/>
          </p:cNvSpPr>
          <p:nvPr/>
        </p:nvSpPr>
        <p:spPr bwMode="auto">
          <a:xfrm>
            <a:off x="762000" y="1752600"/>
            <a:ext cx="3429000" cy="3429000"/>
          </a:xfrm>
          <a:prstGeom prst="ellipse">
            <a:avLst/>
          </a:prstGeom>
          <a:solidFill>
            <a:srgbClr val="C0C7EA">
              <a:alpha val="25098"/>
            </a:srgbClr>
          </a:solidFill>
          <a:ln w="9525">
            <a:solidFill>
              <a:schemeClr val="tx1"/>
            </a:solidFill>
            <a:round/>
            <a:headEnd/>
            <a:tailEnd/>
          </a:ln>
        </p:spPr>
        <p:txBody>
          <a:bodyPr wrap="none" anchor="ctr"/>
          <a:lstStyle/>
          <a:p>
            <a:endParaRPr lang="en-US"/>
          </a:p>
        </p:txBody>
      </p:sp>
      <p:sp>
        <p:nvSpPr>
          <p:cNvPr id="55298" name="Oval 3"/>
          <p:cNvSpPr>
            <a:spLocks noChangeArrowheads="1"/>
          </p:cNvSpPr>
          <p:nvPr/>
        </p:nvSpPr>
        <p:spPr bwMode="auto">
          <a:xfrm>
            <a:off x="3581400" y="1981200"/>
            <a:ext cx="3962400" cy="3962400"/>
          </a:xfrm>
          <a:prstGeom prst="ellipse">
            <a:avLst/>
          </a:prstGeom>
          <a:solidFill>
            <a:srgbClr val="F9E5DF">
              <a:alpha val="25098"/>
            </a:srgbClr>
          </a:solidFill>
          <a:ln w="9525">
            <a:solidFill>
              <a:schemeClr val="tx1"/>
            </a:solidFill>
            <a:round/>
            <a:headEnd/>
            <a:tailEnd/>
          </a:ln>
        </p:spPr>
        <p:txBody>
          <a:bodyPr wrap="none" anchor="ctr"/>
          <a:lstStyle/>
          <a:p>
            <a:endParaRPr lang="en-US"/>
          </a:p>
        </p:txBody>
      </p:sp>
      <p:sp>
        <p:nvSpPr>
          <p:cNvPr id="55299" name="Rectangle 2"/>
          <p:cNvSpPr>
            <a:spLocks noGrp="1" noChangeArrowheads="1"/>
          </p:cNvSpPr>
          <p:nvPr>
            <p:ph type="ctrTitle" idx="4294967295"/>
          </p:nvPr>
        </p:nvSpPr>
        <p:spPr>
          <a:xfrm>
            <a:off x="1143000" y="228600"/>
            <a:ext cx="7772400" cy="685800"/>
          </a:xfrm>
        </p:spPr>
        <p:txBody>
          <a:bodyPr/>
          <a:lstStyle/>
          <a:p>
            <a:r>
              <a:rPr lang="en-US" smtClean="0"/>
              <a:t>NIST Support of Smart Grid</a:t>
            </a:r>
          </a:p>
        </p:txBody>
      </p:sp>
      <p:sp>
        <p:nvSpPr>
          <p:cNvPr id="55300" name="Text Box 9"/>
          <p:cNvSpPr txBox="1">
            <a:spLocks noChangeArrowheads="1"/>
          </p:cNvSpPr>
          <p:nvPr/>
        </p:nvSpPr>
        <p:spPr bwMode="auto">
          <a:xfrm>
            <a:off x="914400" y="1997075"/>
            <a:ext cx="2362200" cy="457200"/>
          </a:xfrm>
          <a:prstGeom prst="rect">
            <a:avLst/>
          </a:prstGeom>
          <a:noFill/>
          <a:ln w="9525">
            <a:noFill/>
            <a:miter lim="800000"/>
            <a:headEnd/>
            <a:tailEnd/>
          </a:ln>
        </p:spPr>
        <p:txBody>
          <a:bodyPr>
            <a:spAutoFit/>
          </a:bodyPr>
          <a:lstStyle/>
          <a:p>
            <a:pPr algn="ctr">
              <a:spcBef>
                <a:spcPct val="50000"/>
              </a:spcBef>
            </a:pPr>
            <a:r>
              <a:rPr lang="en-US" sz="2400"/>
              <a:t>Measurements</a:t>
            </a:r>
          </a:p>
        </p:txBody>
      </p:sp>
      <p:sp>
        <p:nvSpPr>
          <p:cNvPr id="55301" name="Oval 9"/>
          <p:cNvSpPr>
            <a:spLocks noChangeArrowheads="1"/>
          </p:cNvSpPr>
          <p:nvPr/>
        </p:nvSpPr>
        <p:spPr bwMode="auto">
          <a:xfrm rot="1729870">
            <a:off x="3886200" y="3505200"/>
            <a:ext cx="2209800" cy="825500"/>
          </a:xfrm>
          <a:prstGeom prst="ellipse">
            <a:avLst/>
          </a:prstGeom>
          <a:pattFill prst="wdUpDiag">
            <a:fgClr>
              <a:srgbClr val="9DD2ED">
                <a:alpha val="50195"/>
              </a:srgbClr>
            </a:fgClr>
            <a:bgClr>
              <a:schemeClr val="bg1">
                <a:alpha val="50195"/>
              </a:schemeClr>
            </a:bgClr>
          </a:pattFill>
          <a:ln w="25400">
            <a:solidFill>
              <a:srgbClr val="808080"/>
            </a:solidFill>
            <a:prstDash val="dash"/>
            <a:round/>
            <a:headEnd/>
            <a:tailEnd/>
          </a:ln>
        </p:spPr>
        <p:txBody>
          <a:bodyPr wrap="none" anchor="ctr"/>
          <a:lstStyle/>
          <a:p>
            <a:endParaRPr lang="en-US"/>
          </a:p>
        </p:txBody>
      </p:sp>
      <p:sp>
        <p:nvSpPr>
          <p:cNvPr id="55302" name="Text Box 11"/>
          <p:cNvSpPr txBox="1">
            <a:spLocks noChangeArrowheads="1"/>
          </p:cNvSpPr>
          <p:nvPr/>
        </p:nvSpPr>
        <p:spPr bwMode="auto">
          <a:xfrm>
            <a:off x="4038600" y="3322638"/>
            <a:ext cx="1066800" cy="519112"/>
          </a:xfrm>
          <a:prstGeom prst="rect">
            <a:avLst/>
          </a:prstGeom>
          <a:noFill/>
          <a:ln w="9525">
            <a:noFill/>
            <a:miter lim="800000"/>
            <a:headEnd/>
            <a:tailEnd/>
          </a:ln>
        </p:spPr>
        <p:txBody>
          <a:bodyPr>
            <a:spAutoFit/>
          </a:bodyPr>
          <a:lstStyle/>
          <a:p>
            <a:pPr>
              <a:spcBef>
                <a:spcPct val="50000"/>
              </a:spcBef>
            </a:pPr>
            <a:r>
              <a:rPr lang="en-US" sz="2800"/>
              <a:t>NIST</a:t>
            </a:r>
          </a:p>
        </p:txBody>
      </p:sp>
      <p:sp>
        <p:nvSpPr>
          <p:cNvPr id="55303" name="Text Box 12"/>
          <p:cNvSpPr txBox="1">
            <a:spLocks noChangeArrowheads="1"/>
          </p:cNvSpPr>
          <p:nvPr/>
        </p:nvSpPr>
        <p:spPr bwMode="auto">
          <a:xfrm>
            <a:off x="4572000" y="1600200"/>
            <a:ext cx="2286000" cy="1187450"/>
          </a:xfrm>
          <a:prstGeom prst="rect">
            <a:avLst/>
          </a:prstGeom>
          <a:noFill/>
          <a:ln w="9525">
            <a:noFill/>
            <a:miter lim="800000"/>
            <a:headEnd/>
            <a:tailEnd/>
          </a:ln>
        </p:spPr>
        <p:txBody>
          <a:bodyPr>
            <a:spAutoFit/>
          </a:bodyPr>
          <a:lstStyle/>
          <a:p>
            <a:pPr algn="ctr">
              <a:spcBef>
                <a:spcPct val="50000"/>
              </a:spcBef>
            </a:pPr>
            <a:r>
              <a:rPr lang="en-US" sz="2400"/>
              <a:t>Smart Grid Documentary Standards</a:t>
            </a:r>
          </a:p>
        </p:txBody>
      </p:sp>
      <p:sp>
        <p:nvSpPr>
          <p:cNvPr id="239628" name="AutoShape 12"/>
          <p:cNvSpPr>
            <a:spLocks noChangeArrowheads="1"/>
          </p:cNvSpPr>
          <p:nvPr/>
        </p:nvSpPr>
        <p:spPr bwMode="auto">
          <a:xfrm>
            <a:off x="4343400" y="3206750"/>
            <a:ext cx="1600200" cy="1517650"/>
          </a:xfrm>
          <a:prstGeom prst="star5">
            <a:avLst/>
          </a:prstGeom>
          <a:solidFill>
            <a:srgbClr val="FFFF00"/>
          </a:solidFill>
          <a:ln w="9525">
            <a:solidFill>
              <a:schemeClr val="tx1"/>
            </a:solidFill>
            <a:miter lim="800000"/>
            <a:headEnd/>
            <a:tailEnd/>
          </a:ln>
          <a:effectLst/>
        </p:spPr>
        <p:txBody>
          <a:bodyPr wrap="none" anchor="ctr"/>
          <a:lstStyle/>
          <a:p>
            <a:pPr>
              <a:defRPr/>
            </a:pPr>
            <a:endParaRPr lang="en-US"/>
          </a:p>
        </p:txBody>
      </p:sp>
      <p:sp>
        <p:nvSpPr>
          <p:cNvPr id="55305" name="Text Box 12"/>
          <p:cNvSpPr txBox="1">
            <a:spLocks noChangeArrowheads="1"/>
          </p:cNvSpPr>
          <p:nvPr/>
        </p:nvSpPr>
        <p:spPr bwMode="auto">
          <a:xfrm>
            <a:off x="4419600" y="3738563"/>
            <a:ext cx="1447800" cy="581025"/>
          </a:xfrm>
          <a:prstGeom prst="rect">
            <a:avLst/>
          </a:prstGeom>
          <a:noFill/>
          <a:ln w="9525">
            <a:noFill/>
            <a:miter lim="800000"/>
            <a:headEnd/>
            <a:tailEnd/>
          </a:ln>
        </p:spPr>
        <p:txBody>
          <a:bodyPr>
            <a:spAutoFit/>
          </a:bodyPr>
          <a:lstStyle/>
          <a:p>
            <a:pPr algn="ctr">
              <a:spcBef>
                <a:spcPct val="50000"/>
              </a:spcBef>
            </a:pPr>
            <a:r>
              <a:rPr lang="en-US" sz="1600"/>
              <a:t>National Need</a:t>
            </a:r>
          </a:p>
        </p:txBody>
      </p:sp>
      <p:sp>
        <p:nvSpPr>
          <p:cNvPr id="55306" name="Text Box 12"/>
          <p:cNvSpPr txBox="1">
            <a:spLocks noChangeArrowheads="1"/>
          </p:cNvSpPr>
          <p:nvPr/>
        </p:nvSpPr>
        <p:spPr bwMode="auto">
          <a:xfrm>
            <a:off x="6096000" y="2819400"/>
            <a:ext cx="2286000" cy="2295525"/>
          </a:xfrm>
          <a:prstGeom prst="rect">
            <a:avLst/>
          </a:prstGeom>
          <a:solidFill>
            <a:schemeClr val="bg1"/>
          </a:solidFill>
          <a:ln w="12700">
            <a:solidFill>
              <a:schemeClr val="tx1"/>
            </a:solidFill>
            <a:miter lim="800000"/>
            <a:headEnd/>
            <a:tailEnd/>
          </a:ln>
        </p:spPr>
        <p:txBody>
          <a:bodyPr>
            <a:spAutoFit/>
          </a:bodyPr>
          <a:lstStyle/>
          <a:p>
            <a:pPr algn="ctr">
              <a:spcBef>
                <a:spcPct val="50000"/>
              </a:spcBef>
            </a:pPr>
            <a:r>
              <a:rPr lang="en-US" sz="2400"/>
              <a:t>Energy Independence and Security Act (EISA) December 2007</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Oval 3"/>
          <p:cNvSpPr>
            <a:spLocks noChangeArrowheads="1"/>
          </p:cNvSpPr>
          <p:nvPr/>
        </p:nvSpPr>
        <p:spPr bwMode="auto">
          <a:xfrm>
            <a:off x="762000" y="1752600"/>
            <a:ext cx="3429000" cy="3429000"/>
          </a:xfrm>
          <a:prstGeom prst="ellipse">
            <a:avLst/>
          </a:prstGeom>
          <a:solidFill>
            <a:srgbClr val="C0C7EA">
              <a:alpha val="25098"/>
            </a:srgbClr>
          </a:solidFill>
          <a:ln w="9525">
            <a:solidFill>
              <a:schemeClr val="tx1"/>
            </a:solidFill>
            <a:round/>
            <a:headEnd/>
            <a:tailEnd/>
          </a:ln>
        </p:spPr>
        <p:txBody>
          <a:bodyPr wrap="none" anchor="ctr"/>
          <a:lstStyle/>
          <a:p>
            <a:endParaRPr lang="en-US"/>
          </a:p>
        </p:txBody>
      </p:sp>
      <p:sp>
        <p:nvSpPr>
          <p:cNvPr id="57346" name="Oval 3"/>
          <p:cNvSpPr>
            <a:spLocks noChangeArrowheads="1"/>
          </p:cNvSpPr>
          <p:nvPr/>
        </p:nvSpPr>
        <p:spPr bwMode="auto">
          <a:xfrm>
            <a:off x="3581400" y="1981200"/>
            <a:ext cx="3962400" cy="3962400"/>
          </a:xfrm>
          <a:prstGeom prst="ellipse">
            <a:avLst/>
          </a:prstGeom>
          <a:solidFill>
            <a:srgbClr val="F9E5DF">
              <a:alpha val="25098"/>
            </a:srgbClr>
          </a:solidFill>
          <a:ln w="9525">
            <a:solidFill>
              <a:schemeClr val="tx1"/>
            </a:solidFill>
            <a:round/>
            <a:headEnd/>
            <a:tailEnd/>
          </a:ln>
        </p:spPr>
        <p:txBody>
          <a:bodyPr wrap="none" anchor="ctr"/>
          <a:lstStyle/>
          <a:p>
            <a:endParaRPr lang="en-US"/>
          </a:p>
        </p:txBody>
      </p:sp>
      <p:sp>
        <p:nvSpPr>
          <p:cNvPr id="57347" name="Rectangle 2"/>
          <p:cNvSpPr>
            <a:spLocks noGrp="1" noChangeArrowheads="1"/>
          </p:cNvSpPr>
          <p:nvPr>
            <p:ph type="ctrTitle" idx="4294967295"/>
          </p:nvPr>
        </p:nvSpPr>
        <p:spPr>
          <a:xfrm>
            <a:off x="1143000" y="228600"/>
            <a:ext cx="7772400" cy="685800"/>
          </a:xfrm>
        </p:spPr>
        <p:txBody>
          <a:bodyPr/>
          <a:lstStyle/>
          <a:p>
            <a:r>
              <a:rPr lang="en-US" smtClean="0"/>
              <a:t>NIST Support of Smart Grid</a:t>
            </a:r>
          </a:p>
        </p:txBody>
      </p:sp>
      <p:sp>
        <p:nvSpPr>
          <p:cNvPr id="57348" name="Text Box 9"/>
          <p:cNvSpPr txBox="1">
            <a:spLocks noChangeArrowheads="1"/>
          </p:cNvSpPr>
          <p:nvPr/>
        </p:nvSpPr>
        <p:spPr bwMode="auto">
          <a:xfrm>
            <a:off x="914400" y="1997075"/>
            <a:ext cx="2362200" cy="457200"/>
          </a:xfrm>
          <a:prstGeom prst="rect">
            <a:avLst/>
          </a:prstGeom>
          <a:noFill/>
          <a:ln w="9525">
            <a:noFill/>
            <a:miter lim="800000"/>
            <a:headEnd/>
            <a:tailEnd/>
          </a:ln>
        </p:spPr>
        <p:txBody>
          <a:bodyPr>
            <a:spAutoFit/>
          </a:bodyPr>
          <a:lstStyle/>
          <a:p>
            <a:pPr algn="ctr">
              <a:spcBef>
                <a:spcPct val="50000"/>
              </a:spcBef>
            </a:pPr>
            <a:r>
              <a:rPr lang="en-US" sz="2400"/>
              <a:t>Measurements</a:t>
            </a:r>
          </a:p>
        </p:txBody>
      </p:sp>
      <p:sp>
        <p:nvSpPr>
          <p:cNvPr id="57349" name="Text Box 10"/>
          <p:cNvSpPr txBox="1">
            <a:spLocks noChangeArrowheads="1"/>
          </p:cNvSpPr>
          <p:nvPr/>
        </p:nvSpPr>
        <p:spPr bwMode="auto">
          <a:xfrm>
            <a:off x="1447800" y="5957888"/>
            <a:ext cx="6858000" cy="519112"/>
          </a:xfrm>
          <a:prstGeom prst="rect">
            <a:avLst/>
          </a:prstGeom>
          <a:noFill/>
          <a:ln w="9525">
            <a:noFill/>
            <a:miter lim="800000"/>
            <a:headEnd/>
            <a:tailEnd/>
          </a:ln>
        </p:spPr>
        <p:txBody>
          <a:bodyPr>
            <a:spAutoFit/>
          </a:bodyPr>
          <a:lstStyle/>
          <a:p>
            <a:pPr algn="ctr">
              <a:spcBef>
                <a:spcPct val="50000"/>
              </a:spcBef>
            </a:pPr>
            <a:r>
              <a:rPr lang="en-US" sz="2800"/>
              <a:t>Smart Grid Community Engagement</a:t>
            </a:r>
          </a:p>
        </p:txBody>
      </p:sp>
      <p:sp>
        <p:nvSpPr>
          <p:cNvPr id="57350" name="Oval 8"/>
          <p:cNvSpPr>
            <a:spLocks noChangeArrowheads="1"/>
          </p:cNvSpPr>
          <p:nvPr/>
        </p:nvSpPr>
        <p:spPr bwMode="auto">
          <a:xfrm rot="1729870">
            <a:off x="3886200" y="3505200"/>
            <a:ext cx="2209800" cy="825500"/>
          </a:xfrm>
          <a:prstGeom prst="ellipse">
            <a:avLst/>
          </a:prstGeom>
          <a:pattFill prst="wdUpDiag">
            <a:fgClr>
              <a:srgbClr val="9DD2ED">
                <a:alpha val="50195"/>
              </a:srgbClr>
            </a:fgClr>
            <a:bgClr>
              <a:schemeClr val="bg1">
                <a:alpha val="50195"/>
              </a:schemeClr>
            </a:bgClr>
          </a:pattFill>
          <a:ln w="25400">
            <a:solidFill>
              <a:srgbClr val="808080"/>
            </a:solidFill>
            <a:prstDash val="dash"/>
            <a:round/>
            <a:headEnd/>
            <a:tailEnd/>
          </a:ln>
        </p:spPr>
        <p:txBody>
          <a:bodyPr wrap="none" anchor="ctr"/>
          <a:lstStyle/>
          <a:p>
            <a:endParaRPr lang="en-US"/>
          </a:p>
        </p:txBody>
      </p:sp>
      <p:sp>
        <p:nvSpPr>
          <p:cNvPr id="57351" name="Text Box 11"/>
          <p:cNvSpPr txBox="1">
            <a:spLocks noChangeArrowheads="1"/>
          </p:cNvSpPr>
          <p:nvPr/>
        </p:nvSpPr>
        <p:spPr bwMode="auto">
          <a:xfrm>
            <a:off x="4038600" y="3322638"/>
            <a:ext cx="1066800" cy="519112"/>
          </a:xfrm>
          <a:prstGeom prst="rect">
            <a:avLst/>
          </a:prstGeom>
          <a:noFill/>
          <a:ln w="9525">
            <a:noFill/>
            <a:miter lim="800000"/>
            <a:headEnd/>
            <a:tailEnd/>
          </a:ln>
        </p:spPr>
        <p:txBody>
          <a:bodyPr>
            <a:spAutoFit/>
          </a:bodyPr>
          <a:lstStyle/>
          <a:p>
            <a:pPr>
              <a:spcBef>
                <a:spcPct val="50000"/>
              </a:spcBef>
            </a:pPr>
            <a:r>
              <a:rPr lang="en-US" sz="2800"/>
              <a:t>NIST</a:t>
            </a:r>
          </a:p>
        </p:txBody>
      </p:sp>
      <p:sp>
        <p:nvSpPr>
          <p:cNvPr id="57352" name="Text Box 12"/>
          <p:cNvSpPr txBox="1">
            <a:spLocks noChangeArrowheads="1"/>
          </p:cNvSpPr>
          <p:nvPr/>
        </p:nvSpPr>
        <p:spPr bwMode="auto">
          <a:xfrm>
            <a:off x="4572000" y="1600200"/>
            <a:ext cx="2286000" cy="1187450"/>
          </a:xfrm>
          <a:prstGeom prst="rect">
            <a:avLst/>
          </a:prstGeom>
          <a:noFill/>
          <a:ln w="9525">
            <a:noFill/>
            <a:miter lim="800000"/>
            <a:headEnd/>
            <a:tailEnd/>
          </a:ln>
        </p:spPr>
        <p:txBody>
          <a:bodyPr>
            <a:spAutoFit/>
          </a:bodyPr>
          <a:lstStyle/>
          <a:p>
            <a:pPr algn="ctr">
              <a:spcBef>
                <a:spcPct val="50000"/>
              </a:spcBef>
            </a:pPr>
            <a:r>
              <a:rPr lang="en-US" sz="2400"/>
              <a:t>Smart Grid Documentary Standards</a:t>
            </a:r>
          </a:p>
        </p:txBody>
      </p:sp>
      <p:sp>
        <p:nvSpPr>
          <p:cNvPr id="247819" name="AutoShape 11"/>
          <p:cNvSpPr>
            <a:spLocks noChangeArrowheads="1"/>
          </p:cNvSpPr>
          <p:nvPr/>
        </p:nvSpPr>
        <p:spPr bwMode="auto">
          <a:xfrm>
            <a:off x="4343400" y="3206750"/>
            <a:ext cx="1600200" cy="1517650"/>
          </a:xfrm>
          <a:prstGeom prst="star5">
            <a:avLst/>
          </a:prstGeom>
          <a:solidFill>
            <a:srgbClr val="FFFF00"/>
          </a:solidFill>
          <a:ln w="9525">
            <a:solidFill>
              <a:schemeClr val="tx1"/>
            </a:solidFill>
            <a:miter lim="800000"/>
            <a:headEnd/>
            <a:tailEnd/>
          </a:ln>
          <a:effectLst/>
        </p:spPr>
        <p:txBody>
          <a:bodyPr wrap="none" anchor="ctr"/>
          <a:lstStyle/>
          <a:p>
            <a:pPr>
              <a:defRPr/>
            </a:pPr>
            <a:endParaRPr lang="en-US"/>
          </a:p>
        </p:txBody>
      </p:sp>
      <p:sp>
        <p:nvSpPr>
          <p:cNvPr id="57354" name="Text Box 12"/>
          <p:cNvSpPr txBox="1">
            <a:spLocks noChangeArrowheads="1"/>
          </p:cNvSpPr>
          <p:nvPr/>
        </p:nvSpPr>
        <p:spPr bwMode="auto">
          <a:xfrm>
            <a:off x="4419600" y="3738563"/>
            <a:ext cx="1447800" cy="581025"/>
          </a:xfrm>
          <a:prstGeom prst="rect">
            <a:avLst/>
          </a:prstGeom>
          <a:noFill/>
          <a:ln w="9525">
            <a:noFill/>
            <a:miter lim="800000"/>
            <a:headEnd/>
            <a:tailEnd/>
          </a:ln>
        </p:spPr>
        <p:txBody>
          <a:bodyPr>
            <a:spAutoFit/>
          </a:bodyPr>
          <a:lstStyle/>
          <a:p>
            <a:pPr algn="ctr">
              <a:spcBef>
                <a:spcPct val="50000"/>
              </a:spcBef>
            </a:pPr>
            <a:r>
              <a:rPr lang="en-US" sz="1600"/>
              <a:t>National Need</a:t>
            </a:r>
          </a:p>
        </p:txBody>
      </p:sp>
      <p:sp>
        <p:nvSpPr>
          <p:cNvPr id="57355" name="Text Box 12"/>
          <p:cNvSpPr txBox="1">
            <a:spLocks noChangeArrowheads="1"/>
          </p:cNvSpPr>
          <p:nvPr/>
        </p:nvSpPr>
        <p:spPr bwMode="auto">
          <a:xfrm>
            <a:off x="6096000" y="2794000"/>
            <a:ext cx="2286000" cy="1930400"/>
          </a:xfrm>
          <a:prstGeom prst="rect">
            <a:avLst/>
          </a:prstGeom>
          <a:solidFill>
            <a:schemeClr val="bg1"/>
          </a:solidFill>
          <a:ln w="12700">
            <a:solidFill>
              <a:schemeClr val="tx1"/>
            </a:solidFill>
            <a:miter lim="800000"/>
            <a:headEnd/>
            <a:tailEnd/>
          </a:ln>
        </p:spPr>
        <p:txBody>
          <a:bodyPr>
            <a:spAutoFit/>
          </a:bodyPr>
          <a:lstStyle/>
          <a:p>
            <a:pPr algn="ctr">
              <a:spcBef>
                <a:spcPct val="50000"/>
              </a:spcBef>
            </a:pPr>
            <a:r>
              <a:rPr lang="en-US" sz="2400"/>
              <a:t>NIST Three Phase Plan </a:t>
            </a:r>
            <a:br>
              <a:rPr lang="en-US" sz="2400"/>
            </a:br>
            <a:r>
              <a:rPr lang="en-US" sz="2400"/>
              <a:t>To Engage </a:t>
            </a:r>
            <a:br>
              <a:rPr lang="en-US" sz="2400"/>
            </a:br>
            <a:r>
              <a:rPr lang="en-US" sz="2400"/>
              <a:t>Smart Grid Community</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Oval 14"/>
          <p:cNvSpPr>
            <a:spLocks noChangeArrowheads="1"/>
          </p:cNvSpPr>
          <p:nvPr/>
        </p:nvSpPr>
        <p:spPr bwMode="auto">
          <a:xfrm>
            <a:off x="2667000" y="304800"/>
            <a:ext cx="6400800" cy="6400800"/>
          </a:xfrm>
          <a:prstGeom prst="ellipse">
            <a:avLst/>
          </a:prstGeom>
          <a:solidFill>
            <a:srgbClr val="C7E8EB">
              <a:alpha val="25098"/>
            </a:srgbClr>
          </a:solidFill>
          <a:ln w="9525">
            <a:solidFill>
              <a:schemeClr val="tx1"/>
            </a:solidFill>
            <a:round/>
            <a:headEnd/>
            <a:tailEnd/>
          </a:ln>
        </p:spPr>
        <p:txBody>
          <a:bodyPr wrap="none" anchor="ctr"/>
          <a:lstStyle/>
          <a:p>
            <a:endParaRPr lang="en-US"/>
          </a:p>
        </p:txBody>
      </p:sp>
      <p:sp>
        <p:nvSpPr>
          <p:cNvPr id="59394" name="Oval 3"/>
          <p:cNvSpPr>
            <a:spLocks noChangeArrowheads="1"/>
          </p:cNvSpPr>
          <p:nvPr/>
        </p:nvSpPr>
        <p:spPr bwMode="auto">
          <a:xfrm>
            <a:off x="914400" y="1752600"/>
            <a:ext cx="3429000" cy="3429000"/>
          </a:xfrm>
          <a:prstGeom prst="ellipse">
            <a:avLst/>
          </a:prstGeom>
          <a:solidFill>
            <a:srgbClr val="C0C7EA">
              <a:alpha val="25098"/>
            </a:srgbClr>
          </a:solidFill>
          <a:ln w="9525">
            <a:solidFill>
              <a:schemeClr val="tx1"/>
            </a:solidFill>
            <a:round/>
            <a:headEnd/>
            <a:tailEnd/>
          </a:ln>
        </p:spPr>
        <p:txBody>
          <a:bodyPr wrap="none" anchor="ctr"/>
          <a:lstStyle/>
          <a:p>
            <a:endParaRPr lang="en-US"/>
          </a:p>
        </p:txBody>
      </p:sp>
      <p:sp>
        <p:nvSpPr>
          <p:cNvPr id="59395" name="Oval 3"/>
          <p:cNvSpPr>
            <a:spLocks noChangeArrowheads="1"/>
          </p:cNvSpPr>
          <p:nvPr/>
        </p:nvSpPr>
        <p:spPr bwMode="auto">
          <a:xfrm>
            <a:off x="3581400" y="990600"/>
            <a:ext cx="4953000" cy="4953000"/>
          </a:xfrm>
          <a:prstGeom prst="ellipse">
            <a:avLst/>
          </a:prstGeom>
          <a:solidFill>
            <a:srgbClr val="F9E5DF">
              <a:alpha val="25098"/>
            </a:srgbClr>
          </a:solidFill>
          <a:ln w="9525">
            <a:solidFill>
              <a:schemeClr val="tx1"/>
            </a:solidFill>
            <a:round/>
            <a:headEnd/>
            <a:tailEnd/>
          </a:ln>
        </p:spPr>
        <p:txBody>
          <a:bodyPr wrap="none" anchor="ctr"/>
          <a:lstStyle/>
          <a:p>
            <a:endParaRPr lang="en-US"/>
          </a:p>
        </p:txBody>
      </p:sp>
      <p:sp>
        <p:nvSpPr>
          <p:cNvPr id="59396" name="Rectangle 2"/>
          <p:cNvSpPr>
            <a:spLocks noGrp="1" noChangeArrowheads="1"/>
          </p:cNvSpPr>
          <p:nvPr>
            <p:ph type="ctrTitle" idx="4294967295"/>
          </p:nvPr>
        </p:nvSpPr>
        <p:spPr>
          <a:xfrm>
            <a:off x="1143000" y="228600"/>
            <a:ext cx="7772400" cy="685800"/>
          </a:xfrm>
        </p:spPr>
        <p:txBody>
          <a:bodyPr/>
          <a:lstStyle/>
          <a:p>
            <a:r>
              <a:rPr lang="en-US" smtClean="0"/>
              <a:t>NIST Support of Smart Grid</a:t>
            </a:r>
          </a:p>
        </p:txBody>
      </p:sp>
      <p:sp>
        <p:nvSpPr>
          <p:cNvPr id="59397" name="Text Box 9"/>
          <p:cNvSpPr txBox="1">
            <a:spLocks noChangeArrowheads="1"/>
          </p:cNvSpPr>
          <p:nvPr/>
        </p:nvSpPr>
        <p:spPr bwMode="auto">
          <a:xfrm>
            <a:off x="1066800" y="1997075"/>
            <a:ext cx="2362200" cy="822325"/>
          </a:xfrm>
          <a:prstGeom prst="rect">
            <a:avLst/>
          </a:prstGeom>
          <a:noFill/>
          <a:ln w="9525">
            <a:noFill/>
            <a:miter lim="800000"/>
            <a:headEnd/>
            <a:tailEnd/>
          </a:ln>
        </p:spPr>
        <p:txBody>
          <a:bodyPr>
            <a:spAutoFit/>
          </a:bodyPr>
          <a:lstStyle/>
          <a:p>
            <a:pPr algn="ctr">
              <a:spcBef>
                <a:spcPct val="50000"/>
              </a:spcBef>
            </a:pPr>
            <a:r>
              <a:rPr lang="en-US" sz="2400"/>
              <a:t>Smart Grid Measurements</a:t>
            </a:r>
          </a:p>
        </p:txBody>
      </p:sp>
      <p:sp>
        <p:nvSpPr>
          <p:cNvPr id="59398" name="Text Box 10"/>
          <p:cNvSpPr txBox="1">
            <a:spLocks noChangeArrowheads="1"/>
          </p:cNvSpPr>
          <p:nvPr/>
        </p:nvSpPr>
        <p:spPr bwMode="auto">
          <a:xfrm>
            <a:off x="1447800" y="5957888"/>
            <a:ext cx="6858000" cy="519112"/>
          </a:xfrm>
          <a:prstGeom prst="rect">
            <a:avLst/>
          </a:prstGeom>
          <a:noFill/>
          <a:ln w="9525">
            <a:noFill/>
            <a:miter lim="800000"/>
            <a:headEnd/>
            <a:tailEnd/>
          </a:ln>
        </p:spPr>
        <p:txBody>
          <a:bodyPr>
            <a:spAutoFit/>
          </a:bodyPr>
          <a:lstStyle/>
          <a:p>
            <a:pPr algn="ctr">
              <a:spcBef>
                <a:spcPct val="50000"/>
              </a:spcBef>
            </a:pPr>
            <a:r>
              <a:rPr lang="en-US" sz="2800"/>
              <a:t>Smart Grid Community Engagement</a:t>
            </a:r>
          </a:p>
        </p:txBody>
      </p:sp>
      <p:sp>
        <p:nvSpPr>
          <p:cNvPr id="59399" name="Oval 9"/>
          <p:cNvSpPr>
            <a:spLocks noChangeArrowheads="1"/>
          </p:cNvSpPr>
          <p:nvPr/>
        </p:nvSpPr>
        <p:spPr bwMode="auto">
          <a:xfrm rot="1729870">
            <a:off x="3886200" y="3505200"/>
            <a:ext cx="2209800" cy="825500"/>
          </a:xfrm>
          <a:prstGeom prst="ellipse">
            <a:avLst/>
          </a:prstGeom>
          <a:solidFill>
            <a:srgbClr val="C4E4F4">
              <a:alpha val="50195"/>
            </a:srgbClr>
          </a:solidFill>
          <a:ln w="25400">
            <a:solidFill>
              <a:schemeClr val="tx1"/>
            </a:solidFill>
            <a:prstDash val="dash"/>
            <a:round/>
            <a:headEnd/>
            <a:tailEnd/>
          </a:ln>
        </p:spPr>
        <p:txBody>
          <a:bodyPr wrap="none" anchor="ctr"/>
          <a:lstStyle/>
          <a:p>
            <a:endParaRPr lang="en-US"/>
          </a:p>
        </p:txBody>
      </p:sp>
      <p:sp>
        <p:nvSpPr>
          <p:cNvPr id="59400" name="Text Box 11"/>
          <p:cNvSpPr txBox="1">
            <a:spLocks noChangeArrowheads="1"/>
          </p:cNvSpPr>
          <p:nvPr/>
        </p:nvSpPr>
        <p:spPr bwMode="auto">
          <a:xfrm>
            <a:off x="4038600" y="3322638"/>
            <a:ext cx="1066800" cy="519112"/>
          </a:xfrm>
          <a:prstGeom prst="rect">
            <a:avLst/>
          </a:prstGeom>
          <a:noFill/>
          <a:ln w="9525">
            <a:noFill/>
            <a:miter lim="800000"/>
            <a:headEnd/>
            <a:tailEnd/>
          </a:ln>
        </p:spPr>
        <p:txBody>
          <a:bodyPr>
            <a:spAutoFit/>
          </a:bodyPr>
          <a:lstStyle/>
          <a:p>
            <a:pPr>
              <a:spcBef>
                <a:spcPct val="50000"/>
              </a:spcBef>
            </a:pPr>
            <a:r>
              <a:rPr lang="en-US" sz="2800"/>
              <a:t>NIST</a:t>
            </a:r>
          </a:p>
        </p:txBody>
      </p:sp>
      <p:sp>
        <p:nvSpPr>
          <p:cNvPr id="59401" name="Text Box 12"/>
          <p:cNvSpPr txBox="1">
            <a:spLocks noChangeArrowheads="1"/>
          </p:cNvSpPr>
          <p:nvPr/>
        </p:nvSpPr>
        <p:spPr bwMode="auto">
          <a:xfrm>
            <a:off x="4572000" y="1600200"/>
            <a:ext cx="2286000" cy="1187450"/>
          </a:xfrm>
          <a:prstGeom prst="rect">
            <a:avLst/>
          </a:prstGeom>
          <a:noFill/>
          <a:ln w="9525">
            <a:noFill/>
            <a:miter lim="800000"/>
            <a:headEnd/>
            <a:tailEnd/>
          </a:ln>
        </p:spPr>
        <p:txBody>
          <a:bodyPr>
            <a:spAutoFit/>
          </a:bodyPr>
          <a:lstStyle/>
          <a:p>
            <a:pPr algn="ctr">
              <a:spcBef>
                <a:spcPct val="50000"/>
              </a:spcBef>
            </a:pPr>
            <a:r>
              <a:rPr lang="en-US" sz="2400"/>
              <a:t>Smart Grid Documentary Standards</a:t>
            </a:r>
          </a:p>
        </p:txBody>
      </p:sp>
      <p:sp>
        <p:nvSpPr>
          <p:cNvPr id="241676" name="AutoShape 12"/>
          <p:cNvSpPr>
            <a:spLocks noChangeArrowheads="1"/>
          </p:cNvSpPr>
          <p:nvPr/>
        </p:nvSpPr>
        <p:spPr bwMode="auto">
          <a:xfrm>
            <a:off x="4343400" y="3206750"/>
            <a:ext cx="1600200" cy="1517650"/>
          </a:xfrm>
          <a:prstGeom prst="star5">
            <a:avLst/>
          </a:prstGeom>
          <a:solidFill>
            <a:srgbClr val="FFFF00"/>
          </a:solidFill>
          <a:ln w="9525">
            <a:solidFill>
              <a:schemeClr val="tx1"/>
            </a:solidFill>
            <a:miter lim="800000"/>
            <a:headEnd/>
            <a:tailEnd/>
          </a:ln>
          <a:effectLst/>
        </p:spPr>
        <p:txBody>
          <a:bodyPr wrap="none" anchor="ctr"/>
          <a:lstStyle/>
          <a:p>
            <a:pPr>
              <a:defRPr/>
            </a:pPr>
            <a:endParaRPr lang="en-US"/>
          </a:p>
        </p:txBody>
      </p:sp>
      <p:sp>
        <p:nvSpPr>
          <p:cNvPr id="59403" name="Text Box 12"/>
          <p:cNvSpPr txBox="1">
            <a:spLocks noChangeArrowheads="1"/>
          </p:cNvSpPr>
          <p:nvPr/>
        </p:nvSpPr>
        <p:spPr bwMode="auto">
          <a:xfrm>
            <a:off x="4419600" y="3738563"/>
            <a:ext cx="1447800" cy="581025"/>
          </a:xfrm>
          <a:prstGeom prst="rect">
            <a:avLst/>
          </a:prstGeom>
          <a:noFill/>
          <a:ln w="9525">
            <a:noFill/>
            <a:miter lim="800000"/>
            <a:headEnd/>
            <a:tailEnd/>
          </a:ln>
        </p:spPr>
        <p:txBody>
          <a:bodyPr>
            <a:spAutoFit/>
          </a:bodyPr>
          <a:lstStyle/>
          <a:p>
            <a:pPr algn="ctr">
              <a:spcBef>
                <a:spcPct val="50000"/>
              </a:spcBef>
            </a:pPr>
            <a:r>
              <a:rPr lang="en-US" sz="1600"/>
              <a:t>National Need</a:t>
            </a:r>
          </a:p>
        </p:txBody>
      </p:sp>
      <p:sp>
        <p:nvSpPr>
          <p:cNvPr id="59404" name="Line 16"/>
          <p:cNvSpPr>
            <a:spLocks noChangeShapeType="1"/>
          </p:cNvSpPr>
          <p:nvPr/>
        </p:nvSpPr>
        <p:spPr bwMode="auto">
          <a:xfrm flipV="1">
            <a:off x="7391400" y="1219200"/>
            <a:ext cx="533400" cy="1600200"/>
          </a:xfrm>
          <a:prstGeom prst="line">
            <a:avLst/>
          </a:prstGeom>
          <a:noFill/>
          <a:ln w="38100">
            <a:solidFill>
              <a:srgbClr val="C0C0C0"/>
            </a:solidFill>
            <a:round/>
            <a:headEnd/>
            <a:tailEnd type="triangle" w="lg" len="lg"/>
          </a:ln>
        </p:spPr>
        <p:txBody>
          <a:bodyPr/>
          <a:lstStyle/>
          <a:p>
            <a:endParaRPr lang="en-US"/>
          </a:p>
        </p:txBody>
      </p:sp>
      <p:sp>
        <p:nvSpPr>
          <p:cNvPr id="59405" name="Line 17"/>
          <p:cNvSpPr>
            <a:spLocks noChangeShapeType="1"/>
          </p:cNvSpPr>
          <p:nvPr/>
        </p:nvSpPr>
        <p:spPr bwMode="auto">
          <a:xfrm flipV="1">
            <a:off x="8305800" y="3810000"/>
            <a:ext cx="609600" cy="0"/>
          </a:xfrm>
          <a:prstGeom prst="line">
            <a:avLst/>
          </a:prstGeom>
          <a:noFill/>
          <a:ln w="38100">
            <a:solidFill>
              <a:srgbClr val="C0C0C0"/>
            </a:solidFill>
            <a:round/>
            <a:headEnd/>
            <a:tailEnd type="triangle" w="lg" len="lg"/>
          </a:ln>
        </p:spPr>
        <p:txBody>
          <a:bodyPr/>
          <a:lstStyle/>
          <a:p>
            <a:endParaRPr lang="en-US"/>
          </a:p>
        </p:txBody>
      </p:sp>
      <p:sp>
        <p:nvSpPr>
          <p:cNvPr id="59406" name="Line 18"/>
          <p:cNvSpPr>
            <a:spLocks noChangeShapeType="1"/>
          </p:cNvSpPr>
          <p:nvPr/>
        </p:nvSpPr>
        <p:spPr bwMode="auto">
          <a:xfrm>
            <a:off x="7315200" y="4648200"/>
            <a:ext cx="609600" cy="1219200"/>
          </a:xfrm>
          <a:prstGeom prst="line">
            <a:avLst/>
          </a:prstGeom>
          <a:noFill/>
          <a:ln w="38100">
            <a:solidFill>
              <a:srgbClr val="C0C0C0"/>
            </a:solidFill>
            <a:round/>
            <a:headEnd/>
            <a:tailEnd type="triangle" w="lg" len="lg"/>
          </a:ln>
        </p:spPr>
        <p:txBody>
          <a:bodyPr/>
          <a:lstStyle/>
          <a:p>
            <a:endParaRPr lang="en-US"/>
          </a:p>
        </p:txBody>
      </p:sp>
      <p:sp>
        <p:nvSpPr>
          <p:cNvPr id="59407" name="Text Box 12"/>
          <p:cNvSpPr txBox="1">
            <a:spLocks noChangeArrowheads="1"/>
          </p:cNvSpPr>
          <p:nvPr/>
        </p:nvSpPr>
        <p:spPr bwMode="auto">
          <a:xfrm>
            <a:off x="6096000" y="2794000"/>
            <a:ext cx="2286000" cy="1930400"/>
          </a:xfrm>
          <a:prstGeom prst="rect">
            <a:avLst/>
          </a:prstGeom>
          <a:solidFill>
            <a:schemeClr val="bg1"/>
          </a:solidFill>
          <a:ln w="12700">
            <a:solidFill>
              <a:schemeClr val="tx1"/>
            </a:solidFill>
            <a:miter lim="800000"/>
            <a:headEnd/>
            <a:tailEnd/>
          </a:ln>
        </p:spPr>
        <p:txBody>
          <a:bodyPr>
            <a:spAutoFit/>
          </a:bodyPr>
          <a:lstStyle/>
          <a:p>
            <a:pPr algn="ctr">
              <a:spcBef>
                <a:spcPct val="50000"/>
              </a:spcBef>
            </a:pPr>
            <a:r>
              <a:rPr lang="en-US" sz="2400"/>
              <a:t>NIST Three Phase Plan </a:t>
            </a:r>
            <a:br>
              <a:rPr lang="en-US" sz="2400"/>
            </a:br>
            <a:r>
              <a:rPr lang="en-US" sz="2400"/>
              <a:t>Fully Engages </a:t>
            </a:r>
            <a:br>
              <a:rPr lang="en-US" sz="2400"/>
            </a:br>
            <a:r>
              <a:rPr lang="en-US" sz="2400"/>
              <a:t>Smart Grid Community</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Oval 14"/>
          <p:cNvSpPr>
            <a:spLocks noChangeArrowheads="1"/>
          </p:cNvSpPr>
          <p:nvPr/>
        </p:nvSpPr>
        <p:spPr bwMode="auto">
          <a:xfrm>
            <a:off x="1447800" y="304800"/>
            <a:ext cx="7620000" cy="6400800"/>
          </a:xfrm>
          <a:prstGeom prst="ellipse">
            <a:avLst/>
          </a:prstGeom>
          <a:solidFill>
            <a:srgbClr val="C7E8EB">
              <a:alpha val="25098"/>
            </a:srgbClr>
          </a:solidFill>
          <a:ln w="9525">
            <a:solidFill>
              <a:schemeClr val="tx1"/>
            </a:solidFill>
            <a:round/>
            <a:headEnd/>
            <a:tailEnd/>
          </a:ln>
        </p:spPr>
        <p:txBody>
          <a:bodyPr wrap="none" anchor="ctr"/>
          <a:lstStyle/>
          <a:p>
            <a:endParaRPr lang="en-US"/>
          </a:p>
        </p:txBody>
      </p:sp>
      <p:sp>
        <p:nvSpPr>
          <p:cNvPr id="61442" name="Oval 3"/>
          <p:cNvSpPr>
            <a:spLocks noChangeArrowheads="1"/>
          </p:cNvSpPr>
          <p:nvPr/>
        </p:nvSpPr>
        <p:spPr bwMode="auto">
          <a:xfrm>
            <a:off x="76200" y="990600"/>
            <a:ext cx="4419600" cy="4191000"/>
          </a:xfrm>
          <a:prstGeom prst="ellipse">
            <a:avLst/>
          </a:prstGeom>
          <a:solidFill>
            <a:srgbClr val="C0C7EA">
              <a:alpha val="25098"/>
            </a:srgbClr>
          </a:solidFill>
          <a:ln w="9525">
            <a:solidFill>
              <a:schemeClr val="tx1"/>
            </a:solidFill>
            <a:round/>
            <a:headEnd/>
            <a:tailEnd/>
          </a:ln>
        </p:spPr>
        <p:txBody>
          <a:bodyPr wrap="none" anchor="ctr"/>
          <a:lstStyle/>
          <a:p>
            <a:endParaRPr lang="en-US"/>
          </a:p>
        </p:txBody>
      </p:sp>
      <p:sp>
        <p:nvSpPr>
          <p:cNvPr id="61443" name="Oval 3"/>
          <p:cNvSpPr>
            <a:spLocks noChangeArrowheads="1"/>
          </p:cNvSpPr>
          <p:nvPr/>
        </p:nvSpPr>
        <p:spPr bwMode="auto">
          <a:xfrm>
            <a:off x="3581400" y="990600"/>
            <a:ext cx="4953000" cy="4953000"/>
          </a:xfrm>
          <a:prstGeom prst="ellipse">
            <a:avLst/>
          </a:prstGeom>
          <a:solidFill>
            <a:srgbClr val="F9E5DF">
              <a:alpha val="25098"/>
            </a:srgbClr>
          </a:solidFill>
          <a:ln w="9525">
            <a:solidFill>
              <a:schemeClr val="tx1"/>
            </a:solidFill>
            <a:round/>
            <a:headEnd/>
            <a:tailEnd/>
          </a:ln>
        </p:spPr>
        <p:txBody>
          <a:bodyPr wrap="none" anchor="ctr"/>
          <a:lstStyle/>
          <a:p>
            <a:endParaRPr lang="en-US"/>
          </a:p>
        </p:txBody>
      </p:sp>
      <p:sp>
        <p:nvSpPr>
          <p:cNvPr id="61444" name="Rectangle 2"/>
          <p:cNvSpPr>
            <a:spLocks noGrp="1" noChangeArrowheads="1"/>
          </p:cNvSpPr>
          <p:nvPr>
            <p:ph type="ctrTitle" idx="4294967295"/>
          </p:nvPr>
        </p:nvSpPr>
        <p:spPr>
          <a:xfrm>
            <a:off x="1143000" y="228600"/>
            <a:ext cx="7772400" cy="685800"/>
          </a:xfrm>
        </p:spPr>
        <p:txBody>
          <a:bodyPr/>
          <a:lstStyle/>
          <a:p>
            <a:r>
              <a:rPr lang="en-US" smtClean="0"/>
              <a:t>NIST Support of Smart Grid into Future</a:t>
            </a:r>
          </a:p>
        </p:txBody>
      </p:sp>
      <p:sp>
        <p:nvSpPr>
          <p:cNvPr id="61445" name="Text Box 10"/>
          <p:cNvSpPr txBox="1">
            <a:spLocks noChangeArrowheads="1"/>
          </p:cNvSpPr>
          <p:nvPr/>
        </p:nvSpPr>
        <p:spPr bwMode="auto">
          <a:xfrm>
            <a:off x="1447800" y="5957888"/>
            <a:ext cx="6858000" cy="519112"/>
          </a:xfrm>
          <a:prstGeom prst="rect">
            <a:avLst/>
          </a:prstGeom>
          <a:noFill/>
          <a:ln w="9525">
            <a:noFill/>
            <a:miter lim="800000"/>
            <a:headEnd/>
            <a:tailEnd/>
          </a:ln>
        </p:spPr>
        <p:txBody>
          <a:bodyPr>
            <a:spAutoFit/>
          </a:bodyPr>
          <a:lstStyle/>
          <a:p>
            <a:pPr algn="ctr">
              <a:spcBef>
                <a:spcPct val="50000"/>
              </a:spcBef>
            </a:pPr>
            <a:r>
              <a:rPr lang="en-US" sz="2800"/>
              <a:t>Smart Grid Community Engagement</a:t>
            </a:r>
          </a:p>
        </p:txBody>
      </p:sp>
      <p:sp>
        <p:nvSpPr>
          <p:cNvPr id="61446" name="Oval 5"/>
          <p:cNvSpPr>
            <a:spLocks noChangeArrowheads="1"/>
          </p:cNvSpPr>
          <p:nvPr/>
        </p:nvSpPr>
        <p:spPr bwMode="auto">
          <a:xfrm rot="1756251">
            <a:off x="1752600" y="1981200"/>
            <a:ext cx="4876800" cy="3035300"/>
          </a:xfrm>
          <a:prstGeom prst="ellipse">
            <a:avLst/>
          </a:prstGeom>
          <a:pattFill prst="wdUpDiag">
            <a:fgClr>
              <a:srgbClr val="9DD2ED">
                <a:alpha val="50195"/>
              </a:srgbClr>
            </a:fgClr>
            <a:bgClr>
              <a:schemeClr val="bg1">
                <a:alpha val="50195"/>
              </a:schemeClr>
            </a:bgClr>
          </a:pattFill>
          <a:ln w="25400">
            <a:solidFill>
              <a:schemeClr val="tx1"/>
            </a:solidFill>
            <a:prstDash val="dash"/>
            <a:round/>
            <a:headEnd/>
            <a:tailEnd/>
          </a:ln>
        </p:spPr>
        <p:txBody>
          <a:bodyPr wrap="none" anchor="ctr"/>
          <a:lstStyle/>
          <a:p>
            <a:endParaRPr lang="en-US"/>
          </a:p>
        </p:txBody>
      </p:sp>
      <p:sp>
        <p:nvSpPr>
          <p:cNvPr id="61447" name="Text Box 12"/>
          <p:cNvSpPr txBox="1">
            <a:spLocks noChangeArrowheads="1"/>
          </p:cNvSpPr>
          <p:nvPr/>
        </p:nvSpPr>
        <p:spPr bwMode="auto">
          <a:xfrm>
            <a:off x="4572000" y="1600200"/>
            <a:ext cx="2286000" cy="1187450"/>
          </a:xfrm>
          <a:prstGeom prst="rect">
            <a:avLst/>
          </a:prstGeom>
          <a:noFill/>
          <a:ln w="9525">
            <a:noFill/>
            <a:miter lim="800000"/>
            <a:headEnd/>
            <a:tailEnd/>
          </a:ln>
        </p:spPr>
        <p:txBody>
          <a:bodyPr>
            <a:spAutoFit/>
          </a:bodyPr>
          <a:lstStyle/>
          <a:p>
            <a:pPr algn="ctr">
              <a:spcBef>
                <a:spcPct val="50000"/>
              </a:spcBef>
            </a:pPr>
            <a:r>
              <a:rPr lang="en-US" sz="2400"/>
              <a:t>Smart Grid Documentary Standards</a:t>
            </a:r>
          </a:p>
        </p:txBody>
      </p:sp>
      <p:sp>
        <p:nvSpPr>
          <p:cNvPr id="61448" name="Text Box 9"/>
          <p:cNvSpPr txBox="1">
            <a:spLocks noChangeArrowheads="1"/>
          </p:cNvSpPr>
          <p:nvPr/>
        </p:nvSpPr>
        <p:spPr bwMode="auto">
          <a:xfrm>
            <a:off x="914400" y="1371600"/>
            <a:ext cx="2362200" cy="822325"/>
          </a:xfrm>
          <a:prstGeom prst="rect">
            <a:avLst/>
          </a:prstGeom>
          <a:noFill/>
          <a:ln w="9525">
            <a:noFill/>
            <a:miter lim="800000"/>
            <a:headEnd/>
            <a:tailEnd/>
          </a:ln>
        </p:spPr>
        <p:txBody>
          <a:bodyPr>
            <a:spAutoFit/>
          </a:bodyPr>
          <a:lstStyle/>
          <a:p>
            <a:pPr algn="ctr">
              <a:spcBef>
                <a:spcPct val="50000"/>
              </a:spcBef>
            </a:pPr>
            <a:r>
              <a:rPr lang="en-US" sz="2400"/>
              <a:t>Smart Grid Measurements</a:t>
            </a:r>
          </a:p>
        </p:txBody>
      </p:sp>
      <p:sp>
        <p:nvSpPr>
          <p:cNvPr id="61449" name="Text Box 12"/>
          <p:cNvSpPr txBox="1">
            <a:spLocks noChangeArrowheads="1"/>
          </p:cNvSpPr>
          <p:nvPr/>
        </p:nvSpPr>
        <p:spPr bwMode="auto">
          <a:xfrm>
            <a:off x="1066800" y="2898775"/>
            <a:ext cx="1752600" cy="1917700"/>
          </a:xfrm>
          <a:prstGeom prst="rect">
            <a:avLst/>
          </a:prstGeom>
          <a:solidFill>
            <a:srgbClr val="E7ECF9">
              <a:alpha val="79999"/>
            </a:srgbClr>
          </a:solidFill>
          <a:ln w="9525">
            <a:noFill/>
            <a:miter lim="800000"/>
            <a:headEnd/>
            <a:tailEnd/>
          </a:ln>
        </p:spPr>
        <p:txBody>
          <a:bodyPr>
            <a:spAutoFit/>
          </a:bodyPr>
          <a:lstStyle/>
          <a:p>
            <a:pPr algn="ctr">
              <a:spcBef>
                <a:spcPct val="50000"/>
              </a:spcBef>
            </a:pPr>
            <a:r>
              <a:rPr lang="en-US" sz="2400"/>
              <a:t>  </a:t>
            </a:r>
            <a:br>
              <a:rPr lang="en-US" sz="2400"/>
            </a:br>
            <a:r>
              <a:rPr lang="en-US" sz="2400"/>
              <a:t>Smart Grid Research Aligned w/DOE+</a:t>
            </a:r>
          </a:p>
        </p:txBody>
      </p:sp>
      <p:sp>
        <p:nvSpPr>
          <p:cNvPr id="61450" name="Oval 9"/>
          <p:cNvSpPr>
            <a:spLocks noChangeArrowheads="1"/>
          </p:cNvSpPr>
          <p:nvPr/>
        </p:nvSpPr>
        <p:spPr bwMode="auto">
          <a:xfrm rot="1729870">
            <a:off x="2306638" y="2657475"/>
            <a:ext cx="3921125" cy="1758950"/>
          </a:xfrm>
          <a:prstGeom prst="ellipse">
            <a:avLst/>
          </a:prstGeom>
          <a:solidFill>
            <a:srgbClr val="9DD2ED">
              <a:alpha val="50195"/>
            </a:srgbClr>
          </a:solidFill>
          <a:ln w="57150">
            <a:solidFill>
              <a:schemeClr val="tx1"/>
            </a:solidFill>
            <a:prstDash val="dash"/>
            <a:round/>
            <a:headEnd/>
            <a:tailEnd/>
          </a:ln>
        </p:spPr>
        <p:txBody>
          <a:bodyPr wrap="none" anchor="ctr"/>
          <a:lstStyle/>
          <a:p>
            <a:endParaRPr lang="en-US"/>
          </a:p>
        </p:txBody>
      </p:sp>
      <p:sp>
        <p:nvSpPr>
          <p:cNvPr id="61451" name="Text Box 12"/>
          <p:cNvSpPr txBox="1">
            <a:spLocks noChangeArrowheads="1"/>
          </p:cNvSpPr>
          <p:nvPr/>
        </p:nvSpPr>
        <p:spPr bwMode="auto">
          <a:xfrm>
            <a:off x="5791200" y="2987675"/>
            <a:ext cx="2286000" cy="822325"/>
          </a:xfrm>
          <a:prstGeom prst="rect">
            <a:avLst/>
          </a:prstGeom>
          <a:noFill/>
          <a:ln w="9525">
            <a:noFill/>
            <a:miter lim="800000"/>
            <a:headEnd/>
            <a:tailEnd/>
          </a:ln>
        </p:spPr>
        <p:txBody>
          <a:bodyPr>
            <a:spAutoFit/>
          </a:bodyPr>
          <a:lstStyle/>
          <a:p>
            <a:pPr algn="ctr">
              <a:spcBef>
                <a:spcPct val="50000"/>
              </a:spcBef>
            </a:pPr>
            <a:r>
              <a:rPr lang="en-US" sz="2400"/>
              <a:t>NIST Framework</a:t>
            </a:r>
          </a:p>
        </p:txBody>
      </p:sp>
      <p:sp>
        <p:nvSpPr>
          <p:cNvPr id="61452" name="Text Box 12"/>
          <p:cNvSpPr txBox="1">
            <a:spLocks noChangeArrowheads="1"/>
          </p:cNvSpPr>
          <p:nvPr/>
        </p:nvSpPr>
        <p:spPr bwMode="auto">
          <a:xfrm>
            <a:off x="2133600" y="5334000"/>
            <a:ext cx="5943600" cy="457200"/>
          </a:xfrm>
          <a:prstGeom prst="rect">
            <a:avLst/>
          </a:prstGeom>
          <a:noFill/>
          <a:ln w="9525">
            <a:noFill/>
            <a:miter lim="800000"/>
            <a:headEnd/>
            <a:tailEnd/>
          </a:ln>
        </p:spPr>
        <p:txBody>
          <a:bodyPr>
            <a:spAutoFit/>
          </a:bodyPr>
          <a:lstStyle/>
          <a:p>
            <a:pPr algn="ctr">
              <a:spcBef>
                <a:spcPct val="50000"/>
              </a:spcBef>
            </a:pPr>
            <a:r>
              <a:rPr lang="en-US" sz="2400"/>
              <a:t>NIST Smart Grid Interoperability Panel</a:t>
            </a:r>
          </a:p>
        </p:txBody>
      </p:sp>
      <p:sp>
        <p:nvSpPr>
          <p:cNvPr id="61453" name="Text Box 12"/>
          <p:cNvSpPr txBox="1">
            <a:spLocks noChangeArrowheads="1"/>
          </p:cNvSpPr>
          <p:nvPr/>
        </p:nvSpPr>
        <p:spPr bwMode="auto">
          <a:xfrm>
            <a:off x="6096000" y="2794000"/>
            <a:ext cx="2667000" cy="2295525"/>
          </a:xfrm>
          <a:prstGeom prst="rect">
            <a:avLst/>
          </a:prstGeom>
          <a:solidFill>
            <a:schemeClr val="bg1"/>
          </a:solidFill>
          <a:ln w="12700">
            <a:solidFill>
              <a:schemeClr val="tx1"/>
            </a:solidFill>
            <a:miter lim="800000"/>
            <a:headEnd/>
            <a:tailEnd/>
          </a:ln>
        </p:spPr>
        <p:txBody>
          <a:bodyPr>
            <a:spAutoFit/>
          </a:bodyPr>
          <a:lstStyle/>
          <a:p>
            <a:pPr algn="ctr">
              <a:spcBef>
                <a:spcPct val="50000"/>
              </a:spcBef>
            </a:pPr>
            <a:r>
              <a:rPr lang="en-US" sz="2400"/>
              <a:t>Community</a:t>
            </a:r>
            <a:br>
              <a:rPr lang="en-US" sz="2400"/>
            </a:br>
            <a:r>
              <a:rPr lang="en-US" sz="2400"/>
              <a:t> Input </a:t>
            </a:r>
            <a:br>
              <a:rPr lang="en-US" sz="2400"/>
            </a:br>
            <a:r>
              <a:rPr lang="en-US" sz="2400"/>
              <a:t>Supports Balanced Smart Grid R&amp;D Portfolio</a:t>
            </a:r>
          </a:p>
        </p:txBody>
      </p:sp>
      <p:sp>
        <p:nvSpPr>
          <p:cNvPr id="61454" name="Text Box 11"/>
          <p:cNvSpPr txBox="1">
            <a:spLocks noChangeArrowheads="1"/>
          </p:cNvSpPr>
          <p:nvPr/>
        </p:nvSpPr>
        <p:spPr bwMode="auto">
          <a:xfrm>
            <a:off x="3581400" y="2909888"/>
            <a:ext cx="1066800" cy="519112"/>
          </a:xfrm>
          <a:prstGeom prst="rect">
            <a:avLst/>
          </a:prstGeom>
          <a:noFill/>
          <a:ln w="9525">
            <a:noFill/>
            <a:miter lim="800000"/>
            <a:headEnd/>
            <a:tailEnd/>
          </a:ln>
        </p:spPr>
        <p:txBody>
          <a:bodyPr>
            <a:spAutoFit/>
          </a:bodyPr>
          <a:lstStyle/>
          <a:p>
            <a:pPr>
              <a:spcBef>
                <a:spcPct val="50000"/>
              </a:spcBef>
            </a:pPr>
            <a:r>
              <a:rPr lang="en-US" sz="2800"/>
              <a:t>NIST</a:t>
            </a:r>
          </a:p>
        </p:txBody>
      </p:sp>
      <p:sp>
        <p:nvSpPr>
          <p:cNvPr id="243724" name="AutoShape 12"/>
          <p:cNvSpPr>
            <a:spLocks noChangeArrowheads="1"/>
          </p:cNvSpPr>
          <p:nvPr/>
        </p:nvSpPr>
        <p:spPr bwMode="auto">
          <a:xfrm>
            <a:off x="3810000" y="2895600"/>
            <a:ext cx="1600200" cy="1517650"/>
          </a:xfrm>
          <a:prstGeom prst="star5">
            <a:avLst/>
          </a:prstGeom>
          <a:solidFill>
            <a:srgbClr val="FFFF00">
              <a:alpha val="50000"/>
            </a:srgbClr>
          </a:solidFill>
          <a:ln w="9525">
            <a:solidFill>
              <a:srgbClr val="FFFF99"/>
            </a:solidFill>
            <a:miter lim="800000"/>
            <a:headEnd/>
            <a:tailEnd/>
          </a:ln>
          <a:effectLst/>
        </p:spPr>
        <p:txBody>
          <a:bodyPr wrap="none" anchor="ctr"/>
          <a:lstStyle/>
          <a:p>
            <a:pPr>
              <a:defRPr/>
            </a:pPr>
            <a:endParaRPr lang="en-US"/>
          </a:p>
        </p:txBody>
      </p:sp>
      <p:sp>
        <p:nvSpPr>
          <p:cNvPr id="61456" name="Text Box 12"/>
          <p:cNvSpPr txBox="1">
            <a:spLocks noChangeArrowheads="1"/>
          </p:cNvSpPr>
          <p:nvPr/>
        </p:nvSpPr>
        <p:spPr bwMode="auto">
          <a:xfrm>
            <a:off x="3886200" y="3427413"/>
            <a:ext cx="1447800" cy="581025"/>
          </a:xfrm>
          <a:prstGeom prst="rect">
            <a:avLst/>
          </a:prstGeom>
          <a:noFill/>
          <a:ln w="9525">
            <a:noFill/>
            <a:miter lim="800000"/>
            <a:headEnd/>
            <a:tailEnd/>
          </a:ln>
        </p:spPr>
        <p:txBody>
          <a:bodyPr>
            <a:spAutoFit/>
          </a:bodyPr>
          <a:lstStyle/>
          <a:p>
            <a:pPr algn="ctr">
              <a:spcBef>
                <a:spcPct val="50000"/>
              </a:spcBef>
            </a:pPr>
            <a:r>
              <a:rPr lang="en-US" sz="1600"/>
              <a:t>National Need</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2"/>
          <p:cNvSpPr>
            <a:spLocks noGrp="1" noChangeArrowheads="1"/>
          </p:cNvSpPr>
          <p:nvPr>
            <p:ph type="title" idx="4294967295"/>
          </p:nvPr>
        </p:nvSpPr>
        <p:spPr>
          <a:xfrm>
            <a:off x="1143000" y="212725"/>
            <a:ext cx="7543800" cy="685800"/>
          </a:xfrm>
        </p:spPr>
        <p:txBody>
          <a:bodyPr/>
          <a:lstStyle/>
          <a:p>
            <a:r>
              <a:rPr lang="en-US" smtClean="0"/>
              <a:t>Smart Grid Challenges – Outline</a:t>
            </a:r>
          </a:p>
        </p:txBody>
      </p:sp>
      <p:sp>
        <p:nvSpPr>
          <p:cNvPr id="63490" name="Rectangle 3"/>
          <p:cNvSpPr>
            <a:spLocks noGrp="1" noChangeArrowheads="1"/>
          </p:cNvSpPr>
          <p:nvPr>
            <p:ph type="body" idx="4294967295"/>
          </p:nvPr>
        </p:nvSpPr>
        <p:spPr>
          <a:xfrm>
            <a:off x="152400" y="1066800"/>
            <a:ext cx="8839200" cy="5410200"/>
          </a:xfrm>
        </p:spPr>
        <p:txBody>
          <a:bodyPr/>
          <a:lstStyle/>
          <a:p>
            <a:r>
              <a:rPr lang="en-US" sz="2800" smtClean="0"/>
              <a:t>Introduction</a:t>
            </a:r>
          </a:p>
          <a:p>
            <a:pPr lvl="1"/>
            <a:r>
              <a:rPr lang="en-US" sz="2400" smtClean="0"/>
              <a:t>Documentary Standards and Measurements</a:t>
            </a:r>
          </a:p>
          <a:p>
            <a:r>
              <a:rPr lang="en-US" sz="2800" smtClean="0"/>
              <a:t>NIST Three Phase Plan</a:t>
            </a:r>
          </a:p>
          <a:p>
            <a:pPr lvl="1"/>
            <a:r>
              <a:rPr lang="en-US" sz="2400" smtClean="0"/>
              <a:t>NIST Smart Grid Interoperability Framework, Release 1.0</a:t>
            </a:r>
          </a:p>
          <a:p>
            <a:pPr lvl="1"/>
            <a:r>
              <a:rPr lang="en-US" sz="2400" smtClean="0"/>
              <a:t>NIST Smart Grid Interoperability Panel</a:t>
            </a:r>
          </a:p>
          <a:p>
            <a:pPr lvl="1"/>
            <a:r>
              <a:rPr lang="en-US" sz="2400" smtClean="0"/>
              <a:t>How best to include research needs?</a:t>
            </a:r>
          </a:p>
          <a:p>
            <a:r>
              <a:rPr lang="en-US" sz="2800" smtClean="0"/>
              <a:t>NIST Smart Grid Research</a:t>
            </a:r>
          </a:p>
          <a:p>
            <a:r>
              <a:rPr lang="en-US" sz="2800" smtClean="0"/>
              <a:t>Smart Grid Challenges</a:t>
            </a:r>
          </a:p>
          <a:p>
            <a:pPr lvl="1"/>
            <a:r>
              <a:rPr lang="en-US" sz="2400" smtClean="0"/>
              <a:t>Research areas</a:t>
            </a:r>
          </a:p>
          <a:p>
            <a:pPr lvl="1"/>
            <a:r>
              <a:rPr lang="en-US" sz="2400" smtClean="0"/>
              <a:t>Outreach, potential partnerships</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2"/>
          <p:cNvSpPr>
            <a:spLocks noGrp="1" noChangeArrowheads="1"/>
          </p:cNvSpPr>
          <p:nvPr>
            <p:ph type="title" idx="4294967295"/>
          </p:nvPr>
        </p:nvSpPr>
        <p:spPr>
          <a:xfrm>
            <a:off x="439738" y="177800"/>
            <a:ext cx="8704262" cy="660400"/>
          </a:xfrm>
        </p:spPr>
        <p:txBody>
          <a:bodyPr lIns="90488" tIns="44450" rIns="90488" bIns="44450" anchor="b"/>
          <a:lstStyle/>
          <a:p>
            <a:r>
              <a:rPr lang="en-US" sz="3000" smtClean="0"/>
              <a:t>NIST Three Phase Plan for Smart Grid Interoperability</a:t>
            </a:r>
          </a:p>
        </p:txBody>
      </p:sp>
      <p:cxnSp>
        <p:nvCxnSpPr>
          <p:cNvPr id="65538" name="Straight Connector 20"/>
          <p:cNvCxnSpPr>
            <a:cxnSpLocks noChangeShapeType="1"/>
          </p:cNvCxnSpPr>
          <p:nvPr/>
        </p:nvCxnSpPr>
        <p:spPr bwMode="auto">
          <a:xfrm rot="5400000">
            <a:off x="2566987" y="3692526"/>
            <a:ext cx="4416425" cy="0"/>
          </a:xfrm>
          <a:prstGeom prst="line">
            <a:avLst/>
          </a:prstGeom>
          <a:noFill/>
          <a:ln w="28575" algn="ctr">
            <a:solidFill>
              <a:schemeClr val="hlink"/>
            </a:solidFill>
            <a:prstDash val="dash"/>
            <a:round/>
            <a:headEnd/>
            <a:tailEnd/>
          </a:ln>
        </p:spPr>
      </p:cxnSp>
      <p:cxnSp>
        <p:nvCxnSpPr>
          <p:cNvPr id="65539" name="Straight Connector 20"/>
          <p:cNvCxnSpPr>
            <a:cxnSpLocks noChangeShapeType="1"/>
          </p:cNvCxnSpPr>
          <p:nvPr/>
        </p:nvCxnSpPr>
        <p:spPr bwMode="auto">
          <a:xfrm rot="5400000">
            <a:off x="2628900" y="2833688"/>
            <a:ext cx="2819400" cy="0"/>
          </a:xfrm>
          <a:prstGeom prst="line">
            <a:avLst/>
          </a:prstGeom>
          <a:noFill/>
          <a:ln w="28575" algn="ctr">
            <a:solidFill>
              <a:schemeClr val="hlink"/>
            </a:solidFill>
            <a:prstDash val="dash"/>
            <a:round/>
            <a:headEnd/>
            <a:tailEnd/>
          </a:ln>
        </p:spPr>
      </p:cxnSp>
      <p:cxnSp>
        <p:nvCxnSpPr>
          <p:cNvPr id="65540" name="Straight Connector 20"/>
          <p:cNvCxnSpPr>
            <a:cxnSpLocks noChangeShapeType="1"/>
          </p:cNvCxnSpPr>
          <p:nvPr/>
        </p:nvCxnSpPr>
        <p:spPr bwMode="auto">
          <a:xfrm rot="5400000">
            <a:off x="6292850" y="4692650"/>
            <a:ext cx="2501900" cy="0"/>
          </a:xfrm>
          <a:prstGeom prst="line">
            <a:avLst/>
          </a:prstGeom>
          <a:noFill/>
          <a:ln w="28575" algn="ctr">
            <a:solidFill>
              <a:schemeClr val="hlink"/>
            </a:solidFill>
            <a:prstDash val="dash"/>
            <a:round/>
            <a:headEnd/>
            <a:tailEnd/>
          </a:ln>
        </p:spPr>
      </p:cxnSp>
      <p:grpSp>
        <p:nvGrpSpPr>
          <p:cNvPr id="65541" name="Rectangle 5"/>
          <p:cNvGrpSpPr>
            <a:grpSpLocks/>
          </p:cNvGrpSpPr>
          <p:nvPr/>
        </p:nvGrpSpPr>
        <p:grpSpPr bwMode="auto">
          <a:xfrm>
            <a:off x="542925" y="1487488"/>
            <a:ext cx="3243263" cy="2090737"/>
            <a:chOff x="342" y="841"/>
            <a:chExt cx="2043" cy="1317"/>
          </a:xfrm>
        </p:grpSpPr>
        <p:pic>
          <p:nvPicPr>
            <p:cNvPr id="65560" name="Rectangle 5"/>
            <p:cNvPicPr>
              <a:picLocks noChangeArrowheads="1"/>
            </p:cNvPicPr>
            <p:nvPr/>
          </p:nvPicPr>
          <p:blipFill>
            <a:blip r:embed="rId3"/>
            <a:srcRect/>
            <a:stretch>
              <a:fillRect/>
            </a:stretch>
          </p:blipFill>
          <p:spPr bwMode="gray">
            <a:xfrm>
              <a:off x="342" y="841"/>
              <a:ext cx="2043" cy="1317"/>
            </a:xfrm>
            <a:prstGeom prst="rect">
              <a:avLst/>
            </a:prstGeom>
            <a:noFill/>
            <a:ln w="9525">
              <a:noFill/>
              <a:miter lim="800000"/>
              <a:headEnd/>
              <a:tailEnd/>
            </a:ln>
          </p:spPr>
        </p:pic>
        <p:sp>
          <p:nvSpPr>
            <p:cNvPr id="65561" name="Text Box 6"/>
            <p:cNvSpPr txBox="1">
              <a:spLocks noChangeArrowheads="1"/>
            </p:cNvSpPr>
            <p:nvPr/>
          </p:nvSpPr>
          <p:spPr bwMode="gray">
            <a:xfrm>
              <a:off x="384" y="883"/>
              <a:ext cx="1920" cy="1210"/>
            </a:xfrm>
            <a:prstGeom prst="rect">
              <a:avLst/>
            </a:prstGeom>
            <a:noFill/>
            <a:ln w="9525">
              <a:noFill/>
              <a:miter lim="800000"/>
              <a:headEnd/>
              <a:tailEnd/>
            </a:ln>
          </p:spPr>
          <p:txBody>
            <a:bodyPr anchor="ctr">
              <a:spAutoFit/>
            </a:bodyPr>
            <a:lstStyle/>
            <a:p>
              <a:pPr algn="ctr" eaLnBrk="0" hangingPunct="0"/>
              <a:r>
                <a:rPr lang="en-US" sz="2000" b="1">
                  <a:solidFill>
                    <a:srgbClr val="FFFFFF"/>
                  </a:solidFill>
                </a:rPr>
                <a:t>PHASE 1</a:t>
              </a:r>
            </a:p>
            <a:p>
              <a:pPr algn="ctr" eaLnBrk="0" hangingPunct="0"/>
              <a:r>
                <a:rPr lang="en-US" sz="2000" b="1">
                  <a:solidFill>
                    <a:srgbClr val="FFFFFF"/>
                  </a:solidFill>
                </a:rPr>
                <a:t>Identify an initial set of existing consensus standards and develop a roadmap to fill gaps</a:t>
              </a:r>
            </a:p>
            <a:p>
              <a:pPr algn="ctr" eaLnBrk="0" hangingPunct="0"/>
              <a:endParaRPr lang="en-US" sz="2000" b="1">
                <a:solidFill>
                  <a:schemeClr val="bg1"/>
                </a:solidFill>
              </a:endParaRPr>
            </a:p>
          </p:txBody>
        </p:sp>
      </p:grpSp>
      <p:cxnSp>
        <p:nvCxnSpPr>
          <p:cNvPr id="65542" name="Straight Arrow Connector 9"/>
          <p:cNvCxnSpPr>
            <a:cxnSpLocks noChangeShapeType="1"/>
          </p:cNvCxnSpPr>
          <p:nvPr/>
        </p:nvCxnSpPr>
        <p:spPr bwMode="auto">
          <a:xfrm>
            <a:off x="381000" y="5943600"/>
            <a:ext cx="8153400" cy="1588"/>
          </a:xfrm>
          <a:prstGeom prst="straightConnector1">
            <a:avLst/>
          </a:prstGeom>
          <a:noFill/>
          <a:ln w="28575" algn="ctr">
            <a:solidFill>
              <a:srgbClr val="453090"/>
            </a:solidFill>
            <a:round/>
            <a:headEnd/>
            <a:tailEnd type="arrow" w="med" len="med"/>
          </a:ln>
        </p:spPr>
      </p:cxnSp>
      <p:sp>
        <p:nvSpPr>
          <p:cNvPr id="65543" name="TextBox 12"/>
          <p:cNvSpPr txBox="1">
            <a:spLocks noChangeArrowheads="1"/>
          </p:cNvSpPr>
          <p:nvPr/>
        </p:nvSpPr>
        <p:spPr bwMode="auto">
          <a:xfrm>
            <a:off x="1828800" y="6019800"/>
            <a:ext cx="692150" cy="366713"/>
          </a:xfrm>
          <a:prstGeom prst="rect">
            <a:avLst/>
          </a:prstGeom>
          <a:noFill/>
          <a:ln w="9525">
            <a:noFill/>
            <a:miter lim="800000"/>
            <a:headEnd/>
            <a:tailEnd/>
          </a:ln>
        </p:spPr>
        <p:txBody>
          <a:bodyPr wrap="none">
            <a:spAutoFit/>
          </a:bodyPr>
          <a:lstStyle/>
          <a:p>
            <a:r>
              <a:rPr lang="en-US">
                <a:solidFill>
                  <a:schemeClr val="tx2"/>
                </a:solidFill>
              </a:rPr>
              <a:t>2009</a:t>
            </a:r>
          </a:p>
        </p:txBody>
      </p:sp>
      <p:sp>
        <p:nvSpPr>
          <p:cNvPr id="65544" name="TextBox 13"/>
          <p:cNvSpPr txBox="1">
            <a:spLocks noChangeArrowheads="1"/>
          </p:cNvSpPr>
          <p:nvPr/>
        </p:nvSpPr>
        <p:spPr bwMode="auto">
          <a:xfrm>
            <a:off x="4618038" y="5999163"/>
            <a:ext cx="692150" cy="366712"/>
          </a:xfrm>
          <a:prstGeom prst="rect">
            <a:avLst/>
          </a:prstGeom>
          <a:noFill/>
          <a:ln w="9525">
            <a:noFill/>
            <a:miter lim="800000"/>
            <a:headEnd/>
            <a:tailEnd/>
          </a:ln>
        </p:spPr>
        <p:txBody>
          <a:bodyPr wrap="none">
            <a:spAutoFit/>
          </a:bodyPr>
          <a:lstStyle/>
          <a:p>
            <a:r>
              <a:rPr lang="en-US">
                <a:solidFill>
                  <a:schemeClr val="tx2"/>
                </a:solidFill>
              </a:rPr>
              <a:t>2010</a:t>
            </a:r>
          </a:p>
        </p:txBody>
      </p:sp>
      <p:cxnSp>
        <p:nvCxnSpPr>
          <p:cNvPr id="65545" name="Straight Connector 15"/>
          <p:cNvCxnSpPr>
            <a:cxnSpLocks noChangeShapeType="1"/>
          </p:cNvCxnSpPr>
          <p:nvPr/>
        </p:nvCxnSpPr>
        <p:spPr bwMode="auto">
          <a:xfrm rot="5400000">
            <a:off x="4343400" y="6088063"/>
            <a:ext cx="288925" cy="3175"/>
          </a:xfrm>
          <a:prstGeom prst="line">
            <a:avLst/>
          </a:prstGeom>
          <a:noFill/>
          <a:ln w="28575" algn="ctr">
            <a:solidFill>
              <a:srgbClr val="453090"/>
            </a:solidFill>
            <a:round/>
            <a:headEnd/>
            <a:tailEnd/>
          </a:ln>
        </p:spPr>
      </p:cxnSp>
      <p:grpSp>
        <p:nvGrpSpPr>
          <p:cNvPr id="65546" name="Pentagon 6"/>
          <p:cNvGrpSpPr>
            <a:grpSpLocks/>
          </p:cNvGrpSpPr>
          <p:nvPr/>
        </p:nvGrpSpPr>
        <p:grpSpPr bwMode="auto">
          <a:xfrm>
            <a:off x="3829050" y="1490663"/>
            <a:ext cx="4760913" cy="2090737"/>
            <a:chOff x="2412" y="841"/>
            <a:chExt cx="2999" cy="1317"/>
          </a:xfrm>
        </p:grpSpPr>
        <p:pic>
          <p:nvPicPr>
            <p:cNvPr id="65558" name="Pentagon 6"/>
            <p:cNvPicPr>
              <a:picLocks noChangeArrowheads="1"/>
            </p:cNvPicPr>
            <p:nvPr/>
          </p:nvPicPr>
          <p:blipFill>
            <a:blip r:embed="rId4"/>
            <a:srcRect/>
            <a:stretch>
              <a:fillRect/>
            </a:stretch>
          </p:blipFill>
          <p:spPr bwMode="invGray">
            <a:xfrm>
              <a:off x="2412" y="841"/>
              <a:ext cx="2999" cy="1317"/>
            </a:xfrm>
            <a:prstGeom prst="rect">
              <a:avLst/>
            </a:prstGeom>
            <a:noFill/>
            <a:ln w="9525">
              <a:noFill/>
              <a:miter lim="800000"/>
              <a:headEnd/>
              <a:tailEnd/>
            </a:ln>
          </p:spPr>
        </p:pic>
        <p:sp>
          <p:nvSpPr>
            <p:cNvPr id="65559" name="Text Box 9"/>
            <p:cNvSpPr txBox="1">
              <a:spLocks noChangeArrowheads="1"/>
            </p:cNvSpPr>
            <p:nvPr/>
          </p:nvSpPr>
          <p:spPr bwMode="invGray">
            <a:xfrm>
              <a:off x="2448" y="864"/>
              <a:ext cx="2616" cy="1248"/>
            </a:xfrm>
            <a:prstGeom prst="rect">
              <a:avLst/>
            </a:prstGeom>
            <a:noFill/>
            <a:ln w="9525">
              <a:noFill/>
              <a:miter lim="800000"/>
              <a:headEnd/>
              <a:tailEnd/>
            </a:ln>
          </p:spPr>
          <p:txBody>
            <a:bodyPr anchor="ctr"/>
            <a:lstStyle/>
            <a:p>
              <a:pPr algn="ctr" eaLnBrk="0" hangingPunct="0"/>
              <a:r>
                <a:rPr lang="en-US" sz="2000" b="1">
                  <a:solidFill>
                    <a:srgbClr val="FFFFFF"/>
                  </a:solidFill>
                </a:rPr>
                <a:t/>
              </a:r>
              <a:br>
                <a:rPr lang="en-US" sz="2000" b="1">
                  <a:solidFill>
                    <a:srgbClr val="FFFFFF"/>
                  </a:solidFill>
                </a:rPr>
              </a:br>
              <a:r>
                <a:rPr lang="en-US" sz="2000" b="1">
                  <a:solidFill>
                    <a:srgbClr val="FFFFFF"/>
                  </a:solidFill>
                </a:rPr>
                <a:t>PHASE 2</a:t>
              </a:r>
            </a:p>
            <a:p>
              <a:pPr algn="ctr" eaLnBrk="0" hangingPunct="0"/>
              <a:r>
                <a:rPr lang="en-US" sz="2000" b="1">
                  <a:solidFill>
                    <a:srgbClr val="FFFFFF"/>
                  </a:solidFill>
                </a:rPr>
                <a:t>Establish Smart Grid Interoperability Panel (SGIP) public-private forum with governance for ongoing efforts</a:t>
              </a:r>
            </a:p>
            <a:p>
              <a:pPr algn="ctr" eaLnBrk="0" hangingPunct="0"/>
              <a:endParaRPr lang="en-US" sz="2000" b="1">
                <a:solidFill>
                  <a:srgbClr val="FFFFFF"/>
                </a:solidFill>
              </a:endParaRPr>
            </a:p>
            <a:p>
              <a:pPr algn="ctr" eaLnBrk="0" hangingPunct="0"/>
              <a:endParaRPr lang="en-US" sz="2000" b="1"/>
            </a:p>
          </p:txBody>
        </p:sp>
      </p:grpSp>
      <p:sp>
        <p:nvSpPr>
          <p:cNvPr id="65547" name="TextBox 22"/>
          <p:cNvSpPr txBox="1">
            <a:spLocks noChangeArrowheads="1"/>
          </p:cNvSpPr>
          <p:nvPr/>
        </p:nvSpPr>
        <p:spPr bwMode="auto">
          <a:xfrm>
            <a:off x="4953000" y="5073650"/>
            <a:ext cx="1111250" cy="641350"/>
          </a:xfrm>
          <a:prstGeom prst="rect">
            <a:avLst/>
          </a:prstGeom>
          <a:noFill/>
          <a:ln w="9525">
            <a:noFill/>
            <a:miter lim="800000"/>
            <a:headEnd/>
            <a:tailEnd/>
          </a:ln>
        </p:spPr>
        <p:txBody>
          <a:bodyPr wrap="none">
            <a:spAutoFit/>
          </a:bodyPr>
          <a:lstStyle/>
          <a:p>
            <a:pPr algn="ctr"/>
            <a:r>
              <a:rPr lang="en-US">
                <a:solidFill>
                  <a:schemeClr val="tx2"/>
                </a:solidFill>
              </a:rPr>
              <a:t>SGIP </a:t>
            </a:r>
            <a:br>
              <a:rPr lang="en-US">
                <a:solidFill>
                  <a:schemeClr val="tx2"/>
                </a:solidFill>
              </a:rPr>
            </a:br>
            <a:r>
              <a:rPr lang="en-US">
                <a:solidFill>
                  <a:schemeClr val="tx2"/>
                </a:solidFill>
              </a:rPr>
              <a:t>meetings</a:t>
            </a:r>
          </a:p>
        </p:txBody>
      </p:sp>
      <p:sp>
        <p:nvSpPr>
          <p:cNvPr id="65548" name="TextBox 22"/>
          <p:cNvSpPr txBox="1">
            <a:spLocks noChangeArrowheads="1"/>
          </p:cNvSpPr>
          <p:nvPr/>
        </p:nvSpPr>
        <p:spPr bwMode="auto">
          <a:xfrm>
            <a:off x="414338" y="4214813"/>
            <a:ext cx="3587750" cy="641350"/>
          </a:xfrm>
          <a:prstGeom prst="rect">
            <a:avLst/>
          </a:prstGeom>
          <a:noFill/>
          <a:ln w="9525">
            <a:noFill/>
            <a:miter lim="800000"/>
            <a:headEnd/>
            <a:tailEnd/>
          </a:ln>
        </p:spPr>
        <p:txBody>
          <a:bodyPr>
            <a:spAutoFit/>
          </a:bodyPr>
          <a:lstStyle/>
          <a:p>
            <a:pPr algn="ctr"/>
            <a:r>
              <a:rPr lang="en-US">
                <a:solidFill>
                  <a:schemeClr val="tx2"/>
                </a:solidFill>
              </a:rPr>
              <a:t>Smart Grid Interoperability Panel Established Nov 2009</a:t>
            </a:r>
          </a:p>
        </p:txBody>
      </p:sp>
      <p:cxnSp>
        <p:nvCxnSpPr>
          <p:cNvPr id="65549" name="Straight Arrow Connector 24"/>
          <p:cNvCxnSpPr>
            <a:cxnSpLocks noChangeShapeType="1"/>
          </p:cNvCxnSpPr>
          <p:nvPr/>
        </p:nvCxnSpPr>
        <p:spPr bwMode="auto">
          <a:xfrm flipV="1">
            <a:off x="3667125" y="3716338"/>
            <a:ext cx="328613" cy="515937"/>
          </a:xfrm>
          <a:prstGeom prst="straightConnector1">
            <a:avLst/>
          </a:prstGeom>
          <a:noFill/>
          <a:ln w="38100" algn="ctr">
            <a:solidFill>
              <a:schemeClr val="hlink"/>
            </a:solidFill>
            <a:round/>
            <a:headEnd/>
            <a:tailEnd type="arrow" w="med" len="med"/>
          </a:ln>
        </p:spPr>
      </p:cxnSp>
      <p:grpSp>
        <p:nvGrpSpPr>
          <p:cNvPr id="65550" name="Pentagon 7"/>
          <p:cNvGrpSpPr>
            <a:grpSpLocks/>
          </p:cNvGrpSpPr>
          <p:nvPr/>
        </p:nvGrpSpPr>
        <p:grpSpPr bwMode="auto">
          <a:xfrm>
            <a:off x="5029200" y="3276600"/>
            <a:ext cx="3638550" cy="1489075"/>
            <a:chOff x="3322" y="2377"/>
            <a:chExt cx="1850" cy="1125"/>
          </a:xfrm>
        </p:grpSpPr>
        <p:pic>
          <p:nvPicPr>
            <p:cNvPr id="65556" name="Pentagon 7"/>
            <p:cNvPicPr>
              <a:picLocks noChangeArrowheads="1"/>
            </p:cNvPicPr>
            <p:nvPr/>
          </p:nvPicPr>
          <p:blipFill>
            <a:blip r:embed="rId5"/>
            <a:srcRect/>
            <a:stretch>
              <a:fillRect/>
            </a:stretch>
          </p:blipFill>
          <p:spPr bwMode="invGray">
            <a:xfrm>
              <a:off x="3322" y="2377"/>
              <a:ext cx="1850" cy="1125"/>
            </a:xfrm>
            <a:prstGeom prst="rect">
              <a:avLst/>
            </a:prstGeom>
            <a:noFill/>
            <a:ln w="9525">
              <a:noFill/>
              <a:miter lim="800000"/>
              <a:headEnd/>
              <a:tailEnd/>
            </a:ln>
          </p:spPr>
        </p:pic>
        <p:sp>
          <p:nvSpPr>
            <p:cNvPr id="65557" name="Text Box 12"/>
            <p:cNvSpPr txBox="1">
              <a:spLocks noChangeArrowheads="1"/>
            </p:cNvSpPr>
            <p:nvPr/>
          </p:nvSpPr>
          <p:spPr bwMode="invGray">
            <a:xfrm>
              <a:off x="3360" y="2400"/>
              <a:ext cx="1512" cy="1056"/>
            </a:xfrm>
            <a:prstGeom prst="rect">
              <a:avLst/>
            </a:prstGeom>
            <a:noFill/>
            <a:ln w="9525">
              <a:noFill/>
              <a:miter lim="800000"/>
              <a:headEnd/>
              <a:tailEnd/>
            </a:ln>
          </p:spPr>
          <p:txBody>
            <a:bodyPr anchor="ctr"/>
            <a:lstStyle/>
            <a:p>
              <a:pPr algn="ctr" eaLnBrk="0" hangingPunct="0"/>
              <a:r>
                <a:rPr lang="en-US" b="1">
                  <a:solidFill>
                    <a:srgbClr val="FFFFFF"/>
                  </a:solidFill>
                </a:rPr>
                <a:t>PHASE 3</a:t>
              </a:r>
            </a:p>
            <a:p>
              <a:pPr algn="ctr" eaLnBrk="0" hangingPunct="0"/>
              <a:r>
                <a:rPr lang="en-US" b="1">
                  <a:solidFill>
                    <a:srgbClr val="FFFFFF"/>
                  </a:solidFill>
                </a:rPr>
                <a:t>Conformity Framework (includes Testing and Certification)</a:t>
              </a:r>
            </a:p>
          </p:txBody>
        </p:sp>
      </p:grpSp>
      <p:sp>
        <p:nvSpPr>
          <p:cNvPr id="65551" name="TextBox 22"/>
          <p:cNvSpPr txBox="1">
            <a:spLocks noChangeArrowheads="1"/>
          </p:cNvSpPr>
          <p:nvPr/>
        </p:nvSpPr>
        <p:spPr bwMode="auto">
          <a:xfrm>
            <a:off x="715963" y="5000625"/>
            <a:ext cx="3890962" cy="641350"/>
          </a:xfrm>
          <a:prstGeom prst="rect">
            <a:avLst/>
          </a:prstGeom>
          <a:noFill/>
          <a:ln w="9525">
            <a:noFill/>
            <a:miter lim="800000"/>
            <a:headEnd/>
            <a:tailEnd/>
          </a:ln>
        </p:spPr>
        <p:txBody>
          <a:bodyPr>
            <a:spAutoFit/>
          </a:bodyPr>
          <a:lstStyle/>
          <a:p>
            <a:pPr algn="ctr"/>
            <a:r>
              <a:rPr lang="en-US">
                <a:solidFill>
                  <a:schemeClr val="tx2"/>
                </a:solidFill>
              </a:rPr>
              <a:t>NIST Interoperability Framework 1.0 </a:t>
            </a:r>
          </a:p>
          <a:p>
            <a:pPr algn="ctr"/>
            <a:r>
              <a:rPr lang="en-US">
                <a:solidFill>
                  <a:schemeClr val="tx2"/>
                </a:solidFill>
              </a:rPr>
              <a:t>Released Jan 2010</a:t>
            </a:r>
          </a:p>
        </p:txBody>
      </p:sp>
      <p:cxnSp>
        <p:nvCxnSpPr>
          <p:cNvPr id="65552" name="Straight Arrow Connector 24"/>
          <p:cNvCxnSpPr>
            <a:cxnSpLocks noChangeShapeType="1"/>
          </p:cNvCxnSpPr>
          <p:nvPr/>
        </p:nvCxnSpPr>
        <p:spPr bwMode="auto">
          <a:xfrm flipV="1">
            <a:off x="4306888" y="4252913"/>
            <a:ext cx="388937" cy="731837"/>
          </a:xfrm>
          <a:prstGeom prst="straightConnector1">
            <a:avLst/>
          </a:prstGeom>
          <a:noFill/>
          <a:ln w="38100" algn="ctr">
            <a:solidFill>
              <a:schemeClr val="hlink"/>
            </a:solidFill>
            <a:round/>
            <a:headEnd/>
            <a:tailEnd type="arrow" w="med" len="med"/>
          </a:ln>
        </p:spPr>
      </p:cxnSp>
      <p:sp>
        <p:nvSpPr>
          <p:cNvPr id="65553" name="TextBox 22"/>
          <p:cNvSpPr txBox="1">
            <a:spLocks noChangeArrowheads="1"/>
          </p:cNvSpPr>
          <p:nvPr/>
        </p:nvSpPr>
        <p:spPr bwMode="auto">
          <a:xfrm>
            <a:off x="654050" y="3505200"/>
            <a:ext cx="2990850" cy="641350"/>
          </a:xfrm>
          <a:prstGeom prst="rect">
            <a:avLst/>
          </a:prstGeom>
          <a:noFill/>
          <a:ln w="9525">
            <a:noFill/>
            <a:miter lim="800000"/>
            <a:headEnd/>
            <a:tailEnd/>
          </a:ln>
        </p:spPr>
        <p:txBody>
          <a:bodyPr wrap="none">
            <a:spAutoFit/>
          </a:bodyPr>
          <a:lstStyle/>
          <a:p>
            <a:pPr algn="ctr"/>
            <a:r>
              <a:rPr lang="en-US">
                <a:solidFill>
                  <a:schemeClr val="tx2"/>
                </a:solidFill>
              </a:rPr>
              <a:t>Summer 2009 Workshops</a:t>
            </a:r>
          </a:p>
          <a:p>
            <a:pPr algn="ctr"/>
            <a:r>
              <a:rPr lang="en-US">
                <a:solidFill>
                  <a:schemeClr val="tx2"/>
                </a:solidFill>
              </a:rPr>
              <a:t>Draft Framework Sept 2009</a:t>
            </a:r>
          </a:p>
        </p:txBody>
      </p:sp>
      <p:sp>
        <p:nvSpPr>
          <p:cNvPr id="65554" name="TextBox 13"/>
          <p:cNvSpPr txBox="1">
            <a:spLocks noChangeArrowheads="1"/>
          </p:cNvSpPr>
          <p:nvPr/>
        </p:nvSpPr>
        <p:spPr bwMode="auto">
          <a:xfrm>
            <a:off x="7162800" y="6019800"/>
            <a:ext cx="742950" cy="366713"/>
          </a:xfrm>
          <a:prstGeom prst="rect">
            <a:avLst/>
          </a:prstGeom>
          <a:noFill/>
          <a:ln w="9525">
            <a:noFill/>
            <a:miter lim="800000"/>
            <a:headEnd/>
            <a:tailEnd/>
          </a:ln>
        </p:spPr>
        <p:txBody>
          <a:bodyPr wrap="none">
            <a:spAutoFit/>
          </a:bodyPr>
          <a:lstStyle/>
          <a:p>
            <a:r>
              <a:rPr lang="en-US">
                <a:solidFill>
                  <a:schemeClr val="tx2"/>
                </a:solidFill>
              </a:rPr>
              <a:t>today</a:t>
            </a:r>
          </a:p>
        </p:txBody>
      </p:sp>
      <p:sp>
        <p:nvSpPr>
          <p:cNvPr id="65555" name="TextBox 22"/>
          <p:cNvSpPr txBox="1">
            <a:spLocks noChangeArrowheads="1"/>
          </p:cNvSpPr>
          <p:nvPr/>
        </p:nvSpPr>
        <p:spPr bwMode="auto">
          <a:xfrm>
            <a:off x="6164263" y="4724400"/>
            <a:ext cx="1455737" cy="1190625"/>
          </a:xfrm>
          <a:prstGeom prst="rect">
            <a:avLst/>
          </a:prstGeom>
          <a:noFill/>
          <a:ln w="9525">
            <a:noFill/>
            <a:miter lim="800000"/>
            <a:headEnd/>
            <a:tailEnd/>
          </a:ln>
        </p:spPr>
        <p:txBody>
          <a:bodyPr>
            <a:spAutoFit/>
          </a:bodyPr>
          <a:lstStyle/>
          <a:p>
            <a:pPr algn="ctr"/>
            <a:r>
              <a:rPr lang="en-US">
                <a:solidFill>
                  <a:schemeClr val="tx2"/>
                </a:solidFill>
              </a:rPr>
              <a:t>Technical information to support regulators</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2"/>
          <p:cNvSpPr>
            <a:spLocks noGrp="1" noChangeArrowheads="1"/>
          </p:cNvSpPr>
          <p:nvPr>
            <p:ph type="title"/>
          </p:nvPr>
        </p:nvSpPr>
        <p:spPr>
          <a:xfrm>
            <a:off x="1143000" y="212725"/>
            <a:ext cx="7543800" cy="685800"/>
          </a:xfrm>
        </p:spPr>
        <p:txBody>
          <a:bodyPr/>
          <a:lstStyle/>
          <a:p>
            <a:r>
              <a:rPr lang="en-US" smtClean="0"/>
              <a:t>Smart Grid Challenges – Outline</a:t>
            </a:r>
          </a:p>
        </p:txBody>
      </p:sp>
      <p:sp>
        <p:nvSpPr>
          <p:cNvPr id="30722" name="Rectangle 3"/>
          <p:cNvSpPr>
            <a:spLocks noGrp="1" noChangeArrowheads="1"/>
          </p:cNvSpPr>
          <p:nvPr>
            <p:ph type="body" idx="1"/>
          </p:nvPr>
        </p:nvSpPr>
        <p:spPr>
          <a:xfrm>
            <a:off x="152400" y="1066800"/>
            <a:ext cx="8839200" cy="5410200"/>
          </a:xfrm>
        </p:spPr>
        <p:txBody>
          <a:bodyPr/>
          <a:lstStyle/>
          <a:p>
            <a:r>
              <a:rPr lang="en-US" sz="2800" smtClean="0"/>
              <a:t>Introduction</a:t>
            </a:r>
          </a:p>
          <a:p>
            <a:pPr lvl="1"/>
            <a:r>
              <a:rPr lang="en-US" sz="2400" smtClean="0"/>
              <a:t>Documentary Standards and Measurements</a:t>
            </a:r>
          </a:p>
          <a:p>
            <a:r>
              <a:rPr lang="en-US" sz="2800" smtClean="0"/>
              <a:t>NIST Three Phase Plan</a:t>
            </a:r>
          </a:p>
          <a:p>
            <a:pPr lvl="1"/>
            <a:r>
              <a:rPr lang="en-US" sz="2400" smtClean="0"/>
              <a:t>NIST Smart Grid Interoperability Framework, Release 1.0</a:t>
            </a:r>
          </a:p>
          <a:p>
            <a:pPr lvl="1"/>
            <a:r>
              <a:rPr lang="en-US" sz="2400" smtClean="0"/>
              <a:t>NIST Smart Grid Interoperability Panel</a:t>
            </a:r>
          </a:p>
          <a:p>
            <a:pPr lvl="1"/>
            <a:r>
              <a:rPr lang="en-US" sz="2400" smtClean="0"/>
              <a:t>How best to include research needs?</a:t>
            </a:r>
          </a:p>
          <a:p>
            <a:r>
              <a:rPr lang="en-US" sz="2800" smtClean="0"/>
              <a:t>NIST Smart Grid Research</a:t>
            </a:r>
          </a:p>
          <a:p>
            <a:r>
              <a:rPr lang="en-US" sz="2800" smtClean="0"/>
              <a:t>Smart Grid Challenges</a:t>
            </a:r>
          </a:p>
          <a:p>
            <a:pPr lvl="1"/>
            <a:r>
              <a:rPr lang="en-US" sz="2400" smtClean="0"/>
              <a:t>Research areas</a:t>
            </a:r>
          </a:p>
          <a:p>
            <a:pPr lvl="1"/>
            <a:r>
              <a:rPr lang="en-US" sz="2400" smtClean="0"/>
              <a:t>Outreach, potential partnerships</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2"/>
          <p:cNvSpPr>
            <a:spLocks noGrp="1" noChangeArrowheads="1"/>
          </p:cNvSpPr>
          <p:nvPr>
            <p:ph type="title" idx="4294967295"/>
          </p:nvPr>
        </p:nvSpPr>
        <p:spPr>
          <a:xfrm>
            <a:off x="641350" y="177800"/>
            <a:ext cx="8153400" cy="736600"/>
          </a:xfrm>
        </p:spPr>
        <p:txBody>
          <a:bodyPr lIns="90488" tIns="44450" rIns="90488" bIns="44450" anchor="b"/>
          <a:lstStyle/>
          <a:p>
            <a:r>
              <a:rPr lang="en-US" smtClean="0"/>
              <a:t>NIST Framework and Roadmap, Release 1.0</a:t>
            </a:r>
          </a:p>
        </p:txBody>
      </p:sp>
      <p:pic>
        <p:nvPicPr>
          <p:cNvPr id="67586" name="Picture 7" descr="smartgrid_interoperability_final_first_page"/>
          <p:cNvPicPr>
            <a:picLocks noChangeAspect="1" noChangeArrowheads="1"/>
          </p:cNvPicPr>
          <p:nvPr/>
        </p:nvPicPr>
        <p:blipFill>
          <a:blip r:embed="rId3"/>
          <a:srcRect l="4195" t="7295" r="4195" b="53500"/>
          <a:stretch>
            <a:fillRect/>
          </a:stretch>
        </p:blipFill>
        <p:spPr bwMode="auto">
          <a:xfrm>
            <a:off x="5116513" y="1236663"/>
            <a:ext cx="3679825" cy="2036762"/>
          </a:xfrm>
          <a:prstGeom prst="rect">
            <a:avLst/>
          </a:prstGeom>
          <a:noFill/>
          <a:ln w="12700">
            <a:solidFill>
              <a:schemeClr val="tx2"/>
            </a:solidFill>
            <a:miter lim="800000"/>
            <a:headEnd/>
            <a:tailEnd/>
          </a:ln>
        </p:spPr>
      </p:pic>
      <p:sp>
        <p:nvSpPr>
          <p:cNvPr id="67587" name="Rectangle 6"/>
          <p:cNvSpPr>
            <a:spLocks noChangeArrowheads="1"/>
          </p:cNvSpPr>
          <p:nvPr/>
        </p:nvSpPr>
        <p:spPr bwMode="auto">
          <a:xfrm>
            <a:off x="5183188" y="1493838"/>
            <a:ext cx="3509962" cy="396875"/>
          </a:xfrm>
          <a:prstGeom prst="rect">
            <a:avLst/>
          </a:prstGeom>
          <a:noFill/>
          <a:ln w="9525">
            <a:noFill/>
            <a:miter lim="800000"/>
            <a:headEnd/>
            <a:tailEnd/>
          </a:ln>
        </p:spPr>
        <p:txBody>
          <a:bodyPr wrap="none">
            <a:spAutoFit/>
          </a:bodyPr>
          <a:lstStyle/>
          <a:p>
            <a:r>
              <a:rPr lang="en-US" sz="2000">
                <a:solidFill>
                  <a:schemeClr val="bg1"/>
                </a:solidFill>
              </a:rPr>
              <a:t>http://www.nist.gov/smartgrid/</a:t>
            </a:r>
          </a:p>
        </p:txBody>
      </p:sp>
      <p:pic>
        <p:nvPicPr>
          <p:cNvPr id="67588" name="Picture 1"/>
          <p:cNvPicPr>
            <a:picLocks noChangeAspect="1" noChangeArrowheads="1"/>
          </p:cNvPicPr>
          <p:nvPr/>
        </p:nvPicPr>
        <p:blipFill>
          <a:blip r:embed="rId4"/>
          <a:srcRect b="1218"/>
          <a:stretch>
            <a:fillRect/>
          </a:stretch>
        </p:blipFill>
        <p:spPr bwMode="auto">
          <a:xfrm>
            <a:off x="4294188" y="2714625"/>
            <a:ext cx="4718050" cy="3013075"/>
          </a:xfrm>
          <a:prstGeom prst="rect">
            <a:avLst/>
          </a:prstGeom>
          <a:noFill/>
          <a:ln w="9525">
            <a:noFill/>
            <a:miter lim="800000"/>
            <a:headEnd/>
            <a:tailEnd/>
          </a:ln>
        </p:spPr>
      </p:pic>
      <p:sp>
        <p:nvSpPr>
          <p:cNvPr id="67589" name="Rectangle 6"/>
          <p:cNvSpPr>
            <a:spLocks noChangeArrowheads="1"/>
          </p:cNvSpPr>
          <p:nvPr/>
        </p:nvSpPr>
        <p:spPr bwMode="auto">
          <a:xfrm>
            <a:off x="6326188" y="2852738"/>
            <a:ext cx="2232025" cy="396875"/>
          </a:xfrm>
          <a:prstGeom prst="rect">
            <a:avLst/>
          </a:prstGeom>
          <a:noFill/>
          <a:ln w="9525">
            <a:noFill/>
            <a:miter lim="800000"/>
            <a:headEnd/>
            <a:tailEnd/>
          </a:ln>
        </p:spPr>
        <p:txBody>
          <a:bodyPr wrap="none">
            <a:spAutoFit/>
          </a:bodyPr>
          <a:lstStyle/>
          <a:p>
            <a:r>
              <a:rPr lang="en-US" sz="2000"/>
              <a:t>Conceptual Model</a:t>
            </a:r>
          </a:p>
        </p:txBody>
      </p:sp>
      <p:sp>
        <p:nvSpPr>
          <p:cNvPr id="67590" name="Rectangle 3"/>
          <p:cNvSpPr>
            <a:spLocks noGrp="1" noChangeArrowheads="1"/>
          </p:cNvSpPr>
          <p:nvPr>
            <p:ph type="body" idx="4294967295"/>
          </p:nvPr>
        </p:nvSpPr>
        <p:spPr>
          <a:xfrm>
            <a:off x="463550" y="1309688"/>
            <a:ext cx="5937250" cy="4938712"/>
          </a:xfrm>
        </p:spPr>
        <p:txBody>
          <a:bodyPr lIns="90488" tIns="44450" rIns="90488" bIns="44450"/>
          <a:lstStyle/>
          <a:p>
            <a:pPr>
              <a:lnSpc>
                <a:spcPct val="90000"/>
              </a:lnSpc>
            </a:pPr>
            <a:r>
              <a:rPr lang="en-US" smtClean="0"/>
              <a:t>Final version January 2010</a:t>
            </a:r>
          </a:p>
          <a:p>
            <a:pPr lvl="1">
              <a:lnSpc>
                <a:spcPct val="90000"/>
              </a:lnSpc>
            </a:pPr>
            <a:r>
              <a:rPr lang="en-US" sz="2200" smtClean="0"/>
              <a:t>Public comments on draft </a:t>
            </a:r>
            <a:br>
              <a:rPr lang="en-US" sz="2200" smtClean="0"/>
            </a:br>
            <a:r>
              <a:rPr lang="en-US" sz="2200" smtClean="0"/>
              <a:t>reviewed and addressed</a:t>
            </a:r>
          </a:p>
          <a:p>
            <a:pPr>
              <a:lnSpc>
                <a:spcPct val="90000"/>
              </a:lnSpc>
            </a:pPr>
            <a:r>
              <a:rPr lang="en-US" smtClean="0"/>
              <a:t>Smart Grid Vision / Model</a:t>
            </a:r>
          </a:p>
          <a:p>
            <a:pPr>
              <a:lnSpc>
                <a:spcPct val="90000"/>
              </a:lnSpc>
            </a:pPr>
            <a:r>
              <a:rPr lang="en-US" smtClean="0"/>
              <a:t>75 key standards identified</a:t>
            </a:r>
          </a:p>
          <a:p>
            <a:pPr lvl="1">
              <a:lnSpc>
                <a:spcPct val="90000"/>
              </a:lnSpc>
            </a:pPr>
            <a:r>
              <a:rPr lang="en-US" sz="2200" smtClean="0"/>
              <a:t>IEC, IEEE, …</a:t>
            </a:r>
          </a:p>
          <a:p>
            <a:pPr>
              <a:lnSpc>
                <a:spcPct val="90000"/>
              </a:lnSpc>
            </a:pPr>
            <a:r>
              <a:rPr lang="en-US" smtClean="0"/>
              <a:t>16 Priority Action Plans to </a:t>
            </a:r>
            <a:br>
              <a:rPr lang="en-US" smtClean="0"/>
            </a:br>
            <a:r>
              <a:rPr lang="en-US" smtClean="0"/>
              <a:t>fill gaps (one completed, new one)</a:t>
            </a:r>
          </a:p>
          <a:p>
            <a:pPr>
              <a:lnSpc>
                <a:spcPct val="90000"/>
              </a:lnSpc>
            </a:pPr>
            <a:r>
              <a:rPr lang="en-US" smtClean="0"/>
              <a:t>Includes cyber security, </a:t>
            </a:r>
            <a:br>
              <a:rPr lang="en-US" smtClean="0"/>
            </a:br>
            <a:r>
              <a:rPr lang="en-US" smtClean="0"/>
              <a:t>companion document </a:t>
            </a:r>
            <a:br>
              <a:rPr lang="en-US" smtClean="0"/>
            </a:br>
            <a:r>
              <a:rPr lang="en-US" smtClean="0"/>
              <a:t>NISTIR 7628, Guidelines for </a:t>
            </a:r>
            <a:br>
              <a:rPr lang="en-US" smtClean="0"/>
            </a:br>
            <a:r>
              <a:rPr lang="en-US" smtClean="0"/>
              <a:t>Smart Grid Cyber Security </a:t>
            </a:r>
            <a:br>
              <a:rPr lang="en-US" smtClean="0"/>
            </a:br>
            <a:r>
              <a:rPr lang="en-US" smtClean="0"/>
              <a:t>recently published</a:t>
            </a:r>
          </a:p>
        </p:txBody>
      </p:sp>
      <p:sp>
        <p:nvSpPr>
          <p:cNvPr id="11269" name="Rectangle 6"/>
          <p:cNvSpPr>
            <a:spLocks noChangeArrowheads="1"/>
          </p:cNvSpPr>
          <p:nvPr/>
        </p:nvSpPr>
        <p:spPr bwMode="auto">
          <a:xfrm>
            <a:off x="3581400" y="5943600"/>
            <a:ext cx="4181475" cy="457200"/>
          </a:xfrm>
          <a:prstGeom prst="rect">
            <a:avLst/>
          </a:prstGeom>
          <a:noFill/>
          <a:ln w="9525">
            <a:noFill/>
            <a:miter lim="800000"/>
            <a:headEnd/>
            <a:tailEnd/>
          </a:ln>
        </p:spPr>
        <p:txBody>
          <a:bodyPr wrap="none">
            <a:spAutoFit/>
          </a:bodyPr>
          <a:lstStyle/>
          <a:p>
            <a:pPr>
              <a:defRPr/>
            </a:pPr>
            <a:r>
              <a:rPr lang="en-US" sz="2400" dirty="0">
                <a:solidFill>
                  <a:schemeClr val="accent6"/>
                </a:solidFill>
                <a:latin typeface="Arial" pitchFamily="34" charset="0"/>
                <a:ea typeface="ＭＳ Ｐゴシック"/>
                <a:cs typeface="ＭＳ Ｐゴシック"/>
              </a:rPr>
              <a:t>http://www.nist.gov/smartgrid/</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2"/>
          <p:cNvSpPr>
            <a:spLocks noGrp="1" noChangeArrowheads="1"/>
          </p:cNvSpPr>
          <p:nvPr>
            <p:ph type="title"/>
          </p:nvPr>
        </p:nvSpPr>
        <p:spPr/>
        <p:txBody>
          <a:bodyPr/>
          <a:lstStyle/>
          <a:p>
            <a:r>
              <a:rPr lang="en-US" smtClean="0"/>
              <a:t>NIST Smart Grid Conceptual Model</a:t>
            </a:r>
          </a:p>
        </p:txBody>
      </p:sp>
      <p:pic>
        <p:nvPicPr>
          <p:cNvPr id="69634" name="Picture 3" descr="ConceptualModel_20090917"/>
          <p:cNvPicPr>
            <a:picLocks noChangeAspect="1" noChangeArrowheads="1"/>
          </p:cNvPicPr>
          <p:nvPr/>
        </p:nvPicPr>
        <p:blipFill>
          <a:blip r:embed="rId3"/>
          <a:srcRect l="7266" t="16451" r="7266" b="19975"/>
          <a:stretch>
            <a:fillRect/>
          </a:stretch>
        </p:blipFill>
        <p:spPr bwMode="auto">
          <a:xfrm>
            <a:off x="76200" y="1219200"/>
            <a:ext cx="8610600" cy="4945063"/>
          </a:xfrm>
          <a:prstGeom prst="rect">
            <a:avLst/>
          </a:prstGeom>
          <a:noFill/>
          <a:ln w="9525">
            <a:noFill/>
            <a:miter lim="800000"/>
            <a:headEnd/>
            <a:tailEnd/>
          </a:ln>
        </p:spPr>
      </p:pic>
      <p:sp>
        <p:nvSpPr>
          <p:cNvPr id="69635" name="Rectangle 23"/>
          <p:cNvSpPr>
            <a:spLocks noChangeArrowheads="1"/>
          </p:cNvSpPr>
          <p:nvPr/>
        </p:nvSpPr>
        <p:spPr bwMode="auto">
          <a:xfrm>
            <a:off x="6096000" y="5783263"/>
            <a:ext cx="2438400" cy="152400"/>
          </a:xfrm>
          <a:prstGeom prst="rect">
            <a:avLst/>
          </a:prstGeom>
          <a:solidFill>
            <a:schemeClr val="bg1"/>
          </a:solidFill>
          <a:ln w="9525">
            <a:noFill/>
            <a:miter lim="800000"/>
            <a:headEnd/>
            <a:tailEnd/>
          </a:ln>
        </p:spPr>
        <p:txBody>
          <a:bodyPr wrap="none" anchor="ctr"/>
          <a:lstStyle/>
          <a:p>
            <a:endParaRPr lang="en-US"/>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2"/>
          <p:cNvSpPr>
            <a:spLocks noGrp="1" noChangeArrowheads="1"/>
          </p:cNvSpPr>
          <p:nvPr>
            <p:ph type="title"/>
          </p:nvPr>
        </p:nvSpPr>
        <p:spPr/>
        <p:txBody>
          <a:bodyPr/>
          <a:lstStyle/>
          <a:p>
            <a:r>
              <a:rPr lang="en-US" smtClean="0"/>
              <a:t>NIST Smart Grid Conceptual Model</a:t>
            </a:r>
          </a:p>
        </p:txBody>
      </p:sp>
      <p:pic>
        <p:nvPicPr>
          <p:cNvPr id="71682" name="Picture 3" descr="ConceptualModel_20090917"/>
          <p:cNvPicPr>
            <a:picLocks noChangeAspect="1" noChangeArrowheads="1"/>
          </p:cNvPicPr>
          <p:nvPr/>
        </p:nvPicPr>
        <p:blipFill>
          <a:blip r:embed="rId3"/>
          <a:srcRect l="7266" t="16451" r="7266" b="19975"/>
          <a:stretch>
            <a:fillRect/>
          </a:stretch>
        </p:blipFill>
        <p:spPr bwMode="auto">
          <a:xfrm>
            <a:off x="76200" y="1219200"/>
            <a:ext cx="8610600" cy="4945063"/>
          </a:xfrm>
          <a:prstGeom prst="rect">
            <a:avLst/>
          </a:prstGeom>
          <a:noFill/>
          <a:ln w="9525">
            <a:noFill/>
            <a:miter lim="800000"/>
            <a:headEnd/>
            <a:tailEnd/>
          </a:ln>
        </p:spPr>
      </p:pic>
      <p:sp>
        <p:nvSpPr>
          <p:cNvPr id="71683" name="Rectangle 4"/>
          <p:cNvSpPr>
            <a:spLocks noChangeArrowheads="1"/>
          </p:cNvSpPr>
          <p:nvPr/>
        </p:nvSpPr>
        <p:spPr bwMode="auto">
          <a:xfrm>
            <a:off x="6096000" y="5783263"/>
            <a:ext cx="2438400" cy="152400"/>
          </a:xfrm>
          <a:prstGeom prst="rect">
            <a:avLst/>
          </a:prstGeom>
          <a:solidFill>
            <a:schemeClr val="bg1"/>
          </a:solidFill>
          <a:ln w="9525">
            <a:noFill/>
            <a:miter lim="800000"/>
            <a:headEnd/>
            <a:tailEnd/>
          </a:ln>
        </p:spPr>
        <p:txBody>
          <a:bodyPr wrap="none" anchor="ctr"/>
          <a:lstStyle/>
          <a:p>
            <a:endParaRPr lang="en-US"/>
          </a:p>
        </p:txBody>
      </p:sp>
      <p:sp>
        <p:nvSpPr>
          <p:cNvPr id="71684" name="Text Box 5"/>
          <p:cNvSpPr txBox="1">
            <a:spLocks noChangeArrowheads="1"/>
          </p:cNvSpPr>
          <p:nvPr/>
        </p:nvSpPr>
        <p:spPr bwMode="auto">
          <a:xfrm>
            <a:off x="8001000" y="3962400"/>
            <a:ext cx="1219200" cy="517525"/>
          </a:xfrm>
          <a:prstGeom prst="rect">
            <a:avLst/>
          </a:prstGeom>
          <a:noFill/>
          <a:ln w="9525">
            <a:noFill/>
            <a:miter lim="800000"/>
            <a:headEnd/>
            <a:tailEnd/>
          </a:ln>
        </p:spPr>
        <p:txBody>
          <a:bodyPr>
            <a:spAutoFit/>
          </a:bodyPr>
          <a:lstStyle/>
          <a:p>
            <a:pPr>
              <a:spcBef>
                <a:spcPct val="50000"/>
              </a:spcBef>
            </a:pPr>
            <a:r>
              <a:rPr lang="en-US" sz="1400" b="1"/>
              <a:t>Building Automation</a:t>
            </a:r>
          </a:p>
        </p:txBody>
      </p:sp>
      <p:sp>
        <p:nvSpPr>
          <p:cNvPr id="71685" name="Text Box 6"/>
          <p:cNvSpPr txBox="1">
            <a:spLocks noChangeArrowheads="1"/>
          </p:cNvSpPr>
          <p:nvPr/>
        </p:nvSpPr>
        <p:spPr bwMode="auto">
          <a:xfrm>
            <a:off x="6248400" y="5486400"/>
            <a:ext cx="1600200" cy="517525"/>
          </a:xfrm>
          <a:prstGeom prst="rect">
            <a:avLst/>
          </a:prstGeom>
          <a:noFill/>
          <a:ln w="9525">
            <a:noFill/>
            <a:miter lim="800000"/>
            <a:headEnd/>
            <a:tailEnd/>
          </a:ln>
        </p:spPr>
        <p:txBody>
          <a:bodyPr>
            <a:spAutoFit/>
          </a:bodyPr>
          <a:lstStyle/>
          <a:p>
            <a:pPr>
              <a:spcBef>
                <a:spcPct val="50000"/>
              </a:spcBef>
            </a:pPr>
            <a:r>
              <a:rPr lang="en-US" sz="1400" b="1"/>
              <a:t>Electric </a:t>
            </a:r>
            <a:br>
              <a:rPr lang="en-US" sz="1400" b="1"/>
            </a:br>
            <a:r>
              <a:rPr lang="en-US" sz="1400" b="1"/>
              <a:t>Power Metering</a:t>
            </a:r>
          </a:p>
        </p:txBody>
      </p:sp>
      <p:sp>
        <p:nvSpPr>
          <p:cNvPr id="71686" name="Text Box 7"/>
          <p:cNvSpPr txBox="1">
            <a:spLocks noChangeArrowheads="1"/>
          </p:cNvSpPr>
          <p:nvPr/>
        </p:nvSpPr>
        <p:spPr bwMode="auto">
          <a:xfrm>
            <a:off x="3429000" y="5943600"/>
            <a:ext cx="1981200" cy="304800"/>
          </a:xfrm>
          <a:prstGeom prst="rect">
            <a:avLst/>
          </a:prstGeom>
          <a:noFill/>
          <a:ln w="9525">
            <a:noFill/>
            <a:miter lim="800000"/>
            <a:headEnd/>
            <a:tailEnd/>
          </a:ln>
        </p:spPr>
        <p:txBody>
          <a:bodyPr>
            <a:spAutoFit/>
          </a:bodyPr>
          <a:lstStyle/>
          <a:p>
            <a:pPr>
              <a:spcBef>
                <a:spcPct val="50000"/>
              </a:spcBef>
            </a:pPr>
            <a:r>
              <a:rPr lang="en-US" sz="1400" b="1"/>
              <a:t>Power Electronics</a:t>
            </a:r>
          </a:p>
        </p:txBody>
      </p:sp>
      <p:sp>
        <p:nvSpPr>
          <p:cNvPr id="71687" name="Text Box 8"/>
          <p:cNvSpPr txBox="1">
            <a:spLocks noChangeArrowheads="1"/>
          </p:cNvSpPr>
          <p:nvPr/>
        </p:nvSpPr>
        <p:spPr bwMode="auto">
          <a:xfrm>
            <a:off x="8229600" y="4876800"/>
            <a:ext cx="990600" cy="730250"/>
          </a:xfrm>
          <a:prstGeom prst="rect">
            <a:avLst/>
          </a:prstGeom>
          <a:noFill/>
          <a:ln w="9525">
            <a:noFill/>
            <a:miter lim="800000"/>
            <a:headEnd/>
            <a:tailEnd/>
          </a:ln>
        </p:spPr>
        <p:txBody>
          <a:bodyPr>
            <a:spAutoFit/>
          </a:bodyPr>
          <a:lstStyle/>
          <a:p>
            <a:pPr>
              <a:spcBef>
                <a:spcPct val="50000"/>
              </a:spcBef>
            </a:pPr>
            <a:r>
              <a:rPr lang="en-US" sz="1400" b="1"/>
              <a:t>Industrial Control Systems</a:t>
            </a:r>
          </a:p>
        </p:txBody>
      </p:sp>
      <p:sp>
        <p:nvSpPr>
          <p:cNvPr id="71688" name="Text Box 9"/>
          <p:cNvSpPr txBox="1">
            <a:spLocks noChangeArrowheads="1"/>
          </p:cNvSpPr>
          <p:nvPr/>
        </p:nvSpPr>
        <p:spPr bwMode="auto">
          <a:xfrm>
            <a:off x="3505200" y="3171825"/>
            <a:ext cx="1143000" cy="942975"/>
          </a:xfrm>
          <a:prstGeom prst="rect">
            <a:avLst/>
          </a:prstGeom>
          <a:solidFill>
            <a:schemeClr val="bg1">
              <a:alpha val="79999"/>
            </a:schemeClr>
          </a:solidFill>
          <a:ln w="9525">
            <a:noFill/>
            <a:miter lim="800000"/>
            <a:headEnd/>
            <a:tailEnd/>
          </a:ln>
        </p:spPr>
        <p:txBody>
          <a:bodyPr>
            <a:spAutoFit/>
          </a:bodyPr>
          <a:lstStyle/>
          <a:p>
            <a:pPr algn="ctr">
              <a:spcBef>
                <a:spcPct val="50000"/>
              </a:spcBef>
            </a:pPr>
            <a:r>
              <a:rPr lang="en-US" sz="1400" b="1"/>
              <a:t>Wide Area Situational Awareness (WASA)</a:t>
            </a:r>
          </a:p>
        </p:txBody>
      </p:sp>
      <p:sp>
        <p:nvSpPr>
          <p:cNvPr id="71689" name="Text Box 10"/>
          <p:cNvSpPr txBox="1">
            <a:spLocks noChangeArrowheads="1"/>
          </p:cNvSpPr>
          <p:nvPr/>
        </p:nvSpPr>
        <p:spPr bwMode="auto">
          <a:xfrm>
            <a:off x="228600" y="3055938"/>
            <a:ext cx="1676400" cy="517525"/>
          </a:xfrm>
          <a:prstGeom prst="rect">
            <a:avLst/>
          </a:prstGeom>
          <a:noFill/>
          <a:ln w="9525">
            <a:noFill/>
            <a:miter lim="800000"/>
            <a:headEnd/>
            <a:tailEnd/>
          </a:ln>
        </p:spPr>
        <p:txBody>
          <a:bodyPr>
            <a:spAutoFit/>
          </a:bodyPr>
          <a:lstStyle/>
          <a:p>
            <a:pPr>
              <a:spcBef>
                <a:spcPct val="50000"/>
              </a:spcBef>
            </a:pPr>
            <a:r>
              <a:rPr lang="en-US" sz="1400" b="1"/>
              <a:t>Cybersecurity (everywhere)</a:t>
            </a:r>
          </a:p>
        </p:txBody>
      </p:sp>
      <p:sp>
        <p:nvSpPr>
          <p:cNvPr id="71690" name="Text Box 11"/>
          <p:cNvSpPr txBox="1">
            <a:spLocks noChangeArrowheads="1"/>
          </p:cNvSpPr>
          <p:nvPr/>
        </p:nvSpPr>
        <p:spPr bwMode="auto">
          <a:xfrm>
            <a:off x="5029200" y="3352800"/>
            <a:ext cx="990600" cy="304800"/>
          </a:xfrm>
          <a:prstGeom prst="rect">
            <a:avLst/>
          </a:prstGeom>
          <a:solidFill>
            <a:schemeClr val="bg1">
              <a:alpha val="50195"/>
            </a:schemeClr>
          </a:solidFill>
          <a:ln w="9525">
            <a:noFill/>
            <a:miter lim="800000"/>
            <a:headEnd/>
            <a:tailEnd/>
          </a:ln>
        </p:spPr>
        <p:txBody>
          <a:bodyPr>
            <a:spAutoFit/>
          </a:bodyPr>
          <a:lstStyle/>
          <a:p>
            <a:pPr algn="ctr">
              <a:spcBef>
                <a:spcPct val="50000"/>
              </a:spcBef>
            </a:pPr>
            <a:r>
              <a:rPr lang="en-US" sz="1400" b="1"/>
              <a:t>Networks</a:t>
            </a:r>
          </a:p>
        </p:txBody>
      </p:sp>
      <p:sp>
        <p:nvSpPr>
          <p:cNvPr id="71691" name="Text Box 12"/>
          <p:cNvSpPr txBox="1">
            <a:spLocks noChangeArrowheads="1"/>
          </p:cNvSpPr>
          <p:nvPr/>
        </p:nvSpPr>
        <p:spPr bwMode="auto">
          <a:xfrm>
            <a:off x="4038600" y="4283075"/>
            <a:ext cx="1066800" cy="517525"/>
          </a:xfrm>
          <a:prstGeom prst="rect">
            <a:avLst/>
          </a:prstGeom>
          <a:solidFill>
            <a:schemeClr val="bg1">
              <a:alpha val="50195"/>
            </a:schemeClr>
          </a:solidFill>
          <a:ln w="9525">
            <a:noFill/>
            <a:miter lim="800000"/>
            <a:headEnd/>
            <a:tailEnd/>
          </a:ln>
        </p:spPr>
        <p:txBody>
          <a:bodyPr>
            <a:spAutoFit/>
          </a:bodyPr>
          <a:lstStyle/>
          <a:p>
            <a:pPr algn="ctr">
              <a:spcBef>
                <a:spcPct val="50000"/>
              </a:spcBef>
            </a:pPr>
            <a:r>
              <a:rPr lang="en-US" sz="1400" b="1"/>
              <a:t>Intelligent sensors</a:t>
            </a:r>
          </a:p>
        </p:txBody>
      </p:sp>
      <p:sp>
        <p:nvSpPr>
          <p:cNvPr id="71692" name="Text Box 13"/>
          <p:cNvSpPr txBox="1">
            <a:spLocks noChangeArrowheads="1"/>
          </p:cNvSpPr>
          <p:nvPr/>
        </p:nvSpPr>
        <p:spPr bwMode="auto">
          <a:xfrm>
            <a:off x="7467600" y="3048000"/>
            <a:ext cx="1600200" cy="730250"/>
          </a:xfrm>
          <a:prstGeom prst="rect">
            <a:avLst/>
          </a:prstGeom>
          <a:solidFill>
            <a:schemeClr val="bg1">
              <a:alpha val="79999"/>
            </a:schemeClr>
          </a:solidFill>
          <a:ln w="9525">
            <a:noFill/>
            <a:miter lim="800000"/>
            <a:headEnd/>
            <a:tailEnd/>
          </a:ln>
        </p:spPr>
        <p:txBody>
          <a:bodyPr>
            <a:spAutoFit/>
          </a:bodyPr>
          <a:lstStyle/>
          <a:p>
            <a:pPr algn="ctr">
              <a:spcBef>
                <a:spcPct val="50000"/>
              </a:spcBef>
            </a:pPr>
            <a:r>
              <a:rPr lang="en-US" sz="1400" b="1"/>
              <a:t>Electromagnetic compatibility</a:t>
            </a:r>
            <a:br>
              <a:rPr lang="en-US" sz="1400" b="1"/>
            </a:br>
            <a:r>
              <a:rPr lang="en-US" sz="1400" b="1"/>
              <a:t>(everywhere)</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Title 1"/>
          <p:cNvSpPr>
            <a:spLocks noGrp="1"/>
          </p:cNvSpPr>
          <p:nvPr>
            <p:ph type="title" idx="4294967295"/>
          </p:nvPr>
        </p:nvSpPr>
        <p:spPr/>
        <p:txBody>
          <a:bodyPr/>
          <a:lstStyle/>
          <a:p>
            <a:pPr eaLnBrk="1" hangingPunct="1"/>
            <a:r>
              <a:rPr lang="en-US" smtClean="0"/>
              <a:t>Smart Grid Reference Model</a:t>
            </a:r>
          </a:p>
        </p:txBody>
      </p:sp>
      <p:sp>
        <p:nvSpPr>
          <p:cNvPr id="73730" name="Slide Number Placeholder 2"/>
          <p:cNvSpPr txBox="1">
            <a:spLocks noGrp="1"/>
          </p:cNvSpPr>
          <p:nvPr/>
        </p:nvSpPr>
        <p:spPr bwMode="auto">
          <a:xfrm>
            <a:off x="3505200" y="6362700"/>
            <a:ext cx="1905000" cy="304800"/>
          </a:xfrm>
          <a:prstGeom prst="rect">
            <a:avLst/>
          </a:prstGeom>
          <a:noFill/>
          <a:ln w="9525">
            <a:noFill/>
            <a:miter lim="800000"/>
            <a:headEnd/>
            <a:tailEnd/>
          </a:ln>
        </p:spPr>
        <p:txBody>
          <a:bodyPr/>
          <a:lstStyle/>
          <a:p>
            <a:pPr algn="ctr"/>
            <a:fld id="{060B1193-78B7-46A5-8471-69721EF16CC6}" type="slidenum">
              <a:rPr lang="en-US" sz="1200" i="1">
                <a:ea typeface="ＭＳ Ｐゴシック"/>
                <a:cs typeface="ＭＳ Ｐゴシック"/>
              </a:rPr>
              <a:pPr algn="ctr"/>
              <a:t>23</a:t>
            </a:fld>
            <a:endParaRPr lang="en-US" sz="1200" i="1">
              <a:ea typeface="ＭＳ Ｐゴシック"/>
              <a:cs typeface="ＭＳ Ｐゴシック"/>
            </a:endParaRPr>
          </a:p>
        </p:txBody>
      </p:sp>
      <p:pic>
        <p:nvPicPr>
          <p:cNvPr id="73731" name="Picture 5" descr="Smart Grid Overlays v11 2009-07-13"/>
          <p:cNvPicPr>
            <a:picLocks noChangeAspect="1" noChangeArrowheads="1"/>
          </p:cNvPicPr>
          <p:nvPr/>
        </p:nvPicPr>
        <p:blipFill>
          <a:blip r:embed="rId3"/>
          <a:srcRect/>
          <a:stretch>
            <a:fillRect/>
          </a:stretch>
        </p:blipFill>
        <p:spPr bwMode="auto">
          <a:xfrm>
            <a:off x="609600" y="1066800"/>
            <a:ext cx="7924800" cy="54387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2"/>
          <p:cNvSpPr>
            <a:spLocks noGrp="1" noChangeArrowheads="1"/>
          </p:cNvSpPr>
          <p:nvPr>
            <p:ph type="title" idx="4294967295"/>
          </p:nvPr>
        </p:nvSpPr>
        <p:spPr>
          <a:xfrm>
            <a:off x="2133600" y="228600"/>
            <a:ext cx="7010400" cy="762000"/>
          </a:xfrm>
        </p:spPr>
        <p:txBody>
          <a:bodyPr/>
          <a:lstStyle/>
          <a:p>
            <a:r>
              <a:rPr lang="en-US" smtClean="0">
                <a:solidFill>
                  <a:schemeClr val="tx1"/>
                </a:solidFill>
                <a:cs typeface="Arial" charset="0"/>
              </a:rPr>
              <a:t>Filling Gaps in the Standards</a:t>
            </a:r>
          </a:p>
        </p:txBody>
      </p:sp>
      <p:sp>
        <p:nvSpPr>
          <p:cNvPr id="75778" name="Rectangle 3"/>
          <p:cNvSpPr>
            <a:spLocks noGrp="1" noChangeArrowheads="1"/>
          </p:cNvSpPr>
          <p:nvPr>
            <p:ph type="body" idx="4294967295"/>
          </p:nvPr>
        </p:nvSpPr>
        <p:spPr>
          <a:xfrm>
            <a:off x="0" y="1173163"/>
            <a:ext cx="7772400" cy="5184775"/>
          </a:xfrm>
        </p:spPr>
        <p:txBody>
          <a:bodyPr/>
          <a:lstStyle/>
          <a:p>
            <a:pPr eaLnBrk="1" hangingPunct="1"/>
            <a:r>
              <a:rPr lang="en-US" smtClean="0">
                <a:cs typeface="Arial" charset="0"/>
              </a:rPr>
              <a:t>Priority Action Plans (led by NIST staff)</a:t>
            </a:r>
          </a:p>
          <a:p>
            <a:pPr lvl="1" eaLnBrk="1" hangingPunct="1"/>
            <a:endParaRPr lang="en-US" smtClean="0">
              <a:cs typeface="Arial" charset="0"/>
            </a:endParaRPr>
          </a:p>
        </p:txBody>
      </p:sp>
      <p:graphicFrame>
        <p:nvGraphicFramePr>
          <p:cNvPr id="34881" name="Group 65"/>
          <p:cNvGraphicFramePr>
            <a:graphicFrameLocks noGrp="1"/>
          </p:cNvGraphicFramePr>
          <p:nvPr/>
        </p:nvGraphicFramePr>
        <p:xfrm>
          <a:off x="703263" y="2065338"/>
          <a:ext cx="7861300" cy="4073525"/>
        </p:xfrm>
        <a:graphic>
          <a:graphicData uri="http://schemas.openxmlformats.org/drawingml/2006/table">
            <a:tbl>
              <a:tblPr/>
              <a:tblGrid>
                <a:gridCol w="346075"/>
                <a:gridCol w="3416300"/>
                <a:gridCol w="452437"/>
                <a:gridCol w="3646488"/>
              </a:tblGrid>
              <a:tr h="415925">
                <a:tc>
                  <a:txBody>
                    <a:bodyPr/>
                    <a:lstStyle/>
                    <a:p>
                      <a:pPr marL="0" marR="0" lvl="0" indent="0" algn="l" defTabSz="914400" rtl="0" eaLnBrk="0" fontAlgn="base" latinLnBrk="0" hangingPunct="0">
                        <a:lnSpc>
                          <a:spcPct val="100000"/>
                        </a:lnSpc>
                        <a:spcBef>
                          <a:spcPct val="20000"/>
                        </a:spcBef>
                        <a:spcAft>
                          <a:spcPct val="0"/>
                        </a:spcAft>
                        <a:buClr>
                          <a:srgbClr val="17375E"/>
                        </a:buClr>
                        <a:buSzTx/>
                        <a:buFontTx/>
                        <a:buNone/>
                        <a:tabLst/>
                      </a:pPr>
                      <a:r>
                        <a:rPr kumimoji="0" lang="en-US" sz="2000" b="1" i="0" u="none" strike="noStrike" cap="none" normalizeH="0" baseline="0" smtClean="0">
                          <a:ln>
                            <a:noFill/>
                          </a:ln>
                          <a:solidFill>
                            <a:schemeClr val="tx1"/>
                          </a:solidFill>
                          <a:effectLst/>
                          <a:latin typeface="Calibri" pitchFamily="34" charset="0"/>
                          <a:ea typeface="ＭＳ Ｐゴシック"/>
                          <a:cs typeface="ＭＳ Ｐゴシック"/>
                        </a:rPr>
                        <a: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3FF98">
                        <a:alpha val="50195"/>
                      </a:srgbClr>
                    </a:solidFill>
                  </a:tcPr>
                </a:tc>
                <a:tc>
                  <a:txBody>
                    <a:bodyPr/>
                    <a:lstStyle/>
                    <a:p>
                      <a:pPr marL="0" marR="0" lvl="0" indent="0" algn="l" defTabSz="914400" rtl="0" eaLnBrk="0" fontAlgn="base" latinLnBrk="0" hangingPunct="0">
                        <a:lnSpc>
                          <a:spcPct val="100000"/>
                        </a:lnSpc>
                        <a:spcBef>
                          <a:spcPct val="20000"/>
                        </a:spcBef>
                        <a:spcAft>
                          <a:spcPct val="0"/>
                        </a:spcAft>
                        <a:buClr>
                          <a:srgbClr val="17375E"/>
                        </a:buClr>
                        <a:buSzTx/>
                        <a:buFontTx/>
                        <a:buNone/>
                        <a:tabLst/>
                      </a:pPr>
                      <a:r>
                        <a:rPr kumimoji="0" lang="en-US" sz="2000" b="1" i="0" u="none" strike="noStrike" cap="none" normalizeH="0" baseline="0" smtClean="0">
                          <a:ln>
                            <a:noFill/>
                          </a:ln>
                          <a:solidFill>
                            <a:schemeClr val="tx1"/>
                          </a:solidFill>
                          <a:effectLst/>
                          <a:latin typeface="Calibri" pitchFamily="34" charset="0"/>
                          <a:ea typeface="ＭＳ Ｐゴシック"/>
                          <a:cs typeface="ＭＳ Ｐゴシック"/>
                        </a:rPr>
                        <a:t>Priority Action Plan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3FF98">
                        <a:alpha val="50195"/>
                      </a:srgbClr>
                    </a:solidFill>
                  </a:tcPr>
                </a:tc>
                <a:tc>
                  <a:txBody>
                    <a:bodyPr/>
                    <a:lstStyle/>
                    <a:p>
                      <a:pPr marL="0" marR="0" lvl="0" indent="0" algn="l" defTabSz="914400" rtl="0" eaLnBrk="0" fontAlgn="base" latinLnBrk="0" hangingPunct="0">
                        <a:lnSpc>
                          <a:spcPct val="100000"/>
                        </a:lnSpc>
                        <a:spcBef>
                          <a:spcPct val="20000"/>
                        </a:spcBef>
                        <a:spcAft>
                          <a:spcPct val="0"/>
                        </a:spcAft>
                        <a:buClr>
                          <a:srgbClr val="17375E"/>
                        </a:buClr>
                        <a:buSzTx/>
                        <a:buFontTx/>
                        <a:buNone/>
                        <a:tabLst/>
                      </a:pPr>
                      <a:r>
                        <a:rPr kumimoji="0" lang="en-US" sz="2000" b="1" i="0" u="none" strike="noStrike" cap="none" normalizeH="0" baseline="0" smtClean="0">
                          <a:ln>
                            <a:noFill/>
                          </a:ln>
                          <a:solidFill>
                            <a:schemeClr val="tx1"/>
                          </a:solidFill>
                          <a:effectLst/>
                          <a:latin typeface="Calibri" pitchFamily="34" charset="0"/>
                          <a:ea typeface="ＭＳ Ｐゴシック"/>
                          <a:cs typeface="ＭＳ Ｐゴシック"/>
                        </a:rPr>
                        <a: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3FF98">
                        <a:alpha val="50195"/>
                      </a:srgbClr>
                    </a:solidFill>
                  </a:tcPr>
                </a:tc>
                <a:tc>
                  <a:txBody>
                    <a:bodyPr/>
                    <a:lstStyle/>
                    <a:p>
                      <a:pPr marL="0" marR="0" lvl="0" indent="0" algn="l" defTabSz="914400" rtl="0" eaLnBrk="0" fontAlgn="base" latinLnBrk="0" hangingPunct="0">
                        <a:lnSpc>
                          <a:spcPct val="100000"/>
                        </a:lnSpc>
                        <a:spcBef>
                          <a:spcPct val="20000"/>
                        </a:spcBef>
                        <a:spcAft>
                          <a:spcPct val="0"/>
                        </a:spcAft>
                        <a:buClr>
                          <a:srgbClr val="17375E"/>
                        </a:buClr>
                        <a:buSzTx/>
                        <a:buFontTx/>
                        <a:buNone/>
                        <a:tabLst/>
                      </a:pPr>
                      <a:r>
                        <a:rPr kumimoji="0" lang="en-US" sz="2000" b="1" i="0" u="none" strike="noStrike" cap="none" normalizeH="0" baseline="0" smtClean="0">
                          <a:ln>
                            <a:noFill/>
                          </a:ln>
                          <a:solidFill>
                            <a:schemeClr val="tx1"/>
                          </a:solidFill>
                          <a:effectLst/>
                          <a:latin typeface="Calibri" pitchFamily="34" charset="0"/>
                          <a:ea typeface="ＭＳ Ｐゴシック"/>
                          <a:cs typeface="ＭＳ Ｐゴシック"/>
                        </a:rPr>
                        <a:t>Priority Action Plan</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3FF98">
                        <a:alpha val="50195"/>
                      </a:srgbClr>
                    </a:solidFill>
                  </a:tcPr>
                </a:tc>
              </a:tr>
              <a:tr h="303213">
                <a:tc>
                  <a:txBody>
                    <a:bodyPr/>
                    <a:lstStyle/>
                    <a:p>
                      <a:pPr marL="0" marR="0" lvl="0" indent="0" algn="l" defTabSz="914400" rtl="0" eaLnBrk="0" fontAlgn="base" latinLnBrk="0" hangingPunct="0">
                        <a:lnSpc>
                          <a:spcPct val="100000"/>
                        </a:lnSpc>
                        <a:spcBef>
                          <a:spcPct val="20000"/>
                        </a:spcBef>
                        <a:spcAft>
                          <a:spcPct val="0"/>
                        </a:spcAft>
                        <a:buClr>
                          <a:srgbClr val="17375E"/>
                        </a:buClr>
                        <a:buSzTx/>
                        <a:buFontTx/>
                        <a:buNone/>
                        <a:tabLst/>
                      </a:pPr>
                      <a:r>
                        <a:rPr kumimoji="0" lang="en-US" sz="1400" b="0" i="0" u="none" strike="noStrike" cap="none" normalizeH="0" baseline="0" smtClean="0">
                          <a:ln>
                            <a:noFill/>
                          </a:ln>
                          <a:solidFill>
                            <a:schemeClr val="tx1"/>
                          </a:solidFill>
                          <a:effectLst/>
                          <a:latin typeface="Calibri" pitchFamily="34" charset="0"/>
                          <a:ea typeface="ＭＳ Ｐゴシック"/>
                          <a:cs typeface="ＭＳ Ｐゴシック"/>
                        </a:rPr>
                        <a:t>0</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17375E"/>
                        </a:buClr>
                        <a:buSzTx/>
                        <a:buFontTx/>
                        <a:buNone/>
                        <a:tabLst/>
                      </a:pPr>
                      <a:r>
                        <a:rPr kumimoji="0" lang="en-US" sz="1400" b="0" i="0" u="none" strike="noStrike" cap="none" normalizeH="0" baseline="0" smtClean="0">
                          <a:ln>
                            <a:noFill/>
                          </a:ln>
                          <a:solidFill>
                            <a:schemeClr val="tx1"/>
                          </a:solidFill>
                          <a:effectLst/>
                          <a:latin typeface="Calibri" pitchFamily="34" charset="0"/>
                          <a:ea typeface="ＭＳ Ｐゴシック"/>
                          <a:cs typeface="ＭＳ Ｐゴシック"/>
                        </a:rPr>
                        <a:t>Meter Upgradeability Standard</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17375E"/>
                        </a:buClr>
                        <a:buSzTx/>
                        <a:buFontTx/>
                        <a:buNone/>
                        <a:tabLst/>
                      </a:pPr>
                      <a:r>
                        <a:rPr kumimoji="0" lang="en-US" sz="1400" b="0" i="0" u="none" strike="noStrike" cap="none" normalizeH="0" baseline="0" smtClean="0">
                          <a:ln>
                            <a:noFill/>
                          </a:ln>
                          <a:solidFill>
                            <a:schemeClr val="tx1"/>
                          </a:solidFill>
                          <a:effectLst/>
                          <a:latin typeface="Calibri" pitchFamily="34" charset="0"/>
                          <a:ea typeface="ＭＳ Ｐゴシック"/>
                          <a:cs typeface="ＭＳ Ｐゴシック"/>
                        </a:rPr>
                        <a:t>9</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17375E"/>
                        </a:buClr>
                        <a:buSzTx/>
                        <a:buFontTx/>
                        <a:buNone/>
                        <a:tabLst/>
                      </a:pPr>
                      <a:r>
                        <a:rPr kumimoji="0" lang="en-US" sz="1400" b="0" i="0" u="none" strike="noStrike" cap="none" normalizeH="0" baseline="0" smtClean="0">
                          <a:ln>
                            <a:noFill/>
                          </a:ln>
                          <a:solidFill>
                            <a:schemeClr val="tx1"/>
                          </a:solidFill>
                          <a:effectLst/>
                          <a:latin typeface="Calibri" pitchFamily="34" charset="0"/>
                          <a:ea typeface="ＭＳ Ｐゴシック"/>
                          <a:cs typeface="ＭＳ Ｐゴシック"/>
                        </a:rPr>
                        <a:t>Standard DR and DER Signals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36550">
                <a:tc>
                  <a:txBody>
                    <a:bodyPr/>
                    <a:lstStyle/>
                    <a:p>
                      <a:pPr marL="0" marR="0" lvl="0" indent="0" algn="l" defTabSz="914400" rtl="0" eaLnBrk="0" fontAlgn="base" latinLnBrk="0" hangingPunct="0">
                        <a:lnSpc>
                          <a:spcPct val="100000"/>
                        </a:lnSpc>
                        <a:spcBef>
                          <a:spcPct val="20000"/>
                        </a:spcBef>
                        <a:spcAft>
                          <a:spcPct val="0"/>
                        </a:spcAft>
                        <a:buClr>
                          <a:srgbClr val="17375E"/>
                        </a:buClr>
                        <a:buSzTx/>
                        <a:buFontTx/>
                        <a:buNone/>
                        <a:tabLst/>
                      </a:pPr>
                      <a:r>
                        <a:rPr kumimoji="0" lang="en-US" sz="1400" b="0" i="0" u="none" strike="noStrike" cap="none" normalizeH="0" baseline="0" smtClean="0">
                          <a:ln>
                            <a:noFill/>
                          </a:ln>
                          <a:solidFill>
                            <a:schemeClr val="tx1"/>
                          </a:solidFill>
                          <a:effectLst/>
                          <a:latin typeface="Calibri" pitchFamily="34" charset="0"/>
                          <a:ea typeface="ＭＳ Ｐゴシック"/>
                          <a:cs typeface="ＭＳ Ｐゴシック"/>
                        </a:rPr>
                        <a:t>1</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FEC6">
                        <a:alpha val="50195"/>
                      </a:srgbClr>
                    </a:solidFill>
                  </a:tcPr>
                </a:tc>
                <a:tc>
                  <a:txBody>
                    <a:bodyPr/>
                    <a:lstStyle/>
                    <a:p>
                      <a:pPr marL="0" marR="0" lvl="0" indent="0" algn="l" defTabSz="914400" rtl="0" eaLnBrk="0" fontAlgn="base" latinLnBrk="0" hangingPunct="0">
                        <a:lnSpc>
                          <a:spcPct val="100000"/>
                        </a:lnSpc>
                        <a:spcBef>
                          <a:spcPct val="20000"/>
                        </a:spcBef>
                        <a:spcAft>
                          <a:spcPct val="0"/>
                        </a:spcAft>
                        <a:buClr>
                          <a:srgbClr val="17375E"/>
                        </a:buClr>
                        <a:buSzTx/>
                        <a:buFontTx/>
                        <a:buNone/>
                        <a:tabLst/>
                      </a:pPr>
                      <a:r>
                        <a:rPr kumimoji="0" lang="en-US" sz="1400" b="0" i="0" u="none" strike="noStrike" cap="none" normalizeH="0" baseline="0" smtClean="0">
                          <a:ln>
                            <a:noFill/>
                          </a:ln>
                          <a:solidFill>
                            <a:schemeClr val="tx1"/>
                          </a:solidFill>
                          <a:effectLst/>
                          <a:latin typeface="Calibri" pitchFamily="34" charset="0"/>
                          <a:ea typeface="ＭＳ Ｐゴシック"/>
                          <a:cs typeface="ＭＳ Ｐゴシック"/>
                        </a:rPr>
                        <a:t>Role of IP in the Smart Grid</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FEC6">
                        <a:alpha val="50195"/>
                      </a:srgbClr>
                    </a:solidFill>
                  </a:tcPr>
                </a:tc>
                <a:tc>
                  <a:txBody>
                    <a:bodyPr/>
                    <a:lstStyle/>
                    <a:p>
                      <a:pPr marL="0" marR="0" lvl="0" indent="0" algn="l" defTabSz="914400" rtl="0" eaLnBrk="0" fontAlgn="base" latinLnBrk="0" hangingPunct="0">
                        <a:lnSpc>
                          <a:spcPct val="100000"/>
                        </a:lnSpc>
                        <a:spcBef>
                          <a:spcPct val="20000"/>
                        </a:spcBef>
                        <a:spcAft>
                          <a:spcPct val="0"/>
                        </a:spcAft>
                        <a:buClr>
                          <a:srgbClr val="17375E"/>
                        </a:buClr>
                        <a:buSzTx/>
                        <a:buFontTx/>
                        <a:buNone/>
                        <a:tabLst/>
                      </a:pPr>
                      <a:r>
                        <a:rPr kumimoji="0" lang="en-US" sz="1400" b="0" i="0" u="none" strike="noStrike" cap="none" normalizeH="0" baseline="0" smtClean="0">
                          <a:ln>
                            <a:noFill/>
                          </a:ln>
                          <a:solidFill>
                            <a:schemeClr val="tx1"/>
                          </a:solidFill>
                          <a:effectLst/>
                          <a:latin typeface="Calibri" pitchFamily="34" charset="0"/>
                          <a:ea typeface="ＭＳ Ｐゴシック"/>
                          <a:cs typeface="ＭＳ Ｐゴシック"/>
                        </a:rPr>
                        <a:t>10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FEC6">
                        <a:alpha val="50195"/>
                      </a:srgbClr>
                    </a:solidFill>
                  </a:tcPr>
                </a:tc>
                <a:tc>
                  <a:txBody>
                    <a:bodyPr/>
                    <a:lstStyle/>
                    <a:p>
                      <a:pPr marL="0" marR="0" lvl="0" indent="0" algn="l" defTabSz="914400" rtl="0" eaLnBrk="0" fontAlgn="base" latinLnBrk="0" hangingPunct="0">
                        <a:lnSpc>
                          <a:spcPct val="100000"/>
                        </a:lnSpc>
                        <a:spcBef>
                          <a:spcPct val="20000"/>
                        </a:spcBef>
                        <a:spcAft>
                          <a:spcPct val="0"/>
                        </a:spcAft>
                        <a:buClr>
                          <a:srgbClr val="17375E"/>
                        </a:buClr>
                        <a:buSzTx/>
                        <a:buFontTx/>
                        <a:buNone/>
                        <a:tabLst/>
                      </a:pPr>
                      <a:r>
                        <a:rPr kumimoji="0" lang="en-US" sz="1400" b="0" i="0" u="none" strike="noStrike" cap="none" normalizeH="0" baseline="0" smtClean="0">
                          <a:ln>
                            <a:noFill/>
                          </a:ln>
                          <a:solidFill>
                            <a:schemeClr val="tx1"/>
                          </a:solidFill>
                          <a:effectLst/>
                          <a:latin typeface="Calibri" pitchFamily="34" charset="0"/>
                          <a:ea typeface="ＭＳ Ｐゴシック"/>
                          <a:cs typeface="ＭＳ Ｐゴシック"/>
                        </a:rPr>
                        <a:t>Standard Energy Usage Information</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FEC6">
                        <a:alpha val="50195"/>
                      </a:srgbClr>
                    </a:solidFill>
                  </a:tcPr>
                </a:tc>
              </a:tr>
              <a:tr h="417513">
                <a:tc>
                  <a:txBody>
                    <a:bodyPr/>
                    <a:lstStyle/>
                    <a:p>
                      <a:pPr marL="0" marR="0" lvl="0" indent="0" algn="l" defTabSz="914400" rtl="0" eaLnBrk="0" fontAlgn="base" latinLnBrk="0" hangingPunct="0">
                        <a:lnSpc>
                          <a:spcPct val="100000"/>
                        </a:lnSpc>
                        <a:spcBef>
                          <a:spcPct val="20000"/>
                        </a:spcBef>
                        <a:spcAft>
                          <a:spcPct val="0"/>
                        </a:spcAft>
                        <a:buClr>
                          <a:srgbClr val="17375E"/>
                        </a:buClr>
                        <a:buSzTx/>
                        <a:buFontTx/>
                        <a:buNone/>
                        <a:tabLst/>
                      </a:pPr>
                      <a:r>
                        <a:rPr kumimoji="0" lang="en-US" sz="1400" b="0" i="0" u="none" strike="noStrike" cap="none" normalizeH="0" baseline="0" smtClean="0">
                          <a:ln>
                            <a:noFill/>
                          </a:ln>
                          <a:solidFill>
                            <a:schemeClr val="tx1"/>
                          </a:solidFill>
                          <a:effectLst/>
                          <a:latin typeface="Calibri" pitchFamily="34" charset="0"/>
                          <a:ea typeface="ＭＳ Ｐゴシック"/>
                          <a:cs typeface="ＭＳ Ｐゴシック"/>
                        </a:rPr>
                        <a:t>2</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17375E"/>
                        </a:buClr>
                        <a:buSzTx/>
                        <a:buFontTx/>
                        <a:buNone/>
                        <a:tabLst/>
                      </a:pPr>
                      <a:r>
                        <a:rPr kumimoji="0" lang="en-US" sz="1400" b="0" i="0" u="none" strike="noStrike" cap="none" normalizeH="0" baseline="0" smtClean="0">
                          <a:ln>
                            <a:noFill/>
                          </a:ln>
                          <a:solidFill>
                            <a:schemeClr val="tx1"/>
                          </a:solidFill>
                          <a:effectLst/>
                          <a:latin typeface="Calibri" pitchFamily="34" charset="0"/>
                          <a:ea typeface="ＭＳ Ｐゴシック"/>
                          <a:cs typeface="ＭＳ Ｐゴシック"/>
                        </a:rPr>
                        <a:t>Wireless Communication for the Smart Grid</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17375E"/>
                        </a:buClr>
                        <a:buSzTx/>
                        <a:buFontTx/>
                        <a:buNone/>
                        <a:tabLst/>
                      </a:pPr>
                      <a:r>
                        <a:rPr kumimoji="0" lang="en-US" sz="1400" b="0" i="0" u="none" strike="noStrike" cap="none" normalizeH="0" baseline="0" smtClean="0">
                          <a:ln>
                            <a:noFill/>
                          </a:ln>
                          <a:solidFill>
                            <a:schemeClr val="tx1"/>
                          </a:solidFill>
                          <a:effectLst/>
                          <a:latin typeface="Calibri" pitchFamily="34" charset="0"/>
                          <a:ea typeface="ＭＳ Ｐゴシック"/>
                          <a:cs typeface="ＭＳ Ｐゴシック"/>
                        </a:rPr>
                        <a:t>11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17375E"/>
                        </a:buClr>
                        <a:buSzTx/>
                        <a:buFontTx/>
                        <a:buNone/>
                        <a:tabLst/>
                      </a:pPr>
                      <a:r>
                        <a:rPr kumimoji="0" lang="en-US" sz="1400" b="0" i="0" u="none" strike="noStrike" cap="none" normalizeH="0" baseline="0" smtClean="0">
                          <a:ln>
                            <a:noFill/>
                          </a:ln>
                          <a:solidFill>
                            <a:schemeClr val="tx1"/>
                          </a:solidFill>
                          <a:effectLst/>
                          <a:latin typeface="Calibri" pitchFamily="34" charset="0"/>
                          <a:ea typeface="ＭＳ Ｐゴシック"/>
                          <a:cs typeface="ＭＳ Ｐゴシック"/>
                        </a:rPr>
                        <a:t>Common Object Models for Electric Transportation</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14325">
                <a:tc>
                  <a:txBody>
                    <a:bodyPr/>
                    <a:lstStyle/>
                    <a:p>
                      <a:pPr marL="0" marR="0" lvl="0" indent="0" algn="l" defTabSz="914400" rtl="0" eaLnBrk="0" fontAlgn="base" latinLnBrk="0" hangingPunct="0">
                        <a:lnSpc>
                          <a:spcPct val="100000"/>
                        </a:lnSpc>
                        <a:spcBef>
                          <a:spcPct val="20000"/>
                        </a:spcBef>
                        <a:spcAft>
                          <a:spcPct val="0"/>
                        </a:spcAft>
                        <a:buClr>
                          <a:srgbClr val="17375E"/>
                        </a:buClr>
                        <a:buSzTx/>
                        <a:buFontTx/>
                        <a:buNone/>
                        <a:tabLst/>
                      </a:pPr>
                      <a:r>
                        <a:rPr kumimoji="0" lang="en-US" sz="1400" b="0" i="0" u="none" strike="noStrike" cap="none" normalizeH="0" baseline="0" smtClean="0">
                          <a:ln>
                            <a:noFill/>
                          </a:ln>
                          <a:solidFill>
                            <a:schemeClr val="tx1"/>
                          </a:solidFill>
                          <a:effectLst/>
                          <a:latin typeface="Calibri" pitchFamily="34" charset="0"/>
                          <a:ea typeface="ＭＳ Ｐゴシック"/>
                          <a:cs typeface="ＭＳ Ｐゴシック"/>
                        </a:rPr>
                        <a:t>3</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7FDBB">
                        <a:alpha val="50195"/>
                      </a:srgbClr>
                    </a:solidFill>
                  </a:tcPr>
                </a:tc>
                <a:tc>
                  <a:txBody>
                    <a:bodyPr/>
                    <a:lstStyle/>
                    <a:p>
                      <a:pPr marL="0" marR="0" lvl="0" indent="0" algn="l" defTabSz="914400" rtl="0" eaLnBrk="0" fontAlgn="base" latinLnBrk="0" hangingPunct="0">
                        <a:lnSpc>
                          <a:spcPct val="100000"/>
                        </a:lnSpc>
                        <a:spcBef>
                          <a:spcPct val="20000"/>
                        </a:spcBef>
                        <a:spcAft>
                          <a:spcPct val="0"/>
                        </a:spcAft>
                        <a:buClr>
                          <a:srgbClr val="17375E"/>
                        </a:buClr>
                        <a:buSzTx/>
                        <a:buFontTx/>
                        <a:buNone/>
                        <a:tabLst/>
                      </a:pPr>
                      <a:r>
                        <a:rPr kumimoji="0" lang="en-US" sz="1400" b="0" i="0" u="none" strike="noStrike" cap="none" normalizeH="0" baseline="0" smtClean="0">
                          <a:ln>
                            <a:noFill/>
                          </a:ln>
                          <a:solidFill>
                            <a:schemeClr val="tx1"/>
                          </a:solidFill>
                          <a:effectLst/>
                          <a:latin typeface="Calibri" pitchFamily="34" charset="0"/>
                          <a:ea typeface="ＭＳ Ｐゴシック"/>
                          <a:cs typeface="ＭＳ Ｐゴシック"/>
                        </a:rPr>
                        <a:t>Common Price Communication Model</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7FDBB">
                        <a:alpha val="50195"/>
                      </a:srgbClr>
                    </a:solidFill>
                  </a:tcPr>
                </a:tc>
                <a:tc>
                  <a:txBody>
                    <a:bodyPr/>
                    <a:lstStyle/>
                    <a:p>
                      <a:pPr marL="0" marR="0" lvl="0" indent="0" algn="l" defTabSz="914400" rtl="0" eaLnBrk="0" fontAlgn="base" latinLnBrk="0" hangingPunct="0">
                        <a:lnSpc>
                          <a:spcPct val="100000"/>
                        </a:lnSpc>
                        <a:spcBef>
                          <a:spcPct val="20000"/>
                        </a:spcBef>
                        <a:spcAft>
                          <a:spcPct val="0"/>
                        </a:spcAft>
                        <a:buClr>
                          <a:srgbClr val="17375E"/>
                        </a:buClr>
                        <a:buSzTx/>
                        <a:buFontTx/>
                        <a:buNone/>
                        <a:tabLst/>
                      </a:pPr>
                      <a:r>
                        <a:rPr kumimoji="0" lang="en-US" sz="1400" b="0" i="0" u="none" strike="noStrike" cap="none" normalizeH="0" baseline="0" smtClean="0">
                          <a:ln>
                            <a:noFill/>
                          </a:ln>
                          <a:solidFill>
                            <a:schemeClr val="tx1"/>
                          </a:solidFill>
                          <a:effectLst/>
                          <a:latin typeface="Calibri" pitchFamily="34" charset="0"/>
                          <a:ea typeface="ＭＳ Ｐゴシック"/>
                          <a:cs typeface="ＭＳ Ｐゴシック"/>
                        </a:rPr>
                        <a:t>12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7FDBB">
                        <a:alpha val="50195"/>
                      </a:srgbClr>
                    </a:solidFill>
                  </a:tcPr>
                </a:tc>
                <a:tc>
                  <a:txBody>
                    <a:bodyPr/>
                    <a:lstStyle/>
                    <a:p>
                      <a:pPr marL="0" marR="0" lvl="0" indent="0" algn="l" defTabSz="914400" rtl="0" eaLnBrk="0" fontAlgn="base" latinLnBrk="0" hangingPunct="0">
                        <a:lnSpc>
                          <a:spcPct val="100000"/>
                        </a:lnSpc>
                        <a:spcBef>
                          <a:spcPct val="20000"/>
                        </a:spcBef>
                        <a:spcAft>
                          <a:spcPct val="0"/>
                        </a:spcAft>
                        <a:buClr>
                          <a:srgbClr val="17375E"/>
                        </a:buClr>
                        <a:buSzTx/>
                        <a:buFontTx/>
                        <a:buNone/>
                        <a:tabLst/>
                      </a:pPr>
                      <a:r>
                        <a:rPr kumimoji="0" lang="en-US" sz="1400" b="0" i="0" u="none" strike="noStrike" cap="none" normalizeH="0" baseline="0" smtClean="0">
                          <a:ln>
                            <a:noFill/>
                          </a:ln>
                          <a:solidFill>
                            <a:schemeClr val="tx1"/>
                          </a:solidFill>
                          <a:effectLst/>
                          <a:latin typeface="Calibri" pitchFamily="34" charset="0"/>
                          <a:ea typeface="ＭＳ Ｐゴシック"/>
                          <a:cs typeface="ＭＳ Ｐゴシック"/>
                        </a:rPr>
                        <a:t>IEC 61850 Objects/DNP3 Mapping</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7FDBB">
                        <a:alpha val="50195"/>
                      </a:srgbClr>
                    </a:solidFill>
                  </a:tcPr>
                </a:tc>
              </a:tr>
              <a:tr h="417513">
                <a:tc>
                  <a:txBody>
                    <a:bodyPr/>
                    <a:lstStyle/>
                    <a:p>
                      <a:pPr marL="0" marR="0" lvl="0" indent="0" algn="l" defTabSz="914400" rtl="0" eaLnBrk="0" fontAlgn="base" latinLnBrk="0" hangingPunct="0">
                        <a:lnSpc>
                          <a:spcPct val="100000"/>
                        </a:lnSpc>
                        <a:spcBef>
                          <a:spcPct val="20000"/>
                        </a:spcBef>
                        <a:spcAft>
                          <a:spcPct val="0"/>
                        </a:spcAft>
                        <a:buClr>
                          <a:srgbClr val="17375E"/>
                        </a:buClr>
                        <a:buSzTx/>
                        <a:buFontTx/>
                        <a:buNone/>
                        <a:tabLst/>
                      </a:pPr>
                      <a:r>
                        <a:rPr kumimoji="0" lang="en-US" sz="1400" b="0" i="0" u="none" strike="noStrike" cap="none" normalizeH="0" baseline="0" smtClean="0">
                          <a:ln>
                            <a:noFill/>
                          </a:ln>
                          <a:solidFill>
                            <a:schemeClr val="tx1"/>
                          </a:solidFill>
                          <a:effectLst/>
                          <a:latin typeface="Calibri" pitchFamily="34" charset="0"/>
                          <a:ea typeface="ＭＳ Ｐゴシック"/>
                          <a:cs typeface="ＭＳ Ｐゴシック"/>
                        </a:rPr>
                        <a:t>4</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17375E"/>
                        </a:buClr>
                        <a:buSzTx/>
                        <a:buFontTx/>
                        <a:buNone/>
                        <a:tabLst/>
                      </a:pPr>
                      <a:r>
                        <a:rPr kumimoji="0" lang="en-US" sz="1400" b="0" i="0" u="none" strike="noStrike" cap="none" normalizeH="0" baseline="0" smtClean="0">
                          <a:ln>
                            <a:noFill/>
                          </a:ln>
                          <a:solidFill>
                            <a:schemeClr val="tx1"/>
                          </a:solidFill>
                          <a:effectLst/>
                          <a:latin typeface="Calibri" pitchFamily="34" charset="0"/>
                          <a:ea typeface="ＭＳ Ｐゴシック"/>
                          <a:cs typeface="ＭＳ Ｐゴシック"/>
                        </a:rPr>
                        <a:t>Common Scheduling Mechanism</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17375E"/>
                        </a:buClr>
                        <a:buSzTx/>
                        <a:buFontTx/>
                        <a:buNone/>
                        <a:tabLst/>
                      </a:pPr>
                      <a:r>
                        <a:rPr kumimoji="0" lang="en-US" sz="1400" b="0" i="0" u="none" strike="noStrike" cap="none" normalizeH="0" baseline="0" smtClean="0">
                          <a:ln>
                            <a:noFill/>
                          </a:ln>
                          <a:solidFill>
                            <a:schemeClr val="tx1"/>
                          </a:solidFill>
                          <a:effectLst/>
                          <a:latin typeface="Calibri" pitchFamily="34" charset="0"/>
                          <a:ea typeface="ＭＳ Ｐゴシック"/>
                          <a:cs typeface="ＭＳ Ｐゴシック"/>
                        </a:rPr>
                        <a:t>13</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17375E"/>
                        </a:buClr>
                        <a:buSzTx/>
                        <a:buFontTx/>
                        <a:buNone/>
                        <a:tabLst/>
                      </a:pPr>
                      <a:r>
                        <a:rPr kumimoji="0" lang="en-US" sz="1400" b="0" i="0" u="none" strike="noStrike" cap="none" normalizeH="0" baseline="0" smtClean="0">
                          <a:ln>
                            <a:noFill/>
                          </a:ln>
                          <a:solidFill>
                            <a:schemeClr val="tx1"/>
                          </a:solidFill>
                          <a:effectLst/>
                          <a:latin typeface="Calibri" pitchFamily="34" charset="0"/>
                          <a:ea typeface="ＭＳ Ｐゴシック"/>
                          <a:cs typeface="ＭＳ Ｐゴシック"/>
                        </a:rPr>
                        <a:t>Time Synchronization, IEC 61850 Objects/ IEEE C37.118 Harmonization</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19100">
                <a:tc>
                  <a:txBody>
                    <a:bodyPr/>
                    <a:lstStyle/>
                    <a:p>
                      <a:pPr marL="0" marR="0" lvl="0" indent="0" algn="l" defTabSz="914400" rtl="0" eaLnBrk="0" fontAlgn="base" latinLnBrk="0" hangingPunct="0">
                        <a:lnSpc>
                          <a:spcPct val="100000"/>
                        </a:lnSpc>
                        <a:spcBef>
                          <a:spcPct val="20000"/>
                        </a:spcBef>
                        <a:spcAft>
                          <a:spcPct val="0"/>
                        </a:spcAft>
                        <a:buClr>
                          <a:srgbClr val="17375E"/>
                        </a:buClr>
                        <a:buSzTx/>
                        <a:buFontTx/>
                        <a:buNone/>
                        <a:tabLst/>
                      </a:pPr>
                      <a:r>
                        <a:rPr kumimoji="0" lang="en-US" sz="1400" b="0" i="0" u="none" strike="noStrike" cap="none" normalizeH="0" baseline="0" smtClean="0">
                          <a:ln>
                            <a:noFill/>
                          </a:ln>
                          <a:solidFill>
                            <a:schemeClr val="tx1"/>
                          </a:solidFill>
                          <a:effectLst/>
                          <a:latin typeface="Calibri" pitchFamily="34" charset="0"/>
                          <a:ea typeface="ＭＳ Ｐゴシック"/>
                          <a:cs typeface="ＭＳ Ｐゴシック"/>
                        </a:rPr>
                        <a:t>5</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EB0">
                        <a:alpha val="50195"/>
                      </a:srgbClr>
                    </a:solidFill>
                  </a:tcPr>
                </a:tc>
                <a:tc>
                  <a:txBody>
                    <a:bodyPr/>
                    <a:lstStyle/>
                    <a:p>
                      <a:pPr marL="0" marR="0" lvl="0" indent="0" algn="l" defTabSz="914400" rtl="0" eaLnBrk="0" fontAlgn="base" latinLnBrk="0" hangingPunct="0">
                        <a:lnSpc>
                          <a:spcPct val="100000"/>
                        </a:lnSpc>
                        <a:spcBef>
                          <a:spcPct val="20000"/>
                        </a:spcBef>
                        <a:spcAft>
                          <a:spcPct val="0"/>
                        </a:spcAft>
                        <a:buClr>
                          <a:srgbClr val="17375E"/>
                        </a:buClr>
                        <a:buSzTx/>
                        <a:buFontTx/>
                        <a:buNone/>
                        <a:tabLst/>
                      </a:pPr>
                      <a:r>
                        <a:rPr kumimoji="0" lang="en-US" sz="1400" b="0" i="0" u="none" strike="noStrike" cap="none" normalizeH="0" baseline="0" smtClean="0">
                          <a:ln>
                            <a:noFill/>
                          </a:ln>
                          <a:solidFill>
                            <a:schemeClr val="tx1"/>
                          </a:solidFill>
                          <a:effectLst/>
                          <a:latin typeface="Calibri" pitchFamily="34" charset="0"/>
                          <a:ea typeface="ＭＳ Ｐゴシック"/>
                          <a:cs typeface="ＭＳ Ｐゴシック"/>
                        </a:rPr>
                        <a:t>Standard Meter Data Profiles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EB0">
                        <a:alpha val="50195"/>
                      </a:srgbClr>
                    </a:solidFill>
                  </a:tcPr>
                </a:tc>
                <a:tc>
                  <a:txBody>
                    <a:bodyPr/>
                    <a:lstStyle/>
                    <a:p>
                      <a:pPr marL="0" marR="0" lvl="0" indent="0" algn="l" defTabSz="914400" rtl="0" eaLnBrk="0" fontAlgn="base" latinLnBrk="0" hangingPunct="0">
                        <a:lnSpc>
                          <a:spcPct val="100000"/>
                        </a:lnSpc>
                        <a:spcBef>
                          <a:spcPct val="20000"/>
                        </a:spcBef>
                        <a:spcAft>
                          <a:spcPct val="0"/>
                        </a:spcAft>
                        <a:buClr>
                          <a:srgbClr val="17375E"/>
                        </a:buClr>
                        <a:buSzTx/>
                        <a:buFontTx/>
                        <a:buNone/>
                        <a:tabLst/>
                      </a:pPr>
                      <a:r>
                        <a:rPr kumimoji="0" lang="en-US" sz="1400" b="0" i="0" u="none" strike="noStrike" cap="none" normalizeH="0" baseline="0" smtClean="0">
                          <a:ln>
                            <a:noFill/>
                          </a:ln>
                          <a:solidFill>
                            <a:schemeClr val="tx1"/>
                          </a:solidFill>
                          <a:effectLst/>
                          <a:latin typeface="Calibri" pitchFamily="34" charset="0"/>
                          <a:ea typeface="ＭＳ Ｐゴシック"/>
                          <a:cs typeface="ＭＳ Ｐゴシック"/>
                        </a:rPr>
                        <a:t>14</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EB0">
                        <a:alpha val="50195"/>
                      </a:srgbClr>
                    </a:solidFill>
                  </a:tcPr>
                </a:tc>
                <a:tc>
                  <a:txBody>
                    <a:bodyPr/>
                    <a:lstStyle/>
                    <a:p>
                      <a:pPr marL="0" marR="0" lvl="0" indent="0" algn="l" defTabSz="914400" rtl="0" eaLnBrk="0" fontAlgn="base" latinLnBrk="0" hangingPunct="0">
                        <a:lnSpc>
                          <a:spcPct val="100000"/>
                        </a:lnSpc>
                        <a:spcBef>
                          <a:spcPct val="20000"/>
                        </a:spcBef>
                        <a:spcAft>
                          <a:spcPct val="0"/>
                        </a:spcAft>
                        <a:buClr>
                          <a:srgbClr val="17375E"/>
                        </a:buClr>
                        <a:buSzTx/>
                        <a:buFontTx/>
                        <a:buNone/>
                        <a:tabLst/>
                      </a:pPr>
                      <a:r>
                        <a:rPr kumimoji="0" lang="en-US" sz="1400" b="0" i="0" u="none" strike="noStrike" cap="none" normalizeH="0" baseline="0" smtClean="0">
                          <a:ln>
                            <a:noFill/>
                          </a:ln>
                          <a:solidFill>
                            <a:schemeClr val="tx1"/>
                          </a:solidFill>
                          <a:effectLst/>
                          <a:latin typeface="Calibri" pitchFamily="34" charset="0"/>
                          <a:ea typeface="ＭＳ Ｐゴシック"/>
                          <a:cs typeface="ＭＳ Ｐゴシック"/>
                        </a:rPr>
                        <a:t>Transmission and Distribution Power Systems Model Mapping</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EB0">
                        <a:alpha val="50195"/>
                      </a:srgbClr>
                    </a:solidFill>
                  </a:tcPr>
                </a:tc>
              </a:tr>
              <a:tr h="492125">
                <a:tc>
                  <a:txBody>
                    <a:bodyPr/>
                    <a:lstStyle/>
                    <a:p>
                      <a:pPr marL="0" marR="0" lvl="0" indent="0" algn="l" defTabSz="914400" rtl="0" eaLnBrk="0" fontAlgn="base" latinLnBrk="0" hangingPunct="0">
                        <a:lnSpc>
                          <a:spcPct val="100000"/>
                        </a:lnSpc>
                        <a:spcBef>
                          <a:spcPct val="20000"/>
                        </a:spcBef>
                        <a:spcAft>
                          <a:spcPct val="0"/>
                        </a:spcAft>
                        <a:buClr>
                          <a:srgbClr val="17375E"/>
                        </a:buClr>
                        <a:buSzTx/>
                        <a:buFontTx/>
                        <a:buNone/>
                        <a:tabLst/>
                      </a:pPr>
                      <a:r>
                        <a:rPr kumimoji="0" lang="en-US" sz="1400" b="0" i="0" u="none" strike="noStrike" cap="none" normalizeH="0" baseline="0" smtClean="0">
                          <a:ln>
                            <a:noFill/>
                          </a:ln>
                          <a:solidFill>
                            <a:schemeClr val="tx1"/>
                          </a:solidFill>
                          <a:effectLst/>
                          <a:latin typeface="Calibri" pitchFamily="34" charset="0"/>
                          <a:ea typeface="ＭＳ Ｐゴシック"/>
                          <a:cs typeface="ＭＳ Ｐゴシック"/>
                        </a:rPr>
                        <a:t>6</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17375E"/>
                        </a:buClr>
                        <a:buSzTx/>
                        <a:buFontTx/>
                        <a:buNone/>
                        <a:tabLst/>
                      </a:pPr>
                      <a:r>
                        <a:rPr kumimoji="0" lang="en-US" sz="1400" b="0" i="0" u="none" strike="noStrike" cap="none" normalizeH="0" baseline="0" smtClean="0">
                          <a:ln>
                            <a:noFill/>
                          </a:ln>
                          <a:solidFill>
                            <a:schemeClr val="tx1"/>
                          </a:solidFill>
                          <a:effectLst/>
                          <a:latin typeface="Calibri" pitchFamily="34" charset="0"/>
                          <a:ea typeface="ＭＳ Ｐゴシック"/>
                          <a:cs typeface="ＭＳ Ｐゴシック"/>
                        </a:rPr>
                        <a:t>Common Semantic Model for Meter Data tables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17375E"/>
                        </a:buClr>
                        <a:buSzTx/>
                        <a:buFontTx/>
                        <a:buNone/>
                        <a:tabLst/>
                      </a:pPr>
                      <a:r>
                        <a:rPr kumimoji="0" lang="en-US" sz="1400" b="0" i="0" u="none" strike="noStrike" cap="none" normalizeH="0" baseline="0" smtClean="0">
                          <a:ln>
                            <a:noFill/>
                          </a:ln>
                          <a:solidFill>
                            <a:schemeClr val="tx1"/>
                          </a:solidFill>
                          <a:effectLst/>
                          <a:latin typeface="Calibri" pitchFamily="34" charset="0"/>
                          <a:ea typeface="ＭＳ Ｐゴシック"/>
                          <a:cs typeface="ＭＳ Ｐゴシック"/>
                        </a:rPr>
                        <a:t>15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17375E"/>
                        </a:buClr>
                        <a:buSzTx/>
                        <a:buFontTx/>
                        <a:buNone/>
                        <a:tabLst/>
                      </a:pPr>
                      <a:r>
                        <a:rPr kumimoji="0" lang="en-US" sz="1400" b="0" i="0" u="none" strike="noStrike" cap="none" normalizeH="0" baseline="0" smtClean="0">
                          <a:ln>
                            <a:noFill/>
                          </a:ln>
                          <a:solidFill>
                            <a:schemeClr val="tx1"/>
                          </a:solidFill>
                          <a:effectLst/>
                          <a:latin typeface="Calibri" pitchFamily="34" charset="0"/>
                          <a:ea typeface="ＭＳ Ｐゴシック"/>
                          <a:cs typeface="ＭＳ Ｐゴシック"/>
                        </a:rPr>
                        <a:t>Harmonize Power Line Carrier Standards for Appliance Communications in the Home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23850">
                <a:tc>
                  <a:txBody>
                    <a:bodyPr/>
                    <a:lstStyle/>
                    <a:p>
                      <a:pPr marL="0" marR="0" lvl="0" indent="0" algn="l" defTabSz="914400" rtl="0" eaLnBrk="0" fontAlgn="base" latinLnBrk="0" hangingPunct="0">
                        <a:lnSpc>
                          <a:spcPct val="100000"/>
                        </a:lnSpc>
                        <a:spcBef>
                          <a:spcPct val="20000"/>
                        </a:spcBef>
                        <a:spcAft>
                          <a:spcPct val="0"/>
                        </a:spcAft>
                        <a:buClr>
                          <a:srgbClr val="17375E"/>
                        </a:buClr>
                        <a:buSzTx/>
                        <a:buFontTx/>
                        <a:buNone/>
                        <a:tabLst/>
                      </a:pPr>
                      <a:r>
                        <a:rPr kumimoji="0" lang="en-US" sz="1400" b="0" i="0" u="none" strike="noStrike" cap="none" normalizeH="0" baseline="0" smtClean="0">
                          <a:ln>
                            <a:noFill/>
                          </a:ln>
                          <a:solidFill>
                            <a:schemeClr val="tx1"/>
                          </a:solidFill>
                          <a:effectLst/>
                          <a:latin typeface="Calibri" pitchFamily="34" charset="0"/>
                          <a:ea typeface="ＭＳ Ｐゴシック"/>
                          <a:cs typeface="ＭＳ Ｐゴシック"/>
                        </a:rPr>
                        <a:t>7</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7FEB4">
                        <a:alpha val="50195"/>
                      </a:srgbClr>
                    </a:solidFill>
                  </a:tcPr>
                </a:tc>
                <a:tc>
                  <a:txBody>
                    <a:bodyPr/>
                    <a:lstStyle/>
                    <a:p>
                      <a:pPr marL="0" marR="0" lvl="0" indent="0" algn="l" defTabSz="914400" rtl="0" eaLnBrk="0" fontAlgn="base" latinLnBrk="0" hangingPunct="0">
                        <a:lnSpc>
                          <a:spcPct val="100000"/>
                        </a:lnSpc>
                        <a:spcBef>
                          <a:spcPct val="20000"/>
                        </a:spcBef>
                        <a:spcAft>
                          <a:spcPct val="0"/>
                        </a:spcAft>
                        <a:buClr>
                          <a:srgbClr val="17375E"/>
                        </a:buClr>
                        <a:buSzTx/>
                        <a:buFontTx/>
                        <a:buNone/>
                        <a:tabLst/>
                      </a:pPr>
                      <a:r>
                        <a:rPr kumimoji="0" lang="en-US" sz="1400" b="0" i="0" u="none" strike="noStrike" cap="none" normalizeH="0" baseline="0" smtClean="0">
                          <a:ln>
                            <a:noFill/>
                          </a:ln>
                          <a:solidFill>
                            <a:schemeClr val="tx1"/>
                          </a:solidFill>
                          <a:effectLst/>
                          <a:latin typeface="Calibri" pitchFamily="34" charset="0"/>
                          <a:ea typeface="ＭＳ Ｐゴシック"/>
                          <a:cs typeface="ＭＳ Ｐゴシック"/>
                        </a:rPr>
                        <a:t>Electric Storage Interconnection Guidelines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7FEB4">
                        <a:alpha val="50195"/>
                      </a:srgbClr>
                    </a:solidFill>
                  </a:tcPr>
                </a:tc>
                <a:tc>
                  <a:txBody>
                    <a:bodyPr/>
                    <a:lstStyle/>
                    <a:p>
                      <a:pPr marL="0" marR="0" lvl="0" indent="0" algn="l" defTabSz="914400" rtl="0" eaLnBrk="0" fontAlgn="base" latinLnBrk="0" hangingPunct="0">
                        <a:lnSpc>
                          <a:spcPct val="100000"/>
                        </a:lnSpc>
                        <a:spcBef>
                          <a:spcPct val="20000"/>
                        </a:spcBef>
                        <a:spcAft>
                          <a:spcPct val="0"/>
                        </a:spcAft>
                        <a:buClr>
                          <a:srgbClr val="17375E"/>
                        </a:buClr>
                        <a:buSzTx/>
                        <a:buFontTx/>
                        <a:buNone/>
                        <a:tabLst/>
                      </a:pPr>
                      <a:r>
                        <a:rPr kumimoji="0" lang="en-US" sz="1400" b="0" i="0" u="none" strike="noStrike" cap="none" normalizeH="0" baseline="0" smtClean="0">
                          <a:ln>
                            <a:noFill/>
                          </a:ln>
                          <a:solidFill>
                            <a:schemeClr val="tx1"/>
                          </a:solidFill>
                          <a:effectLst/>
                          <a:latin typeface="Calibri" pitchFamily="34" charset="0"/>
                          <a:ea typeface="ＭＳ Ｐゴシック"/>
                          <a:cs typeface="ＭＳ Ｐゴシック"/>
                        </a:rPr>
                        <a:t>16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7FEB4">
                        <a:alpha val="50195"/>
                      </a:srgbClr>
                    </a:solidFill>
                  </a:tcPr>
                </a:tc>
                <a:tc>
                  <a:txBody>
                    <a:bodyPr/>
                    <a:lstStyle/>
                    <a:p>
                      <a:pPr marL="0" marR="0" lvl="0" indent="0" algn="l" defTabSz="914400" rtl="0" eaLnBrk="0" fontAlgn="base" latinLnBrk="0" hangingPunct="0">
                        <a:lnSpc>
                          <a:spcPct val="100000"/>
                        </a:lnSpc>
                        <a:spcBef>
                          <a:spcPct val="20000"/>
                        </a:spcBef>
                        <a:spcAft>
                          <a:spcPct val="0"/>
                        </a:spcAft>
                        <a:buClr>
                          <a:srgbClr val="17375E"/>
                        </a:buClr>
                        <a:buSzTx/>
                        <a:buFontTx/>
                        <a:buNone/>
                        <a:tabLst/>
                      </a:pPr>
                      <a:r>
                        <a:rPr kumimoji="0" lang="en-US" sz="1400" b="0" i="0" u="none" strike="noStrike" cap="none" normalizeH="0" baseline="0" smtClean="0">
                          <a:ln>
                            <a:noFill/>
                          </a:ln>
                          <a:solidFill>
                            <a:schemeClr val="tx1"/>
                          </a:solidFill>
                          <a:effectLst/>
                          <a:latin typeface="Calibri" pitchFamily="34" charset="0"/>
                          <a:ea typeface="ＭＳ Ｐゴシック"/>
                          <a:cs typeface="ＭＳ Ｐゴシック"/>
                        </a:rPr>
                        <a:t>Wind Plant Communications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7FEB4">
                        <a:alpha val="50195"/>
                      </a:srgbClr>
                    </a:solidFill>
                  </a:tcPr>
                </a:tc>
              </a:tr>
              <a:tr h="303213">
                <a:tc>
                  <a:txBody>
                    <a:bodyPr/>
                    <a:lstStyle/>
                    <a:p>
                      <a:pPr marL="0" marR="0" lvl="0" indent="0" algn="l" defTabSz="914400" rtl="0" eaLnBrk="0" fontAlgn="base" latinLnBrk="0" hangingPunct="0">
                        <a:lnSpc>
                          <a:spcPct val="100000"/>
                        </a:lnSpc>
                        <a:spcBef>
                          <a:spcPct val="20000"/>
                        </a:spcBef>
                        <a:spcAft>
                          <a:spcPct val="0"/>
                        </a:spcAft>
                        <a:buClr>
                          <a:srgbClr val="17375E"/>
                        </a:buClr>
                        <a:buSzTx/>
                        <a:buFontTx/>
                        <a:buNone/>
                        <a:tabLst/>
                      </a:pPr>
                      <a:r>
                        <a:rPr kumimoji="0" lang="en-US" sz="1400" b="0" i="0" u="none" strike="noStrike" cap="none" normalizeH="0" baseline="0" smtClean="0">
                          <a:ln>
                            <a:noFill/>
                          </a:ln>
                          <a:solidFill>
                            <a:schemeClr val="tx1"/>
                          </a:solidFill>
                          <a:effectLst/>
                          <a:latin typeface="Calibri" pitchFamily="34" charset="0"/>
                          <a:ea typeface="ＭＳ Ｐゴシック"/>
                          <a:cs typeface="ＭＳ Ｐゴシック"/>
                        </a:rPr>
                        <a:t>8</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17375E"/>
                        </a:buClr>
                        <a:buSzTx/>
                        <a:buFontTx/>
                        <a:buNone/>
                        <a:tabLst/>
                      </a:pPr>
                      <a:r>
                        <a:rPr kumimoji="0" lang="en-US" sz="1400" b="0" i="0" u="none" strike="noStrike" cap="none" normalizeH="0" baseline="0" smtClean="0">
                          <a:ln>
                            <a:noFill/>
                          </a:ln>
                          <a:solidFill>
                            <a:schemeClr val="tx1"/>
                          </a:solidFill>
                          <a:effectLst/>
                          <a:latin typeface="Calibri" pitchFamily="34" charset="0"/>
                          <a:ea typeface="ＭＳ Ｐゴシック"/>
                          <a:cs typeface="ＭＳ Ｐゴシック"/>
                        </a:rPr>
                        <a:t>CIM for Distribution Grid Management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17375E"/>
                        </a:buClr>
                        <a:buSzTx/>
                        <a:buFontTx/>
                        <a:buNone/>
                        <a:tabLst/>
                      </a:pPr>
                      <a:r>
                        <a:rPr kumimoji="0" lang="en-US" sz="1400" b="0" i="0" u="none" strike="noStrike" cap="none" normalizeH="0" baseline="0" smtClean="0">
                          <a:ln>
                            <a:noFill/>
                          </a:ln>
                          <a:solidFill>
                            <a:schemeClr val="tx1"/>
                          </a:solidFill>
                          <a:effectLst/>
                          <a:latin typeface="Calibri" pitchFamily="34" charset="0"/>
                          <a:ea typeface="ＭＳ Ｐゴシック"/>
                          <a:cs typeface="ＭＳ Ｐゴシック"/>
                        </a:rPr>
                        <a:t>17</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17375E"/>
                        </a:buClr>
                        <a:buSzTx/>
                        <a:buFontTx/>
                        <a:buNone/>
                        <a:tabLst/>
                      </a:pPr>
                      <a:r>
                        <a:rPr kumimoji="0" lang="en-US" sz="1400" b="0" i="0" u="none" strike="noStrike" cap="none" normalizeH="0" baseline="0" smtClean="0">
                          <a:ln>
                            <a:noFill/>
                          </a:ln>
                          <a:solidFill>
                            <a:schemeClr val="tx1"/>
                          </a:solidFill>
                          <a:effectLst/>
                          <a:latin typeface="Calibri" pitchFamily="34" charset="0"/>
                          <a:ea typeface="ＭＳ Ｐゴシック"/>
                          <a:cs typeface="ＭＳ Ｐゴシック"/>
                        </a:rPr>
                        <a:t>Facility Smart Grid Information</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pic>
        <p:nvPicPr>
          <p:cNvPr id="75836" name="Picture 3" descr="C:\Current Projects\NIST Phase II\Communications\SGIP_Logo_Gif.gif"/>
          <p:cNvPicPr>
            <a:picLocks noChangeAspect="1" noChangeArrowheads="1"/>
          </p:cNvPicPr>
          <p:nvPr/>
        </p:nvPicPr>
        <p:blipFill>
          <a:blip r:embed="rId3"/>
          <a:srcRect/>
          <a:stretch>
            <a:fillRect/>
          </a:stretch>
        </p:blipFill>
        <p:spPr bwMode="auto">
          <a:xfrm>
            <a:off x="219075" y="228600"/>
            <a:ext cx="1228725" cy="792163"/>
          </a:xfrm>
          <a:prstGeom prst="rect">
            <a:avLst/>
          </a:prstGeom>
          <a:noFill/>
          <a:ln w="9525">
            <a:noFill/>
            <a:miter lim="800000"/>
            <a:headEnd/>
            <a:tailEnd/>
          </a:ln>
        </p:spPr>
      </p:pic>
      <p:sp>
        <p:nvSpPr>
          <p:cNvPr id="75837" name="Slide Number Placeholder 2"/>
          <p:cNvSpPr txBox="1">
            <a:spLocks noGrp="1"/>
          </p:cNvSpPr>
          <p:nvPr/>
        </p:nvSpPr>
        <p:spPr bwMode="auto">
          <a:xfrm>
            <a:off x="3657600" y="6515100"/>
            <a:ext cx="1905000" cy="304800"/>
          </a:xfrm>
          <a:prstGeom prst="rect">
            <a:avLst/>
          </a:prstGeom>
          <a:noFill/>
          <a:ln w="9525">
            <a:noFill/>
            <a:miter lim="800000"/>
            <a:headEnd/>
            <a:tailEnd/>
          </a:ln>
        </p:spPr>
        <p:txBody>
          <a:bodyPr/>
          <a:lstStyle/>
          <a:p>
            <a:pPr algn="ctr"/>
            <a:fld id="{89AB0E9C-E54B-4A81-98F1-852B9E71FA80}" type="slidenum">
              <a:rPr lang="en-US" sz="1200" i="1">
                <a:ea typeface="ＭＳ Ｐゴシック"/>
                <a:cs typeface="ＭＳ Ｐゴシック"/>
              </a:rPr>
              <a:pPr algn="ctr"/>
              <a:t>24</a:t>
            </a:fld>
            <a:endParaRPr lang="en-US" sz="1200" i="1">
              <a:ea typeface="ＭＳ Ｐゴシック"/>
              <a:cs typeface="ＭＳ Ｐゴシック"/>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Title 4"/>
          <p:cNvSpPr>
            <a:spLocks noGrp="1"/>
          </p:cNvSpPr>
          <p:nvPr>
            <p:ph type="title" idx="4294967295"/>
          </p:nvPr>
        </p:nvSpPr>
        <p:spPr/>
        <p:txBody>
          <a:bodyPr/>
          <a:lstStyle/>
          <a:p>
            <a:r>
              <a:rPr lang="en-US" smtClean="0"/>
              <a:t>NIST Smart Grid Interoperability Panel</a:t>
            </a:r>
          </a:p>
        </p:txBody>
      </p:sp>
      <p:sp>
        <p:nvSpPr>
          <p:cNvPr id="77826" name="Content Placeholder 9"/>
          <p:cNvSpPr>
            <a:spLocks noGrp="1"/>
          </p:cNvSpPr>
          <p:nvPr>
            <p:ph idx="4294967295"/>
          </p:nvPr>
        </p:nvSpPr>
        <p:spPr>
          <a:xfrm>
            <a:off x="685800" y="1219200"/>
            <a:ext cx="7772400" cy="4953000"/>
          </a:xfrm>
        </p:spPr>
        <p:txBody>
          <a:bodyPr/>
          <a:lstStyle/>
          <a:p>
            <a:pPr eaLnBrk="1" hangingPunct="1"/>
            <a:r>
              <a:rPr lang="en-US" sz="2000" smtClean="0">
                <a:cs typeface="Arial" charset="0"/>
              </a:rPr>
              <a:t>Public-private partnership created in Nov. 2009</a:t>
            </a:r>
          </a:p>
          <a:p>
            <a:pPr eaLnBrk="1" hangingPunct="1"/>
            <a:r>
              <a:rPr lang="en-US" sz="2000" smtClean="0">
                <a:cs typeface="Arial" charset="0"/>
              </a:rPr>
              <a:t>Over 600 member organizations</a:t>
            </a:r>
          </a:p>
          <a:p>
            <a:pPr eaLnBrk="1" hangingPunct="1"/>
            <a:r>
              <a:rPr lang="en-US" sz="2000" smtClean="0">
                <a:cs typeface="Arial" charset="0"/>
              </a:rPr>
              <a:t>Open, public process with international participation</a:t>
            </a:r>
            <a:endParaRPr lang="en-US" sz="1800" smtClean="0">
              <a:cs typeface="Arial" charset="0"/>
            </a:endParaRPr>
          </a:p>
          <a:p>
            <a:pPr eaLnBrk="1" hangingPunct="1"/>
            <a:r>
              <a:rPr lang="en-US" sz="2000" smtClean="0">
                <a:cs typeface="Arial" charset="0"/>
              </a:rPr>
              <a:t>Coordinates standards developed by Standards Development Organizations (SDOs) </a:t>
            </a:r>
          </a:p>
          <a:p>
            <a:pPr lvl="1" eaLnBrk="1" hangingPunct="1"/>
            <a:r>
              <a:rPr lang="en-US" sz="1800" smtClean="0">
                <a:cs typeface="Arial" charset="0"/>
              </a:rPr>
              <a:t>Identifies Requirements</a:t>
            </a:r>
          </a:p>
          <a:p>
            <a:pPr lvl="1" eaLnBrk="1" hangingPunct="1"/>
            <a:r>
              <a:rPr lang="en-US" sz="1800" smtClean="0">
                <a:cs typeface="Arial" charset="0"/>
              </a:rPr>
              <a:t>Prioritizes standards development programs</a:t>
            </a:r>
          </a:p>
          <a:p>
            <a:pPr lvl="1" eaLnBrk="1" hangingPunct="1"/>
            <a:r>
              <a:rPr lang="en-US" sz="1800" smtClean="0">
                <a:cs typeface="Arial" charset="0"/>
              </a:rPr>
              <a:t>Works with over 20 SDOs including IEC, ISO, ITU, IEEE, …</a:t>
            </a:r>
          </a:p>
          <a:p>
            <a:pPr eaLnBrk="1" hangingPunct="1"/>
            <a:r>
              <a:rPr lang="en-US" sz="2000" smtClean="0">
                <a:cs typeface="Arial" charset="0"/>
              </a:rPr>
              <a:t>Web-based participation</a:t>
            </a:r>
          </a:p>
          <a:p>
            <a:endParaRPr lang="en-US" smtClean="0"/>
          </a:p>
        </p:txBody>
      </p:sp>
      <p:sp>
        <p:nvSpPr>
          <p:cNvPr id="77827" name="Slide Number Placeholder 1"/>
          <p:cNvSpPr txBox="1">
            <a:spLocks noGrp="1"/>
          </p:cNvSpPr>
          <p:nvPr/>
        </p:nvSpPr>
        <p:spPr bwMode="auto">
          <a:xfrm>
            <a:off x="3505200" y="6362700"/>
            <a:ext cx="1905000" cy="304800"/>
          </a:xfrm>
          <a:prstGeom prst="rect">
            <a:avLst/>
          </a:prstGeom>
          <a:noFill/>
          <a:ln w="9525">
            <a:noFill/>
            <a:miter lim="800000"/>
            <a:headEnd/>
            <a:tailEnd/>
          </a:ln>
        </p:spPr>
        <p:txBody>
          <a:bodyPr/>
          <a:lstStyle/>
          <a:p>
            <a:pPr algn="r"/>
            <a:fld id="{C294D778-C4A9-46A7-86C5-4C7C272815AA}" type="slidenum">
              <a:rPr lang="en-US" sz="1200" i="1">
                <a:ea typeface="ＭＳ Ｐゴシック"/>
                <a:cs typeface="ＭＳ Ｐゴシック"/>
              </a:rPr>
              <a:pPr algn="r"/>
              <a:t>25</a:t>
            </a:fld>
            <a:endParaRPr lang="en-US" sz="1200" i="1">
              <a:ea typeface="ＭＳ Ｐゴシック"/>
              <a:cs typeface="ＭＳ Ｐゴシック"/>
            </a:endParaRPr>
          </a:p>
        </p:txBody>
      </p:sp>
      <p:pic>
        <p:nvPicPr>
          <p:cNvPr id="77828" name="Picture 2"/>
          <p:cNvPicPr>
            <a:picLocks noChangeAspect="1"/>
          </p:cNvPicPr>
          <p:nvPr/>
        </p:nvPicPr>
        <p:blipFill>
          <a:blip r:embed="rId3"/>
          <a:srcRect/>
          <a:stretch>
            <a:fillRect/>
          </a:stretch>
        </p:blipFill>
        <p:spPr bwMode="auto">
          <a:xfrm>
            <a:off x="304800" y="4343400"/>
            <a:ext cx="5473700" cy="2514600"/>
          </a:xfrm>
          <a:prstGeom prst="rect">
            <a:avLst/>
          </a:prstGeom>
          <a:noFill/>
          <a:ln w="9525">
            <a:noFill/>
            <a:miter lim="800000"/>
            <a:headEnd/>
            <a:tailEnd/>
          </a:ln>
        </p:spPr>
      </p:pic>
      <p:sp>
        <p:nvSpPr>
          <p:cNvPr id="77829" name="Rectangle 10"/>
          <p:cNvSpPr>
            <a:spLocks noChangeArrowheads="1"/>
          </p:cNvSpPr>
          <p:nvPr/>
        </p:nvSpPr>
        <p:spPr bwMode="auto">
          <a:xfrm>
            <a:off x="6019800" y="4648200"/>
            <a:ext cx="3124200" cy="825500"/>
          </a:xfrm>
          <a:prstGeom prst="rect">
            <a:avLst/>
          </a:prstGeom>
          <a:noFill/>
          <a:ln w="9525">
            <a:noFill/>
            <a:miter lim="800000"/>
            <a:headEnd/>
            <a:tailEnd/>
          </a:ln>
        </p:spPr>
        <p:txBody>
          <a:bodyPr>
            <a:spAutoFit/>
          </a:bodyPr>
          <a:lstStyle/>
          <a:p>
            <a:r>
              <a:rPr lang="en-US" sz="1600">
                <a:ea typeface="ＭＳ Ｐゴシック"/>
                <a:cs typeface="ＭＳ Ｐゴシック"/>
              </a:rPr>
              <a:t>SGIP Twiki: </a:t>
            </a:r>
          </a:p>
          <a:p>
            <a:r>
              <a:rPr lang="en-US" sz="1600">
                <a:ea typeface="ＭＳ Ｐゴシック"/>
                <a:cs typeface="ＭＳ Ｐゴシック"/>
              </a:rPr>
              <a:t>http://collaborate.nist.gov/twiki-sggrid/bin/view/SmartGrid/SGIP</a:t>
            </a:r>
          </a:p>
        </p:txBody>
      </p:sp>
      <p:pic>
        <p:nvPicPr>
          <p:cNvPr id="77830" name="Picture 3" descr="C:\Current Projects\NIST Phase II\Communications\SGIP_Logo_Gif.gif"/>
          <p:cNvPicPr>
            <a:picLocks noChangeAspect="1" noChangeArrowheads="1"/>
          </p:cNvPicPr>
          <p:nvPr/>
        </p:nvPicPr>
        <p:blipFill>
          <a:blip r:embed="rId4"/>
          <a:srcRect/>
          <a:stretch>
            <a:fillRect/>
          </a:stretch>
        </p:blipFill>
        <p:spPr bwMode="auto">
          <a:xfrm>
            <a:off x="219075" y="228600"/>
            <a:ext cx="1228725" cy="7921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Title 1"/>
          <p:cNvSpPr>
            <a:spLocks noGrp="1"/>
          </p:cNvSpPr>
          <p:nvPr>
            <p:ph type="title" idx="4294967295"/>
          </p:nvPr>
        </p:nvSpPr>
        <p:spPr/>
        <p:txBody>
          <a:bodyPr/>
          <a:lstStyle/>
          <a:p>
            <a:pPr eaLnBrk="1" hangingPunct="1"/>
            <a:r>
              <a:rPr lang="en-US" b="0" smtClean="0">
                <a:solidFill>
                  <a:schemeClr val="tx1"/>
                </a:solidFill>
                <a:cs typeface="Arial" charset="0"/>
              </a:rPr>
              <a:t>NIST SGIP Standing Committees</a:t>
            </a:r>
          </a:p>
        </p:txBody>
      </p:sp>
      <p:sp>
        <p:nvSpPr>
          <p:cNvPr id="79874" name="Content Placeholder 2"/>
          <p:cNvSpPr>
            <a:spLocks noGrp="1"/>
          </p:cNvSpPr>
          <p:nvPr>
            <p:ph idx="4294967295"/>
          </p:nvPr>
        </p:nvSpPr>
        <p:spPr>
          <a:xfrm>
            <a:off x="304800" y="1219200"/>
            <a:ext cx="8610600" cy="5019675"/>
          </a:xfrm>
        </p:spPr>
        <p:txBody>
          <a:bodyPr/>
          <a:lstStyle/>
          <a:p>
            <a:pPr eaLnBrk="1" hangingPunct="1">
              <a:spcBef>
                <a:spcPts val="600"/>
              </a:spcBef>
              <a:spcAft>
                <a:spcPts val="600"/>
              </a:spcAft>
            </a:pPr>
            <a:r>
              <a:rPr lang="en-US" smtClean="0">
                <a:cs typeface="Arial" charset="0"/>
              </a:rPr>
              <a:t>Smart Grid Architecture Committee (SGAC)</a:t>
            </a:r>
          </a:p>
          <a:p>
            <a:pPr lvl="1" eaLnBrk="1" hangingPunct="1">
              <a:spcBef>
                <a:spcPts val="600"/>
              </a:spcBef>
              <a:spcAft>
                <a:spcPts val="600"/>
              </a:spcAft>
            </a:pPr>
            <a:r>
              <a:rPr lang="en-US" smtClean="0">
                <a:cs typeface="Arial" charset="0"/>
              </a:rPr>
              <a:t>Creates &amp; refines SG Conceptual Reference Model, including input to lists of the standards and profiles necessary to implement the Smart Grid. </a:t>
            </a:r>
            <a:endParaRPr lang="en-US" sz="1600" smtClean="0">
              <a:cs typeface="Arial" charset="0"/>
            </a:endParaRPr>
          </a:p>
          <a:p>
            <a:pPr eaLnBrk="1" hangingPunct="1">
              <a:spcBef>
                <a:spcPts val="600"/>
              </a:spcBef>
              <a:spcAft>
                <a:spcPts val="600"/>
              </a:spcAft>
            </a:pPr>
            <a:r>
              <a:rPr lang="en-US" smtClean="0">
                <a:cs typeface="Arial" charset="0"/>
              </a:rPr>
              <a:t>Testing &amp; Certification Committee (SGTCC) </a:t>
            </a:r>
          </a:p>
          <a:p>
            <a:pPr lvl="1" eaLnBrk="1" hangingPunct="1">
              <a:spcBef>
                <a:spcPts val="600"/>
              </a:spcBef>
              <a:spcAft>
                <a:spcPts val="600"/>
              </a:spcAft>
            </a:pPr>
            <a:r>
              <a:rPr lang="en-US" smtClean="0">
                <a:cs typeface="Arial" charset="0"/>
              </a:rPr>
              <a:t>Creates and maintains the documentation and organizational framework for compliance, interoperability and cyber security testing and certification related to Smart Grid standards </a:t>
            </a:r>
          </a:p>
          <a:p>
            <a:pPr lvl="1" eaLnBrk="1" hangingPunct="1">
              <a:spcBef>
                <a:spcPts val="600"/>
              </a:spcBef>
              <a:spcAft>
                <a:spcPts val="600"/>
              </a:spcAft>
            </a:pPr>
            <a:r>
              <a:rPr lang="en-US" smtClean="0">
                <a:cs typeface="Arial" charset="0"/>
              </a:rPr>
              <a:t>Develops &amp; implements certification criteria by which compliance can be verified through testing of vendor products and services</a:t>
            </a:r>
          </a:p>
          <a:p>
            <a:pPr lvl="1" eaLnBrk="1" hangingPunct="1">
              <a:spcBef>
                <a:spcPts val="600"/>
              </a:spcBef>
              <a:spcAft>
                <a:spcPts val="600"/>
              </a:spcAft>
              <a:buFontTx/>
              <a:buNone/>
            </a:pPr>
            <a:endParaRPr lang="en-US" smtClean="0">
              <a:cs typeface="Arial" charset="0"/>
            </a:endParaRPr>
          </a:p>
          <a:p>
            <a:pPr eaLnBrk="1" hangingPunct="1">
              <a:spcBef>
                <a:spcPts val="600"/>
              </a:spcBef>
              <a:spcAft>
                <a:spcPts val="600"/>
              </a:spcAft>
            </a:pPr>
            <a:r>
              <a:rPr lang="en-US" smtClean="0">
                <a:cs typeface="Arial" charset="0"/>
              </a:rPr>
              <a:t>Cyber Security Working Group (permanent working group)</a:t>
            </a:r>
          </a:p>
        </p:txBody>
      </p:sp>
      <p:pic>
        <p:nvPicPr>
          <p:cNvPr id="79875" name="Picture 3" descr="C:\Current Projects\NIST Phase II\Communications\SGIP_Logo_Gif.gif"/>
          <p:cNvPicPr>
            <a:picLocks noChangeAspect="1" noChangeArrowheads="1"/>
          </p:cNvPicPr>
          <p:nvPr/>
        </p:nvPicPr>
        <p:blipFill>
          <a:blip r:embed="rId3"/>
          <a:srcRect/>
          <a:stretch>
            <a:fillRect/>
          </a:stretch>
        </p:blipFill>
        <p:spPr bwMode="auto">
          <a:xfrm>
            <a:off x="219075" y="228600"/>
            <a:ext cx="1228725" cy="792163"/>
          </a:xfrm>
          <a:prstGeom prst="rect">
            <a:avLst/>
          </a:prstGeom>
          <a:noFill/>
          <a:ln w="9525">
            <a:noFill/>
            <a:miter lim="800000"/>
            <a:headEnd/>
            <a:tailEnd/>
          </a:ln>
        </p:spPr>
      </p:pic>
      <p:sp>
        <p:nvSpPr>
          <p:cNvPr id="79876" name="Line 6"/>
          <p:cNvSpPr>
            <a:spLocks noChangeShapeType="1"/>
          </p:cNvSpPr>
          <p:nvPr/>
        </p:nvSpPr>
        <p:spPr bwMode="auto">
          <a:xfrm>
            <a:off x="457200" y="5105400"/>
            <a:ext cx="8458200" cy="0"/>
          </a:xfrm>
          <a:prstGeom prst="line">
            <a:avLst/>
          </a:prstGeom>
          <a:noFill/>
          <a:ln w="9525">
            <a:solidFill>
              <a:schemeClr val="tx1"/>
            </a:solidFill>
            <a:round/>
            <a:headEnd/>
            <a:tailEnd/>
          </a:ln>
        </p:spPr>
        <p:txBody>
          <a:bodyPr/>
          <a:lstStyle/>
          <a:p>
            <a:endParaRPr lang="en-US"/>
          </a:p>
        </p:txBody>
      </p:sp>
      <p:sp>
        <p:nvSpPr>
          <p:cNvPr id="79877" name="Slide Number Placeholder 2"/>
          <p:cNvSpPr txBox="1">
            <a:spLocks noGrp="1"/>
          </p:cNvSpPr>
          <p:nvPr/>
        </p:nvSpPr>
        <p:spPr bwMode="auto">
          <a:xfrm>
            <a:off x="3657600" y="6515100"/>
            <a:ext cx="1905000" cy="304800"/>
          </a:xfrm>
          <a:prstGeom prst="rect">
            <a:avLst/>
          </a:prstGeom>
          <a:noFill/>
          <a:ln w="9525">
            <a:noFill/>
            <a:miter lim="800000"/>
            <a:headEnd/>
            <a:tailEnd/>
          </a:ln>
        </p:spPr>
        <p:txBody>
          <a:bodyPr/>
          <a:lstStyle/>
          <a:p>
            <a:pPr algn="ctr"/>
            <a:fld id="{41F14CF7-A397-4B79-A9AC-AA0D61177A03}" type="slidenum">
              <a:rPr lang="en-US" sz="1200" i="1">
                <a:ea typeface="ＭＳ Ｐゴシック"/>
                <a:cs typeface="ＭＳ Ｐゴシック"/>
              </a:rPr>
              <a:pPr algn="ctr"/>
              <a:t>26</a:t>
            </a:fld>
            <a:endParaRPr lang="en-US" sz="1200" i="1">
              <a:ea typeface="ＭＳ Ｐゴシック"/>
              <a:cs typeface="ＭＳ Ｐゴシック"/>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Title 1"/>
          <p:cNvSpPr>
            <a:spLocks noGrp="1"/>
          </p:cNvSpPr>
          <p:nvPr>
            <p:ph type="title" idx="4294967295"/>
          </p:nvPr>
        </p:nvSpPr>
        <p:spPr/>
        <p:txBody>
          <a:bodyPr/>
          <a:lstStyle/>
          <a:p>
            <a:pPr eaLnBrk="1" hangingPunct="1"/>
            <a:r>
              <a:rPr lang="en-US" smtClean="0">
                <a:solidFill>
                  <a:schemeClr val="tx1"/>
                </a:solidFill>
                <a:cs typeface="Arial" charset="0"/>
              </a:rPr>
              <a:t>Cyber Security Working Group</a:t>
            </a:r>
          </a:p>
        </p:txBody>
      </p:sp>
      <p:sp>
        <p:nvSpPr>
          <p:cNvPr id="81922" name="Content Placeholder 2"/>
          <p:cNvSpPr>
            <a:spLocks noGrp="1"/>
          </p:cNvSpPr>
          <p:nvPr>
            <p:ph idx="4294967295"/>
          </p:nvPr>
        </p:nvSpPr>
        <p:spPr>
          <a:xfrm>
            <a:off x="390525" y="1165225"/>
            <a:ext cx="6010275" cy="5540375"/>
          </a:xfrm>
        </p:spPr>
        <p:txBody>
          <a:bodyPr/>
          <a:lstStyle/>
          <a:p>
            <a:pPr eaLnBrk="1" hangingPunct="1"/>
            <a:r>
              <a:rPr lang="en-US" smtClean="0">
                <a:cs typeface="Arial" charset="0"/>
              </a:rPr>
              <a:t>Building cyber security in from the start has been a paramount concern</a:t>
            </a:r>
          </a:p>
          <a:p>
            <a:pPr eaLnBrk="1" hangingPunct="1"/>
            <a:r>
              <a:rPr lang="en-US" smtClean="0">
                <a:cs typeface="Arial" charset="0"/>
              </a:rPr>
              <a:t>Permanent Working Group</a:t>
            </a:r>
          </a:p>
          <a:p>
            <a:pPr lvl="1" eaLnBrk="1" hangingPunct="1"/>
            <a:r>
              <a:rPr lang="en-US" smtClean="0">
                <a:cs typeface="Arial" charset="0"/>
              </a:rPr>
              <a:t>Over 460 public and private sector participants</a:t>
            </a:r>
          </a:p>
          <a:p>
            <a:pPr eaLnBrk="1" hangingPunct="1"/>
            <a:r>
              <a:rPr lang="en-US" smtClean="0">
                <a:cs typeface="Arial" charset="0"/>
              </a:rPr>
              <a:t>August 2010 NIST publishes: </a:t>
            </a:r>
            <a:r>
              <a:rPr lang="en-US" i="1" smtClean="0">
                <a:cs typeface="Arial" charset="0"/>
              </a:rPr>
              <a:t>Guidelines for Smart Grid Cyber Security</a:t>
            </a:r>
          </a:p>
          <a:p>
            <a:pPr lvl="1" eaLnBrk="1" hangingPunct="1"/>
            <a:r>
              <a:rPr lang="en-US" smtClean="0">
                <a:cs typeface="Arial" charset="0"/>
              </a:rPr>
              <a:t>Reflects Comments on Sept 2009 and Feb 2010 Draft </a:t>
            </a:r>
            <a:r>
              <a:rPr lang="en-US" i="1" smtClean="0">
                <a:cs typeface="Arial" charset="0"/>
              </a:rPr>
              <a:t>Smart Grid Cyber Security Strategy and Requirements</a:t>
            </a:r>
          </a:p>
          <a:p>
            <a:pPr eaLnBrk="1" hangingPunct="1"/>
            <a:r>
              <a:rPr lang="en-US" smtClean="0">
                <a:cs typeface="Arial" charset="0"/>
              </a:rPr>
              <a:t>Guideline includes: </a:t>
            </a:r>
          </a:p>
          <a:p>
            <a:pPr lvl="1" eaLnBrk="1" hangingPunct="1"/>
            <a:r>
              <a:rPr lang="en-US" smtClean="0">
                <a:cs typeface="Arial" charset="0"/>
              </a:rPr>
              <a:t>Risk assessment guidance for implementers</a:t>
            </a:r>
          </a:p>
          <a:p>
            <a:pPr lvl="1" eaLnBrk="1" hangingPunct="1"/>
            <a:r>
              <a:rPr lang="en-US" smtClean="0">
                <a:cs typeface="Arial" charset="0"/>
              </a:rPr>
              <a:t>Recommended security requirements</a:t>
            </a:r>
          </a:p>
          <a:p>
            <a:pPr lvl="1" eaLnBrk="1" hangingPunct="1"/>
            <a:r>
              <a:rPr lang="en-US" smtClean="0">
                <a:cs typeface="Arial" charset="0"/>
              </a:rPr>
              <a:t>Privacy recommendations</a:t>
            </a:r>
          </a:p>
        </p:txBody>
      </p:sp>
      <p:pic>
        <p:nvPicPr>
          <p:cNvPr id="81923" name="Picture 3" descr="C:\Current Projects\NIST Phase II\Communications\SGIP_Logo_Gif.gif"/>
          <p:cNvPicPr>
            <a:picLocks noChangeAspect="1" noChangeArrowheads="1"/>
          </p:cNvPicPr>
          <p:nvPr/>
        </p:nvPicPr>
        <p:blipFill>
          <a:blip r:embed="rId3"/>
          <a:srcRect/>
          <a:stretch>
            <a:fillRect/>
          </a:stretch>
        </p:blipFill>
        <p:spPr bwMode="auto">
          <a:xfrm>
            <a:off x="219075" y="228600"/>
            <a:ext cx="1228725" cy="792163"/>
          </a:xfrm>
          <a:prstGeom prst="rect">
            <a:avLst/>
          </a:prstGeom>
          <a:noFill/>
          <a:ln w="9525">
            <a:noFill/>
            <a:miter lim="800000"/>
            <a:headEnd/>
            <a:tailEnd/>
          </a:ln>
        </p:spPr>
      </p:pic>
      <p:pic>
        <p:nvPicPr>
          <p:cNvPr id="81924" name="Picture 6" descr="Pages from nistir-7628_vol1[1].jpg"/>
          <p:cNvPicPr>
            <a:picLocks noChangeAspect="1"/>
          </p:cNvPicPr>
          <p:nvPr/>
        </p:nvPicPr>
        <p:blipFill>
          <a:blip r:embed="rId4"/>
          <a:srcRect/>
          <a:stretch>
            <a:fillRect/>
          </a:stretch>
        </p:blipFill>
        <p:spPr bwMode="auto">
          <a:xfrm>
            <a:off x="6477000" y="1247775"/>
            <a:ext cx="2332038" cy="3019425"/>
          </a:xfrm>
          <a:prstGeom prst="rect">
            <a:avLst/>
          </a:prstGeom>
          <a:noFill/>
          <a:ln w="9525">
            <a:solidFill>
              <a:schemeClr val="tx1"/>
            </a:solidFill>
            <a:miter lim="800000"/>
            <a:headEnd/>
            <a:tailEnd/>
          </a:ln>
        </p:spPr>
      </p:pic>
      <p:sp>
        <p:nvSpPr>
          <p:cNvPr id="81925" name="Slide Number Placeholder 2"/>
          <p:cNvSpPr txBox="1">
            <a:spLocks noGrp="1"/>
          </p:cNvSpPr>
          <p:nvPr/>
        </p:nvSpPr>
        <p:spPr bwMode="auto">
          <a:xfrm>
            <a:off x="3505200" y="6362700"/>
            <a:ext cx="1905000" cy="304800"/>
          </a:xfrm>
          <a:prstGeom prst="rect">
            <a:avLst/>
          </a:prstGeom>
          <a:noFill/>
          <a:ln w="9525">
            <a:noFill/>
            <a:miter lim="800000"/>
            <a:headEnd/>
            <a:tailEnd/>
          </a:ln>
        </p:spPr>
        <p:txBody>
          <a:bodyPr/>
          <a:lstStyle/>
          <a:p>
            <a:pPr algn="ctr"/>
            <a:fld id="{7921AFD5-3D69-447B-8A53-E9DA91F4D2A9}" type="slidenum">
              <a:rPr lang="en-US" sz="1200" i="1">
                <a:ea typeface="ＭＳ Ｐゴシック"/>
                <a:cs typeface="ＭＳ Ｐゴシック"/>
              </a:rPr>
              <a:pPr algn="ctr"/>
              <a:t>27</a:t>
            </a:fld>
            <a:endParaRPr lang="en-US" sz="1200" i="1">
              <a:ea typeface="ＭＳ Ｐゴシック"/>
              <a:cs typeface="ＭＳ Ｐゴシック"/>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Title 1"/>
          <p:cNvSpPr>
            <a:spLocks noGrp="1"/>
          </p:cNvSpPr>
          <p:nvPr>
            <p:ph type="title" idx="4294967295"/>
          </p:nvPr>
        </p:nvSpPr>
        <p:spPr/>
        <p:txBody>
          <a:bodyPr/>
          <a:lstStyle/>
          <a:p>
            <a:pPr eaLnBrk="1" hangingPunct="1"/>
            <a:r>
              <a:rPr lang="en-US" sz="2800" smtClean="0">
                <a:cs typeface="Arial" charset="0"/>
              </a:rPr>
              <a:t>SGIP Organization</a:t>
            </a:r>
          </a:p>
        </p:txBody>
      </p:sp>
      <p:sp>
        <p:nvSpPr>
          <p:cNvPr id="4" name="Rounded Rectangle 3"/>
          <p:cNvSpPr>
            <a:spLocks noChangeArrowheads="1"/>
          </p:cNvSpPr>
          <p:nvPr/>
        </p:nvSpPr>
        <p:spPr bwMode="auto">
          <a:xfrm>
            <a:off x="515938" y="1060450"/>
            <a:ext cx="8147050" cy="5649913"/>
          </a:xfrm>
          <a:prstGeom prst="roundRect">
            <a:avLst>
              <a:gd name="adj" fmla="val 16667"/>
            </a:avLst>
          </a:prstGeom>
          <a:noFill/>
          <a:ln w="25400" algn="ctr">
            <a:solidFill>
              <a:srgbClr val="A41E1E"/>
            </a:solidFill>
            <a:round/>
            <a:headEnd/>
            <a:tailEnd/>
          </a:ln>
        </p:spPr>
        <p:txBody>
          <a:bodyPr anchor="b" anchorCtr="1"/>
          <a:lstStyle/>
          <a:p>
            <a:pPr algn="ctr">
              <a:defRPr/>
            </a:pPr>
            <a:endParaRPr lang="en-US" sz="2400">
              <a:solidFill>
                <a:srgbClr val="000000"/>
              </a:solidFill>
              <a:latin typeface="+mn-lt"/>
              <a:ea typeface="ＭＳ Ｐゴシック"/>
              <a:cs typeface="ＭＳ Ｐゴシック"/>
            </a:endParaRPr>
          </a:p>
          <a:p>
            <a:pPr algn="ctr">
              <a:defRPr/>
            </a:pPr>
            <a:endParaRPr lang="en-US" sz="2400">
              <a:solidFill>
                <a:srgbClr val="000000"/>
              </a:solidFill>
              <a:latin typeface="+mn-lt"/>
              <a:ea typeface="ＭＳ Ｐゴシック"/>
              <a:cs typeface="ＭＳ Ｐゴシック"/>
            </a:endParaRPr>
          </a:p>
          <a:p>
            <a:pPr algn="ctr">
              <a:defRPr/>
            </a:pPr>
            <a:endParaRPr lang="en-US" sz="2400">
              <a:solidFill>
                <a:srgbClr val="000000"/>
              </a:solidFill>
              <a:latin typeface="+mn-lt"/>
              <a:ea typeface="ＭＳ Ｐゴシック"/>
              <a:cs typeface="ＭＳ Ｐゴシック"/>
            </a:endParaRPr>
          </a:p>
          <a:p>
            <a:pPr algn="ctr">
              <a:defRPr/>
            </a:pPr>
            <a:endParaRPr lang="en-US" sz="2400" b="1">
              <a:solidFill>
                <a:srgbClr val="000000"/>
              </a:solidFill>
              <a:latin typeface="+mn-lt"/>
              <a:ea typeface="ＭＳ Ｐゴシック"/>
              <a:cs typeface="ＭＳ Ｐゴシック"/>
            </a:endParaRPr>
          </a:p>
          <a:p>
            <a:pPr algn="ctr">
              <a:defRPr/>
            </a:pPr>
            <a:endParaRPr lang="en-US" sz="2400" b="1">
              <a:solidFill>
                <a:srgbClr val="000000"/>
              </a:solidFill>
              <a:latin typeface="+mn-lt"/>
              <a:ea typeface="ＭＳ Ｐゴシック"/>
              <a:cs typeface="ＭＳ Ｐゴシック"/>
            </a:endParaRPr>
          </a:p>
          <a:p>
            <a:pPr algn="ctr">
              <a:defRPr/>
            </a:pPr>
            <a:endParaRPr lang="en-US" sz="2400" b="1">
              <a:solidFill>
                <a:srgbClr val="000000"/>
              </a:solidFill>
              <a:latin typeface="+mn-lt"/>
              <a:ea typeface="ＭＳ Ｐゴシック"/>
              <a:cs typeface="ＭＳ Ｐゴシック"/>
            </a:endParaRPr>
          </a:p>
          <a:p>
            <a:pPr algn="ctr">
              <a:defRPr/>
            </a:pPr>
            <a:endParaRPr lang="en-US" sz="2400" b="1">
              <a:solidFill>
                <a:srgbClr val="000000"/>
              </a:solidFill>
              <a:latin typeface="+mn-lt"/>
              <a:ea typeface="ＭＳ Ｐゴシック"/>
              <a:cs typeface="ＭＳ Ｐゴシック"/>
            </a:endParaRPr>
          </a:p>
          <a:p>
            <a:pPr algn="ctr">
              <a:defRPr/>
            </a:pPr>
            <a:endParaRPr lang="en-US" sz="2400" b="1">
              <a:solidFill>
                <a:srgbClr val="000000"/>
              </a:solidFill>
              <a:latin typeface="+mn-lt"/>
              <a:ea typeface="ＭＳ Ｐゴシック"/>
              <a:cs typeface="ＭＳ Ｐゴシック"/>
            </a:endParaRPr>
          </a:p>
          <a:p>
            <a:pPr algn="ctr">
              <a:defRPr/>
            </a:pPr>
            <a:endParaRPr lang="en-US" sz="2400" b="1">
              <a:solidFill>
                <a:srgbClr val="000000"/>
              </a:solidFill>
              <a:latin typeface="+mn-lt"/>
              <a:ea typeface="ＭＳ Ｐゴシック"/>
              <a:cs typeface="ＭＳ Ｐゴシック"/>
            </a:endParaRPr>
          </a:p>
          <a:p>
            <a:pPr algn="ctr">
              <a:defRPr/>
            </a:pPr>
            <a:endParaRPr lang="en-US" sz="2400" b="1">
              <a:solidFill>
                <a:srgbClr val="000000"/>
              </a:solidFill>
              <a:latin typeface="+mn-lt"/>
              <a:ea typeface="ＭＳ Ｐゴシック"/>
              <a:cs typeface="ＭＳ Ｐゴシック"/>
            </a:endParaRPr>
          </a:p>
          <a:p>
            <a:pPr algn="ctr">
              <a:defRPr/>
            </a:pPr>
            <a:endParaRPr lang="en-US" sz="2400" b="1">
              <a:solidFill>
                <a:srgbClr val="000000"/>
              </a:solidFill>
              <a:latin typeface="+mn-lt"/>
              <a:ea typeface="ＭＳ Ｐゴシック"/>
              <a:cs typeface="ＭＳ Ｐゴシック"/>
            </a:endParaRPr>
          </a:p>
          <a:p>
            <a:pPr algn="ctr">
              <a:defRPr/>
            </a:pPr>
            <a:endParaRPr lang="en-US" sz="2400" b="1">
              <a:solidFill>
                <a:srgbClr val="000000"/>
              </a:solidFill>
              <a:latin typeface="+mn-lt"/>
              <a:ea typeface="ＭＳ Ｐゴシック"/>
              <a:cs typeface="ＭＳ Ｐゴシック"/>
            </a:endParaRPr>
          </a:p>
          <a:p>
            <a:pPr algn="ctr">
              <a:defRPr/>
            </a:pPr>
            <a:endParaRPr lang="en-US" sz="2400" b="1">
              <a:solidFill>
                <a:srgbClr val="000000"/>
              </a:solidFill>
              <a:latin typeface="+mn-lt"/>
              <a:ea typeface="ＭＳ Ｐゴシック"/>
              <a:cs typeface="ＭＳ Ｐゴシック"/>
            </a:endParaRPr>
          </a:p>
        </p:txBody>
      </p:sp>
      <p:sp>
        <p:nvSpPr>
          <p:cNvPr id="6" name="Rounded Rectangle 5"/>
          <p:cNvSpPr/>
          <p:nvPr/>
        </p:nvSpPr>
        <p:spPr>
          <a:xfrm>
            <a:off x="1278829" y="1198412"/>
            <a:ext cx="2003461" cy="651551"/>
          </a:xfrm>
          <a:prstGeom prst="roundRect">
            <a:avLst/>
          </a:prstGeom>
          <a:solidFill>
            <a:schemeClr val="accent2">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4"/>
          </a:lnRef>
          <a:fillRef idx="3">
            <a:schemeClr val="accent4"/>
          </a:fillRef>
          <a:effectRef idx="3">
            <a:schemeClr val="accent4"/>
          </a:effectRef>
          <a:fontRef idx="minor">
            <a:schemeClr val="lt1"/>
          </a:fontRef>
        </p:style>
        <p:txBody>
          <a:bodyPr anchor="ctr"/>
          <a:lstStyle/>
          <a:p>
            <a:pPr algn="ctr">
              <a:defRPr/>
            </a:pPr>
            <a:r>
              <a:rPr lang="en-US" sz="2400" dirty="0"/>
              <a:t>Governing Board </a:t>
            </a:r>
          </a:p>
        </p:txBody>
      </p:sp>
      <p:sp>
        <p:nvSpPr>
          <p:cNvPr id="7" name="Rounded Rectangle 6"/>
          <p:cNvSpPr/>
          <p:nvPr/>
        </p:nvSpPr>
        <p:spPr>
          <a:xfrm>
            <a:off x="3524080" y="1187902"/>
            <a:ext cx="1962364" cy="641279"/>
          </a:xfrm>
          <a:prstGeom prst="roundRect">
            <a:avLst/>
          </a:prstGeom>
          <a:solidFill>
            <a:schemeClr val="accent2">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4"/>
          </a:lnRef>
          <a:fillRef idx="3">
            <a:schemeClr val="accent4"/>
          </a:fillRef>
          <a:effectRef idx="3">
            <a:schemeClr val="accent4"/>
          </a:effectRef>
          <a:fontRef idx="minor">
            <a:schemeClr val="lt1"/>
          </a:fontRef>
        </p:style>
        <p:txBody>
          <a:bodyPr anchor="ctr"/>
          <a:lstStyle/>
          <a:p>
            <a:pPr algn="ctr">
              <a:defRPr/>
            </a:pPr>
            <a:r>
              <a:rPr lang="en-US" sz="2400" dirty="0"/>
              <a:t>SGIP Officers</a:t>
            </a:r>
          </a:p>
        </p:txBody>
      </p:sp>
      <p:sp>
        <p:nvSpPr>
          <p:cNvPr id="12" name="Rounded Rectangle 11"/>
          <p:cNvSpPr/>
          <p:nvPr/>
        </p:nvSpPr>
        <p:spPr>
          <a:xfrm>
            <a:off x="4787900" y="2593975"/>
            <a:ext cx="3065463" cy="1570038"/>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b" anchorCtr="1"/>
          <a:lstStyle/>
          <a:p>
            <a:pPr algn="ctr">
              <a:defRPr/>
            </a:pPr>
            <a:r>
              <a:rPr lang="en-US" sz="1400" dirty="0">
                <a:solidFill>
                  <a:sysClr val="windowText" lastClr="000000"/>
                </a:solidFill>
              </a:rPr>
              <a:t>Priority Action Plan Teams</a:t>
            </a:r>
          </a:p>
        </p:txBody>
      </p:sp>
      <p:sp>
        <p:nvSpPr>
          <p:cNvPr id="13" name="Rounded Rectangle 12"/>
          <p:cNvSpPr/>
          <p:nvPr/>
        </p:nvSpPr>
        <p:spPr>
          <a:xfrm>
            <a:off x="5903726" y="2800832"/>
            <a:ext cx="888714" cy="394700"/>
          </a:xfrm>
          <a:prstGeom prst="roundRect">
            <a:avLst/>
          </a:prstGeom>
          <a:solidFill>
            <a:schemeClr val="accent4">
              <a:lumMod val="75000"/>
            </a:schemeClr>
          </a:solidFill>
        </p:spPr>
        <p:style>
          <a:lnRef idx="0">
            <a:schemeClr val="accent4"/>
          </a:lnRef>
          <a:fillRef idx="3">
            <a:schemeClr val="accent4"/>
          </a:fillRef>
          <a:effectRef idx="3">
            <a:schemeClr val="accent4"/>
          </a:effectRef>
          <a:fontRef idx="minor">
            <a:schemeClr val="lt1"/>
          </a:fontRef>
        </p:style>
        <p:txBody>
          <a:bodyPr anchor="ctr"/>
          <a:lstStyle/>
          <a:p>
            <a:pPr algn="ctr">
              <a:defRPr/>
            </a:pPr>
            <a:r>
              <a:rPr lang="en-US" sz="1200" dirty="0"/>
              <a:t>PAP 2</a:t>
            </a:r>
          </a:p>
        </p:txBody>
      </p:sp>
      <p:sp>
        <p:nvSpPr>
          <p:cNvPr id="15" name="Rounded Rectangle 14"/>
          <p:cNvSpPr/>
          <p:nvPr/>
        </p:nvSpPr>
        <p:spPr>
          <a:xfrm>
            <a:off x="4737100" y="4343400"/>
            <a:ext cx="3167063" cy="1752600"/>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b" anchorCtr="1"/>
          <a:lstStyle/>
          <a:p>
            <a:pPr algn="ctr">
              <a:defRPr/>
            </a:pPr>
            <a:r>
              <a:rPr lang="en-US" sz="1400" dirty="0">
                <a:solidFill>
                  <a:sysClr val="windowText" lastClr="000000"/>
                </a:solidFill>
              </a:rPr>
              <a:t>Domain Expert Working Groups</a:t>
            </a:r>
          </a:p>
        </p:txBody>
      </p:sp>
      <p:sp>
        <p:nvSpPr>
          <p:cNvPr id="16" name="Rounded Rectangle 15"/>
          <p:cNvSpPr/>
          <p:nvPr/>
        </p:nvSpPr>
        <p:spPr>
          <a:xfrm>
            <a:off x="5965691" y="4462632"/>
            <a:ext cx="685800" cy="381000"/>
          </a:xfrm>
          <a:prstGeom prst="roundRect">
            <a:avLst/>
          </a:prstGeom>
          <a:solidFill>
            <a:schemeClr val="accent4">
              <a:lumMod val="75000"/>
            </a:schemeClr>
          </a:solidFill>
        </p:spPr>
        <p:style>
          <a:lnRef idx="0">
            <a:schemeClr val="accent4"/>
          </a:lnRef>
          <a:fillRef idx="3">
            <a:schemeClr val="accent4"/>
          </a:fillRef>
          <a:effectRef idx="3">
            <a:schemeClr val="accent4"/>
          </a:effectRef>
          <a:fontRef idx="minor">
            <a:schemeClr val="lt1"/>
          </a:fontRef>
        </p:style>
        <p:txBody>
          <a:bodyPr anchor="ctr"/>
          <a:lstStyle/>
          <a:p>
            <a:pPr algn="ctr">
              <a:defRPr/>
            </a:pPr>
            <a:r>
              <a:rPr lang="en-US" sz="1200" dirty="0"/>
              <a:t>H2G</a:t>
            </a:r>
          </a:p>
        </p:txBody>
      </p:sp>
      <p:sp>
        <p:nvSpPr>
          <p:cNvPr id="17" name="Rounded Rectangle 16"/>
          <p:cNvSpPr/>
          <p:nvPr/>
        </p:nvSpPr>
        <p:spPr>
          <a:xfrm>
            <a:off x="5257800" y="4878724"/>
            <a:ext cx="685800" cy="380999"/>
          </a:xfrm>
          <a:prstGeom prst="roundRect">
            <a:avLst/>
          </a:prstGeom>
          <a:solidFill>
            <a:schemeClr val="accent4">
              <a:lumMod val="75000"/>
            </a:schemeClr>
          </a:solidFill>
        </p:spPr>
        <p:style>
          <a:lnRef idx="0">
            <a:schemeClr val="accent4"/>
          </a:lnRef>
          <a:fillRef idx="3">
            <a:schemeClr val="accent4"/>
          </a:fillRef>
          <a:effectRef idx="3">
            <a:schemeClr val="accent4"/>
          </a:effectRef>
          <a:fontRef idx="minor">
            <a:schemeClr val="lt1"/>
          </a:fontRef>
        </p:style>
        <p:txBody>
          <a:bodyPr anchor="ctr"/>
          <a:lstStyle/>
          <a:p>
            <a:pPr algn="ctr">
              <a:defRPr/>
            </a:pPr>
            <a:r>
              <a:rPr lang="en-US" sz="1200" dirty="0"/>
              <a:t>TnD</a:t>
            </a:r>
          </a:p>
        </p:txBody>
      </p:sp>
      <p:sp>
        <p:nvSpPr>
          <p:cNvPr id="18" name="Rounded Rectangle 17"/>
          <p:cNvSpPr/>
          <p:nvPr/>
        </p:nvSpPr>
        <p:spPr>
          <a:xfrm>
            <a:off x="6673581" y="4462632"/>
            <a:ext cx="685800" cy="381000"/>
          </a:xfrm>
          <a:prstGeom prst="roundRect">
            <a:avLst/>
          </a:prstGeom>
          <a:solidFill>
            <a:schemeClr val="accent4">
              <a:lumMod val="75000"/>
            </a:schemeClr>
          </a:solidFill>
        </p:spPr>
        <p:style>
          <a:lnRef idx="0">
            <a:schemeClr val="accent4"/>
          </a:lnRef>
          <a:fillRef idx="3">
            <a:schemeClr val="accent4"/>
          </a:fillRef>
          <a:effectRef idx="3">
            <a:schemeClr val="accent4"/>
          </a:effectRef>
          <a:fontRef idx="minor">
            <a:schemeClr val="lt1"/>
          </a:fontRef>
        </p:style>
        <p:txBody>
          <a:bodyPr anchor="ctr"/>
          <a:lstStyle/>
          <a:p>
            <a:pPr algn="ctr">
              <a:defRPr/>
            </a:pPr>
            <a:r>
              <a:rPr lang="en-US" sz="1200" dirty="0"/>
              <a:t>B2G</a:t>
            </a:r>
          </a:p>
        </p:txBody>
      </p:sp>
      <p:sp>
        <p:nvSpPr>
          <p:cNvPr id="19" name="Rounded Rectangle 18"/>
          <p:cNvSpPr/>
          <p:nvPr/>
        </p:nvSpPr>
        <p:spPr>
          <a:xfrm>
            <a:off x="5959439" y="4878724"/>
            <a:ext cx="685800" cy="380999"/>
          </a:xfrm>
          <a:prstGeom prst="roundRect">
            <a:avLst/>
          </a:prstGeom>
          <a:solidFill>
            <a:schemeClr val="accent4">
              <a:lumMod val="75000"/>
            </a:schemeClr>
          </a:solidFill>
        </p:spPr>
        <p:style>
          <a:lnRef idx="0">
            <a:schemeClr val="accent4"/>
          </a:lnRef>
          <a:fillRef idx="3">
            <a:schemeClr val="accent4"/>
          </a:fillRef>
          <a:effectRef idx="3">
            <a:schemeClr val="accent4"/>
          </a:effectRef>
          <a:fontRef idx="minor">
            <a:schemeClr val="lt1"/>
          </a:fontRef>
        </p:style>
        <p:txBody>
          <a:bodyPr anchor="ctr"/>
          <a:lstStyle/>
          <a:p>
            <a:pPr algn="ctr">
              <a:defRPr/>
            </a:pPr>
            <a:r>
              <a:rPr lang="en-US" sz="1200" dirty="0"/>
              <a:t>I2G</a:t>
            </a:r>
          </a:p>
        </p:txBody>
      </p:sp>
      <p:grpSp>
        <p:nvGrpSpPr>
          <p:cNvPr id="83994" name="Group 94"/>
          <p:cNvGrpSpPr>
            <a:grpSpLocks/>
          </p:cNvGrpSpPr>
          <p:nvPr/>
        </p:nvGrpSpPr>
        <p:grpSpPr bwMode="auto">
          <a:xfrm>
            <a:off x="6602413" y="4843463"/>
            <a:ext cx="846137" cy="487362"/>
            <a:chOff x="4159" y="3101"/>
            <a:chExt cx="533" cy="307"/>
          </a:xfrm>
        </p:grpSpPr>
        <p:pic>
          <p:nvPicPr>
            <p:cNvPr id="84061" name="Rounded Rectangle 19"/>
            <p:cNvPicPr>
              <a:picLocks noChangeArrowheads="1"/>
            </p:cNvPicPr>
            <p:nvPr/>
          </p:nvPicPr>
          <p:blipFill>
            <a:blip r:embed="rId3"/>
            <a:srcRect/>
            <a:stretch>
              <a:fillRect/>
            </a:stretch>
          </p:blipFill>
          <p:spPr bwMode="auto">
            <a:xfrm>
              <a:off x="4159" y="3101"/>
              <a:ext cx="533" cy="307"/>
            </a:xfrm>
            <a:prstGeom prst="rect">
              <a:avLst/>
            </a:prstGeom>
            <a:noFill/>
            <a:ln w="9525">
              <a:noFill/>
              <a:miter lim="800000"/>
              <a:headEnd/>
              <a:tailEnd/>
            </a:ln>
          </p:spPr>
        </p:pic>
        <p:sp>
          <p:nvSpPr>
            <p:cNvPr id="84062" name="Text Box 30"/>
            <p:cNvSpPr txBox="1">
              <a:spLocks noChangeArrowheads="1"/>
            </p:cNvSpPr>
            <p:nvPr/>
          </p:nvSpPr>
          <p:spPr bwMode="auto">
            <a:xfrm>
              <a:off x="4208" y="3135"/>
              <a:ext cx="436" cy="216"/>
            </a:xfrm>
            <a:prstGeom prst="rect">
              <a:avLst/>
            </a:prstGeom>
            <a:noFill/>
            <a:ln w="9525">
              <a:noFill/>
              <a:miter lim="800000"/>
              <a:headEnd/>
              <a:tailEnd/>
            </a:ln>
          </p:spPr>
          <p:txBody>
            <a:bodyPr anchor="ctr"/>
            <a:lstStyle/>
            <a:p>
              <a:pPr algn="ctr"/>
              <a:r>
                <a:rPr lang="en-US" sz="1200">
                  <a:solidFill>
                    <a:srgbClr val="FFFFFF"/>
                  </a:solidFill>
                  <a:ea typeface="ＭＳ Ｐゴシック"/>
                  <a:cs typeface="ＭＳ Ｐゴシック"/>
                </a:rPr>
                <a:t>PEV2G</a:t>
              </a:r>
            </a:p>
          </p:txBody>
        </p:sp>
      </p:grpSp>
      <p:sp>
        <p:nvSpPr>
          <p:cNvPr id="22" name="Rounded Rectangle 21"/>
          <p:cNvSpPr/>
          <p:nvPr/>
        </p:nvSpPr>
        <p:spPr>
          <a:xfrm>
            <a:off x="5257800" y="4462632"/>
            <a:ext cx="685800" cy="381000"/>
          </a:xfrm>
          <a:prstGeom prst="roundRect">
            <a:avLst/>
          </a:prstGeom>
          <a:solidFill>
            <a:schemeClr val="accent4">
              <a:lumMod val="75000"/>
            </a:schemeClr>
          </a:solidFill>
        </p:spPr>
        <p:style>
          <a:lnRef idx="0">
            <a:schemeClr val="accent4"/>
          </a:lnRef>
          <a:fillRef idx="3">
            <a:schemeClr val="accent4"/>
          </a:fillRef>
          <a:effectRef idx="3">
            <a:schemeClr val="accent4"/>
          </a:effectRef>
          <a:fontRef idx="minor">
            <a:schemeClr val="lt1"/>
          </a:fontRef>
        </p:style>
        <p:txBody>
          <a:bodyPr anchor="ctr"/>
          <a:lstStyle/>
          <a:p>
            <a:pPr algn="ctr">
              <a:defRPr/>
            </a:pPr>
            <a:r>
              <a:rPr lang="en-US" sz="1200">
                <a:solidFill>
                  <a:srgbClr val="FFFFFF"/>
                </a:solidFill>
                <a:ea typeface="Arial" charset="0"/>
                <a:cs typeface="Arial" charset="0"/>
              </a:rPr>
              <a:t>BnP</a:t>
            </a:r>
            <a:endParaRPr lang="en-US" sz="1400">
              <a:solidFill>
                <a:srgbClr val="FFFFFF"/>
              </a:solidFill>
              <a:ea typeface="Arial" charset="0"/>
              <a:cs typeface="Arial" charset="0"/>
            </a:endParaRPr>
          </a:p>
        </p:txBody>
      </p:sp>
      <p:pic>
        <p:nvPicPr>
          <p:cNvPr id="83998" name="Rounded Rectangle 23"/>
          <p:cNvPicPr>
            <a:picLocks noChangeArrowheads="1"/>
          </p:cNvPicPr>
          <p:nvPr/>
        </p:nvPicPr>
        <p:blipFill>
          <a:blip r:embed="rId4"/>
          <a:srcRect/>
          <a:stretch>
            <a:fillRect/>
          </a:stretch>
        </p:blipFill>
        <p:spPr bwMode="auto">
          <a:xfrm>
            <a:off x="1225550" y="1908175"/>
            <a:ext cx="6570663" cy="676275"/>
          </a:xfrm>
          <a:prstGeom prst="rect">
            <a:avLst/>
          </a:prstGeom>
          <a:noFill/>
          <a:ln w="9525">
            <a:noFill/>
            <a:miter lim="800000"/>
            <a:headEnd/>
            <a:tailEnd/>
          </a:ln>
        </p:spPr>
      </p:pic>
      <p:sp>
        <p:nvSpPr>
          <p:cNvPr id="83999" name="Text Box 32"/>
          <p:cNvSpPr txBox="1">
            <a:spLocks noChangeArrowheads="1"/>
          </p:cNvSpPr>
          <p:nvPr/>
        </p:nvSpPr>
        <p:spPr bwMode="auto">
          <a:xfrm>
            <a:off x="1316038" y="1970088"/>
            <a:ext cx="6397625" cy="500062"/>
          </a:xfrm>
          <a:prstGeom prst="rect">
            <a:avLst/>
          </a:prstGeom>
          <a:noFill/>
          <a:ln w="9525">
            <a:noFill/>
            <a:miter lim="800000"/>
            <a:headEnd/>
            <a:tailEnd/>
          </a:ln>
        </p:spPr>
        <p:txBody>
          <a:bodyPr anchor="ctr"/>
          <a:lstStyle/>
          <a:p>
            <a:pPr algn="ctr"/>
            <a:r>
              <a:rPr lang="en-US" sz="2400">
                <a:solidFill>
                  <a:srgbClr val="FFFFFF"/>
                </a:solidFill>
              </a:rPr>
              <a:t>SGIP Administrator </a:t>
            </a:r>
          </a:p>
        </p:txBody>
      </p:sp>
      <p:sp>
        <p:nvSpPr>
          <p:cNvPr id="25" name="Rounded Rectangle 24"/>
          <p:cNvSpPr/>
          <p:nvPr/>
        </p:nvSpPr>
        <p:spPr>
          <a:xfrm>
            <a:off x="4974771" y="2812783"/>
            <a:ext cx="888714" cy="394700"/>
          </a:xfrm>
          <a:prstGeom prst="roundRect">
            <a:avLst/>
          </a:prstGeom>
          <a:solidFill>
            <a:schemeClr val="accent4">
              <a:lumMod val="75000"/>
            </a:schemeClr>
          </a:solidFill>
        </p:spPr>
        <p:style>
          <a:lnRef idx="0">
            <a:schemeClr val="accent4"/>
          </a:lnRef>
          <a:fillRef idx="3">
            <a:schemeClr val="accent4"/>
          </a:fillRef>
          <a:effectRef idx="3">
            <a:schemeClr val="accent4"/>
          </a:effectRef>
          <a:fontRef idx="minor">
            <a:schemeClr val="lt1"/>
          </a:fontRef>
        </p:style>
        <p:txBody>
          <a:bodyPr anchor="ctr"/>
          <a:lstStyle/>
          <a:p>
            <a:pPr algn="ctr">
              <a:defRPr/>
            </a:pPr>
            <a:r>
              <a:rPr lang="en-US" sz="1200" dirty="0"/>
              <a:t>PAP 1</a:t>
            </a:r>
          </a:p>
        </p:txBody>
      </p:sp>
      <p:sp>
        <p:nvSpPr>
          <p:cNvPr id="26" name="Rounded Rectangle 25"/>
          <p:cNvSpPr/>
          <p:nvPr/>
        </p:nvSpPr>
        <p:spPr>
          <a:xfrm>
            <a:off x="6830255" y="2800833"/>
            <a:ext cx="888714" cy="394700"/>
          </a:xfrm>
          <a:prstGeom prst="roundRect">
            <a:avLst/>
          </a:prstGeom>
          <a:solidFill>
            <a:schemeClr val="accent4">
              <a:lumMod val="75000"/>
            </a:schemeClr>
          </a:solidFill>
        </p:spPr>
        <p:style>
          <a:lnRef idx="0">
            <a:schemeClr val="accent4"/>
          </a:lnRef>
          <a:fillRef idx="3">
            <a:schemeClr val="accent4"/>
          </a:fillRef>
          <a:effectRef idx="3">
            <a:schemeClr val="accent4"/>
          </a:effectRef>
          <a:fontRef idx="minor">
            <a:schemeClr val="lt1"/>
          </a:fontRef>
        </p:style>
        <p:txBody>
          <a:bodyPr anchor="ctr"/>
          <a:lstStyle/>
          <a:p>
            <a:pPr algn="ctr">
              <a:defRPr/>
            </a:pPr>
            <a:r>
              <a:rPr lang="en-US" sz="1200" dirty="0"/>
              <a:t>PAP 3</a:t>
            </a:r>
          </a:p>
        </p:txBody>
      </p:sp>
      <p:sp>
        <p:nvSpPr>
          <p:cNvPr id="27" name="Rounded Rectangle 26"/>
          <p:cNvSpPr/>
          <p:nvPr/>
        </p:nvSpPr>
        <p:spPr>
          <a:xfrm>
            <a:off x="5903726" y="3251486"/>
            <a:ext cx="888714" cy="394699"/>
          </a:xfrm>
          <a:prstGeom prst="roundRect">
            <a:avLst/>
          </a:prstGeom>
          <a:solidFill>
            <a:schemeClr val="accent4">
              <a:lumMod val="75000"/>
            </a:schemeClr>
          </a:solidFill>
        </p:spPr>
        <p:style>
          <a:lnRef idx="0">
            <a:schemeClr val="accent4"/>
          </a:lnRef>
          <a:fillRef idx="3">
            <a:schemeClr val="accent4"/>
          </a:fillRef>
          <a:effectRef idx="3">
            <a:schemeClr val="accent4"/>
          </a:effectRef>
          <a:fontRef idx="minor">
            <a:schemeClr val="lt1"/>
          </a:fontRef>
        </p:style>
        <p:txBody>
          <a:bodyPr anchor="ctr"/>
          <a:lstStyle/>
          <a:p>
            <a:pPr algn="ctr">
              <a:defRPr/>
            </a:pPr>
            <a:r>
              <a:rPr lang="en-US" sz="1200">
                <a:solidFill>
                  <a:srgbClr val="FFFFFF"/>
                </a:solidFill>
              </a:rPr>
              <a:t>PAP …</a:t>
            </a:r>
          </a:p>
        </p:txBody>
      </p:sp>
      <p:sp>
        <p:nvSpPr>
          <p:cNvPr id="28" name="Rounded Rectangle 27"/>
          <p:cNvSpPr/>
          <p:nvPr/>
        </p:nvSpPr>
        <p:spPr>
          <a:xfrm>
            <a:off x="4974771" y="3263437"/>
            <a:ext cx="888714" cy="394699"/>
          </a:xfrm>
          <a:prstGeom prst="roundRect">
            <a:avLst/>
          </a:prstGeom>
          <a:solidFill>
            <a:schemeClr val="accent4">
              <a:lumMod val="75000"/>
            </a:schemeClr>
          </a:solidFill>
        </p:spPr>
        <p:style>
          <a:lnRef idx="0">
            <a:schemeClr val="accent4"/>
          </a:lnRef>
          <a:fillRef idx="3">
            <a:schemeClr val="accent4"/>
          </a:fillRef>
          <a:effectRef idx="3">
            <a:schemeClr val="accent4"/>
          </a:effectRef>
          <a:fontRef idx="minor">
            <a:schemeClr val="lt1"/>
          </a:fontRef>
        </p:style>
        <p:txBody>
          <a:bodyPr anchor="ctr"/>
          <a:lstStyle/>
          <a:p>
            <a:pPr algn="ctr">
              <a:defRPr/>
            </a:pPr>
            <a:r>
              <a:rPr lang="en-US" sz="1200" dirty="0"/>
              <a:t>PAP 4</a:t>
            </a:r>
          </a:p>
        </p:txBody>
      </p:sp>
      <p:sp>
        <p:nvSpPr>
          <p:cNvPr id="29" name="Rounded Rectangle 28"/>
          <p:cNvSpPr/>
          <p:nvPr/>
        </p:nvSpPr>
        <p:spPr>
          <a:xfrm>
            <a:off x="6830255" y="3251487"/>
            <a:ext cx="888714" cy="394699"/>
          </a:xfrm>
          <a:prstGeom prst="roundRect">
            <a:avLst/>
          </a:prstGeom>
          <a:solidFill>
            <a:schemeClr val="accent4">
              <a:lumMod val="75000"/>
            </a:schemeClr>
          </a:solidFill>
        </p:spPr>
        <p:style>
          <a:lnRef idx="0">
            <a:schemeClr val="accent4"/>
          </a:lnRef>
          <a:fillRef idx="3">
            <a:schemeClr val="accent4"/>
          </a:fillRef>
          <a:effectRef idx="3">
            <a:schemeClr val="accent4"/>
          </a:effectRef>
          <a:fontRef idx="minor">
            <a:schemeClr val="lt1"/>
          </a:fontRef>
        </p:style>
        <p:txBody>
          <a:bodyPr anchor="ctr"/>
          <a:lstStyle/>
          <a:p>
            <a:pPr algn="ctr">
              <a:defRPr/>
            </a:pPr>
            <a:r>
              <a:rPr lang="en-US" sz="1200">
                <a:solidFill>
                  <a:srgbClr val="FFFFFF"/>
                </a:solidFill>
                <a:cs typeface="Arial" charset="0"/>
              </a:rPr>
              <a:t>PAP 17</a:t>
            </a:r>
          </a:p>
        </p:txBody>
      </p:sp>
      <p:sp>
        <p:nvSpPr>
          <p:cNvPr id="30" name="Rounded Rectangle 29"/>
          <p:cNvSpPr/>
          <p:nvPr/>
        </p:nvSpPr>
        <p:spPr>
          <a:xfrm>
            <a:off x="5712287" y="1184557"/>
            <a:ext cx="2003461" cy="651551"/>
          </a:xfrm>
          <a:prstGeom prst="roundRect">
            <a:avLst/>
          </a:prstGeom>
          <a:solidFill>
            <a:schemeClr val="accent2">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4"/>
          </a:lnRef>
          <a:fillRef idx="3">
            <a:schemeClr val="accent4"/>
          </a:fillRef>
          <a:effectRef idx="3">
            <a:schemeClr val="accent4"/>
          </a:effectRef>
          <a:fontRef idx="minor">
            <a:schemeClr val="lt1"/>
          </a:fontRef>
        </p:style>
        <p:txBody>
          <a:bodyPr anchor="ctr"/>
          <a:lstStyle/>
          <a:p>
            <a:pPr algn="ctr">
              <a:defRPr/>
            </a:pPr>
            <a:r>
              <a:rPr lang="en-US" sz="2400" dirty="0"/>
              <a:t>NIST</a:t>
            </a:r>
          </a:p>
        </p:txBody>
      </p:sp>
      <p:grpSp>
        <p:nvGrpSpPr>
          <p:cNvPr id="84018" name="Group 162"/>
          <p:cNvGrpSpPr>
            <a:grpSpLocks/>
          </p:cNvGrpSpPr>
          <p:nvPr/>
        </p:nvGrpSpPr>
        <p:grpSpPr bwMode="auto">
          <a:xfrm>
            <a:off x="1298575" y="2593975"/>
            <a:ext cx="3032125" cy="2255838"/>
            <a:chOff x="1146844" y="2511425"/>
            <a:chExt cx="3033044" cy="2255838"/>
          </a:xfrm>
        </p:grpSpPr>
        <p:sp>
          <p:nvSpPr>
            <p:cNvPr id="84044" name="Freeform 8"/>
            <p:cNvSpPr>
              <a:spLocks/>
            </p:cNvSpPr>
            <p:nvPr/>
          </p:nvSpPr>
          <p:spPr bwMode="auto">
            <a:xfrm>
              <a:off x="1169988" y="2522538"/>
              <a:ext cx="3009900" cy="2233613"/>
            </a:xfrm>
            <a:custGeom>
              <a:avLst/>
              <a:gdLst>
                <a:gd name="T0" fmla="*/ 0 w 6320"/>
                <a:gd name="T1" fmla="*/ 2147483647 h 4688"/>
                <a:gd name="T2" fmla="*/ 2147483647 w 6320"/>
                <a:gd name="T3" fmla="*/ 0 h 4688"/>
                <a:gd name="T4" fmla="*/ 2147483647 w 6320"/>
                <a:gd name="T5" fmla="*/ 0 h 4688"/>
                <a:gd name="T6" fmla="*/ 2147483647 w 6320"/>
                <a:gd name="T7" fmla="*/ 0 h 4688"/>
                <a:gd name="T8" fmla="*/ 2147483647 w 6320"/>
                <a:gd name="T9" fmla="*/ 0 h 4688"/>
                <a:gd name="T10" fmla="*/ 2147483647 w 6320"/>
                <a:gd name="T11" fmla="*/ 0 h 4688"/>
                <a:gd name="T12" fmla="*/ 2147483647 w 6320"/>
                <a:gd name="T13" fmla="*/ 2147483647 h 4688"/>
                <a:gd name="T14" fmla="*/ 2147483647 w 6320"/>
                <a:gd name="T15" fmla="*/ 2147483647 h 4688"/>
                <a:gd name="T16" fmla="*/ 2147483647 w 6320"/>
                <a:gd name="T17" fmla="*/ 2147483647 h 4688"/>
                <a:gd name="T18" fmla="*/ 2147483647 w 6320"/>
                <a:gd name="T19" fmla="*/ 2147483647 h 4688"/>
                <a:gd name="T20" fmla="*/ 2147483647 w 6320"/>
                <a:gd name="T21" fmla="*/ 2147483647 h 4688"/>
                <a:gd name="T22" fmla="*/ 2147483647 w 6320"/>
                <a:gd name="T23" fmla="*/ 2147483647 h 4688"/>
                <a:gd name="T24" fmla="*/ 2147483647 w 6320"/>
                <a:gd name="T25" fmla="*/ 2147483647 h 4688"/>
                <a:gd name="T26" fmla="*/ 2147483647 w 6320"/>
                <a:gd name="T27" fmla="*/ 2147483647 h 4688"/>
                <a:gd name="T28" fmla="*/ 2147483647 w 6320"/>
                <a:gd name="T29" fmla="*/ 2147483647 h 4688"/>
                <a:gd name="T30" fmla="*/ 2147483647 w 6320"/>
                <a:gd name="T31" fmla="*/ 2147483647 h 4688"/>
                <a:gd name="T32" fmla="*/ 0 w 6320"/>
                <a:gd name="T33" fmla="*/ 2147483647 h 4688"/>
                <a:gd name="T34" fmla="*/ 0 w 6320"/>
                <a:gd name="T35" fmla="*/ 2147483647 h 4688"/>
                <a:gd name="T36" fmla="*/ 0 w 6320"/>
                <a:gd name="T37" fmla="*/ 2147483647 h 468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320"/>
                <a:gd name="T58" fmla="*/ 0 h 4688"/>
                <a:gd name="T59" fmla="*/ 6320 w 6320"/>
                <a:gd name="T60" fmla="*/ 4688 h 468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320" h="4688">
                  <a:moveTo>
                    <a:pt x="0" y="782"/>
                  </a:moveTo>
                  <a:cubicBezTo>
                    <a:pt x="0" y="350"/>
                    <a:pt x="350" y="0"/>
                    <a:pt x="782" y="0"/>
                  </a:cubicBezTo>
                  <a:cubicBezTo>
                    <a:pt x="782" y="0"/>
                    <a:pt x="782" y="0"/>
                    <a:pt x="782" y="0"/>
                  </a:cubicBezTo>
                  <a:lnTo>
                    <a:pt x="5539" y="0"/>
                  </a:lnTo>
                  <a:cubicBezTo>
                    <a:pt x="5971" y="0"/>
                    <a:pt x="6320" y="350"/>
                    <a:pt x="6320" y="782"/>
                  </a:cubicBezTo>
                  <a:cubicBezTo>
                    <a:pt x="6320" y="782"/>
                    <a:pt x="6320" y="782"/>
                    <a:pt x="6320" y="782"/>
                  </a:cubicBezTo>
                  <a:lnTo>
                    <a:pt x="6320" y="3907"/>
                  </a:lnTo>
                  <a:cubicBezTo>
                    <a:pt x="6320" y="4339"/>
                    <a:pt x="5971" y="4688"/>
                    <a:pt x="5539" y="4688"/>
                  </a:cubicBezTo>
                  <a:cubicBezTo>
                    <a:pt x="5539" y="4688"/>
                    <a:pt x="5539" y="4688"/>
                    <a:pt x="5539" y="4688"/>
                  </a:cubicBezTo>
                  <a:lnTo>
                    <a:pt x="782" y="4688"/>
                  </a:lnTo>
                  <a:cubicBezTo>
                    <a:pt x="350" y="4688"/>
                    <a:pt x="0" y="4339"/>
                    <a:pt x="0" y="3907"/>
                  </a:cubicBezTo>
                  <a:cubicBezTo>
                    <a:pt x="0" y="3907"/>
                    <a:pt x="0" y="3907"/>
                    <a:pt x="0" y="3907"/>
                  </a:cubicBezTo>
                  <a:lnTo>
                    <a:pt x="0" y="782"/>
                  </a:lnTo>
                  <a:close/>
                </a:path>
              </a:pathLst>
            </a:custGeom>
            <a:solidFill>
              <a:srgbClr val="AFE4B4"/>
            </a:solidFill>
            <a:ln w="0">
              <a:solidFill>
                <a:srgbClr val="000000"/>
              </a:solidFill>
              <a:prstDash val="solid"/>
              <a:round/>
              <a:headEnd/>
              <a:tailEnd/>
            </a:ln>
          </p:spPr>
          <p:txBody>
            <a:bodyPr/>
            <a:lstStyle/>
            <a:p>
              <a:endParaRPr lang="en-US"/>
            </a:p>
          </p:txBody>
        </p:sp>
        <p:grpSp>
          <p:nvGrpSpPr>
            <p:cNvPr id="84045" name="Group 161"/>
            <p:cNvGrpSpPr>
              <a:grpSpLocks/>
            </p:cNvGrpSpPr>
            <p:nvPr/>
          </p:nvGrpSpPr>
          <p:grpSpPr bwMode="auto">
            <a:xfrm>
              <a:off x="1146844" y="2511425"/>
              <a:ext cx="3032125" cy="2255838"/>
              <a:chOff x="1158876" y="2511425"/>
              <a:chExt cx="3032125" cy="2255838"/>
            </a:xfrm>
          </p:grpSpPr>
          <p:sp>
            <p:nvSpPr>
              <p:cNvPr id="84046" name="Freeform 9"/>
              <p:cNvSpPr>
                <a:spLocks noEditPoints="1"/>
              </p:cNvSpPr>
              <p:nvPr/>
            </p:nvSpPr>
            <p:spPr bwMode="auto">
              <a:xfrm>
                <a:off x="1158876" y="2511425"/>
                <a:ext cx="3032125" cy="2255838"/>
              </a:xfrm>
              <a:custGeom>
                <a:avLst/>
                <a:gdLst>
                  <a:gd name="T0" fmla="*/ 2147483647 w 6368"/>
                  <a:gd name="T1" fmla="*/ 2147483647 h 4736"/>
                  <a:gd name="T2" fmla="*/ 2147483647 w 6368"/>
                  <a:gd name="T3" fmla="*/ 2147483647 h 4736"/>
                  <a:gd name="T4" fmla="*/ 2147483647 w 6368"/>
                  <a:gd name="T5" fmla="*/ 2147483647 h 4736"/>
                  <a:gd name="T6" fmla="*/ 2147483647 w 6368"/>
                  <a:gd name="T7" fmla="*/ 2147483647 h 4736"/>
                  <a:gd name="T8" fmla="*/ 2147483647 w 6368"/>
                  <a:gd name="T9" fmla="*/ 2147483647 h 4736"/>
                  <a:gd name="T10" fmla="*/ 2147483647 w 6368"/>
                  <a:gd name="T11" fmla="*/ 2147483647 h 4736"/>
                  <a:gd name="T12" fmla="*/ 2147483647 w 6368"/>
                  <a:gd name="T13" fmla="*/ 2147483647 h 4736"/>
                  <a:gd name="T14" fmla="*/ 2147483647 w 6368"/>
                  <a:gd name="T15" fmla="*/ 2147483647 h 4736"/>
                  <a:gd name="T16" fmla="*/ 2147483647 w 6368"/>
                  <a:gd name="T17" fmla="*/ 2147483647 h 4736"/>
                  <a:gd name="T18" fmla="*/ 2147483647 w 6368"/>
                  <a:gd name="T19" fmla="*/ 2147483647 h 4736"/>
                  <a:gd name="T20" fmla="*/ 2147483647 w 6368"/>
                  <a:gd name="T21" fmla="*/ 2147483647 h 4736"/>
                  <a:gd name="T22" fmla="*/ 2147483647 w 6368"/>
                  <a:gd name="T23" fmla="*/ 2147483647 h 4736"/>
                  <a:gd name="T24" fmla="*/ 2147483647 w 6368"/>
                  <a:gd name="T25" fmla="*/ 2147483647 h 4736"/>
                  <a:gd name="T26" fmla="*/ 2147483647 w 6368"/>
                  <a:gd name="T27" fmla="*/ 2147483647 h 4736"/>
                  <a:gd name="T28" fmla="*/ 2147483647 w 6368"/>
                  <a:gd name="T29" fmla="*/ 2147483647 h 4736"/>
                  <a:gd name="T30" fmla="*/ 2147483647 w 6368"/>
                  <a:gd name="T31" fmla="*/ 2147483647 h 4736"/>
                  <a:gd name="T32" fmla="*/ 2147483647 w 6368"/>
                  <a:gd name="T33" fmla="*/ 2147483647 h 4736"/>
                  <a:gd name="T34" fmla="*/ 2147483647 w 6368"/>
                  <a:gd name="T35" fmla="*/ 2147483647 h 4736"/>
                  <a:gd name="T36" fmla="*/ 2147483647 w 6368"/>
                  <a:gd name="T37" fmla="*/ 2147483647 h 4736"/>
                  <a:gd name="T38" fmla="*/ 2147483647 w 6368"/>
                  <a:gd name="T39" fmla="*/ 2147483647 h 4736"/>
                  <a:gd name="T40" fmla="*/ 2147483647 w 6368"/>
                  <a:gd name="T41" fmla="*/ 2147483647 h 4736"/>
                  <a:gd name="T42" fmla="*/ 2147483647 w 6368"/>
                  <a:gd name="T43" fmla="*/ 2147483647 h 4736"/>
                  <a:gd name="T44" fmla="*/ 0 w 6368"/>
                  <a:gd name="T45" fmla="*/ 2147483647 h 4736"/>
                  <a:gd name="T46" fmla="*/ 2147483647 w 6368"/>
                  <a:gd name="T47" fmla="*/ 2147483647 h 4736"/>
                  <a:gd name="T48" fmla="*/ 2147483647 w 6368"/>
                  <a:gd name="T49" fmla="*/ 2147483647 h 4736"/>
                  <a:gd name="T50" fmla="*/ 2147483647 w 6368"/>
                  <a:gd name="T51" fmla="*/ 2147483647 h 4736"/>
                  <a:gd name="T52" fmla="*/ 2147483647 w 6368"/>
                  <a:gd name="T53" fmla="*/ 2147483647 h 4736"/>
                  <a:gd name="T54" fmla="*/ 2147483647 w 6368"/>
                  <a:gd name="T55" fmla="*/ 2147483647 h 4736"/>
                  <a:gd name="T56" fmla="*/ 2147483647 w 6368"/>
                  <a:gd name="T57" fmla="*/ 2147483647 h 4736"/>
                  <a:gd name="T58" fmla="*/ 2147483647 w 6368"/>
                  <a:gd name="T59" fmla="*/ 2147483647 h 4736"/>
                  <a:gd name="T60" fmla="*/ 2147483647 w 6368"/>
                  <a:gd name="T61" fmla="*/ 2147483647 h 4736"/>
                  <a:gd name="T62" fmla="*/ 2147483647 w 6368"/>
                  <a:gd name="T63" fmla="*/ 2147483647 h 4736"/>
                  <a:gd name="T64" fmla="*/ 2147483647 w 6368"/>
                  <a:gd name="T65" fmla="*/ 2147483647 h 4736"/>
                  <a:gd name="T66" fmla="*/ 2147483647 w 6368"/>
                  <a:gd name="T67" fmla="*/ 2147483647 h 4736"/>
                  <a:gd name="T68" fmla="*/ 2147483647 w 6368"/>
                  <a:gd name="T69" fmla="*/ 2147483647 h 4736"/>
                  <a:gd name="T70" fmla="*/ 2147483647 w 6368"/>
                  <a:gd name="T71" fmla="*/ 2147483647 h 4736"/>
                  <a:gd name="T72" fmla="*/ 2147483647 w 6368"/>
                  <a:gd name="T73" fmla="*/ 2147483647 h 4736"/>
                  <a:gd name="T74" fmla="*/ 2147483647 w 6368"/>
                  <a:gd name="T75" fmla="*/ 2147483647 h 4736"/>
                  <a:gd name="T76" fmla="*/ 2147483647 w 6368"/>
                  <a:gd name="T77" fmla="*/ 2147483647 h 4736"/>
                  <a:gd name="T78" fmla="*/ 2147483647 w 6368"/>
                  <a:gd name="T79" fmla="*/ 2147483647 h 4736"/>
                  <a:gd name="T80" fmla="*/ 2147483647 w 6368"/>
                  <a:gd name="T81" fmla="*/ 2147483647 h 4736"/>
                  <a:gd name="T82" fmla="*/ 2147483647 w 6368"/>
                  <a:gd name="T83" fmla="*/ 2147483647 h 4736"/>
                  <a:gd name="T84" fmla="*/ 2147483647 w 6368"/>
                  <a:gd name="T85" fmla="*/ 2147483647 h 4736"/>
                  <a:gd name="T86" fmla="*/ 2147483647 w 6368"/>
                  <a:gd name="T87" fmla="*/ 2147483647 h 4736"/>
                  <a:gd name="T88" fmla="*/ 2147483647 w 6368"/>
                  <a:gd name="T89" fmla="*/ 2147483647 h 4736"/>
                  <a:gd name="T90" fmla="*/ 2147483647 w 6368"/>
                  <a:gd name="T91" fmla="*/ 2147483647 h 47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6368"/>
                  <a:gd name="T139" fmla="*/ 0 h 4736"/>
                  <a:gd name="T140" fmla="*/ 6368 w 6368"/>
                  <a:gd name="T141" fmla="*/ 4736 h 47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6368" h="4736">
                    <a:moveTo>
                      <a:pt x="0" y="806"/>
                    </a:moveTo>
                    <a:lnTo>
                      <a:pt x="4" y="725"/>
                    </a:lnTo>
                    <a:lnTo>
                      <a:pt x="17" y="645"/>
                    </a:lnTo>
                    <a:lnTo>
                      <a:pt x="36" y="568"/>
                    </a:lnTo>
                    <a:lnTo>
                      <a:pt x="63" y="494"/>
                    </a:lnTo>
                    <a:lnTo>
                      <a:pt x="97" y="423"/>
                    </a:lnTo>
                    <a:lnTo>
                      <a:pt x="138" y="357"/>
                    </a:lnTo>
                    <a:lnTo>
                      <a:pt x="235" y="238"/>
                    </a:lnTo>
                    <a:cubicBezTo>
                      <a:pt x="236" y="237"/>
                      <a:pt x="237" y="236"/>
                      <a:pt x="238" y="235"/>
                    </a:cubicBezTo>
                    <a:lnTo>
                      <a:pt x="354" y="140"/>
                    </a:lnTo>
                    <a:lnTo>
                      <a:pt x="421" y="98"/>
                    </a:lnTo>
                    <a:lnTo>
                      <a:pt x="492" y="64"/>
                    </a:lnTo>
                    <a:lnTo>
                      <a:pt x="565" y="37"/>
                    </a:lnTo>
                    <a:lnTo>
                      <a:pt x="643" y="17"/>
                    </a:lnTo>
                    <a:lnTo>
                      <a:pt x="723" y="5"/>
                    </a:lnTo>
                    <a:lnTo>
                      <a:pt x="805" y="0"/>
                    </a:lnTo>
                    <a:lnTo>
                      <a:pt x="5563" y="0"/>
                    </a:lnTo>
                    <a:lnTo>
                      <a:pt x="5645" y="4"/>
                    </a:lnTo>
                    <a:lnTo>
                      <a:pt x="5725" y="17"/>
                    </a:lnTo>
                    <a:lnTo>
                      <a:pt x="5801" y="36"/>
                    </a:lnTo>
                    <a:lnTo>
                      <a:pt x="5876" y="63"/>
                    </a:lnTo>
                    <a:lnTo>
                      <a:pt x="5947" y="97"/>
                    </a:lnTo>
                    <a:lnTo>
                      <a:pt x="6013" y="138"/>
                    </a:lnTo>
                    <a:lnTo>
                      <a:pt x="6131" y="235"/>
                    </a:lnTo>
                    <a:cubicBezTo>
                      <a:pt x="6132" y="236"/>
                      <a:pt x="6133" y="237"/>
                      <a:pt x="6134" y="238"/>
                    </a:cubicBezTo>
                    <a:lnTo>
                      <a:pt x="6230" y="354"/>
                    </a:lnTo>
                    <a:cubicBezTo>
                      <a:pt x="6231" y="355"/>
                      <a:pt x="6231" y="356"/>
                      <a:pt x="6232" y="357"/>
                    </a:cubicBezTo>
                    <a:lnTo>
                      <a:pt x="6271" y="421"/>
                    </a:lnTo>
                    <a:lnTo>
                      <a:pt x="6305" y="492"/>
                    </a:lnTo>
                    <a:lnTo>
                      <a:pt x="6332" y="565"/>
                    </a:lnTo>
                    <a:lnTo>
                      <a:pt x="6352" y="643"/>
                    </a:lnTo>
                    <a:lnTo>
                      <a:pt x="6364" y="723"/>
                    </a:lnTo>
                    <a:lnTo>
                      <a:pt x="6368" y="805"/>
                    </a:lnTo>
                    <a:lnTo>
                      <a:pt x="6368" y="3931"/>
                    </a:lnTo>
                    <a:lnTo>
                      <a:pt x="6364" y="4013"/>
                    </a:lnTo>
                    <a:lnTo>
                      <a:pt x="6352" y="4093"/>
                    </a:lnTo>
                    <a:lnTo>
                      <a:pt x="6333" y="4169"/>
                    </a:lnTo>
                    <a:lnTo>
                      <a:pt x="6306" y="4244"/>
                    </a:lnTo>
                    <a:lnTo>
                      <a:pt x="6272" y="4315"/>
                    </a:lnTo>
                    <a:lnTo>
                      <a:pt x="6232" y="4381"/>
                    </a:lnTo>
                    <a:cubicBezTo>
                      <a:pt x="6231" y="4382"/>
                      <a:pt x="6231" y="4383"/>
                      <a:pt x="6230" y="4384"/>
                    </a:cubicBezTo>
                    <a:lnTo>
                      <a:pt x="6134" y="4499"/>
                    </a:lnTo>
                    <a:cubicBezTo>
                      <a:pt x="6133" y="4500"/>
                      <a:pt x="6132" y="4501"/>
                      <a:pt x="6131" y="4502"/>
                    </a:cubicBezTo>
                    <a:lnTo>
                      <a:pt x="6016" y="4598"/>
                    </a:lnTo>
                    <a:cubicBezTo>
                      <a:pt x="6015" y="4599"/>
                      <a:pt x="6014" y="4599"/>
                      <a:pt x="6013" y="4600"/>
                    </a:cubicBezTo>
                    <a:lnTo>
                      <a:pt x="5949" y="4639"/>
                    </a:lnTo>
                    <a:lnTo>
                      <a:pt x="5878" y="4673"/>
                    </a:lnTo>
                    <a:lnTo>
                      <a:pt x="5804" y="4700"/>
                    </a:lnTo>
                    <a:lnTo>
                      <a:pt x="5727" y="4720"/>
                    </a:lnTo>
                    <a:lnTo>
                      <a:pt x="5647" y="4732"/>
                    </a:lnTo>
                    <a:lnTo>
                      <a:pt x="5565" y="4736"/>
                    </a:lnTo>
                    <a:lnTo>
                      <a:pt x="806" y="4736"/>
                    </a:lnTo>
                    <a:lnTo>
                      <a:pt x="725" y="4732"/>
                    </a:lnTo>
                    <a:lnTo>
                      <a:pt x="645" y="4720"/>
                    </a:lnTo>
                    <a:lnTo>
                      <a:pt x="568" y="4701"/>
                    </a:lnTo>
                    <a:lnTo>
                      <a:pt x="494" y="4674"/>
                    </a:lnTo>
                    <a:lnTo>
                      <a:pt x="423" y="4640"/>
                    </a:lnTo>
                    <a:lnTo>
                      <a:pt x="357" y="4600"/>
                    </a:lnTo>
                    <a:cubicBezTo>
                      <a:pt x="356" y="4599"/>
                      <a:pt x="355" y="4599"/>
                      <a:pt x="354" y="4598"/>
                    </a:cubicBezTo>
                    <a:lnTo>
                      <a:pt x="238" y="4502"/>
                    </a:lnTo>
                    <a:cubicBezTo>
                      <a:pt x="237" y="4501"/>
                      <a:pt x="236" y="4500"/>
                      <a:pt x="235" y="4499"/>
                    </a:cubicBezTo>
                    <a:lnTo>
                      <a:pt x="140" y="4384"/>
                    </a:lnTo>
                    <a:lnTo>
                      <a:pt x="98" y="4317"/>
                    </a:lnTo>
                    <a:lnTo>
                      <a:pt x="64" y="4246"/>
                    </a:lnTo>
                    <a:lnTo>
                      <a:pt x="37" y="4172"/>
                    </a:lnTo>
                    <a:lnTo>
                      <a:pt x="17" y="4095"/>
                    </a:lnTo>
                    <a:lnTo>
                      <a:pt x="5" y="4015"/>
                    </a:lnTo>
                    <a:lnTo>
                      <a:pt x="0" y="3933"/>
                    </a:lnTo>
                    <a:lnTo>
                      <a:pt x="0" y="806"/>
                    </a:lnTo>
                    <a:close/>
                    <a:moveTo>
                      <a:pt x="48" y="3930"/>
                    </a:moveTo>
                    <a:lnTo>
                      <a:pt x="52" y="4008"/>
                    </a:lnTo>
                    <a:lnTo>
                      <a:pt x="64" y="4083"/>
                    </a:lnTo>
                    <a:lnTo>
                      <a:pt x="82" y="4155"/>
                    </a:lnTo>
                    <a:lnTo>
                      <a:pt x="107" y="4225"/>
                    </a:lnTo>
                    <a:lnTo>
                      <a:pt x="139" y="4292"/>
                    </a:lnTo>
                    <a:lnTo>
                      <a:pt x="177" y="4353"/>
                    </a:lnTo>
                    <a:lnTo>
                      <a:pt x="272" y="4468"/>
                    </a:lnTo>
                    <a:lnTo>
                      <a:pt x="269" y="4465"/>
                    </a:lnTo>
                    <a:lnTo>
                      <a:pt x="385" y="4561"/>
                    </a:lnTo>
                    <a:lnTo>
                      <a:pt x="382" y="4559"/>
                    </a:lnTo>
                    <a:lnTo>
                      <a:pt x="444" y="4597"/>
                    </a:lnTo>
                    <a:lnTo>
                      <a:pt x="511" y="4629"/>
                    </a:lnTo>
                    <a:lnTo>
                      <a:pt x="579" y="4654"/>
                    </a:lnTo>
                    <a:lnTo>
                      <a:pt x="652" y="4673"/>
                    </a:lnTo>
                    <a:lnTo>
                      <a:pt x="728" y="4684"/>
                    </a:lnTo>
                    <a:lnTo>
                      <a:pt x="806" y="4688"/>
                    </a:lnTo>
                    <a:lnTo>
                      <a:pt x="5562" y="4688"/>
                    </a:lnTo>
                    <a:lnTo>
                      <a:pt x="5640" y="4685"/>
                    </a:lnTo>
                    <a:lnTo>
                      <a:pt x="5715" y="4673"/>
                    </a:lnTo>
                    <a:lnTo>
                      <a:pt x="5787" y="4655"/>
                    </a:lnTo>
                    <a:lnTo>
                      <a:pt x="5857" y="4630"/>
                    </a:lnTo>
                    <a:lnTo>
                      <a:pt x="5924" y="4598"/>
                    </a:lnTo>
                    <a:lnTo>
                      <a:pt x="5988" y="4559"/>
                    </a:lnTo>
                    <a:lnTo>
                      <a:pt x="5985" y="4561"/>
                    </a:lnTo>
                    <a:lnTo>
                      <a:pt x="6100" y="4465"/>
                    </a:lnTo>
                    <a:lnTo>
                      <a:pt x="6097" y="4468"/>
                    </a:lnTo>
                    <a:lnTo>
                      <a:pt x="6193" y="4353"/>
                    </a:lnTo>
                    <a:lnTo>
                      <a:pt x="6191" y="4356"/>
                    </a:lnTo>
                    <a:lnTo>
                      <a:pt x="6229" y="4294"/>
                    </a:lnTo>
                    <a:lnTo>
                      <a:pt x="6261" y="4227"/>
                    </a:lnTo>
                    <a:lnTo>
                      <a:pt x="6286" y="4157"/>
                    </a:lnTo>
                    <a:lnTo>
                      <a:pt x="6305" y="4086"/>
                    </a:lnTo>
                    <a:lnTo>
                      <a:pt x="6316" y="4010"/>
                    </a:lnTo>
                    <a:lnTo>
                      <a:pt x="6320" y="3931"/>
                    </a:lnTo>
                    <a:lnTo>
                      <a:pt x="6320" y="808"/>
                    </a:lnTo>
                    <a:lnTo>
                      <a:pt x="6317" y="730"/>
                    </a:lnTo>
                    <a:lnTo>
                      <a:pt x="6305" y="654"/>
                    </a:lnTo>
                    <a:lnTo>
                      <a:pt x="6287" y="582"/>
                    </a:lnTo>
                    <a:lnTo>
                      <a:pt x="6262" y="513"/>
                    </a:lnTo>
                    <a:lnTo>
                      <a:pt x="6230" y="446"/>
                    </a:lnTo>
                    <a:lnTo>
                      <a:pt x="6191" y="382"/>
                    </a:lnTo>
                    <a:lnTo>
                      <a:pt x="6193" y="385"/>
                    </a:lnTo>
                    <a:lnTo>
                      <a:pt x="6097" y="269"/>
                    </a:lnTo>
                    <a:lnTo>
                      <a:pt x="6100" y="272"/>
                    </a:lnTo>
                    <a:lnTo>
                      <a:pt x="5988" y="179"/>
                    </a:lnTo>
                    <a:lnTo>
                      <a:pt x="5926" y="140"/>
                    </a:lnTo>
                    <a:lnTo>
                      <a:pt x="5859" y="108"/>
                    </a:lnTo>
                    <a:lnTo>
                      <a:pt x="5789" y="83"/>
                    </a:lnTo>
                    <a:lnTo>
                      <a:pt x="5718" y="64"/>
                    </a:lnTo>
                    <a:lnTo>
                      <a:pt x="5642" y="52"/>
                    </a:lnTo>
                    <a:lnTo>
                      <a:pt x="5563" y="48"/>
                    </a:lnTo>
                    <a:lnTo>
                      <a:pt x="808" y="48"/>
                    </a:lnTo>
                    <a:lnTo>
                      <a:pt x="730" y="52"/>
                    </a:lnTo>
                    <a:lnTo>
                      <a:pt x="654" y="64"/>
                    </a:lnTo>
                    <a:lnTo>
                      <a:pt x="582" y="82"/>
                    </a:lnTo>
                    <a:lnTo>
                      <a:pt x="513" y="107"/>
                    </a:lnTo>
                    <a:lnTo>
                      <a:pt x="446" y="139"/>
                    </a:lnTo>
                    <a:lnTo>
                      <a:pt x="385" y="177"/>
                    </a:lnTo>
                    <a:lnTo>
                      <a:pt x="269" y="272"/>
                    </a:lnTo>
                    <a:lnTo>
                      <a:pt x="272" y="269"/>
                    </a:lnTo>
                    <a:lnTo>
                      <a:pt x="179" y="382"/>
                    </a:lnTo>
                    <a:lnTo>
                      <a:pt x="140" y="444"/>
                    </a:lnTo>
                    <a:lnTo>
                      <a:pt x="108" y="511"/>
                    </a:lnTo>
                    <a:lnTo>
                      <a:pt x="83" y="579"/>
                    </a:lnTo>
                    <a:lnTo>
                      <a:pt x="64" y="652"/>
                    </a:lnTo>
                    <a:lnTo>
                      <a:pt x="52" y="728"/>
                    </a:lnTo>
                    <a:lnTo>
                      <a:pt x="48" y="806"/>
                    </a:lnTo>
                    <a:lnTo>
                      <a:pt x="48" y="3930"/>
                    </a:lnTo>
                    <a:close/>
                  </a:path>
                </a:pathLst>
              </a:custGeom>
              <a:solidFill>
                <a:srgbClr val="005F29"/>
              </a:solidFill>
              <a:ln w="0" cap="flat">
                <a:solidFill>
                  <a:srgbClr val="005F29"/>
                </a:solidFill>
                <a:prstDash val="solid"/>
                <a:round/>
                <a:headEnd/>
                <a:tailEnd/>
              </a:ln>
            </p:spPr>
            <p:txBody>
              <a:bodyPr/>
              <a:lstStyle/>
              <a:p>
                <a:endParaRPr lang="en-US"/>
              </a:p>
            </p:txBody>
          </p:sp>
          <p:sp>
            <p:nvSpPr>
              <p:cNvPr id="84047" name="Rectangle 10"/>
              <p:cNvSpPr>
                <a:spLocks noChangeArrowheads="1"/>
              </p:cNvSpPr>
              <p:nvPr/>
            </p:nvSpPr>
            <p:spPr bwMode="auto">
              <a:xfrm>
                <a:off x="1747838" y="4189413"/>
                <a:ext cx="1912938" cy="234950"/>
              </a:xfrm>
              <a:prstGeom prst="rect">
                <a:avLst/>
              </a:prstGeom>
              <a:noFill/>
              <a:ln w="9525">
                <a:noFill/>
                <a:miter lim="800000"/>
                <a:headEnd/>
                <a:tailEnd/>
              </a:ln>
            </p:spPr>
            <p:txBody>
              <a:bodyPr wrap="none" lIns="0" tIns="0" rIns="0" bIns="0">
                <a:spAutoFit/>
              </a:bodyPr>
              <a:lstStyle/>
              <a:p>
                <a:r>
                  <a:rPr lang="en-US" sz="1400">
                    <a:solidFill>
                      <a:srgbClr val="000000"/>
                    </a:solidFill>
                    <a:ea typeface="ＭＳ Ｐゴシック"/>
                    <a:cs typeface="ＭＳ Ｐゴシック"/>
                  </a:rPr>
                  <a:t>Standing Committees &amp;</a:t>
                </a:r>
                <a:endParaRPr lang="en-US" sz="2400">
                  <a:ea typeface="ＭＳ Ｐゴシック"/>
                  <a:cs typeface="ＭＳ Ｐゴシック"/>
                </a:endParaRPr>
              </a:p>
            </p:txBody>
          </p:sp>
          <p:sp>
            <p:nvSpPr>
              <p:cNvPr id="84048" name="Rectangle 11"/>
              <p:cNvSpPr>
                <a:spLocks noChangeArrowheads="1"/>
              </p:cNvSpPr>
              <p:nvPr/>
            </p:nvSpPr>
            <p:spPr bwMode="auto">
              <a:xfrm>
                <a:off x="2036763" y="4400550"/>
                <a:ext cx="1341438" cy="236538"/>
              </a:xfrm>
              <a:prstGeom prst="rect">
                <a:avLst/>
              </a:prstGeom>
              <a:noFill/>
              <a:ln w="9525">
                <a:noFill/>
                <a:miter lim="800000"/>
                <a:headEnd/>
                <a:tailEnd/>
              </a:ln>
            </p:spPr>
            <p:txBody>
              <a:bodyPr wrap="none" lIns="0" tIns="0" rIns="0" bIns="0">
                <a:spAutoFit/>
              </a:bodyPr>
              <a:lstStyle/>
              <a:p>
                <a:r>
                  <a:rPr lang="en-US" sz="1400">
                    <a:solidFill>
                      <a:srgbClr val="000000"/>
                    </a:solidFill>
                    <a:ea typeface="ＭＳ Ｐゴシック"/>
                    <a:cs typeface="ＭＳ Ｐゴシック"/>
                  </a:rPr>
                  <a:t>Working Groups</a:t>
                </a:r>
                <a:endParaRPr lang="en-US" sz="2400">
                  <a:ea typeface="ＭＳ Ｐゴシック"/>
                  <a:cs typeface="ＭＳ Ｐゴシック"/>
                </a:endParaRPr>
              </a:p>
            </p:txBody>
          </p:sp>
          <p:pic>
            <p:nvPicPr>
              <p:cNvPr id="84049" name="Picture 19"/>
              <p:cNvPicPr>
                <a:picLocks noChangeAspect="1" noChangeArrowheads="1"/>
              </p:cNvPicPr>
              <p:nvPr/>
            </p:nvPicPr>
            <p:blipFill>
              <a:blip r:embed="rId5"/>
              <a:srcRect/>
              <a:stretch>
                <a:fillRect/>
              </a:stretch>
            </p:blipFill>
            <p:spPr bwMode="auto">
              <a:xfrm>
                <a:off x="1185863" y="2636838"/>
                <a:ext cx="1674813" cy="747713"/>
              </a:xfrm>
              <a:prstGeom prst="rect">
                <a:avLst/>
              </a:prstGeom>
              <a:noFill/>
              <a:ln w="9525">
                <a:noFill/>
                <a:miter lim="800000"/>
                <a:headEnd/>
                <a:tailEnd/>
              </a:ln>
            </p:spPr>
          </p:pic>
          <p:sp>
            <p:nvSpPr>
              <p:cNvPr id="84050" name="Rectangle 20"/>
              <p:cNvSpPr>
                <a:spLocks noChangeArrowheads="1"/>
              </p:cNvSpPr>
              <p:nvPr/>
            </p:nvSpPr>
            <p:spPr bwMode="auto">
              <a:xfrm>
                <a:off x="1397001" y="2738438"/>
                <a:ext cx="1401763" cy="196850"/>
              </a:xfrm>
              <a:prstGeom prst="rect">
                <a:avLst/>
              </a:prstGeom>
              <a:noFill/>
              <a:ln w="9525">
                <a:noFill/>
                <a:miter lim="800000"/>
                <a:headEnd/>
                <a:tailEnd/>
              </a:ln>
            </p:spPr>
            <p:txBody>
              <a:bodyPr wrap="none" lIns="0" tIns="0" rIns="0" bIns="0">
                <a:spAutoFit/>
              </a:bodyPr>
              <a:lstStyle/>
              <a:p>
                <a:r>
                  <a:rPr lang="en-US" sz="1200">
                    <a:solidFill>
                      <a:srgbClr val="FFFFFF"/>
                    </a:solidFill>
                    <a:ea typeface="ＭＳ Ｐゴシック"/>
                    <a:cs typeface="ＭＳ Ｐゴシック"/>
                  </a:rPr>
                  <a:t>Test &amp; Certification </a:t>
                </a:r>
                <a:endParaRPr lang="en-US" sz="2400">
                  <a:ea typeface="ＭＳ Ｐゴシック"/>
                  <a:cs typeface="ＭＳ Ｐゴシック"/>
                </a:endParaRPr>
              </a:p>
            </p:txBody>
          </p:sp>
          <p:sp>
            <p:nvSpPr>
              <p:cNvPr id="84051" name="Rectangle 21"/>
              <p:cNvSpPr>
                <a:spLocks noChangeArrowheads="1"/>
              </p:cNvSpPr>
              <p:nvPr/>
            </p:nvSpPr>
            <p:spPr bwMode="auto">
              <a:xfrm>
                <a:off x="1655763" y="2921000"/>
                <a:ext cx="852488" cy="198438"/>
              </a:xfrm>
              <a:prstGeom prst="rect">
                <a:avLst/>
              </a:prstGeom>
              <a:noFill/>
              <a:ln w="9525">
                <a:noFill/>
                <a:miter lim="800000"/>
                <a:headEnd/>
                <a:tailEnd/>
              </a:ln>
            </p:spPr>
            <p:txBody>
              <a:bodyPr wrap="none" lIns="0" tIns="0" rIns="0" bIns="0">
                <a:spAutoFit/>
              </a:bodyPr>
              <a:lstStyle/>
              <a:p>
                <a:r>
                  <a:rPr lang="en-US" sz="1200">
                    <a:solidFill>
                      <a:srgbClr val="FFFFFF"/>
                    </a:solidFill>
                    <a:ea typeface="ＭＳ Ｐゴシック"/>
                    <a:cs typeface="ＭＳ Ｐゴシック"/>
                  </a:rPr>
                  <a:t>Committee </a:t>
                </a:r>
                <a:endParaRPr lang="en-US" sz="2400">
                  <a:ea typeface="ＭＳ Ｐゴシック"/>
                  <a:cs typeface="ＭＳ Ｐゴシック"/>
                </a:endParaRPr>
              </a:p>
            </p:txBody>
          </p:sp>
          <p:sp>
            <p:nvSpPr>
              <p:cNvPr id="84052" name="Rectangle 22"/>
              <p:cNvSpPr>
                <a:spLocks noChangeArrowheads="1"/>
              </p:cNvSpPr>
              <p:nvPr/>
            </p:nvSpPr>
            <p:spPr bwMode="auto">
              <a:xfrm>
                <a:off x="1709738" y="3103563"/>
                <a:ext cx="700088" cy="198438"/>
              </a:xfrm>
              <a:prstGeom prst="rect">
                <a:avLst/>
              </a:prstGeom>
              <a:noFill/>
              <a:ln w="9525">
                <a:noFill/>
                <a:miter lim="800000"/>
                <a:headEnd/>
                <a:tailEnd/>
              </a:ln>
            </p:spPr>
            <p:txBody>
              <a:bodyPr wrap="none" lIns="0" tIns="0" rIns="0" bIns="0">
                <a:spAutoFit/>
              </a:bodyPr>
              <a:lstStyle/>
              <a:p>
                <a:r>
                  <a:rPr lang="en-US" sz="1200">
                    <a:solidFill>
                      <a:srgbClr val="FFFFFF"/>
                    </a:solidFill>
                    <a:ea typeface="ＭＳ Ｐゴシック"/>
                    <a:cs typeface="ＭＳ Ｐゴシック"/>
                  </a:rPr>
                  <a:t>(SGTCC)</a:t>
                </a:r>
                <a:endParaRPr lang="en-US" sz="2400">
                  <a:ea typeface="ＭＳ Ｐゴシック"/>
                  <a:cs typeface="ＭＳ Ｐゴシック"/>
                </a:endParaRPr>
              </a:p>
            </p:txBody>
          </p:sp>
          <p:pic>
            <p:nvPicPr>
              <p:cNvPr id="84053" name="Picture 24"/>
              <p:cNvPicPr>
                <a:picLocks noChangeAspect="1" noChangeArrowheads="1"/>
              </p:cNvPicPr>
              <p:nvPr/>
            </p:nvPicPr>
            <p:blipFill>
              <a:blip r:embed="rId6"/>
              <a:srcRect/>
              <a:stretch>
                <a:fillRect/>
              </a:stretch>
            </p:blipFill>
            <p:spPr bwMode="auto">
              <a:xfrm>
                <a:off x="2800351" y="2636838"/>
                <a:ext cx="1287463" cy="747713"/>
              </a:xfrm>
              <a:prstGeom prst="rect">
                <a:avLst/>
              </a:prstGeom>
              <a:noFill/>
              <a:ln w="9525">
                <a:noFill/>
                <a:miter lim="800000"/>
                <a:headEnd/>
                <a:tailEnd/>
              </a:ln>
            </p:spPr>
          </p:pic>
          <p:sp>
            <p:nvSpPr>
              <p:cNvPr id="84054" name="Rectangle 25"/>
              <p:cNvSpPr>
                <a:spLocks noChangeArrowheads="1"/>
              </p:cNvSpPr>
              <p:nvPr/>
            </p:nvSpPr>
            <p:spPr bwMode="auto">
              <a:xfrm>
                <a:off x="3044826" y="2738438"/>
                <a:ext cx="876300" cy="196850"/>
              </a:xfrm>
              <a:prstGeom prst="rect">
                <a:avLst/>
              </a:prstGeom>
              <a:noFill/>
              <a:ln w="9525">
                <a:noFill/>
                <a:miter lim="800000"/>
                <a:headEnd/>
                <a:tailEnd/>
              </a:ln>
            </p:spPr>
            <p:txBody>
              <a:bodyPr wrap="none" lIns="0" tIns="0" rIns="0" bIns="0">
                <a:spAutoFit/>
              </a:bodyPr>
              <a:lstStyle/>
              <a:p>
                <a:r>
                  <a:rPr lang="en-US" sz="1200">
                    <a:solidFill>
                      <a:srgbClr val="FFFFFF"/>
                    </a:solidFill>
                    <a:ea typeface="ＭＳ Ｐゴシック"/>
                    <a:cs typeface="ＭＳ Ｐゴシック"/>
                  </a:rPr>
                  <a:t>Architecture</a:t>
                </a:r>
                <a:endParaRPr lang="en-US" sz="2400">
                  <a:ea typeface="ＭＳ Ｐゴシック"/>
                  <a:cs typeface="ＭＳ Ｐゴシック"/>
                </a:endParaRPr>
              </a:p>
            </p:txBody>
          </p:sp>
          <p:sp>
            <p:nvSpPr>
              <p:cNvPr id="84055" name="Rectangle 26"/>
              <p:cNvSpPr>
                <a:spLocks noChangeArrowheads="1"/>
              </p:cNvSpPr>
              <p:nvPr/>
            </p:nvSpPr>
            <p:spPr bwMode="auto">
              <a:xfrm>
                <a:off x="3082926" y="2921000"/>
                <a:ext cx="808038" cy="198438"/>
              </a:xfrm>
              <a:prstGeom prst="rect">
                <a:avLst/>
              </a:prstGeom>
              <a:noFill/>
              <a:ln w="9525">
                <a:noFill/>
                <a:miter lim="800000"/>
                <a:headEnd/>
                <a:tailEnd/>
              </a:ln>
            </p:spPr>
            <p:txBody>
              <a:bodyPr wrap="none" lIns="0" tIns="0" rIns="0" bIns="0">
                <a:spAutoFit/>
              </a:bodyPr>
              <a:lstStyle/>
              <a:p>
                <a:r>
                  <a:rPr lang="en-US" sz="1200">
                    <a:solidFill>
                      <a:srgbClr val="FFFFFF"/>
                    </a:solidFill>
                    <a:ea typeface="ＭＳ Ｐゴシック"/>
                    <a:cs typeface="ＭＳ Ｐゴシック"/>
                  </a:rPr>
                  <a:t>Committee</a:t>
                </a:r>
                <a:endParaRPr lang="en-US" sz="2400">
                  <a:ea typeface="ＭＳ Ｐゴシック"/>
                  <a:cs typeface="ＭＳ Ｐゴシック"/>
                </a:endParaRPr>
              </a:p>
            </p:txBody>
          </p:sp>
          <p:sp>
            <p:nvSpPr>
              <p:cNvPr id="84056" name="Rectangle 27"/>
              <p:cNvSpPr>
                <a:spLocks noChangeArrowheads="1"/>
              </p:cNvSpPr>
              <p:nvPr/>
            </p:nvSpPr>
            <p:spPr bwMode="auto">
              <a:xfrm>
                <a:off x="3181351" y="3103563"/>
                <a:ext cx="601663" cy="198438"/>
              </a:xfrm>
              <a:prstGeom prst="rect">
                <a:avLst/>
              </a:prstGeom>
              <a:noFill/>
              <a:ln w="9525">
                <a:noFill/>
                <a:miter lim="800000"/>
                <a:headEnd/>
                <a:tailEnd/>
              </a:ln>
            </p:spPr>
            <p:txBody>
              <a:bodyPr wrap="none" lIns="0" tIns="0" rIns="0" bIns="0">
                <a:spAutoFit/>
              </a:bodyPr>
              <a:lstStyle/>
              <a:p>
                <a:r>
                  <a:rPr lang="en-US" sz="1200">
                    <a:solidFill>
                      <a:srgbClr val="FFFFFF"/>
                    </a:solidFill>
                    <a:ea typeface="ＭＳ Ｐゴシック"/>
                    <a:cs typeface="ＭＳ Ｐゴシック"/>
                  </a:rPr>
                  <a:t>(SGAC)</a:t>
                </a:r>
                <a:endParaRPr lang="en-US" sz="2400">
                  <a:ea typeface="ＭＳ Ｐゴシック"/>
                  <a:cs typeface="ＭＳ Ｐゴシック"/>
                </a:endParaRPr>
              </a:p>
            </p:txBody>
          </p:sp>
          <p:pic>
            <p:nvPicPr>
              <p:cNvPr id="84057" name="Picture 32"/>
              <p:cNvPicPr>
                <a:picLocks noChangeAspect="1" noChangeArrowheads="1"/>
              </p:cNvPicPr>
              <p:nvPr/>
            </p:nvPicPr>
            <p:blipFill>
              <a:blip r:embed="rId7"/>
              <a:srcRect/>
              <a:stretch>
                <a:fillRect/>
              </a:stretch>
            </p:blipFill>
            <p:spPr bwMode="auto">
              <a:xfrm>
                <a:off x="1871663" y="3384550"/>
                <a:ext cx="1682750" cy="769938"/>
              </a:xfrm>
              <a:prstGeom prst="rect">
                <a:avLst/>
              </a:prstGeom>
              <a:noFill/>
              <a:ln w="9525">
                <a:noFill/>
                <a:miter lim="800000"/>
                <a:headEnd/>
                <a:tailEnd/>
              </a:ln>
            </p:spPr>
          </p:pic>
          <p:sp>
            <p:nvSpPr>
              <p:cNvPr id="84058" name="Rectangle 33"/>
              <p:cNvSpPr>
                <a:spLocks noChangeArrowheads="1"/>
              </p:cNvSpPr>
              <p:nvPr/>
            </p:nvSpPr>
            <p:spPr bwMode="auto">
              <a:xfrm>
                <a:off x="2217738" y="3484563"/>
                <a:ext cx="1104900" cy="196850"/>
              </a:xfrm>
              <a:prstGeom prst="rect">
                <a:avLst/>
              </a:prstGeom>
              <a:noFill/>
              <a:ln w="9525">
                <a:noFill/>
                <a:miter lim="800000"/>
                <a:headEnd/>
                <a:tailEnd/>
              </a:ln>
            </p:spPr>
            <p:txBody>
              <a:bodyPr wrap="none" lIns="0" tIns="0" rIns="0" bIns="0">
                <a:spAutoFit/>
              </a:bodyPr>
              <a:lstStyle/>
              <a:p>
                <a:r>
                  <a:rPr lang="en-US" sz="1200">
                    <a:solidFill>
                      <a:srgbClr val="FFFFFF"/>
                    </a:solidFill>
                    <a:ea typeface="ＭＳ Ｐゴシック"/>
                    <a:cs typeface="ＭＳ Ｐゴシック"/>
                  </a:rPr>
                  <a:t>Cyber Security </a:t>
                </a:r>
                <a:endParaRPr lang="en-US" sz="2400">
                  <a:ea typeface="ＭＳ Ｐゴシック"/>
                  <a:cs typeface="ＭＳ Ｐゴシック"/>
                </a:endParaRPr>
              </a:p>
            </p:txBody>
          </p:sp>
          <p:sp>
            <p:nvSpPr>
              <p:cNvPr id="84059" name="Rectangle 34"/>
              <p:cNvSpPr>
                <a:spLocks noChangeArrowheads="1"/>
              </p:cNvSpPr>
              <p:nvPr/>
            </p:nvSpPr>
            <p:spPr bwMode="auto">
              <a:xfrm>
                <a:off x="2211388" y="3667125"/>
                <a:ext cx="1143000" cy="198438"/>
              </a:xfrm>
              <a:prstGeom prst="rect">
                <a:avLst/>
              </a:prstGeom>
              <a:noFill/>
              <a:ln w="9525">
                <a:noFill/>
                <a:miter lim="800000"/>
                <a:headEnd/>
                <a:tailEnd/>
              </a:ln>
            </p:spPr>
            <p:txBody>
              <a:bodyPr wrap="none" lIns="0" tIns="0" rIns="0" bIns="0">
                <a:spAutoFit/>
              </a:bodyPr>
              <a:lstStyle/>
              <a:p>
                <a:r>
                  <a:rPr lang="en-US" sz="1200">
                    <a:solidFill>
                      <a:srgbClr val="FFFFFF"/>
                    </a:solidFill>
                    <a:ea typeface="ＭＳ Ｐゴシック"/>
                    <a:cs typeface="ＭＳ Ｐゴシック"/>
                  </a:rPr>
                  <a:t>Working Group </a:t>
                </a:r>
                <a:endParaRPr lang="en-US" sz="2400">
                  <a:ea typeface="ＭＳ Ｐゴシック"/>
                  <a:cs typeface="ＭＳ Ｐゴシック"/>
                </a:endParaRPr>
              </a:p>
            </p:txBody>
          </p:sp>
          <p:sp>
            <p:nvSpPr>
              <p:cNvPr id="84060" name="Rectangle 35"/>
              <p:cNvSpPr>
                <a:spLocks noChangeArrowheads="1"/>
              </p:cNvSpPr>
              <p:nvPr/>
            </p:nvSpPr>
            <p:spPr bwMode="auto">
              <a:xfrm>
                <a:off x="2424113" y="3848100"/>
                <a:ext cx="647700" cy="198438"/>
              </a:xfrm>
              <a:prstGeom prst="rect">
                <a:avLst/>
              </a:prstGeom>
              <a:noFill/>
              <a:ln w="9525">
                <a:noFill/>
                <a:miter lim="800000"/>
                <a:headEnd/>
                <a:tailEnd/>
              </a:ln>
            </p:spPr>
            <p:txBody>
              <a:bodyPr wrap="none" lIns="0" tIns="0" rIns="0" bIns="0">
                <a:spAutoFit/>
              </a:bodyPr>
              <a:lstStyle/>
              <a:p>
                <a:r>
                  <a:rPr lang="en-US" sz="1200">
                    <a:solidFill>
                      <a:srgbClr val="FFFFFF"/>
                    </a:solidFill>
                    <a:ea typeface="ＭＳ Ｐゴシック"/>
                    <a:cs typeface="ＭＳ Ｐゴシック"/>
                  </a:rPr>
                  <a:t>(CSWG)</a:t>
                </a:r>
                <a:endParaRPr lang="en-US" sz="2400">
                  <a:ea typeface="ＭＳ Ｐゴシック"/>
                  <a:cs typeface="ＭＳ Ｐゴシック"/>
                </a:endParaRPr>
              </a:p>
            </p:txBody>
          </p:sp>
        </p:grpSp>
      </p:grpSp>
      <p:grpSp>
        <p:nvGrpSpPr>
          <p:cNvPr id="84019" name="Group 164"/>
          <p:cNvGrpSpPr>
            <a:grpSpLocks/>
          </p:cNvGrpSpPr>
          <p:nvPr/>
        </p:nvGrpSpPr>
        <p:grpSpPr bwMode="auto">
          <a:xfrm>
            <a:off x="1317625" y="4927600"/>
            <a:ext cx="2994025" cy="1181100"/>
            <a:chOff x="1196976" y="4865688"/>
            <a:chExt cx="2994025" cy="1181100"/>
          </a:xfrm>
        </p:grpSpPr>
        <p:sp>
          <p:nvSpPr>
            <p:cNvPr id="84025" name="Freeform 29"/>
            <p:cNvSpPr>
              <a:spLocks noEditPoints="1"/>
            </p:cNvSpPr>
            <p:nvPr/>
          </p:nvSpPr>
          <p:spPr bwMode="auto">
            <a:xfrm>
              <a:off x="1196976" y="4865688"/>
              <a:ext cx="2994025" cy="1181100"/>
            </a:xfrm>
            <a:custGeom>
              <a:avLst/>
              <a:gdLst>
                <a:gd name="T0" fmla="*/ 2147483647 w 6288"/>
                <a:gd name="T1" fmla="*/ 2147483647 h 2480"/>
                <a:gd name="T2" fmla="*/ 2147483647 w 6288"/>
                <a:gd name="T3" fmla="*/ 2147483647 h 2480"/>
                <a:gd name="T4" fmla="*/ 2147483647 w 6288"/>
                <a:gd name="T5" fmla="*/ 2147483647 h 2480"/>
                <a:gd name="T6" fmla="*/ 2147483647 w 6288"/>
                <a:gd name="T7" fmla="*/ 2147483647 h 2480"/>
                <a:gd name="T8" fmla="*/ 2147483647 w 6288"/>
                <a:gd name="T9" fmla="*/ 2147483647 h 2480"/>
                <a:gd name="T10" fmla="*/ 2147483647 w 6288"/>
                <a:gd name="T11" fmla="*/ 2147483647 h 2480"/>
                <a:gd name="T12" fmla="*/ 2147483647 w 6288"/>
                <a:gd name="T13" fmla="*/ 2147483647 h 2480"/>
                <a:gd name="T14" fmla="*/ 2147483647 w 6288"/>
                <a:gd name="T15" fmla="*/ 2147483647 h 2480"/>
                <a:gd name="T16" fmla="*/ 2147483647 w 6288"/>
                <a:gd name="T17" fmla="*/ 2147483647 h 2480"/>
                <a:gd name="T18" fmla="*/ 2147483647 w 6288"/>
                <a:gd name="T19" fmla="*/ 2147483647 h 2480"/>
                <a:gd name="T20" fmla="*/ 2147483647 w 6288"/>
                <a:gd name="T21" fmla="*/ 2147483647 h 2480"/>
                <a:gd name="T22" fmla="*/ 2147483647 w 6288"/>
                <a:gd name="T23" fmla="*/ 2147483647 h 2480"/>
                <a:gd name="T24" fmla="*/ 2147483647 w 6288"/>
                <a:gd name="T25" fmla="*/ 2147483647 h 2480"/>
                <a:gd name="T26" fmla="*/ 2147483647 w 6288"/>
                <a:gd name="T27" fmla="*/ 2147483647 h 2480"/>
                <a:gd name="T28" fmla="*/ 2147483647 w 6288"/>
                <a:gd name="T29" fmla="*/ 2147483647 h 2480"/>
                <a:gd name="T30" fmla="*/ 2147483647 w 6288"/>
                <a:gd name="T31" fmla="*/ 2147483647 h 2480"/>
                <a:gd name="T32" fmla="*/ 2147483647 w 6288"/>
                <a:gd name="T33" fmla="*/ 2147483647 h 2480"/>
                <a:gd name="T34" fmla="*/ 2147483647 w 6288"/>
                <a:gd name="T35" fmla="*/ 2147483647 h 2480"/>
                <a:gd name="T36" fmla="*/ 2147483647 w 6288"/>
                <a:gd name="T37" fmla="*/ 2147483647 h 2480"/>
                <a:gd name="T38" fmla="*/ 2147483647 w 6288"/>
                <a:gd name="T39" fmla="*/ 2147483647 h 2480"/>
                <a:gd name="T40" fmla="*/ 2147483647 w 6288"/>
                <a:gd name="T41" fmla="*/ 2147483647 h 2480"/>
                <a:gd name="T42" fmla="*/ 2147483647 w 6288"/>
                <a:gd name="T43" fmla="*/ 2147483647 h 2480"/>
                <a:gd name="T44" fmla="*/ 2147483647 w 6288"/>
                <a:gd name="T45" fmla="*/ 2147483647 h 2480"/>
                <a:gd name="T46" fmla="*/ 2147483647 w 6288"/>
                <a:gd name="T47" fmla="*/ 2147483647 h 2480"/>
                <a:gd name="T48" fmla="*/ 2147483647 w 6288"/>
                <a:gd name="T49" fmla="*/ 2147483647 h 2480"/>
                <a:gd name="T50" fmla="*/ 2147483647 w 6288"/>
                <a:gd name="T51" fmla="*/ 2147483647 h 2480"/>
                <a:gd name="T52" fmla="*/ 2147483647 w 6288"/>
                <a:gd name="T53" fmla="*/ 2147483647 h 2480"/>
                <a:gd name="T54" fmla="*/ 2147483647 w 6288"/>
                <a:gd name="T55" fmla="*/ 2147483647 h 2480"/>
                <a:gd name="T56" fmla="*/ 2147483647 w 6288"/>
                <a:gd name="T57" fmla="*/ 2147483647 h 2480"/>
                <a:gd name="T58" fmla="*/ 2147483647 w 6288"/>
                <a:gd name="T59" fmla="*/ 2147483647 h 2480"/>
                <a:gd name="T60" fmla="*/ 2147483647 w 6288"/>
                <a:gd name="T61" fmla="*/ 2147483647 h 2480"/>
                <a:gd name="T62" fmla="*/ 2147483647 w 6288"/>
                <a:gd name="T63" fmla="*/ 2147483647 h 2480"/>
                <a:gd name="T64" fmla="*/ 2147483647 w 6288"/>
                <a:gd name="T65" fmla="*/ 2147483647 h 2480"/>
                <a:gd name="T66" fmla="*/ 2147483647 w 6288"/>
                <a:gd name="T67" fmla="*/ 2147483647 h 2480"/>
                <a:gd name="T68" fmla="*/ 2147483647 w 6288"/>
                <a:gd name="T69" fmla="*/ 2147483647 h 2480"/>
                <a:gd name="T70" fmla="*/ 2147483647 w 6288"/>
                <a:gd name="T71" fmla="*/ 2147483647 h 2480"/>
                <a:gd name="T72" fmla="*/ 2147483647 w 6288"/>
                <a:gd name="T73" fmla="*/ 2147483647 h 2480"/>
                <a:gd name="T74" fmla="*/ 2147483647 w 6288"/>
                <a:gd name="T75" fmla="*/ 2147483647 h 2480"/>
                <a:gd name="T76" fmla="*/ 2147483647 w 6288"/>
                <a:gd name="T77" fmla="*/ 2147483647 h 2480"/>
                <a:gd name="T78" fmla="*/ 2147483647 w 6288"/>
                <a:gd name="T79" fmla="*/ 2147483647 h 2480"/>
                <a:gd name="T80" fmla="*/ 2147483647 w 6288"/>
                <a:gd name="T81" fmla="*/ 2147483647 h 2480"/>
                <a:gd name="T82" fmla="*/ 2147483647 w 6288"/>
                <a:gd name="T83" fmla="*/ 2147483647 h 2480"/>
                <a:gd name="T84" fmla="*/ 2147483647 w 6288"/>
                <a:gd name="T85" fmla="*/ 2147483647 h 248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6288"/>
                <a:gd name="T130" fmla="*/ 0 h 2480"/>
                <a:gd name="T131" fmla="*/ 6288 w 6288"/>
                <a:gd name="T132" fmla="*/ 2480 h 2480"/>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6288" h="2480">
                  <a:moveTo>
                    <a:pt x="0" y="430"/>
                  </a:moveTo>
                  <a:lnTo>
                    <a:pt x="9" y="346"/>
                  </a:lnTo>
                  <a:cubicBezTo>
                    <a:pt x="9" y="344"/>
                    <a:pt x="9" y="343"/>
                    <a:pt x="10" y="341"/>
                  </a:cubicBezTo>
                  <a:lnTo>
                    <a:pt x="34" y="265"/>
                  </a:lnTo>
                  <a:cubicBezTo>
                    <a:pt x="34" y="264"/>
                    <a:pt x="35" y="262"/>
                    <a:pt x="35" y="261"/>
                  </a:cubicBezTo>
                  <a:lnTo>
                    <a:pt x="72" y="192"/>
                  </a:lnTo>
                  <a:cubicBezTo>
                    <a:pt x="73" y="191"/>
                    <a:pt x="74" y="189"/>
                    <a:pt x="75" y="188"/>
                  </a:cubicBezTo>
                  <a:lnTo>
                    <a:pt x="125" y="128"/>
                  </a:lnTo>
                  <a:cubicBezTo>
                    <a:pt x="126" y="127"/>
                    <a:pt x="127" y="126"/>
                    <a:pt x="128" y="125"/>
                  </a:cubicBezTo>
                  <a:lnTo>
                    <a:pt x="188" y="75"/>
                  </a:lnTo>
                  <a:cubicBezTo>
                    <a:pt x="189" y="74"/>
                    <a:pt x="191" y="73"/>
                    <a:pt x="192" y="72"/>
                  </a:cubicBezTo>
                  <a:lnTo>
                    <a:pt x="261" y="35"/>
                  </a:lnTo>
                  <a:cubicBezTo>
                    <a:pt x="262" y="35"/>
                    <a:pt x="264" y="34"/>
                    <a:pt x="265" y="34"/>
                  </a:cubicBezTo>
                  <a:lnTo>
                    <a:pt x="341" y="10"/>
                  </a:lnTo>
                  <a:cubicBezTo>
                    <a:pt x="343" y="9"/>
                    <a:pt x="344" y="9"/>
                    <a:pt x="346" y="9"/>
                  </a:cubicBezTo>
                  <a:lnTo>
                    <a:pt x="428" y="1"/>
                  </a:lnTo>
                  <a:lnTo>
                    <a:pt x="5859" y="0"/>
                  </a:lnTo>
                  <a:lnTo>
                    <a:pt x="5944" y="9"/>
                  </a:lnTo>
                  <a:cubicBezTo>
                    <a:pt x="5945" y="9"/>
                    <a:pt x="5947" y="9"/>
                    <a:pt x="5949" y="10"/>
                  </a:cubicBezTo>
                  <a:lnTo>
                    <a:pt x="6025" y="34"/>
                  </a:lnTo>
                  <a:cubicBezTo>
                    <a:pt x="6026" y="34"/>
                    <a:pt x="6027" y="35"/>
                    <a:pt x="6029" y="35"/>
                  </a:cubicBezTo>
                  <a:lnTo>
                    <a:pt x="6098" y="72"/>
                  </a:lnTo>
                  <a:cubicBezTo>
                    <a:pt x="6099" y="73"/>
                    <a:pt x="6101" y="74"/>
                    <a:pt x="6102" y="75"/>
                  </a:cubicBezTo>
                  <a:lnTo>
                    <a:pt x="6162" y="125"/>
                  </a:lnTo>
                  <a:cubicBezTo>
                    <a:pt x="6163" y="126"/>
                    <a:pt x="6164" y="127"/>
                    <a:pt x="6165" y="128"/>
                  </a:cubicBezTo>
                  <a:lnTo>
                    <a:pt x="6214" y="188"/>
                  </a:lnTo>
                  <a:cubicBezTo>
                    <a:pt x="6215" y="189"/>
                    <a:pt x="6216" y="191"/>
                    <a:pt x="6217" y="192"/>
                  </a:cubicBezTo>
                  <a:lnTo>
                    <a:pt x="6254" y="261"/>
                  </a:lnTo>
                  <a:cubicBezTo>
                    <a:pt x="6254" y="262"/>
                    <a:pt x="6255" y="264"/>
                    <a:pt x="6255" y="265"/>
                  </a:cubicBezTo>
                  <a:lnTo>
                    <a:pt x="6279" y="341"/>
                  </a:lnTo>
                  <a:cubicBezTo>
                    <a:pt x="6280" y="343"/>
                    <a:pt x="6280" y="344"/>
                    <a:pt x="6280" y="346"/>
                  </a:cubicBezTo>
                  <a:lnTo>
                    <a:pt x="6288" y="428"/>
                  </a:lnTo>
                  <a:lnTo>
                    <a:pt x="6288" y="2051"/>
                  </a:lnTo>
                  <a:lnTo>
                    <a:pt x="6280" y="2136"/>
                  </a:lnTo>
                  <a:cubicBezTo>
                    <a:pt x="6280" y="2137"/>
                    <a:pt x="6280" y="2139"/>
                    <a:pt x="6279" y="2141"/>
                  </a:cubicBezTo>
                  <a:lnTo>
                    <a:pt x="6255" y="2217"/>
                  </a:lnTo>
                  <a:cubicBezTo>
                    <a:pt x="6255" y="2218"/>
                    <a:pt x="6254" y="2219"/>
                    <a:pt x="6254" y="2221"/>
                  </a:cubicBezTo>
                  <a:lnTo>
                    <a:pt x="6217" y="2290"/>
                  </a:lnTo>
                  <a:cubicBezTo>
                    <a:pt x="6216" y="2291"/>
                    <a:pt x="6215" y="2292"/>
                    <a:pt x="6214" y="2294"/>
                  </a:cubicBezTo>
                  <a:lnTo>
                    <a:pt x="6165" y="2354"/>
                  </a:lnTo>
                  <a:cubicBezTo>
                    <a:pt x="6164" y="2355"/>
                    <a:pt x="6163" y="2356"/>
                    <a:pt x="6162" y="2357"/>
                  </a:cubicBezTo>
                  <a:lnTo>
                    <a:pt x="6102" y="2406"/>
                  </a:lnTo>
                  <a:cubicBezTo>
                    <a:pt x="6100" y="2407"/>
                    <a:pt x="6099" y="2408"/>
                    <a:pt x="6098" y="2409"/>
                  </a:cubicBezTo>
                  <a:lnTo>
                    <a:pt x="6029" y="2446"/>
                  </a:lnTo>
                  <a:cubicBezTo>
                    <a:pt x="6027" y="2446"/>
                    <a:pt x="6026" y="2447"/>
                    <a:pt x="6025" y="2447"/>
                  </a:cubicBezTo>
                  <a:lnTo>
                    <a:pt x="5949" y="2471"/>
                  </a:lnTo>
                  <a:cubicBezTo>
                    <a:pt x="5947" y="2472"/>
                    <a:pt x="5945" y="2472"/>
                    <a:pt x="5944" y="2472"/>
                  </a:cubicBezTo>
                  <a:lnTo>
                    <a:pt x="5862" y="2480"/>
                  </a:lnTo>
                  <a:lnTo>
                    <a:pt x="430" y="2480"/>
                  </a:lnTo>
                  <a:lnTo>
                    <a:pt x="346" y="2472"/>
                  </a:lnTo>
                  <a:cubicBezTo>
                    <a:pt x="344" y="2472"/>
                    <a:pt x="343" y="2472"/>
                    <a:pt x="341" y="2471"/>
                  </a:cubicBezTo>
                  <a:lnTo>
                    <a:pt x="265" y="2447"/>
                  </a:lnTo>
                  <a:cubicBezTo>
                    <a:pt x="264" y="2447"/>
                    <a:pt x="262" y="2446"/>
                    <a:pt x="261" y="2446"/>
                  </a:cubicBezTo>
                  <a:lnTo>
                    <a:pt x="192" y="2409"/>
                  </a:lnTo>
                  <a:cubicBezTo>
                    <a:pt x="191" y="2408"/>
                    <a:pt x="189" y="2407"/>
                    <a:pt x="188" y="2406"/>
                  </a:cubicBezTo>
                  <a:lnTo>
                    <a:pt x="128" y="2357"/>
                  </a:lnTo>
                  <a:cubicBezTo>
                    <a:pt x="127" y="2356"/>
                    <a:pt x="126" y="2355"/>
                    <a:pt x="125" y="2354"/>
                  </a:cubicBezTo>
                  <a:lnTo>
                    <a:pt x="75" y="2294"/>
                  </a:lnTo>
                  <a:cubicBezTo>
                    <a:pt x="74" y="2293"/>
                    <a:pt x="73" y="2291"/>
                    <a:pt x="72" y="2290"/>
                  </a:cubicBezTo>
                  <a:lnTo>
                    <a:pt x="35" y="2221"/>
                  </a:lnTo>
                  <a:cubicBezTo>
                    <a:pt x="35" y="2219"/>
                    <a:pt x="34" y="2218"/>
                    <a:pt x="34" y="2217"/>
                  </a:cubicBezTo>
                  <a:lnTo>
                    <a:pt x="10" y="2141"/>
                  </a:lnTo>
                  <a:cubicBezTo>
                    <a:pt x="9" y="2139"/>
                    <a:pt x="9" y="2137"/>
                    <a:pt x="9" y="2136"/>
                  </a:cubicBezTo>
                  <a:lnTo>
                    <a:pt x="1" y="2054"/>
                  </a:lnTo>
                  <a:lnTo>
                    <a:pt x="0" y="430"/>
                  </a:lnTo>
                  <a:close/>
                  <a:moveTo>
                    <a:pt x="48" y="2049"/>
                  </a:moveTo>
                  <a:lnTo>
                    <a:pt x="56" y="2131"/>
                  </a:lnTo>
                  <a:lnTo>
                    <a:pt x="55" y="2126"/>
                  </a:lnTo>
                  <a:lnTo>
                    <a:pt x="79" y="2202"/>
                  </a:lnTo>
                  <a:lnTo>
                    <a:pt x="78" y="2198"/>
                  </a:lnTo>
                  <a:lnTo>
                    <a:pt x="115" y="2267"/>
                  </a:lnTo>
                  <a:lnTo>
                    <a:pt x="112" y="2263"/>
                  </a:lnTo>
                  <a:lnTo>
                    <a:pt x="162" y="2323"/>
                  </a:lnTo>
                  <a:lnTo>
                    <a:pt x="159" y="2320"/>
                  </a:lnTo>
                  <a:lnTo>
                    <a:pt x="219" y="2369"/>
                  </a:lnTo>
                  <a:lnTo>
                    <a:pt x="215" y="2366"/>
                  </a:lnTo>
                  <a:lnTo>
                    <a:pt x="284" y="2403"/>
                  </a:lnTo>
                  <a:lnTo>
                    <a:pt x="280" y="2402"/>
                  </a:lnTo>
                  <a:lnTo>
                    <a:pt x="356" y="2426"/>
                  </a:lnTo>
                  <a:lnTo>
                    <a:pt x="351" y="2425"/>
                  </a:lnTo>
                  <a:lnTo>
                    <a:pt x="430" y="2432"/>
                  </a:lnTo>
                  <a:lnTo>
                    <a:pt x="5857" y="2433"/>
                  </a:lnTo>
                  <a:lnTo>
                    <a:pt x="5939" y="2425"/>
                  </a:lnTo>
                  <a:lnTo>
                    <a:pt x="5934" y="2426"/>
                  </a:lnTo>
                  <a:lnTo>
                    <a:pt x="6010" y="2402"/>
                  </a:lnTo>
                  <a:lnTo>
                    <a:pt x="6006" y="2403"/>
                  </a:lnTo>
                  <a:lnTo>
                    <a:pt x="6075" y="2366"/>
                  </a:lnTo>
                  <a:lnTo>
                    <a:pt x="6071" y="2369"/>
                  </a:lnTo>
                  <a:lnTo>
                    <a:pt x="6131" y="2320"/>
                  </a:lnTo>
                  <a:lnTo>
                    <a:pt x="6128" y="2323"/>
                  </a:lnTo>
                  <a:lnTo>
                    <a:pt x="6177" y="2263"/>
                  </a:lnTo>
                  <a:lnTo>
                    <a:pt x="6174" y="2267"/>
                  </a:lnTo>
                  <a:lnTo>
                    <a:pt x="6211" y="2198"/>
                  </a:lnTo>
                  <a:lnTo>
                    <a:pt x="6210" y="2202"/>
                  </a:lnTo>
                  <a:lnTo>
                    <a:pt x="6234" y="2126"/>
                  </a:lnTo>
                  <a:lnTo>
                    <a:pt x="6233" y="2131"/>
                  </a:lnTo>
                  <a:lnTo>
                    <a:pt x="6240" y="2051"/>
                  </a:lnTo>
                  <a:lnTo>
                    <a:pt x="6241" y="433"/>
                  </a:lnTo>
                  <a:lnTo>
                    <a:pt x="6233" y="351"/>
                  </a:lnTo>
                  <a:lnTo>
                    <a:pt x="6234" y="356"/>
                  </a:lnTo>
                  <a:lnTo>
                    <a:pt x="6210" y="280"/>
                  </a:lnTo>
                  <a:lnTo>
                    <a:pt x="6211" y="284"/>
                  </a:lnTo>
                  <a:lnTo>
                    <a:pt x="6174" y="215"/>
                  </a:lnTo>
                  <a:lnTo>
                    <a:pt x="6177" y="219"/>
                  </a:lnTo>
                  <a:lnTo>
                    <a:pt x="6128" y="159"/>
                  </a:lnTo>
                  <a:lnTo>
                    <a:pt x="6131" y="162"/>
                  </a:lnTo>
                  <a:lnTo>
                    <a:pt x="6071" y="112"/>
                  </a:lnTo>
                  <a:lnTo>
                    <a:pt x="6075" y="115"/>
                  </a:lnTo>
                  <a:lnTo>
                    <a:pt x="6006" y="78"/>
                  </a:lnTo>
                  <a:lnTo>
                    <a:pt x="6010" y="79"/>
                  </a:lnTo>
                  <a:lnTo>
                    <a:pt x="5934" y="55"/>
                  </a:lnTo>
                  <a:lnTo>
                    <a:pt x="5939" y="56"/>
                  </a:lnTo>
                  <a:lnTo>
                    <a:pt x="5859" y="48"/>
                  </a:lnTo>
                  <a:lnTo>
                    <a:pt x="433" y="48"/>
                  </a:lnTo>
                  <a:lnTo>
                    <a:pt x="351" y="56"/>
                  </a:lnTo>
                  <a:lnTo>
                    <a:pt x="356" y="55"/>
                  </a:lnTo>
                  <a:lnTo>
                    <a:pt x="280" y="79"/>
                  </a:lnTo>
                  <a:lnTo>
                    <a:pt x="284" y="78"/>
                  </a:lnTo>
                  <a:lnTo>
                    <a:pt x="215" y="115"/>
                  </a:lnTo>
                  <a:lnTo>
                    <a:pt x="219" y="112"/>
                  </a:lnTo>
                  <a:lnTo>
                    <a:pt x="159" y="162"/>
                  </a:lnTo>
                  <a:lnTo>
                    <a:pt x="162" y="159"/>
                  </a:lnTo>
                  <a:lnTo>
                    <a:pt x="112" y="219"/>
                  </a:lnTo>
                  <a:lnTo>
                    <a:pt x="115" y="215"/>
                  </a:lnTo>
                  <a:lnTo>
                    <a:pt x="78" y="284"/>
                  </a:lnTo>
                  <a:lnTo>
                    <a:pt x="79" y="280"/>
                  </a:lnTo>
                  <a:lnTo>
                    <a:pt x="55" y="356"/>
                  </a:lnTo>
                  <a:lnTo>
                    <a:pt x="56" y="351"/>
                  </a:lnTo>
                  <a:lnTo>
                    <a:pt x="48" y="430"/>
                  </a:lnTo>
                  <a:lnTo>
                    <a:pt x="48" y="2049"/>
                  </a:lnTo>
                  <a:close/>
                </a:path>
              </a:pathLst>
            </a:custGeom>
            <a:solidFill>
              <a:srgbClr val="005F29"/>
            </a:solidFill>
            <a:ln w="0" cap="flat">
              <a:solidFill>
                <a:srgbClr val="005F29"/>
              </a:solidFill>
              <a:prstDash val="solid"/>
              <a:round/>
              <a:headEnd/>
              <a:tailEnd/>
            </a:ln>
          </p:spPr>
          <p:txBody>
            <a:bodyPr/>
            <a:lstStyle/>
            <a:p>
              <a:endParaRPr lang="en-US"/>
            </a:p>
          </p:txBody>
        </p:sp>
        <p:grpSp>
          <p:nvGrpSpPr>
            <p:cNvPr id="84026" name="Group 163"/>
            <p:cNvGrpSpPr>
              <a:grpSpLocks/>
            </p:cNvGrpSpPr>
            <p:nvPr/>
          </p:nvGrpSpPr>
          <p:grpSpPr bwMode="auto">
            <a:xfrm>
              <a:off x="1208088" y="4878388"/>
              <a:ext cx="2971800" cy="1157288"/>
              <a:chOff x="1208088" y="4878388"/>
              <a:chExt cx="2971800" cy="1157288"/>
            </a:xfrm>
          </p:grpSpPr>
          <p:sp>
            <p:nvSpPr>
              <p:cNvPr id="84027" name="Freeform 28"/>
              <p:cNvSpPr>
                <a:spLocks/>
              </p:cNvSpPr>
              <p:nvPr/>
            </p:nvSpPr>
            <p:spPr bwMode="auto">
              <a:xfrm>
                <a:off x="1208088" y="4878388"/>
                <a:ext cx="2971800" cy="1157288"/>
              </a:xfrm>
              <a:custGeom>
                <a:avLst/>
                <a:gdLst>
                  <a:gd name="T0" fmla="*/ 0 w 6240"/>
                  <a:gd name="T1" fmla="*/ 2147483647 h 2432"/>
                  <a:gd name="T2" fmla="*/ 2147483647 w 6240"/>
                  <a:gd name="T3" fmla="*/ 0 h 2432"/>
                  <a:gd name="T4" fmla="*/ 2147483647 w 6240"/>
                  <a:gd name="T5" fmla="*/ 0 h 2432"/>
                  <a:gd name="T6" fmla="*/ 2147483647 w 6240"/>
                  <a:gd name="T7" fmla="*/ 0 h 2432"/>
                  <a:gd name="T8" fmla="*/ 2147483647 w 6240"/>
                  <a:gd name="T9" fmla="*/ 0 h 2432"/>
                  <a:gd name="T10" fmla="*/ 2147483647 w 6240"/>
                  <a:gd name="T11" fmla="*/ 0 h 2432"/>
                  <a:gd name="T12" fmla="*/ 2147483647 w 6240"/>
                  <a:gd name="T13" fmla="*/ 2147483647 h 2432"/>
                  <a:gd name="T14" fmla="*/ 2147483647 w 6240"/>
                  <a:gd name="T15" fmla="*/ 2147483647 h 2432"/>
                  <a:gd name="T16" fmla="*/ 2147483647 w 6240"/>
                  <a:gd name="T17" fmla="*/ 2147483647 h 2432"/>
                  <a:gd name="T18" fmla="*/ 2147483647 w 6240"/>
                  <a:gd name="T19" fmla="*/ 2147483647 h 2432"/>
                  <a:gd name="T20" fmla="*/ 2147483647 w 6240"/>
                  <a:gd name="T21" fmla="*/ 2147483647 h 2432"/>
                  <a:gd name="T22" fmla="*/ 2147483647 w 6240"/>
                  <a:gd name="T23" fmla="*/ 2147483647 h 2432"/>
                  <a:gd name="T24" fmla="*/ 2147483647 w 6240"/>
                  <a:gd name="T25" fmla="*/ 2147483647 h 2432"/>
                  <a:gd name="T26" fmla="*/ 2147483647 w 6240"/>
                  <a:gd name="T27" fmla="*/ 2147483647 h 2432"/>
                  <a:gd name="T28" fmla="*/ 2147483647 w 6240"/>
                  <a:gd name="T29" fmla="*/ 2147483647 h 2432"/>
                  <a:gd name="T30" fmla="*/ 2147483647 w 6240"/>
                  <a:gd name="T31" fmla="*/ 2147483647 h 2432"/>
                  <a:gd name="T32" fmla="*/ 0 w 6240"/>
                  <a:gd name="T33" fmla="*/ 2147483647 h 2432"/>
                  <a:gd name="T34" fmla="*/ 0 w 6240"/>
                  <a:gd name="T35" fmla="*/ 2147483647 h 2432"/>
                  <a:gd name="T36" fmla="*/ 0 w 6240"/>
                  <a:gd name="T37" fmla="*/ 2147483647 h 243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240"/>
                  <a:gd name="T58" fmla="*/ 0 h 2432"/>
                  <a:gd name="T59" fmla="*/ 6240 w 6240"/>
                  <a:gd name="T60" fmla="*/ 2432 h 243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240" h="2432">
                    <a:moveTo>
                      <a:pt x="0" y="406"/>
                    </a:moveTo>
                    <a:cubicBezTo>
                      <a:pt x="0" y="182"/>
                      <a:pt x="182" y="0"/>
                      <a:pt x="406" y="0"/>
                    </a:cubicBezTo>
                    <a:cubicBezTo>
                      <a:pt x="406" y="0"/>
                      <a:pt x="406" y="0"/>
                      <a:pt x="406" y="0"/>
                    </a:cubicBezTo>
                    <a:lnTo>
                      <a:pt x="5835" y="0"/>
                    </a:lnTo>
                    <a:cubicBezTo>
                      <a:pt x="6059" y="0"/>
                      <a:pt x="6240" y="182"/>
                      <a:pt x="6240" y="406"/>
                    </a:cubicBezTo>
                    <a:cubicBezTo>
                      <a:pt x="6240" y="406"/>
                      <a:pt x="6240" y="406"/>
                      <a:pt x="6240" y="406"/>
                    </a:cubicBezTo>
                    <a:lnTo>
                      <a:pt x="6240" y="2027"/>
                    </a:lnTo>
                    <a:cubicBezTo>
                      <a:pt x="6240" y="2251"/>
                      <a:pt x="6059" y="2432"/>
                      <a:pt x="5835" y="2432"/>
                    </a:cubicBezTo>
                    <a:cubicBezTo>
                      <a:pt x="5835" y="2432"/>
                      <a:pt x="5835" y="2432"/>
                      <a:pt x="5835" y="2432"/>
                    </a:cubicBezTo>
                    <a:lnTo>
                      <a:pt x="406" y="2432"/>
                    </a:lnTo>
                    <a:cubicBezTo>
                      <a:pt x="182" y="2432"/>
                      <a:pt x="0" y="2251"/>
                      <a:pt x="0" y="2027"/>
                    </a:cubicBezTo>
                    <a:cubicBezTo>
                      <a:pt x="0" y="2027"/>
                      <a:pt x="0" y="2027"/>
                      <a:pt x="0" y="2027"/>
                    </a:cubicBezTo>
                    <a:lnTo>
                      <a:pt x="0" y="406"/>
                    </a:lnTo>
                    <a:close/>
                  </a:path>
                </a:pathLst>
              </a:custGeom>
              <a:solidFill>
                <a:srgbClr val="AFE4B4"/>
              </a:solidFill>
              <a:ln w="0">
                <a:solidFill>
                  <a:srgbClr val="000000"/>
                </a:solidFill>
                <a:prstDash val="solid"/>
                <a:round/>
                <a:headEnd/>
                <a:tailEnd/>
              </a:ln>
            </p:spPr>
            <p:txBody>
              <a:bodyPr/>
              <a:lstStyle/>
              <a:p>
                <a:endParaRPr lang="en-US"/>
              </a:p>
            </p:txBody>
          </p:sp>
          <p:sp>
            <p:nvSpPr>
              <p:cNvPr id="84028" name="Rectangle 30"/>
              <p:cNvSpPr>
                <a:spLocks noChangeArrowheads="1"/>
              </p:cNvSpPr>
              <p:nvPr/>
            </p:nvSpPr>
            <p:spPr bwMode="auto">
              <a:xfrm>
                <a:off x="1790701" y="5735638"/>
                <a:ext cx="1866900" cy="236538"/>
              </a:xfrm>
              <a:prstGeom prst="rect">
                <a:avLst/>
              </a:prstGeom>
              <a:noFill/>
              <a:ln w="9525">
                <a:noFill/>
                <a:miter lim="800000"/>
                <a:headEnd/>
                <a:tailEnd/>
              </a:ln>
            </p:spPr>
            <p:txBody>
              <a:bodyPr wrap="none" lIns="0" tIns="0" rIns="0" bIns="0">
                <a:spAutoFit/>
              </a:bodyPr>
              <a:lstStyle/>
              <a:p>
                <a:r>
                  <a:rPr lang="en-US" sz="1400">
                    <a:solidFill>
                      <a:srgbClr val="000000"/>
                    </a:solidFill>
                    <a:ea typeface="ＭＳ Ｐゴシック"/>
                    <a:cs typeface="ＭＳ Ｐゴシック"/>
                  </a:rPr>
                  <a:t>Coordination Functions</a:t>
                </a:r>
                <a:endParaRPr lang="en-US" sz="2400">
                  <a:ea typeface="ＭＳ Ｐゴシック"/>
                  <a:cs typeface="ＭＳ Ｐゴシック"/>
                </a:endParaRPr>
              </a:p>
            </p:txBody>
          </p:sp>
          <p:pic>
            <p:nvPicPr>
              <p:cNvPr id="84029" name="Picture 85"/>
              <p:cNvPicPr>
                <a:picLocks noChangeAspect="1" noChangeArrowheads="1"/>
              </p:cNvPicPr>
              <p:nvPr/>
            </p:nvPicPr>
            <p:blipFill>
              <a:blip r:embed="rId8"/>
              <a:srcRect/>
              <a:stretch>
                <a:fillRect/>
              </a:stretch>
            </p:blipFill>
            <p:spPr bwMode="auto">
              <a:xfrm>
                <a:off x="1276351" y="4946650"/>
                <a:ext cx="952500" cy="800100"/>
              </a:xfrm>
              <a:prstGeom prst="rect">
                <a:avLst/>
              </a:prstGeom>
              <a:noFill/>
              <a:ln w="9525">
                <a:noFill/>
                <a:miter lim="800000"/>
                <a:headEnd/>
                <a:tailEnd/>
              </a:ln>
            </p:spPr>
          </p:pic>
          <p:sp>
            <p:nvSpPr>
              <p:cNvPr id="84030" name="Rectangle 86"/>
              <p:cNvSpPr>
                <a:spLocks noChangeArrowheads="1"/>
              </p:cNvSpPr>
              <p:nvPr/>
            </p:nvSpPr>
            <p:spPr bwMode="auto">
              <a:xfrm>
                <a:off x="1508126" y="5030788"/>
                <a:ext cx="623888" cy="182563"/>
              </a:xfrm>
              <a:prstGeom prst="rect">
                <a:avLst/>
              </a:prstGeom>
              <a:noFill/>
              <a:ln w="9525">
                <a:noFill/>
                <a:miter lim="800000"/>
                <a:headEnd/>
                <a:tailEnd/>
              </a:ln>
            </p:spPr>
            <p:txBody>
              <a:bodyPr wrap="none" lIns="0" tIns="0" rIns="0" bIns="0">
                <a:spAutoFit/>
              </a:bodyPr>
              <a:lstStyle/>
              <a:p>
                <a:r>
                  <a:rPr lang="en-US" sz="1000">
                    <a:solidFill>
                      <a:srgbClr val="FFFFFF"/>
                    </a:solidFill>
                    <a:ea typeface="ＭＳ Ｐゴシック"/>
                    <a:cs typeface="ＭＳ Ｐゴシック"/>
                  </a:rPr>
                  <a:t>Program </a:t>
                </a:r>
                <a:endParaRPr lang="en-US" sz="2400">
                  <a:ea typeface="ＭＳ Ｐゴシック"/>
                  <a:cs typeface="ＭＳ Ｐゴシック"/>
                </a:endParaRPr>
              </a:p>
            </p:txBody>
          </p:sp>
          <p:sp>
            <p:nvSpPr>
              <p:cNvPr id="84031" name="Rectangle 87"/>
              <p:cNvSpPr>
                <a:spLocks noChangeArrowheads="1"/>
              </p:cNvSpPr>
              <p:nvPr/>
            </p:nvSpPr>
            <p:spPr bwMode="auto">
              <a:xfrm>
                <a:off x="1592263" y="5183188"/>
                <a:ext cx="441325" cy="182563"/>
              </a:xfrm>
              <a:prstGeom prst="rect">
                <a:avLst/>
              </a:prstGeom>
              <a:noFill/>
              <a:ln w="9525">
                <a:noFill/>
                <a:miter lim="800000"/>
                <a:headEnd/>
                <a:tailEnd/>
              </a:ln>
            </p:spPr>
            <p:txBody>
              <a:bodyPr wrap="none" lIns="0" tIns="0" rIns="0" bIns="0">
                <a:spAutoFit/>
              </a:bodyPr>
              <a:lstStyle/>
              <a:p>
                <a:r>
                  <a:rPr lang="en-US" sz="1000">
                    <a:solidFill>
                      <a:srgbClr val="FFFFFF"/>
                    </a:solidFill>
                    <a:ea typeface="ＭＳ Ｐゴシック"/>
                    <a:cs typeface="ＭＳ Ｐゴシック"/>
                  </a:rPr>
                  <a:t>Mgmt </a:t>
                </a:r>
                <a:endParaRPr lang="en-US" sz="2400">
                  <a:ea typeface="ＭＳ Ｐゴシック"/>
                  <a:cs typeface="ＭＳ Ｐゴシック"/>
                </a:endParaRPr>
              </a:p>
            </p:txBody>
          </p:sp>
          <p:sp>
            <p:nvSpPr>
              <p:cNvPr id="84032" name="Rectangle 88"/>
              <p:cNvSpPr>
                <a:spLocks noChangeArrowheads="1"/>
              </p:cNvSpPr>
              <p:nvPr/>
            </p:nvSpPr>
            <p:spPr bwMode="auto">
              <a:xfrm>
                <a:off x="1584326" y="5335588"/>
                <a:ext cx="419100" cy="182563"/>
              </a:xfrm>
              <a:prstGeom prst="rect">
                <a:avLst/>
              </a:prstGeom>
              <a:noFill/>
              <a:ln w="9525">
                <a:noFill/>
                <a:miter lim="800000"/>
                <a:headEnd/>
                <a:tailEnd/>
              </a:ln>
            </p:spPr>
            <p:txBody>
              <a:bodyPr wrap="none" lIns="0" tIns="0" rIns="0" bIns="0">
                <a:spAutoFit/>
              </a:bodyPr>
              <a:lstStyle/>
              <a:p>
                <a:r>
                  <a:rPr lang="en-US" sz="1000">
                    <a:solidFill>
                      <a:srgbClr val="FFFFFF"/>
                    </a:solidFill>
                    <a:ea typeface="ＭＳ Ｐゴシック"/>
                    <a:cs typeface="ＭＳ Ｐゴシック"/>
                  </a:rPr>
                  <a:t>Office</a:t>
                </a:r>
                <a:endParaRPr lang="en-US" sz="2400">
                  <a:ea typeface="ＭＳ Ｐゴシック"/>
                  <a:cs typeface="ＭＳ Ｐゴシック"/>
                </a:endParaRPr>
              </a:p>
            </p:txBody>
          </p:sp>
          <p:sp>
            <p:nvSpPr>
              <p:cNvPr id="84033" name="Rectangle 89"/>
              <p:cNvSpPr>
                <a:spLocks noChangeArrowheads="1"/>
              </p:cNvSpPr>
              <p:nvPr/>
            </p:nvSpPr>
            <p:spPr bwMode="auto">
              <a:xfrm>
                <a:off x="1562101" y="5487988"/>
                <a:ext cx="463550" cy="182563"/>
              </a:xfrm>
              <a:prstGeom prst="rect">
                <a:avLst/>
              </a:prstGeom>
              <a:noFill/>
              <a:ln w="9525">
                <a:noFill/>
                <a:miter lim="800000"/>
                <a:headEnd/>
                <a:tailEnd/>
              </a:ln>
            </p:spPr>
            <p:txBody>
              <a:bodyPr wrap="none" lIns="0" tIns="0" rIns="0" bIns="0">
                <a:spAutoFit/>
              </a:bodyPr>
              <a:lstStyle/>
              <a:p>
                <a:r>
                  <a:rPr lang="en-US" sz="1000">
                    <a:solidFill>
                      <a:srgbClr val="FFFFFF"/>
                    </a:solidFill>
                    <a:ea typeface="ＭＳ Ｐゴシック"/>
                    <a:cs typeface="ＭＳ Ｐゴシック"/>
                  </a:rPr>
                  <a:t>(PMO)</a:t>
                </a:r>
                <a:endParaRPr lang="en-US" sz="2400">
                  <a:ea typeface="ＭＳ Ｐゴシック"/>
                  <a:cs typeface="ＭＳ Ｐゴシック"/>
                </a:endParaRPr>
              </a:p>
            </p:txBody>
          </p:sp>
          <p:pic>
            <p:nvPicPr>
              <p:cNvPr id="84034" name="Picture 91"/>
              <p:cNvPicPr>
                <a:picLocks noChangeAspect="1" noChangeArrowheads="1"/>
              </p:cNvPicPr>
              <p:nvPr/>
            </p:nvPicPr>
            <p:blipFill>
              <a:blip r:embed="rId9"/>
              <a:srcRect/>
              <a:stretch>
                <a:fillRect/>
              </a:stretch>
            </p:blipFill>
            <p:spPr bwMode="auto">
              <a:xfrm>
                <a:off x="2190751" y="4946650"/>
                <a:ext cx="952500" cy="800100"/>
              </a:xfrm>
              <a:prstGeom prst="rect">
                <a:avLst/>
              </a:prstGeom>
              <a:noFill/>
              <a:ln w="9525">
                <a:noFill/>
                <a:miter lim="800000"/>
                <a:headEnd/>
                <a:tailEnd/>
              </a:ln>
            </p:spPr>
          </p:pic>
          <p:sp>
            <p:nvSpPr>
              <p:cNvPr id="84035" name="Rectangle 92"/>
              <p:cNvSpPr>
                <a:spLocks noChangeArrowheads="1"/>
              </p:cNvSpPr>
              <p:nvPr/>
            </p:nvSpPr>
            <p:spPr bwMode="auto">
              <a:xfrm>
                <a:off x="2460626" y="5030788"/>
                <a:ext cx="547688" cy="182563"/>
              </a:xfrm>
              <a:prstGeom prst="rect">
                <a:avLst/>
              </a:prstGeom>
              <a:noFill/>
              <a:ln w="9525">
                <a:noFill/>
                <a:miter lim="800000"/>
                <a:headEnd/>
                <a:tailEnd/>
              </a:ln>
            </p:spPr>
            <p:txBody>
              <a:bodyPr wrap="none" lIns="0" tIns="0" rIns="0" bIns="0">
                <a:spAutoFit/>
              </a:bodyPr>
              <a:lstStyle/>
              <a:p>
                <a:r>
                  <a:rPr lang="en-US" sz="1000">
                    <a:solidFill>
                      <a:srgbClr val="FFFFFF"/>
                    </a:solidFill>
                    <a:ea typeface="ＭＳ Ｐゴシック"/>
                    <a:cs typeface="ＭＳ Ｐゴシック"/>
                  </a:rPr>
                  <a:t>Comm. </a:t>
                </a:r>
                <a:endParaRPr lang="en-US" sz="2400">
                  <a:ea typeface="ＭＳ Ｐゴシック"/>
                  <a:cs typeface="ＭＳ Ｐゴシック"/>
                </a:endParaRPr>
              </a:p>
            </p:txBody>
          </p:sp>
          <p:sp>
            <p:nvSpPr>
              <p:cNvPr id="84036" name="Rectangle 93"/>
              <p:cNvSpPr>
                <a:spLocks noChangeArrowheads="1"/>
              </p:cNvSpPr>
              <p:nvPr/>
            </p:nvSpPr>
            <p:spPr bwMode="auto">
              <a:xfrm>
                <a:off x="2384426" y="5183188"/>
                <a:ext cx="700088" cy="182563"/>
              </a:xfrm>
              <a:prstGeom prst="rect">
                <a:avLst/>
              </a:prstGeom>
              <a:noFill/>
              <a:ln w="9525">
                <a:noFill/>
                <a:miter lim="800000"/>
                <a:headEnd/>
                <a:tailEnd/>
              </a:ln>
            </p:spPr>
            <p:txBody>
              <a:bodyPr wrap="none" lIns="0" tIns="0" rIns="0" bIns="0">
                <a:spAutoFit/>
              </a:bodyPr>
              <a:lstStyle/>
              <a:p>
                <a:r>
                  <a:rPr lang="en-US" sz="1000">
                    <a:solidFill>
                      <a:srgbClr val="FFFFFF"/>
                    </a:solidFill>
                    <a:ea typeface="ＭＳ Ｐゴシック"/>
                    <a:cs typeface="ＭＳ Ｐゴシック"/>
                  </a:rPr>
                  <a:t>Marketing </a:t>
                </a:r>
                <a:endParaRPr lang="en-US" sz="2400">
                  <a:ea typeface="ＭＳ Ｐゴシック"/>
                  <a:cs typeface="ＭＳ Ｐゴシック"/>
                </a:endParaRPr>
              </a:p>
            </p:txBody>
          </p:sp>
          <p:sp>
            <p:nvSpPr>
              <p:cNvPr id="84037" name="Rectangle 94"/>
              <p:cNvSpPr>
                <a:spLocks noChangeArrowheads="1"/>
              </p:cNvSpPr>
              <p:nvPr/>
            </p:nvSpPr>
            <p:spPr bwMode="auto">
              <a:xfrm>
                <a:off x="2384426" y="5335588"/>
                <a:ext cx="708025" cy="182563"/>
              </a:xfrm>
              <a:prstGeom prst="rect">
                <a:avLst/>
              </a:prstGeom>
              <a:noFill/>
              <a:ln w="9525">
                <a:noFill/>
                <a:miter lim="800000"/>
                <a:headEnd/>
                <a:tailEnd/>
              </a:ln>
            </p:spPr>
            <p:txBody>
              <a:bodyPr wrap="none" lIns="0" tIns="0" rIns="0" bIns="0">
                <a:spAutoFit/>
              </a:bodyPr>
              <a:lstStyle/>
              <a:p>
                <a:r>
                  <a:rPr lang="en-US" sz="1000">
                    <a:solidFill>
                      <a:srgbClr val="FFFFFF"/>
                    </a:solidFill>
                    <a:ea typeface="ＭＳ Ｐゴシック"/>
                    <a:cs typeface="ＭＳ Ｐゴシック"/>
                  </a:rPr>
                  <a:t>Education </a:t>
                </a:r>
                <a:endParaRPr lang="en-US" sz="2400">
                  <a:ea typeface="ＭＳ Ｐゴシック"/>
                  <a:cs typeface="ＭＳ Ｐゴシック"/>
                </a:endParaRPr>
              </a:p>
            </p:txBody>
          </p:sp>
          <p:sp>
            <p:nvSpPr>
              <p:cNvPr id="84038" name="Rectangle 95"/>
              <p:cNvSpPr>
                <a:spLocks noChangeArrowheads="1"/>
              </p:cNvSpPr>
              <p:nvPr/>
            </p:nvSpPr>
            <p:spPr bwMode="auto">
              <a:xfrm>
                <a:off x="2484438" y="5487988"/>
                <a:ext cx="457200" cy="182563"/>
              </a:xfrm>
              <a:prstGeom prst="rect">
                <a:avLst/>
              </a:prstGeom>
              <a:noFill/>
              <a:ln w="9525">
                <a:noFill/>
                <a:miter lim="800000"/>
                <a:headEnd/>
                <a:tailEnd/>
              </a:ln>
            </p:spPr>
            <p:txBody>
              <a:bodyPr wrap="none" lIns="0" tIns="0" rIns="0" bIns="0">
                <a:spAutoFit/>
              </a:bodyPr>
              <a:lstStyle/>
              <a:p>
                <a:r>
                  <a:rPr lang="en-US" sz="1000">
                    <a:solidFill>
                      <a:srgbClr val="FFFFFF"/>
                    </a:solidFill>
                    <a:ea typeface="ＭＳ Ｐゴシック"/>
                    <a:cs typeface="ＭＳ Ｐゴシック"/>
                  </a:rPr>
                  <a:t>(CME)</a:t>
                </a:r>
                <a:endParaRPr lang="en-US" sz="2400">
                  <a:ea typeface="ＭＳ Ｐゴシック"/>
                  <a:cs typeface="ＭＳ Ｐゴシック"/>
                </a:endParaRPr>
              </a:p>
            </p:txBody>
          </p:sp>
          <p:pic>
            <p:nvPicPr>
              <p:cNvPr id="84039" name="Picture 97"/>
              <p:cNvPicPr>
                <a:picLocks noChangeAspect="1" noChangeArrowheads="1"/>
              </p:cNvPicPr>
              <p:nvPr/>
            </p:nvPicPr>
            <p:blipFill>
              <a:blip r:embed="rId10"/>
              <a:srcRect/>
              <a:stretch>
                <a:fillRect/>
              </a:stretch>
            </p:blipFill>
            <p:spPr bwMode="auto">
              <a:xfrm>
                <a:off x="3105151" y="4946650"/>
                <a:ext cx="1020763" cy="800100"/>
              </a:xfrm>
              <a:prstGeom prst="rect">
                <a:avLst/>
              </a:prstGeom>
              <a:noFill/>
              <a:ln w="9525">
                <a:noFill/>
                <a:miter lim="800000"/>
                <a:headEnd/>
                <a:tailEnd/>
              </a:ln>
            </p:spPr>
          </p:pic>
          <p:sp>
            <p:nvSpPr>
              <p:cNvPr id="84040" name="Rectangle 98"/>
              <p:cNvSpPr>
                <a:spLocks noChangeArrowheads="1"/>
              </p:cNvSpPr>
              <p:nvPr/>
            </p:nvSpPr>
            <p:spPr bwMode="auto">
              <a:xfrm>
                <a:off x="3360738" y="5030788"/>
                <a:ext cx="654050" cy="182563"/>
              </a:xfrm>
              <a:prstGeom prst="rect">
                <a:avLst/>
              </a:prstGeom>
              <a:noFill/>
              <a:ln w="9525">
                <a:noFill/>
                <a:miter lim="800000"/>
                <a:headEnd/>
                <a:tailEnd/>
              </a:ln>
            </p:spPr>
            <p:txBody>
              <a:bodyPr wrap="none" lIns="0" tIns="0" rIns="0" bIns="0">
                <a:spAutoFit/>
              </a:bodyPr>
              <a:lstStyle/>
              <a:p>
                <a:r>
                  <a:rPr lang="en-US" sz="1000">
                    <a:solidFill>
                      <a:srgbClr val="FFFFFF"/>
                    </a:solidFill>
                    <a:ea typeface="ＭＳ Ｐゴシック"/>
                    <a:cs typeface="ＭＳ Ｐゴシック"/>
                  </a:rPr>
                  <a:t>Bylaws &amp; </a:t>
                </a:r>
                <a:endParaRPr lang="en-US" sz="2400">
                  <a:ea typeface="ＭＳ Ｐゴシック"/>
                  <a:cs typeface="ＭＳ Ｐゴシック"/>
                </a:endParaRPr>
              </a:p>
            </p:txBody>
          </p:sp>
          <p:sp>
            <p:nvSpPr>
              <p:cNvPr id="84041" name="Rectangle 99"/>
              <p:cNvSpPr>
                <a:spLocks noChangeArrowheads="1"/>
              </p:cNvSpPr>
              <p:nvPr/>
            </p:nvSpPr>
            <p:spPr bwMode="auto">
              <a:xfrm>
                <a:off x="3336926" y="5183188"/>
                <a:ext cx="700088" cy="182563"/>
              </a:xfrm>
              <a:prstGeom prst="rect">
                <a:avLst/>
              </a:prstGeom>
              <a:noFill/>
              <a:ln w="9525">
                <a:noFill/>
                <a:miter lim="800000"/>
                <a:headEnd/>
                <a:tailEnd/>
              </a:ln>
            </p:spPr>
            <p:txBody>
              <a:bodyPr wrap="none" lIns="0" tIns="0" rIns="0" bIns="0">
                <a:spAutoFit/>
              </a:bodyPr>
              <a:lstStyle/>
              <a:p>
                <a:r>
                  <a:rPr lang="en-US" sz="1000">
                    <a:solidFill>
                      <a:srgbClr val="FFFFFF"/>
                    </a:solidFill>
                    <a:ea typeface="ＭＳ Ｐゴシック"/>
                    <a:cs typeface="ＭＳ Ｐゴシック"/>
                  </a:rPr>
                  <a:t>Operating </a:t>
                </a:r>
                <a:endParaRPr lang="en-US" sz="2400">
                  <a:ea typeface="ＭＳ Ｐゴシック"/>
                  <a:cs typeface="ＭＳ Ｐゴシック"/>
                </a:endParaRPr>
              </a:p>
            </p:txBody>
          </p:sp>
          <p:sp>
            <p:nvSpPr>
              <p:cNvPr id="84042" name="Rectangle 100"/>
              <p:cNvSpPr>
                <a:spLocks noChangeArrowheads="1"/>
              </p:cNvSpPr>
              <p:nvPr/>
            </p:nvSpPr>
            <p:spPr bwMode="auto">
              <a:xfrm>
                <a:off x="3292476" y="5335588"/>
                <a:ext cx="798513" cy="182563"/>
              </a:xfrm>
              <a:prstGeom prst="rect">
                <a:avLst/>
              </a:prstGeom>
              <a:noFill/>
              <a:ln w="9525">
                <a:noFill/>
                <a:miter lim="800000"/>
                <a:headEnd/>
                <a:tailEnd/>
              </a:ln>
            </p:spPr>
            <p:txBody>
              <a:bodyPr wrap="none" lIns="0" tIns="0" rIns="0" bIns="0">
                <a:spAutoFit/>
              </a:bodyPr>
              <a:lstStyle/>
              <a:p>
                <a:r>
                  <a:rPr lang="en-US" sz="1000">
                    <a:solidFill>
                      <a:srgbClr val="FFFFFF"/>
                    </a:solidFill>
                    <a:ea typeface="ＭＳ Ｐゴシック"/>
                    <a:cs typeface="ＭＳ Ｐゴシック"/>
                  </a:rPr>
                  <a:t>Procedures </a:t>
                </a:r>
                <a:endParaRPr lang="en-US" sz="2400">
                  <a:ea typeface="ＭＳ Ｐゴシック"/>
                  <a:cs typeface="ＭＳ Ｐゴシック"/>
                </a:endParaRPr>
              </a:p>
            </p:txBody>
          </p:sp>
          <p:sp>
            <p:nvSpPr>
              <p:cNvPr id="84043" name="Rectangle 101"/>
              <p:cNvSpPr>
                <a:spLocks noChangeArrowheads="1"/>
              </p:cNvSpPr>
              <p:nvPr/>
            </p:nvSpPr>
            <p:spPr bwMode="auto">
              <a:xfrm>
                <a:off x="3443288" y="5487988"/>
                <a:ext cx="441325" cy="182563"/>
              </a:xfrm>
              <a:prstGeom prst="rect">
                <a:avLst/>
              </a:prstGeom>
              <a:noFill/>
              <a:ln w="9525">
                <a:noFill/>
                <a:miter lim="800000"/>
                <a:headEnd/>
                <a:tailEnd/>
              </a:ln>
            </p:spPr>
            <p:txBody>
              <a:bodyPr wrap="none" lIns="0" tIns="0" rIns="0" bIns="0">
                <a:spAutoFit/>
              </a:bodyPr>
              <a:lstStyle/>
              <a:p>
                <a:r>
                  <a:rPr lang="en-US" sz="1000">
                    <a:solidFill>
                      <a:srgbClr val="FFFFFF"/>
                    </a:solidFill>
                    <a:ea typeface="ＭＳ Ｐゴシック"/>
                    <a:cs typeface="ＭＳ Ｐゴシック"/>
                  </a:rPr>
                  <a:t>(BOP)</a:t>
                </a:r>
                <a:endParaRPr lang="en-US" sz="2400">
                  <a:ea typeface="ＭＳ Ｐゴシック"/>
                  <a:cs typeface="ＭＳ Ｐゴシック"/>
                </a:endParaRPr>
              </a:p>
            </p:txBody>
          </p:sp>
        </p:grpSp>
      </p:grpSp>
      <p:sp>
        <p:nvSpPr>
          <p:cNvPr id="84020" name="Rectangle 93"/>
          <p:cNvSpPr>
            <a:spLocks noChangeArrowheads="1"/>
          </p:cNvSpPr>
          <p:nvPr/>
        </p:nvSpPr>
        <p:spPr bwMode="auto">
          <a:xfrm>
            <a:off x="3200400" y="6172200"/>
            <a:ext cx="2790825" cy="457200"/>
          </a:xfrm>
          <a:prstGeom prst="rect">
            <a:avLst/>
          </a:prstGeom>
          <a:noFill/>
          <a:ln w="9525">
            <a:noFill/>
            <a:miter lim="800000"/>
            <a:headEnd/>
            <a:tailEnd/>
          </a:ln>
        </p:spPr>
        <p:txBody>
          <a:bodyPr wrap="none">
            <a:spAutoFit/>
          </a:bodyPr>
          <a:lstStyle/>
          <a:p>
            <a:r>
              <a:rPr lang="en-US" sz="2400" b="1">
                <a:solidFill>
                  <a:srgbClr val="000000"/>
                </a:solidFill>
              </a:rPr>
              <a:t>SGIP Membership</a:t>
            </a:r>
          </a:p>
        </p:txBody>
      </p:sp>
      <p:pic>
        <p:nvPicPr>
          <p:cNvPr id="84021" name="Picture 3" descr="C:\Current Projects\NIST Phase II\Communications\SGIP_Logo_Gif.gif"/>
          <p:cNvPicPr>
            <a:picLocks noChangeAspect="1" noChangeArrowheads="1"/>
          </p:cNvPicPr>
          <p:nvPr/>
        </p:nvPicPr>
        <p:blipFill>
          <a:blip r:embed="rId11"/>
          <a:srcRect/>
          <a:stretch>
            <a:fillRect/>
          </a:stretch>
        </p:blipFill>
        <p:spPr bwMode="auto">
          <a:xfrm>
            <a:off x="219075" y="228600"/>
            <a:ext cx="1228725" cy="792163"/>
          </a:xfrm>
          <a:prstGeom prst="rect">
            <a:avLst/>
          </a:prstGeom>
          <a:noFill/>
          <a:ln w="9525">
            <a:noFill/>
            <a:miter lim="800000"/>
            <a:headEnd/>
            <a:tailEnd/>
          </a:ln>
        </p:spPr>
      </p:pic>
      <p:grpSp>
        <p:nvGrpSpPr>
          <p:cNvPr id="84022" name="Group 94"/>
          <p:cNvGrpSpPr>
            <a:grpSpLocks/>
          </p:cNvGrpSpPr>
          <p:nvPr/>
        </p:nvGrpSpPr>
        <p:grpSpPr bwMode="auto">
          <a:xfrm>
            <a:off x="5160963" y="5264150"/>
            <a:ext cx="2362200" cy="487363"/>
            <a:chOff x="4159" y="3101"/>
            <a:chExt cx="533" cy="307"/>
          </a:xfrm>
        </p:grpSpPr>
        <p:pic>
          <p:nvPicPr>
            <p:cNvPr id="84023" name="Rounded Rectangle 19"/>
            <p:cNvPicPr>
              <a:picLocks noChangeArrowheads="1"/>
            </p:cNvPicPr>
            <p:nvPr/>
          </p:nvPicPr>
          <p:blipFill>
            <a:blip r:embed="rId3"/>
            <a:srcRect/>
            <a:stretch>
              <a:fillRect/>
            </a:stretch>
          </p:blipFill>
          <p:spPr bwMode="auto">
            <a:xfrm>
              <a:off x="4159" y="3101"/>
              <a:ext cx="533" cy="307"/>
            </a:xfrm>
            <a:prstGeom prst="rect">
              <a:avLst/>
            </a:prstGeom>
            <a:noFill/>
            <a:ln w="9525">
              <a:noFill/>
              <a:miter lim="800000"/>
              <a:headEnd/>
              <a:tailEnd/>
            </a:ln>
          </p:spPr>
        </p:pic>
        <p:sp>
          <p:nvSpPr>
            <p:cNvPr id="84024" name="Text Box 30"/>
            <p:cNvSpPr txBox="1">
              <a:spLocks noChangeArrowheads="1"/>
            </p:cNvSpPr>
            <p:nvPr/>
          </p:nvSpPr>
          <p:spPr bwMode="auto">
            <a:xfrm>
              <a:off x="4208" y="3135"/>
              <a:ext cx="436" cy="216"/>
            </a:xfrm>
            <a:prstGeom prst="rect">
              <a:avLst/>
            </a:prstGeom>
            <a:noFill/>
            <a:ln w="9525">
              <a:noFill/>
              <a:miter lim="800000"/>
              <a:headEnd/>
              <a:tailEnd/>
            </a:ln>
          </p:spPr>
          <p:txBody>
            <a:bodyPr anchor="ctr"/>
            <a:lstStyle/>
            <a:p>
              <a:pPr algn="ctr"/>
              <a:r>
                <a:rPr lang="en-US" sz="1200">
                  <a:solidFill>
                    <a:srgbClr val="FFFFFF"/>
                  </a:solidFill>
                  <a:ea typeface="ＭＳ Ｐゴシック"/>
                  <a:cs typeface="ＭＳ Ｐゴシック"/>
                </a:rPr>
                <a:t>Electromagnetic Interoperability Issues</a:t>
              </a:r>
            </a:p>
          </p:txBody>
        </p:sp>
      </p:gr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Title 1"/>
          <p:cNvSpPr>
            <a:spLocks noGrp="1"/>
          </p:cNvSpPr>
          <p:nvPr>
            <p:ph type="title" idx="4294967295"/>
          </p:nvPr>
        </p:nvSpPr>
        <p:spPr/>
        <p:txBody>
          <a:bodyPr/>
          <a:lstStyle/>
          <a:p>
            <a:pPr eaLnBrk="1" hangingPunct="1"/>
            <a:r>
              <a:rPr lang="en-US" sz="2800" smtClean="0">
                <a:cs typeface="Arial" charset="0"/>
              </a:rPr>
              <a:t>SGIP Organization</a:t>
            </a:r>
          </a:p>
        </p:txBody>
      </p:sp>
      <p:sp>
        <p:nvSpPr>
          <p:cNvPr id="4" name="Rounded Rectangle 3"/>
          <p:cNvSpPr>
            <a:spLocks noChangeArrowheads="1"/>
          </p:cNvSpPr>
          <p:nvPr/>
        </p:nvSpPr>
        <p:spPr bwMode="auto">
          <a:xfrm>
            <a:off x="515938" y="1060450"/>
            <a:ext cx="8147050" cy="5649913"/>
          </a:xfrm>
          <a:prstGeom prst="roundRect">
            <a:avLst>
              <a:gd name="adj" fmla="val 16667"/>
            </a:avLst>
          </a:prstGeom>
          <a:noFill/>
          <a:ln w="25400" algn="ctr">
            <a:solidFill>
              <a:srgbClr val="A41E1E"/>
            </a:solidFill>
            <a:round/>
            <a:headEnd/>
            <a:tailEnd/>
          </a:ln>
        </p:spPr>
        <p:txBody>
          <a:bodyPr anchor="b" anchorCtr="1"/>
          <a:lstStyle/>
          <a:p>
            <a:pPr algn="ctr">
              <a:defRPr/>
            </a:pPr>
            <a:endParaRPr lang="en-US" sz="2400">
              <a:solidFill>
                <a:srgbClr val="000000"/>
              </a:solidFill>
              <a:latin typeface="+mn-lt"/>
              <a:ea typeface="ＭＳ Ｐゴシック"/>
              <a:cs typeface="ＭＳ Ｐゴシック"/>
            </a:endParaRPr>
          </a:p>
          <a:p>
            <a:pPr algn="ctr">
              <a:defRPr/>
            </a:pPr>
            <a:endParaRPr lang="en-US" sz="2400">
              <a:solidFill>
                <a:srgbClr val="000000"/>
              </a:solidFill>
              <a:latin typeface="+mn-lt"/>
              <a:ea typeface="ＭＳ Ｐゴシック"/>
              <a:cs typeface="ＭＳ Ｐゴシック"/>
            </a:endParaRPr>
          </a:p>
          <a:p>
            <a:pPr algn="ctr">
              <a:defRPr/>
            </a:pPr>
            <a:endParaRPr lang="en-US" sz="2400">
              <a:solidFill>
                <a:srgbClr val="000000"/>
              </a:solidFill>
              <a:latin typeface="+mn-lt"/>
              <a:ea typeface="ＭＳ Ｐゴシック"/>
              <a:cs typeface="ＭＳ Ｐゴシック"/>
            </a:endParaRPr>
          </a:p>
          <a:p>
            <a:pPr algn="ctr">
              <a:defRPr/>
            </a:pPr>
            <a:endParaRPr lang="en-US" sz="2400" b="1">
              <a:solidFill>
                <a:srgbClr val="000000"/>
              </a:solidFill>
              <a:latin typeface="+mn-lt"/>
              <a:ea typeface="ＭＳ Ｐゴシック"/>
              <a:cs typeface="ＭＳ Ｐゴシック"/>
            </a:endParaRPr>
          </a:p>
          <a:p>
            <a:pPr algn="ctr">
              <a:defRPr/>
            </a:pPr>
            <a:endParaRPr lang="en-US" sz="2400" b="1">
              <a:solidFill>
                <a:srgbClr val="000000"/>
              </a:solidFill>
              <a:latin typeface="+mn-lt"/>
              <a:ea typeface="ＭＳ Ｐゴシック"/>
              <a:cs typeface="ＭＳ Ｐゴシック"/>
            </a:endParaRPr>
          </a:p>
          <a:p>
            <a:pPr algn="ctr">
              <a:defRPr/>
            </a:pPr>
            <a:endParaRPr lang="en-US" sz="2400" b="1">
              <a:solidFill>
                <a:srgbClr val="000000"/>
              </a:solidFill>
              <a:latin typeface="+mn-lt"/>
              <a:ea typeface="ＭＳ Ｐゴシック"/>
              <a:cs typeface="ＭＳ Ｐゴシック"/>
            </a:endParaRPr>
          </a:p>
          <a:p>
            <a:pPr algn="ctr">
              <a:defRPr/>
            </a:pPr>
            <a:endParaRPr lang="en-US" sz="2400" b="1">
              <a:solidFill>
                <a:srgbClr val="000000"/>
              </a:solidFill>
              <a:latin typeface="+mn-lt"/>
              <a:ea typeface="ＭＳ Ｐゴシック"/>
              <a:cs typeface="ＭＳ Ｐゴシック"/>
            </a:endParaRPr>
          </a:p>
          <a:p>
            <a:pPr algn="ctr">
              <a:defRPr/>
            </a:pPr>
            <a:endParaRPr lang="en-US" sz="2400" b="1">
              <a:solidFill>
                <a:srgbClr val="000000"/>
              </a:solidFill>
              <a:latin typeface="+mn-lt"/>
              <a:ea typeface="ＭＳ Ｐゴシック"/>
              <a:cs typeface="ＭＳ Ｐゴシック"/>
            </a:endParaRPr>
          </a:p>
          <a:p>
            <a:pPr algn="ctr">
              <a:defRPr/>
            </a:pPr>
            <a:endParaRPr lang="en-US" sz="2400" b="1">
              <a:solidFill>
                <a:srgbClr val="000000"/>
              </a:solidFill>
              <a:latin typeface="+mn-lt"/>
              <a:ea typeface="ＭＳ Ｐゴシック"/>
              <a:cs typeface="ＭＳ Ｐゴシック"/>
            </a:endParaRPr>
          </a:p>
          <a:p>
            <a:pPr algn="ctr">
              <a:defRPr/>
            </a:pPr>
            <a:endParaRPr lang="en-US" sz="2400" b="1">
              <a:solidFill>
                <a:srgbClr val="000000"/>
              </a:solidFill>
              <a:latin typeface="+mn-lt"/>
              <a:ea typeface="ＭＳ Ｐゴシック"/>
              <a:cs typeface="ＭＳ Ｐゴシック"/>
            </a:endParaRPr>
          </a:p>
          <a:p>
            <a:pPr algn="ctr">
              <a:defRPr/>
            </a:pPr>
            <a:endParaRPr lang="en-US" sz="2400" b="1">
              <a:solidFill>
                <a:srgbClr val="000000"/>
              </a:solidFill>
              <a:latin typeface="+mn-lt"/>
              <a:ea typeface="ＭＳ Ｐゴシック"/>
              <a:cs typeface="ＭＳ Ｐゴシック"/>
            </a:endParaRPr>
          </a:p>
          <a:p>
            <a:pPr algn="ctr">
              <a:defRPr/>
            </a:pPr>
            <a:endParaRPr lang="en-US" sz="2400" b="1">
              <a:solidFill>
                <a:srgbClr val="000000"/>
              </a:solidFill>
              <a:latin typeface="+mn-lt"/>
              <a:ea typeface="ＭＳ Ｐゴシック"/>
              <a:cs typeface="ＭＳ Ｐゴシック"/>
            </a:endParaRPr>
          </a:p>
          <a:p>
            <a:pPr algn="ctr">
              <a:defRPr/>
            </a:pPr>
            <a:endParaRPr lang="en-US" sz="2400" b="1">
              <a:solidFill>
                <a:srgbClr val="000000"/>
              </a:solidFill>
              <a:latin typeface="+mn-lt"/>
              <a:ea typeface="ＭＳ Ｐゴシック"/>
              <a:cs typeface="ＭＳ Ｐゴシック"/>
            </a:endParaRPr>
          </a:p>
        </p:txBody>
      </p:sp>
      <p:sp>
        <p:nvSpPr>
          <p:cNvPr id="6" name="Rounded Rectangle 5"/>
          <p:cNvSpPr/>
          <p:nvPr/>
        </p:nvSpPr>
        <p:spPr>
          <a:xfrm>
            <a:off x="1278829" y="1198412"/>
            <a:ext cx="2003461" cy="651551"/>
          </a:xfrm>
          <a:prstGeom prst="roundRect">
            <a:avLst/>
          </a:prstGeom>
          <a:solidFill>
            <a:schemeClr val="accent2">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4"/>
          </a:lnRef>
          <a:fillRef idx="3">
            <a:schemeClr val="accent4"/>
          </a:fillRef>
          <a:effectRef idx="3">
            <a:schemeClr val="accent4"/>
          </a:effectRef>
          <a:fontRef idx="minor">
            <a:schemeClr val="lt1"/>
          </a:fontRef>
        </p:style>
        <p:txBody>
          <a:bodyPr anchor="ctr"/>
          <a:lstStyle/>
          <a:p>
            <a:pPr algn="ctr">
              <a:defRPr/>
            </a:pPr>
            <a:r>
              <a:rPr lang="en-US" sz="2400" dirty="0"/>
              <a:t>Governing Board </a:t>
            </a:r>
          </a:p>
        </p:txBody>
      </p:sp>
      <p:sp>
        <p:nvSpPr>
          <p:cNvPr id="7" name="Rounded Rectangle 6"/>
          <p:cNvSpPr/>
          <p:nvPr/>
        </p:nvSpPr>
        <p:spPr>
          <a:xfrm>
            <a:off x="3524080" y="1187902"/>
            <a:ext cx="1962364" cy="641279"/>
          </a:xfrm>
          <a:prstGeom prst="roundRect">
            <a:avLst/>
          </a:prstGeom>
          <a:solidFill>
            <a:schemeClr val="accent2">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4"/>
          </a:lnRef>
          <a:fillRef idx="3">
            <a:schemeClr val="accent4"/>
          </a:fillRef>
          <a:effectRef idx="3">
            <a:schemeClr val="accent4"/>
          </a:effectRef>
          <a:fontRef idx="minor">
            <a:schemeClr val="lt1"/>
          </a:fontRef>
        </p:style>
        <p:txBody>
          <a:bodyPr anchor="ctr"/>
          <a:lstStyle/>
          <a:p>
            <a:pPr algn="ctr">
              <a:defRPr/>
            </a:pPr>
            <a:r>
              <a:rPr lang="en-US" sz="2400" dirty="0"/>
              <a:t>SGIP Officers</a:t>
            </a:r>
          </a:p>
        </p:txBody>
      </p:sp>
      <p:sp>
        <p:nvSpPr>
          <p:cNvPr id="12" name="Rounded Rectangle 11"/>
          <p:cNvSpPr/>
          <p:nvPr/>
        </p:nvSpPr>
        <p:spPr>
          <a:xfrm>
            <a:off x="4787900" y="2593975"/>
            <a:ext cx="3065463" cy="1570038"/>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b" anchorCtr="1"/>
          <a:lstStyle/>
          <a:p>
            <a:pPr algn="ctr">
              <a:defRPr/>
            </a:pPr>
            <a:r>
              <a:rPr lang="en-US" sz="1400" dirty="0">
                <a:solidFill>
                  <a:sysClr val="windowText" lastClr="000000"/>
                </a:solidFill>
              </a:rPr>
              <a:t>Priority Action Plan Teams</a:t>
            </a:r>
          </a:p>
        </p:txBody>
      </p:sp>
      <p:sp>
        <p:nvSpPr>
          <p:cNvPr id="13" name="Rounded Rectangle 12"/>
          <p:cNvSpPr/>
          <p:nvPr/>
        </p:nvSpPr>
        <p:spPr>
          <a:xfrm>
            <a:off x="5903726" y="2800832"/>
            <a:ext cx="888714" cy="394700"/>
          </a:xfrm>
          <a:prstGeom prst="roundRect">
            <a:avLst/>
          </a:prstGeom>
          <a:solidFill>
            <a:schemeClr val="accent4">
              <a:lumMod val="75000"/>
            </a:schemeClr>
          </a:solidFill>
        </p:spPr>
        <p:style>
          <a:lnRef idx="0">
            <a:schemeClr val="accent4"/>
          </a:lnRef>
          <a:fillRef idx="3">
            <a:schemeClr val="accent4"/>
          </a:fillRef>
          <a:effectRef idx="3">
            <a:schemeClr val="accent4"/>
          </a:effectRef>
          <a:fontRef idx="minor">
            <a:schemeClr val="lt1"/>
          </a:fontRef>
        </p:style>
        <p:txBody>
          <a:bodyPr anchor="ctr"/>
          <a:lstStyle/>
          <a:p>
            <a:pPr algn="ctr">
              <a:defRPr/>
            </a:pPr>
            <a:r>
              <a:rPr lang="en-US" sz="1200" dirty="0"/>
              <a:t>PAP 2</a:t>
            </a:r>
          </a:p>
        </p:txBody>
      </p:sp>
      <p:sp>
        <p:nvSpPr>
          <p:cNvPr id="15" name="Rounded Rectangle 14"/>
          <p:cNvSpPr/>
          <p:nvPr/>
        </p:nvSpPr>
        <p:spPr>
          <a:xfrm>
            <a:off x="4737100" y="4343400"/>
            <a:ext cx="3167063" cy="1752600"/>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b" anchorCtr="1"/>
          <a:lstStyle/>
          <a:p>
            <a:pPr algn="ctr">
              <a:defRPr/>
            </a:pPr>
            <a:r>
              <a:rPr lang="en-US" sz="1400" dirty="0">
                <a:solidFill>
                  <a:sysClr val="windowText" lastClr="000000"/>
                </a:solidFill>
              </a:rPr>
              <a:t>Domain Expert Working Groups</a:t>
            </a:r>
          </a:p>
        </p:txBody>
      </p:sp>
      <p:sp>
        <p:nvSpPr>
          <p:cNvPr id="16" name="Rounded Rectangle 15"/>
          <p:cNvSpPr/>
          <p:nvPr/>
        </p:nvSpPr>
        <p:spPr>
          <a:xfrm>
            <a:off x="5965691" y="4462632"/>
            <a:ext cx="685800" cy="381000"/>
          </a:xfrm>
          <a:prstGeom prst="roundRect">
            <a:avLst/>
          </a:prstGeom>
          <a:solidFill>
            <a:schemeClr val="accent4">
              <a:lumMod val="75000"/>
            </a:schemeClr>
          </a:solidFill>
        </p:spPr>
        <p:style>
          <a:lnRef idx="0">
            <a:schemeClr val="accent4"/>
          </a:lnRef>
          <a:fillRef idx="3">
            <a:schemeClr val="accent4"/>
          </a:fillRef>
          <a:effectRef idx="3">
            <a:schemeClr val="accent4"/>
          </a:effectRef>
          <a:fontRef idx="minor">
            <a:schemeClr val="lt1"/>
          </a:fontRef>
        </p:style>
        <p:txBody>
          <a:bodyPr anchor="ctr"/>
          <a:lstStyle/>
          <a:p>
            <a:pPr algn="ctr">
              <a:defRPr/>
            </a:pPr>
            <a:r>
              <a:rPr lang="en-US" sz="1200" dirty="0"/>
              <a:t>H2G</a:t>
            </a:r>
          </a:p>
        </p:txBody>
      </p:sp>
      <p:sp>
        <p:nvSpPr>
          <p:cNvPr id="17" name="Rounded Rectangle 16"/>
          <p:cNvSpPr/>
          <p:nvPr/>
        </p:nvSpPr>
        <p:spPr>
          <a:xfrm>
            <a:off x="5257800" y="4878724"/>
            <a:ext cx="685800" cy="380999"/>
          </a:xfrm>
          <a:prstGeom prst="roundRect">
            <a:avLst/>
          </a:prstGeom>
          <a:solidFill>
            <a:schemeClr val="accent4">
              <a:lumMod val="75000"/>
            </a:schemeClr>
          </a:solidFill>
        </p:spPr>
        <p:style>
          <a:lnRef idx="0">
            <a:schemeClr val="accent4"/>
          </a:lnRef>
          <a:fillRef idx="3">
            <a:schemeClr val="accent4"/>
          </a:fillRef>
          <a:effectRef idx="3">
            <a:schemeClr val="accent4"/>
          </a:effectRef>
          <a:fontRef idx="minor">
            <a:schemeClr val="lt1"/>
          </a:fontRef>
        </p:style>
        <p:txBody>
          <a:bodyPr anchor="ctr"/>
          <a:lstStyle/>
          <a:p>
            <a:pPr algn="ctr">
              <a:defRPr/>
            </a:pPr>
            <a:r>
              <a:rPr lang="en-US" sz="1200" dirty="0"/>
              <a:t>TnD</a:t>
            </a:r>
          </a:p>
        </p:txBody>
      </p:sp>
      <p:sp>
        <p:nvSpPr>
          <p:cNvPr id="18" name="Rounded Rectangle 17"/>
          <p:cNvSpPr/>
          <p:nvPr/>
        </p:nvSpPr>
        <p:spPr>
          <a:xfrm>
            <a:off x="6673581" y="4462632"/>
            <a:ext cx="685800" cy="381000"/>
          </a:xfrm>
          <a:prstGeom prst="roundRect">
            <a:avLst/>
          </a:prstGeom>
          <a:solidFill>
            <a:schemeClr val="accent4">
              <a:lumMod val="75000"/>
            </a:schemeClr>
          </a:solidFill>
        </p:spPr>
        <p:style>
          <a:lnRef idx="0">
            <a:schemeClr val="accent4"/>
          </a:lnRef>
          <a:fillRef idx="3">
            <a:schemeClr val="accent4"/>
          </a:fillRef>
          <a:effectRef idx="3">
            <a:schemeClr val="accent4"/>
          </a:effectRef>
          <a:fontRef idx="minor">
            <a:schemeClr val="lt1"/>
          </a:fontRef>
        </p:style>
        <p:txBody>
          <a:bodyPr anchor="ctr"/>
          <a:lstStyle/>
          <a:p>
            <a:pPr algn="ctr">
              <a:defRPr/>
            </a:pPr>
            <a:r>
              <a:rPr lang="en-US" sz="1200" dirty="0"/>
              <a:t>B2G</a:t>
            </a:r>
          </a:p>
        </p:txBody>
      </p:sp>
      <p:sp>
        <p:nvSpPr>
          <p:cNvPr id="19" name="Rounded Rectangle 18"/>
          <p:cNvSpPr/>
          <p:nvPr/>
        </p:nvSpPr>
        <p:spPr>
          <a:xfrm>
            <a:off x="5959439" y="4878724"/>
            <a:ext cx="685800" cy="380999"/>
          </a:xfrm>
          <a:prstGeom prst="roundRect">
            <a:avLst/>
          </a:prstGeom>
          <a:solidFill>
            <a:schemeClr val="accent4">
              <a:lumMod val="75000"/>
            </a:schemeClr>
          </a:solidFill>
        </p:spPr>
        <p:style>
          <a:lnRef idx="0">
            <a:schemeClr val="accent4"/>
          </a:lnRef>
          <a:fillRef idx="3">
            <a:schemeClr val="accent4"/>
          </a:fillRef>
          <a:effectRef idx="3">
            <a:schemeClr val="accent4"/>
          </a:effectRef>
          <a:fontRef idx="minor">
            <a:schemeClr val="lt1"/>
          </a:fontRef>
        </p:style>
        <p:txBody>
          <a:bodyPr anchor="ctr"/>
          <a:lstStyle/>
          <a:p>
            <a:pPr algn="ctr">
              <a:defRPr/>
            </a:pPr>
            <a:r>
              <a:rPr lang="en-US" sz="1200" dirty="0"/>
              <a:t>I2G</a:t>
            </a:r>
          </a:p>
        </p:txBody>
      </p:sp>
      <p:grpSp>
        <p:nvGrpSpPr>
          <p:cNvPr id="86042" name="Group 94"/>
          <p:cNvGrpSpPr>
            <a:grpSpLocks/>
          </p:cNvGrpSpPr>
          <p:nvPr/>
        </p:nvGrpSpPr>
        <p:grpSpPr bwMode="auto">
          <a:xfrm>
            <a:off x="6602413" y="4843463"/>
            <a:ext cx="846137" cy="487362"/>
            <a:chOff x="4159" y="3101"/>
            <a:chExt cx="533" cy="307"/>
          </a:xfrm>
        </p:grpSpPr>
        <p:pic>
          <p:nvPicPr>
            <p:cNvPr id="86111" name="Rounded Rectangle 19"/>
            <p:cNvPicPr>
              <a:picLocks noChangeArrowheads="1"/>
            </p:cNvPicPr>
            <p:nvPr/>
          </p:nvPicPr>
          <p:blipFill>
            <a:blip r:embed="rId3"/>
            <a:srcRect/>
            <a:stretch>
              <a:fillRect/>
            </a:stretch>
          </p:blipFill>
          <p:spPr bwMode="auto">
            <a:xfrm>
              <a:off x="4159" y="3101"/>
              <a:ext cx="533" cy="307"/>
            </a:xfrm>
            <a:prstGeom prst="rect">
              <a:avLst/>
            </a:prstGeom>
            <a:noFill/>
            <a:ln w="9525">
              <a:noFill/>
              <a:miter lim="800000"/>
              <a:headEnd/>
              <a:tailEnd/>
            </a:ln>
          </p:spPr>
        </p:pic>
        <p:sp>
          <p:nvSpPr>
            <p:cNvPr id="86112" name="Text Box 30"/>
            <p:cNvSpPr txBox="1">
              <a:spLocks noChangeArrowheads="1"/>
            </p:cNvSpPr>
            <p:nvPr/>
          </p:nvSpPr>
          <p:spPr bwMode="auto">
            <a:xfrm>
              <a:off x="4208" y="3135"/>
              <a:ext cx="436" cy="216"/>
            </a:xfrm>
            <a:prstGeom prst="rect">
              <a:avLst/>
            </a:prstGeom>
            <a:noFill/>
            <a:ln w="9525">
              <a:noFill/>
              <a:miter lim="800000"/>
              <a:headEnd/>
              <a:tailEnd/>
            </a:ln>
          </p:spPr>
          <p:txBody>
            <a:bodyPr anchor="ctr"/>
            <a:lstStyle/>
            <a:p>
              <a:pPr algn="ctr"/>
              <a:r>
                <a:rPr lang="en-US" sz="1200">
                  <a:solidFill>
                    <a:srgbClr val="FFFFFF"/>
                  </a:solidFill>
                  <a:ea typeface="ＭＳ Ｐゴシック"/>
                  <a:cs typeface="ＭＳ Ｐゴシック"/>
                </a:rPr>
                <a:t>PEV2G</a:t>
              </a:r>
            </a:p>
          </p:txBody>
        </p:sp>
      </p:grpSp>
      <p:sp>
        <p:nvSpPr>
          <p:cNvPr id="22" name="Rounded Rectangle 21"/>
          <p:cNvSpPr/>
          <p:nvPr/>
        </p:nvSpPr>
        <p:spPr>
          <a:xfrm>
            <a:off x="5257800" y="4462632"/>
            <a:ext cx="685800" cy="381000"/>
          </a:xfrm>
          <a:prstGeom prst="roundRect">
            <a:avLst/>
          </a:prstGeom>
          <a:solidFill>
            <a:schemeClr val="accent4">
              <a:lumMod val="75000"/>
            </a:schemeClr>
          </a:solidFill>
        </p:spPr>
        <p:style>
          <a:lnRef idx="0">
            <a:schemeClr val="accent4"/>
          </a:lnRef>
          <a:fillRef idx="3">
            <a:schemeClr val="accent4"/>
          </a:fillRef>
          <a:effectRef idx="3">
            <a:schemeClr val="accent4"/>
          </a:effectRef>
          <a:fontRef idx="minor">
            <a:schemeClr val="lt1"/>
          </a:fontRef>
        </p:style>
        <p:txBody>
          <a:bodyPr anchor="ctr"/>
          <a:lstStyle/>
          <a:p>
            <a:pPr algn="ctr">
              <a:defRPr/>
            </a:pPr>
            <a:r>
              <a:rPr lang="en-US" sz="1200">
                <a:solidFill>
                  <a:srgbClr val="FFFFFF"/>
                </a:solidFill>
                <a:ea typeface="Arial" charset="0"/>
                <a:cs typeface="Arial" charset="0"/>
              </a:rPr>
              <a:t>BnP</a:t>
            </a:r>
            <a:endParaRPr lang="en-US" sz="1400">
              <a:solidFill>
                <a:srgbClr val="FFFFFF"/>
              </a:solidFill>
              <a:ea typeface="Arial" charset="0"/>
              <a:cs typeface="Arial" charset="0"/>
            </a:endParaRPr>
          </a:p>
        </p:txBody>
      </p:sp>
      <p:pic>
        <p:nvPicPr>
          <p:cNvPr id="86046" name="Rounded Rectangle 23"/>
          <p:cNvPicPr>
            <a:picLocks noChangeArrowheads="1"/>
          </p:cNvPicPr>
          <p:nvPr/>
        </p:nvPicPr>
        <p:blipFill>
          <a:blip r:embed="rId4"/>
          <a:srcRect/>
          <a:stretch>
            <a:fillRect/>
          </a:stretch>
        </p:blipFill>
        <p:spPr bwMode="auto">
          <a:xfrm>
            <a:off x="1225550" y="1908175"/>
            <a:ext cx="6570663" cy="676275"/>
          </a:xfrm>
          <a:prstGeom prst="rect">
            <a:avLst/>
          </a:prstGeom>
          <a:noFill/>
          <a:ln w="9525">
            <a:noFill/>
            <a:miter lim="800000"/>
            <a:headEnd/>
            <a:tailEnd/>
          </a:ln>
        </p:spPr>
      </p:pic>
      <p:sp>
        <p:nvSpPr>
          <p:cNvPr id="86047" name="Text Box 34"/>
          <p:cNvSpPr txBox="1">
            <a:spLocks noChangeArrowheads="1"/>
          </p:cNvSpPr>
          <p:nvPr/>
        </p:nvSpPr>
        <p:spPr bwMode="auto">
          <a:xfrm>
            <a:off x="1316038" y="1970088"/>
            <a:ext cx="6397625" cy="500062"/>
          </a:xfrm>
          <a:prstGeom prst="rect">
            <a:avLst/>
          </a:prstGeom>
          <a:noFill/>
          <a:ln w="9525">
            <a:noFill/>
            <a:miter lim="800000"/>
            <a:headEnd/>
            <a:tailEnd/>
          </a:ln>
        </p:spPr>
        <p:txBody>
          <a:bodyPr anchor="ctr"/>
          <a:lstStyle/>
          <a:p>
            <a:pPr algn="ctr"/>
            <a:r>
              <a:rPr lang="en-US" sz="2400">
                <a:solidFill>
                  <a:srgbClr val="FFFFFF"/>
                </a:solidFill>
              </a:rPr>
              <a:t>SGIP Administrator </a:t>
            </a:r>
          </a:p>
        </p:txBody>
      </p:sp>
      <p:sp>
        <p:nvSpPr>
          <p:cNvPr id="25" name="Rounded Rectangle 24"/>
          <p:cNvSpPr/>
          <p:nvPr/>
        </p:nvSpPr>
        <p:spPr>
          <a:xfrm>
            <a:off x="4974771" y="2812783"/>
            <a:ext cx="888714" cy="394700"/>
          </a:xfrm>
          <a:prstGeom prst="roundRect">
            <a:avLst/>
          </a:prstGeom>
          <a:solidFill>
            <a:schemeClr val="accent4">
              <a:lumMod val="75000"/>
            </a:schemeClr>
          </a:solidFill>
        </p:spPr>
        <p:style>
          <a:lnRef idx="0">
            <a:schemeClr val="accent4"/>
          </a:lnRef>
          <a:fillRef idx="3">
            <a:schemeClr val="accent4"/>
          </a:fillRef>
          <a:effectRef idx="3">
            <a:schemeClr val="accent4"/>
          </a:effectRef>
          <a:fontRef idx="minor">
            <a:schemeClr val="lt1"/>
          </a:fontRef>
        </p:style>
        <p:txBody>
          <a:bodyPr anchor="ctr"/>
          <a:lstStyle/>
          <a:p>
            <a:pPr algn="ctr">
              <a:defRPr/>
            </a:pPr>
            <a:r>
              <a:rPr lang="en-US" sz="1200" dirty="0"/>
              <a:t>PAP 1</a:t>
            </a:r>
          </a:p>
        </p:txBody>
      </p:sp>
      <p:sp>
        <p:nvSpPr>
          <p:cNvPr id="26" name="Rounded Rectangle 25"/>
          <p:cNvSpPr/>
          <p:nvPr/>
        </p:nvSpPr>
        <p:spPr>
          <a:xfrm>
            <a:off x="6830255" y="2800833"/>
            <a:ext cx="888714" cy="394700"/>
          </a:xfrm>
          <a:prstGeom prst="roundRect">
            <a:avLst/>
          </a:prstGeom>
          <a:solidFill>
            <a:schemeClr val="accent4">
              <a:lumMod val="75000"/>
            </a:schemeClr>
          </a:solidFill>
        </p:spPr>
        <p:style>
          <a:lnRef idx="0">
            <a:schemeClr val="accent4"/>
          </a:lnRef>
          <a:fillRef idx="3">
            <a:schemeClr val="accent4"/>
          </a:fillRef>
          <a:effectRef idx="3">
            <a:schemeClr val="accent4"/>
          </a:effectRef>
          <a:fontRef idx="minor">
            <a:schemeClr val="lt1"/>
          </a:fontRef>
        </p:style>
        <p:txBody>
          <a:bodyPr anchor="ctr"/>
          <a:lstStyle/>
          <a:p>
            <a:pPr algn="ctr">
              <a:defRPr/>
            </a:pPr>
            <a:r>
              <a:rPr lang="en-US" sz="1200" dirty="0"/>
              <a:t>PAP 3</a:t>
            </a:r>
          </a:p>
        </p:txBody>
      </p:sp>
      <p:sp>
        <p:nvSpPr>
          <p:cNvPr id="27" name="Rounded Rectangle 26"/>
          <p:cNvSpPr/>
          <p:nvPr/>
        </p:nvSpPr>
        <p:spPr>
          <a:xfrm>
            <a:off x="5903726" y="3251486"/>
            <a:ext cx="888714" cy="394699"/>
          </a:xfrm>
          <a:prstGeom prst="roundRect">
            <a:avLst/>
          </a:prstGeom>
          <a:solidFill>
            <a:schemeClr val="accent4">
              <a:lumMod val="75000"/>
            </a:schemeClr>
          </a:solidFill>
        </p:spPr>
        <p:style>
          <a:lnRef idx="0">
            <a:schemeClr val="accent4"/>
          </a:lnRef>
          <a:fillRef idx="3">
            <a:schemeClr val="accent4"/>
          </a:fillRef>
          <a:effectRef idx="3">
            <a:schemeClr val="accent4"/>
          </a:effectRef>
          <a:fontRef idx="minor">
            <a:schemeClr val="lt1"/>
          </a:fontRef>
        </p:style>
        <p:txBody>
          <a:bodyPr anchor="ctr"/>
          <a:lstStyle/>
          <a:p>
            <a:pPr algn="ctr">
              <a:defRPr/>
            </a:pPr>
            <a:r>
              <a:rPr lang="en-US" sz="1200">
                <a:solidFill>
                  <a:srgbClr val="FFFFFF"/>
                </a:solidFill>
              </a:rPr>
              <a:t>PAP …</a:t>
            </a:r>
          </a:p>
        </p:txBody>
      </p:sp>
      <p:sp>
        <p:nvSpPr>
          <p:cNvPr id="28" name="Rounded Rectangle 27"/>
          <p:cNvSpPr/>
          <p:nvPr/>
        </p:nvSpPr>
        <p:spPr>
          <a:xfrm>
            <a:off x="4974771" y="3263437"/>
            <a:ext cx="888714" cy="394699"/>
          </a:xfrm>
          <a:prstGeom prst="roundRect">
            <a:avLst/>
          </a:prstGeom>
          <a:solidFill>
            <a:schemeClr val="accent4">
              <a:lumMod val="75000"/>
            </a:schemeClr>
          </a:solidFill>
        </p:spPr>
        <p:style>
          <a:lnRef idx="0">
            <a:schemeClr val="accent4"/>
          </a:lnRef>
          <a:fillRef idx="3">
            <a:schemeClr val="accent4"/>
          </a:fillRef>
          <a:effectRef idx="3">
            <a:schemeClr val="accent4"/>
          </a:effectRef>
          <a:fontRef idx="minor">
            <a:schemeClr val="lt1"/>
          </a:fontRef>
        </p:style>
        <p:txBody>
          <a:bodyPr anchor="ctr"/>
          <a:lstStyle/>
          <a:p>
            <a:pPr algn="ctr">
              <a:defRPr/>
            </a:pPr>
            <a:r>
              <a:rPr lang="en-US" sz="1200" dirty="0"/>
              <a:t>PAP 4</a:t>
            </a:r>
          </a:p>
        </p:txBody>
      </p:sp>
      <p:sp>
        <p:nvSpPr>
          <p:cNvPr id="29" name="Rounded Rectangle 28"/>
          <p:cNvSpPr/>
          <p:nvPr/>
        </p:nvSpPr>
        <p:spPr>
          <a:xfrm>
            <a:off x="6830255" y="3251487"/>
            <a:ext cx="888714" cy="394699"/>
          </a:xfrm>
          <a:prstGeom prst="roundRect">
            <a:avLst/>
          </a:prstGeom>
          <a:solidFill>
            <a:schemeClr val="accent4">
              <a:lumMod val="75000"/>
            </a:schemeClr>
          </a:solidFill>
        </p:spPr>
        <p:style>
          <a:lnRef idx="0">
            <a:schemeClr val="accent4"/>
          </a:lnRef>
          <a:fillRef idx="3">
            <a:schemeClr val="accent4"/>
          </a:fillRef>
          <a:effectRef idx="3">
            <a:schemeClr val="accent4"/>
          </a:effectRef>
          <a:fontRef idx="minor">
            <a:schemeClr val="lt1"/>
          </a:fontRef>
        </p:style>
        <p:txBody>
          <a:bodyPr anchor="ctr"/>
          <a:lstStyle/>
          <a:p>
            <a:pPr algn="ctr">
              <a:defRPr/>
            </a:pPr>
            <a:r>
              <a:rPr lang="en-US" sz="1200">
                <a:solidFill>
                  <a:srgbClr val="FFFFFF"/>
                </a:solidFill>
                <a:cs typeface="Arial" charset="0"/>
              </a:rPr>
              <a:t>PAP 17</a:t>
            </a:r>
          </a:p>
        </p:txBody>
      </p:sp>
      <p:sp>
        <p:nvSpPr>
          <p:cNvPr id="30" name="Rounded Rectangle 29"/>
          <p:cNvSpPr/>
          <p:nvPr/>
        </p:nvSpPr>
        <p:spPr>
          <a:xfrm>
            <a:off x="5712287" y="1184557"/>
            <a:ext cx="2003461" cy="651551"/>
          </a:xfrm>
          <a:prstGeom prst="roundRect">
            <a:avLst/>
          </a:prstGeom>
          <a:solidFill>
            <a:schemeClr val="accent2">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4"/>
          </a:lnRef>
          <a:fillRef idx="3">
            <a:schemeClr val="accent4"/>
          </a:fillRef>
          <a:effectRef idx="3">
            <a:schemeClr val="accent4"/>
          </a:effectRef>
          <a:fontRef idx="minor">
            <a:schemeClr val="lt1"/>
          </a:fontRef>
        </p:style>
        <p:txBody>
          <a:bodyPr anchor="ctr"/>
          <a:lstStyle/>
          <a:p>
            <a:pPr algn="ctr">
              <a:defRPr/>
            </a:pPr>
            <a:r>
              <a:rPr lang="en-US" sz="2400" dirty="0"/>
              <a:t>NIST</a:t>
            </a:r>
          </a:p>
        </p:txBody>
      </p:sp>
      <p:grpSp>
        <p:nvGrpSpPr>
          <p:cNvPr id="86066" name="Group 162"/>
          <p:cNvGrpSpPr>
            <a:grpSpLocks/>
          </p:cNvGrpSpPr>
          <p:nvPr/>
        </p:nvGrpSpPr>
        <p:grpSpPr bwMode="auto">
          <a:xfrm>
            <a:off x="1298575" y="2593975"/>
            <a:ext cx="3032125" cy="2255838"/>
            <a:chOff x="1146844" y="2511425"/>
            <a:chExt cx="3033044" cy="2255838"/>
          </a:xfrm>
        </p:grpSpPr>
        <p:sp>
          <p:nvSpPr>
            <p:cNvPr id="86094" name="Freeform 8"/>
            <p:cNvSpPr>
              <a:spLocks/>
            </p:cNvSpPr>
            <p:nvPr/>
          </p:nvSpPr>
          <p:spPr bwMode="auto">
            <a:xfrm>
              <a:off x="1169988" y="2522538"/>
              <a:ext cx="3009900" cy="2233613"/>
            </a:xfrm>
            <a:custGeom>
              <a:avLst/>
              <a:gdLst>
                <a:gd name="T0" fmla="*/ 0 w 6320"/>
                <a:gd name="T1" fmla="*/ 2147483647 h 4688"/>
                <a:gd name="T2" fmla="*/ 2147483647 w 6320"/>
                <a:gd name="T3" fmla="*/ 0 h 4688"/>
                <a:gd name="T4" fmla="*/ 2147483647 w 6320"/>
                <a:gd name="T5" fmla="*/ 0 h 4688"/>
                <a:gd name="T6" fmla="*/ 2147483647 w 6320"/>
                <a:gd name="T7" fmla="*/ 0 h 4688"/>
                <a:gd name="T8" fmla="*/ 2147483647 w 6320"/>
                <a:gd name="T9" fmla="*/ 0 h 4688"/>
                <a:gd name="T10" fmla="*/ 2147483647 w 6320"/>
                <a:gd name="T11" fmla="*/ 0 h 4688"/>
                <a:gd name="T12" fmla="*/ 2147483647 w 6320"/>
                <a:gd name="T13" fmla="*/ 2147483647 h 4688"/>
                <a:gd name="T14" fmla="*/ 2147483647 w 6320"/>
                <a:gd name="T15" fmla="*/ 2147483647 h 4688"/>
                <a:gd name="T16" fmla="*/ 2147483647 w 6320"/>
                <a:gd name="T17" fmla="*/ 2147483647 h 4688"/>
                <a:gd name="T18" fmla="*/ 2147483647 w 6320"/>
                <a:gd name="T19" fmla="*/ 2147483647 h 4688"/>
                <a:gd name="T20" fmla="*/ 2147483647 w 6320"/>
                <a:gd name="T21" fmla="*/ 2147483647 h 4688"/>
                <a:gd name="T22" fmla="*/ 2147483647 w 6320"/>
                <a:gd name="T23" fmla="*/ 2147483647 h 4688"/>
                <a:gd name="T24" fmla="*/ 2147483647 w 6320"/>
                <a:gd name="T25" fmla="*/ 2147483647 h 4688"/>
                <a:gd name="T26" fmla="*/ 2147483647 w 6320"/>
                <a:gd name="T27" fmla="*/ 2147483647 h 4688"/>
                <a:gd name="T28" fmla="*/ 2147483647 w 6320"/>
                <a:gd name="T29" fmla="*/ 2147483647 h 4688"/>
                <a:gd name="T30" fmla="*/ 2147483647 w 6320"/>
                <a:gd name="T31" fmla="*/ 2147483647 h 4688"/>
                <a:gd name="T32" fmla="*/ 0 w 6320"/>
                <a:gd name="T33" fmla="*/ 2147483647 h 4688"/>
                <a:gd name="T34" fmla="*/ 0 w 6320"/>
                <a:gd name="T35" fmla="*/ 2147483647 h 4688"/>
                <a:gd name="T36" fmla="*/ 0 w 6320"/>
                <a:gd name="T37" fmla="*/ 2147483647 h 468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320"/>
                <a:gd name="T58" fmla="*/ 0 h 4688"/>
                <a:gd name="T59" fmla="*/ 6320 w 6320"/>
                <a:gd name="T60" fmla="*/ 4688 h 468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320" h="4688">
                  <a:moveTo>
                    <a:pt x="0" y="782"/>
                  </a:moveTo>
                  <a:cubicBezTo>
                    <a:pt x="0" y="350"/>
                    <a:pt x="350" y="0"/>
                    <a:pt x="782" y="0"/>
                  </a:cubicBezTo>
                  <a:cubicBezTo>
                    <a:pt x="782" y="0"/>
                    <a:pt x="782" y="0"/>
                    <a:pt x="782" y="0"/>
                  </a:cubicBezTo>
                  <a:lnTo>
                    <a:pt x="5539" y="0"/>
                  </a:lnTo>
                  <a:cubicBezTo>
                    <a:pt x="5971" y="0"/>
                    <a:pt x="6320" y="350"/>
                    <a:pt x="6320" y="782"/>
                  </a:cubicBezTo>
                  <a:cubicBezTo>
                    <a:pt x="6320" y="782"/>
                    <a:pt x="6320" y="782"/>
                    <a:pt x="6320" y="782"/>
                  </a:cubicBezTo>
                  <a:lnTo>
                    <a:pt x="6320" y="3907"/>
                  </a:lnTo>
                  <a:cubicBezTo>
                    <a:pt x="6320" y="4339"/>
                    <a:pt x="5971" y="4688"/>
                    <a:pt x="5539" y="4688"/>
                  </a:cubicBezTo>
                  <a:cubicBezTo>
                    <a:pt x="5539" y="4688"/>
                    <a:pt x="5539" y="4688"/>
                    <a:pt x="5539" y="4688"/>
                  </a:cubicBezTo>
                  <a:lnTo>
                    <a:pt x="782" y="4688"/>
                  </a:lnTo>
                  <a:cubicBezTo>
                    <a:pt x="350" y="4688"/>
                    <a:pt x="0" y="4339"/>
                    <a:pt x="0" y="3907"/>
                  </a:cubicBezTo>
                  <a:cubicBezTo>
                    <a:pt x="0" y="3907"/>
                    <a:pt x="0" y="3907"/>
                    <a:pt x="0" y="3907"/>
                  </a:cubicBezTo>
                  <a:lnTo>
                    <a:pt x="0" y="782"/>
                  </a:lnTo>
                  <a:close/>
                </a:path>
              </a:pathLst>
            </a:custGeom>
            <a:solidFill>
              <a:srgbClr val="AFE4B4"/>
            </a:solidFill>
            <a:ln w="0">
              <a:solidFill>
                <a:srgbClr val="000000"/>
              </a:solidFill>
              <a:prstDash val="solid"/>
              <a:round/>
              <a:headEnd/>
              <a:tailEnd/>
            </a:ln>
          </p:spPr>
          <p:txBody>
            <a:bodyPr/>
            <a:lstStyle/>
            <a:p>
              <a:endParaRPr lang="en-US"/>
            </a:p>
          </p:txBody>
        </p:sp>
        <p:grpSp>
          <p:nvGrpSpPr>
            <p:cNvPr id="86095" name="Group 161"/>
            <p:cNvGrpSpPr>
              <a:grpSpLocks/>
            </p:cNvGrpSpPr>
            <p:nvPr/>
          </p:nvGrpSpPr>
          <p:grpSpPr bwMode="auto">
            <a:xfrm>
              <a:off x="1146844" y="2511425"/>
              <a:ext cx="3032125" cy="2255838"/>
              <a:chOff x="1158876" y="2511425"/>
              <a:chExt cx="3032125" cy="2255838"/>
            </a:xfrm>
          </p:grpSpPr>
          <p:sp>
            <p:nvSpPr>
              <p:cNvPr id="86096" name="Freeform 9"/>
              <p:cNvSpPr>
                <a:spLocks noEditPoints="1"/>
              </p:cNvSpPr>
              <p:nvPr/>
            </p:nvSpPr>
            <p:spPr bwMode="auto">
              <a:xfrm>
                <a:off x="1158876" y="2511425"/>
                <a:ext cx="3032125" cy="2255838"/>
              </a:xfrm>
              <a:custGeom>
                <a:avLst/>
                <a:gdLst>
                  <a:gd name="T0" fmla="*/ 2147483647 w 6368"/>
                  <a:gd name="T1" fmla="*/ 2147483647 h 4736"/>
                  <a:gd name="T2" fmla="*/ 2147483647 w 6368"/>
                  <a:gd name="T3" fmla="*/ 2147483647 h 4736"/>
                  <a:gd name="T4" fmla="*/ 2147483647 w 6368"/>
                  <a:gd name="T5" fmla="*/ 2147483647 h 4736"/>
                  <a:gd name="T6" fmla="*/ 2147483647 w 6368"/>
                  <a:gd name="T7" fmla="*/ 2147483647 h 4736"/>
                  <a:gd name="T8" fmla="*/ 2147483647 w 6368"/>
                  <a:gd name="T9" fmla="*/ 2147483647 h 4736"/>
                  <a:gd name="T10" fmla="*/ 2147483647 w 6368"/>
                  <a:gd name="T11" fmla="*/ 2147483647 h 4736"/>
                  <a:gd name="T12" fmla="*/ 2147483647 w 6368"/>
                  <a:gd name="T13" fmla="*/ 2147483647 h 4736"/>
                  <a:gd name="T14" fmla="*/ 2147483647 w 6368"/>
                  <a:gd name="T15" fmla="*/ 2147483647 h 4736"/>
                  <a:gd name="T16" fmla="*/ 2147483647 w 6368"/>
                  <a:gd name="T17" fmla="*/ 2147483647 h 4736"/>
                  <a:gd name="T18" fmla="*/ 2147483647 w 6368"/>
                  <a:gd name="T19" fmla="*/ 2147483647 h 4736"/>
                  <a:gd name="T20" fmla="*/ 2147483647 w 6368"/>
                  <a:gd name="T21" fmla="*/ 2147483647 h 4736"/>
                  <a:gd name="T22" fmla="*/ 2147483647 w 6368"/>
                  <a:gd name="T23" fmla="*/ 2147483647 h 4736"/>
                  <a:gd name="T24" fmla="*/ 2147483647 w 6368"/>
                  <a:gd name="T25" fmla="*/ 2147483647 h 4736"/>
                  <a:gd name="T26" fmla="*/ 2147483647 w 6368"/>
                  <a:gd name="T27" fmla="*/ 2147483647 h 4736"/>
                  <a:gd name="T28" fmla="*/ 2147483647 w 6368"/>
                  <a:gd name="T29" fmla="*/ 2147483647 h 4736"/>
                  <a:gd name="T30" fmla="*/ 2147483647 w 6368"/>
                  <a:gd name="T31" fmla="*/ 2147483647 h 4736"/>
                  <a:gd name="T32" fmla="*/ 2147483647 w 6368"/>
                  <a:gd name="T33" fmla="*/ 2147483647 h 4736"/>
                  <a:gd name="T34" fmla="*/ 2147483647 w 6368"/>
                  <a:gd name="T35" fmla="*/ 2147483647 h 4736"/>
                  <a:gd name="T36" fmla="*/ 2147483647 w 6368"/>
                  <a:gd name="T37" fmla="*/ 2147483647 h 4736"/>
                  <a:gd name="T38" fmla="*/ 2147483647 w 6368"/>
                  <a:gd name="T39" fmla="*/ 2147483647 h 4736"/>
                  <a:gd name="T40" fmla="*/ 2147483647 w 6368"/>
                  <a:gd name="T41" fmla="*/ 2147483647 h 4736"/>
                  <a:gd name="T42" fmla="*/ 2147483647 w 6368"/>
                  <a:gd name="T43" fmla="*/ 2147483647 h 4736"/>
                  <a:gd name="T44" fmla="*/ 0 w 6368"/>
                  <a:gd name="T45" fmla="*/ 2147483647 h 4736"/>
                  <a:gd name="T46" fmla="*/ 2147483647 w 6368"/>
                  <a:gd name="T47" fmla="*/ 2147483647 h 4736"/>
                  <a:gd name="T48" fmla="*/ 2147483647 w 6368"/>
                  <a:gd name="T49" fmla="*/ 2147483647 h 4736"/>
                  <a:gd name="T50" fmla="*/ 2147483647 w 6368"/>
                  <a:gd name="T51" fmla="*/ 2147483647 h 4736"/>
                  <a:gd name="T52" fmla="*/ 2147483647 w 6368"/>
                  <a:gd name="T53" fmla="*/ 2147483647 h 4736"/>
                  <a:gd name="T54" fmla="*/ 2147483647 w 6368"/>
                  <a:gd name="T55" fmla="*/ 2147483647 h 4736"/>
                  <a:gd name="T56" fmla="*/ 2147483647 w 6368"/>
                  <a:gd name="T57" fmla="*/ 2147483647 h 4736"/>
                  <a:gd name="T58" fmla="*/ 2147483647 w 6368"/>
                  <a:gd name="T59" fmla="*/ 2147483647 h 4736"/>
                  <a:gd name="T60" fmla="*/ 2147483647 w 6368"/>
                  <a:gd name="T61" fmla="*/ 2147483647 h 4736"/>
                  <a:gd name="T62" fmla="*/ 2147483647 w 6368"/>
                  <a:gd name="T63" fmla="*/ 2147483647 h 4736"/>
                  <a:gd name="T64" fmla="*/ 2147483647 w 6368"/>
                  <a:gd name="T65" fmla="*/ 2147483647 h 4736"/>
                  <a:gd name="T66" fmla="*/ 2147483647 w 6368"/>
                  <a:gd name="T67" fmla="*/ 2147483647 h 4736"/>
                  <a:gd name="T68" fmla="*/ 2147483647 w 6368"/>
                  <a:gd name="T69" fmla="*/ 2147483647 h 4736"/>
                  <a:gd name="T70" fmla="*/ 2147483647 w 6368"/>
                  <a:gd name="T71" fmla="*/ 2147483647 h 4736"/>
                  <a:gd name="T72" fmla="*/ 2147483647 w 6368"/>
                  <a:gd name="T73" fmla="*/ 2147483647 h 4736"/>
                  <a:gd name="T74" fmla="*/ 2147483647 w 6368"/>
                  <a:gd name="T75" fmla="*/ 2147483647 h 4736"/>
                  <a:gd name="T76" fmla="*/ 2147483647 w 6368"/>
                  <a:gd name="T77" fmla="*/ 2147483647 h 4736"/>
                  <a:gd name="T78" fmla="*/ 2147483647 w 6368"/>
                  <a:gd name="T79" fmla="*/ 2147483647 h 4736"/>
                  <a:gd name="T80" fmla="*/ 2147483647 w 6368"/>
                  <a:gd name="T81" fmla="*/ 2147483647 h 4736"/>
                  <a:gd name="T82" fmla="*/ 2147483647 w 6368"/>
                  <a:gd name="T83" fmla="*/ 2147483647 h 4736"/>
                  <a:gd name="T84" fmla="*/ 2147483647 w 6368"/>
                  <a:gd name="T85" fmla="*/ 2147483647 h 4736"/>
                  <a:gd name="T86" fmla="*/ 2147483647 w 6368"/>
                  <a:gd name="T87" fmla="*/ 2147483647 h 4736"/>
                  <a:gd name="T88" fmla="*/ 2147483647 w 6368"/>
                  <a:gd name="T89" fmla="*/ 2147483647 h 4736"/>
                  <a:gd name="T90" fmla="*/ 2147483647 w 6368"/>
                  <a:gd name="T91" fmla="*/ 2147483647 h 47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6368"/>
                  <a:gd name="T139" fmla="*/ 0 h 4736"/>
                  <a:gd name="T140" fmla="*/ 6368 w 6368"/>
                  <a:gd name="T141" fmla="*/ 4736 h 47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6368" h="4736">
                    <a:moveTo>
                      <a:pt x="0" y="806"/>
                    </a:moveTo>
                    <a:lnTo>
                      <a:pt x="4" y="725"/>
                    </a:lnTo>
                    <a:lnTo>
                      <a:pt x="17" y="645"/>
                    </a:lnTo>
                    <a:lnTo>
                      <a:pt x="36" y="568"/>
                    </a:lnTo>
                    <a:lnTo>
                      <a:pt x="63" y="494"/>
                    </a:lnTo>
                    <a:lnTo>
                      <a:pt x="97" y="423"/>
                    </a:lnTo>
                    <a:lnTo>
                      <a:pt x="138" y="357"/>
                    </a:lnTo>
                    <a:lnTo>
                      <a:pt x="235" y="238"/>
                    </a:lnTo>
                    <a:cubicBezTo>
                      <a:pt x="236" y="237"/>
                      <a:pt x="237" y="236"/>
                      <a:pt x="238" y="235"/>
                    </a:cubicBezTo>
                    <a:lnTo>
                      <a:pt x="354" y="140"/>
                    </a:lnTo>
                    <a:lnTo>
                      <a:pt x="421" y="98"/>
                    </a:lnTo>
                    <a:lnTo>
                      <a:pt x="492" y="64"/>
                    </a:lnTo>
                    <a:lnTo>
                      <a:pt x="565" y="37"/>
                    </a:lnTo>
                    <a:lnTo>
                      <a:pt x="643" y="17"/>
                    </a:lnTo>
                    <a:lnTo>
                      <a:pt x="723" y="5"/>
                    </a:lnTo>
                    <a:lnTo>
                      <a:pt x="805" y="0"/>
                    </a:lnTo>
                    <a:lnTo>
                      <a:pt x="5563" y="0"/>
                    </a:lnTo>
                    <a:lnTo>
                      <a:pt x="5645" y="4"/>
                    </a:lnTo>
                    <a:lnTo>
                      <a:pt x="5725" y="17"/>
                    </a:lnTo>
                    <a:lnTo>
                      <a:pt x="5801" y="36"/>
                    </a:lnTo>
                    <a:lnTo>
                      <a:pt x="5876" y="63"/>
                    </a:lnTo>
                    <a:lnTo>
                      <a:pt x="5947" y="97"/>
                    </a:lnTo>
                    <a:lnTo>
                      <a:pt x="6013" y="138"/>
                    </a:lnTo>
                    <a:lnTo>
                      <a:pt x="6131" y="235"/>
                    </a:lnTo>
                    <a:cubicBezTo>
                      <a:pt x="6132" y="236"/>
                      <a:pt x="6133" y="237"/>
                      <a:pt x="6134" y="238"/>
                    </a:cubicBezTo>
                    <a:lnTo>
                      <a:pt x="6230" y="354"/>
                    </a:lnTo>
                    <a:cubicBezTo>
                      <a:pt x="6231" y="355"/>
                      <a:pt x="6231" y="356"/>
                      <a:pt x="6232" y="357"/>
                    </a:cubicBezTo>
                    <a:lnTo>
                      <a:pt x="6271" y="421"/>
                    </a:lnTo>
                    <a:lnTo>
                      <a:pt x="6305" y="492"/>
                    </a:lnTo>
                    <a:lnTo>
                      <a:pt x="6332" y="565"/>
                    </a:lnTo>
                    <a:lnTo>
                      <a:pt x="6352" y="643"/>
                    </a:lnTo>
                    <a:lnTo>
                      <a:pt x="6364" y="723"/>
                    </a:lnTo>
                    <a:lnTo>
                      <a:pt x="6368" y="805"/>
                    </a:lnTo>
                    <a:lnTo>
                      <a:pt x="6368" y="3931"/>
                    </a:lnTo>
                    <a:lnTo>
                      <a:pt x="6364" y="4013"/>
                    </a:lnTo>
                    <a:lnTo>
                      <a:pt x="6352" y="4093"/>
                    </a:lnTo>
                    <a:lnTo>
                      <a:pt x="6333" y="4169"/>
                    </a:lnTo>
                    <a:lnTo>
                      <a:pt x="6306" y="4244"/>
                    </a:lnTo>
                    <a:lnTo>
                      <a:pt x="6272" y="4315"/>
                    </a:lnTo>
                    <a:lnTo>
                      <a:pt x="6232" y="4381"/>
                    </a:lnTo>
                    <a:cubicBezTo>
                      <a:pt x="6231" y="4382"/>
                      <a:pt x="6231" y="4383"/>
                      <a:pt x="6230" y="4384"/>
                    </a:cubicBezTo>
                    <a:lnTo>
                      <a:pt x="6134" y="4499"/>
                    </a:lnTo>
                    <a:cubicBezTo>
                      <a:pt x="6133" y="4500"/>
                      <a:pt x="6132" y="4501"/>
                      <a:pt x="6131" y="4502"/>
                    </a:cubicBezTo>
                    <a:lnTo>
                      <a:pt x="6016" y="4598"/>
                    </a:lnTo>
                    <a:cubicBezTo>
                      <a:pt x="6015" y="4599"/>
                      <a:pt x="6014" y="4599"/>
                      <a:pt x="6013" y="4600"/>
                    </a:cubicBezTo>
                    <a:lnTo>
                      <a:pt x="5949" y="4639"/>
                    </a:lnTo>
                    <a:lnTo>
                      <a:pt x="5878" y="4673"/>
                    </a:lnTo>
                    <a:lnTo>
                      <a:pt x="5804" y="4700"/>
                    </a:lnTo>
                    <a:lnTo>
                      <a:pt x="5727" y="4720"/>
                    </a:lnTo>
                    <a:lnTo>
                      <a:pt x="5647" y="4732"/>
                    </a:lnTo>
                    <a:lnTo>
                      <a:pt x="5565" y="4736"/>
                    </a:lnTo>
                    <a:lnTo>
                      <a:pt x="806" y="4736"/>
                    </a:lnTo>
                    <a:lnTo>
                      <a:pt x="725" y="4732"/>
                    </a:lnTo>
                    <a:lnTo>
                      <a:pt x="645" y="4720"/>
                    </a:lnTo>
                    <a:lnTo>
                      <a:pt x="568" y="4701"/>
                    </a:lnTo>
                    <a:lnTo>
                      <a:pt x="494" y="4674"/>
                    </a:lnTo>
                    <a:lnTo>
                      <a:pt x="423" y="4640"/>
                    </a:lnTo>
                    <a:lnTo>
                      <a:pt x="357" y="4600"/>
                    </a:lnTo>
                    <a:cubicBezTo>
                      <a:pt x="356" y="4599"/>
                      <a:pt x="355" y="4599"/>
                      <a:pt x="354" y="4598"/>
                    </a:cubicBezTo>
                    <a:lnTo>
                      <a:pt x="238" y="4502"/>
                    </a:lnTo>
                    <a:cubicBezTo>
                      <a:pt x="237" y="4501"/>
                      <a:pt x="236" y="4500"/>
                      <a:pt x="235" y="4499"/>
                    </a:cubicBezTo>
                    <a:lnTo>
                      <a:pt x="140" y="4384"/>
                    </a:lnTo>
                    <a:lnTo>
                      <a:pt x="98" y="4317"/>
                    </a:lnTo>
                    <a:lnTo>
                      <a:pt x="64" y="4246"/>
                    </a:lnTo>
                    <a:lnTo>
                      <a:pt x="37" y="4172"/>
                    </a:lnTo>
                    <a:lnTo>
                      <a:pt x="17" y="4095"/>
                    </a:lnTo>
                    <a:lnTo>
                      <a:pt x="5" y="4015"/>
                    </a:lnTo>
                    <a:lnTo>
                      <a:pt x="0" y="3933"/>
                    </a:lnTo>
                    <a:lnTo>
                      <a:pt x="0" y="806"/>
                    </a:lnTo>
                    <a:close/>
                    <a:moveTo>
                      <a:pt x="48" y="3930"/>
                    </a:moveTo>
                    <a:lnTo>
                      <a:pt x="52" y="4008"/>
                    </a:lnTo>
                    <a:lnTo>
                      <a:pt x="64" y="4083"/>
                    </a:lnTo>
                    <a:lnTo>
                      <a:pt x="82" y="4155"/>
                    </a:lnTo>
                    <a:lnTo>
                      <a:pt x="107" y="4225"/>
                    </a:lnTo>
                    <a:lnTo>
                      <a:pt x="139" y="4292"/>
                    </a:lnTo>
                    <a:lnTo>
                      <a:pt x="177" y="4353"/>
                    </a:lnTo>
                    <a:lnTo>
                      <a:pt x="272" y="4468"/>
                    </a:lnTo>
                    <a:lnTo>
                      <a:pt x="269" y="4465"/>
                    </a:lnTo>
                    <a:lnTo>
                      <a:pt x="385" y="4561"/>
                    </a:lnTo>
                    <a:lnTo>
                      <a:pt x="382" y="4559"/>
                    </a:lnTo>
                    <a:lnTo>
                      <a:pt x="444" y="4597"/>
                    </a:lnTo>
                    <a:lnTo>
                      <a:pt x="511" y="4629"/>
                    </a:lnTo>
                    <a:lnTo>
                      <a:pt x="579" y="4654"/>
                    </a:lnTo>
                    <a:lnTo>
                      <a:pt x="652" y="4673"/>
                    </a:lnTo>
                    <a:lnTo>
                      <a:pt x="728" y="4684"/>
                    </a:lnTo>
                    <a:lnTo>
                      <a:pt x="806" y="4688"/>
                    </a:lnTo>
                    <a:lnTo>
                      <a:pt x="5562" y="4688"/>
                    </a:lnTo>
                    <a:lnTo>
                      <a:pt x="5640" y="4685"/>
                    </a:lnTo>
                    <a:lnTo>
                      <a:pt x="5715" y="4673"/>
                    </a:lnTo>
                    <a:lnTo>
                      <a:pt x="5787" y="4655"/>
                    </a:lnTo>
                    <a:lnTo>
                      <a:pt x="5857" y="4630"/>
                    </a:lnTo>
                    <a:lnTo>
                      <a:pt x="5924" y="4598"/>
                    </a:lnTo>
                    <a:lnTo>
                      <a:pt x="5988" y="4559"/>
                    </a:lnTo>
                    <a:lnTo>
                      <a:pt x="5985" y="4561"/>
                    </a:lnTo>
                    <a:lnTo>
                      <a:pt x="6100" y="4465"/>
                    </a:lnTo>
                    <a:lnTo>
                      <a:pt x="6097" y="4468"/>
                    </a:lnTo>
                    <a:lnTo>
                      <a:pt x="6193" y="4353"/>
                    </a:lnTo>
                    <a:lnTo>
                      <a:pt x="6191" y="4356"/>
                    </a:lnTo>
                    <a:lnTo>
                      <a:pt x="6229" y="4294"/>
                    </a:lnTo>
                    <a:lnTo>
                      <a:pt x="6261" y="4227"/>
                    </a:lnTo>
                    <a:lnTo>
                      <a:pt x="6286" y="4157"/>
                    </a:lnTo>
                    <a:lnTo>
                      <a:pt x="6305" y="4086"/>
                    </a:lnTo>
                    <a:lnTo>
                      <a:pt x="6316" y="4010"/>
                    </a:lnTo>
                    <a:lnTo>
                      <a:pt x="6320" y="3931"/>
                    </a:lnTo>
                    <a:lnTo>
                      <a:pt x="6320" y="808"/>
                    </a:lnTo>
                    <a:lnTo>
                      <a:pt x="6317" y="730"/>
                    </a:lnTo>
                    <a:lnTo>
                      <a:pt x="6305" y="654"/>
                    </a:lnTo>
                    <a:lnTo>
                      <a:pt x="6287" y="582"/>
                    </a:lnTo>
                    <a:lnTo>
                      <a:pt x="6262" y="513"/>
                    </a:lnTo>
                    <a:lnTo>
                      <a:pt x="6230" y="446"/>
                    </a:lnTo>
                    <a:lnTo>
                      <a:pt x="6191" y="382"/>
                    </a:lnTo>
                    <a:lnTo>
                      <a:pt x="6193" y="385"/>
                    </a:lnTo>
                    <a:lnTo>
                      <a:pt x="6097" y="269"/>
                    </a:lnTo>
                    <a:lnTo>
                      <a:pt x="6100" y="272"/>
                    </a:lnTo>
                    <a:lnTo>
                      <a:pt x="5988" y="179"/>
                    </a:lnTo>
                    <a:lnTo>
                      <a:pt x="5926" y="140"/>
                    </a:lnTo>
                    <a:lnTo>
                      <a:pt x="5859" y="108"/>
                    </a:lnTo>
                    <a:lnTo>
                      <a:pt x="5789" y="83"/>
                    </a:lnTo>
                    <a:lnTo>
                      <a:pt x="5718" y="64"/>
                    </a:lnTo>
                    <a:lnTo>
                      <a:pt x="5642" y="52"/>
                    </a:lnTo>
                    <a:lnTo>
                      <a:pt x="5563" y="48"/>
                    </a:lnTo>
                    <a:lnTo>
                      <a:pt x="808" y="48"/>
                    </a:lnTo>
                    <a:lnTo>
                      <a:pt x="730" y="52"/>
                    </a:lnTo>
                    <a:lnTo>
                      <a:pt x="654" y="64"/>
                    </a:lnTo>
                    <a:lnTo>
                      <a:pt x="582" y="82"/>
                    </a:lnTo>
                    <a:lnTo>
                      <a:pt x="513" y="107"/>
                    </a:lnTo>
                    <a:lnTo>
                      <a:pt x="446" y="139"/>
                    </a:lnTo>
                    <a:lnTo>
                      <a:pt x="385" y="177"/>
                    </a:lnTo>
                    <a:lnTo>
                      <a:pt x="269" y="272"/>
                    </a:lnTo>
                    <a:lnTo>
                      <a:pt x="272" y="269"/>
                    </a:lnTo>
                    <a:lnTo>
                      <a:pt x="179" y="382"/>
                    </a:lnTo>
                    <a:lnTo>
                      <a:pt x="140" y="444"/>
                    </a:lnTo>
                    <a:lnTo>
                      <a:pt x="108" y="511"/>
                    </a:lnTo>
                    <a:lnTo>
                      <a:pt x="83" y="579"/>
                    </a:lnTo>
                    <a:lnTo>
                      <a:pt x="64" y="652"/>
                    </a:lnTo>
                    <a:lnTo>
                      <a:pt x="52" y="728"/>
                    </a:lnTo>
                    <a:lnTo>
                      <a:pt x="48" y="806"/>
                    </a:lnTo>
                    <a:lnTo>
                      <a:pt x="48" y="3930"/>
                    </a:lnTo>
                    <a:close/>
                  </a:path>
                </a:pathLst>
              </a:custGeom>
              <a:solidFill>
                <a:srgbClr val="005F29"/>
              </a:solidFill>
              <a:ln w="0" cap="flat">
                <a:solidFill>
                  <a:srgbClr val="005F29"/>
                </a:solidFill>
                <a:prstDash val="solid"/>
                <a:round/>
                <a:headEnd/>
                <a:tailEnd/>
              </a:ln>
            </p:spPr>
            <p:txBody>
              <a:bodyPr/>
              <a:lstStyle/>
              <a:p>
                <a:endParaRPr lang="en-US"/>
              </a:p>
            </p:txBody>
          </p:sp>
          <p:sp>
            <p:nvSpPr>
              <p:cNvPr id="86097" name="Rectangle 10"/>
              <p:cNvSpPr>
                <a:spLocks noChangeArrowheads="1"/>
              </p:cNvSpPr>
              <p:nvPr/>
            </p:nvSpPr>
            <p:spPr bwMode="auto">
              <a:xfrm>
                <a:off x="1747838" y="4189413"/>
                <a:ext cx="1912938" cy="234950"/>
              </a:xfrm>
              <a:prstGeom prst="rect">
                <a:avLst/>
              </a:prstGeom>
              <a:noFill/>
              <a:ln w="9525">
                <a:noFill/>
                <a:miter lim="800000"/>
                <a:headEnd/>
                <a:tailEnd/>
              </a:ln>
            </p:spPr>
            <p:txBody>
              <a:bodyPr wrap="none" lIns="0" tIns="0" rIns="0" bIns="0">
                <a:spAutoFit/>
              </a:bodyPr>
              <a:lstStyle/>
              <a:p>
                <a:r>
                  <a:rPr lang="en-US" sz="1400">
                    <a:solidFill>
                      <a:srgbClr val="000000"/>
                    </a:solidFill>
                    <a:ea typeface="ＭＳ Ｐゴシック"/>
                    <a:cs typeface="ＭＳ Ｐゴシック"/>
                  </a:rPr>
                  <a:t>Standing Committees &amp;</a:t>
                </a:r>
                <a:endParaRPr lang="en-US" sz="2400">
                  <a:ea typeface="ＭＳ Ｐゴシック"/>
                  <a:cs typeface="ＭＳ Ｐゴシック"/>
                </a:endParaRPr>
              </a:p>
            </p:txBody>
          </p:sp>
          <p:sp>
            <p:nvSpPr>
              <p:cNvPr id="86098" name="Rectangle 11"/>
              <p:cNvSpPr>
                <a:spLocks noChangeArrowheads="1"/>
              </p:cNvSpPr>
              <p:nvPr/>
            </p:nvSpPr>
            <p:spPr bwMode="auto">
              <a:xfrm>
                <a:off x="2036763" y="4400550"/>
                <a:ext cx="1341438" cy="236538"/>
              </a:xfrm>
              <a:prstGeom prst="rect">
                <a:avLst/>
              </a:prstGeom>
              <a:noFill/>
              <a:ln w="9525">
                <a:noFill/>
                <a:miter lim="800000"/>
                <a:headEnd/>
                <a:tailEnd/>
              </a:ln>
            </p:spPr>
            <p:txBody>
              <a:bodyPr wrap="none" lIns="0" tIns="0" rIns="0" bIns="0">
                <a:spAutoFit/>
              </a:bodyPr>
              <a:lstStyle/>
              <a:p>
                <a:r>
                  <a:rPr lang="en-US" sz="1400">
                    <a:solidFill>
                      <a:srgbClr val="000000"/>
                    </a:solidFill>
                    <a:ea typeface="ＭＳ Ｐゴシック"/>
                    <a:cs typeface="ＭＳ Ｐゴシック"/>
                  </a:rPr>
                  <a:t>Working Groups</a:t>
                </a:r>
                <a:endParaRPr lang="en-US" sz="2400">
                  <a:ea typeface="ＭＳ Ｐゴシック"/>
                  <a:cs typeface="ＭＳ Ｐゴシック"/>
                </a:endParaRPr>
              </a:p>
            </p:txBody>
          </p:sp>
          <p:pic>
            <p:nvPicPr>
              <p:cNvPr id="86099" name="Picture 19"/>
              <p:cNvPicPr>
                <a:picLocks noChangeAspect="1" noChangeArrowheads="1"/>
              </p:cNvPicPr>
              <p:nvPr/>
            </p:nvPicPr>
            <p:blipFill>
              <a:blip r:embed="rId5"/>
              <a:srcRect/>
              <a:stretch>
                <a:fillRect/>
              </a:stretch>
            </p:blipFill>
            <p:spPr bwMode="auto">
              <a:xfrm>
                <a:off x="1185863" y="2636838"/>
                <a:ext cx="1674813" cy="747713"/>
              </a:xfrm>
              <a:prstGeom prst="rect">
                <a:avLst/>
              </a:prstGeom>
              <a:noFill/>
              <a:ln w="9525">
                <a:noFill/>
                <a:miter lim="800000"/>
                <a:headEnd/>
                <a:tailEnd/>
              </a:ln>
            </p:spPr>
          </p:pic>
          <p:sp>
            <p:nvSpPr>
              <p:cNvPr id="86100" name="Rectangle 20"/>
              <p:cNvSpPr>
                <a:spLocks noChangeArrowheads="1"/>
              </p:cNvSpPr>
              <p:nvPr/>
            </p:nvSpPr>
            <p:spPr bwMode="auto">
              <a:xfrm>
                <a:off x="1397001" y="2738438"/>
                <a:ext cx="1401763" cy="196850"/>
              </a:xfrm>
              <a:prstGeom prst="rect">
                <a:avLst/>
              </a:prstGeom>
              <a:noFill/>
              <a:ln w="9525">
                <a:noFill/>
                <a:miter lim="800000"/>
                <a:headEnd/>
                <a:tailEnd/>
              </a:ln>
            </p:spPr>
            <p:txBody>
              <a:bodyPr wrap="none" lIns="0" tIns="0" rIns="0" bIns="0">
                <a:spAutoFit/>
              </a:bodyPr>
              <a:lstStyle/>
              <a:p>
                <a:r>
                  <a:rPr lang="en-US" sz="1200">
                    <a:solidFill>
                      <a:srgbClr val="FFFFFF"/>
                    </a:solidFill>
                    <a:ea typeface="ＭＳ Ｐゴシック"/>
                    <a:cs typeface="ＭＳ Ｐゴシック"/>
                  </a:rPr>
                  <a:t>Test &amp; Certification </a:t>
                </a:r>
                <a:endParaRPr lang="en-US" sz="2400">
                  <a:ea typeface="ＭＳ Ｐゴシック"/>
                  <a:cs typeface="ＭＳ Ｐゴシック"/>
                </a:endParaRPr>
              </a:p>
            </p:txBody>
          </p:sp>
          <p:sp>
            <p:nvSpPr>
              <p:cNvPr id="86101" name="Rectangle 21"/>
              <p:cNvSpPr>
                <a:spLocks noChangeArrowheads="1"/>
              </p:cNvSpPr>
              <p:nvPr/>
            </p:nvSpPr>
            <p:spPr bwMode="auto">
              <a:xfrm>
                <a:off x="1655763" y="2921000"/>
                <a:ext cx="852488" cy="198438"/>
              </a:xfrm>
              <a:prstGeom prst="rect">
                <a:avLst/>
              </a:prstGeom>
              <a:noFill/>
              <a:ln w="9525">
                <a:noFill/>
                <a:miter lim="800000"/>
                <a:headEnd/>
                <a:tailEnd/>
              </a:ln>
            </p:spPr>
            <p:txBody>
              <a:bodyPr wrap="none" lIns="0" tIns="0" rIns="0" bIns="0">
                <a:spAutoFit/>
              </a:bodyPr>
              <a:lstStyle/>
              <a:p>
                <a:r>
                  <a:rPr lang="en-US" sz="1200">
                    <a:solidFill>
                      <a:srgbClr val="FFFFFF"/>
                    </a:solidFill>
                    <a:ea typeface="ＭＳ Ｐゴシック"/>
                    <a:cs typeface="ＭＳ Ｐゴシック"/>
                  </a:rPr>
                  <a:t>Committee </a:t>
                </a:r>
                <a:endParaRPr lang="en-US" sz="2400">
                  <a:ea typeface="ＭＳ Ｐゴシック"/>
                  <a:cs typeface="ＭＳ Ｐゴシック"/>
                </a:endParaRPr>
              </a:p>
            </p:txBody>
          </p:sp>
          <p:sp>
            <p:nvSpPr>
              <p:cNvPr id="86102" name="Rectangle 22"/>
              <p:cNvSpPr>
                <a:spLocks noChangeArrowheads="1"/>
              </p:cNvSpPr>
              <p:nvPr/>
            </p:nvSpPr>
            <p:spPr bwMode="auto">
              <a:xfrm>
                <a:off x="1709738" y="3103563"/>
                <a:ext cx="700088" cy="198438"/>
              </a:xfrm>
              <a:prstGeom prst="rect">
                <a:avLst/>
              </a:prstGeom>
              <a:noFill/>
              <a:ln w="9525">
                <a:noFill/>
                <a:miter lim="800000"/>
                <a:headEnd/>
                <a:tailEnd/>
              </a:ln>
            </p:spPr>
            <p:txBody>
              <a:bodyPr wrap="none" lIns="0" tIns="0" rIns="0" bIns="0">
                <a:spAutoFit/>
              </a:bodyPr>
              <a:lstStyle/>
              <a:p>
                <a:r>
                  <a:rPr lang="en-US" sz="1200">
                    <a:solidFill>
                      <a:srgbClr val="FFFFFF"/>
                    </a:solidFill>
                    <a:ea typeface="ＭＳ Ｐゴシック"/>
                    <a:cs typeface="ＭＳ Ｐゴシック"/>
                  </a:rPr>
                  <a:t>(SGTCC)</a:t>
                </a:r>
                <a:endParaRPr lang="en-US" sz="2400">
                  <a:ea typeface="ＭＳ Ｐゴシック"/>
                  <a:cs typeface="ＭＳ Ｐゴシック"/>
                </a:endParaRPr>
              </a:p>
            </p:txBody>
          </p:sp>
          <p:pic>
            <p:nvPicPr>
              <p:cNvPr id="86103" name="Picture 24"/>
              <p:cNvPicPr>
                <a:picLocks noChangeAspect="1" noChangeArrowheads="1"/>
              </p:cNvPicPr>
              <p:nvPr/>
            </p:nvPicPr>
            <p:blipFill>
              <a:blip r:embed="rId6"/>
              <a:srcRect/>
              <a:stretch>
                <a:fillRect/>
              </a:stretch>
            </p:blipFill>
            <p:spPr bwMode="auto">
              <a:xfrm>
                <a:off x="2800351" y="2636838"/>
                <a:ext cx="1287463" cy="747713"/>
              </a:xfrm>
              <a:prstGeom prst="rect">
                <a:avLst/>
              </a:prstGeom>
              <a:noFill/>
              <a:ln w="9525">
                <a:noFill/>
                <a:miter lim="800000"/>
                <a:headEnd/>
                <a:tailEnd/>
              </a:ln>
            </p:spPr>
          </p:pic>
          <p:sp>
            <p:nvSpPr>
              <p:cNvPr id="86104" name="Rectangle 25"/>
              <p:cNvSpPr>
                <a:spLocks noChangeArrowheads="1"/>
              </p:cNvSpPr>
              <p:nvPr/>
            </p:nvSpPr>
            <p:spPr bwMode="auto">
              <a:xfrm>
                <a:off x="3044826" y="2738438"/>
                <a:ext cx="876300" cy="196850"/>
              </a:xfrm>
              <a:prstGeom prst="rect">
                <a:avLst/>
              </a:prstGeom>
              <a:noFill/>
              <a:ln w="9525">
                <a:noFill/>
                <a:miter lim="800000"/>
                <a:headEnd/>
                <a:tailEnd/>
              </a:ln>
            </p:spPr>
            <p:txBody>
              <a:bodyPr wrap="none" lIns="0" tIns="0" rIns="0" bIns="0">
                <a:spAutoFit/>
              </a:bodyPr>
              <a:lstStyle/>
              <a:p>
                <a:r>
                  <a:rPr lang="en-US" sz="1200">
                    <a:solidFill>
                      <a:srgbClr val="FFFFFF"/>
                    </a:solidFill>
                    <a:ea typeface="ＭＳ Ｐゴシック"/>
                    <a:cs typeface="ＭＳ Ｐゴシック"/>
                  </a:rPr>
                  <a:t>Architecture</a:t>
                </a:r>
                <a:endParaRPr lang="en-US" sz="2400">
                  <a:ea typeface="ＭＳ Ｐゴシック"/>
                  <a:cs typeface="ＭＳ Ｐゴシック"/>
                </a:endParaRPr>
              </a:p>
            </p:txBody>
          </p:sp>
          <p:sp>
            <p:nvSpPr>
              <p:cNvPr id="86105" name="Rectangle 26"/>
              <p:cNvSpPr>
                <a:spLocks noChangeArrowheads="1"/>
              </p:cNvSpPr>
              <p:nvPr/>
            </p:nvSpPr>
            <p:spPr bwMode="auto">
              <a:xfrm>
                <a:off x="3082926" y="2921000"/>
                <a:ext cx="808038" cy="198438"/>
              </a:xfrm>
              <a:prstGeom prst="rect">
                <a:avLst/>
              </a:prstGeom>
              <a:noFill/>
              <a:ln w="9525">
                <a:noFill/>
                <a:miter lim="800000"/>
                <a:headEnd/>
                <a:tailEnd/>
              </a:ln>
            </p:spPr>
            <p:txBody>
              <a:bodyPr wrap="none" lIns="0" tIns="0" rIns="0" bIns="0">
                <a:spAutoFit/>
              </a:bodyPr>
              <a:lstStyle/>
              <a:p>
                <a:r>
                  <a:rPr lang="en-US" sz="1200">
                    <a:solidFill>
                      <a:srgbClr val="FFFFFF"/>
                    </a:solidFill>
                    <a:ea typeface="ＭＳ Ｐゴシック"/>
                    <a:cs typeface="ＭＳ Ｐゴシック"/>
                  </a:rPr>
                  <a:t>Committee</a:t>
                </a:r>
                <a:endParaRPr lang="en-US" sz="2400">
                  <a:ea typeface="ＭＳ Ｐゴシック"/>
                  <a:cs typeface="ＭＳ Ｐゴシック"/>
                </a:endParaRPr>
              </a:p>
            </p:txBody>
          </p:sp>
          <p:sp>
            <p:nvSpPr>
              <p:cNvPr id="86106" name="Rectangle 27"/>
              <p:cNvSpPr>
                <a:spLocks noChangeArrowheads="1"/>
              </p:cNvSpPr>
              <p:nvPr/>
            </p:nvSpPr>
            <p:spPr bwMode="auto">
              <a:xfrm>
                <a:off x="3181351" y="3103563"/>
                <a:ext cx="601663" cy="198438"/>
              </a:xfrm>
              <a:prstGeom prst="rect">
                <a:avLst/>
              </a:prstGeom>
              <a:noFill/>
              <a:ln w="9525">
                <a:noFill/>
                <a:miter lim="800000"/>
                <a:headEnd/>
                <a:tailEnd/>
              </a:ln>
            </p:spPr>
            <p:txBody>
              <a:bodyPr wrap="none" lIns="0" tIns="0" rIns="0" bIns="0">
                <a:spAutoFit/>
              </a:bodyPr>
              <a:lstStyle/>
              <a:p>
                <a:r>
                  <a:rPr lang="en-US" sz="1200">
                    <a:solidFill>
                      <a:srgbClr val="FFFFFF"/>
                    </a:solidFill>
                    <a:ea typeface="ＭＳ Ｐゴシック"/>
                    <a:cs typeface="ＭＳ Ｐゴシック"/>
                  </a:rPr>
                  <a:t>(SGAC)</a:t>
                </a:r>
                <a:endParaRPr lang="en-US" sz="2400">
                  <a:ea typeface="ＭＳ Ｐゴシック"/>
                  <a:cs typeface="ＭＳ Ｐゴシック"/>
                </a:endParaRPr>
              </a:p>
            </p:txBody>
          </p:sp>
          <p:pic>
            <p:nvPicPr>
              <p:cNvPr id="86107" name="Picture 32"/>
              <p:cNvPicPr>
                <a:picLocks noChangeAspect="1" noChangeArrowheads="1"/>
              </p:cNvPicPr>
              <p:nvPr/>
            </p:nvPicPr>
            <p:blipFill>
              <a:blip r:embed="rId7"/>
              <a:srcRect/>
              <a:stretch>
                <a:fillRect/>
              </a:stretch>
            </p:blipFill>
            <p:spPr bwMode="auto">
              <a:xfrm>
                <a:off x="1871663" y="3384550"/>
                <a:ext cx="1682750" cy="769938"/>
              </a:xfrm>
              <a:prstGeom prst="rect">
                <a:avLst/>
              </a:prstGeom>
              <a:noFill/>
              <a:ln w="9525">
                <a:noFill/>
                <a:miter lim="800000"/>
                <a:headEnd/>
                <a:tailEnd/>
              </a:ln>
            </p:spPr>
          </p:pic>
          <p:sp>
            <p:nvSpPr>
              <p:cNvPr id="86108" name="Rectangle 33"/>
              <p:cNvSpPr>
                <a:spLocks noChangeArrowheads="1"/>
              </p:cNvSpPr>
              <p:nvPr/>
            </p:nvSpPr>
            <p:spPr bwMode="auto">
              <a:xfrm>
                <a:off x="2217738" y="3484563"/>
                <a:ext cx="1104900" cy="196850"/>
              </a:xfrm>
              <a:prstGeom prst="rect">
                <a:avLst/>
              </a:prstGeom>
              <a:noFill/>
              <a:ln w="9525">
                <a:noFill/>
                <a:miter lim="800000"/>
                <a:headEnd/>
                <a:tailEnd/>
              </a:ln>
            </p:spPr>
            <p:txBody>
              <a:bodyPr wrap="none" lIns="0" tIns="0" rIns="0" bIns="0">
                <a:spAutoFit/>
              </a:bodyPr>
              <a:lstStyle/>
              <a:p>
                <a:r>
                  <a:rPr lang="en-US" sz="1200">
                    <a:solidFill>
                      <a:srgbClr val="FFFFFF"/>
                    </a:solidFill>
                    <a:ea typeface="ＭＳ Ｐゴシック"/>
                    <a:cs typeface="ＭＳ Ｐゴシック"/>
                  </a:rPr>
                  <a:t>Cyber Security </a:t>
                </a:r>
                <a:endParaRPr lang="en-US" sz="2400">
                  <a:ea typeface="ＭＳ Ｐゴシック"/>
                  <a:cs typeface="ＭＳ Ｐゴシック"/>
                </a:endParaRPr>
              </a:p>
            </p:txBody>
          </p:sp>
          <p:sp>
            <p:nvSpPr>
              <p:cNvPr id="86109" name="Rectangle 34"/>
              <p:cNvSpPr>
                <a:spLocks noChangeArrowheads="1"/>
              </p:cNvSpPr>
              <p:nvPr/>
            </p:nvSpPr>
            <p:spPr bwMode="auto">
              <a:xfrm>
                <a:off x="2211388" y="3667125"/>
                <a:ext cx="1143000" cy="198438"/>
              </a:xfrm>
              <a:prstGeom prst="rect">
                <a:avLst/>
              </a:prstGeom>
              <a:noFill/>
              <a:ln w="9525">
                <a:noFill/>
                <a:miter lim="800000"/>
                <a:headEnd/>
                <a:tailEnd/>
              </a:ln>
            </p:spPr>
            <p:txBody>
              <a:bodyPr wrap="none" lIns="0" tIns="0" rIns="0" bIns="0">
                <a:spAutoFit/>
              </a:bodyPr>
              <a:lstStyle/>
              <a:p>
                <a:r>
                  <a:rPr lang="en-US" sz="1200">
                    <a:solidFill>
                      <a:srgbClr val="FFFFFF"/>
                    </a:solidFill>
                    <a:ea typeface="ＭＳ Ｐゴシック"/>
                    <a:cs typeface="ＭＳ Ｐゴシック"/>
                  </a:rPr>
                  <a:t>Working Group </a:t>
                </a:r>
                <a:endParaRPr lang="en-US" sz="2400">
                  <a:ea typeface="ＭＳ Ｐゴシック"/>
                  <a:cs typeface="ＭＳ Ｐゴシック"/>
                </a:endParaRPr>
              </a:p>
            </p:txBody>
          </p:sp>
          <p:sp>
            <p:nvSpPr>
              <p:cNvPr id="86110" name="Rectangle 35"/>
              <p:cNvSpPr>
                <a:spLocks noChangeArrowheads="1"/>
              </p:cNvSpPr>
              <p:nvPr/>
            </p:nvSpPr>
            <p:spPr bwMode="auto">
              <a:xfrm>
                <a:off x="2424113" y="3848100"/>
                <a:ext cx="647700" cy="198438"/>
              </a:xfrm>
              <a:prstGeom prst="rect">
                <a:avLst/>
              </a:prstGeom>
              <a:noFill/>
              <a:ln w="9525">
                <a:noFill/>
                <a:miter lim="800000"/>
                <a:headEnd/>
                <a:tailEnd/>
              </a:ln>
            </p:spPr>
            <p:txBody>
              <a:bodyPr wrap="none" lIns="0" tIns="0" rIns="0" bIns="0">
                <a:spAutoFit/>
              </a:bodyPr>
              <a:lstStyle/>
              <a:p>
                <a:r>
                  <a:rPr lang="en-US" sz="1200">
                    <a:solidFill>
                      <a:srgbClr val="FFFFFF"/>
                    </a:solidFill>
                    <a:ea typeface="ＭＳ Ｐゴシック"/>
                    <a:cs typeface="ＭＳ Ｐゴシック"/>
                  </a:rPr>
                  <a:t>(CSWG)</a:t>
                </a:r>
                <a:endParaRPr lang="en-US" sz="2400">
                  <a:ea typeface="ＭＳ Ｐゴシック"/>
                  <a:cs typeface="ＭＳ Ｐゴシック"/>
                </a:endParaRPr>
              </a:p>
            </p:txBody>
          </p:sp>
        </p:grpSp>
      </p:grpSp>
      <p:grpSp>
        <p:nvGrpSpPr>
          <p:cNvPr id="86067" name="Group 164"/>
          <p:cNvGrpSpPr>
            <a:grpSpLocks/>
          </p:cNvGrpSpPr>
          <p:nvPr/>
        </p:nvGrpSpPr>
        <p:grpSpPr bwMode="auto">
          <a:xfrm>
            <a:off x="1317625" y="4927600"/>
            <a:ext cx="2994025" cy="1181100"/>
            <a:chOff x="1196976" y="4865688"/>
            <a:chExt cx="2994025" cy="1181100"/>
          </a:xfrm>
        </p:grpSpPr>
        <p:sp>
          <p:nvSpPr>
            <p:cNvPr id="86075" name="Freeform 29"/>
            <p:cNvSpPr>
              <a:spLocks noEditPoints="1"/>
            </p:cNvSpPr>
            <p:nvPr/>
          </p:nvSpPr>
          <p:spPr bwMode="auto">
            <a:xfrm>
              <a:off x="1196976" y="4865688"/>
              <a:ext cx="2994025" cy="1181100"/>
            </a:xfrm>
            <a:custGeom>
              <a:avLst/>
              <a:gdLst>
                <a:gd name="T0" fmla="*/ 2147483647 w 6288"/>
                <a:gd name="T1" fmla="*/ 2147483647 h 2480"/>
                <a:gd name="T2" fmla="*/ 2147483647 w 6288"/>
                <a:gd name="T3" fmla="*/ 2147483647 h 2480"/>
                <a:gd name="T4" fmla="*/ 2147483647 w 6288"/>
                <a:gd name="T5" fmla="*/ 2147483647 h 2480"/>
                <a:gd name="T6" fmla="*/ 2147483647 w 6288"/>
                <a:gd name="T7" fmla="*/ 2147483647 h 2480"/>
                <a:gd name="T8" fmla="*/ 2147483647 w 6288"/>
                <a:gd name="T9" fmla="*/ 2147483647 h 2480"/>
                <a:gd name="T10" fmla="*/ 2147483647 w 6288"/>
                <a:gd name="T11" fmla="*/ 2147483647 h 2480"/>
                <a:gd name="T12" fmla="*/ 2147483647 w 6288"/>
                <a:gd name="T13" fmla="*/ 2147483647 h 2480"/>
                <a:gd name="T14" fmla="*/ 2147483647 w 6288"/>
                <a:gd name="T15" fmla="*/ 2147483647 h 2480"/>
                <a:gd name="T16" fmla="*/ 2147483647 w 6288"/>
                <a:gd name="T17" fmla="*/ 2147483647 h 2480"/>
                <a:gd name="T18" fmla="*/ 2147483647 w 6288"/>
                <a:gd name="T19" fmla="*/ 2147483647 h 2480"/>
                <a:gd name="T20" fmla="*/ 2147483647 w 6288"/>
                <a:gd name="T21" fmla="*/ 2147483647 h 2480"/>
                <a:gd name="T22" fmla="*/ 2147483647 w 6288"/>
                <a:gd name="T23" fmla="*/ 2147483647 h 2480"/>
                <a:gd name="T24" fmla="*/ 2147483647 w 6288"/>
                <a:gd name="T25" fmla="*/ 2147483647 h 2480"/>
                <a:gd name="T26" fmla="*/ 2147483647 w 6288"/>
                <a:gd name="T27" fmla="*/ 2147483647 h 2480"/>
                <a:gd name="T28" fmla="*/ 2147483647 w 6288"/>
                <a:gd name="T29" fmla="*/ 2147483647 h 2480"/>
                <a:gd name="T30" fmla="*/ 2147483647 w 6288"/>
                <a:gd name="T31" fmla="*/ 2147483647 h 2480"/>
                <a:gd name="T32" fmla="*/ 2147483647 w 6288"/>
                <a:gd name="T33" fmla="*/ 2147483647 h 2480"/>
                <a:gd name="T34" fmla="*/ 2147483647 w 6288"/>
                <a:gd name="T35" fmla="*/ 2147483647 h 2480"/>
                <a:gd name="T36" fmla="*/ 2147483647 w 6288"/>
                <a:gd name="T37" fmla="*/ 2147483647 h 2480"/>
                <a:gd name="T38" fmla="*/ 2147483647 w 6288"/>
                <a:gd name="T39" fmla="*/ 2147483647 h 2480"/>
                <a:gd name="T40" fmla="*/ 2147483647 w 6288"/>
                <a:gd name="T41" fmla="*/ 2147483647 h 2480"/>
                <a:gd name="T42" fmla="*/ 2147483647 w 6288"/>
                <a:gd name="T43" fmla="*/ 2147483647 h 2480"/>
                <a:gd name="T44" fmla="*/ 2147483647 w 6288"/>
                <a:gd name="T45" fmla="*/ 2147483647 h 2480"/>
                <a:gd name="T46" fmla="*/ 2147483647 w 6288"/>
                <a:gd name="T47" fmla="*/ 2147483647 h 2480"/>
                <a:gd name="T48" fmla="*/ 2147483647 w 6288"/>
                <a:gd name="T49" fmla="*/ 2147483647 h 2480"/>
                <a:gd name="T50" fmla="*/ 2147483647 w 6288"/>
                <a:gd name="T51" fmla="*/ 2147483647 h 2480"/>
                <a:gd name="T52" fmla="*/ 2147483647 w 6288"/>
                <a:gd name="T53" fmla="*/ 2147483647 h 2480"/>
                <a:gd name="T54" fmla="*/ 2147483647 w 6288"/>
                <a:gd name="T55" fmla="*/ 2147483647 h 2480"/>
                <a:gd name="T56" fmla="*/ 2147483647 w 6288"/>
                <a:gd name="T57" fmla="*/ 2147483647 h 2480"/>
                <a:gd name="T58" fmla="*/ 2147483647 w 6288"/>
                <a:gd name="T59" fmla="*/ 2147483647 h 2480"/>
                <a:gd name="T60" fmla="*/ 2147483647 w 6288"/>
                <a:gd name="T61" fmla="*/ 2147483647 h 2480"/>
                <a:gd name="T62" fmla="*/ 2147483647 w 6288"/>
                <a:gd name="T63" fmla="*/ 2147483647 h 2480"/>
                <a:gd name="T64" fmla="*/ 2147483647 w 6288"/>
                <a:gd name="T65" fmla="*/ 2147483647 h 2480"/>
                <a:gd name="T66" fmla="*/ 2147483647 w 6288"/>
                <a:gd name="T67" fmla="*/ 2147483647 h 2480"/>
                <a:gd name="T68" fmla="*/ 2147483647 w 6288"/>
                <a:gd name="T69" fmla="*/ 2147483647 h 2480"/>
                <a:gd name="T70" fmla="*/ 2147483647 w 6288"/>
                <a:gd name="T71" fmla="*/ 2147483647 h 2480"/>
                <a:gd name="T72" fmla="*/ 2147483647 w 6288"/>
                <a:gd name="T73" fmla="*/ 2147483647 h 2480"/>
                <a:gd name="T74" fmla="*/ 2147483647 w 6288"/>
                <a:gd name="T75" fmla="*/ 2147483647 h 2480"/>
                <a:gd name="T76" fmla="*/ 2147483647 w 6288"/>
                <a:gd name="T77" fmla="*/ 2147483647 h 2480"/>
                <a:gd name="T78" fmla="*/ 2147483647 w 6288"/>
                <a:gd name="T79" fmla="*/ 2147483647 h 2480"/>
                <a:gd name="T80" fmla="*/ 2147483647 w 6288"/>
                <a:gd name="T81" fmla="*/ 2147483647 h 2480"/>
                <a:gd name="T82" fmla="*/ 2147483647 w 6288"/>
                <a:gd name="T83" fmla="*/ 2147483647 h 2480"/>
                <a:gd name="T84" fmla="*/ 2147483647 w 6288"/>
                <a:gd name="T85" fmla="*/ 2147483647 h 248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6288"/>
                <a:gd name="T130" fmla="*/ 0 h 2480"/>
                <a:gd name="T131" fmla="*/ 6288 w 6288"/>
                <a:gd name="T132" fmla="*/ 2480 h 2480"/>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6288" h="2480">
                  <a:moveTo>
                    <a:pt x="0" y="430"/>
                  </a:moveTo>
                  <a:lnTo>
                    <a:pt x="9" y="346"/>
                  </a:lnTo>
                  <a:cubicBezTo>
                    <a:pt x="9" y="344"/>
                    <a:pt x="9" y="343"/>
                    <a:pt x="10" y="341"/>
                  </a:cubicBezTo>
                  <a:lnTo>
                    <a:pt x="34" y="265"/>
                  </a:lnTo>
                  <a:cubicBezTo>
                    <a:pt x="34" y="264"/>
                    <a:pt x="35" y="262"/>
                    <a:pt x="35" y="261"/>
                  </a:cubicBezTo>
                  <a:lnTo>
                    <a:pt x="72" y="192"/>
                  </a:lnTo>
                  <a:cubicBezTo>
                    <a:pt x="73" y="191"/>
                    <a:pt x="74" y="189"/>
                    <a:pt x="75" y="188"/>
                  </a:cubicBezTo>
                  <a:lnTo>
                    <a:pt x="125" y="128"/>
                  </a:lnTo>
                  <a:cubicBezTo>
                    <a:pt x="126" y="127"/>
                    <a:pt x="127" y="126"/>
                    <a:pt x="128" y="125"/>
                  </a:cubicBezTo>
                  <a:lnTo>
                    <a:pt x="188" y="75"/>
                  </a:lnTo>
                  <a:cubicBezTo>
                    <a:pt x="189" y="74"/>
                    <a:pt x="191" y="73"/>
                    <a:pt x="192" y="72"/>
                  </a:cubicBezTo>
                  <a:lnTo>
                    <a:pt x="261" y="35"/>
                  </a:lnTo>
                  <a:cubicBezTo>
                    <a:pt x="262" y="35"/>
                    <a:pt x="264" y="34"/>
                    <a:pt x="265" y="34"/>
                  </a:cubicBezTo>
                  <a:lnTo>
                    <a:pt x="341" y="10"/>
                  </a:lnTo>
                  <a:cubicBezTo>
                    <a:pt x="343" y="9"/>
                    <a:pt x="344" y="9"/>
                    <a:pt x="346" y="9"/>
                  </a:cubicBezTo>
                  <a:lnTo>
                    <a:pt x="428" y="1"/>
                  </a:lnTo>
                  <a:lnTo>
                    <a:pt x="5859" y="0"/>
                  </a:lnTo>
                  <a:lnTo>
                    <a:pt x="5944" y="9"/>
                  </a:lnTo>
                  <a:cubicBezTo>
                    <a:pt x="5945" y="9"/>
                    <a:pt x="5947" y="9"/>
                    <a:pt x="5949" y="10"/>
                  </a:cubicBezTo>
                  <a:lnTo>
                    <a:pt x="6025" y="34"/>
                  </a:lnTo>
                  <a:cubicBezTo>
                    <a:pt x="6026" y="34"/>
                    <a:pt x="6027" y="35"/>
                    <a:pt x="6029" y="35"/>
                  </a:cubicBezTo>
                  <a:lnTo>
                    <a:pt x="6098" y="72"/>
                  </a:lnTo>
                  <a:cubicBezTo>
                    <a:pt x="6099" y="73"/>
                    <a:pt x="6101" y="74"/>
                    <a:pt x="6102" y="75"/>
                  </a:cubicBezTo>
                  <a:lnTo>
                    <a:pt x="6162" y="125"/>
                  </a:lnTo>
                  <a:cubicBezTo>
                    <a:pt x="6163" y="126"/>
                    <a:pt x="6164" y="127"/>
                    <a:pt x="6165" y="128"/>
                  </a:cubicBezTo>
                  <a:lnTo>
                    <a:pt x="6214" y="188"/>
                  </a:lnTo>
                  <a:cubicBezTo>
                    <a:pt x="6215" y="189"/>
                    <a:pt x="6216" y="191"/>
                    <a:pt x="6217" y="192"/>
                  </a:cubicBezTo>
                  <a:lnTo>
                    <a:pt x="6254" y="261"/>
                  </a:lnTo>
                  <a:cubicBezTo>
                    <a:pt x="6254" y="262"/>
                    <a:pt x="6255" y="264"/>
                    <a:pt x="6255" y="265"/>
                  </a:cubicBezTo>
                  <a:lnTo>
                    <a:pt x="6279" y="341"/>
                  </a:lnTo>
                  <a:cubicBezTo>
                    <a:pt x="6280" y="343"/>
                    <a:pt x="6280" y="344"/>
                    <a:pt x="6280" y="346"/>
                  </a:cubicBezTo>
                  <a:lnTo>
                    <a:pt x="6288" y="428"/>
                  </a:lnTo>
                  <a:lnTo>
                    <a:pt x="6288" y="2051"/>
                  </a:lnTo>
                  <a:lnTo>
                    <a:pt x="6280" y="2136"/>
                  </a:lnTo>
                  <a:cubicBezTo>
                    <a:pt x="6280" y="2137"/>
                    <a:pt x="6280" y="2139"/>
                    <a:pt x="6279" y="2141"/>
                  </a:cubicBezTo>
                  <a:lnTo>
                    <a:pt x="6255" y="2217"/>
                  </a:lnTo>
                  <a:cubicBezTo>
                    <a:pt x="6255" y="2218"/>
                    <a:pt x="6254" y="2219"/>
                    <a:pt x="6254" y="2221"/>
                  </a:cubicBezTo>
                  <a:lnTo>
                    <a:pt x="6217" y="2290"/>
                  </a:lnTo>
                  <a:cubicBezTo>
                    <a:pt x="6216" y="2291"/>
                    <a:pt x="6215" y="2292"/>
                    <a:pt x="6214" y="2294"/>
                  </a:cubicBezTo>
                  <a:lnTo>
                    <a:pt x="6165" y="2354"/>
                  </a:lnTo>
                  <a:cubicBezTo>
                    <a:pt x="6164" y="2355"/>
                    <a:pt x="6163" y="2356"/>
                    <a:pt x="6162" y="2357"/>
                  </a:cubicBezTo>
                  <a:lnTo>
                    <a:pt x="6102" y="2406"/>
                  </a:lnTo>
                  <a:cubicBezTo>
                    <a:pt x="6100" y="2407"/>
                    <a:pt x="6099" y="2408"/>
                    <a:pt x="6098" y="2409"/>
                  </a:cubicBezTo>
                  <a:lnTo>
                    <a:pt x="6029" y="2446"/>
                  </a:lnTo>
                  <a:cubicBezTo>
                    <a:pt x="6027" y="2446"/>
                    <a:pt x="6026" y="2447"/>
                    <a:pt x="6025" y="2447"/>
                  </a:cubicBezTo>
                  <a:lnTo>
                    <a:pt x="5949" y="2471"/>
                  </a:lnTo>
                  <a:cubicBezTo>
                    <a:pt x="5947" y="2472"/>
                    <a:pt x="5945" y="2472"/>
                    <a:pt x="5944" y="2472"/>
                  </a:cubicBezTo>
                  <a:lnTo>
                    <a:pt x="5862" y="2480"/>
                  </a:lnTo>
                  <a:lnTo>
                    <a:pt x="430" y="2480"/>
                  </a:lnTo>
                  <a:lnTo>
                    <a:pt x="346" y="2472"/>
                  </a:lnTo>
                  <a:cubicBezTo>
                    <a:pt x="344" y="2472"/>
                    <a:pt x="343" y="2472"/>
                    <a:pt x="341" y="2471"/>
                  </a:cubicBezTo>
                  <a:lnTo>
                    <a:pt x="265" y="2447"/>
                  </a:lnTo>
                  <a:cubicBezTo>
                    <a:pt x="264" y="2447"/>
                    <a:pt x="262" y="2446"/>
                    <a:pt x="261" y="2446"/>
                  </a:cubicBezTo>
                  <a:lnTo>
                    <a:pt x="192" y="2409"/>
                  </a:lnTo>
                  <a:cubicBezTo>
                    <a:pt x="191" y="2408"/>
                    <a:pt x="189" y="2407"/>
                    <a:pt x="188" y="2406"/>
                  </a:cubicBezTo>
                  <a:lnTo>
                    <a:pt x="128" y="2357"/>
                  </a:lnTo>
                  <a:cubicBezTo>
                    <a:pt x="127" y="2356"/>
                    <a:pt x="126" y="2355"/>
                    <a:pt x="125" y="2354"/>
                  </a:cubicBezTo>
                  <a:lnTo>
                    <a:pt x="75" y="2294"/>
                  </a:lnTo>
                  <a:cubicBezTo>
                    <a:pt x="74" y="2293"/>
                    <a:pt x="73" y="2291"/>
                    <a:pt x="72" y="2290"/>
                  </a:cubicBezTo>
                  <a:lnTo>
                    <a:pt x="35" y="2221"/>
                  </a:lnTo>
                  <a:cubicBezTo>
                    <a:pt x="35" y="2219"/>
                    <a:pt x="34" y="2218"/>
                    <a:pt x="34" y="2217"/>
                  </a:cubicBezTo>
                  <a:lnTo>
                    <a:pt x="10" y="2141"/>
                  </a:lnTo>
                  <a:cubicBezTo>
                    <a:pt x="9" y="2139"/>
                    <a:pt x="9" y="2137"/>
                    <a:pt x="9" y="2136"/>
                  </a:cubicBezTo>
                  <a:lnTo>
                    <a:pt x="1" y="2054"/>
                  </a:lnTo>
                  <a:lnTo>
                    <a:pt x="0" y="430"/>
                  </a:lnTo>
                  <a:close/>
                  <a:moveTo>
                    <a:pt x="48" y="2049"/>
                  </a:moveTo>
                  <a:lnTo>
                    <a:pt x="56" y="2131"/>
                  </a:lnTo>
                  <a:lnTo>
                    <a:pt x="55" y="2126"/>
                  </a:lnTo>
                  <a:lnTo>
                    <a:pt x="79" y="2202"/>
                  </a:lnTo>
                  <a:lnTo>
                    <a:pt x="78" y="2198"/>
                  </a:lnTo>
                  <a:lnTo>
                    <a:pt x="115" y="2267"/>
                  </a:lnTo>
                  <a:lnTo>
                    <a:pt x="112" y="2263"/>
                  </a:lnTo>
                  <a:lnTo>
                    <a:pt x="162" y="2323"/>
                  </a:lnTo>
                  <a:lnTo>
                    <a:pt x="159" y="2320"/>
                  </a:lnTo>
                  <a:lnTo>
                    <a:pt x="219" y="2369"/>
                  </a:lnTo>
                  <a:lnTo>
                    <a:pt x="215" y="2366"/>
                  </a:lnTo>
                  <a:lnTo>
                    <a:pt x="284" y="2403"/>
                  </a:lnTo>
                  <a:lnTo>
                    <a:pt x="280" y="2402"/>
                  </a:lnTo>
                  <a:lnTo>
                    <a:pt x="356" y="2426"/>
                  </a:lnTo>
                  <a:lnTo>
                    <a:pt x="351" y="2425"/>
                  </a:lnTo>
                  <a:lnTo>
                    <a:pt x="430" y="2432"/>
                  </a:lnTo>
                  <a:lnTo>
                    <a:pt x="5857" y="2433"/>
                  </a:lnTo>
                  <a:lnTo>
                    <a:pt x="5939" y="2425"/>
                  </a:lnTo>
                  <a:lnTo>
                    <a:pt x="5934" y="2426"/>
                  </a:lnTo>
                  <a:lnTo>
                    <a:pt x="6010" y="2402"/>
                  </a:lnTo>
                  <a:lnTo>
                    <a:pt x="6006" y="2403"/>
                  </a:lnTo>
                  <a:lnTo>
                    <a:pt x="6075" y="2366"/>
                  </a:lnTo>
                  <a:lnTo>
                    <a:pt x="6071" y="2369"/>
                  </a:lnTo>
                  <a:lnTo>
                    <a:pt x="6131" y="2320"/>
                  </a:lnTo>
                  <a:lnTo>
                    <a:pt x="6128" y="2323"/>
                  </a:lnTo>
                  <a:lnTo>
                    <a:pt x="6177" y="2263"/>
                  </a:lnTo>
                  <a:lnTo>
                    <a:pt x="6174" y="2267"/>
                  </a:lnTo>
                  <a:lnTo>
                    <a:pt x="6211" y="2198"/>
                  </a:lnTo>
                  <a:lnTo>
                    <a:pt x="6210" y="2202"/>
                  </a:lnTo>
                  <a:lnTo>
                    <a:pt x="6234" y="2126"/>
                  </a:lnTo>
                  <a:lnTo>
                    <a:pt x="6233" y="2131"/>
                  </a:lnTo>
                  <a:lnTo>
                    <a:pt x="6240" y="2051"/>
                  </a:lnTo>
                  <a:lnTo>
                    <a:pt x="6241" y="433"/>
                  </a:lnTo>
                  <a:lnTo>
                    <a:pt x="6233" y="351"/>
                  </a:lnTo>
                  <a:lnTo>
                    <a:pt x="6234" y="356"/>
                  </a:lnTo>
                  <a:lnTo>
                    <a:pt x="6210" y="280"/>
                  </a:lnTo>
                  <a:lnTo>
                    <a:pt x="6211" y="284"/>
                  </a:lnTo>
                  <a:lnTo>
                    <a:pt x="6174" y="215"/>
                  </a:lnTo>
                  <a:lnTo>
                    <a:pt x="6177" y="219"/>
                  </a:lnTo>
                  <a:lnTo>
                    <a:pt x="6128" y="159"/>
                  </a:lnTo>
                  <a:lnTo>
                    <a:pt x="6131" y="162"/>
                  </a:lnTo>
                  <a:lnTo>
                    <a:pt x="6071" y="112"/>
                  </a:lnTo>
                  <a:lnTo>
                    <a:pt x="6075" y="115"/>
                  </a:lnTo>
                  <a:lnTo>
                    <a:pt x="6006" y="78"/>
                  </a:lnTo>
                  <a:lnTo>
                    <a:pt x="6010" y="79"/>
                  </a:lnTo>
                  <a:lnTo>
                    <a:pt x="5934" y="55"/>
                  </a:lnTo>
                  <a:lnTo>
                    <a:pt x="5939" y="56"/>
                  </a:lnTo>
                  <a:lnTo>
                    <a:pt x="5859" y="48"/>
                  </a:lnTo>
                  <a:lnTo>
                    <a:pt x="433" y="48"/>
                  </a:lnTo>
                  <a:lnTo>
                    <a:pt x="351" y="56"/>
                  </a:lnTo>
                  <a:lnTo>
                    <a:pt x="356" y="55"/>
                  </a:lnTo>
                  <a:lnTo>
                    <a:pt x="280" y="79"/>
                  </a:lnTo>
                  <a:lnTo>
                    <a:pt x="284" y="78"/>
                  </a:lnTo>
                  <a:lnTo>
                    <a:pt x="215" y="115"/>
                  </a:lnTo>
                  <a:lnTo>
                    <a:pt x="219" y="112"/>
                  </a:lnTo>
                  <a:lnTo>
                    <a:pt x="159" y="162"/>
                  </a:lnTo>
                  <a:lnTo>
                    <a:pt x="162" y="159"/>
                  </a:lnTo>
                  <a:lnTo>
                    <a:pt x="112" y="219"/>
                  </a:lnTo>
                  <a:lnTo>
                    <a:pt x="115" y="215"/>
                  </a:lnTo>
                  <a:lnTo>
                    <a:pt x="78" y="284"/>
                  </a:lnTo>
                  <a:lnTo>
                    <a:pt x="79" y="280"/>
                  </a:lnTo>
                  <a:lnTo>
                    <a:pt x="55" y="356"/>
                  </a:lnTo>
                  <a:lnTo>
                    <a:pt x="56" y="351"/>
                  </a:lnTo>
                  <a:lnTo>
                    <a:pt x="48" y="430"/>
                  </a:lnTo>
                  <a:lnTo>
                    <a:pt x="48" y="2049"/>
                  </a:lnTo>
                  <a:close/>
                </a:path>
              </a:pathLst>
            </a:custGeom>
            <a:solidFill>
              <a:srgbClr val="005F29"/>
            </a:solidFill>
            <a:ln w="0" cap="flat">
              <a:solidFill>
                <a:srgbClr val="005F29"/>
              </a:solidFill>
              <a:prstDash val="solid"/>
              <a:round/>
              <a:headEnd/>
              <a:tailEnd/>
            </a:ln>
          </p:spPr>
          <p:txBody>
            <a:bodyPr/>
            <a:lstStyle/>
            <a:p>
              <a:endParaRPr lang="en-US"/>
            </a:p>
          </p:txBody>
        </p:sp>
        <p:grpSp>
          <p:nvGrpSpPr>
            <p:cNvPr id="86076" name="Group 163"/>
            <p:cNvGrpSpPr>
              <a:grpSpLocks/>
            </p:cNvGrpSpPr>
            <p:nvPr/>
          </p:nvGrpSpPr>
          <p:grpSpPr bwMode="auto">
            <a:xfrm>
              <a:off x="1208088" y="4878388"/>
              <a:ext cx="2971800" cy="1157288"/>
              <a:chOff x="1208088" y="4878388"/>
              <a:chExt cx="2971800" cy="1157288"/>
            </a:xfrm>
          </p:grpSpPr>
          <p:sp>
            <p:nvSpPr>
              <p:cNvPr id="86077" name="Freeform 28"/>
              <p:cNvSpPr>
                <a:spLocks/>
              </p:cNvSpPr>
              <p:nvPr/>
            </p:nvSpPr>
            <p:spPr bwMode="auto">
              <a:xfrm>
                <a:off x="1208088" y="4878388"/>
                <a:ext cx="2971800" cy="1157288"/>
              </a:xfrm>
              <a:custGeom>
                <a:avLst/>
                <a:gdLst>
                  <a:gd name="T0" fmla="*/ 0 w 6240"/>
                  <a:gd name="T1" fmla="*/ 2147483647 h 2432"/>
                  <a:gd name="T2" fmla="*/ 2147483647 w 6240"/>
                  <a:gd name="T3" fmla="*/ 0 h 2432"/>
                  <a:gd name="T4" fmla="*/ 2147483647 w 6240"/>
                  <a:gd name="T5" fmla="*/ 0 h 2432"/>
                  <a:gd name="T6" fmla="*/ 2147483647 w 6240"/>
                  <a:gd name="T7" fmla="*/ 0 h 2432"/>
                  <a:gd name="T8" fmla="*/ 2147483647 w 6240"/>
                  <a:gd name="T9" fmla="*/ 0 h 2432"/>
                  <a:gd name="T10" fmla="*/ 2147483647 w 6240"/>
                  <a:gd name="T11" fmla="*/ 0 h 2432"/>
                  <a:gd name="T12" fmla="*/ 2147483647 w 6240"/>
                  <a:gd name="T13" fmla="*/ 2147483647 h 2432"/>
                  <a:gd name="T14" fmla="*/ 2147483647 w 6240"/>
                  <a:gd name="T15" fmla="*/ 2147483647 h 2432"/>
                  <a:gd name="T16" fmla="*/ 2147483647 w 6240"/>
                  <a:gd name="T17" fmla="*/ 2147483647 h 2432"/>
                  <a:gd name="T18" fmla="*/ 2147483647 w 6240"/>
                  <a:gd name="T19" fmla="*/ 2147483647 h 2432"/>
                  <a:gd name="T20" fmla="*/ 2147483647 w 6240"/>
                  <a:gd name="T21" fmla="*/ 2147483647 h 2432"/>
                  <a:gd name="T22" fmla="*/ 2147483647 w 6240"/>
                  <a:gd name="T23" fmla="*/ 2147483647 h 2432"/>
                  <a:gd name="T24" fmla="*/ 2147483647 w 6240"/>
                  <a:gd name="T25" fmla="*/ 2147483647 h 2432"/>
                  <a:gd name="T26" fmla="*/ 2147483647 w 6240"/>
                  <a:gd name="T27" fmla="*/ 2147483647 h 2432"/>
                  <a:gd name="T28" fmla="*/ 2147483647 w 6240"/>
                  <a:gd name="T29" fmla="*/ 2147483647 h 2432"/>
                  <a:gd name="T30" fmla="*/ 2147483647 w 6240"/>
                  <a:gd name="T31" fmla="*/ 2147483647 h 2432"/>
                  <a:gd name="T32" fmla="*/ 0 w 6240"/>
                  <a:gd name="T33" fmla="*/ 2147483647 h 2432"/>
                  <a:gd name="T34" fmla="*/ 0 w 6240"/>
                  <a:gd name="T35" fmla="*/ 2147483647 h 2432"/>
                  <a:gd name="T36" fmla="*/ 0 w 6240"/>
                  <a:gd name="T37" fmla="*/ 2147483647 h 243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240"/>
                  <a:gd name="T58" fmla="*/ 0 h 2432"/>
                  <a:gd name="T59" fmla="*/ 6240 w 6240"/>
                  <a:gd name="T60" fmla="*/ 2432 h 243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240" h="2432">
                    <a:moveTo>
                      <a:pt x="0" y="406"/>
                    </a:moveTo>
                    <a:cubicBezTo>
                      <a:pt x="0" y="182"/>
                      <a:pt x="182" y="0"/>
                      <a:pt x="406" y="0"/>
                    </a:cubicBezTo>
                    <a:cubicBezTo>
                      <a:pt x="406" y="0"/>
                      <a:pt x="406" y="0"/>
                      <a:pt x="406" y="0"/>
                    </a:cubicBezTo>
                    <a:lnTo>
                      <a:pt x="5835" y="0"/>
                    </a:lnTo>
                    <a:cubicBezTo>
                      <a:pt x="6059" y="0"/>
                      <a:pt x="6240" y="182"/>
                      <a:pt x="6240" y="406"/>
                    </a:cubicBezTo>
                    <a:cubicBezTo>
                      <a:pt x="6240" y="406"/>
                      <a:pt x="6240" y="406"/>
                      <a:pt x="6240" y="406"/>
                    </a:cubicBezTo>
                    <a:lnTo>
                      <a:pt x="6240" y="2027"/>
                    </a:lnTo>
                    <a:cubicBezTo>
                      <a:pt x="6240" y="2251"/>
                      <a:pt x="6059" y="2432"/>
                      <a:pt x="5835" y="2432"/>
                    </a:cubicBezTo>
                    <a:cubicBezTo>
                      <a:pt x="5835" y="2432"/>
                      <a:pt x="5835" y="2432"/>
                      <a:pt x="5835" y="2432"/>
                    </a:cubicBezTo>
                    <a:lnTo>
                      <a:pt x="406" y="2432"/>
                    </a:lnTo>
                    <a:cubicBezTo>
                      <a:pt x="182" y="2432"/>
                      <a:pt x="0" y="2251"/>
                      <a:pt x="0" y="2027"/>
                    </a:cubicBezTo>
                    <a:cubicBezTo>
                      <a:pt x="0" y="2027"/>
                      <a:pt x="0" y="2027"/>
                      <a:pt x="0" y="2027"/>
                    </a:cubicBezTo>
                    <a:lnTo>
                      <a:pt x="0" y="406"/>
                    </a:lnTo>
                    <a:close/>
                  </a:path>
                </a:pathLst>
              </a:custGeom>
              <a:solidFill>
                <a:srgbClr val="AFE4B4"/>
              </a:solidFill>
              <a:ln w="0">
                <a:solidFill>
                  <a:srgbClr val="000000"/>
                </a:solidFill>
                <a:prstDash val="solid"/>
                <a:round/>
                <a:headEnd/>
                <a:tailEnd/>
              </a:ln>
            </p:spPr>
            <p:txBody>
              <a:bodyPr/>
              <a:lstStyle/>
              <a:p>
                <a:endParaRPr lang="en-US"/>
              </a:p>
            </p:txBody>
          </p:sp>
          <p:sp>
            <p:nvSpPr>
              <p:cNvPr id="86078" name="Rectangle 30"/>
              <p:cNvSpPr>
                <a:spLocks noChangeArrowheads="1"/>
              </p:cNvSpPr>
              <p:nvPr/>
            </p:nvSpPr>
            <p:spPr bwMode="auto">
              <a:xfrm>
                <a:off x="1790701" y="5735638"/>
                <a:ext cx="1866900" cy="236538"/>
              </a:xfrm>
              <a:prstGeom prst="rect">
                <a:avLst/>
              </a:prstGeom>
              <a:noFill/>
              <a:ln w="9525">
                <a:noFill/>
                <a:miter lim="800000"/>
                <a:headEnd/>
                <a:tailEnd/>
              </a:ln>
            </p:spPr>
            <p:txBody>
              <a:bodyPr wrap="none" lIns="0" tIns="0" rIns="0" bIns="0">
                <a:spAutoFit/>
              </a:bodyPr>
              <a:lstStyle/>
              <a:p>
                <a:r>
                  <a:rPr lang="en-US" sz="1400">
                    <a:solidFill>
                      <a:srgbClr val="000000"/>
                    </a:solidFill>
                    <a:ea typeface="ＭＳ Ｐゴシック"/>
                    <a:cs typeface="ＭＳ Ｐゴシック"/>
                  </a:rPr>
                  <a:t>Coordination Functions</a:t>
                </a:r>
                <a:endParaRPr lang="en-US" sz="2400">
                  <a:ea typeface="ＭＳ Ｐゴシック"/>
                  <a:cs typeface="ＭＳ Ｐゴシック"/>
                </a:endParaRPr>
              </a:p>
            </p:txBody>
          </p:sp>
          <p:pic>
            <p:nvPicPr>
              <p:cNvPr id="86079" name="Picture 85"/>
              <p:cNvPicPr>
                <a:picLocks noChangeAspect="1" noChangeArrowheads="1"/>
              </p:cNvPicPr>
              <p:nvPr/>
            </p:nvPicPr>
            <p:blipFill>
              <a:blip r:embed="rId8"/>
              <a:srcRect/>
              <a:stretch>
                <a:fillRect/>
              </a:stretch>
            </p:blipFill>
            <p:spPr bwMode="auto">
              <a:xfrm>
                <a:off x="1276351" y="4946650"/>
                <a:ext cx="952500" cy="800100"/>
              </a:xfrm>
              <a:prstGeom prst="rect">
                <a:avLst/>
              </a:prstGeom>
              <a:noFill/>
              <a:ln w="9525">
                <a:noFill/>
                <a:miter lim="800000"/>
                <a:headEnd/>
                <a:tailEnd/>
              </a:ln>
            </p:spPr>
          </p:pic>
          <p:sp>
            <p:nvSpPr>
              <p:cNvPr id="86080" name="Rectangle 86"/>
              <p:cNvSpPr>
                <a:spLocks noChangeArrowheads="1"/>
              </p:cNvSpPr>
              <p:nvPr/>
            </p:nvSpPr>
            <p:spPr bwMode="auto">
              <a:xfrm>
                <a:off x="1508126" y="5030788"/>
                <a:ext cx="623888" cy="182563"/>
              </a:xfrm>
              <a:prstGeom prst="rect">
                <a:avLst/>
              </a:prstGeom>
              <a:noFill/>
              <a:ln w="9525">
                <a:noFill/>
                <a:miter lim="800000"/>
                <a:headEnd/>
                <a:tailEnd/>
              </a:ln>
            </p:spPr>
            <p:txBody>
              <a:bodyPr wrap="none" lIns="0" tIns="0" rIns="0" bIns="0">
                <a:spAutoFit/>
              </a:bodyPr>
              <a:lstStyle/>
              <a:p>
                <a:r>
                  <a:rPr lang="en-US" sz="1000">
                    <a:solidFill>
                      <a:srgbClr val="FFFFFF"/>
                    </a:solidFill>
                    <a:ea typeface="ＭＳ Ｐゴシック"/>
                    <a:cs typeface="ＭＳ Ｐゴシック"/>
                  </a:rPr>
                  <a:t>Program </a:t>
                </a:r>
                <a:endParaRPr lang="en-US" sz="2400">
                  <a:ea typeface="ＭＳ Ｐゴシック"/>
                  <a:cs typeface="ＭＳ Ｐゴシック"/>
                </a:endParaRPr>
              </a:p>
            </p:txBody>
          </p:sp>
          <p:sp>
            <p:nvSpPr>
              <p:cNvPr id="86081" name="Rectangle 87"/>
              <p:cNvSpPr>
                <a:spLocks noChangeArrowheads="1"/>
              </p:cNvSpPr>
              <p:nvPr/>
            </p:nvSpPr>
            <p:spPr bwMode="auto">
              <a:xfrm>
                <a:off x="1592263" y="5183188"/>
                <a:ext cx="441325" cy="182563"/>
              </a:xfrm>
              <a:prstGeom prst="rect">
                <a:avLst/>
              </a:prstGeom>
              <a:noFill/>
              <a:ln w="9525">
                <a:noFill/>
                <a:miter lim="800000"/>
                <a:headEnd/>
                <a:tailEnd/>
              </a:ln>
            </p:spPr>
            <p:txBody>
              <a:bodyPr wrap="none" lIns="0" tIns="0" rIns="0" bIns="0">
                <a:spAutoFit/>
              </a:bodyPr>
              <a:lstStyle/>
              <a:p>
                <a:r>
                  <a:rPr lang="en-US" sz="1000">
                    <a:solidFill>
                      <a:srgbClr val="FFFFFF"/>
                    </a:solidFill>
                    <a:ea typeface="ＭＳ Ｐゴシック"/>
                    <a:cs typeface="ＭＳ Ｐゴシック"/>
                  </a:rPr>
                  <a:t>Mgmt </a:t>
                </a:r>
                <a:endParaRPr lang="en-US" sz="2400">
                  <a:ea typeface="ＭＳ Ｐゴシック"/>
                  <a:cs typeface="ＭＳ Ｐゴシック"/>
                </a:endParaRPr>
              </a:p>
            </p:txBody>
          </p:sp>
          <p:sp>
            <p:nvSpPr>
              <p:cNvPr id="86082" name="Rectangle 88"/>
              <p:cNvSpPr>
                <a:spLocks noChangeArrowheads="1"/>
              </p:cNvSpPr>
              <p:nvPr/>
            </p:nvSpPr>
            <p:spPr bwMode="auto">
              <a:xfrm>
                <a:off x="1584326" y="5335588"/>
                <a:ext cx="419100" cy="182563"/>
              </a:xfrm>
              <a:prstGeom prst="rect">
                <a:avLst/>
              </a:prstGeom>
              <a:noFill/>
              <a:ln w="9525">
                <a:noFill/>
                <a:miter lim="800000"/>
                <a:headEnd/>
                <a:tailEnd/>
              </a:ln>
            </p:spPr>
            <p:txBody>
              <a:bodyPr wrap="none" lIns="0" tIns="0" rIns="0" bIns="0">
                <a:spAutoFit/>
              </a:bodyPr>
              <a:lstStyle/>
              <a:p>
                <a:r>
                  <a:rPr lang="en-US" sz="1000">
                    <a:solidFill>
                      <a:srgbClr val="FFFFFF"/>
                    </a:solidFill>
                    <a:ea typeface="ＭＳ Ｐゴシック"/>
                    <a:cs typeface="ＭＳ Ｐゴシック"/>
                  </a:rPr>
                  <a:t>Office</a:t>
                </a:r>
                <a:endParaRPr lang="en-US" sz="2400">
                  <a:ea typeface="ＭＳ Ｐゴシック"/>
                  <a:cs typeface="ＭＳ Ｐゴシック"/>
                </a:endParaRPr>
              </a:p>
            </p:txBody>
          </p:sp>
          <p:sp>
            <p:nvSpPr>
              <p:cNvPr id="86083" name="Rectangle 89"/>
              <p:cNvSpPr>
                <a:spLocks noChangeArrowheads="1"/>
              </p:cNvSpPr>
              <p:nvPr/>
            </p:nvSpPr>
            <p:spPr bwMode="auto">
              <a:xfrm>
                <a:off x="1562101" y="5487988"/>
                <a:ext cx="463550" cy="182563"/>
              </a:xfrm>
              <a:prstGeom prst="rect">
                <a:avLst/>
              </a:prstGeom>
              <a:noFill/>
              <a:ln w="9525">
                <a:noFill/>
                <a:miter lim="800000"/>
                <a:headEnd/>
                <a:tailEnd/>
              </a:ln>
            </p:spPr>
            <p:txBody>
              <a:bodyPr wrap="none" lIns="0" tIns="0" rIns="0" bIns="0">
                <a:spAutoFit/>
              </a:bodyPr>
              <a:lstStyle/>
              <a:p>
                <a:r>
                  <a:rPr lang="en-US" sz="1000">
                    <a:solidFill>
                      <a:srgbClr val="FFFFFF"/>
                    </a:solidFill>
                    <a:ea typeface="ＭＳ Ｐゴシック"/>
                    <a:cs typeface="ＭＳ Ｐゴシック"/>
                  </a:rPr>
                  <a:t>(PMO)</a:t>
                </a:r>
                <a:endParaRPr lang="en-US" sz="2400">
                  <a:ea typeface="ＭＳ Ｐゴシック"/>
                  <a:cs typeface="ＭＳ Ｐゴシック"/>
                </a:endParaRPr>
              </a:p>
            </p:txBody>
          </p:sp>
          <p:pic>
            <p:nvPicPr>
              <p:cNvPr id="86084" name="Picture 91"/>
              <p:cNvPicPr>
                <a:picLocks noChangeAspect="1" noChangeArrowheads="1"/>
              </p:cNvPicPr>
              <p:nvPr/>
            </p:nvPicPr>
            <p:blipFill>
              <a:blip r:embed="rId9"/>
              <a:srcRect/>
              <a:stretch>
                <a:fillRect/>
              </a:stretch>
            </p:blipFill>
            <p:spPr bwMode="auto">
              <a:xfrm>
                <a:off x="2190751" y="4946650"/>
                <a:ext cx="952500" cy="800100"/>
              </a:xfrm>
              <a:prstGeom prst="rect">
                <a:avLst/>
              </a:prstGeom>
              <a:noFill/>
              <a:ln w="9525">
                <a:noFill/>
                <a:miter lim="800000"/>
                <a:headEnd/>
                <a:tailEnd/>
              </a:ln>
            </p:spPr>
          </p:pic>
          <p:sp>
            <p:nvSpPr>
              <p:cNvPr id="86085" name="Rectangle 92"/>
              <p:cNvSpPr>
                <a:spLocks noChangeArrowheads="1"/>
              </p:cNvSpPr>
              <p:nvPr/>
            </p:nvSpPr>
            <p:spPr bwMode="auto">
              <a:xfrm>
                <a:off x="2460626" y="5030788"/>
                <a:ext cx="547688" cy="182563"/>
              </a:xfrm>
              <a:prstGeom prst="rect">
                <a:avLst/>
              </a:prstGeom>
              <a:noFill/>
              <a:ln w="9525">
                <a:noFill/>
                <a:miter lim="800000"/>
                <a:headEnd/>
                <a:tailEnd/>
              </a:ln>
            </p:spPr>
            <p:txBody>
              <a:bodyPr wrap="none" lIns="0" tIns="0" rIns="0" bIns="0">
                <a:spAutoFit/>
              </a:bodyPr>
              <a:lstStyle/>
              <a:p>
                <a:r>
                  <a:rPr lang="en-US" sz="1000">
                    <a:solidFill>
                      <a:srgbClr val="FFFFFF"/>
                    </a:solidFill>
                    <a:ea typeface="ＭＳ Ｐゴシック"/>
                    <a:cs typeface="ＭＳ Ｐゴシック"/>
                  </a:rPr>
                  <a:t>Comm. </a:t>
                </a:r>
                <a:endParaRPr lang="en-US" sz="2400">
                  <a:ea typeface="ＭＳ Ｐゴシック"/>
                  <a:cs typeface="ＭＳ Ｐゴシック"/>
                </a:endParaRPr>
              </a:p>
            </p:txBody>
          </p:sp>
          <p:sp>
            <p:nvSpPr>
              <p:cNvPr id="86086" name="Rectangle 93"/>
              <p:cNvSpPr>
                <a:spLocks noChangeArrowheads="1"/>
              </p:cNvSpPr>
              <p:nvPr/>
            </p:nvSpPr>
            <p:spPr bwMode="auto">
              <a:xfrm>
                <a:off x="2384426" y="5183188"/>
                <a:ext cx="700088" cy="182563"/>
              </a:xfrm>
              <a:prstGeom prst="rect">
                <a:avLst/>
              </a:prstGeom>
              <a:noFill/>
              <a:ln w="9525">
                <a:noFill/>
                <a:miter lim="800000"/>
                <a:headEnd/>
                <a:tailEnd/>
              </a:ln>
            </p:spPr>
            <p:txBody>
              <a:bodyPr wrap="none" lIns="0" tIns="0" rIns="0" bIns="0">
                <a:spAutoFit/>
              </a:bodyPr>
              <a:lstStyle/>
              <a:p>
                <a:r>
                  <a:rPr lang="en-US" sz="1000">
                    <a:solidFill>
                      <a:srgbClr val="FFFFFF"/>
                    </a:solidFill>
                    <a:ea typeface="ＭＳ Ｐゴシック"/>
                    <a:cs typeface="ＭＳ Ｐゴシック"/>
                  </a:rPr>
                  <a:t>Marketing </a:t>
                </a:r>
                <a:endParaRPr lang="en-US" sz="2400">
                  <a:ea typeface="ＭＳ Ｐゴシック"/>
                  <a:cs typeface="ＭＳ Ｐゴシック"/>
                </a:endParaRPr>
              </a:p>
            </p:txBody>
          </p:sp>
          <p:sp>
            <p:nvSpPr>
              <p:cNvPr id="86087" name="Rectangle 94"/>
              <p:cNvSpPr>
                <a:spLocks noChangeArrowheads="1"/>
              </p:cNvSpPr>
              <p:nvPr/>
            </p:nvSpPr>
            <p:spPr bwMode="auto">
              <a:xfrm>
                <a:off x="2384426" y="5335588"/>
                <a:ext cx="708025" cy="182563"/>
              </a:xfrm>
              <a:prstGeom prst="rect">
                <a:avLst/>
              </a:prstGeom>
              <a:noFill/>
              <a:ln w="9525">
                <a:noFill/>
                <a:miter lim="800000"/>
                <a:headEnd/>
                <a:tailEnd/>
              </a:ln>
            </p:spPr>
            <p:txBody>
              <a:bodyPr wrap="none" lIns="0" tIns="0" rIns="0" bIns="0">
                <a:spAutoFit/>
              </a:bodyPr>
              <a:lstStyle/>
              <a:p>
                <a:r>
                  <a:rPr lang="en-US" sz="1000">
                    <a:solidFill>
                      <a:srgbClr val="FFFFFF"/>
                    </a:solidFill>
                    <a:ea typeface="ＭＳ Ｐゴシック"/>
                    <a:cs typeface="ＭＳ Ｐゴシック"/>
                  </a:rPr>
                  <a:t>Education </a:t>
                </a:r>
                <a:endParaRPr lang="en-US" sz="2400">
                  <a:ea typeface="ＭＳ Ｐゴシック"/>
                  <a:cs typeface="ＭＳ Ｐゴシック"/>
                </a:endParaRPr>
              </a:p>
            </p:txBody>
          </p:sp>
          <p:sp>
            <p:nvSpPr>
              <p:cNvPr id="86088" name="Rectangle 95"/>
              <p:cNvSpPr>
                <a:spLocks noChangeArrowheads="1"/>
              </p:cNvSpPr>
              <p:nvPr/>
            </p:nvSpPr>
            <p:spPr bwMode="auto">
              <a:xfrm>
                <a:off x="2484438" y="5487988"/>
                <a:ext cx="457200" cy="182563"/>
              </a:xfrm>
              <a:prstGeom prst="rect">
                <a:avLst/>
              </a:prstGeom>
              <a:noFill/>
              <a:ln w="9525">
                <a:noFill/>
                <a:miter lim="800000"/>
                <a:headEnd/>
                <a:tailEnd/>
              </a:ln>
            </p:spPr>
            <p:txBody>
              <a:bodyPr wrap="none" lIns="0" tIns="0" rIns="0" bIns="0">
                <a:spAutoFit/>
              </a:bodyPr>
              <a:lstStyle/>
              <a:p>
                <a:r>
                  <a:rPr lang="en-US" sz="1000">
                    <a:solidFill>
                      <a:srgbClr val="FFFFFF"/>
                    </a:solidFill>
                    <a:ea typeface="ＭＳ Ｐゴシック"/>
                    <a:cs typeface="ＭＳ Ｐゴシック"/>
                  </a:rPr>
                  <a:t>(CME)</a:t>
                </a:r>
                <a:endParaRPr lang="en-US" sz="2400">
                  <a:ea typeface="ＭＳ Ｐゴシック"/>
                  <a:cs typeface="ＭＳ Ｐゴシック"/>
                </a:endParaRPr>
              </a:p>
            </p:txBody>
          </p:sp>
          <p:pic>
            <p:nvPicPr>
              <p:cNvPr id="86089" name="Picture 97"/>
              <p:cNvPicPr>
                <a:picLocks noChangeAspect="1" noChangeArrowheads="1"/>
              </p:cNvPicPr>
              <p:nvPr/>
            </p:nvPicPr>
            <p:blipFill>
              <a:blip r:embed="rId10"/>
              <a:srcRect/>
              <a:stretch>
                <a:fillRect/>
              </a:stretch>
            </p:blipFill>
            <p:spPr bwMode="auto">
              <a:xfrm>
                <a:off x="3105151" y="4946650"/>
                <a:ext cx="1020763" cy="800100"/>
              </a:xfrm>
              <a:prstGeom prst="rect">
                <a:avLst/>
              </a:prstGeom>
              <a:noFill/>
              <a:ln w="9525">
                <a:noFill/>
                <a:miter lim="800000"/>
                <a:headEnd/>
                <a:tailEnd/>
              </a:ln>
            </p:spPr>
          </p:pic>
          <p:sp>
            <p:nvSpPr>
              <p:cNvPr id="86090" name="Rectangle 98"/>
              <p:cNvSpPr>
                <a:spLocks noChangeArrowheads="1"/>
              </p:cNvSpPr>
              <p:nvPr/>
            </p:nvSpPr>
            <p:spPr bwMode="auto">
              <a:xfrm>
                <a:off x="3360738" y="5030788"/>
                <a:ext cx="654050" cy="182563"/>
              </a:xfrm>
              <a:prstGeom prst="rect">
                <a:avLst/>
              </a:prstGeom>
              <a:noFill/>
              <a:ln w="9525">
                <a:noFill/>
                <a:miter lim="800000"/>
                <a:headEnd/>
                <a:tailEnd/>
              </a:ln>
            </p:spPr>
            <p:txBody>
              <a:bodyPr wrap="none" lIns="0" tIns="0" rIns="0" bIns="0">
                <a:spAutoFit/>
              </a:bodyPr>
              <a:lstStyle/>
              <a:p>
                <a:r>
                  <a:rPr lang="en-US" sz="1000">
                    <a:solidFill>
                      <a:srgbClr val="FFFFFF"/>
                    </a:solidFill>
                    <a:ea typeface="ＭＳ Ｐゴシック"/>
                    <a:cs typeface="ＭＳ Ｐゴシック"/>
                  </a:rPr>
                  <a:t>Bylaws &amp; </a:t>
                </a:r>
                <a:endParaRPr lang="en-US" sz="2400">
                  <a:ea typeface="ＭＳ Ｐゴシック"/>
                  <a:cs typeface="ＭＳ Ｐゴシック"/>
                </a:endParaRPr>
              </a:p>
            </p:txBody>
          </p:sp>
          <p:sp>
            <p:nvSpPr>
              <p:cNvPr id="86091" name="Rectangle 99"/>
              <p:cNvSpPr>
                <a:spLocks noChangeArrowheads="1"/>
              </p:cNvSpPr>
              <p:nvPr/>
            </p:nvSpPr>
            <p:spPr bwMode="auto">
              <a:xfrm>
                <a:off x="3336926" y="5183188"/>
                <a:ext cx="700088" cy="182563"/>
              </a:xfrm>
              <a:prstGeom prst="rect">
                <a:avLst/>
              </a:prstGeom>
              <a:noFill/>
              <a:ln w="9525">
                <a:noFill/>
                <a:miter lim="800000"/>
                <a:headEnd/>
                <a:tailEnd/>
              </a:ln>
            </p:spPr>
            <p:txBody>
              <a:bodyPr wrap="none" lIns="0" tIns="0" rIns="0" bIns="0">
                <a:spAutoFit/>
              </a:bodyPr>
              <a:lstStyle/>
              <a:p>
                <a:r>
                  <a:rPr lang="en-US" sz="1000">
                    <a:solidFill>
                      <a:srgbClr val="FFFFFF"/>
                    </a:solidFill>
                    <a:ea typeface="ＭＳ Ｐゴシック"/>
                    <a:cs typeface="ＭＳ Ｐゴシック"/>
                  </a:rPr>
                  <a:t>Operating </a:t>
                </a:r>
                <a:endParaRPr lang="en-US" sz="2400">
                  <a:ea typeface="ＭＳ Ｐゴシック"/>
                  <a:cs typeface="ＭＳ Ｐゴシック"/>
                </a:endParaRPr>
              </a:p>
            </p:txBody>
          </p:sp>
          <p:sp>
            <p:nvSpPr>
              <p:cNvPr id="86092" name="Rectangle 100"/>
              <p:cNvSpPr>
                <a:spLocks noChangeArrowheads="1"/>
              </p:cNvSpPr>
              <p:nvPr/>
            </p:nvSpPr>
            <p:spPr bwMode="auto">
              <a:xfrm>
                <a:off x="3292476" y="5335588"/>
                <a:ext cx="798513" cy="182563"/>
              </a:xfrm>
              <a:prstGeom prst="rect">
                <a:avLst/>
              </a:prstGeom>
              <a:noFill/>
              <a:ln w="9525">
                <a:noFill/>
                <a:miter lim="800000"/>
                <a:headEnd/>
                <a:tailEnd/>
              </a:ln>
            </p:spPr>
            <p:txBody>
              <a:bodyPr wrap="none" lIns="0" tIns="0" rIns="0" bIns="0">
                <a:spAutoFit/>
              </a:bodyPr>
              <a:lstStyle/>
              <a:p>
                <a:r>
                  <a:rPr lang="en-US" sz="1000">
                    <a:solidFill>
                      <a:srgbClr val="FFFFFF"/>
                    </a:solidFill>
                    <a:ea typeface="ＭＳ Ｐゴシック"/>
                    <a:cs typeface="ＭＳ Ｐゴシック"/>
                  </a:rPr>
                  <a:t>Procedures </a:t>
                </a:r>
                <a:endParaRPr lang="en-US" sz="2400">
                  <a:ea typeface="ＭＳ Ｐゴシック"/>
                  <a:cs typeface="ＭＳ Ｐゴシック"/>
                </a:endParaRPr>
              </a:p>
            </p:txBody>
          </p:sp>
          <p:sp>
            <p:nvSpPr>
              <p:cNvPr id="86093" name="Rectangle 101"/>
              <p:cNvSpPr>
                <a:spLocks noChangeArrowheads="1"/>
              </p:cNvSpPr>
              <p:nvPr/>
            </p:nvSpPr>
            <p:spPr bwMode="auto">
              <a:xfrm>
                <a:off x="3443288" y="5487988"/>
                <a:ext cx="441325" cy="182563"/>
              </a:xfrm>
              <a:prstGeom prst="rect">
                <a:avLst/>
              </a:prstGeom>
              <a:noFill/>
              <a:ln w="9525">
                <a:noFill/>
                <a:miter lim="800000"/>
                <a:headEnd/>
                <a:tailEnd/>
              </a:ln>
            </p:spPr>
            <p:txBody>
              <a:bodyPr wrap="none" lIns="0" tIns="0" rIns="0" bIns="0">
                <a:spAutoFit/>
              </a:bodyPr>
              <a:lstStyle/>
              <a:p>
                <a:r>
                  <a:rPr lang="en-US" sz="1000">
                    <a:solidFill>
                      <a:srgbClr val="FFFFFF"/>
                    </a:solidFill>
                    <a:ea typeface="ＭＳ Ｐゴシック"/>
                    <a:cs typeface="ＭＳ Ｐゴシック"/>
                  </a:rPr>
                  <a:t>(BOP)</a:t>
                </a:r>
                <a:endParaRPr lang="en-US" sz="2400">
                  <a:ea typeface="ＭＳ Ｐゴシック"/>
                  <a:cs typeface="ＭＳ Ｐゴシック"/>
                </a:endParaRPr>
              </a:p>
            </p:txBody>
          </p:sp>
        </p:grpSp>
      </p:grpSp>
      <p:sp>
        <p:nvSpPr>
          <p:cNvPr id="86068" name="Rectangle 93"/>
          <p:cNvSpPr>
            <a:spLocks noChangeArrowheads="1"/>
          </p:cNvSpPr>
          <p:nvPr/>
        </p:nvSpPr>
        <p:spPr bwMode="auto">
          <a:xfrm>
            <a:off x="3200400" y="6172200"/>
            <a:ext cx="2790825" cy="457200"/>
          </a:xfrm>
          <a:prstGeom prst="rect">
            <a:avLst/>
          </a:prstGeom>
          <a:noFill/>
          <a:ln w="9525">
            <a:noFill/>
            <a:miter lim="800000"/>
            <a:headEnd/>
            <a:tailEnd/>
          </a:ln>
        </p:spPr>
        <p:txBody>
          <a:bodyPr wrap="none">
            <a:spAutoFit/>
          </a:bodyPr>
          <a:lstStyle/>
          <a:p>
            <a:r>
              <a:rPr lang="en-US" sz="2400" b="1">
                <a:solidFill>
                  <a:srgbClr val="000000"/>
                </a:solidFill>
              </a:rPr>
              <a:t>SGIP Membership</a:t>
            </a:r>
          </a:p>
        </p:txBody>
      </p:sp>
      <p:pic>
        <p:nvPicPr>
          <p:cNvPr id="86069" name="Picture 3" descr="C:\Current Projects\NIST Phase II\Communications\SGIP_Logo_Gif.gif"/>
          <p:cNvPicPr>
            <a:picLocks noChangeAspect="1" noChangeArrowheads="1"/>
          </p:cNvPicPr>
          <p:nvPr/>
        </p:nvPicPr>
        <p:blipFill>
          <a:blip r:embed="rId11"/>
          <a:srcRect/>
          <a:stretch>
            <a:fillRect/>
          </a:stretch>
        </p:blipFill>
        <p:spPr bwMode="auto">
          <a:xfrm>
            <a:off x="219075" y="228600"/>
            <a:ext cx="1228725" cy="792163"/>
          </a:xfrm>
          <a:prstGeom prst="rect">
            <a:avLst/>
          </a:prstGeom>
          <a:noFill/>
          <a:ln w="9525">
            <a:noFill/>
            <a:miter lim="800000"/>
            <a:headEnd/>
            <a:tailEnd/>
          </a:ln>
        </p:spPr>
      </p:pic>
      <p:grpSp>
        <p:nvGrpSpPr>
          <p:cNvPr id="86070" name="Group 94"/>
          <p:cNvGrpSpPr>
            <a:grpSpLocks/>
          </p:cNvGrpSpPr>
          <p:nvPr/>
        </p:nvGrpSpPr>
        <p:grpSpPr bwMode="auto">
          <a:xfrm>
            <a:off x="5160963" y="5264150"/>
            <a:ext cx="2362200" cy="487363"/>
            <a:chOff x="4159" y="3101"/>
            <a:chExt cx="533" cy="307"/>
          </a:xfrm>
        </p:grpSpPr>
        <p:pic>
          <p:nvPicPr>
            <p:cNvPr id="86073" name="Rounded Rectangle 19"/>
            <p:cNvPicPr>
              <a:picLocks noChangeArrowheads="1"/>
            </p:cNvPicPr>
            <p:nvPr/>
          </p:nvPicPr>
          <p:blipFill>
            <a:blip r:embed="rId3"/>
            <a:srcRect/>
            <a:stretch>
              <a:fillRect/>
            </a:stretch>
          </p:blipFill>
          <p:spPr bwMode="auto">
            <a:xfrm>
              <a:off x="4159" y="3101"/>
              <a:ext cx="533" cy="307"/>
            </a:xfrm>
            <a:prstGeom prst="rect">
              <a:avLst/>
            </a:prstGeom>
            <a:noFill/>
            <a:ln w="9525">
              <a:noFill/>
              <a:miter lim="800000"/>
              <a:headEnd/>
              <a:tailEnd/>
            </a:ln>
          </p:spPr>
        </p:pic>
        <p:sp>
          <p:nvSpPr>
            <p:cNvPr id="86074" name="Text Box 30"/>
            <p:cNvSpPr txBox="1">
              <a:spLocks noChangeArrowheads="1"/>
            </p:cNvSpPr>
            <p:nvPr/>
          </p:nvSpPr>
          <p:spPr bwMode="auto">
            <a:xfrm>
              <a:off x="4208" y="3135"/>
              <a:ext cx="436" cy="216"/>
            </a:xfrm>
            <a:prstGeom prst="rect">
              <a:avLst/>
            </a:prstGeom>
            <a:noFill/>
            <a:ln w="9525">
              <a:noFill/>
              <a:miter lim="800000"/>
              <a:headEnd/>
              <a:tailEnd/>
            </a:ln>
          </p:spPr>
          <p:txBody>
            <a:bodyPr anchor="ctr"/>
            <a:lstStyle/>
            <a:p>
              <a:pPr algn="ctr"/>
              <a:r>
                <a:rPr lang="en-US" sz="1200">
                  <a:solidFill>
                    <a:srgbClr val="FFFFFF"/>
                  </a:solidFill>
                  <a:ea typeface="ＭＳ Ｐゴシック"/>
                  <a:cs typeface="ＭＳ Ｐゴシック"/>
                </a:rPr>
                <a:t>Electromagnetic Interoperability Issues</a:t>
              </a:r>
            </a:p>
          </p:txBody>
        </p:sp>
      </p:grpSp>
      <p:sp>
        <p:nvSpPr>
          <p:cNvPr id="86071" name="Rounded Rectangle 14"/>
          <p:cNvSpPr>
            <a:spLocks noChangeArrowheads="1"/>
          </p:cNvSpPr>
          <p:nvPr/>
        </p:nvSpPr>
        <p:spPr bwMode="auto">
          <a:xfrm>
            <a:off x="3841750" y="3694113"/>
            <a:ext cx="1371600" cy="1143000"/>
          </a:xfrm>
          <a:prstGeom prst="roundRect">
            <a:avLst>
              <a:gd name="adj" fmla="val 16667"/>
            </a:avLst>
          </a:prstGeom>
          <a:solidFill>
            <a:srgbClr val="FFFF99"/>
          </a:solidFill>
          <a:ln w="25400" algn="ctr">
            <a:solidFill>
              <a:schemeClr val="tx1"/>
            </a:solidFill>
            <a:round/>
            <a:headEnd/>
            <a:tailEnd/>
          </a:ln>
        </p:spPr>
        <p:txBody>
          <a:bodyPr anchor="b" anchorCtr="1"/>
          <a:lstStyle/>
          <a:p>
            <a:pPr algn="ctr"/>
            <a:r>
              <a:rPr lang="en-US" sz="1400">
                <a:solidFill>
                  <a:srgbClr val="000000"/>
                </a:solidFill>
              </a:rPr>
              <a:t> </a:t>
            </a:r>
          </a:p>
          <a:p>
            <a:pPr algn="ctr"/>
            <a:endParaRPr lang="en-US" sz="1400">
              <a:solidFill>
                <a:srgbClr val="000000"/>
              </a:solidFill>
            </a:endParaRPr>
          </a:p>
        </p:txBody>
      </p:sp>
      <p:sp>
        <p:nvSpPr>
          <p:cNvPr id="86072" name="Oval 100"/>
          <p:cNvSpPr>
            <a:spLocks noChangeArrowheads="1"/>
          </p:cNvSpPr>
          <p:nvPr/>
        </p:nvSpPr>
        <p:spPr bwMode="auto">
          <a:xfrm>
            <a:off x="3878263" y="3733800"/>
            <a:ext cx="1295400" cy="1066800"/>
          </a:xfrm>
          <a:prstGeom prst="ellipse">
            <a:avLst/>
          </a:prstGeom>
          <a:solidFill>
            <a:srgbClr val="FFFF00"/>
          </a:solidFill>
          <a:ln w="9525">
            <a:solidFill>
              <a:schemeClr val="tx1"/>
            </a:solidFill>
            <a:round/>
            <a:headEnd/>
            <a:tailEnd/>
          </a:ln>
        </p:spPr>
        <p:txBody>
          <a:bodyPr wrap="none" anchor="ctr"/>
          <a:lstStyle/>
          <a:p>
            <a:pPr algn="ctr"/>
            <a:r>
              <a:rPr lang="en-US"/>
              <a:t>Research </a:t>
            </a:r>
            <a:br>
              <a:rPr lang="en-US"/>
            </a:br>
            <a:r>
              <a:rPr lang="en-US"/>
              <a:t>?</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2"/>
          <p:cNvSpPr>
            <a:spLocks noGrp="1" noChangeArrowheads="1"/>
          </p:cNvSpPr>
          <p:nvPr>
            <p:ph type="title" idx="4294967295"/>
          </p:nvPr>
        </p:nvSpPr>
        <p:spPr>
          <a:xfrm>
            <a:off x="1524000" y="0"/>
            <a:ext cx="7620000" cy="990600"/>
          </a:xfrm>
        </p:spPr>
        <p:txBody>
          <a:bodyPr/>
          <a:lstStyle/>
          <a:p>
            <a:pPr eaLnBrk="1" hangingPunct="1"/>
            <a:r>
              <a:rPr lang="en-US" smtClean="0">
                <a:solidFill>
                  <a:schemeClr val="tx1"/>
                </a:solidFill>
              </a:rPr>
              <a:t>Smart Grid:  The “Energy Internet”</a:t>
            </a:r>
          </a:p>
        </p:txBody>
      </p:sp>
      <p:sp>
        <p:nvSpPr>
          <p:cNvPr id="32770" name="Line 5"/>
          <p:cNvSpPr>
            <a:spLocks noChangeShapeType="1"/>
          </p:cNvSpPr>
          <p:nvPr/>
        </p:nvSpPr>
        <p:spPr bwMode="auto">
          <a:xfrm>
            <a:off x="152400" y="3429000"/>
            <a:ext cx="8077200" cy="0"/>
          </a:xfrm>
          <a:prstGeom prst="line">
            <a:avLst/>
          </a:prstGeom>
          <a:noFill/>
          <a:ln w="19050">
            <a:solidFill>
              <a:schemeClr val="tx2"/>
            </a:solidFill>
            <a:round/>
            <a:headEnd/>
            <a:tailEnd/>
          </a:ln>
        </p:spPr>
        <p:txBody>
          <a:bodyPr wrap="none" anchor="ctr"/>
          <a:lstStyle/>
          <a:p>
            <a:endParaRPr lang="en-US"/>
          </a:p>
        </p:txBody>
      </p:sp>
      <p:sp>
        <p:nvSpPr>
          <p:cNvPr id="32771" name="Slide Number Placeholder 4"/>
          <p:cNvSpPr txBox="1">
            <a:spLocks noGrp="1"/>
          </p:cNvSpPr>
          <p:nvPr/>
        </p:nvSpPr>
        <p:spPr bwMode="auto">
          <a:xfrm>
            <a:off x="6819900" y="6553200"/>
            <a:ext cx="2133600" cy="304800"/>
          </a:xfrm>
          <a:prstGeom prst="rect">
            <a:avLst/>
          </a:prstGeom>
          <a:noFill/>
          <a:ln w="9525">
            <a:noFill/>
            <a:miter lim="800000"/>
            <a:headEnd/>
            <a:tailEnd/>
          </a:ln>
        </p:spPr>
        <p:txBody>
          <a:bodyPr/>
          <a:lstStyle/>
          <a:p>
            <a:pPr algn="r" eaLnBrk="0" hangingPunct="0"/>
            <a:r>
              <a:rPr lang="en-US" sz="1000">
                <a:ea typeface="ＭＳ Ｐゴシック"/>
                <a:cs typeface="ＭＳ Ｐゴシック"/>
              </a:rPr>
              <a:t>Graphics courtesy of EPRI</a:t>
            </a:r>
          </a:p>
        </p:txBody>
      </p:sp>
      <p:pic>
        <p:nvPicPr>
          <p:cNvPr id="32772" name="Picture 5" descr="Merging Infrastructures - PIER"/>
          <p:cNvPicPr>
            <a:picLocks noChangeAspect="1" noChangeArrowheads="1"/>
          </p:cNvPicPr>
          <p:nvPr/>
        </p:nvPicPr>
        <p:blipFill>
          <a:blip r:embed="rId3"/>
          <a:srcRect/>
          <a:stretch>
            <a:fillRect/>
          </a:stretch>
        </p:blipFill>
        <p:spPr bwMode="auto">
          <a:xfrm>
            <a:off x="0" y="1135063"/>
            <a:ext cx="8880475" cy="5037137"/>
          </a:xfrm>
          <a:prstGeom prst="rect">
            <a:avLst/>
          </a:prstGeom>
          <a:noFill/>
          <a:ln w="9525">
            <a:noFill/>
            <a:miter lim="800000"/>
            <a:headEnd/>
            <a:tailEnd/>
          </a:ln>
        </p:spPr>
      </p:pic>
      <p:sp>
        <p:nvSpPr>
          <p:cNvPr id="32773" name="Rectangle 2"/>
          <p:cNvSpPr>
            <a:spLocks noChangeArrowheads="1"/>
          </p:cNvSpPr>
          <p:nvPr/>
        </p:nvSpPr>
        <p:spPr bwMode="auto">
          <a:xfrm>
            <a:off x="4572000" y="3048000"/>
            <a:ext cx="3962400" cy="1295400"/>
          </a:xfrm>
          <a:prstGeom prst="rect">
            <a:avLst/>
          </a:prstGeom>
          <a:noFill/>
          <a:ln w="9525">
            <a:noFill/>
            <a:miter lim="800000"/>
            <a:headEnd/>
            <a:tailEnd/>
          </a:ln>
        </p:spPr>
        <p:txBody>
          <a:bodyPr anchor="ctr"/>
          <a:lstStyle/>
          <a:p>
            <a:r>
              <a:rPr lang="en-US" i="1">
                <a:solidFill>
                  <a:schemeClr val="accent2"/>
                </a:solidFill>
                <a:ea typeface="ＭＳ Ｐゴシック"/>
                <a:cs typeface="ＭＳ Ｐゴシック"/>
              </a:rPr>
              <a:t> </a:t>
            </a:r>
          </a:p>
        </p:txBody>
      </p:sp>
      <p:sp>
        <p:nvSpPr>
          <p:cNvPr id="32774" name="Text Box 8"/>
          <p:cNvSpPr txBox="1">
            <a:spLocks noChangeArrowheads="1"/>
          </p:cNvSpPr>
          <p:nvPr/>
        </p:nvSpPr>
        <p:spPr bwMode="auto">
          <a:xfrm>
            <a:off x="136525" y="3313113"/>
            <a:ext cx="2530475" cy="304800"/>
          </a:xfrm>
          <a:prstGeom prst="rect">
            <a:avLst/>
          </a:prstGeom>
          <a:noFill/>
          <a:ln w="9525">
            <a:noFill/>
            <a:miter lim="800000"/>
            <a:headEnd/>
            <a:tailEnd/>
          </a:ln>
        </p:spPr>
        <p:txBody>
          <a:bodyPr>
            <a:spAutoFit/>
          </a:bodyPr>
          <a:lstStyle/>
          <a:p>
            <a:endParaRPr lang="en-US" sz="1400">
              <a:ea typeface="ＭＳ Ｐゴシック"/>
              <a:cs typeface="ＭＳ Ｐゴシック"/>
            </a:endParaRPr>
          </a:p>
        </p:txBody>
      </p:sp>
      <p:sp>
        <p:nvSpPr>
          <p:cNvPr id="32775" name="Rectangle 2"/>
          <p:cNvSpPr>
            <a:spLocks noChangeArrowheads="1"/>
          </p:cNvSpPr>
          <p:nvPr/>
        </p:nvSpPr>
        <p:spPr bwMode="auto">
          <a:xfrm>
            <a:off x="1066800" y="2895600"/>
            <a:ext cx="2971800" cy="1447800"/>
          </a:xfrm>
          <a:prstGeom prst="rect">
            <a:avLst/>
          </a:prstGeom>
          <a:solidFill>
            <a:schemeClr val="bg1"/>
          </a:solidFill>
          <a:ln w="9525">
            <a:noFill/>
            <a:miter lim="800000"/>
            <a:headEnd/>
            <a:tailEnd/>
          </a:ln>
        </p:spPr>
        <p:txBody>
          <a:bodyPr anchor="ctr"/>
          <a:lstStyle/>
          <a:p>
            <a:r>
              <a:rPr lang="en-US" i="1">
                <a:solidFill>
                  <a:schemeClr val="accent2"/>
                </a:solidFill>
                <a:ea typeface="ＭＳ Ｐゴシック"/>
                <a:cs typeface="ＭＳ Ｐゴシック"/>
              </a:rPr>
              <a:t/>
            </a:r>
            <a:br>
              <a:rPr lang="en-US" i="1">
                <a:solidFill>
                  <a:schemeClr val="accent2"/>
                </a:solidFill>
                <a:ea typeface="ＭＳ Ｐゴシック"/>
                <a:cs typeface="ＭＳ Ｐゴシック"/>
              </a:rPr>
            </a:br>
            <a:r>
              <a:rPr lang="en-US" i="1">
                <a:solidFill>
                  <a:schemeClr val="accent2"/>
                </a:solidFill>
                <a:ea typeface="ＭＳ Ｐゴシック"/>
                <a:cs typeface="ＭＳ Ｐゴシック"/>
              </a:rPr>
              <a:t> </a:t>
            </a:r>
            <a:br>
              <a:rPr lang="en-US" i="1">
                <a:solidFill>
                  <a:schemeClr val="accent2"/>
                </a:solidFill>
                <a:ea typeface="ＭＳ Ｐゴシック"/>
                <a:cs typeface="ＭＳ Ｐゴシック"/>
              </a:rPr>
            </a:br>
            <a:endParaRPr lang="en-US" i="1">
              <a:solidFill>
                <a:schemeClr val="accent2"/>
              </a:solidFill>
              <a:ea typeface="ＭＳ Ｐゴシック"/>
              <a:cs typeface="ＭＳ Ｐゴシック"/>
            </a:endParaRPr>
          </a:p>
        </p:txBody>
      </p:sp>
      <p:sp>
        <p:nvSpPr>
          <p:cNvPr id="11" name="Quad Arrow 10"/>
          <p:cNvSpPr>
            <a:spLocks noChangeArrowheads="1"/>
          </p:cNvSpPr>
          <p:nvPr/>
        </p:nvSpPr>
        <p:spPr bwMode="auto">
          <a:xfrm>
            <a:off x="1219200" y="2895600"/>
            <a:ext cx="6172200" cy="1524000"/>
          </a:xfrm>
          <a:custGeom>
            <a:avLst/>
            <a:gdLst>
              <a:gd name="T0" fmla="*/ 3086100 w 6172200"/>
              <a:gd name="T1" fmla="*/ 0 h 1524000"/>
              <a:gd name="T2" fmla="*/ 0 w 6172200"/>
              <a:gd name="T3" fmla="*/ 762000 h 1524000"/>
              <a:gd name="T4" fmla="*/ 3086100 w 6172200"/>
              <a:gd name="T5" fmla="*/ 1524000 h 1524000"/>
              <a:gd name="T6" fmla="*/ 6172200 w 6172200"/>
              <a:gd name="T7" fmla="*/ 762000 h 1524000"/>
              <a:gd name="T8" fmla="*/ 3 60000 65536"/>
              <a:gd name="T9" fmla="*/ 2 60000 65536"/>
              <a:gd name="T10" fmla="*/ 1 60000 65536"/>
              <a:gd name="T11" fmla="*/ 0 60000 65536"/>
              <a:gd name="T12" fmla="*/ 171450 w 6172200"/>
              <a:gd name="T13" fmla="*/ 590550 h 1524000"/>
              <a:gd name="T14" fmla="*/ 6000750 w 6172200"/>
              <a:gd name="T15" fmla="*/ 933450 h 1524000"/>
            </a:gdLst>
            <a:ahLst/>
            <a:cxnLst>
              <a:cxn ang="T8">
                <a:pos x="T0" y="T1"/>
              </a:cxn>
              <a:cxn ang="T9">
                <a:pos x="T2" y="T3"/>
              </a:cxn>
              <a:cxn ang="T10">
                <a:pos x="T4" y="T5"/>
              </a:cxn>
              <a:cxn ang="T11">
                <a:pos x="T6" y="T7"/>
              </a:cxn>
            </a:cxnLst>
            <a:rect l="T12" t="T13" r="T14" b="T15"/>
            <a:pathLst>
              <a:path w="6172200" h="1524000">
                <a:moveTo>
                  <a:pt x="0" y="762000"/>
                </a:moveTo>
                <a:lnTo>
                  <a:pt x="342900" y="419100"/>
                </a:lnTo>
                <a:lnTo>
                  <a:pt x="342900" y="590550"/>
                </a:lnTo>
                <a:lnTo>
                  <a:pt x="2914650" y="590550"/>
                </a:lnTo>
                <a:lnTo>
                  <a:pt x="2914650" y="342900"/>
                </a:lnTo>
                <a:lnTo>
                  <a:pt x="2743200" y="342900"/>
                </a:lnTo>
                <a:lnTo>
                  <a:pt x="3086100" y="0"/>
                </a:lnTo>
                <a:lnTo>
                  <a:pt x="3429000" y="342900"/>
                </a:lnTo>
                <a:lnTo>
                  <a:pt x="3257550" y="342900"/>
                </a:lnTo>
                <a:lnTo>
                  <a:pt x="3257550" y="590550"/>
                </a:lnTo>
                <a:lnTo>
                  <a:pt x="5829300" y="590550"/>
                </a:lnTo>
                <a:lnTo>
                  <a:pt x="5829300" y="419100"/>
                </a:lnTo>
                <a:lnTo>
                  <a:pt x="6172200" y="762000"/>
                </a:lnTo>
                <a:lnTo>
                  <a:pt x="5829300" y="1104900"/>
                </a:lnTo>
                <a:lnTo>
                  <a:pt x="5829300" y="933450"/>
                </a:lnTo>
                <a:lnTo>
                  <a:pt x="3257550" y="933450"/>
                </a:lnTo>
                <a:lnTo>
                  <a:pt x="3257550" y="1181100"/>
                </a:lnTo>
                <a:lnTo>
                  <a:pt x="3429000" y="1181100"/>
                </a:lnTo>
                <a:lnTo>
                  <a:pt x="3086100" y="1524000"/>
                </a:lnTo>
                <a:lnTo>
                  <a:pt x="2743200" y="1181100"/>
                </a:lnTo>
                <a:lnTo>
                  <a:pt x="2914650" y="1181100"/>
                </a:lnTo>
                <a:lnTo>
                  <a:pt x="2914650" y="933450"/>
                </a:lnTo>
                <a:lnTo>
                  <a:pt x="342900" y="933450"/>
                </a:lnTo>
                <a:lnTo>
                  <a:pt x="342900" y="1104900"/>
                </a:lnTo>
                <a:close/>
              </a:path>
            </a:pathLst>
          </a:custGeom>
          <a:solidFill>
            <a:srgbClr val="009999"/>
          </a:solidFill>
          <a:ln w="9525">
            <a:solidFill>
              <a:srgbClr val="2E2ECB"/>
            </a:solidFill>
            <a:miter lim="800000"/>
            <a:headEnd/>
            <a:tailEnd/>
          </a:ln>
          <a:effectLst>
            <a:outerShdw dist="20000" dir="5400000" rotWithShape="0">
              <a:srgbClr val="808080">
                <a:alpha val="37999"/>
              </a:srgbClr>
            </a:outerShdw>
          </a:effectLst>
        </p:spPr>
        <p:txBody>
          <a:bodyPr wrap="none" anchor="ctr"/>
          <a:lstStyle/>
          <a:p>
            <a:pPr algn="ctr" eaLnBrk="0" hangingPunct="0">
              <a:defRPr/>
            </a:pPr>
            <a:endParaRPr lang="en-US" sz="2400" b="1">
              <a:latin typeface="Times New Roman" pitchFamily="-111" charset="0"/>
            </a:endParaRPr>
          </a:p>
        </p:txBody>
      </p:sp>
      <p:sp>
        <p:nvSpPr>
          <p:cNvPr id="32777" name="Text Box 10"/>
          <p:cNvSpPr txBox="1">
            <a:spLocks noChangeArrowheads="1"/>
          </p:cNvSpPr>
          <p:nvPr/>
        </p:nvSpPr>
        <p:spPr bwMode="auto">
          <a:xfrm>
            <a:off x="2362200" y="3505200"/>
            <a:ext cx="3733800" cy="244475"/>
          </a:xfrm>
          <a:prstGeom prst="rect">
            <a:avLst/>
          </a:prstGeom>
          <a:noFill/>
          <a:ln w="9525">
            <a:noFill/>
            <a:miter lim="800000"/>
            <a:headEnd/>
            <a:tailEnd/>
          </a:ln>
        </p:spPr>
        <p:txBody>
          <a:bodyPr lIns="0" tIns="0" rIns="0" bIns="0">
            <a:spAutoFit/>
          </a:bodyPr>
          <a:lstStyle/>
          <a:p>
            <a:pPr>
              <a:spcBef>
                <a:spcPct val="50000"/>
              </a:spcBef>
            </a:pPr>
            <a:r>
              <a:rPr lang="en-US" sz="1600">
                <a:solidFill>
                  <a:schemeClr val="bg1"/>
                </a:solidFill>
                <a:ea typeface="ＭＳ Ｐゴシック"/>
                <a:cs typeface="ＭＳ Ｐゴシック"/>
              </a:rPr>
              <a:t>2-way flow of electricity and information</a:t>
            </a:r>
          </a:p>
        </p:txBody>
      </p:sp>
      <p:sp>
        <p:nvSpPr>
          <p:cNvPr id="12" name="Rectangle 11"/>
          <p:cNvSpPr/>
          <p:nvPr/>
        </p:nvSpPr>
        <p:spPr bwMode="auto">
          <a:xfrm>
            <a:off x="838200" y="6248400"/>
            <a:ext cx="6553200" cy="381000"/>
          </a:xfrm>
          <a:prstGeom prst="rect">
            <a:avLst/>
          </a:prstGeom>
          <a:blipFill>
            <a:blip r:embed="rId4" cstate="print"/>
            <a:stretch>
              <a:fillRect/>
            </a:stretch>
          </a:blipFill>
          <a:ln w="28575" cap="flat" cmpd="sng" algn="ctr">
            <a:noFill/>
            <a:prstDash val="solid"/>
            <a:round/>
            <a:headEnd type="none" w="med" len="med"/>
            <a:tailEnd type="none" w="med" len="med"/>
          </a:ln>
          <a:effectLst/>
        </p:spPr>
        <p:txBody>
          <a:bodyPr wrap="none" anchor="ctr"/>
          <a:lstStyle/>
          <a:p>
            <a:pPr algn="ctr" eaLnBrk="0" hangingPunct="0">
              <a:defRPr/>
            </a:pPr>
            <a:r>
              <a:rPr lang="en-US" sz="2400" b="1" dirty="0">
                <a:solidFill>
                  <a:schemeClr val="bg1"/>
                </a:solidFill>
                <a:latin typeface="+mn-lt"/>
                <a:ea typeface="ＭＳ Ｐゴシック" charset="-128"/>
              </a:rPr>
              <a:t>Standards Provide a Critical Foundation</a:t>
            </a:r>
          </a:p>
        </p:txBody>
      </p:sp>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2"/>
          <p:cNvSpPr>
            <a:spLocks noGrp="1" noChangeArrowheads="1"/>
          </p:cNvSpPr>
          <p:nvPr>
            <p:ph type="title"/>
          </p:nvPr>
        </p:nvSpPr>
        <p:spPr>
          <a:xfrm>
            <a:off x="1143000" y="212725"/>
            <a:ext cx="7162800" cy="685800"/>
          </a:xfrm>
        </p:spPr>
        <p:txBody>
          <a:bodyPr/>
          <a:lstStyle/>
          <a:p>
            <a:r>
              <a:rPr lang="en-US" smtClean="0"/>
              <a:t>NIST Smart Grid Program Plan</a:t>
            </a:r>
          </a:p>
        </p:txBody>
      </p:sp>
      <p:sp>
        <p:nvSpPr>
          <p:cNvPr id="88066" name="Rectangle 3"/>
          <p:cNvSpPr>
            <a:spLocks noGrp="1" noChangeArrowheads="1"/>
          </p:cNvSpPr>
          <p:nvPr>
            <p:ph type="body" idx="1"/>
          </p:nvPr>
        </p:nvSpPr>
        <p:spPr>
          <a:xfrm>
            <a:off x="457200" y="990600"/>
            <a:ext cx="8534400" cy="5867400"/>
          </a:xfrm>
        </p:spPr>
        <p:txBody>
          <a:bodyPr/>
          <a:lstStyle/>
          <a:p>
            <a:r>
              <a:rPr lang="en-US" smtClean="0"/>
              <a:t>Program Management</a:t>
            </a:r>
          </a:p>
          <a:p>
            <a:pPr lvl="1"/>
            <a:r>
              <a:rPr lang="en-US" smtClean="0"/>
              <a:t>Office of the National Coordinator for Smart Grid Interoperability</a:t>
            </a:r>
          </a:p>
          <a:p>
            <a:r>
              <a:rPr lang="en-US" smtClean="0"/>
              <a:t>Architecture and Standards</a:t>
            </a:r>
          </a:p>
          <a:p>
            <a:pPr lvl="1"/>
            <a:r>
              <a:rPr lang="en-US" smtClean="0"/>
              <a:t>NIST Framework</a:t>
            </a:r>
          </a:p>
          <a:p>
            <a:pPr lvl="1"/>
            <a:r>
              <a:rPr lang="en-US" smtClean="0"/>
              <a:t>Priority Action Plans</a:t>
            </a:r>
          </a:p>
          <a:p>
            <a:pPr lvl="1"/>
            <a:r>
              <a:rPr lang="en-US" smtClean="0"/>
              <a:t>Smart Grid Interoperability Panel</a:t>
            </a:r>
          </a:p>
          <a:p>
            <a:r>
              <a:rPr lang="en-US" smtClean="0"/>
              <a:t>Testing and Certification</a:t>
            </a:r>
          </a:p>
          <a:p>
            <a:pPr lvl="1"/>
            <a:r>
              <a:rPr lang="en-US" smtClean="0"/>
              <a:t>Initial Framework</a:t>
            </a:r>
          </a:p>
          <a:p>
            <a:pPr lvl="1"/>
            <a:r>
              <a:rPr lang="en-US" smtClean="0"/>
              <a:t>Smart Grid Interoperability Panel</a:t>
            </a:r>
          </a:p>
          <a:p>
            <a:r>
              <a:rPr lang="en-US" smtClean="0"/>
              <a:t>Supporting Research</a:t>
            </a:r>
          </a:p>
          <a:p>
            <a:pPr lvl="1"/>
            <a:r>
              <a:rPr lang="en-US" smtClean="0"/>
              <a:t>Power Systems</a:t>
            </a:r>
          </a:p>
          <a:p>
            <a:pPr lvl="1"/>
            <a:r>
              <a:rPr lang="en-US" smtClean="0"/>
              <a:t>Building Interfaces</a:t>
            </a:r>
          </a:p>
          <a:p>
            <a:pPr lvl="1"/>
            <a:r>
              <a:rPr lang="en-US" smtClean="0"/>
              <a:t>Industrial Interfaces</a:t>
            </a:r>
          </a:p>
          <a:p>
            <a:pPr lvl="1"/>
            <a:r>
              <a:rPr lang="en-US" smtClean="0"/>
              <a:t>Cyber Security</a:t>
            </a:r>
          </a:p>
          <a:p>
            <a:pPr lvl="1"/>
            <a:r>
              <a:rPr lang="en-US" smtClean="0"/>
              <a:t>Communications</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2"/>
          <p:cNvSpPr>
            <a:spLocks noGrp="1" noChangeArrowheads="1"/>
          </p:cNvSpPr>
          <p:nvPr>
            <p:ph type="title"/>
          </p:nvPr>
        </p:nvSpPr>
        <p:spPr>
          <a:xfrm>
            <a:off x="1143000" y="212725"/>
            <a:ext cx="7162800" cy="685800"/>
          </a:xfrm>
        </p:spPr>
        <p:txBody>
          <a:bodyPr/>
          <a:lstStyle/>
          <a:p>
            <a:r>
              <a:rPr lang="en-US" smtClean="0"/>
              <a:t>NIST Smart Grid Program Plan</a:t>
            </a:r>
          </a:p>
        </p:txBody>
      </p:sp>
      <p:sp>
        <p:nvSpPr>
          <p:cNvPr id="90114" name="Rectangle 3"/>
          <p:cNvSpPr>
            <a:spLocks noGrp="1" noChangeArrowheads="1"/>
          </p:cNvSpPr>
          <p:nvPr>
            <p:ph type="body" idx="1"/>
          </p:nvPr>
        </p:nvSpPr>
        <p:spPr>
          <a:xfrm>
            <a:off x="457200" y="990600"/>
            <a:ext cx="8534400" cy="5867400"/>
          </a:xfrm>
        </p:spPr>
        <p:txBody>
          <a:bodyPr/>
          <a:lstStyle/>
          <a:p>
            <a:r>
              <a:rPr lang="en-US" smtClean="0"/>
              <a:t>Program Management</a:t>
            </a:r>
          </a:p>
          <a:p>
            <a:pPr lvl="1"/>
            <a:r>
              <a:rPr lang="en-US" smtClean="0"/>
              <a:t>Office of the National Coordinator for Smart Grid Interoperability</a:t>
            </a:r>
          </a:p>
          <a:p>
            <a:r>
              <a:rPr lang="en-US" smtClean="0"/>
              <a:t>Architecture and Standards</a:t>
            </a:r>
          </a:p>
          <a:p>
            <a:pPr lvl="1"/>
            <a:r>
              <a:rPr lang="en-US" smtClean="0"/>
              <a:t>NIST Framework</a:t>
            </a:r>
          </a:p>
          <a:p>
            <a:pPr lvl="1"/>
            <a:r>
              <a:rPr lang="en-US" smtClean="0"/>
              <a:t>Priority Action Plans</a:t>
            </a:r>
          </a:p>
          <a:p>
            <a:pPr lvl="1"/>
            <a:r>
              <a:rPr lang="en-US" smtClean="0"/>
              <a:t>Smart Grid Interoperability Panel</a:t>
            </a:r>
          </a:p>
          <a:p>
            <a:r>
              <a:rPr lang="en-US" smtClean="0"/>
              <a:t>Testing and Certification</a:t>
            </a:r>
          </a:p>
          <a:p>
            <a:pPr lvl="1"/>
            <a:r>
              <a:rPr lang="en-US" smtClean="0"/>
              <a:t>Initial Framework</a:t>
            </a:r>
          </a:p>
          <a:p>
            <a:pPr lvl="1"/>
            <a:r>
              <a:rPr lang="en-US" smtClean="0"/>
              <a:t>Smart Grid Interoperability Panel</a:t>
            </a:r>
          </a:p>
          <a:p>
            <a:r>
              <a:rPr lang="en-US" smtClean="0"/>
              <a:t>Supporting Research</a:t>
            </a:r>
          </a:p>
          <a:p>
            <a:pPr lvl="1"/>
            <a:r>
              <a:rPr lang="en-US" smtClean="0"/>
              <a:t>Power Systems</a:t>
            </a:r>
          </a:p>
          <a:p>
            <a:pPr lvl="1"/>
            <a:r>
              <a:rPr lang="en-US" smtClean="0"/>
              <a:t>Building Interfaces</a:t>
            </a:r>
          </a:p>
          <a:p>
            <a:pPr lvl="1"/>
            <a:r>
              <a:rPr lang="en-US" smtClean="0"/>
              <a:t>Industrial Interfaces</a:t>
            </a:r>
          </a:p>
          <a:p>
            <a:pPr lvl="1"/>
            <a:r>
              <a:rPr lang="en-US" smtClean="0"/>
              <a:t>Cyber Security</a:t>
            </a:r>
          </a:p>
          <a:p>
            <a:pPr lvl="1"/>
            <a:r>
              <a:rPr lang="en-US" smtClean="0"/>
              <a:t>Communications</a:t>
            </a:r>
          </a:p>
        </p:txBody>
      </p:sp>
      <p:sp>
        <p:nvSpPr>
          <p:cNvPr id="90115" name="Rectangle 5"/>
          <p:cNvSpPr>
            <a:spLocks noChangeArrowheads="1"/>
          </p:cNvSpPr>
          <p:nvPr/>
        </p:nvSpPr>
        <p:spPr bwMode="auto">
          <a:xfrm>
            <a:off x="4038600" y="5029200"/>
            <a:ext cx="2590800" cy="1385888"/>
          </a:xfrm>
          <a:prstGeom prst="rect">
            <a:avLst/>
          </a:prstGeom>
          <a:solidFill>
            <a:srgbClr val="FFFF99"/>
          </a:solidFill>
          <a:ln w="12700">
            <a:solidFill>
              <a:schemeClr val="tx1"/>
            </a:solidFill>
            <a:miter lim="800000"/>
            <a:headEnd/>
            <a:tailEnd/>
          </a:ln>
        </p:spPr>
        <p:txBody>
          <a:bodyPr anchor="ctr">
            <a:spAutoFit/>
          </a:bodyPr>
          <a:lstStyle/>
          <a:p>
            <a:pPr algn="ctr"/>
            <a:r>
              <a:rPr lang="en-US" sz="2800"/>
              <a:t>Algorithmic Decision Theory?</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Title 1"/>
          <p:cNvSpPr>
            <a:spLocks noGrp="1"/>
          </p:cNvSpPr>
          <p:nvPr>
            <p:ph type="title" idx="4294967295"/>
          </p:nvPr>
        </p:nvSpPr>
        <p:spPr>
          <a:xfrm>
            <a:off x="1676400" y="0"/>
            <a:ext cx="7162800" cy="990600"/>
          </a:xfrm>
        </p:spPr>
        <p:txBody>
          <a:bodyPr/>
          <a:lstStyle/>
          <a:p>
            <a:r>
              <a:rPr lang="en-US" smtClean="0"/>
              <a:t>Real-time Data Management Needs</a:t>
            </a:r>
          </a:p>
        </p:txBody>
      </p:sp>
      <p:sp>
        <p:nvSpPr>
          <p:cNvPr id="92162" name="Content Placeholder 4"/>
          <p:cNvSpPr>
            <a:spLocks noGrp="1"/>
          </p:cNvSpPr>
          <p:nvPr>
            <p:ph sz="half" idx="4294967295"/>
          </p:nvPr>
        </p:nvSpPr>
        <p:spPr>
          <a:xfrm>
            <a:off x="457200" y="990600"/>
            <a:ext cx="4033838" cy="5135563"/>
          </a:xfrm>
        </p:spPr>
        <p:txBody>
          <a:bodyPr/>
          <a:lstStyle/>
          <a:p>
            <a:r>
              <a:rPr lang="en-US" sz="2800" smtClean="0"/>
              <a:t>Smart Meters</a:t>
            </a:r>
          </a:p>
          <a:p>
            <a:r>
              <a:rPr lang="en-US" sz="2800" smtClean="0"/>
              <a:t>Synchro Phasors</a:t>
            </a:r>
          </a:p>
          <a:p>
            <a:r>
              <a:rPr lang="en-US" sz="2800" smtClean="0"/>
              <a:t>Embedded Sensors</a:t>
            </a:r>
          </a:p>
          <a:p>
            <a:r>
              <a:rPr lang="en-US" sz="2800" smtClean="0"/>
              <a:t>Distributed Generation Output</a:t>
            </a:r>
          </a:p>
          <a:p>
            <a:r>
              <a:rPr lang="en-US" sz="2800" smtClean="0"/>
              <a:t>Building Automation</a:t>
            </a:r>
          </a:p>
          <a:p>
            <a:endParaRPr lang="en-US" sz="2800" smtClean="0"/>
          </a:p>
          <a:p>
            <a:endParaRPr lang="en-US" sz="2800" smtClean="0"/>
          </a:p>
          <a:p>
            <a:endParaRPr lang="en-US" sz="2800" smtClean="0"/>
          </a:p>
          <a:p>
            <a:endParaRPr lang="en-US" sz="2800" smtClean="0"/>
          </a:p>
        </p:txBody>
      </p:sp>
      <p:sp>
        <p:nvSpPr>
          <p:cNvPr id="92163" name="Content Placeholder 5"/>
          <p:cNvSpPr>
            <a:spLocks noGrp="1"/>
          </p:cNvSpPr>
          <p:nvPr>
            <p:ph sz="half" idx="4294967295"/>
          </p:nvPr>
        </p:nvSpPr>
        <p:spPr>
          <a:xfrm>
            <a:off x="4652963" y="990600"/>
            <a:ext cx="4033837" cy="5135563"/>
          </a:xfrm>
        </p:spPr>
        <p:txBody>
          <a:bodyPr/>
          <a:lstStyle/>
          <a:p>
            <a:endParaRPr lang="en-US" sz="2800" smtClean="0"/>
          </a:p>
        </p:txBody>
      </p:sp>
      <p:sp>
        <p:nvSpPr>
          <p:cNvPr id="92164" name="Slide Number Placeholder 3"/>
          <p:cNvSpPr txBox="1">
            <a:spLocks noGrp="1"/>
          </p:cNvSpPr>
          <p:nvPr/>
        </p:nvSpPr>
        <p:spPr bwMode="auto">
          <a:xfrm>
            <a:off x="3505200" y="6362700"/>
            <a:ext cx="1905000" cy="304800"/>
          </a:xfrm>
          <a:prstGeom prst="rect">
            <a:avLst/>
          </a:prstGeom>
          <a:noFill/>
          <a:ln w="9525">
            <a:noFill/>
            <a:miter lim="800000"/>
            <a:headEnd/>
            <a:tailEnd/>
          </a:ln>
        </p:spPr>
        <p:txBody>
          <a:bodyPr/>
          <a:lstStyle/>
          <a:p>
            <a:pPr algn="r"/>
            <a:fld id="{0A07F18C-9127-4397-AF18-00B03B1FC32C}" type="slidenum">
              <a:rPr lang="en-US" sz="1200" i="1">
                <a:ea typeface="ＭＳ Ｐゴシック"/>
                <a:cs typeface="ＭＳ Ｐゴシック"/>
              </a:rPr>
              <a:pPr algn="r"/>
              <a:t>32</a:t>
            </a:fld>
            <a:endParaRPr lang="en-US" sz="1200" i="1">
              <a:ea typeface="ＭＳ Ｐゴシック"/>
              <a:cs typeface="ＭＳ Ｐゴシック"/>
            </a:endParaRPr>
          </a:p>
        </p:txBody>
      </p:sp>
      <p:pic>
        <p:nvPicPr>
          <p:cNvPr id="92165" name="Picture 7"/>
          <p:cNvPicPr>
            <a:picLocks noChangeAspect="1"/>
          </p:cNvPicPr>
          <p:nvPr/>
        </p:nvPicPr>
        <p:blipFill>
          <a:blip r:embed="rId3"/>
          <a:srcRect/>
          <a:stretch>
            <a:fillRect/>
          </a:stretch>
        </p:blipFill>
        <p:spPr bwMode="auto">
          <a:xfrm>
            <a:off x="4381500" y="787400"/>
            <a:ext cx="4762500" cy="4419600"/>
          </a:xfrm>
          <a:prstGeom prst="rect">
            <a:avLst/>
          </a:prstGeom>
          <a:noFill/>
          <a:ln w="9525">
            <a:noFill/>
            <a:miter lim="800000"/>
            <a:headEnd/>
            <a:tailEnd/>
          </a:ln>
        </p:spPr>
      </p:pic>
      <p:pic>
        <p:nvPicPr>
          <p:cNvPr id="92166" name="Picture 6"/>
          <p:cNvPicPr>
            <a:picLocks noChangeAspect="1"/>
          </p:cNvPicPr>
          <p:nvPr/>
        </p:nvPicPr>
        <p:blipFill>
          <a:blip r:embed="rId4"/>
          <a:srcRect/>
          <a:stretch>
            <a:fillRect/>
          </a:stretch>
        </p:blipFill>
        <p:spPr bwMode="auto">
          <a:xfrm>
            <a:off x="555625" y="4022725"/>
            <a:ext cx="4092575" cy="28352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2"/>
          <p:cNvSpPr>
            <a:spLocks noGrp="1" noChangeArrowheads="1"/>
          </p:cNvSpPr>
          <p:nvPr>
            <p:ph type="title" idx="4294967295"/>
          </p:nvPr>
        </p:nvSpPr>
        <p:spPr>
          <a:xfrm>
            <a:off x="533400" y="212725"/>
            <a:ext cx="8305800" cy="685800"/>
          </a:xfrm>
        </p:spPr>
        <p:txBody>
          <a:bodyPr lIns="90488" tIns="44450" rIns="90488" bIns="44450" anchor="b"/>
          <a:lstStyle/>
          <a:p>
            <a:r>
              <a:rPr lang="en-US" smtClean="0"/>
              <a:t>NIST Research: SynchroMetrology Laboratory</a:t>
            </a:r>
          </a:p>
        </p:txBody>
      </p:sp>
      <p:sp>
        <p:nvSpPr>
          <p:cNvPr id="94210" name="Rectangle 3"/>
          <p:cNvSpPr>
            <a:spLocks noGrp="1" noChangeArrowheads="1"/>
          </p:cNvSpPr>
          <p:nvPr>
            <p:ph type="body" idx="4294967295"/>
          </p:nvPr>
        </p:nvSpPr>
        <p:spPr/>
        <p:txBody>
          <a:bodyPr lIns="90488" tIns="44450" rIns="90488" bIns="44450"/>
          <a:lstStyle/>
          <a:p>
            <a:r>
              <a:rPr lang="en-US" smtClean="0"/>
              <a:t>Phasor Measurement Units (PMUs) provide situational awareness and advance warning for grid operations</a:t>
            </a:r>
          </a:p>
          <a:p>
            <a:r>
              <a:rPr lang="en-US" smtClean="0"/>
              <a:t>NIST has unique PMU calibration special test service</a:t>
            </a:r>
          </a:p>
          <a:p>
            <a:r>
              <a:rPr lang="en-US" smtClean="0"/>
              <a:t>NIST has provided measurement assistance to manufacturers and utilities on design, testing and use of PMUs, and has helped to evaluate and improve standards.</a:t>
            </a:r>
          </a:p>
          <a:p>
            <a:r>
              <a:rPr lang="en-US" smtClean="0"/>
              <a:t>Example: Mandatory testing of PMUs to be used in Brazil  </a:t>
            </a:r>
          </a:p>
        </p:txBody>
      </p:sp>
      <p:pic>
        <p:nvPicPr>
          <p:cNvPr id="94211" name="Picture 5" descr="Marcos me Marlin"/>
          <p:cNvPicPr>
            <a:picLocks noChangeAspect="1" noChangeArrowheads="1"/>
          </p:cNvPicPr>
          <p:nvPr/>
        </p:nvPicPr>
        <p:blipFill>
          <a:blip r:embed="rId3"/>
          <a:srcRect/>
          <a:stretch>
            <a:fillRect/>
          </a:stretch>
        </p:blipFill>
        <p:spPr bwMode="auto">
          <a:xfrm>
            <a:off x="4922838" y="4081463"/>
            <a:ext cx="3243262" cy="2341562"/>
          </a:xfrm>
          <a:prstGeom prst="rect">
            <a:avLst/>
          </a:prstGeom>
          <a:noFill/>
          <a:ln w="9525">
            <a:noFill/>
            <a:miter lim="800000"/>
            <a:headEnd/>
            <a:tailEnd/>
          </a:ln>
        </p:spPr>
      </p:pic>
      <p:pic>
        <p:nvPicPr>
          <p:cNvPr id="94212" name="Picture 7"/>
          <p:cNvPicPr>
            <a:picLocks noChangeAspect="1" noChangeArrowheads="1"/>
          </p:cNvPicPr>
          <p:nvPr/>
        </p:nvPicPr>
        <p:blipFill>
          <a:blip r:embed="rId4"/>
          <a:srcRect l="2675" t="5743" r="1070" b="1640"/>
          <a:stretch>
            <a:fillRect/>
          </a:stretch>
        </p:blipFill>
        <p:spPr bwMode="auto">
          <a:xfrm>
            <a:off x="420688" y="4079875"/>
            <a:ext cx="4092575" cy="2571750"/>
          </a:xfrm>
          <a:prstGeom prst="rect">
            <a:avLst/>
          </a:prstGeom>
          <a:noFill/>
          <a:ln w="9525">
            <a:noFill/>
            <a:miter lim="800000"/>
            <a:headEnd/>
            <a:tailEnd/>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2"/>
          <p:cNvSpPr>
            <a:spLocks noGrp="1" noChangeArrowheads="1"/>
          </p:cNvSpPr>
          <p:nvPr>
            <p:ph type="title" idx="4294967295"/>
          </p:nvPr>
        </p:nvSpPr>
        <p:spPr>
          <a:xfrm>
            <a:off x="533400" y="212725"/>
            <a:ext cx="8305800" cy="685800"/>
          </a:xfrm>
        </p:spPr>
        <p:txBody>
          <a:bodyPr lIns="90488" tIns="44450" rIns="90488" bIns="44450" anchor="b"/>
          <a:lstStyle/>
          <a:p>
            <a:r>
              <a:rPr lang="en-US" smtClean="0"/>
              <a:t>NIST Research: SynchroMetrology Laboratory</a:t>
            </a:r>
          </a:p>
        </p:txBody>
      </p:sp>
      <p:sp>
        <p:nvSpPr>
          <p:cNvPr id="96258" name="Rectangle 3"/>
          <p:cNvSpPr>
            <a:spLocks noGrp="1" noChangeArrowheads="1"/>
          </p:cNvSpPr>
          <p:nvPr>
            <p:ph type="body" idx="4294967295"/>
          </p:nvPr>
        </p:nvSpPr>
        <p:spPr/>
        <p:txBody>
          <a:bodyPr lIns="90488" tIns="44450" rIns="90488" bIns="44450"/>
          <a:lstStyle/>
          <a:p>
            <a:r>
              <a:rPr lang="en-US" smtClean="0"/>
              <a:t>Technical input to IEEE C37.118 standard</a:t>
            </a:r>
          </a:p>
          <a:p>
            <a:r>
              <a:rPr lang="en-US" smtClean="0"/>
              <a:t>North American SynchroPhasor Initiative (NASPInet)</a:t>
            </a:r>
          </a:p>
          <a:p>
            <a:r>
              <a:rPr lang="en-US" smtClean="0"/>
              <a:t>Priority Action Plan (PAP 13 Time Synchronization, IEC 61850 Objects/ IEEE C37.118 Harmonization)</a:t>
            </a:r>
          </a:p>
          <a:p>
            <a:r>
              <a:rPr lang="en-US" smtClean="0"/>
              <a:t>NIST ARRA Contract to support PAP13 and further developments; ARRA Grant supporting PMU calibrators </a:t>
            </a:r>
          </a:p>
          <a:p>
            <a:r>
              <a:rPr lang="en-US" smtClean="0"/>
              <a:t>Future research: Additional dynamic measurements, sensors</a:t>
            </a:r>
          </a:p>
        </p:txBody>
      </p:sp>
      <p:pic>
        <p:nvPicPr>
          <p:cNvPr id="96259" name="Picture 5" descr="Marcos me Marlin"/>
          <p:cNvPicPr>
            <a:picLocks noChangeAspect="1" noChangeArrowheads="1"/>
          </p:cNvPicPr>
          <p:nvPr/>
        </p:nvPicPr>
        <p:blipFill>
          <a:blip r:embed="rId3"/>
          <a:srcRect/>
          <a:stretch>
            <a:fillRect/>
          </a:stretch>
        </p:blipFill>
        <p:spPr bwMode="auto">
          <a:xfrm>
            <a:off x="4922838" y="4081463"/>
            <a:ext cx="3243262" cy="2341562"/>
          </a:xfrm>
          <a:prstGeom prst="rect">
            <a:avLst/>
          </a:prstGeom>
          <a:noFill/>
          <a:ln w="9525">
            <a:noFill/>
            <a:miter lim="800000"/>
            <a:headEnd/>
            <a:tailEnd/>
          </a:ln>
        </p:spPr>
      </p:pic>
      <p:pic>
        <p:nvPicPr>
          <p:cNvPr id="96260" name="Picture 7"/>
          <p:cNvPicPr>
            <a:picLocks noChangeAspect="1" noChangeArrowheads="1"/>
          </p:cNvPicPr>
          <p:nvPr/>
        </p:nvPicPr>
        <p:blipFill>
          <a:blip r:embed="rId4"/>
          <a:srcRect l="2675" t="5743" r="1070" b="1640"/>
          <a:stretch>
            <a:fillRect/>
          </a:stretch>
        </p:blipFill>
        <p:spPr bwMode="auto">
          <a:xfrm>
            <a:off x="420688" y="4079875"/>
            <a:ext cx="4092575" cy="2571750"/>
          </a:xfrm>
          <a:prstGeom prst="rect">
            <a:avLst/>
          </a:prstGeom>
          <a:noFill/>
          <a:ln w="9525">
            <a:noFill/>
            <a:miter lim="800000"/>
            <a:headEnd/>
            <a:tailEnd/>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8" name="Rectangle 2"/>
          <p:cNvSpPr>
            <a:spLocks noGrp="1" noChangeArrowheads="1"/>
          </p:cNvSpPr>
          <p:nvPr>
            <p:ph type="title" idx="4294967295"/>
          </p:nvPr>
        </p:nvSpPr>
        <p:spPr>
          <a:xfrm>
            <a:off x="990600" y="212725"/>
            <a:ext cx="7848600" cy="685800"/>
          </a:xfrm>
        </p:spPr>
        <p:txBody>
          <a:bodyPr lIns="90488" tIns="44450" rIns="90488" bIns="44450" anchor="b"/>
          <a:lstStyle/>
          <a:p>
            <a:r>
              <a:rPr lang="en-US" smtClean="0"/>
              <a:t>NIST Research: Building Automation Control</a:t>
            </a:r>
          </a:p>
        </p:txBody>
      </p:sp>
      <p:sp>
        <p:nvSpPr>
          <p:cNvPr id="131079" name="Rectangle 3"/>
          <p:cNvSpPr>
            <a:spLocks noGrp="1" noChangeArrowheads="1"/>
          </p:cNvSpPr>
          <p:nvPr>
            <p:ph type="body" idx="4294967295"/>
          </p:nvPr>
        </p:nvSpPr>
        <p:spPr>
          <a:xfrm>
            <a:off x="319088" y="1085850"/>
            <a:ext cx="5548312" cy="4857750"/>
          </a:xfrm>
        </p:spPr>
        <p:txBody>
          <a:bodyPr lIns="90488" tIns="44450" rIns="90488" bIns="44450"/>
          <a:lstStyle/>
          <a:p>
            <a:pPr>
              <a:lnSpc>
                <a:spcPct val="80000"/>
              </a:lnSpc>
            </a:pPr>
            <a:r>
              <a:rPr lang="en-US" sz="2800" smtClean="0"/>
              <a:t>Addressing the role of the building in the smart grid:</a:t>
            </a:r>
          </a:p>
          <a:p>
            <a:pPr lvl="1">
              <a:lnSpc>
                <a:spcPct val="80000"/>
              </a:lnSpc>
            </a:pPr>
            <a:r>
              <a:rPr lang="en-US" sz="2400" smtClean="0"/>
              <a:t>72% of all electricity is consumed by building system loads.</a:t>
            </a:r>
          </a:p>
          <a:p>
            <a:pPr lvl="1">
              <a:lnSpc>
                <a:spcPct val="80000"/>
              </a:lnSpc>
            </a:pPr>
            <a:r>
              <a:rPr lang="en-US" sz="2400" smtClean="0"/>
              <a:t>NIST building smart grid research is focused on grid-aware energy management in complex facilities. </a:t>
            </a:r>
          </a:p>
          <a:p>
            <a:pPr lvl="1">
              <a:lnSpc>
                <a:spcPct val="80000"/>
              </a:lnSpc>
            </a:pPr>
            <a:r>
              <a:rPr lang="en-US" sz="2400" smtClean="0"/>
              <a:t>Research leads to information models that enable communication standards for the Smart Grid </a:t>
            </a:r>
          </a:p>
          <a:p>
            <a:pPr lvl="1">
              <a:lnSpc>
                <a:spcPct val="80000"/>
              </a:lnSpc>
            </a:pPr>
            <a:r>
              <a:rPr lang="en-US" sz="2400" smtClean="0"/>
              <a:t>Building systems control strategies for load, generation and storage management</a:t>
            </a:r>
          </a:p>
          <a:p>
            <a:pPr lvl="1">
              <a:lnSpc>
                <a:spcPct val="80000"/>
              </a:lnSpc>
            </a:pPr>
            <a:r>
              <a:rPr lang="en-US" sz="2400" smtClean="0"/>
              <a:t>Net-zero residential building testbed</a:t>
            </a:r>
          </a:p>
          <a:p>
            <a:pPr lvl="1">
              <a:lnSpc>
                <a:spcPct val="80000"/>
              </a:lnSpc>
            </a:pPr>
            <a:r>
              <a:rPr lang="en-US" sz="2400" smtClean="0"/>
              <a:t>Islanding strategies for graceful degradation of building system performance during grid outages</a:t>
            </a:r>
          </a:p>
        </p:txBody>
      </p:sp>
      <p:pic>
        <p:nvPicPr>
          <p:cNvPr id="131080" name="Picture 6"/>
          <p:cNvPicPr>
            <a:picLocks noChangeAspect="1" noChangeArrowheads="1"/>
          </p:cNvPicPr>
          <p:nvPr/>
        </p:nvPicPr>
        <p:blipFill>
          <a:blip r:embed="rId4"/>
          <a:srcRect/>
          <a:stretch>
            <a:fillRect/>
          </a:stretch>
        </p:blipFill>
        <p:spPr bwMode="auto">
          <a:xfrm>
            <a:off x="6324600" y="1558925"/>
            <a:ext cx="2238375" cy="2895600"/>
          </a:xfrm>
          <a:prstGeom prst="rect">
            <a:avLst/>
          </a:prstGeom>
          <a:noFill/>
          <a:ln w="12699">
            <a:noFill/>
            <a:miter lim="800000"/>
            <a:headEnd/>
            <a:tailEnd/>
          </a:ln>
        </p:spPr>
      </p:pic>
      <p:graphicFrame>
        <p:nvGraphicFramePr>
          <p:cNvPr id="131077" name="Object 5"/>
          <p:cNvGraphicFramePr>
            <a:graphicFrameLocks noChangeAspect="1"/>
          </p:cNvGraphicFramePr>
          <p:nvPr/>
        </p:nvGraphicFramePr>
        <p:xfrm>
          <a:off x="5943600" y="3352800"/>
          <a:ext cx="2870200" cy="3200400"/>
        </p:xfrm>
        <a:graphic>
          <a:graphicData uri="http://schemas.openxmlformats.org/presentationml/2006/ole">
            <p:oleObj spid="_x0000_s131077" r:id="rId5" imgW="13923810" imgH="15523810" progId="">
              <p:embed/>
            </p:oleObj>
          </a:graphicData>
        </a:graphic>
      </p:graphicFrame>
      <p:sp>
        <p:nvSpPr>
          <p:cNvPr id="131081" name="Rectangle 2"/>
          <p:cNvSpPr>
            <a:spLocks noChangeArrowheads="1"/>
          </p:cNvSpPr>
          <p:nvPr/>
        </p:nvSpPr>
        <p:spPr bwMode="auto">
          <a:xfrm>
            <a:off x="5943600" y="6248400"/>
            <a:ext cx="3124200" cy="609600"/>
          </a:xfrm>
          <a:prstGeom prst="rect">
            <a:avLst/>
          </a:prstGeom>
          <a:solidFill>
            <a:srgbClr val="FFFFFF"/>
          </a:solidFill>
          <a:ln w="9525">
            <a:noFill/>
            <a:miter lim="800000"/>
            <a:headEnd/>
            <a:tailEnd/>
          </a:ln>
        </p:spPr>
        <p:txBody>
          <a:bodyPr anchor="ctr"/>
          <a:lstStyle/>
          <a:p>
            <a:pPr eaLnBrk="0" hangingPunct="0"/>
            <a:r>
              <a:rPr lang="en-US" sz="1600">
                <a:solidFill>
                  <a:srgbClr val="0000CC"/>
                </a:solidFill>
                <a:latin typeface="Times New Roman" pitchFamily="18" charset="0"/>
              </a:rPr>
              <a:t>     NIST Virtual Cybernetic  </a:t>
            </a:r>
            <a:br>
              <a:rPr lang="en-US" sz="1600">
                <a:solidFill>
                  <a:srgbClr val="0000CC"/>
                </a:solidFill>
                <a:latin typeface="Times New Roman" pitchFamily="18" charset="0"/>
              </a:rPr>
            </a:br>
            <a:r>
              <a:rPr lang="en-US" sz="1600">
                <a:solidFill>
                  <a:srgbClr val="0000CC"/>
                </a:solidFill>
                <a:latin typeface="Times New Roman" pitchFamily="18" charset="0"/>
              </a:rPr>
              <a:t>        Building Testbed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Rectangle 2"/>
          <p:cNvSpPr>
            <a:spLocks noGrp="1" noChangeArrowheads="1"/>
          </p:cNvSpPr>
          <p:nvPr>
            <p:ph type="title" idx="4294967295"/>
          </p:nvPr>
        </p:nvSpPr>
        <p:spPr>
          <a:xfrm>
            <a:off x="228600" y="330200"/>
            <a:ext cx="8686800" cy="508000"/>
          </a:xfrm>
        </p:spPr>
        <p:txBody>
          <a:bodyPr lIns="90488" tIns="44450" rIns="90488" bIns="44450" anchor="b"/>
          <a:lstStyle/>
          <a:p>
            <a:r>
              <a:rPr lang="en-US" sz="3000" smtClean="0"/>
              <a:t>Smart Grid Research Challenges and Opportunities</a:t>
            </a:r>
          </a:p>
        </p:txBody>
      </p:sp>
      <p:sp>
        <p:nvSpPr>
          <p:cNvPr id="133122" name="Rectangle 3"/>
          <p:cNvSpPr>
            <a:spLocks noGrp="1" noChangeArrowheads="1"/>
          </p:cNvSpPr>
          <p:nvPr>
            <p:ph type="body" idx="4294967295"/>
          </p:nvPr>
        </p:nvSpPr>
        <p:spPr>
          <a:xfrm>
            <a:off x="700088" y="1143000"/>
            <a:ext cx="8251825" cy="5486400"/>
          </a:xfrm>
        </p:spPr>
        <p:txBody>
          <a:bodyPr lIns="90488" tIns="44450" rIns="90488" bIns="44450"/>
          <a:lstStyle/>
          <a:p>
            <a:pPr>
              <a:lnSpc>
                <a:spcPct val="80000"/>
              </a:lnSpc>
            </a:pPr>
            <a:r>
              <a:rPr lang="en-US" smtClean="0"/>
              <a:t>Metering</a:t>
            </a:r>
          </a:p>
          <a:p>
            <a:pPr lvl="1">
              <a:lnSpc>
                <a:spcPct val="80000"/>
              </a:lnSpc>
            </a:pPr>
            <a:r>
              <a:rPr lang="en-US" sz="2200" smtClean="0"/>
              <a:t>Bidirectional metering, testbeds…</a:t>
            </a:r>
          </a:p>
          <a:p>
            <a:pPr>
              <a:lnSpc>
                <a:spcPct val="80000"/>
              </a:lnSpc>
            </a:pPr>
            <a:r>
              <a:rPr lang="en-US" smtClean="0"/>
              <a:t>Sensors and automated control</a:t>
            </a:r>
          </a:p>
          <a:p>
            <a:pPr lvl="1">
              <a:lnSpc>
                <a:spcPct val="80000"/>
              </a:lnSpc>
            </a:pPr>
            <a:r>
              <a:rPr lang="en-US" sz="2200" smtClean="0"/>
              <a:t>PMUs, time synchronization, distributed sensors…</a:t>
            </a:r>
          </a:p>
          <a:p>
            <a:pPr>
              <a:lnSpc>
                <a:spcPct val="80000"/>
              </a:lnSpc>
            </a:pPr>
            <a:r>
              <a:rPr lang="en-US" smtClean="0"/>
              <a:t>Smart Grid architecture and operations</a:t>
            </a:r>
          </a:p>
          <a:p>
            <a:pPr lvl="1">
              <a:lnSpc>
                <a:spcPct val="80000"/>
              </a:lnSpc>
            </a:pPr>
            <a:r>
              <a:rPr lang="en-US" sz="2200" smtClean="0"/>
              <a:t>Research/modeling of grid stability (load/generation)</a:t>
            </a:r>
          </a:p>
          <a:p>
            <a:pPr lvl="1">
              <a:lnSpc>
                <a:spcPct val="80000"/>
              </a:lnSpc>
            </a:pPr>
            <a:r>
              <a:rPr lang="en-US" sz="2200" smtClean="0"/>
              <a:t>Microgrids, …</a:t>
            </a:r>
          </a:p>
          <a:p>
            <a:pPr>
              <a:lnSpc>
                <a:spcPct val="80000"/>
              </a:lnSpc>
            </a:pPr>
            <a:r>
              <a:rPr lang="en-US" smtClean="0"/>
              <a:t>Power Electronics</a:t>
            </a:r>
            <a:endParaRPr lang="en-US" sz="2600" smtClean="0"/>
          </a:p>
          <a:p>
            <a:pPr>
              <a:lnSpc>
                <a:spcPct val="80000"/>
              </a:lnSpc>
            </a:pPr>
            <a:r>
              <a:rPr lang="en-US" smtClean="0"/>
              <a:t>Electromagnetic Compatibility/Interference</a:t>
            </a:r>
          </a:p>
          <a:p>
            <a:pPr>
              <a:lnSpc>
                <a:spcPct val="80000"/>
              </a:lnSpc>
            </a:pPr>
            <a:r>
              <a:rPr lang="en-US" smtClean="0"/>
              <a:t>Energy Efficiency</a:t>
            </a:r>
          </a:p>
          <a:p>
            <a:pPr>
              <a:lnSpc>
                <a:spcPct val="80000"/>
              </a:lnSpc>
            </a:pPr>
            <a:r>
              <a:rPr lang="en-US" smtClean="0"/>
              <a:t>Integration with Net-Zero Buildings</a:t>
            </a:r>
          </a:p>
          <a:p>
            <a:pPr>
              <a:lnSpc>
                <a:spcPct val="80000"/>
              </a:lnSpc>
            </a:pPr>
            <a:r>
              <a:rPr lang="en-US" smtClean="0"/>
              <a:t>Cybersecurity</a:t>
            </a:r>
          </a:p>
          <a:p>
            <a:pPr>
              <a:lnSpc>
                <a:spcPct val="80000"/>
              </a:lnSpc>
            </a:pPr>
            <a:r>
              <a:rPr lang="en-US" smtClean="0"/>
              <a:t>Electric Vehicles/Storage</a:t>
            </a:r>
          </a:p>
          <a:p>
            <a:pPr>
              <a:lnSpc>
                <a:spcPct val="80000"/>
              </a:lnSpc>
            </a:pPr>
            <a:r>
              <a:rPr lang="en-US" smtClean="0"/>
              <a:t>Communication protocols</a:t>
            </a:r>
          </a:p>
          <a:p>
            <a:pPr>
              <a:lnSpc>
                <a:spcPct val="80000"/>
              </a:lnSpc>
            </a:pPr>
            <a:r>
              <a:rPr lang="en-US" smtClean="0"/>
              <a:t>Testing and certification activities, many others …</a:t>
            </a:r>
            <a:br>
              <a:rPr lang="en-US" smtClean="0"/>
            </a:br>
            <a:endParaRPr lang="en-US" smtClean="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Title 5"/>
          <p:cNvSpPr>
            <a:spLocks noGrp="1"/>
          </p:cNvSpPr>
          <p:nvPr>
            <p:ph type="title" idx="4294967295"/>
          </p:nvPr>
        </p:nvSpPr>
        <p:spPr>
          <a:xfrm>
            <a:off x="533400" y="0"/>
            <a:ext cx="8305800" cy="990600"/>
          </a:xfrm>
        </p:spPr>
        <p:txBody>
          <a:bodyPr/>
          <a:lstStyle/>
          <a:p>
            <a:r>
              <a:rPr lang="en-US" smtClean="0"/>
              <a:t>Computational Applications for Today’s Grid</a:t>
            </a:r>
          </a:p>
        </p:txBody>
      </p:sp>
      <p:sp>
        <p:nvSpPr>
          <p:cNvPr id="135170" name="Content Placeholder 7"/>
          <p:cNvSpPr>
            <a:spLocks noGrp="1"/>
          </p:cNvSpPr>
          <p:nvPr>
            <p:ph idx="4294967295"/>
          </p:nvPr>
        </p:nvSpPr>
        <p:spPr/>
        <p:txBody>
          <a:bodyPr/>
          <a:lstStyle/>
          <a:p>
            <a:r>
              <a:rPr lang="en-US" smtClean="0"/>
              <a:t>Forecasting load</a:t>
            </a:r>
          </a:p>
          <a:p>
            <a:pPr lvl="1"/>
            <a:r>
              <a:rPr lang="en-US" smtClean="0"/>
              <a:t>Short, mid and long-term </a:t>
            </a:r>
          </a:p>
          <a:p>
            <a:pPr lvl="1"/>
            <a:r>
              <a:rPr lang="en-US" smtClean="0"/>
              <a:t>Used for capacity planning, market operations, dispatching, demand response</a:t>
            </a:r>
          </a:p>
          <a:p>
            <a:pPr lvl="1"/>
            <a:r>
              <a:rPr lang="en-US" smtClean="0"/>
              <a:t>Based on historical patterns and variables such as weather</a:t>
            </a:r>
          </a:p>
          <a:p>
            <a:pPr lvl="1"/>
            <a:r>
              <a:rPr lang="en-US" smtClean="0"/>
              <a:t>Well understood</a:t>
            </a:r>
          </a:p>
          <a:p>
            <a:r>
              <a:rPr lang="en-US" smtClean="0"/>
              <a:t>Forecasting variable generation</a:t>
            </a:r>
          </a:p>
          <a:p>
            <a:pPr lvl="1"/>
            <a:r>
              <a:rPr lang="en-US" smtClean="0"/>
              <a:t>Utility-owned wind and solar PV</a:t>
            </a:r>
          </a:p>
          <a:p>
            <a:pPr lvl="1"/>
            <a:r>
              <a:rPr lang="en-US" smtClean="0"/>
              <a:t>Localized weather models</a:t>
            </a:r>
          </a:p>
          <a:p>
            <a:r>
              <a:rPr lang="en-US" smtClean="0"/>
              <a:t>Situational awareness </a:t>
            </a:r>
          </a:p>
          <a:p>
            <a:pPr lvl="1"/>
            <a:r>
              <a:rPr lang="en-US" smtClean="0"/>
              <a:t>Phasor Measurement Units</a:t>
            </a:r>
          </a:p>
          <a:p>
            <a:r>
              <a:rPr lang="en-US" smtClean="0"/>
              <a:t>Control</a:t>
            </a:r>
          </a:p>
          <a:p>
            <a:pPr lvl="1"/>
            <a:r>
              <a:rPr lang="en-US" smtClean="0"/>
              <a:t>Visualization and decision support tools</a:t>
            </a:r>
          </a:p>
          <a:p>
            <a:pPr lvl="1"/>
            <a:endParaRPr lang="en-US" smtClean="0"/>
          </a:p>
          <a:p>
            <a:endParaRPr lang="en-US" smtClean="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Title 5"/>
          <p:cNvSpPr>
            <a:spLocks noGrp="1"/>
          </p:cNvSpPr>
          <p:nvPr>
            <p:ph type="title" idx="4294967295"/>
          </p:nvPr>
        </p:nvSpPr>
        <p:spPr>
          <a:xfrm>
            <a:off x="228600" y="0"/>
            <a:ext cx="8915400" cy="990600"/>
          </a:xfrm>
        </p:spPr>
        <p:txBody>
          <a:bodyPr/>
          <a:lstStyle/>
          <a:p>
            <a:r>
              <a:rPr lang="en-US" smtClean="0"/>
              <a:t>New Computational Applications for the Smart Grid</a:t>
            </a:r>
          </a:p>
        </p:txBody>
      </p:sp>
      <p:sp>
        <p:nvSpPr>
          <p:cNvPr id="137218" name="Content Placeholder 7"/>
          <p:cNvSpPr>
            <a:spLocks noGrp="1"/>
          </p:cNvSpPr>
          <p:nvPr>
            <p:ph idx="4294967295"/>
          </p:nvPr>
        </p:nvSpPr>
        <p:spPr/>
        <p:txBody>
          <a:bodyPr/>
          <a:lstStyle/>
          <a:p>
            <a:r>
              <a:rPr lang="en-US" smtClean="0"/>
              <a:t>Forecasting load</a:t>
            </a:r>
          </a:p>
          <a:p>
            <a:pPr lvl="1"/>
            <a:r>
              <a:rPr lang="en-US" smtClean="0"/>
              <a:t>New models needed to reflect effects of dynamic prices, smart appliances, customer energy management systems, electric vehicles</a:t>
            </a:r>
          </a:p>
          <a:p>
            <a:r>
              <a:rPr lang="en-US" smtClean="0"/>
              <a:t>Forecasting variable generation</a:t>
            </a:r>
          </a:p>
          <a:p>
            <a:pPr lvl="1"/>
            <a:r>
              <a:rPr lang="en-US" smtClean="0"/>
              <a:t>Distributed generation sources owned by customers</a:t>
            </a:r>
          </a:p>
          <a:p>
            <a:r>
              <a:rPr lang="en-US" smtClean="0"/>
              <a:t>Situational awareness and data management</a:t>
            </a:r>
          </a:p>
          <a:p>
            <a:pPr lvl="1"/>
            <a:r>
              <a:rPr lang="en-US" smtClean="0"/>
              <a:t>Management and utilization of data from networked Phasor Measurement Units, smart meters, and embedded sensors in transmission and distribution networks</a:t>
            </a:r>
          </a:p>
          <a:p>
            <a:r>
              <a:rPr lang="en-US" smtClean="0"/>
              <a:t>Control</a:t>
            </a:r>
          </a:p>
          <a:p>
            <a:pPr lvl="1"/>
            <a:r>
              <a:rPr lang="en-US" smtClean="0"/>
              <a:t>Automated control systems utilizing real time data</a:t>
            </a:r>
          </a:p>
          <a:p>
            <a:pPr lvl="1"/>
            <a:endParaRPr lang="en-US" smtClean="0"/>
          </a:p>
          <a:p>
            <a:endParaRPr lang="en-US" smtClean="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Title 1"/>
          <p:cNvSpPr>
            <a:spLocks noGrp="1"/>
          </p:cNvSpPr>
          <p:nvPr>
            <p:ph type="title" idx="4294967295"/>
          </p:nvPr>
        </p:nvSpPr>
        <p:spPr>
          <a:xfrm>
            <a:off x="1676400" y="0"/>
            <a:ext cx="7162800" cy="990600"/>
          </a:xfrm>
        </p:spPr>
        <p:txBody>
          <a:bodyPr/>
          <a:lstStyle/>
          <a:p>
            <a:pPr eaLnBrk="1" hangingPunct="1"/>
            <a:r>
              <a:rPr lang="en-US" smtClean="0"/>
              <a:t>Further Information</a:t>
            </a:r>
          </a:p>
        </p:txBody>
      </p:sp>
      <p:sp>
        <p:nvSpPr>
          <p:cNvPr id="139266" name="Content Placeholder 3"/>
          <p:cNvSpPr>
            <a:spLocks noGrp="1"/>
          </p:cNvSpPr>
          <p:nvPr>
            <p:ph idx="4294967295"/>
          </p:nvPr>
        </p:nvSpPr>
        <p:spPr>
          <a:xfrm>
            <a:off x="304800" y="1295400"/>
            <a:ext cx="8458200" cy="4953000"/>
          </a:xfrm>
        </p:spPr>
        <p:txBody>
          <a:bodyPr/>
          <a:lstStyle/>
          <a:p>
            <a:pPr eaLnBrk="1" hangingPunct="1">
              <a:buClrTx/>
            </a:pPr>
            <a:r>
              <a:rPr lang="en-US" smtClean="0"/>
              <a:t>Web portal:  </a:t>
            </a:r>
            <a:r>
              <a:rPr lang="en-US" smtClean="0">
                <a:solidFill>
                  <a:srgbClr val="2D2DB9"/>
                </a:solidFill>
              </a:rPr>
              <a:t>http://www.nist.gov/smartgrid</a:t>
            </a:r>
          </a:p>
          <a:p>
            <a:pPr eaLnBrk="1" hangingPunct="1">
              <a:buClr>
                <a:schemeClr val="tx1"/>
              </a:buClr>
            </a:pPr>
            <a:r>
              <a:rPr lang="en-US" smtClean="0"/>
              <a:t>Contact:</a:t>
            </a:r>
          </a:p>
          <a:p>
            <a:pPr lvl="1" eaLnBrk="1" hangingPunct="1">
              <a:buClr>
                <a:schemeClr val="tx1"/>
              </a:buClr>
            </a:pPr>
            <a:r>
              <a:rPr lang="en-US" smtClean="0"/>
              <a:t>George Arnold, National Coordinator for Smart Grid Interoperability</a:t>
            </a:r>
          </a:p>
          <a:p>
            <a:pPr lvl="1" eaLnBrk="1" hangingPunct="1">
              <a:buClr>
                <a:schemeClr val="tx1"/>
              </a:buClr>
            </a:pPr>
            <a:r>
              <a:rPr lang="en-US" smtClean="0"/>
              <a:t>Email:  </a:t>
            </a:r>
            <a:r>
              <a:rPr lang="en-US" smtClean="0">
                <a:solidFill>
                  <a:schemeClr val="accent2"/>
                </a:solidFill>
              </a:rPr>
              <a:t>george.arnold@nist.gov</a:t>
            </a:r>
          </a:p>
          <a:p>
            <a:pPr lvl="1" eaLnBrk="1" hangingPunct="1">
              <a:buClr>
                <a:schemeClr val="tx1"/>
              </a:buClr>
            </a:pPr>
            <a:r>
              <a:rPr lang="en-US" smtClean="0"/>
              <a:t>Telephone: +1.301.975.2232</a:t>
            </a:r>
          </a:p>
          <a:p>
            <a:pPr lvl="1" eaLnBrk="1" hangingPunct="1">
              <a:buClr>
                <a:schemeClr val="tx1"/>
              </a:buClr>
            </a:pPr>
            <a:endParaRPr lang="en-US" smtClean="0"/>
          </a:p>
          <a:p>
            <a:pPr lvl="1" eaLnBrk="1" hangingPunct="1">
              <a:buClr>
                <a:schemeClr val="tx1"/>
              </a:buClr>
            </a:pPr>
            <a:r>
              <a:rPr lang="en-US" smtClean="0"/>
              <a:t>David Wollman, Leader, Electrical Metrology Groups</a:t>
            </a:r>
          </a:p>
          <a:p>
            <a:pPr lvl="1" eaLnBrk="1" hangingPunct="1">
              <a:buClr>
                <a:schemeClr val="tx1"/>
              </a:buClr>
            </a:pPr>
            <a:r>
              <a:rPr lang="en-US" smtClean="0"/>
              <a:t>Email: </a:t>
            </a:r>
            <a:r>
              <a:rPr lang="en-US" smtClean="0">
                <a:solidFill>
                  <a:schemeClr val="accent2"/>
                </a:solidFill>
              </a:rPr>
              <a:t>david.wollman@nist.gov</a:t>
            </a:r>
          </a:p>
          <a:p>
            <a:pPr lvl="1" eaLnBrk="1" hangingPunct="1">
              <a:buClr>
                <a:schemeClr val="tx1"/>
              </a:buClr>
            </a:pPr>
            <a:r>
              <a:rPr lang="en-US" smtClean="0"/>
              <a:t>Telephone: +1.301.975.2433</a:t>
            </a:r>
          </a:p>
          <a:p>
            <a:pPr lvl="1" eaLnBrk="1" hangingPunct="1">
              <a:buClrTx/>
            </a:pPr>
            <a:endParaRPr lang="en-US" smtClean="0">
              <a:solidFill>
                <a:srgbClr val="2D2DB9"/>
              </a:solidFill>
            </a:endParaRPr>
          </a:p>
          <a:p>
            <a:pPr lvl="1" eaLnBrk="1" hangingPunct="1">
              <a:buClrTx/>
            </a:pPr>
            <a:endParaRPr lang="en-US" smtClean="0">
              <a:solidFill>
                <a:srgbClr val="2D2DB9"/>
              </a:solidFill>
            </a:endParaRPr>
          </a:p>
          <a:p>
            <a:pPr lvl="1" eaLnBrk="1" hangingPunct="1">
              <a:buClrTx/>
            </a:pPr>
            <a:endParaRPr lang="en-US" smtClean="0">
              <a:solidFill>
                <a:srgbClr val="2D2DB9"/>
              </a:solidFill>
            </a:endParaRPr>
          </a:p>
          <a:p>
            <a:pPr eaLnBrk="1" hangingPunct="1"/>
            <a:endParaRPr lang="en-US" smtClean="0"/>
          </a:p>
        </p:txBody>
      </p:sp>
      <p:sp>
        <p:nvSpPr>
          <p:cNvPr id="139267" name="Slide Number Placeholder 2"/>
          <p:cNvSpPr txBox="1">
            <a:spLocks noGrp="1"/>
          </p:cNvSpPr>
          <p:nvPr/>
        </p:nvSpPr>
        <p:spPr bwMode="auto">
          <a:xfrm>
            <a:off x="3505200" y="6362700"/>
            <a:ext cx="1905000" cy="304800"/>
          </a:xfrm>
          <a:prstGeom prst="rect">
            <a:avLst/>
          </a:prstGeom>
          <a:noFill/>
          <a:ln w="9525">
            <a:noFill/>
            <a:miter lim="800000"/>
            <a:headEnd/>
            <a:tailEnd/>
          </a:ln>
        </p:spPr>
        <p:txBody>
          <a:bodyPr/>
          <a:lstStyle/>
          <a:p>
            <a:pPr algn="ctr"/>
            <a:fld id="{F3371617-2844-464B-AE07-F4FEAB01DD61}" type="slidenum">
              <a:rPr lang="en-US" sz="1200" i="1">
                <a:ea typeface="ＭＳ Ｐゴシック"/>
                <a:cs typeface="ＭＳ Ｐゴシック"/>
              </a:rPr>
              <a:pPr algn="ctr"/>
              <a:t>39</a:t>
            </a:fld>
            <a:endParaRPr lang="en-US" sz="1200" i="1">
              <a:ea typeface="ＭＳ Ｐゴシック"/>
              <a:cs typeface="ＭＳ Ｐゴシック"/>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ounded Rectangle 14"/>
          <p:cNvSpPr>
            <a:spLocks noChangeArrowheads="1"/>
          </p:cNvSpPr>
          <p:nvPr/>
        </p:nvSpPr>
        <p:spPr bwMode="auto">
          <a:xfrm>
            <a:off x="4837113" y="1066800"/>
            <a:ext cx="4154487" cy="5181600"/>
          </a:xfrm>
          <a:prstGeom prst="roundRect">
            <a:avLst>
              <a:gd name="adj" fmla="val 16667"/>
            </a:avLst>
          </a:prstGeom>
          <a:solidFill>
            <a:srgbClr val="CCECFF"/>
          </a:solidFill>
          <a:ln w="38100">
            <a:solidFill>
              <a:schemeClr val="accent2"/>
            </a:solidFill>
            <a:round/>
            <a:headEnd/>
            <a:tailEnd/>
          </a:ln>
        </p:spPr>
        <p:txBody>
          <a:bodyPr wrap="none" anchor="ctr"/>
          <a:lstStyle/>
          <a:p>
            <a:pPr algn="ctr" eaLnBrk="0" hangingPunct="0"/>
            <a:endParaRPr lang="en-US" sz="2400" b="1">
              <a:latin typeface="Times New Roman" pitchFamily="18" charset="0"/>
              <a:ea typeface="ＭＳ Ｐゴシック"/>
              <a:cs typeface="ＭＳ Ｐゴシック"/>
            </a:endParaRPr>
          </a:p>
        </p:txBody>
      </p:sp>
      <p:sp>
        <p:nvSpPr>
          <p:cNvPr id="34818" name="Title 11"/>
          <p:cNvSpPr>
            <a:spLocks noGrp="1"/>
          </p:cNvSpPr>
          <p:nvPr>
            <p:ph type="title" idx="4294967295"/>
          </p:nvPr>
        </p:nvSpPr>
        <p:spPr/>
        <p:txBody>
          <a:bodyPr/>
          <a:lstStyle/>
          <a:p>
            <a:r>
              <a:rPr lang="en-US" b="0" smtClean="0">
                <a:cs typeface="Arial" charset="0"/>
              </a:rPr>
              <a:t>Smart Grid – A National Priority</a:t>
            </a:r>
          </a:p>
        </p:txBody>
      </p:sp>
      <p:sp>
        <p:nvSpPr>
          <p:cNvPr id="34819" name="Content Placeholder 12"/>
          <p:cNvSpPr>
            <a:spLocks noGrp="1"/>
          </p:cNvSpPr>
          <p:nvPr>
            <p:ph sz="half" idx="4294967295"/>
          </p:nvPr>
        </p:nvSpPr>
        <p:spPr>
          <a:xfrm>
            <a:off x="152400" y="1295400"/>
            <a:ext cx="4572000" cy="4953000"/>
          </a:xfrm>
        </p:spPr>
        <p:txBody>
          <a:bodyPr/>
          <a:lstStyle/>
          <a:p>
            <a:r>
              <a:rPr lang="en-US" sz="2000" smtClean="0">
                <a:solidFill>
                  <a:schemeClr val="tx2"/>
                </a:solidFill>
                <a:cs typeface="Arial" charset="0"/>
              </a:rPr>
              <a:t>“We’ll fund a better, smarter electricity grid and train workers to build it…”   President Obama</a:t>
            </a:r>
          </a:p>
          <a:p>
            <a:endParaRPr lang="en-US" sz="2000" smtClean="0">
              <a:solidFill>
                <a:schemeClr val="tx2"/>
              </a:solidFill>
              <a:cs typeface="Arial" charset="0"/>
            </a:endParaRPr>
          </a:p>
          <a:p>
            <a:r>
              <a:rPr lang="en-US" sz="2000" smtClean="0">
                <a:solidFill>
                  <a:srgbClr val="2D2DB9"/>
                </a:solidFill>
                <a:cs typeface="Arial" charset="0"/>
              </a:rPr>
              <a:t>“To meet the energy challenge and create a 21</a:t>
            </a:r>
            <a:r>
              <a:rPr lang="en-US" sz="2000" baseline="30000" smtClean="0">
                <a:solidFill>
                  <a:srgbClr val="2D2DB9"/>
                </a:solidFill>
                <a:cs typeface="Arial" charset="0"/>
              </a:rPr>
              <a:t>st</a:t>
            </a:r>
            <a:r>
              <a:rPr lang="en-US" sz="2000" smtClean="0">
                <a:solidFill>
                  <a:srgbClr val="2D2DB9"/>
                </a:solidFill>
                <a:cs typeface="Arial" charset="0"/>
              </a:rPr>
              <a:t> century energy economy, we need a 21</a:t>
            </a:r>
            <a:r>
              <a:rPr lang="en-US" sz="2000" baseline="30000" smtClean="0">
                <a:solidFill>
                  <a:srgbClr val="2D2DB9"/>
                </a:solidFill>
                <a:cs typeface="Arial" charset="0"/>
              </a:rPr>
              <a:t>st</a:t>
            </a:r>
            <a:r>
              <a:rPr lang="en-US" sz="2000" smtClean="0">
                <a:solidFill>
                  <a:srgbClr val="2D2DB9"/>
                </a:solidFill>
                <a:cs typeface="Arial" charset="0"/>
              </a:rPr>
              <a:t> century electric grid…” </a:t>
            </a:r>
            <a:br>
              <a:rPr lang="en-US" sz="2000" smtClean="0">
                <a:solidFill>
                  <a:srgbClr val="2D2DB9"/>
                </a:solidFill>
                <a:cs typeface="Arial" charset="0"/>
              </a:rPr>
            </a:br>
            <a:r>
              <a:rPr lang="en-US" sz="2000" smtClean="0">
                <a:solidFill>
                  <a:srgbClr val="2D2DB9"/>
                </a:solidFill>
                <a:cs typeface="Arial" charset="0"/>
              </a:rPr>
              <a:t>Secretary of Energy Steven Chu</a:t>
            </a:r>
          </a:p>
          <a:p>
            <a:endParaRPr lang="en-US" sz="2000" smtClean="0">
              <a:solidFill>
                <a:srgbClr val="2D2DB9"/>
              </a:solidFill>
              <a:cs typeface="Arial" charset="0"/>
            </a:endParaRPr>
          </a:p>
          <a:p>
            <a:r>
              <a:rPr lang="en-US" sz="2000" smtClean="0">
                <a:solidFill>
                  <a:schemeClr val="tx2"/>
                </a:solidFill>
                <a:cs typeface="Arial" charset="0"/>
              </a:rPr>
              <a:t>“A smart electricity grid will revolutionize the way we use energy, but we need standards …” Secretary of Commerce Gary Locke</a:t>
            </a:r>
            <a:endParaRPr lang="en-US" sz="2000" smtClean="0">
              <a:cs typeface="Arial" charset="0"/>
            </a:endParaRPr>
          </a:p>
        </p:txBody>
      </p:sp>
      <p:sp>
        <p:nvSpPr>
          <p:cNvPr id="34820" name="Content Placeholder 13"/>
          <p:cNvSpPr>
            <a:spLocks noGrp="1"/>
          </p:cNvSpPr>
          <p:nvPr>
            <p:ph sz="half" idx="4294967295"/>
          </p:nvPr>
        </p:nvSpPr>
        <p:spPr>
          <a:xfrm>
            <a:off x="4945063" y="1357313"/>
            <a:ext cx="2601912" cy="4953000"/>
          </a:xfrm>
        </p:spPr>
        <p:txBody>
          <a:bodyPr/>
          <a:lstStyle/>
          <a:p>
            <a:pPr>
              <a:buFontTx/>
              <a:buNone/>
            </a:pPr>
            <a:r>
              <a:rPr lang="en-US" sz="1800" b="1" smtClean="0">
                <a:cs typeface="Arial" charset="0"/>
              </a:rPr>
              <a:t>Smart Grid Enables:</a:t>
            </a:r>
          </a:p>
          <a:p>
            <a:r>
              <a:rPr lang="en-US" sz="1800" smtClean="0">
                <a:cs typeface="Arial" charset="0"/>
              </a:rPr>
              <a:t>Higher Penetration of Renewables</a:t>
            </a:r>
          </a:p>
          <a:p>
            <a:r>
              <a:rPr lang="en-US" sz="1800" smtClean="0">
                <a:cs typeface="Arial" charset="0"/>
              </a:rPr>
              <a:t>Smart Charging of Electric Vehicles</a:t>
            </a:r>
          </a:p>
          <a:p>
            <a:r>
              <a:rPr lang="en-US" sz="1800" smtClean="0">
                <a:cs typeface="Arial" charset="0"/>
              </a:rPr>
              <a:t>Consumers to Control Energy Bills</a:t>
            </a:r>
          </a:p>
          <a:p>
            <a:r>
              <a:rPr lang="en-US" sz="1800" smtClean="0">
                <a:cs typeface="Arial" charset="0"/>
              </a:rPr>
              <a:t>Efficient Grid Operations &amp; Reduced Losses</a:t>
            </a:r>
          </a:p>
          <a:p>
            <a:r>
              <a:rPr lang="en-US" sz="1800" smtClean="0">
                <a:cs typeface="Arial" charset="0"/>
              </a:rPr>
              <a:t>Reduced Distribution Outages</a:t>
            </a:r>
          </a:p>
          <a:p>
            <a:r>
              <a:rPr lang="en-US" sz="1800" smtClean="0">
                <a:cs typeface="Arial" charset="0"/>
              </a:rPr>
              <a:t>Improved System Reliability &amp; Security</a:t>
            </a:r>
          </a:p>
        </p:txBody>
      </p:sp>
      <p:pic>
        <p:nvPicPr>
          <p:cNvPr id="34821" name="Picture 8" descr="http://t0.gstatic.com/images?q=tbn:saroAx2bI6ZmlM:http://fuel-efficient-vehicles.org/energy-news/wp-content/uploads/chevy-volt-concept-08.jpg">
            <a:hlinkClick r:id="rId3"/>
          </p:cNvPr>
          <p:cNvPicPr>
            <a:picLocks noChangeAspect="1" noChangeArrowheads="1"/>
          </p:cNvPicPr>
          <p:nvPr/>
        </p:nvPicPr>
        <p:blipFill>
          <a:blip r:embed="rId4"/>
          <a:srcRect/>
          <a:stretch>
            <a:fillRect/>
          </a:stretch>
        </p:blipFill>
        <p:spPr bwMode="auto">
          <a:xfrm>
            <a:off x="7388225" y="1989138"/>
            <a:ext cx="1277938" cy="955675"/>
          </a:xfrm>
          <a:prstGeom prst="rect">
            <a:avLst/>
          </a:prstGeom>
          <a:noFill/>
          <a:ln w="9525">
            <a:noFill/>
            <a:miter lim="800000"/>
            <a:headEnd/>
            <a:tailEnd/>
          </a:ln>
        </p:spPr>
      </p:pic>
      <p:pic>
        <p:nvPicPr>
          <p:cNvPr id="34822" name="Picture 2"/>
          <p:cNvPicPr>
            <a:picLocks noChangeAspect="1" noChangeArrowheads="1"/>
          </p:cNvPicPr>
          <p:nvPr/>
        </p:nvPicPr>
        <p:blipFill>
          <a:blip r:embed="rId5"/>
          <a:srcRect/>
          <a:stretch>
            <a:fillRect/>
          </a:stretch>
        </p:blipFill>
        <p:spPr bwMode="auto">
          <a:xfrm>
            <a:off x="7791450" y="1219200"/>
            <a:ext cx="909638" cy="908050"/>
          </a:xfrm>
          <a:prstGeom prst="rect">
            <a:avLst/>
          </a:prstGeom>
          <a:noFill/>
          <a:ln w="9525">
            <a:noFill/>
            <a:miter lim="800000"/>
            <a:headEnd/>
            <a:tailEnd/>
          </a:ln>
        </p:spPr>
      </p:pic>
      <p:pic>
        <p:nvPicPr>
          <p:cNvPr id="34823" name="Picture 6" descr="http://t3.gstatic.com/images?q=tbn:y4hXAtPZSKkG-M:http://news.cnet.com/i/bto/20080729/insight.jpg">
            <a:hlinkClick r:id="rId6"/>
          </p:cNvPr>
          <p:cNvPicPr>
            <a:picLocks noChangeAspect="1" noChangeArrowheads="1"/>
          </p:cNvPicPr>
          <p:nvPr/>
        </p:nvPicPr>
        <p:blipFill>
          <a:blip r:embed="rId7"/>
          <a:srcRect/>
          <a:stretch>
            <a:fillRect/>
          </a:stretch>
        </p:blipFill>
        <p:spPr bwMode="auto">
          <a:xfrm>
            <a:off x="7704138" y="2847975"/>
            <a:ext cx="1019175" cy="838200"/>
          </a:xfrm>
          <a:prstGeom prst="rect">
            <a:avLst/>
          </a:prstGeom>
          <a:noFill/>
          <a:ln w="9525">
            <a:noFill/>
            <a:miter lim="800000"/>
            <a:headEnd/>
            <a:tailEnd/>
          </a:ln>
        </p:spPr>
      </p:pic>
      <p:pic>
        <p:nvPicPr>
          <p:cNvPr id="34824" name="Picture 4"/>
          <p:cNvPicPr>
            <a:picLocks noChangeAspect="1" noChangeArrowheads="1"/>
          </p:cNvPicPr>
          <p:nvPr/>
        </p:nvPicPr>
        <p:blipFill>
          <a:blip r:embed="rId8"/>
          <a:srcRect/>
          <a:stretch>
            <a:fillRect/>
          </a:stretch>
        </p:blipFill>
        <p:spPr bwMode="auto">
          <a:xfrm>
            <a:off x="7318375" y="3532188"/>
            <a:ext cx="1136650" cy="896937"/>
          </a:xfrm>
          <a:prstGeom prst="rect">
            <a:avLst/>
          </a:prstGeom>
          <a:noFill/>
          <a:ln w="9525">
            <a:noFill/>
            <a:miter lim="800000"/>
            <a:headEnd/>
            <a:tailEnd/>
          </a:ln>
        </p:spPr>
      </p:pic>
      <p:pic>
        <p:nvPicPr>
          <p:cNvPr id="34825" name="Picture 4" descr="http://t2.gstatic.com/images?q=tbn:yjgeQCHlAMv0VM:http://stopthecap.com/wp-content/uploads/2009/10/Bucket_Truck-Pole_Repair.jpg">
            <a:hlinkClick r:id="rId9"/>
          </p:cNvPr>
          <p:cNvPicPr>
            <a:picLocks noChangeAspect="1" noChangeArrowheads="1"/>
          </p:cNvPicPr>
          <p:nvPr/>
        </p:nvPicPr>
        <p:blipFill>
          <a:blip r:embed="rId10"/>
          <a:srcRect/>
          <a:stretch>
            <a:fillRect/>
          </a:stretch>
        </p:blipFill>
        <p:spPr bwMode="auto">
          <a:xfrm>
            <a:off x="7931150" y="4549775"/>
            <a:ext cx="987425" cy="987425"/>
          </a:xfrm>
          <a:prstGeom prst="rect">
            <a:avLst/>
          </a:prstGeom>
          <a:noFill/>
          <a:ln w="9525">
            <a:noFill/>
            <a:miter lim="800000"/>
            <a:headEnd/>
            <a:tailEnd/>
          </a:ln>
        </p:spPr>
      </p:pic>
      <p:pic>
        <p:nvPicPr>
          <p:cNvPr id="34826" name="Picture 5"/>
          <p:cNvPicPr>
            <a:picLocks noChangeAspect="1" noChangeArrowheads="1"/>
          </p:cNvPicPr>
          <p:nvPr/>
        </p:nvPicPr>
        <p:blipFill>
          <a:blip r:embed="rId11"/>
          <a:srcRect/>
          <a:stretch>
            <a:fillRect/>
          </a:stretch>
        </p:blipFill>
        <p:spPr bwMode="auto">
          <a:xfrm>
            <a:off x="7591425" y="5154613"/>
            <a:ext cx="1128713" cy="884237"/>
          </a:xfrm>
          <a:prstGeom prst="rect">
            <a:avLst/>
          </a:prstGeom>
          <a:noFill/>
          <a:ln w="9525">
            <a:noFill/>
            <a:miter lim="800000"/>
            <a:headEnd/>
            <a:tailEnd/>
          </a:ln>
        </p:spPr>
      </p:pic>
      <p:sp>
        <p:nvSpPr>
          <p:cNvPr id="34827" name="Slide Number Placeholder 2"/>
          <p:cNvSpPr txBox="1">
            <a:spLocks noGrp="1"/>
          </p:cNvSpPr>
          <p:nvPr/>
        </p:nvSpPr>
        <p:spPr bwMode="auto">
          <a:xfrm>
            <a:off x="3657600" y="6515100"/>
            <a:ext cx="1905000" cy="304800"/>
          </a:xfrm>
          <a:prstGeom prst="rect">
            <a:avLst/>
          </a:prstGeom>
          <a:noFill/>
          <a:ln w="9525">
            <a:noFill/>
            <a:miter lim="800000"/>
            <a:headEnd/>
            <a:tailEnd/>
          </a:ln>
        </p:spPr>
        <p:txBody>
          <a:bodyPr/>
          <a:lstStyle/>
          <a:p>
            <a:pPr algn="ctr"/>
            <a:fld id="{EC4A1D78-629A-4FB7-B1E0-84E2F507AE60}" type="slidenum">
              <a:rPr lang="en-US" sz="1200" i="1">
                <a:ea typeface="ＭＳ Ｐゴシック"/>
                <a:cs typeface="ＭＳ Ｐゴシック"/>
              </a:rPr>
              <a:pPr algn="ctr"/>
              <a:t>4</a:t>
            </a:fld>
            <a:endParaRPr lang="en-US" sz="1200" i="1">
              <a:ea typeface="ＭＳ Ｐゴシック"/>
              <a:cs typeface="ＭＳ Ｐゴシック"/>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Rectangle 2"/>
          <p:cNvSpPr>
            <a:spLocks noGrp="1" noChangeArrowheads="1"/>
          </p:cNvSpPr>
          <p:nvPr>
            <p:ph type="title" idx="4294967295"/>
          </p:nvPr>
        </p:nvSpPr>
        <p:spPr/>
        <p:txBody>
          <a:bodyPr/>
          <a:lstStyle/>
          <a:p>
            <a:r>
              <a:rPr lang="en-US" smtClean="0"/>
              <a:t>Backup slides</a:t>
            </a:r>
          </a:p>
        </p:txBody>
      </p:sp>
      <p:sp>
        <p:nvSpPr>
          <p:cNvPr id="141314" name="Rectangle 3"/>
          <p:cNvSpPr>
            <a:spLocks noGrp="1" noChangeArrowheads="1"/>
          </p:cNvSpPr>
          <p:nvPr>
            <p:ph type="body" idx="4294967295"/>
          </p:nvPr>
        </p:nvSpPr>
        <p:spPr/>
        <p:txBody>
          <a:bodyPr/>
          <a:lstStyle/>
          <a:p>
            <a:endParaRPr lang="en-US" smtClean="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Rectangle 2"/>
          <p:cNvSpPr>
            <a:spLocks noGrp="1" noChangeArrowheads="1"/>
          </p:cNvSpPr>
          <p:nvPr>
            <p:ph type="title" idx="4294967295"/>
          </p:nvPr>
        </p:nvSpPr>
        <p:spPr>
          <a:xfrm>
            <a:off x="361950" y="152400"/>
            <a:ext cx="8782050" cy="944563"/>
          </a:xfrm>
        </p:spPr>
        <p:txBody>
          <a:bodyPr/>
          <a:lstStyle/>
          <a:p>
            <a:pPr eaLnBrk="1" hangingPunct="1"/>
            <a:r>
              <a:rPr lang="en-US" sz="3200" smtClean="0">
                <a:latin typeface="Trebuchet MS" pitchFamily="34" charset="0"/>
              </a:rPr>
              <a:t>Today’s Grid</a:t>
            </a:r>
            <a:endParaRPr lang="en-US" baseline="30000" smtClean="0">
              <a:latin typeface="Trebuchet MS" pitchFamily="34" charset="0"/>
            </a:endParaRPr>
          </a:p>
        </p:txBody>
      </p:sp>
      <p:grpSp>
        <p:nvGrpSpPr>
          <p:cNvPr id="143362" name="Group 8"/>
          <p:cNvGrpSpPr>
            <a:grpSpLocks/>
          </p:cNvGrpSpPr>
          <p:nvPr/>
        </p:nvGrpSpPr>
        <p:grpSpPr bwMode="auto">
          <a:xfrm>
            <a:off x="263525" y="1322388"/>
            <a:ext cx="6408738" cy="1228725"/>
            <a:chOff x="166" y="833"/>
            <a:chExt cx="4037" cy="774"/>
          </a:xfrm>
        </p:grpSpPr>
        <p:grpSp>
          <p:nvGrpSpPr>
            <p:cNvPr id="143373" name="Group 9"/>
            <p:cNvGrpSpPr>
              <a:grpSpLocks/>
            </p:cNvGrpSpPr>
            <p:nvPr/>
          </p:nvGrpSpPr>
          <p:grpSpPr bwMode="auto">
            <a:xfrm>
              <a:off x="199" y="1138"/>
              <a:ext cx="4004" cy="469"/>
              <a:chOff x="271" y="1610"/>
              <a:chExt cx="3804" cy="469"/>
            </a:xfrm>
          </p:grpSpPr>
          <p:sp>
            <p:nvSpPr>
              <p:cNvPr id="143375" name="AutoShape 10"/>
              <p:cNvSpPr>
                <a:spLocks noChangeArrowheads="1"/>
              </p:cNvSpPr>
              <p:nvPr/>
            </p:nvSpPr>
            <p:spPr bwMode="auto">
              <a:xfrm>
                <a:off x="271" y="1614"/>
                <a:ext cx="953" cy="465"/>
              </a:xfrm>
              <a:prstGeom prst="roundRect">
                <a:avLst>
                  <a:gd name="adj" fmla="val 16667"/>
                </a:avLst>
              </a:prstGeom>
              <a:solidFill>
                <a:srgbClr val="99CCFF"/>
              </a:solidFill>
              <a:ln w="9525">
                <a:solidFill>
                  <a:schemeClr val="tx1"/>
                </a:solidFill>
                <a:round/>
                <a:headEnd/>
                <a:tailEnd/>
              </a:ln>
            </p:spPr>
            <p:txBody>
              <a:bodyPr wrap="none" anchor="ctr"/>
              <a:lstStyle/>
              <a:p>
                <a:r>
                  <a:rPr lang="en-US" sz="2000" b="1">
                    <a:ea typeface="ＭＳ Ｐゴシック"/>
                    <a:cs typeface="ＭＳ Ｐゴシック"/>
                  </a:rPr>
                  <a:t>Base Load</a:t>
                </a:r>
                <a:br>
                  <a:rPr lang="en-US" sz="2000" b="1">
                    <a:ea typeface="ＭＳ Ｐゴシック"/>
                    <a:cs typeface="ＭＳ Ｐゴシック"/>
                  </a:rPr>
                </a:br>
                <a:r>
                  <a:rPr lang="en-US" sz="2000" b="1">
                    <a:ea typeface="ＭＳ Ｐゴシック"/>
                    <a:cs typeface="ＭＳ Ｐゴシック"/>
                  </a:rPr>
                  <a:t>Generation</a:t>
                </a:r>
              </a:p>
            </p:txBody>
          </p:sp>
          <p:sp>
            <p:nvSpPr>
              <p:cNvPr id="143376" name="AutoShape 11"/>
              <p:cNvSpPr>
                <a:spLocks noChangeArrowheads="1"/>
              </p:cNvSpPr>
              <p:nvPr/>
            </p:nvSpPr>
            <p:spPr bwMode="auto">
              <a:xfrm>
                <a:off x="1533" y="1614"/>
                <a:ext cx="1216" cy="465"/>
              </a:xfrm>
              <a:prstGeom prst="roundRect">
                <a:avLst>
                  <a:gd name="adj" fmla="val 16667"/>
                </a:avLst>
              </a:prstGeom>
              <a:solidFill>
                <a:srgbClr val="99CCFF"/>
              </a:solidFill>
              <a:ln w="9525">
                <a:solidFill>
                  <a:schemeClr val="tx1"/>
                </a:solidFill>
                <a:round/>
                <a:headEnd/>
                <a:tailEnd/>
              </a:ln>
            </p:spPr>
            <p:txBody>
              <a:bodyPr wrap="none" anchor="ctr"/>
              <a:lstStyle/>
              <a:p>
                <a:r>
                  <a:rPr lang="en-US" sz="2000" b="1">
                    <a:ea typeface="ＭＳ Ｐゴシック"/>
                    <a:cs typeface="ＭＳ Ｐゴシック"/>
                  </a:rPr>
                  <a:t>Load Following</a:t>
                </a:r>
                <a:br>
                  <a:rPr lang="en-US" sz="2000" b="1">
                    <a:ea typeface="ＭＳ Ｐゴシック"/>
                    <a:cs typeface="ＭＳ Ｐゴシック"/>
                  </a:rPr>
                </a:br>
                <a:r>
                  <a:rPr lang="en-US" sz="2000" b="1">
                    <a:ea typeface="ＭＳ Ｐゴシック"/>
                    <a:cs typeface="ＭＳ Ｐゴシック"/>
                  </a:rPr>
                  <a:t>Generation</a:t>
                </a:r>
              </a:p>
            </p:txBody>
          </p:sp>
          <p:sp>
            <p:nvSpPr>
              <p:cNvPr id="143377" name="Text Box 12"/>
              <p:cNvSpPr txBox="1">
                <a:spLocks noChangeArrowheads="1"/>
              </p:cNvSpPr>
              <p:nvPr/>
            </p:nvSpPr>
            <p:spPr bwMode="auto">
              <a:xfrm>
                <a:off x="1230" y="1683"/>
                <a:ext cx="234" cy="327"/>
              </a:xfrm>
              <a:prstGeom prst="rect">
                <a:avLst/>
              </a:prstGeom>
              <a:noFill/>
              <a:ln w="9525">
                <a:noFill/>
                <a:miter lim="800000"/>
                <a:headEnd/>
                <a:tailEnd/>
              </a:ln>
            </p:spPr>
            <p:txBody>
              <a:bodyPr wrap="none">
                <a:spAutoFit/>
              </a:bodyPr>
              <a:lstStyle/>
              <a:p>
                <a:r>
                  <a:rPr lang="en-US" sz="2400" b="1">
                    <a:ea typeface="ＭＳ Ｐゴシック"/>
                    <a:cs typeface="ＭＳ Ｐゴシック"/>
                  </a:rPr>
                  <a:t>+</a:t>
                </a:r>
              </a:p>
            </p:txBody>
          </p:sp>
          <p:sp>
            <p:nvSpPr>
              <p:cNvPr id="143378" name="AutoShape 13"/>
              <p:cNvSpPr>
                <a:spLocks noChangeArrowheads="1"/>
              </p:cNvSpPr>
              <p:nvPr/>
            </p:nvSpPr>
            <p:spPr bwMode="auto">
              <a:xfrm>
                <a:off x="3132" y="1610"/>
                <a:ext cx="943" cy="465"/>
              </a:xfrm>
              <a:prstGeom prst="roundRect">
                <a:avLst>
                  <a:gd name="adj" fmla="val 16667"/>
                </a:avLst>
              </a:prstGeom>
              <a:solidFill>
                <a:srgbClr val="99CCFF"/>
              </a:solidFill>
              <a:ln w="9525">
                <a:solidFill>
                  <a:schemeClr val="tx1"/>
                </a:solidFill>
                <a:round/>
                <a:headEnd/>
                <a:tailEnd/>
              </a:ln>
            </p:spPr>
            <p:txBody>
              <a:bodyPr wrap="none" anchor="ctr"/>
              <a:lstStyle/>
              <a:p>
                <a:r>
                  <a:rPr lang="en-US" sz="2000" b="1">
                    <a:ea typeface="ＭＳ Ｐゴシック"/>
                    <a:cs typeface="ＭＳ Ｐゴシック"/>
                  </a:rPr>
                  <a:t>Bulk Energy</a:t>
                </a:r>
                <a:br>
                  <a:rPr lang="en-US" sz="2000" b="1">
                    <a:ea typeface="ＭＳ Ｐゴシック"/>
                    <a:cs typeface="ＭＳ Ｐゴシック"/>
                  </a:rPr>
                </a:br>
                <a:r>
                  <a:rPr lang="en-US" sz="2000" b="1">
                    <a:ea typeface="ＭＳ Ｐゴシック"/>
                    <a:cs typeface="ＭＳ Ｐゴシック"/>
                  </a:rPr>
                  <a:t>Storage</a:t>
                </a:r>
              </a:p>
            </p:txBody>
          </p:sp>
          <p:sp>
            <p:nvSpPr>
              <p:cNvPr id="143379" name="Text Box 14"/>
              <p:cNvSpPr txBox="1">
                <a:spLocks noChangeArrowheads="1"/>
              </p:cNvSpPr>
              <p:nvPr/>
            </p:nvSpPr>
            <p:spPr bwMode="auto">
              <a:xfrm>
                <a:off x="2730" y="1659"/>
                <a:ext cx="412" cy="327"/>
              </a:xfrm>
              <a:prstGeom prst="rect">
                <a:avLst/>
              </a:prstGeom>
              <a:noFill/>
              <a:ln w="9525">
                <a:noFill/>
                <a:miter lim="800000"/>
                <a:headEnd/>
                <a:tailEnd/>
              </a:ln>
            </p:spPr>
            <p:txBody>
              <a:bodyPr wrap="none">
                <a:spAutoFit/>
              </a:bodyPr>
              <a:lstStyle/>
              <a:p>
                <a:r>
                  <a:rPr lang="en-US" sz="2400" b="1">
                    <a:ea typeface="ＭＳ Ｐゴシック"/>
                    <a:cs typeface="ＭＳ Ｐゴシック"/>
                  </a:rPr>
                  <a:t>+/–</a:t>
                </a:r>
              </a:p>
            </p:txBody>
          </p:sp>
        </p:grpSp>
        <p:sp>
          <p:nvSpPr>
            <p:cNvPr id="143374" name="Text Box 15"/>
            <p:cNvSpPr txBox="1">
              <a:spLocks noChangeArrowheads="1"/>
            </p:cNvSpPr>
            <p:nvPr/>
          </p:nvSpPr>
          <p:spPr bwMode="auto">
            <a:xfrm>
              <a:off x="166" y="833"/>
              <a:ext cx="1096" cy="288"/>
            </a:xfrm>
            <a:prstGeom prst="rect">
              <a:avLst/>
            </a:prstGeom>
            <a:noFill/>
            <a:ln w="9525">
              <a:noFill/>
              <a:miter lim="800000"/>
              <a:headEnd/>
              <a:tailEnd/>
            </a:ln>
          </p:spPr>
          <p:txBody>
            <a:bodyPr wrap="none">
              <a:spAutoFit/>
            </a:bodyPr>
            <a:lstStyle/>
            <a:p>
              <a:pPr marL="219075" indent="-219075"/>
              <a:r>
                <a:rPr lang="en-US" sz="2400">
                  <a:solidFill>
                    <a:schemeClr val="tx2"/>
                  </a:solidFill>
                  <a:ea typeface="ＭＳ Ｐゴシック"/>
                  <a:cs typeface="ＭＳ Ｐゴシック"/>
                </a:rPr>
                <a:t>Supply Side</a:t>
              </a:r>
            </a:p>
          </p:txBody>
        </p:sp>
      </p:grpSp>
      <p:grpSp>
        <p:nvGrpSpPr>
          <p:cNvPr id="4" name="Group 16"/>
          <p:cNvGrpSpPr>
            <a:grpSpLocks/>
          </p:cNvGrpSpPr>
          <p:nvPr/>
        </p:nvGrpSpPr>
        <p:grpSpPr bwMode="auto">
          <a:xfrm>
            <a:off x="161925" y="4838700"/>
            <a:ext cx="3763963" cy="1271588"/>
            <a:chOff x="102" y="3048"/>
            <a:chExt cx="2371" cy="801"/>
          </a:xfrm>
        </p:grpSpPr>
        <p:grpSp>
          <p:nvGrpSpPr>
            <p:cNvPr id="143368" name="Group 17"/>
            <p:cNvGrpSpPr>
              <a:grpSpLocks/>
            </p:cNvGrpSpPr>
            <p:nvPr/>
          </p:nvGrpSpPr>
          <p:grpSpPr bwMode="auto">
            <a:xfrm>
              <a:off x="212" y="3048"/>
              <a:ext cx="2261" cy="465"/>
              <a:chOff x="316" y="2824"/>
              <a:chExt cx="2133" cy="465"/>
            </a:xfrm>
          </p:grpSpPr>
          <p:sp>
            <p:nvSpPr>
              <p:cNvPr id="143370" name="AutoShape 18"/>
              <p:cNvSpPr>
                <a:spLocks noChangeArrowheads="1"/>
              </p:cNvSpPr>
              <p:nvPr/>
            </p:nvSpPr>
            <p:spPr bwMode="auto">
              <a:xfrm>
                <a:off x="1506" y="2824"/>
                <a:ext cx="943" cy="465"/>
              </a:xfrm>
              <a:prstGeom prst="roundRect">
                <a:avLst>
                  <a:gd name="adj" fmla="val 16667"/>
                </a:avLst>
              </a:prstGeom>
              <a:solidFill>
                <a:schemeClr val="folHlink"/>
              </a:solidFill>
              <a:ln w="9525">
                <a:solidFill>
                  <a:schemeClr val="tx1"/>
                </a:solidFill>
                <a:round/>
                <a:headEnd/>
                <a:tailEnd/>
              </a:ln>
            </p:spPr>
            <p:txBody>
              <a:bodyPr wrap="none" anchor="ctr"/>
              <a:lstStyle/>
              <a:p>
                <a:r>
                  <a:rPr lang="en-US" sz="2000" b="1">
                    <a:ea typeface="ＭＳ Ｐゴシック"/>
                    <a:cs typeface="ＭＳ Ｐゴシック"/>
                  </a:rPr>
                  <a:t>Interruptible</a:t>
                </a:r>
                <a:br>
                  <a:rPr lang="en-US" sz="2000" b="1">
                    <a:ea typeface="ＭＳ Ｐゴシック"/>
                    <a:cs typeface="ＭＳ Ｐゴシック"/>
                  </a:rPr>
                </a:br>
                <a:r>
                  <a:rPr lang="en-US" sz="2000" b="1">
                    <a:ea typeface="ＭＳ Ｐゴシック"/>
                    <a:cs typeface="ＭＳ Ｐゴシック"/>
                  </a:rPr>
                  <a:t>Load DR</a:t>
                </a:r>
              </a:p>
            </p:txBody>
          </p:sp>
          <p:sp>
            <p:nvSpPr>
              <p:cNvPr id="143371" name="AutoShape 19"/>
              <p:cNvSpPr>
                <a:spLocks noChangeArrowheads="1"/>
              </p:cNvSpPr>
              <p:nvPr/>
            </p:nvSpPr>
            <p:spPr bwMode="auto">
              <a:xfrm>
                <a:off x="316" y="2824"/>
                <a:ext cx="967" cy="465"/>
              </a:xfrm>
              <a:prstGeom prst="roundRect">
                <a:avLst>
                  <a:gd name="adj" fmla="val 16667"/>
                </a:avLst>
              </a:prstGeom>
              <a:solidFill>
                <a:schemeClr val="folHlink"/>
              </a:solidFill>
              <a:ln w="9525">
                <a:solidFill>
                  <a:schemeClr val="tx1"/>
                </a:solidFill>
                <a:round/>
                <a:headEnd/>
                <a:tailEnd/>
              </a:ln>
            </p:spPr>
            <p:txBody>
              <a:bodyPr wrap="none" anchor="ctr"/>
              <a:lstStyle/>
              <a:p>
                <a:r>
                  <a:rPr lang="en-US" sz="2000" b="1">
                    <a:ea typeface="ＭＳ Ｐゴシック"/>
                    <a:cs typeface="ＭＳ Ｐゴシック"/>
                  </a:rPr>
                  <a:t>Built-in</a:t>
                </a:r>
                <a:br>
                  <a:rPr lang="en-US" sz="2000" b="1">
                    <a:ea typeface="ＭＳ Ｐゴシック"/>
                    <a:cs typeface="ＭＳ Ｐゴシック"/>
                  </a:rPr>
                </a:br>
                <a:r>
                  <a:rPr lang="en-US" sz="2000" b="1">
                    <a:ea typeface="ＭＳ Ｐゴシック"/>
                    <a:cs typeface="ＭＳ Ｐゴシック"/>
                  </a:rPr>
                  <a:t>Demand</a:t>
                </a:r>
              </a:p>
            </p:txBody>
          </p:sp>
          <p:sp>
            <p:nvSpPr>
              <p:cNvPr id="143372" name="Text Box 20"/>
              <p:cNvSpPr txBox="1">
                <a:spLocks noChangeArrowheads="1"/>
              </p:cNvSpPr>
              <p:nvPr/>
            </p:nvSpPr>
            <p:spPr bwMode="auto">
              <a:xfrm>
                <a:off x="1275" y="2890"/>
                <a:ext cx="219" cy="327"/>
              </a:xfrm>
              <a:prstGeom prst="rect">
                <a:avLst/>
              </a:prstGeom>
              <a:noFill/>
              <a:ln w="9525">
                <a:noFill/>
                <a:miter lim="800000"/>
                <a:headEnd/>
                <a:tailEnd/>
              </a:ln>
            </p:spPr>
            <p:txBody>
              <a:bodyPr>
                <a:spAutoFit/>
              </a:bodyPr>
              <a:lstStyle/>
              <a:p>
                <a:r>
                  <a:rPr lang="en-US" sz="2400" b="1">
                    <a:ea typeface="ＭＳ Ｐゴシック"/>
                    <a:cs typeface="ＭＳ Ｐゴシック"/>
                  </a:rPr>
                  <a:t>–</a:t>
                </a:r>
              </a:p>
            </p:txBody>
          </p:sp>
        </p:grpSp>
        <p:sp>
          <p:nvSpPr>
            <p:cNvPr id="143369" name="Text Box 21"/>
            <p:cNvSpPr txBox="1">
              <a:spLocks noChangeArrowheads="1"/>
            </p:cNvSpPr>
            <p:nvPr/>
          </p:nvSpPr>
          <p:spPr bwMode="auto">
            <a:xfrm>
              <a:off x="102" y="3561"/>
              <a:ext cx="1228" cy="288"/>
            </a:xfrm>
            <a:prstGeom prst="rect">
              <a:avLst/>
            </a:prstGeom>
            <a:noFill/>
            <a:ln w="9525">
              <a:noFill/>
              <a:miter lim="800000"/>
              <a:headEnd/>
              <a:tailEnd/>
            </a:ln>
          </p:spPr>
          <p:txBody>
            <a:bodyPr wrap="none">
              <a:spAutoFit/>
            </a:bodyPr>
            <a:lstStyle/>
            <a:p>
              <a:pPr marL="219075" indent="-219075"/>
              <a:r>
                <a:rPr lang="en-US" sz="2400">
                  <a:solidFill>
                    <a:srgbClr val="008000"/>
                  </a:solidFill>
                  <a:ea typeface="ＭＳ Ｐゴシック"/>
                  <a:cs typeface="ＭＳ Ｐゴシック"/>
                </a:rPr>
                <a:t>Demand Side</a:t>
              </a:r>
            </a:p>
          </p:txBody>
        </p:sp>
      </p:grpSp>
      <p:pic>
        <p:nvPicPr>
          <p:cNvPr id="143364" name="Picture 27" descr="10014"/>
          <p:cNvPicPr>
            <a:picLocks noChangeAspect="1" noChangeArrowheads="1"/>
          </p:cNvPicPr>
          <p:nvPr/>
        </p:nvPicPr>
        <p:blipFill>
          <a:blip r:embed="rId3"/>
          <a:srcRect l="17143" r="17143"/>
          <a:stretch>
            <a:fillRect/>
          </a:stretch>
        </p:blipFill>
        <p:spPr bwMode="auto">
          <a:xfrm>
            <a:off x="6953250" y="1511300"/>
            <a:ext cx="1492250" cy="1484313"/>
          </a:xfrm>
          <a:prstGeom prst="rect">
            <a:avLst/>
          </a:prstGeom>
          <a:noFill/>
          <a:ln w="9525">
            <a:noFill/>
            <a:miter lim="800000"/>
            <a:headEnd/>
            <a:tailEnd/>
          </a:ln>
        </p:spPr>
      </p:pic>
      <p:grpSp>
        <p:nvGrpSpPr>
          <p:cNvPr id="6" name="Group 30"/>
          <p:cNvGrpSpPr>
            <a:grpSpLocks/>
          </p:cNvGrpSpPr>
          <p:nvPr/>
        </p:nvGrpSpPr>
        <p:grpSpPr bwMode="auto">
          <a:xfrm>
            <a:off x="6940550" y="3008313"/>
            <a:ext cx="1555750" cy="2935287"/>
            <a:chOff x="4372" y="1895"/>
            <a:chExt cx="980" cy="1849"/>
          </a:xfrm>
        </p:grpSpPr>
        <p:sp>
          <p:nvSpPr>
            <p:cNvPr id="143366" name="Text Box 25"/>
            <p:cNvSpPr txBox="1">
              <a:spLocks noChangeArrowheads="1"/>
            </p:cNvSpPr>
            <p:nvPr/>
          </p:nvSpPr>
          <p:spPr bwMode="auto">
            <a:xfrm>
              <a:off x="4610" y="1895"/>
              <a:ext cx="485" cy="903"/>
            </a:xfrm>
            <a:prstGeom prst="rect">
              <a:avLst/>
            </a:prstGeom>
            <a:noFill/>
            <a:ln w="9525">
              <a:noFill/>
              <a:miter lim="800000"/>
              <a:headEnd/>
              <a:tailEnd/>
            </a:ln>
          </p:spPr>
          <p:txBody>
            <a:bodyPr wrap="none">
              <a:spAutoFit/>
            </a:bodyPr>
            <a:lstStyle/>
            <a:p>
              <a:pPr marL="219075" indent="-219075"/>
              <a:r>
                <a:rPr lang="en-US" sz="8800">
                  <a:ea typeface="ＭＳ Ｐゴシック"/>
                  <a:cs typeface="ＭＳ Ｐゴシック"/>
                </a:rPr>
                <a:t>=</a:t>
              </a:r>
            </a:p>
          </p:txBody>
        </p:sp>
        <p:pic>
          <p:nvPicPr>
            <p:cNvPr id="143367" name="Picture 29" descr="10198"/>
            <p:cNvPicPr>
              <a:picLocks noChangeAspect="1" noChangeArrowheads="1"/>
            </p:cNvPicPr>
            <p:nvPr/>
          </p:nvPicPr>
          <p:blipFill>
            <a:blip r:embed="rId4"/>
            <a:srcRect/>
            <a:stretch>
              <a:fillRect/>
            </a:stretch>
          </p:blipFill>
          <p:spPr bwMode="auto">
            <a:xfrm>
              <a:off x="4372" y="2815"/>
              <a:ext cx="980" cy="929"/>
            </a:xfrm>
            <a:prstGeom prst="rect">
              <a:avLst/>
            </a:prstGeom>
            <a:noFill/>
            <a:ln w="9525">
              <a:noFill/>
              <a:miter lim="800000"/>
              <a:headEnd/>
              <a:tailEnd/>
            </a:ln>
          </p:spPr>
        </p:pic>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Rectangle 2"/>
          <p:cNvSpPr>
            <a:spLocks noGrp="1" noChangeArrowheads="1"/>
          </p:cNvSpPr>
          <p:nvPr>
            <p:ph type="title" idx="4294967295"/>
          </p:nvPr>
        </p:nvSpPr>
        <p:spPr>
          <a:xfrm>
            <a:off x="361950" y="152400"/>
            <a:ext cx="8313738" cy="944563"/>
          </a:xfrm>
        </p:spPr>
        <p:txBody>
          <a:bodyPr/>
          <a:lstStyle/>
          <a:p>
            <a:pPr eaLnBrk="1" hangingPunct="1"/>
            <a:r>
              <a:rPr lang="en-US" sz="3200" smtClean="0">
                <a:latin typeface="Trebuchet MS" pitchFamily="34" charset="0"/>
              </a:rPr>
              <a:t>Tomorrow’s Grid</a:t>
            </a:r>
            <a:endParaRPr lang="en-US" baseline="30000" smtClean="0">
              <a:latin typeface="Trebuchet MS" pitchFamily="34" charset="0"/>
            </a:endParaRPr>
          </a:p>
        </p:txBody>
      </p:sp>
      <p:grpSp>
        <p:nvGrpSpPr>
          <p:cNvPr id="145410" name="Group 3"/>
          <p:cNvGrpSpPr>
            <a:grpSpLocks/>
          </p:cNvGrpSpPr>
          <p:nvPr/>
        </p:nvGrpSpPr>
        <p:grpSpPr bwMode="auto">
          <a:xfrm>
            <a:off x="315913" y="1806575"/>
            <a:ext cx="6356350" cy="744538"/>
            <a:chOff x="271" y="1610"/>
            <a:chExt cx="3804" cy="469"/>
          </a:xfrm>
        </p:grpSpPr>
        <p:sp>
          <p:nvSpPr>
            <p:cNvPr id="145435" name="AutoShape 4"/>
            <p:cNvSpPr>
              <a:spLocks noChangeArrowheads="1"/>
            </p:cNvSpPr>
            <p:nvPr/>
          </p:nvSpPr>
          <p:spPr bwMode="auto">
            <a:xfrm>
              <a:off x="271" y="1614"/>
              <a:ext cx="953" cy="465"/>
            </a:xfrm>
            <a:prstGeom prst="roundRect">
              <a:avLst>
                <a:gd name="adj" fmla="val 16667"/>
              </a:avLst>
            </a:prstGeom>
            <a:solidFill>
              <a:srgbClr val="99CCFF"/>
            </a:solidFill>
            <a:ln w="9525">
              <a:solidFill>
                <a:schemeClr val="tx1"/>
              </a:solidFill>
              <a:round/>
              <a:headEnd/>
              <a:tailEnd/>
            </a:ln>
          </p:spPr>
          <p:txBody>
            <a:bodyPr wrap="none" anchor="ctr"/>
            <a:lstStyle/>
            <a:p>
              <a:r>
                <a:rPr lang="en-US" sz="2000" b="1">
                  <a:ea typeface="ＭＳ Ｐゴシック"/>
                  <a:cs typeface="ＭＳ Ｐゴシック"/>
                </a:rPr>
                <a:t>Base Load</a:t>
              </a:r>
              <a:br>
                <a:rPr lang="en-US" sz="2000" b="1">
                  <a:ea typeface="ＭＳ Ｐゴシック"/>
                  <a:cs typeface="ＭＳ Ｐゴシック"/>
                </a:rPr>
              </a:br>
              <a:r>
                <a:rPr lang="en-US" sz="2000" b="1">
                  <a:ea typeface="ＭＳ Ｐゴシック"/>
                  <a:cs typeface="ＭＳ Ｐゴシック"/>
                </a:rPr>
                <a:t>Generation</a:t>
              </a:r>
            </a:p>
          </p:txBody>
        </p:sp>
        <p:sp>
          <p:nvSpPr>
            <p:cNvPr id="145436" name="AutoShape 5"/>
            <p:cNvSpPr>
              <a:spLocks noChangeArrowheads="1"/>
            </p:cNvSpPr>
            <p:nvPr/>
          </p:nvSpPr>
          <p:spPr bwMode="auto">
            <a:xfrm>
              <a:off x="1533" y="1614"/>
              <a:ext cx="1216" cy="465"/>
            </a:xfrm>
            <a:prstGeom prst="roundRect">
              <a:avLst>
                <a:gd name="adj" fmla="val 16667"/>
              </a:avLst>
            </a:prstGeom>
            <a:solidFill>
              <a:srgbClr val="99CCFF"/>
            </a:solidFill>
            <a:ln w="9525">
              <a:solidFill>
                <a:schemeClr val="tx1"/>
              </a:solidFill>
              <a:round/>
              <a:headEnd/>
              <a:tailEnd/>
            </a:ln>
          </p:spPr>
          <p:txBody>
            <a:bodyPr wrap="none" anchor="ctr"/>
            <a:lstStyle/>
            <a:p>
              <a:r>
                <a:rPr lang="en-US" sz="2000" b="1">
                  <a:ea typeface="ＭＳ Ｐゴシック"/>
                  <a:cs typeface="ＭＳ Ｐゴシック"/>
                </a:rPr>
                <a:t>Load Following</a:t>
              </a:r>
              <a:br>
                <a:rPr lang="en-US" sz="2000" b="1">
                  <a:ea typeface="ＭＳ Ｐゴシック"/>
                  <a:cs typeface="ＭＳ Ｐゴシック"/>
                </a:rPr>
              </a:br>
              <a:r>
                <a:rPr lang="en-US" sz="2000" b="1">
                  <a:ea typeface="ＭＳ Ｐゴシック"/>
                  <a:cs typeface="ＭＳ Ｐゴシック"/>
                </a:rPr>
                <a:t>Generation</a:t>
              </a:r>
            </a:p>
          </p:txBody>
        </p:sp>
        <p:sp>
          <p:nvSpPr>
            <p:cNvPr id="145437" name="Text Box 6"/>
            <p:cNvSpPr txBox="1">
              <a:spLocks noChangeArrowheads="1"/>
            </p:cNvSpPr>
            <p:nvPr/>
          </p:nvSpPr>
          <p:spPr bwMode="auto">
            <a:xfrm>
              <a:off x="1230" y="1683"/>
              <a:ext cx="234" cy="327"/>
            </a:xfrm>
            <a:prstGeom prst="rect">
              <a:avLst/>
            </a:prstGeom>
            <a:noFill/>
            <a:ln w="9525">
              <a:noFill/>
              <a:miter lim="800000"/>
              <a:headEnd/>
              <a:tailEnd/>
            </a:ln>
          </p:spPr>
          <p:txBody>
            <a:bodyPr wrap="none">
              <a:spAutoFit/>
            </a:bodyPr>
            <a:lstStyle/>
            <a:p>
              <a:r>
                <a:rPr lang="en-US" sz="2400" b="1">
                  <a:ea typeface="ＭＳ Ｐゴシック"/>
                  <a:cs typeface="ＭＳ Ｐゴシック"/>
                </a:rPr>
                <a:t>+</a:t>
              </a:r>
            </a:p>
          </p:txBody>
        </p:sp>
        <p:sp>
          <p:nvSpPr>
            <p:cNvPr id="145438" name="AutoShape 7"/>
            <p:cNvSpPr>
              <a:spLocks noChangeArrowheads="1"/>
            </p:cNvSpPr>
            <p:nvPr/>
          </p:nvSpPr>
          <p:spPr bwMode="auto">
            <a:xfrm>
              <a:off x="3132" y="1610"/>
              <a:ext cx="943" cy="465"/>
            </a:xfrm>
            <a:prstGeom prst="roundRect">
              <a:avLst>
                <a:gd name="adj" fmla="val 16667"/>
              </a:avLst>
            </a:prstGeom>
            <a:solidFill>
              <a:srgbClr val="99CCFF"/>
            </a:solidFill>
            <a:ln w="9525">
              <a:solidFill>
                <a:schemeClr val="tx1"/>
              </a:solidFill>
              <a:round/>
              <a:headEnd/>
              <a:tailEnd/>
            </a:ln>
          </p:spPr>
          <p:txBody>
            <a:bodyPr wrap="none" anchor="ctr"/>
            <a:lstStyle/>
            <a:p>
              <a:r>
                <a:rPr lang="en-US" sz="2000" b="1">
                  <a:ea typeface="ＭＳ Ｐゴシック"/>
                  <a:cs typeface="ＭＳ Ｐゴシック"/>
                </a:rPr>
                <a:t>Bulk Energy</a:t>
              </a:r>
              <a:br>
                <a:rPr lang="en-US" sz="2000" b="1">
                  <a:ea typeface="ＭＳ Ｐゴシック"/>
                  <a:cs typeface="ＭＳ Ｐゴシック"/>
                </a:rPr>
              </a:br>
              <a:r>
                <a:rPr lang="en-US" sz="2000" b="1">
                  <a:ea typeface="ＭＳ Ｐゴシック"/>
                  <a:cs typeface="ＭＳ Ｐゴシック"/>
                </a:rPr>
                <a:t>Storage</a:t>
              </a:r>
            </a:p>
          </p:txBody>
        </p:sp>
        <p:sp>
          <p:nvSpPr>
            <p:cNvPr id="145439" name="Text Box 8"/>
            <p:cNvSpPr txBox="1">
              <a:spLocks noChangeArrowheads="1"/>
            </p:cNvSpPr>
            <p:nvPr/>
          </p:nvSpPr>
          <p:spPr bwMode="auto">
            <a:xfrm>
              <a:off x="2730" y="1659"/>
              <a:ext cx="412" cy="327"/>
            </a:xfrm>
            <a:prstGeom prst="rect">
              <a:avLst/>
            </a:prstGeom>
            <a:noFill/>
            <a:ln w="9525">
              <a:noFill/>
              <a:miter lim="800000"/>
              <a:headEnd/>
              <a:tailEnd/>
            </a:ln>
          </p:spPr>
          <p:txBody>
            <a:bodyPr wrap="none">
              <a:spAutoFit/>
            </a:bodyPr>
            <a:lstStyle/>
            <a:p>
              <a:r>
                <a:rPr lang="en-US" sz="2400" b="1">
                  <a:ea typeface="ＭＳ Ｐゴシック"/>
                  <a:cs typeface="ＭＳ Ｐゴシック"/>
                </a:rPr>
                <a:t>+/–</a:t>
              </a:r>
            </a:p>
          </p:txBody>
        </p:sp>
      </p:grpSp>
      <p:grpSp>
        <p:nvGrpSpPr>
          <p:cNvPr id="145411" name="Group 9"/>
          <p:cNvGrpSpPr>
            <a:grpSpLocks/>
          </p:cNvGrpSpPr>
          <p:nvPr/>
        </p:nvGrpSpPr>
        <p:grpSpPr bwMode="auto">
          <a:xfrm>
            <a:off x="6651625" y="1804988"/>
            <a:ext cx="2225675" cy="3265487"/>
            <a:chOff x="4190" y="1137"/>
            <a:chExt cx="1402" cy="2057"/>
          </a:xfrm>
        </p:grpSpPr>
        <p:sp>
          <p:nvSpPr>
            <p:cNvPr id="145430" name="AutoShape 10"/>
            <p:cNvSpPr>
              <a:spLocks noChangeArrowheads="1"/>
            </p:cNvSpPr>
            <p:nvPr/>
          </p:nvSpPr>
          <p:spPr bwMode="auto">
            <a:xfrm>
              <a:off x="4376" y="2729"/>
              <a:ext cx="1216" cy="465"/>
            </a:xfrm>
            <a:prstGeom prst="roundRect">
              <a:avLst>
                <a:gd name="adj" fmla="val 16667"/>
              </a:avLst>
            </a:prstGeom>
            <a:solidFill>
              <a:srgbClr val="FF3300"/>
            </a:solidFill>
            <a:ln w="9525">
              <a:solidFill>
                <a:schemeClr val="tx1"/>
              </a:solidFill>
              <a:round/>
              <a:headEnd/>
              <a:tailEnd/>
            </a:ln>
          </p:spPr>
          <p:txBody>
            <a:bodyPr wrap="none" anchor="ctr"/>
            <a:lstStyle/>
            <a:p>
              <a:r>
                <a:rPr lang="en-US" sz="2000" b="1">
                  <a:solidFill>
                    <a:schemeClr val="bg1"/>
                  </a:solidFill>
                  <a:ea typeface="ＭＳ Ｐゴシック"/>
                  <a:cs typeface="ＭＳ Ｐゴシック"/>
                </a:rPr>
                <a:t>Distributed </a:t>
              </a:r>
              <a:br>
                <a:rPr lang="en-US" sz="2000" b="1">
                  <a:solidFill>
                    <a:schemeClr val="bg1"/>
                  </a:solidFill>
                  <a:ea typeface="ＭＳ Ｐゴシック"/>
                  <a:cs typeface="ＭＳ Ｐゴシック"/>
                </a:rPr>
              </a:br>
              <a:r>
                <a:rPr lang="en-US" sz="2000" b="1">
                  <a:solidFill>
                    <a:schemeClr val="bg1"/>
                  </a:solidFill>
                  <a:ea typeface="ＭＳ Ｐゴシック"/>
                  <a:cs typeface="ＭＳ Ｐゴシック"/>
                </a:rPr>
                <a:t>Generation</a:t>
              </a:r>
            </a:p>
          </p:txBody>
        </p:sp>
        <p:sp>
          <p:nvSpPr>
            <p:cNvPr id="145431" name="Text Box 11"/>
            <p:cNvSpPr txBox="1">
              <a:spLocks noChangeArrowheads="1"/>
            </p:cNvSpPr>
            <p:nvPr/>
          </p:nvSpPr>
          <p:spPr bwMode="auto">
            <a:xfrm>
              <a:off x="4190" y="1184"/>
              <a:ext cx="266" cy="327"/>
            </a:xfrm>
            <a:prstGeom prst="rect">
              <a:avLst/>
            </a:prstGeom>
            <a:noFill/>
            <a:ln w="9525">
              <a:noFill/>
              <a:miter lim="800000"/>
              <a:headEnd/>
              <a:tailEnd/>
            </a:ln>
          </p:spPr>
          <p:txBody>
            <a:bodyPr>
              <a:spAutoFit/>
            </a:bodyPr>
            <a:lstStyle/>
            <a:p>
              <a:r>
                <a:rPr lang="en-US" sz="2400" b="1">
                  <a:ea typeface="ＭＳ Ｐゴシック"/>
                  <a:cs typeface="ＭＳ Ｐゴシック"/>
                </a:rPr>
                <a:t>+</a:t>
              </a:r>
            </a:p>
          </p:txBody>
        </p:sp>
        <p:sp>
          <p:nvSpPr>
            <p:cNvPr id="145432" name="AutoShape 12"/>
            <p:cNvSpPr>
              <a:spLocks noChangeArrowheads="1"/>
            </p:cNvSpPr>
            <p:nvPr/>
          </p:nvSpPr>
          <p:spPr bwMode="auto">
            <a:xfrm>
              <a:off x="4443" y="1137"/>
              <a:ext cx="1116" cy="465"/>
            </a:xfrm>
            <a:prstGeom prst="roundRect">
              <a:avLst>
                <a:gd name="adj" fmla="val 16667"/>
              </a:avLst>
            </a:prstGeom>
            <a:solidFill>
              <a:srgbClr val="FF3300"/>
            </a:solidFill>
            <a:ln w="9525">
              <a:solidFill>
                <a:schemeClr val="tx1"/>
              </a:solidFill>
              <a:round/>
              <a:headEnd/>
              <a:tailEnd/>
            </a:ln>
          </p:spPr>
          <p:txBody>
            <a:bodyPr wrap="none" anchor="ctr"/>
            <a:lstStyle/>
            <a:p>
              <a:pPr>
                <a:lnSpc>
                  <a:spcPct val="50000"/>
                </a:lnSpc>
                <a:spcAft>
                  <a:spcPts val="1200"/>
                </a:spcAft>
              </a:pPr>
              <a:r>
                <a:rPr lang="en-US" sz="2000" b="1">
                  <a:solidFill>
                    <a:schemeClr val="bg1"/>
                  </a:solidFill>
                  <a:ea typeface="ＭＳ Ｐゴシック"/>
                  <a:cs typeface="ＭＳ Ｐゴシック"/>
                </a:rPr>
                <a:t>Centralized</a:t>
              </a:r>
            </a:p>
            <a:p>
              <a:pPr>
                <a:lnSpc>
                  <a:spcPct val="50000"/>
                </a:lnSpc>
                <a:spcAft>
                  <a:spcPts val="1200"/>
                </a:spcAft>
              </a:pPr>
              <a:r>
                <a:rPr lang="en-US" sz="2000" b="1">
                  <a:solidFill>
                    <a:schemeClr val="bg1"/>
                  </a:solidFill>
                  <a:ea typeface="ＭＳ Ｐゴシック"/>
                  <a:cs typeface="ＭＳ Ｐゴシック"/>
                </a:rPr>
                <a:t>Wind &amp; Solar </a:t>
              </a:r>
            </a:p>
          </p:txBody>
        </p:sp>
        <p:sp>
          <p:nvSpPr>
            <p:cNvPr id="145433" name="AutoShape 13"/>
            <p:cNvSpPr>
              <a:spLocks noChangeArrowheads="1"/>
            </p:cNvSpPr>
            <p:nvPr/>
          </p:nvSpPr>
          <p:spPr bwMode="auto">
            <a:xfrm>
              <a:off x="4824" y="1616"/>
              <a:ext cx="304" cy="1088"/>
            </a:xfrm>
            <a:prstGeom prst="upDownArrow">
              <a:avLst>
                <a:gd name="adj1" fmla="val 50000"/>
                <a:gd name="adj2" fmla="val 71579"/>
              </a:avLst>
            </a:prstGeom>
            <a:solidFill>
              <a:srgbClr val="FF3300"/>
            </a:solidFill>
            <a:ln w="9525">
              <a:solidFill>
                <a:schemeClr val="tx1"/>
              </a:solidFill>
              <a:miter lim="800000"/>
              <a:headEnd/>
              <a:tailEnd/>
            </a:ln>
          </p:spPr>
          <p:txBody>
            <a:bodyPr wrap="none" anchor="ctr"/>
            <a:lstStyle/>
            <a:p>
              <a:endParaRPr lang="en-US" sz="2400">
                <a:ea typeface="ＭＳ Ｐゴシック"/>
                <a:cs typeface="ＭＳ Ｐゴシック"/>
              </a:endParaRPr>
            </a:p>
          </p:txBody>
        </p:sp>
        <p:sp>
          <p:nvSpPr>
            <p:cNvPr id="145434" name="Rectangle 14"/>
            <p:cNvSpPr>
              <a:spLocks noChangeArrowheads="1"/>
            </p:cNvSpPr>
            <p:nvPr/>
          </p:nvSpPr>
          <p:spPr bwMode="auto">
            <a:xfrm>
              <a:off x="4495" y="2012"/>
              <a:ext cx="964" cy="259"/>
            </a:xfrm>
            <a:prstGeom prst="rect">
              <a:avLst/>
            </a:prstGeom>
            <a:solidFill>
              <a:schemeClr val="bg1"/>
            </a:solidFill>
            <a:ln w="9525">
              <a:noFill/>
              <a:miter lim="800000"/>
              <a:headEnd/>
              <a:tailEnd/>
            </a:ln>
          </p:spPr>
          <p:txBody>
            <a:bodyPr wrap="none" anchor="ctr"/>
            <a:lstStyle/>
            <a:p>
              <a:r>
                <a:rPr lang="en-US" sz="2400" b="1">
                  <a:ea typeface="ＭＳ Ｐゴシック"/>
                  <a:cs typeface="ＭＳ Ｐゴシック"/>
                </a:rPr>
                <a:t>Variable</a:t>
              </a:r>
            </a:p>
          </p:txBody>
        </p:sp>
      </p:grpSp>
      <p:sp>
        <p:nvSpPr>
          <p:cNvPr id="1158160" name="Text Box 16"/>
          <p:cNvSpPr txBox="1">
            <a:spLocks noChangeArrowheads="1"/>
          </p:cNvSpPr>
          <p:nvPr/>
        </p:nvSpPr>
        <p:spPr bwMode="auto">
          <a:xfrm>
            <a:off x="6551613" y="4425950"/>
            <a:ext cx="382587" cy="519113"/>
          </a:xfrm>
          <a:prstGeom prst="rect">
            <a:avLst/>
          </a:prstGeom>
          <a:noFill/>
          <a:ln w="9525">
            <a:noFill/>
            <a:miter lim="800000"/>
            <a:headEnd/>
            <a:tailEnd/>
          </a:ln>
        </p:spPr>
        <p:txBody>
          <a:bodyPr wrap="none">
            <a:spAutoFit/>
          </a:bodyPr>
          <a:lstStyle/>
          <a:p>
            <a:r>
              <a:rPr lang="en-US" sz="2400" b="1">
                <a:ea typeface="ＭＳ Ｐゴシック"/>
                <a:cs typeface="ＭＳ Ｐゴシック"/>
              </a:rPr>
              <a:t>–</a:t>
            </a:r>
          </a:p>
        </p:txBody>
      </p:sp>
      <p:grpSp>
        <p:nvGrpSpPr>
          <p:cNvPr id="4" name="Group 18"/>
          <p:cNvGrpSpPr>
            <a:grpSpLocks/>
          </p:cNvGrpSpPr>
          <p:nvPr/>
        </p:nvGrpSpPr>
        <p:grpSpPr bwMode="auto">
          <a:xfrm>
            <a:off x="779463" y="2847975"/>
            <a:ext cx="5780087" cy="1222375"/>
            <a:chOff x="1323" y="1666"/>
            <a:chExt cx="2201" cy="986"/>
          </a:xfrm>
        </p:grpSpPr>
        <p:sp>
          <p:nvSpPr>
            <p:cNvPr id="145428" name="Rectangle 19"/>
            <p:cNvSpPr>
              <a:spLocks noChangeArrowheads="1"/>
            </p:cNvSpPr>
            <p:nvPr/>
          </p:nvSpPr>
          <p:spPr bwMode="auto">
            <a:xfrm>
              <a:off x="1323" y="1666"/>
              <a:ext cx="2201" cy="986"/>
            </a:xfrm>
            <a:prstGeom prst="rect">
              <a:avLst/>
            </a:prstGeom>
            <a:solidFill>
              <a:srgbClr val="FFFF00"/>
            </a:solidFill>
            <a:ln w="9525">
              <a:noFill/>
              <a:miter lim="800000"/>
              <a:headEnd/>
              <a:tailEnd/>
            </a:ln>
          </p:spPr>
          <p:txBody>
            <a:bodyPr wrap="none" anchor="ctr"/>
            <a:lstStyle/>
            <a:p>
              <a:pPr marL="219075" indent="-219075"/>
              <a:endParaRPr lang="en-US" sz="1200">
                <a:ea typeface="ＭＳ Ｐゴシック"/>
                <a:cs typeface="ＭＳ Ｐゴシック"/>
              </a:endParaRPr>
            </a:p>
          </p:txBody>
        </p:sp>
        <p:sp>
          <p:nvSpPr>
            <p:cNvPr id="145429" name="Text Box 20"/>
            <p:cNvSpPr txBox="1">
              <a:spLocks noChangeArrowheads="1"/>
            </p:cNvSpPr>
            <p:nvPr/>
          </p:nvSpPr>
          <p:spPr bwMode="auto">
            <a:xfrm>
              <a:off x="1335" y="1684"/>
              <a:ext cx="2150" cy="840"/>
            </a:xfrm>
            <a:prstGeom prst="rect">
              <a:avLst/>
            </a:prstGeom>
            <a:noFill/>
            <a:ln w="9525">
              <a:noFill/>
              <a:miter lim="800000"/>
              <a:headEnd/>
              <a:tailEnd/>
            </a:ln>
          </p:spPr>
          <p:txBody>
            <a:bodyPr>
              <a:spAutoFit/>
            </a:bodyPr>
            <a:lstStyle/>
            <a:p>
              <a:pPr>
                <a:lnSpc>
                  <a:spcPct val="130000"/>
                </a:lnSpc>
              </a:pPr>
              <a:r>
                <a:rPr lang="en-US" sz="2400">
                  <a:ea typeface="ＭＳ Ｐゴシック"/>
                  <a:cs typeface="ＭＳ Ｐゴシック"/>
                </a:rPr>
                <a:t>Balance </a:t>
              </a:r>
              <a:r>
                <a:rPr lang="en-US" sz="2400" i="1" u="sng">
                  <a:ea typeface="ＭＳ Ｐゴシック"/>
                  <a:cs typeface="ＭＳ Ｐゴシック"/>
                </a:rPr>
                <a:t>Variable</a:t>
              </a:r>
              <a:r>
                <a:rPr lang="en-US" sz="2400">
                  <a:ea typeface="ＭＳ Ｐゴシック"/>
                  <a:cs typeface="ＭＳ Ｐゴシック"/>
                </a:rPr>
                <a:t> Generation with </a:t>
              </a:r>
              <a:r>
                <a:rPr lang="en-US" sz="2400" i="1" u="sng">
                  <a:ea typeface="ＭＳ Ｐゴシック"/>
                  <a:cs typeface="ＭＳ Ｐゴシック"/>
                </a:rPr>
                <a:t>Unpredictable</a:t>
              </a:r>
              <a:r>
                <a:rPr lang="en-US" sz="2400">
                  <a:ea typeface="ＭＳ Ｐゴシック"/>
                  <a:cs typeface="ＭＳ Ｐゴシック"/>
                </a:rPr>
                <a:t> Demand-side Resources</a:t>
              </a:r>
            </a:p>
          </p:txBody>
        </p:sp>
      </p:grpSp>
      <p:grpSp>
        <p:nvGrpSpPr>
          <p:cNvPr id="5" name="Group 21"/>
          <p:cNvGrpSpPr>
            <a:grpSpLocks/>
          </p:cNvGrpSpPr>
          <p:nvPr/>
        </p:nvGrpSpPr>
        <p:grpSpPr bwMode="auto">
          <a:xfrm>
            <a:off x="3867150" y="4359275"/>
            <a:ext cx="4819650" cy="1882775"/>
            <a:chOff x="2436" y="2746"/>
            <a:chExt cx="3036" cy="1186"/>
          </a:xfrm>
        </p:grpSpPr>
        <p:sp>
          <p:nvSpPr>
            <p:cNvPr id="145424" name="AutoShape 22"/>
            <p:cNvSpPr>
              <a:spLocks noChangeArrowheads="1"/>
            </p:cNvSpPr>
            <p:nvPr/>
          </p:nvSpPr>
          <p:spPr bwMode="auto">
            <a:xfrm>
              <a:off x="2876" y="2746"/>
              <a:ext cx="1277" cy="465"/>
            </a:xfrm>
            <a:prstGeom prst="roundRect">
              <a:avLst>
                <a:gd name="adj" fmla="val 16667"/>
              </a:avLst>
            </a:prstGeom>
            <a:solidFill>
              <a:srgbClr val="A7FFA7"/>
            </a:solidFill>
            <a:ln w="9525">
              <a:solidFill>
                <a:schemeClr val="tx1"/>
              </a:solidFill>
              <a:round/>
              <a:headEnd/>
              <a:tailEnd/>
            </a:ln>
          </p:spPr>
          <p:txBody>
            <a:bodyPr wrap="none" anchor="ctr"/>
            <a:lstStyle/>
            <a:p>
              <a:r>
                <a:rPr lang="en-US" sz="2000" b="1">
                  <a:ea typeface="ＭＳ Ｐゴシック"/>
                  <a:cs typeface="ＭＳ Ｐゴシック"/>
                </a:rPr>
                <a:t>Price </a:t>
              </a:r>
              <a:br>
                <a:rPr lang="en-US" sz="2000" b="1">
                  <a:ea typeface="ＭＳ Ｐゴシック"/>
                  <a:cs typeface="ＭＳ Ｐゴシック"/>
                </a:rPr>
              </a:br>
              <a:r>
                <a:rPr lang="en-US" sz="2000" b="1">
                  <a:ea typeface="ＭＳ Ｐゴシック"/>
                  <a:cs typeface="ＭＳ Ｐゴシック"/>
                </a:rPr>
                <a:t>Responsive DR</a:t>
              </a:r>
            </a:p>
          </p:txBody>
        </p:sp>
        <p:sp>
          <p:nvSpPr>
            <p:cNvPr id="145425" name="Text Box 23"/>
            <p:cNvSpPr txBox="1">
              <a:spLocks noChangeArrowheads="1"/>
            </p:cNvSpPr>
            <p:nvPr/>
          </p:nvSpPr>
          <p:spPr bwMode="auto">
            <a:xfrm>
              <a:off x="2460" y="2795"/>
              <a:ext cx="434" cy="327"/>
            </a:xfrm>
            <a:prstGeom prst="rect">
              <a:avLst/>
            </a:prstGeom>
            <a:noFill/>
            <a:ln w="9525">
              <a:noFill/>
              <a:miter lim="800000"/>
              <a:headEnd/>
              <a:tailEnd/>
            </a:ln>
          </p:spPr>
          <p:txBody>
            <a:bodyPr wrap="none">
              <a:spAutoFit/>
            </a:bodyPr>
            <a:lstStyle/>
            <a:p>
              <a:r>
                <a:rPr lang="en-US" sz="2400" b="1">
                  <a:ea typeface="ＭＳ Ｐゴシック"/>
                  <a:cs typeface="ＭＳ Ｐゴシック"/>
                </a:rPr>
                <a:t>+/–</a:t>
              </a:r>
            </a:p>
          </p:txBody>
        </p:sp>
        <p:sp>
          <p:nvSpPr>
            <p:cNvPr id="145426" name="AutoShape 24"/>
            <p:cNvSpPr>
              <a:spLocks noChangeArrowheads="1"/>
            </p:cNvSpPr>
            <p:nvPr/>
          </p:nvSpPr>
          <p:spPr bwMode="auto">
            <a:xfrm>
              <a:off x="2883" y="3299"/>
              <a:ext cx="2589" cy="633"/>
            </a:xfrm>
            <a:prstGeom prst="roundRect">
              <a:avLst>
                <a:gd name="adj" fmla="val 16667"/>
              </a:avLst>
            </a:prstGeom>
            <a:solidFill>
              <a:srgbClr val="A7FFA7"/>
            </a:solidFill>
            <a:ln w="9525">
              <a:solidFill>
                <a:schemeClr val="tx1"/>
              </a:solidFill>
              <a:round/>
              <a:headEnd/>
              <a:tailEnd/>
            </a:ln>
          </p:spPr>
          <p:txBody>
            <a:bodyPr wrap="none" anchor="ctr"/>
            <a:lstStyle/>
            <a:p>
              <a:r>
                <a:rPr lang="en-US" sz="2000" b="1">
                  <a:ea typeface="ＭＳ Ｐゴシック"/>
                  <a:cs typeface="ＭＳ Ｐゴシック"/>
                </a:rPr>
                <a:t>“Demand-side” Resources</a:t>
              </a:r>
            </a:p>
            <a:p>
              <a:r>
                <a:rPr lang="en-US" sz="2000" b="1">
                  <a:ea typeface="ＭＳ Ｐゴシック"/>
                  <a:cs typeface="ＭＳ Ｐゴシック"/>
                </a:rPr>
                <a:t>Electric Vehicles and</a:t>
              </a:r>
              <a:br>
                <a:rPr lang="en-US" sz="2000" b="1">
                  <a:ea typeface="ＭＳ Ｐゴシック"/>
                  <a:cs typeface="ＭＳ Ｐゴシック"/>
                </a:rPr>
              </a:br>
              <a:r>
                <a:rPr lang="en-US" sz="2000" b="1">
                  <a:ea typeface="ＭＳ Ｐゴシック"/>
                  <a:cs typeface="ＭＳ Ｐゴシック"/>
                </a:rPr>
                <a:t>Battery Storage Systems</a:t>
              </a:r>
            </a:p>
          </p:txBody>
        </p:sp>
        <p:sp>
          <p:nvSpPr>
            <p:cNvPr id="145427" name="Text Box 25"/>
            <p:cNvSpPr txBox="1">
              <a:spLocks noChangeArrowheads="1"/>
            </p:cNvSpPr>
            <p:nvPr/>
          </p:nvSpPr>
          <p:spPr bwMode="auto">
            <a:xfrm>
              <a:off x="2436" y="3443"/>
              <a:ext cx="434" cy="327"/>
            </a:xfrm>
            <a:prstGeom prst="rect">
              <a:avLst/>
            </a:prstGeom>
            <a:noFill/>
            <a:ln w="9525">
              <a:noFill/>
              <a:miter lim="800000"/>
              <a:headEnd/>
              <a:tailEnd/>
            </a:ln>
          </p:spPr>
          <p:txBody>
            <a:bodyPr wrap="none">
              <a:spAutoFit/>
            </a:bodyPr>
            <a:lstStyle/>
            <a:p>
              <a:r>
                <a:rPr lang="en-US" sz="2400" b="1">
                  <a:ea typeface="ＭＳ Ｐゴシック"/>
                  <a:cs typeface="ＭＳ Ｐゴシック"/>
                </a:rPr>
                <a:t>+/–</a:t>
              </a:r>
            </a:p>
          </p:txBody>
        </p:sp>
      </p:grpSp>
      <p:grpSp>
        <p:nvGrpSpPr>
          <p:cNvPr id="145415" name="Group 26"/>
          <p:cNvGrpSpPr>
            <a:grpSpLocks/>
          </p:cNvGrpSpPr>
          <p:nvPr/>
        </p:nvGrpSpPr>
        <p:grpSpPr bwMode="auto">
          <a:xfrm>
            <a:off x="336550" y="4838700"/>
            <a:ext cx="3589338" cy="738188"/>
            <a:chOff x="316" y="2824"/>
            <a:chExt cx="2133" cy="465"/>
          </a:xfrm>
        </p:grpSpPr>
        <p:sp>
          <p:nvSpPr>
            <p:cNvPr id="145421" name="AutoShape 27"/>
            <p:cNvSpPr>
              <a:spLocks noChangeArrowheads="1"/>
            </p:cNvSpPr>
            <p:nvPr/>
          </p:nvSpPr>
          <p:spPr bwMode="auto">
            <a:xfrm>
              <a:off x="1506" y="2824"/>
              <a:ext cx="943" cy="465"/>
            </a:xfrm>
            <a:prstGeom prst="roundRect">
              <a:avLst>
                <a:gd name="adj" fmla="val 16667"/>
              </a:avLst>
            </a:prstGeom>
            <a:solidFill>
              <a:schemeClr val="folHlink"/>
            </a:solidFill>
            <a:ln w="9525">
              <a:solidFill>
                <a:schemeClr val="tx1"/>
              </a:solidFill>
              <a:round/>
              <a:headEnd/>
              <a:tailEnd/>
            </a:ln>
          </p:spPr>
          <p:txBody>
            <a:bodyPr wrap="none" anchor="ctr"/>
            <a:lstStyle/>
            <a:p>
              <a:r>
                <a:rPr lang="en-US" sz="2000" b="1">
                  <a:ea typeface="ＭＳ Ｐゴシック"/>
                  <a:cs typeface="ＭＳ Ｐゴシック"/>
                </a:rPr>
                <a:t>Interruptible</a:t>
              </a:r>
              <a:br>
                <a:rPr lang="en-US" sz="2000" b="1">
                  <a:ea typeface="ＭＳ Ｐゴシック"/>
                  <a:cs typeface="ＭＳ Ｐゴシック"/>
                </a:rPr>
              </a:br>
              <a:r>
                <a:rPr lang="en-US" sz="2000" b="1">
                  <a:ea typeface="ＭＳ Ｐゴシック"/>
                  <a:cs typeface="ＭＳ Ｐゴシック"/>
                </a:rPr>
                <a:t>Load DR</a:t>
              </a:r>
            </a:p>
          </p:txBody>
        </p:sp>
        <p:sp>
          <p:nvSpPr>
            <p:cNvPr id="145422" name="AutoShape 28"/>
            <p:cNvSpPr>
              <a:spLocks noChangeArrowheads="1"/>
            </p:cNvSpPr>
            <p:nvPr/>
          </p:nvSpPr>
          <p:spPr bwMode="auto">
            <a:xfrm>
              <a:off x="316" y="2824"/>
              <a:ext cx="967" cy="465"/>
            </a:xfrm>
            <a:prstGeom prst="roundRect">
              <a:avLst>
                <a:gd name="adj" fmla="val 16667"/>
              </a:avLst>
            </a:prstGeom>
            <a:solidFill>
              <a:schemeClr val="folHlink"/>
            </a:solidFill>
            <a:ln w="9525">
              <a:solidFill>
                <a:schemeClr val="tx1"/>
              </a:solidFill>
              <a:round/>
              <a:headEnd/>
              <a:tailEnd/>
            </a:ln>
          </p:spPr>
          <p:txBody>
            <a:bodyPr wrap="none" anchor="ctr"/>
            <a:lstStyle/>
            <a:p>
              <a:r>
                <a:rPr lang="en-US" sz="2000" b="1">
                  <a:ea typeface="ＭＳ Ｐゴシック"/>
                  <a:cs typeface="ＭＳ Ｐゴシック"/>
                </a:rPr>
                <a:t>Built-in</a:t>
              </a:r>
              <a:br>
                <a:rPr lang="en-US" sz="2000" b="1">
                  <a:ea typeface="ＭＳ Ｐゴシック"/>
                  <a:cs typeface="ＭＳ Ｐゴシック"/>
                </a:rPr>
              </a:br>
              <a:r>
                <a:rPr lang="en-US" sz="2000" b="1">
                  <a:ea typeface="ＭＳ Ｐゴシック"/>
                  <a:cs typeface="ＭＳ Ｐゴシック"/>
                </a:rPr>
                <a:t>Demand</a:t>
              </a:r>
            </a:p>
          </p:txBody>
        </p:sp>
        <p:sp>
          <p:nvSpPr>
            <p:cNvPr id="145423" name="Text Box 29"/>
            <p:cNvSpPr txBox="1">
              <a:spLocks noChangeArrowheads="1"/>
            </p:cNvSpPr>
            <p:nvPr/>
          </p:nvSpPr>
          <p:spPr bwMode="auto">
            <a:xfrm>
              <a:off x="1275" y="2890"/>
              <a:ext cx="219" cy="327"/>
            </a:xfrm>
            <a:prstGeom prst="rect">
              <a:avLst/>
            </a:prstGeom>
            <a:noFill/>
            <a:ln w="9525">
              <a:noFill/>
              <a:miter lim="800000"/>
              <a:headEnd/>
              <a:tailEnd/>
            </a:ln>
          </p:spPr>
          <p:txBody>
            <a:bodyPr>
              <a:spAutoFit/>
            </a:bodyPr>
            <a:lstStyle/>
            <a:p>
              <a:r>
                <a:rPr lang="en-US" sz="2400" b="1">
                  <a:ea typeface="ＭＳ Ｐゴシック"/>
                  <a:cs typeface="ＭＳ Ｐゴシック"/>
                </a:rPr>
                <a:t>–</a:t>
              </a:r>
            </a:p>
          </p:txBody>
        </p:sp>
      </p:grpSp>
      <p:sp>
        <p:nvSpPr>
          <p:cNvPr id="145416" name="Text Box 31"/>
          <p:cNvSpPr txBox="1">
            <a:spLocks noChangeArrowheads="1"/>
          </p:cNvSpPr>
          <p:nvPr/>
        </p:nvSpPr>
        <p:spPr bwMode="auto">
          <a:xfrm>
            <a:off x="263525" y="1322388"/>
            <a:ext cx="1739900" cy="457200"/>
          </a:xfrm>
          <a:prstGeom prst="rect">
            <a:avLst/>
          </a:prstGeom>
          <a:noFill/>
          <a:ln w="9525">
            <a:noFill/>
            <a:miter lim="800000"/>
            <a:headEnd/>
            <a:tailEnd/>
          </a:ln>
        </p:spPr>
        <p:txBody>
          <a:bodyPr wrap="none">
            <a:spAutoFit/>
          </a:bodyPr>
          <a:lstStyle/>
          <a:p>
            <a:pPr marL="219075" indent="-219075"/>
            <a:r>
              <a:rPr lang="en-US" sz="2400">
                <a:solidFill>
                  <a:schemeClr val="tx2"/>
                </a:solidFill>
                <a:ea typeface="ＭＳ Ｐゴシック"/>
                <a:cs typeface="ＭＳ Ｐゴシック"/>
              </a:rPr>
              <a:t>Supply Side</a:t>
            </a:r>
          </a:p>
        </p:txBody>
      </p:sp>
      <p:sp>
        <p:nvSpPr>
          <p:cNvPr id="145417" name="Text Box 32"/>
          <p:cNvSpPr txBox="1">
            <a:spLocks noChangeArrowheads="1"/>
          </p:cNvSpPr>
          <p:nvPr/>
        </p:nvSpPr>
        <p:spPr bwMode="auto">
          <a:xfrm>
            <a:off x="161925" y="5653088"/>
            <a:ext cx="1949450" cy="457200"/>
          </a:xfrm>
          <a:prstGeom prst="rect">
            <a:avLst/>
          </a:prstGeom>
          <a:noFill/>
          <a:ln w="9525">
            <a:noFill/>
            <a:miter lim="800000"/>
            <a:headEnd/>
            <a:tailEnd/>
          </a:ln>
        </p:spPr>
        <p:txBody>
          <a:bodyPr wrap="none">
            <a:spAutoFit/>
          </a:bodyPr>
          <a:lstStyle/>
          <a:p>
            <a:pPr marL="219075" indent="-219075"/>
            <a:r>
              <a:rPr lang="en-US" sz="2400">
                <a:solidFill>
                  <a:srgbClr val="008000"/>
                </a:solidFill>
                <a:ea typeface="ＭＳ Ｐゴシック"/>
                <a:cs typeface="ＭＳ Ｐゴシック"/>
              </a:rPr>
              <a:t>Demand Side</a:t>
            </a:r>
          </a:p>
        </p:txBody>
      </p:sp>
      <p:grpSp>
        <p:nvGrpSpPr>
          <p:cNvPr id="7" name="Group 36"/>
          <p:cNvGrpSpPr>
            <a:grpSpLocks/>
          </p:cNvGrpSpPr>
          <p:nvPr/>
        </p:nvGrpSpPr>
        <p:grpSpPr bwMode="auto">
          <a:xfrm>
            <a:off x="706438" y="2844800"/>
            <a:ext cx="6456362" cy="1244600"/>
            <a:chOff x="749" y="1856"/>
            <a:chExt cx="3732" cy="784"/>
          </a:xfrm>
        </p:grpSpPr>
        <p:sp>
          <p:nvSpPr>
            <p:cNvPr id="145419" name="Rectangle 34"/>
            <p:cNvSpPr>
              <a:spLocks noChangeArrowheads="1"/>
            </p:cNvSpPr>
            <p:nvPr/>
          </p:nvSpPr>
          <p:spPr bwMode="auto">
            <a:xfrm>
              <a:off x="784" y="1856"/>
              <a:ext cx="3648" cy="784"/>
            </a:xfrm>
            <a:prstGeom prst="rect">
              <a:avLst/>
            </a:prstGeom>
            <a:solidFill>
              <a:srgbClr val="FFFF00"/>
            </a:solidFill>
            <a:ln w="9525">
              <a:noFill/>
              <a:miter lim="800000"/>
              <a:headEnd/>
              <a:tailEnd/>
            </a:ln>
          </p:spPr>
          <p:txBody>
            <a:bodyPr wrap="none" anchor="ctr"/>
            <a:lstStyle/>
            <a:p>
              <a:endParaRPr lang="en-US" sz="2400">
                <a:ea typeface="ＭＳ Ｐゴシック"/>
                <a:cs typeface="ＭＳ Ｐゴシック"/>
              </a:endParaRPr>
            </a:p>
          </p:txBody>
        </p:sp>
        <p:sp>
          <p:nvSpPr>
            <p:cNvPr id="145420" name="Text Box 33"/>
            <p:cNvSpPr txBox="1">
              <a:spLocks noChangeArrowheads="1"/>
            </p:cNvSpPr>
            <p:nvPr/>
          </p:nvSpPr>
          <p:spPr bwMode="auto">
            <a:xfrm>
              <a:off x="749" y="1971"/>
              <a:ext cx="3732" cy="596"/>
            </a:xfrm>
            <a:prstGeom prst="rect">
              <a:avLst/>
            </a:prstGeom>
            <a:noFill/>
            <a:ln w="9525">
              <a:noFill/>
              <a:miter lim="800000"/>
              <a:headEnd/>
              <a:tailEnd/>
            </a:ln>
          </p:spPr>
          <p:txBody>
            <a:bodyPr>
              <a:spAutoFit/>
            </a:bodyPr>
            <a:lstStyle/>
            <a:p>
              <a:pPr marL="219075" indent="-219075">
                <a:lnSpc>
                  <a:spcPct val="60000"/>
                </a:lnSpc>
                <a:spcAft>
                  <a:spcPts val="1800"/>
                </a:spcAft>
              </a:pPr>
              <a:r>
                <a:rPr lang="en-US" sz="3200" b="1">
                  <a:ea typeface="ＭＳ Ｐゴシック"/>
                  <a:cs typeface="ＭＳ Ｐゴシック"/>
                </a:rPr>
                <a:t>Operating Closer to the Edge?</a:t>
              </a:r>
            </a:p>
            <a:p>
              <a:pPr marL="219075" indent="-219075">
                <a:lnSpc>
                  <a:spcPct val="60000"/>
                </a:lnSpc>
                <a:spcAft>
                  <a:spcPts val="1800"/>
                </a:spcAft>
              </a:pPr>
              <a:r>
                <a:rPr lang="en-US" sz="3200" b="1">
                  <a:ea typeface="ＭＳ Ｐゴシック"/>
                  <a:cs typeface="ＭＳ Ｐゴシック"/>
                </a:rPr>
                <a:t>Early Warning Signs?</a:t>
              </a: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5816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8160"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Rectangle 2"/>
          <p:cNvSpPr>
            <a:spLocks noGrp="1" noChangeArrowheads="1"/>
          </p:cNvSpPr>
          <p:nvPr>
            <p:ph type="title"/>
          </p:nvPr>
        </p:nvSpPr>
        <p:spPr/>
        <p:txBody>
          <a:bodyPr/>
          <a:lstStyle/>
          <a:p>
            <a:r>
              <a:rPr lang="en-US" smtClean="0"/>
              <a:t>Outreach and Engagement</a:t>
            </a:r>
          </a:p>
        </p:txBody>
      </p:sp>
      <p:sp>
        <p:nvSpPr>
          <p:cNvPr id="147458" name="Rectangle 3"/>
          <p:cNvSpPr>
            <a:spLocks noGrp="1" noChangeArrowheads="1"/>
          </p:cNvSpPr>
          <p:nvPr>
            <p:ph type="body" idx="1"/>
          </p:nvPr>
        </p:nvSpPr>
        <p:spPr>
          <a:xfrm>
            <a:off x="228600" y="990600"/>
            <a:ext cx="8763000" cy="5135563"/>
          </a:xfrm>
        </p:spPr>
        <p:txBody>
          <a:bodyPr/>
          <a:lstStyle/>
          <a:p>
            <a:r>
              <a:rPr lang="en-US" smtClean="0"/>
              <a:t>DOE R&amp;D Strategic Plan</a:t>
            </a:r>
          </a:p>
          <a:p>
            <a:pPr lvl="1"/>
            <a:r>
              <a:rPr lang="en-US" smtClean="0"/>
              <a:t>Office of Electricity Delivery and Energy Reliability (OE)</a:t>
            </a:r>
          </a:p>
          <a:p>
            <a:pPr lvl="1"/>
            <a:r>
              <a:rPr lang="en-US" smtClean="0"/>
              <a:t>Office of Energy Efficiency and Renewable Energy (EERE) </a:t>
            </a:r>
          </a:p>
          <a:p>
            <a:pPr lvl="1"/>
            <a:r>
              <a:rPr lang="en-US" smtClean="0"/>
              <a:t>PNNL, Sandia, INL, NREL, Brookhaven … </a:t>
            </a:r>
          </a:p>
          <a:p>
            <a:r>
              <a:rPr lang="en-US" smtClean="0"/>
              <a:t>Other Federal Agencies (EPA, DOD, GSA, NSF, FERC, …)</a:t>
            </a:r>
          </a:p>
          <a:p>
            <a:r>
              <a:rPr lang="en-US" smtClean="0"/>
              <a:t>Academia</a:t>
            </a:r>
          </a:p>
          <a:p>
            <a:pPr lvl="1"/>
            <a:r>
              <a:rPr lang="en-US" smtClean="0"/>
              <a:t>Texas A&amp;M, Virginia Tech, Georgia Tech, MIT, UCLA, CU-Boulder, CMU, U. Illinois, NC State, USF, UT-Austin, U.Minn, PSU, …</a:t>
            </a:r>
          </a:p>
          <a:p>
            <a:pPr lvl="1"/>
            <a:r>
              <a:rPr lang="en-US" smtClean="0"/>
              <a:t>Smart Grid Research Centers</a:t>
            </a:r>
          </a:p>
          <a:p>
            <a:r>
              <a:rPr lang="en-US" smtClean="0"/>
              <a:t>Industry</a:t>
            </a:r>
          </a:p>
          <a:p>
            <a:pPr lvl="1"/>
            <a:r>
              <a:rPr lang="en-US" smtClean="0"/>
              <a:t>Utilities (including testing labs), EPRI, …</a:t>
            </a:r>
          </a:p>
          <a:p>
            <a:pPr lvl="1"/>
            <a:r>
              <a:rPr lang="en-US" smtClean="0"/>
              <a:t>Wide range, including SGIP members, consortia, …</a:t>
            </a:r>
          </a:p>
          <a:p>
            <a:r>
              <a:rPr lang="en-US" smtClean="0"/>
              <a:t>International </a:t>
            </a:r>
          </a:p>
          <a:p>
            <a:pPr lvl="1"/>
            <a:r>
              <a:rPr lang="en-US" smtClean="0"/>
              <a:t>European Electricity Grids Initiative, …</a:t>
            </a:r>
          </a:p>
          <a:p>
            <a:pPr lvl="1"/>
            <a:r>
              <a:rPr lang="en-US" smtClean="0"/>
              <a:t>Other National Metrology Institutes (NRC Canada, NPL, …)</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Rectangle 2"/>
          <p:cNvSpPr>
            <a:spLocks noGrp="1" noChangeArrowheads="1"/>
          </p:cNvSpPr>
          <p:nvPr>
            <p:ph type="title" idx="4294967295"/>
          </p:nvPr>
        </p:nvSpPr>
        <p:spPr>
          <a:xfrm>
            <a:off x="762000" y="212725"/>
            <a:ext cx="8382000" cy="685800"/>
          </a:xfrm>
        </p:spPr>
        <p:txBody>
          <a:bodyPr/>
          <a:lstStyle/>
          <a:p>
            <a:r>
              <a:rPr lang="en-US" smtClean="0"/>
              <a:t>DOE: Benefits from Smart Grid R&amp;D Investments</a:t>
            </a:r>
          </a:p>
        </p:txBody>
      </p:sp>
      <p:sp>
        <p:nvSpPr>
          <p:cNvPr id="149506" name="Rectangle 3"/>
          <p:cNvSpPr>
            <a:spLocks noGrp="1" noChangeArrowheads="1"/>
          </p:cNvSpPr>
          <p:nvPr>
            <p:ph type="body" idx="4294967295"/>
          </p:nvPr>
        </p:nvSpPr>
        <p:spPr>
          <a:xfrm>
            <a:off x="838200" y="5791200"/>
            <a:ext cx="7543800" cy="334963"/>
          </a:xfrm>
        </p:spPr>
        <p:txBody>
          <a:bodyPr/>
          <a:lstStyle/>
          <a:p>
            <a:pPr>
              <a:lnSpc>
                <a:spcPct val="80000"/>
              </a:lnSpc>
            </a:pPr>
            <a:r>
              <a:rPr lang="en-US" sz="1800" smtClean="0"/>
              <a:t>Figure 2.1 from DOE’s Smart Grid R&amp;D: 2010-2014 Multiyear Program Plan</a:t>
            </a:r>
          </a:p>
        </p:txBody>
      </p:sp>
      <p:sp>
        <p:nvSpPr>
          <p:cNvPr id="149507" name="AutoShape 4"/>
          <p:cNvSpPr>
            <a:spLocks noChangeArrowheads="1"/>
          </p:cNvSpPr>
          <p:nvPr/>
        </p:nvSpPr>
        <p:spPr bwMode="auto">
          <a:xfrm>
            <a:off x="3429000" y="1981200"/>
            <a:ext cx="2286000" cy="1600200"/>
          </a:xfrm>
          <a:prstGeom prst="homePlate">
            <a:avLst>
              <a:gd name="adj" fmla="val 35714"/>
            </a:avLst>
          </a:prstGeom>
          <a:solidFill>
            <a:srgbClr val="7CE0DE"/>
          </a:solidFill>
          <a:ln w="9525">
            <a:solidFill>
              <a:schemeClr val="tx1"/>
            </a:solidFill>
            <a:miter lim="800000"/>
            <a:headEnd/>
            <a:tailEnd/>
          </a:ln>
        </p:spPr>
        <p:txBody>
          <a:bodyPr wrap="none" anchor="ctr"/>
          <a:lstStyle/>
          <a:p>
            <a:pPr algn="ctr"/>
            <a:r>
              <a:rPr lang="en-US"/>
              <a:t>Demand </a:t>
            </a:r>
            <a:br>
              <a:rPr lang="en-US"/>
            </a:br>
            <a:r>
              <a:rPr lang="en-US"/>
              <a:t>response and </a:t>
            </a:r>
            <a:br>
              <a:rPr lang="en-US"/>
            </a:br>
            <a:r>
              <a:rPr lang="en-US"/>
              <a:t>customer </a:t>
            </a:r>
            <a:br>
              <a:rPr lang="en-US"/>
            </a:br>
            <a:r>
              <a:rPr lang="en-US"/>
              <a:t>participation</a:t>
            </a:r>
          </a:p>
        </p:txBody>
      </p:sp>
      <p:sp>
        <p:nvSpPr>
          <p:cNvPr id="149508" name="AutoShape 5"/>
          <p:cNvSpPr>
            <a:spLocks noChangeArrowheads="1"/>
          </p:cNvSpPr>
          <p:nvPr/>
        </p:nvSpPr>
        <p:spPr bwMode="auto">
          <a:xfrm>
            <a:off x="3429000" y="3810000"/>
            <a:ext cx="2286000" cy="1524000"/>
          </a:xfrm>
          <a:prstGeom prst="homePlate">
            <a:avLst>
              <a:gd name="adj" fmla="val 37500"/>
            </a:avLst>
          </a:prstGeom>
          <a:solidFill>
            <a:srgbClr val="7CE0DE"/>
          </a:solidFill>
          <a:ln w="9525">
            <a:solidFill>
              <a:schemeClr val="tx1"/>
            </a:solidFill>
            <a:miter lim="800000"/>
            <a:headEnd/>
            <a:tailEnd/>
          </a:ln>
        </p:spPr>
        <p:txBody>
          <a:bodyPr wrap="none" anchor="ctr"/>
          <a:lstStyle/>
          <a:p>
            <a:pPr algn="ctr"/>
            <a:r>
              <a:rPr lang="en-US"/>
              <a:t>Dynamic</a:t>
            </a:r>
            <a:br>
              <a:rPr lang="en-US"/>
            </a:br>
            <a:r>
              <a:rPr lang="en-US"/>
              <a:t>optimization of</a:t>
            </a:r>
            <a:br>
              <a:rPr lang="en-US"/>
            </a:br>
            <a:r>
              <a:rPr lang="en-US"/>
              <a:t>grid operations</a:t>
            </a:r>
            <a:br>
              <a:rPr lang="en-US"/>
            </a:br>
            <a:r>
              <a:rPr lang="en-US"/>
              <a:t>and resources</a:t>
            </a:r>
          </a:p>
        </p:txBody>
      </p:sp>
      <p:sp>
        <p:nvSpPr>
          <p:cNvPr id="149509" name="Rectangle 6"/>
          <p:cNvSpPr>
            <a:spLocks noChangeArrowheads="1"/>
          </p:cNvSpPr>
          <p:nvPr/>
        </p:nvSpPr>
        <p:spPr bwMode="auto">
          <a:xfrm>
            <a:off x="5943600" y="1981200"/>
            <a:ext cx="2895600" cy="3352800"/>
          </a:xfrm>
          <a:prstGeom prst="rect">
            <a:avLst/>
          </a:prstGeom>
          <a:solidFill>
            <a:schemeClr val="accent1"/>
          </a:solidFill>
          <a:ln w="9525">
            <a:solidFill>
              <a:schemeClr val="tx1"/>
            </a:solidFill>
            <a:miter lim="800000"/>
            <a:headEnd/>
            <a:tailEnd/>
          </a:ln>
        </p:spPr>
        <p:txBody>
          <a:bodyPr anchor="ctr"/>
          <a:lstStyle/>
          <a:p>
            <a:pPr>
              <a:spcBef>
                <a:spcPct val="10000"/>
              </a:spcBef>
              <a:spcAft>
                <a:spcPct val="10000"/>
              </a:spcAft>
              <a:buFontTx/>
              <a:buChar char="•"/>
            </a:pPr>
            <a:r>
              <a:rPr lang="en-US">
                <a:solidFill>
                  <a:schemeClr val="bg1"/>
                </a:solidFill>
              </a:rPr>
              <a:t> Job Creation and Marketplace Innovation</a:t>
            </a:r>
          </a:p>
          <a:p>
            <a:pPr>
              <a:spcBef>
                <a:spcPct val="10000"/>
              </a:spcBef>
              <a:spcAft>
                <a:spcPct val="10000"/>
              </a:spcAft>
              <a:buFontTx/>
              <a:buChar char="•"/>
            </a:pPr>
            <a:r>
              <a:rPr lang="en-US">
                <a:solidFill>
                  <a:schemeClr val="bg1"/>
                </a:solidFill>
              </a:rPr>
              <a:t> Reduced Peak Load and Consumption</a:t>
            </a:r>
          </a:p>
          <a:p>
            <a:pPr>
              <a:spcBef>
                <a:spcPct val="10000"/>
              </a:spcBef>
              <a:spcAft>
                <a:spcPct val="10000"/>
              </a:spcAft>
              <a:buFontTx/>
              <a:buChar char="•"/>
            </a:pPr>
            <a:r>
              <a:rPr lang="en-US">
                <a:solidFill>
                  <a:schemeClr val="bg1"/>
                </a:solidFill>
              </a:rPr>
              <a:t> Operational Efficiency</a:t>
            </a:r>
          </a:p>
          <a:p>
            <a:pPr>
              <a:spcBef>
                <a:spcPct val="10000"/>
              </a:spcBef>
              <a:spcAft>
                <a:spcPct val="10000"/>
              </a:spcAft>
              <a:buFontTx/>
              <a:buChar char="•"/>
            </a:pPr>
            <a:r>
              <a:rPr lang="en-US">
                <a:solidFill>
                  <a:schemeClr val="bg1"/>
                </a:solidFill>
              </a:rPr>
              <a:t> Grid Reliability and Resilience</a:t>
            </a:r>
          </a:p>
          <a:p>
            <a:pPr>
              <a:spcBef>
                <a:spcPct val="10000"/>
              </a:spcBef>
              <a:spcAft>
                <a:spcPct val="10000"/>
              </a:spcAft>
              <a:buFontTx/>
              <a:buChar char="•"/>
            </a:pPr>
            <a:r>
              <a:rPr lang="en-US">
                <a:solidFill>
                  <a:schemeClr val="bg1"/>
                </a:solidFill>
              </a:rPr>
              <a:t> More Distributed and Renewable Energy</a:t>
            </a:r>
          </a:p>
          <a:p>
            <a:pPr>
              <a:spcBef>
                <a:spcPct val="10000"/>
              </a:spcBef>
              <a:spcAft>
                <a:spcPct val="10000"/>
              </a:spcAft>
              <a:buFontTx/>
              <a:buChar char="•"/>
            </a:pPr>
            <a:r>
              <a:rPr lang="en-US">
                <a:solidFill>
                  <a:schemeClr val="bg1"/>
                </a:solidFill>
              </a:rPr>
              <a:t> Lower Carbon Dioxide Emissions</a:t>
            </a:r>
          </a:p>
        </p:txBody>
      </p:sp>
      <p:sp>
        <p:nvSpPr>
          <p:cNvPr id="149510" name="Rectangle 7"/>
          <p:cNvSpPr>
            <a:spLocks noChangeArrowheads="1"/>
          </p:cNvSpPr>
          <p:nvPr/>
        </p:nvSpPr>
        <p:spPr bwMode="auto">
          <a:xfrm>
            <a:off x="457200" y="1981200"/>
            <a:ext cx="2667000" cy="3352800"/>
          </a:xfrm>
          <a:prstGeom prst="rect">
            <a:avLst/>
          </a:prstGeom>
          <a:solidFill>
            <a:srgbClr val="99FFCC"/>
          </a:solidFill>
          <a:ln w="9525">
            <a:solidFill>
              <a:schemeClr val="tx1"/>
            </a:solidFill>
            <a:miter lim="800000"/>
            <a:headEnd/>
            <a:tailEnd/>
          </a:ln>
        </p:spPr>
        <p:txBody>
          <a:bodyPr anchor="ctr"/>
          <a:lstStyle/>
          <a:p>
            <a:pPr>
              <a:buFontTx/>
              <a:buChar char="•"/>
            </a:pPr>
            <a:r>
              <a:rPr lang="en-US">
                <a:solidFill>
                  <a:srgbClr val="3333FF"/>
                </a:solidFill>
              </a:rPr>
              <a:t> Standards and Best Practices</a:t>
            </a:r>
            <a:br>
              <a:rPr lang="en-US">
                <a:solidFill>
                  <a:srgbClr val="3333FF"/>
                </a:solidFill>
              </a:rPr>
            </a:br>
            <a:endParaRPr lang="en-US" sz="800">
              <a:solidFill>
                <a:srgbClr val="3333FF"/>
              </a:solidFill>
            </a:endParaRPr>
          </a:p>
          <a:p>
            <a:pPr>
              <a:buFontTx/>
              <a:buChar char="•"/>
            </a:pPr>
            <a:r>
              <a:rPr lang="en-US">
                <a:solidFill>
                  <a:srgbClr val="3333FF"/>
                </a:solidFill>
              </a:rPr>
              <a:t> Technology Development</a:t>
            </a:r>
            <a:br>
              <a:rPr lang="en-US">
                <a:solidFill>
                  <a:srgbClr val="3333FF"/>
                </a:solidFill>
              </a:rPr>
            </a:br>
            <a:endParaRPr lang="en-US" sz="800">
              <a:solidFill>
                <a:srgbClr val="3333FF"/>
              </a:solidFill>
            </a:endParaRPr>
          </a:p>
          <a:p>
            <a:pPr>
              <a:buFontTx/>
              <a:buChar char="•"/>
            </a:pPr>
            <a:r>
              <a:rPr lang="en-US">
                <a:solidFill>
                  <a:srgbClr val="3333FF"/>
                </a:solidFill>
              </a:rPr>
              <a:t> Modeling</a:t>
            </a:r>
            <a:br>
              <a:rPr lang="en-US">
                <a:solidFill>
                  <a:srgbClr val="3333FF"/>
                </a:solidFill>
              </a:rPr>
            </a:br>
            <a:endParaRPr lang="en-US" sz="800">
              <a:solidFill>
                <a:srgbClr val="3333FF"/>
              </a:solidFill>
            </a:endParaRPr>
          </a:p>
          <a:p>
            <a:pPr>
              <a:buFontTx/>
              <a:buChar char="•"/>
            </a:pPr>
            <a:r>
              <a:rPr lang="en-US">
                <a:solidFill>
                  <a:srgbClr val="3333FF"/>
                </a:solidFill>
              </a:rPr>
              <a:t> Analysis</a:t>
            </a:r>
            <a:br>
              <a:rPr lang="en-US">
                <a:solidFill>
                  <a:srgbClr val="3333FF"/>
                </a:solidFill>
              </a:rPr>
            </a:br>
            <a:endParaRPr lang="en-US" sz="800">
              <a:solidFill>
                <a:srgbClr val="3333FF"/>
              </a:solidFill>
            </a:endParaRPr>
          </a:p>
          <a:p>
            <a:pPr>
              <a:buFontTx/>
              <a:buChar char="•"/>
            </a:pPr>
            <a:r>
              <a:rPr lang="en-US">
                <a:solidFill>
                  <a:srgbClr val="3333FF"/>
                </a:solidFill>
              </a:rPr>
              <a:t> Evaluation and Demonstrations</a:t>
            </a:r>
          </a:p>
        </p:txBody>
      </p:sp>
      <p:sp>
        <p:nvSpPr>
          <p:cNvPr id="149511" name="Rectangle 8"/>
          <p:cNvSpPr>
            <a:spLocks noChangeArrowheads="1"/>
          </p:cNvSpPr>
          <p:nvPr/>
        </p:nvSpPr>
        <p:spPr bwMode="auto">
          <a:xfrm>
            <a:off x="457200" y="1295400"/>
            <a:ext cx="2514600" cy="609600"/>
          </a:xfrm>
          <a:prstGeom prst="rect">
            <a:avLst/>
          </a:prstGeom>
          <a:noFill/>
          <a:ln w="9525">
            <a:noFill/>
            <a:miter lim="800000"/>
            <a:headEnd/>
            <a:tailEnd/>
          </a:ln>
        </p:spPr>
        <p:txBody>
          <a:bodyPr wrap="none" anchor="ctr"/>
          <a:lstStyle/>
          <a:p>
            <a:pPr algn="ctr"/>
            <a:r>
              <a:rPr lang="en-US" sz="2400" b="1">
                <a:solidFill>
                  <a:srgbClr val="3333FF"/>
                </a:solidFill>
              </a:rPr>
              <a:t>Investments</a:t>
            </a:r>
          </a:p>
        </p:txBody>
      </p:sp>
      <p:sp>
        <p:nvSpPr>
          <p:cNvPr id="149512" name="Rectangle 9"/>
          <p:cNvSpPr>
            <a:spLocks noChangeArrowheads="1"/>
          </p:cNvSpPr>
          <p:nvPr/>
        </p:nvSpPr>
        <p:spPr bwMode="auto">
          <a:xfrm>
            <a:off x="3200400" y="1295400"/>
            <a:ext cx="2514600" cy="609600"/>
          </a:xfrm>
          <a:prstGeom prst="rect">
            <a:avLst/>
          </a:prstGeom>
          <a:noFill/>
          <a:ln w="9525">
            <a:noFill/>
            <a:miter lim="800000"/>
            <a:headEnd/>
            <a:tailEnd/>
          </a:ln>
        </p:spPr>
        <p:txBody>
          <a:bodyPr wrap="none" anchor="ctr"/>
          <a:lstStyle/>
          <a:p>
            <a:pPr algn="ctr"/>
            <a:r>
              <a:rPr lang="en-US" sz="2400" b="1">
                <a:solidFill>
                  <a:srgbClr val="3333FF"/>
                </a:solidFill>
              </a:rPr>
              <a:t>Transformation</a:t>
            </a:r>
          </a:p>
        </p:txBody>
      </p:sp>
      <p:sp>
        <p:nvSpPr>
          <p:cNvPr id="149513" name="Rectangle 10"/>
          <p:cNvSpPr>
            <a:spLocks noChangeArrowheads="1"/>
          </p:cNvSpPr>
          <p:nvPr/>
        </p:nvSpPr>
        <p:spPr bwMode="auto">
          <a:xfrm>
            <a:off x="5943600" y="1295400"/>
            <a:ext cx="2514600" cy="609600"/>
          </a:xfrm>
          <a:prstGeom prst="rect">
            <a:avLst/>
          </a:prstGeom>
          <a:noFill/>
          <a:ln w="9525">
            <a:noFill/>
            <a:miter lim="800000"/>
            <a:headEnd/>
            <a:tailEnd/>
          </a:ln>
        </p:spPr>
        <p:txBody>
          <a:bodyPr wrap="none" anchor="ctr"/>
          <a:lstStyle/>
          <a:p>
            <a:pPr algn="ctr"/>
            <a:r>
              <a:rPr lang="en-US" sz="2400" b="1">
                <a:solidFill>
                  <a:srgbClr val="3333FF"/>
                </a:solidFill>
              </a:rPr>
              <a:t>Results</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Rectangle 2"/>
          <p:cNvSpPr>
            <a:spLocks noGrp="1" noChangeArrowheads="1"/>
          </p:cNvSpPr>
          <p:nvPr>
            <p:ph type="title"/>
          </p:nvPr>
        </p:nvSpPr>
        <p:spPr/>
        <p:txBody>
          <a:bodyPr/>
          <a:lstStyle/>
          <a:p>
            <a:r>
              <a:rPr lang="en-US" smtClean="0"/>
              <a:t>Characteristics of a Smart Grid</a:t>
            </a:r>
          </a:p>
        </p:txBody>
      </p:sp>
      <p:sp>
        <p:nvSpPr>
          <p:cNvPr id="151554" name="Rectangle 3"/>
          <p:cNvSpPr>
            <a:spLocks noGrp="1" noChangeArrowheads="1"/>
          </p:cNvSpPr>
          <p:nvPr>
            <p:ph type="body" idx="1"/>
          </p:nvPr>
        </p:nvSpPr>
        <p:spPr/>
        <p:txBody>
          <a:bodyPr/>
          <a:lstStyle/>
          <a:p>
            <a:r>
              <a:rPr lang="en-US" smtClean="0"/>
              <a:t>Modern Grid Strategy project of the National Energy Technology Laboratory (NETL)</a:t>
            </a:r>
          </a:p>
          <a:p>
            <a:pPr lvl="1"/>
            <a:r>
              <a:rPr lang="en-US" smtClean="0"/>
              <a:t>Self-healing from power disturbance events </a:t>
            </a:r>
          </a:p>
          <a:p>
            <a:pPr lvl="1"/>
            <a:r>
              <a:rPr lang="en-US" smtClean="0"/>
              <a:t>Enabling active participation by consumers in demand response </a:t>
            </a:r>
          </a:p>
          <a:p>
            <a:pPr lvl="1"/>
            <a:r>
              <a:rPr lang="en-US" smtClean="0"/>
              <a:t>Operating resiliently against physical and cyber attack </a:t>
            </a:r>
          </a:p>
          <a:p>
            <a:pPr lvl="1"/>
            <a:r>
              <a:rPr lang="en-US" smtClean="0"/>
              <a:t>Providing power quality for 21st century needs </a:t>
            </a:r>
          </a:p>
          <a:p>
            <a:pPr lvl="1"/>
            <a:r>
              <a:rPr lang="en-US" smtClean="0"/>
              <a:t>Accommodating all generation and storage options </a:t>
            </a:r>
          </a:p>
          <a:p>
            <a:pPr lvl="1"/>
            <a:r>
              <a:rPr lang="en-US" smtClean="0"/>
              <a:t>Enabling new products, services, and markets </a:t>
            </a:r>
          </a:p>
          <a:p>
            <a:pPr lvl="1"/>
            <a:r>
              <a:rPr lang="en-US" smtClean="0"/>
              <a:t>Optimizing assets and operating efficiently</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86" name="Rectangle 2"/>
          <p:cNvSpPr>
            <a:spLocks noGrp="1" noChangeArrowheads="1"/>
          </p:cNvSpPr>
          <p:nvPr>
            <p:ph type="title" idx="4294967295"/>
          </p:nvPr>
        </p:nvSpPr>
        <p:spPr>
          <a:xfrm>
            <a:off x="1676400" y="152400"/>
            <a:ext cx="7467600" cy="762000"/>
          </a:xfrm>
        </p:spPr>
        <p:txBody>
          <a:bodyPr/>
          <a:lstStyle/>
          <a:p>
            <a:pPr eaLnBrk="1" hangingPunct="1"/>
            <a:r>
              <a:rPr lang="en-US" smtClean="0">
                <a:solidFill>
                  <a:schemeClr val="tx1"/>
                </a:solidFill>
              </a:rPr>
              <a:t>Where does the power go?</a:t>
            </a:r>
          </a:p>
        </p:txBody>
      </p:sp>
      <p:sp>
        <p:nvSpPr>
          <p:cNvPr id="259087" name="Line 5"/>
          <p:cNvSpPr>
            <a:spLocks noChangeShapeType="1"/>
          </p:cNvSpPr>
          <p:nvPr/>
        </p:nvSpPr>
        <p:spPr bwMode="auto">
          <a:xfrm>
            <a:off x="457200" y="1600200"/>
            <a:ext cx="8077200" cy="0"/>
          </a:xfrm>
          <a:prstGeom prst="line">
            <a:avLst/>
          </a:prstGeom>
          <a:noFill/>
          <a:ln w="19050">
            <a:solidFill>
              <a:schemeClr val="tx2"/>
            </a:solidFill>
            <a:round/>
            <a:headEnd/>
            <a:tailEnd/>
          </a:ln>
        </p:spPr>
        <p:txBody>
          <a:bodyPr wrap="none" anchor="ctr"/>
          <a:lstStyle/>
          <a:p>
            <a:endParaRPr lang="en-US"/>
          </a:p>
        </p:txBody>
      </p:sp>
      <p:pic>
        <p:nvPicPr>
          <p:cNvPr id="259088" name="Picture 4" descr="Merging Infrastructures - PIER"/>
          <p:cNvPicPr>
            <a:picLocks noChangeAspect="1" noChangeArrowheads="1"/>
          </p:cNvPicPr>
          <p:nvPr/>
        </p:nvPicPr>
        <p:blipFill>
          <a:blip r:embed="rId4"/>
          <a:srcRect/>
          <a:stretch>
            <a:fillRect/>
          </a:stretch>
        </p:blipFill>
        <p:spPr bwMode="auto">
          <a:xfrm>
            <a:off x="0" y="1516063"/>
            <a:ext cx="8880475" cy="5037137"/>
          </a:xfrm>
          <a:prstGeom prst="rect">
            <a:avLst/>
          </a:prstGeom>
          <a:noFill/>
          <a:ln w="9525">
            <a:noFill/>
            <a:miter lim="800000"/>
            <a:headEnd/>
            <a:tailEnd/>
          </a:ln>
        </p:spPr>
      </p:pic>
      <p:sp>
        <p:nvSpPr>
          <p:cNvPr id="259089" name="Text Box 5"/>
          <p:cNvSpPr txBox="1">
            <a:spLocks noChangeArrowheads="1"/>
          </p:cNvSpPr>
          <p:nvPr/>
        </p:nvSpPr>
        <p:spPr bwMode="auto">
          <a:xfrm>
            <a:off x="136525" y="3694113"/>
            <a:ext cx="2530475" cy="304800"/>
          </a:xfrm>
          <a:prstGeom prst="rect">
            <a:avLst/>
          </a:prstGeom>
          <a:noFill/>
          <a:ln w="9525">
            <a:noFill/>
            <a:miter lim="800000"/>
            <a:headEnd/>
            <a:tailEnd/>
          </a:ln>
        </p:spPr>
        <p:txBody>
          <a:bodyPr>
            <a:spAutoFit/>
          </a:bodyPr>
          <a:lstStyle/>
          <a:p>
            <a:endParaRPr lang="en-US" sz="1400">
              <a:solidFill>
                <a:srgbClr val="000000"/>
              </a:solidFill>
            </a:endParaRPr>
          </a:p>
        </p:txBody>
      </p:sp>
      <p:sp>
        <p:nvSpPr>
          <p:cNvPr id="259090" name="Rectangle 2"/>
          <p:cNvSpPr>
            <a:spLocks noChangeArrowheads="1"/>
          </p:cNvSpPr>
          <p:nvPr/>
        </p:nvSpPr>
        <p:spPr bwMode="auto">
          <a:xfrm>
            <a:off x="457200" y="3276600"/>
            <a:ext cx="8534400" cy="3200400"/>
          </a:xfrm>
          <a:prstGeom prst="rect">
            <a:avLst/>
          </a:prstGeom>
          <a:solidFill>
            <a:schemeClr val="bg1"/>
          </a:solidFill>
          <a:ln w="9525">
            <a:noFill/>
            <a:miter lim="800000"/>
            <a:headEnd/>
            <a:tailEnd/>
          </a:ln>
        </p:spPr>
        <p:txBody>
          <a:bodyPr anchor="ctr"/>
          <a:lstStyle/>
          <a:p>
            <a:pPr algn="ctr"/>
            <a:endParaRPr lang="en-US" sz="2000" i="1">
              <a:solidFill>
                <a:srgbClr val="000000"/>
              </a:solidFill>
            </a:endParaRPr>
          </a:p>
        </p:txBody>
      </p:sp>
      <p:sp>
        <p:nvSpPr>
          <p:cNvPr id="259091" name="Text Box 8"/>
          <p:cNvSpPr txBox="1">
            <a:spLocks noChangeArrowheads="1"/>
          </p:cNvSpPr>
          <p:nvPr/>
        </p:nvSpPr>
        <p:spPr bwMode="auto">
          <a:xfrm>
            <a:off x="228600" y="1752600"/>
            <a:ext cx="2209800" cy="244475"/>
          </a:xfrm>
          <a:prstGeom prst="rect">
            <a:avLst/>
          </a:prstGeom>
          <a:noFill/>
          <a:ln w="9525">
            <a:noFill/>
            <a:miter lim="800000"/>
            <a:headEnd/>
            <a:tailEnd/>
          </a:ln>
        </p:spPr>
        <p:txBody>
          <a:bodyPr lIns="0" tIns="0" rIns="0" bIns="0">
            <a:spAutoFit/>
          </a:bodyPr>
          <a:lstStyle/>
          <a:p>
            <a:pPr>
              <a:spcBef>
                <a:spcPct val="50000"/>
              </a:spcBef>
            </a:pPr>
            <a:r>
              <a:rPr lang="en-US" sz="1600">
                <a:solidFill>
                  <a:srgbClr val="000000"/>
                </a:solidFill>
              </a:rPr>
              <a:t>Markets and Operations</a:t>
            </a:r>
          </a:p>
        </p:txBody>
      </p:sp>
      <p:sp>
        <p:nvSpPr>
          <p:cNvPr id="259092" name="Text Box 9"/>
          <p:cNvSpPr txBox="1">
            <a:spLocks noChangeArrowheads="1"/>
          </p:cNvSpPr>
          <p:nvPr/>
        </p:nvSpPr>
        <p:spPr bwMode="auto">
          <a:xfrm>
            <a:off x="2590800" y="1295400"/>
            <a:ext cx="1066800" cy="244475"/>
          </a:xfrm>
          <a:prstGeom prst="rect">
            <a:avLst/>
          </a:prstGeom>
          <a:noFill/>
          <a:ln w="9525">
            <a:noFill/>
            <a:miter lim="800000"/>
            <a:headEnd/>
            <a:tailEnd/>
          </a:ln>
        </p:spPr>
        <p:txBody>
          <a:bodyPr lIns="0" tIns="0" rIns="0" bIns="0">
            <a:spAutoFit/>
          </a:bodyPr>
          <a:lstStyle/>
          <a:p>
            <a:pPr>
              <a:spcBef>
                <a:spcPct val="50000"/>
              </a:spcBef>
            </a:pPr>
            <a:r>
              <a:rPr lang="en-US" sz="1600">
                <a:solidFill>
                  <a:srgbClr val="000000"/>
                </a:solidFill>
              </a:rPr>
              <a:t>Generation</a:t>
            </a:r>
          </a:p>
        </p:txBody>
      </p:sp>
      <p:sp>
        <p:nvSpPr>
          <p:cNvPr id="259093" name="Text Box 10"/>
          <p:cNvSpPr txBox="1">
            <a:spLocks noChangeArrowheads="1"/>
          </p:cNvSpPr>
          <p:nvPr/>
        </p:nvSpPr>
        <p:spPr bwMode="auto">
          <a:xfrm>
            <a:off x="3886200" y="1600200"/>
            <a:ext cx="1295400" cy="244475"/>
          </a:xfrm>
          <a:prstGeom prst="rect">
            <a:avLst/>
          </a:prstGeom>
          <a:noFill/>
          <a:ln w="9525">
            <a:noFill/>
            <a:miter lim="800000"/>
            <a:headEnd/>
            <a:tailEnd/>
          </a:ln>
        </p:spPr>
        <p:txBody>
          <a:bodyPr lIns="0" tIns="0" rIns="0" bIns="0">
            <a:spAutoFit/>
          </a:bodyPr>
          <a:lstStyle/>
          <a:p>
            <a:pPr>
              <a:spcBef>
                <a:spcPct val="50000"/>
              </a:spcBef>
            </a:pPr>
            <a:r>
              <a:rPr lang="en-US" sz="1600">
                <a:solidFill>
                  <a:srgbClr val="000000"/>
                </a:solidFill>
              </a:rPr>
              <a:t>Transmission</a:t>
            </a:r>
          </a:p>
        </p:txBody>
      </p:sp>
      <p:sp>
        <p:nvSpPr>
          <p:cNvPr id="259094" name="Text Box 11"/>
          <p:cNvSpPr txBox="1">
            <a:spLocks noChangeArrowheads="1"/>
          </p:cNvSpPr>
          <p:nvPr/>
        </p:nvSpPr>
        <p:spPr bwMode="auto">
          <a:xfrm>
            <a:off x="5867400" y="1676400"/>
            <a:ext cx="1066800" cy="244475"/>
          </a:xfrm>
          <a:prstGeom prst="rect">
            <a:avLst/>
          </a:prstGeom>
          <a:noFill/>
          <a:ln w="9525">
            <a:noFill/>
            <a:miter lim="800000"/>
            <a:headEnd/>
            <a:tailEnd/>
          </a:ln>
        </p:spPr>
        <p:txBody>
          <a:bodyPr lIns="0" tIns="0" rIns="0" bIns="0">
            <a:spAutoFit/>
          </a:bodyPr>
          <a:lstStyle/>
          <a:p>
            <a:pPr>
              <a:spcBef>
                <a:spcPct val="50000"/>
              </a:spcBef>
            </a:pPr>
            <a:r>
              <a:rPr lang="en-US" sz="1600">
                <a:solidFill>
                  <a:srgbClr val="000000"/>
                </a:solidFill>
              </a:rPr>
              <a:t>Distribution</a:t>
            </a:r>
          </a:p>
        </p:txBody>
      </p:sp>
      <p:sp>
        <p:nvSpPr>
          <p:cNvPr id="259095" name="Text Box 12"/>
          <p:cNvSpPr txBox="1">
            <a:spLocks noChangeArrowheads="1"/>
          </p:cNvSpPr>
          <p:nvPr/>
        </p:nvSpPr>
        <p:spPr bwMode="auto">
          <a:xfrm>
            <a:off x="7162800" y="1752600"/>
            <a:ext cx="1371600" cy="244475"/>
          </a:xfrm>
          <a:prstGeom prst="rect">
            <a:avLst/>
          </a:prstGeom>
          <a:noFill/>
          <a:ln w="9525">
            <a:noFill/>
            <a:miter lim="800000"/>
            <a:headEnd/>
            <a:tailEnd/>
          </a:ln>
        </p:spPr>
        <p:txBody>
          <a:bodyPr lIns="0" tIns="0" rIns="0" bIns="0">
            <a:spAutoFit/>
          </a:bodyPr>
          <a:lstStyle/>
          <a:p>
            <a:pPr>
              <a:spcBef>
                <a:spcPct val="50000"/>
              </a:spcBef>
            </a:pPr>
            <a:r>
              <a:rPr lang="en-US" sz="1600">
                <a:solidFill>
                  <a:srgbClr val="000000"/>
                </a:solidFill>
              </a:rPr>
              <a:t>Customer Use</a:t>
            </a:r>
          </a:p>
        </p:txBody>
      </p:sp>
      <p:sp>
        <p:nvSpPr>
          <p:cNvPr id="259096" name="TextBox 13"/>
          <p:cNvSpPr txBox="1">
            <a:spLocks noChangeArrowheads="1"/>
          </p:cNvSpPr>
          <p:nvPr/>
        </p:nvSpPr>
        <p:spPr bwMode="auto">
          <a:xfrm>
            <a:off x="533400" y="4038600"/>
            <a:ext cx="2395538" cy="1908175"/>
          </a:xfrm>
          <a:prstGeom prst="rect">
            <a:avLst/>
          </a:prstGeom>
          <a:noFill/>
          <a:ln w="9525">
            <a:noFill/>
            <a:miter lim="800000"/>
            <a:headEnd/>
            <a:tailEnd/>
          </a:ln>
        </p:spPr>
        <p:txBody>
          <a:bodyPr>
            <a:spAutoFit/>
          </a:bodyPr>
          <a:lstStyle/>
          <a:p>
            <a:r>
              <a:rPr lang="en-US" sz="2000" i="1">
                <a:solidFill>
                  <a:srgbClr val="000000"/>
                </a:solidFill>
              </a:rPr>
              <a:t>Approximately one third each to residential, commercial, and industrial sectors.</a:t>
            </a:r>
          </a:p>
          <a:p>
            <a:pPr>
              <a:buFont typeface="Arial" charset="0"/>
              <a:buChar char="•"/>
            </a:pPr>
            <a:endParaRPr lang="en-US">
              <a:solidFill>
                <a:srgbClr val="000000"/>
              </a:solidFill>
            </a:endParaRPr>
          </a:p>
        </p:txBody>
      </p:sp>
      <p:graphicFrame>
        <p:nvGraphicFramePr>
          <p:cNvPr id="259085" name="Object 13"/>
          <p:cNvGraphicFramePr>
            <a:graphicFrameLocks noChangeAspect="1"/>
          </p:cNvGraphicFramePr>
          <p:nvPr/>
        </p:nvGraphicFramePr>
        <p:xfrm>
          <a:off x="1219200" y="2819400"/>
          <a:ext cx="8305800" cy="4038600"/>
        </p:xfrm>
        <a:graphic>
          <a:graphicData uri="http://schemas.openxmlformats.org/presentationml/2006/ole">
            <p:oleObj spid="_x0000_s259085" name="Chart" r:id="rId5" imgW="5457825" imgH="2686050" progId="Excel.Sheet.8">
              <p:embed/>
            </p:oleObj>
          </a:graphicData>
        </a:graphic>
      </p:graphicFrame>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Oval 27"/>
          <p:cNvSpPr/>
          <p:nvPr/>
        </p:nvSpPr>
        <p:spPr bwMode="auto">
          <a:xfrm rot="21002715">
            <a:off x="3008313" y="4069689"/>
            <a:ext cx="4672012" cy="1704975"/>
          </a:xfrm>
          <a:prstGeom prst="ellipse">
            <a:avLst/>
          </a:prstGeom>
          <a:ln>
            <a:headEnd type="none" w="med" len="med"/>
            <a:tailEnd type="none" w="med" len="med"/>
          </a:ln>
        </p:spPr>
        <p:style>
          <a:lnRef idx="0">
            <a:schemeClr val="accent5"/>
          </a:lnRef>
          <a:fillRef idx="3">
            <a:schemeClr val="accent5"/>
          </a:fillRef>
          <a:effectRef idx="3">
            <a:schemeClr val="accent5"/>
          </a:effectRef>
          <a:fontRef idx="minor">
            <a:schemeClr val="lt1"/>
          </a:fontRef>
        </p:style>
        <p:txBody>
          <a:bodyPr wrap="none" anchor="ctr"/>
          <a:lstStyle/>
          <a:p>
            <a:pPr algn="ctr" eaLnBrk="0" hangingPunct="0">
              <a:defRPr/>
            </a:pPr>
            <a:endParaRPr lang="en-US" sz="2400" b="1" dirty="0">
              <a:solidFill>
                <a:schemeClr val="tx1"/>
              </a:solidFill>
              <a:latin typeface="Times New Roman" pitchFamily="-111" charset="0"/>
            </a:endParaRPr>
          </a:p>
        </p:txBody>
      </p:sp>
      <p:sp>
        <p:nvSpPr>
          <p:cNvPr id="36868" name="Rectangle 2"/>
          <p:cNvSpPr>
            <a:spLocks noGrp="1" noChangeArrowheads="1"/>
          </p:cNvSpPr>
          <p:nvPr>
            <p:ph type="title" idx="4294967295"/>
          </p:nvPr>
        </p:nvSpPr>
        <p:spPr>
          <a:xfrm>
            <a:off x="1516063" y="152400"/>
            <a:ext cx="7170737" cy="914400"/>
          </a:xfrm>
        </p:spPr>
        <p:txBody>
          <a:bodyPr/>
          <a:lstStyle/>
          <a:p>
            <a:pPr eaLnBrk="1" hangingPunct="1"/>
            <a:r>
              <a:rPr lang="en-US" smtClean="0">
                <a:cs typeface="Arial" charset="0"/>
              </a:rPr>
              <a:t>US Government Roles in Smart Grid</a:t>
            </a:r>
          </a:p>
        </p:txBody>
      </p:sp>
      <p:sp>
        <p:nvSpPr>
          <p:cNvPr id="36869" name="Rectangle 3"/>
          <p:cNvSpPr>
            <a:spLocks noGrp="1" noChangeArrowheads="1"/>
          </p:cNvSpPr>
          <p:nvPr>
            <p:ph idx="4294967295"/>
          </p:nvPr>
        </p:nvSpPr>
        <p:spPr>
          <a:xfrm>
            <a:off x="457200" y="2079625"/>
            <a:ext cx="8229600" cy="4267200"/>
          </a:xfrm>
        </p:spPr>
        <p:txBody>
          <a:bodyPr/>
          <a:lstStyle/>
          <a:p>
            <a:pPr eaLnBrk="1" hangingPunct="1">
              <a:buFontTx/>
              <a:buNone/>
            </a:pPr>
            <a:r>
              <a:rPr lang="en-US" smtClean="0"/>
              <a:t> </a:t>
            </a:r>
          </a:p>
        </p:txBody>
      </p:sp>
      <p:sp>
        <p:nvSpPr>
          <p:cNvPr id="15" name="Oval 14"/>
          <p:cNvSpPr/>
          <p:nvPr/>
        </p:nvSpPr>
        <p:spPr bwMode="auto">
          <a:xfrm rot="21002715">
            <a:off x="3300705" y="1662430"/>
            <a:ext cx="4672013" cy="2012845"/>
          </a:xfrm>
          <a:prstGeom prst="ellipse">
            <a:avLst/>
          </a:prstGeom>
          <a:ln>
            <a:headEnd type="none" w="med" len="med"/>
            <a:tailEnd type="none" w="med" len="med"/>
          </a:ln>
        </p:spPr>
        <p:style>
          <a:lnRef idx="0">
            <a:schemeClr val="accent5"/>
          </a:lnRef>
          <a:fillRef idx="3">
            <a:schemeClr val="accent5"/>
          </a:fillRef>
          <a:effectRef idx="3">
            <a:schemeClr val="accent5"/>
          </a:effectRef>
          <a:fontRef idx="minor">
            <a:schemeClr val="lt1"/>
          </a:fontRef>
        </p:style>
        <p:txBody>
          <a:bodyPr wrap="none" anchor="ctr"/>
          <a:lstStyle/>
          <a:p>
            <a:pPr algn="ctr" eaLnBrk="0" hangingPunct="0">
              <a:defRPr/>
            </a:pPr>
            <a:endParaRPr lang="en-US" sz="2400" b="1" dirty="0">
              <a:solidFill>
                <a:schemeClr val="tx1"/>
              </a:solidFill>
              <a:latin typeface="Times New Roman" pitchFamily="-111" charset="0"/>
            </a:endParaRPr>
          </a:p>
        </p:txBody>
      </p:sp>
      <p:sp>
        <p:nvSpPr>
          <p:cNvPr id="36873" name="TextBox 25"/>
          <p:cNvSpPr txBox="1">
            <a:spLocks noChangeArrowheads="1"/>
          </p:cNvSpPr>
          <p:nvPr/>
        </p:nvSpPr>
        <p:spPr bwMode="auto">
          <a:xfrm>
            <a:off x="609600" y="1038225"/>
            <a:ext cx="1279525" cy="461963"/>
          </a:xfrm>
          <a:prstGeom prst="rect">
            <a:avLst/>
          </a:prstGeom>
          <a:noFill/>
          <a:ln w="9525">
            <a:noFill/>
            <a:miter lim="800000"/>
            <a:headEnd/>
            <a:tailEnd/>
          </a:ln>
        </p:spPr>
        <p:txBody>
          <a:bodyPr wrap="none">
            <a:spAutoFit/>
          </a:bodyPr>
          <a:lstStyle/>
          <a:p>
            <a:r>
              <a:rPr lang="en-US" sz="2400" b="1">
                <a:ea typeface="ＭＳ Ｐゴシック"/>
                <a:cs typeface="ＭＳ Ｐゴシック"/>
              </a:rPr>
              <a:t>Federal</a:t>
            </a:r>
          </a:p>
        </p:txBody>
      </p:sp>
      <p:sp>
        <p:nvSpPr>
          <p:cNvPr id="36874" name="TextBox 26"/>
          <p:cNvSpPr txBox="1">
            <a:spLocks noChangeArrowheads="1"/>
          </p:cNvSpPr>
          <p:nvPr/>
        </p:nvSpPr>
        <p:spPr bwMode="auto">
          <a:xfrm>
            <a:off x="762000" y="4579938"/>
            <a:ext cx="1066800" cy="461962"/>
          </a:xfrm>
          <a:prstGeom prst="rect">
            <a:avLst/>
          </a:prstGeom>
          <a:noFill/>
          <a:ln w="9525">
            <a:noFill/>
            <a:miter lim="800000"/>
            <a:headEnd/>
            <a:tailEnd/>
          </a:ln>
        </p:spPr>
        <p:txBody>
          <a:bodyPr>
            <a:spAutoFit/>
          </a:bodyPr>
          <a:lstStyle/>
          <a:p>
            <a:r>
              <a:rPr lang="en-US" sz="2400" b="1">
                <a:ea typeface="ＭＳ Ｐゴシック"/>
                <a:cs typeface="ＭＳ Ｐゴシック"/>
              </a:rPr>
              <a:t>State</a:t>
            </a:r>
          </a:p>
        </p:txBody>
      </p:sp>
      <p:pic>
        <p:nvPicPr>
          <p:cNvPr id="36875" name="Picture 4" descr="Link: Energy Home Page">
            <a:hlinkClick r:id="rId3"/>
          </p:cNvPr>
          <p:cNvPicPr>
            <a:picLocks noChangeAspect="1" noChangeArrowheads="1"/>
          </p:cNvPicPr>
          <p:nvPr/>
        </p:nvPicPr>
        <p:blipFill>
          <a:blip r:embed="rId4"/>
          <a:srcRect r="59940"/>
          <a:stretch>
            <a:fillRect/>
          </a:stretch>
        </p:blipFill>
        <p:spPr bwMode="auto">
          <a:xfrm>
            <a:off x="1676400" y="2079625"/>
            <a:ext cx="2590800" cy="981075"/>
          </a:xfrm>
          <a:prstGeom prst="rect">
            <a:avLst/>
          </a:prstGeom>
          <a:noFill/>
          <a:ln w="9525">
            <a:noFill/>
            <a:miter lim="800000"/>
            <a:headEnd/>
            <a:tailEnd/>
          </a:ln>
        </p:spPr>
      </p:pic>
      <p:pic>
        <p:nvPicPr>
          <p:cNvPr id="36876" name="Picture 11" descr="nistident_cent_300ppi.tiff"/>
          <p:cNvPicPr>
            <a:picLocks noChangeAspect="1"/>
          </p:cNvPicPr>
          <p:nvPr/>
        </p:nvPicPr>
        <p:blipFill>
          <a:blip r:embed="rId5"/>
          <a:srcRect/>
          <a:stretch>
            <a:fillRect/>
          </a:stretch>
        </p:blipFill>
        <p:spPr bwMode="auto">
          <a:xfrm>
            <a:off x="1676400" y="3175000"/>
            <a:ext cx="2590800" cy="1190625"/>
          </a:xfrm>
          <a:prstGeom prst="rect">
            <a:avLst/>
          </a:prstGeom>
          <a:noFill/>
          <a:ln w="9525">
            <a:solidFill>
              <a:schemeClr val="tx1"/>
            </a:solidFill>
            <a:miter lim="800000"/>
            <a:headEnd/>
            <a:tailEnd/>
          </a:ln>
        </p:spPr>
      </p:pic>
      <p:grpSp>
        <p:nvGrpSpPr>
          <p:cNvPr id="36877" name="Group 19"/>
          <p:cNvGrpSpPr>
            <a:grpSpLocks/>
          </p:cNvGrpSpPr>
          <p:nvPr/>
        </p:nvGrpSpPr>
        <p:grpSpPr bwMode="auto">
          <a:xfrm>
            <a:off x="4351338" y="3459163"/>
            <a:ext cx="2438400" cy="1066800"/>
            <a:chOff x="5257800" y="2971800"/>
            <a:chExt cx="2704252" cy="1371600"/>
          </a:xfrm>
        </p:grpSpPr>
        <p:pic>
          <p:nvPicPr>
            <p:cNvPr id="36896" name="Picture 12"/>
            <p:cNvPicPr>
              <a:picLocks noChangeAspect="1"/>
            </p:cNvPicPr>
            <p:nvPr/>
          </p:nvPicPr>
          <p:blipFill>
            <a:blip r:embed="rId6"/>
            <a:srcRect r="33316"/>
            <a:stretch>
              <a:fillRect/>
            </a:stretch>
          </p:blipFill>
          <p:spPr bwMode="auto">
            <a:xfrm>
              <a:off x="5257800" y="2971800"/>
              <a:ext cx="2695575" cy="1371600"/>
            </a:xfrm>
            <a:prstGeom prst="rect">
              <a:avLst/>
            </a:prstGeom>
            <a:noFill/>
            <a:ln w="9525">
              <a:noFill/>
              <a:miter lim="800000"/>
              <a:headEnd/>
              <a:tailEnd/>
            </a:ln>
          </p:spPr>
        </p:pic>
        <p:sp>
          <p:nvSpPr>
            <p:cNvPr id="36897" name="TextBox 13"/>
            <p:cNvSpPr txBox="1">
              <a:spLocks noChangeArrowheads="1"/>
            </p:cNvSpPr>
            <p:nvPr/>
          </p:nvSpPr>
          <p:spPr bwMode="auto">
            <a:xfrm>
              <a:off x="6477000" y="3048000"/>
              <a:ext cx="1485052" cy="1218796"/>
            </a:xfrm>
            <a:prstGeom prst="rect">
              <a:avLst/>
            </a:prstGeom>
            <a:noFill/>
            <a:ln w="9525">
              <a:noFill/>
              <a:miter lim="800000"/>
              <a:headEnd/>
              <a:tailEnd/>
            </a:ln>
          </p:spPr>
          <p:txBody>
            <a:bodyPr wrap="none">
              <a:spAutoFit/>
            </a:bodyPr>
            <a:lstStyle/>
            <a:p>
              <a:r>
                <a:rPr lang="en-US" sz="1500" b="1">
                  <a:ea typeface="ＭＳ Ｐゴシック"/>
                  <a:cs typeface="ＭＳ Ｐゴシック"/>
                </a:rPr>
                <a:t>Federal</a:t>
              </a:r>
            </a:p>
            <a:p>
              <a:r>
                <a:rPr lang="en-US" sz="1500" b="1">
                  <a:ea typeface="ＭＳ Ｐゴシック"/>
                  <a:cs typeface="ＭＳ Ｐゴシック"/>
                </a:rPr>
                <a:t>Energy</a:t>
              </a:r>
            </a:p>
            <a:p>
              <a:r>
                <a:rPr lang="en-US" sz="1500" b="1">
                  <a:ea typeface="ＭＳ Ｐゴシック"/>
                  <a:cs typeface="ＭＳ Ｐゴシック"/>
                </a:rPr>
                <a:t>Regulatory</a:t>
              </a:r>
            </a:p>
            <a:p>
              <a:r>
                <a:rPr lang="en-US" sz="1500" b="1">
                  <a:ea typeface="ＭＳ Ｐゴシック"/>
                  <a:cs typeface="ＭＳ Ｐゴシック"/>
                </a:rPr>
                <a:t>Commission</a:t>
              </a:r>
            </a:p>
          </p:txBody>
        </p:sp>
      </p:grpSp>
      <p:sp>
        <p:nvSpPr>
          <p:cNvPr id="36878" name="TextBox 17"/>
          <p:cNvSpPr txBox="1">
            <a:spLocks noChangeArrowheads="1"/>
          </p:cNvSpPr>
          <p:nvPr/>
        </p:nvSpPr>
        <p:spPr bwMode="auto">
          <a:xfrm>
            <a:off x="4233863" y="2012950"/>
            <a:ext cx="2774950" cy="1477963"/>
          </a:xfrm>
          <a:prstGeom prst="rect">
            <a:avLst/>
          </a:prstGeom>
          <a:noFill/>
          <a:ln w="9525">
            <a:noFill/>
            <a:miter lim="800000"/>
            <a:headEnd/>
            <a:tailEnd/>
          </a:ln>
        </p:spPr>
        <p:txBody>
          <a:bodyPr wrap="none">
            <a:spAutoFit/>
          </a:bodyPr>
          <a:lstStyle/>
          <a:p>
            <a:pPr algn="ctr"/>
            <a:r>
              <a:rPr lang="en-US" b="1">
                <a:ea typeface="ＭＳ Ｐゴシック"/>
                <a:cs typeface="ＭＳ Ｐゴシック"/>
              </a:rPr>
              <a:t>Smart Grid Task Force / </a:t>
            </a:r>
          </a:p>
          <a:p>
            <a:pPr algn="ctr"/>
            <a:r>
              <a:rPr lang="en-US" b="1">
                <a:ea typeface="ＭＳ Ｐゴシック"/>
                <a:cs typeface="ＭＳ Ｐゴシック"/>
              </a:rPr>
              <a:t>National Science &amp;</a:t>
            </a:r>
          </a:p>
          <a:p>
            <a:pPr algn="ctr"/>
            <a:r>
              <a:rPr lang="en-US" b="1">
                <a:ea typeface="ＭＳ Ｐゴシック"/>
                <a:cs typeface="ＭＳ Ｐゴシック"/>
              </a:rPr>
              <a:t>Technology Council</a:t>
            </a:r>
          </a:p>
          <a:p>
            <a:pPr algn="ctr"/>
            <a:r>
              <a:rPr lang="en-US" b="1">
                <a:ea typeface="ＭＳ Ｐゴシック"/>
                <a:cs typeface="ＭＳ Ｐゴシック"/>
              </a:rPr>
              <a:t>Smart Grid</a:t>
            </a:r>
          </a:p>
          <a:p>
            <a:pPr algn="ctr"/>
            <a:r>
              <a:rPr lang="en-US" b="1">
                <a:ea typeface="ＭＳ Ｐゴシック"/>
                <a:cs typeface="ＭＳ Ｐゴシック"/>
              </a:rPr>
              <a:t>Subcommittee</a:t>
            </a:r>
          </a:p>
        </p:txBody>
      </p:sp>
      <p:sp>
        <p:nvSpPr>
          <p:cNvPr id="19" name="Rectangle 18"/>
          <p:cNvSpPr>
            <a:spLocks noChangeArrowheads="1"/>
          </p:cNvSpPr>
          <p:nvPr/>
        </p:nvSpPr>
        <p:spPr bwMode="auto">
          <a:xfrm>
            <a:off x="7162800" y="2085975"/>
            <a:ext cx="1874838" cy="650875"/>
          </a:xfrm>
          <a:prstGeom prst="rect">
            <a:avLst/>
          </a:prstGeom>
          <a:gradFill rotWithShape="1">
            <a:gsLst>
              <a:gs pos="0">
                <a:srgbClr val="A1FDA6"/>
              </a:gs>
              <a:gs pos="35001">
                <a:srgbClr val="BEFCC1"/>
              </a:gs>
              <a:gs pos="100000">
                <a:srgbClr val="E5FFE6"/>
              </a:gs>
            </a:gsLst>
            <a:lin ang="16200000" scaled="1"/>
          </a:gradFill>
          <a:ln w="9525">
            <a:solidFill>
              <a:srgbClr val="38B445"/>
            </a:solidFill>
            <a:miter lim="800000"/>
            <a:headEnd/>
            <a:tailEnd/>
          </a:ln>
          <a:effectLst>
            <a:outerShdw blurRad="63500" dist="20000" dir="5400000" rotWithShape="0">
              <a:srgbClr val="000000">
                <a:alpha val="37999"/>
              </a:srgbClr>
            </a:outerShdw>
          </a:effectLst>
        </p:spPr>
        <p:txBody>
          <a:bodyPr wrap="none" anchor="ctr"/>
          <a:lstStyle/>
          <a:p>
            <a:pPr algn="ctr" eaLnBrk="0" hangingPunct="0">
              <a:defRPr/>
            </a:pPr>
            <a:r>
              <a:rPr lang="en-US" sz="1600" b="1">
                <a:ea typeface="ＭＳ Ｐゴシック"/>
                <a:cs typeface="ＭＳ Ｐゴシック"/>
              </a:rPr>
              <a:t>Other Federal</a:t>
            </a:r>
          </a:p>
          <a:p>
            <a:pPr algn="ctr" eaLnBrk="0" hangingPunct="0">
              <a:defRPr/>
            </a:pPr>
            <a:r>
              <a:rPr lang="en-US" sz="1600" b="1">
                <a:ea typeface="ＭＳ Ｐゴシック"/>
                <a:cs typeface="ＭＳ Ｐゴシック"/>
              </a:rPr>
              <a:t>Agencies (EPA, …)</a:t>
            </a:r>
          </a:p>
        </p:txBody>
      </p:sp>
      <p:grpSp>
        <p:nvGrpSpPr>
          <p:cNvPr id="36880" name="Group 26"/>
          <p:cNvGrpSpPr>
            <a:grpSpLocks/>
          </p:cNvGrpSpPr>
          <p:nvPr/>
        </p:nvGrpSpPr>
        <p:grpSpPr bwMode="auto">
          <a:xfrm>
            <a:off x="3581400" y="1098550"/>
            <a:ext cx="4449763" cy="914400"/>
            <a:chOff x="3886200" y="1229126"/>
            <a:chExt cx="4450201" cy="914400"/>
          </a:xfrm>
        </p:grpSpPr>
        <p:sp>
          <p:nvSpPr>
            <p:cNvPr id="25" name="Rectangle 24"/>
            <p:cNvSpPr/>
            <p:nvPr/>
          </p:nvSpPr>
          <p:spPr bwMode="auto">
            <a:xfrm>
              <a:off x="3886200" y="1229126"/>
              <a:ext cx="4420035" cy="914400"/>
            </a:xfrm>
            <a:prstGeom prst="rect">
              <a:avLst/>
            </a:prstGeom>
            <a:solidFill>
              <a:schemeClr val="bg1"/>
            </a:solidFill>
            <a:ln>
              <a:solidFill>
                <a:srgbClr val="00006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pic>
          <p:nvPicPr>
            <p:cNvPr id="36894" name="Picture 3"/>
            <p:cNvPicPr>
              <a:picLocks noChangeAspect="1" noChangeArrowheads="1"/>
            </p:cNvPicPr>
            <p:nvPr/>
          </p:nvPicPr>
          <p:blipFill>
            <a:blip r:embed="rId7"/>
            <a:srcRect/>
            <a:stretch>
              <a:fillRect/>
            </a:stretch>
          </p:blipFill>
          <p:spPr bwMode="auto">
            <a:xfrm>
              <a:off x="3975621" y="1249297"/>
              <a:ext cx="1061816" cy="874059"/>
            </a:xfrm>
            <a:prstGeom prst="rect">
              <a:avLst/>
            </a:prstGeom>
            <a:noFill/>
            <a:ln w="9525">
              <a:noFill/>
              <a:miter lim="800000"/>
              <a:headEnd/>
              <a:tailEnd/>
            </a:ln>
          </p:spPr>
        </p:pic>
        <p:sp>
          <p:nvSpPr>
            <p:cNvPr id="36895" name="TextBox 26"/>
            <p:cNvSpPr txBox="1">
              <a:spLocks noChangeArrowheads="1"/>
            </p:cNvSpPr>
            <p:nvPr/>
          </p:nvSpPr>
          <p:spPr bwMode="auto">
            <a:xfrm>
              <a:off x="4876800" y="1293911"/>
              <a:ext cx="3459601" cy="784830"/>
            </a:xfrm>
            <a:prstGeom prst="rect">
              <a:avLst/>
            </a:prstGeom>
            <a:noFill/>
            <a:ln w="9525">
              <a:noFill/>
              <a:miter lim="800000"/>
              <a:headEnd/>
              <a:tailEnd/>
            </a:ln>
          </p:spPr>
          <p:txBody>
            <a:bodyPr wrap="none">
              <a:spAutoFit/>
            </a:bodyPr>
            <a:lstStyle/>
            <a:p>
              <a:r>
                <a:rPr lang="en-US" sz="1500" b="1">
                  <a:ea typeface="ＭＳ Ｐゴシック"/>
                  <a:cs typeface="ＭＳ Ｐゴシック"/>
                </a:rPr>
                <a:t>Office of Science  &amp; Technology </a:t>
              </a:r>
            </a:p>
            <a:p>
              <a:r>
                <a:rPr lang="en-US" sz="1500" b="1">
                  <a:ea typeface="ＭＳ Ｐゴシック"/>
                  <a:cs typeface="ＭＳ Ｐゴシック"/>
                </a:rPr>
                <a:t>Policy; National Economic Council;</a:t>
              </a:r>
            </a:p>
            <a:p>
              <a:r>
                <a:rPr lang="en-US" sz="1500" b="1">
                  <a:ea typeface="ＭＳ Ｐゴシック"/>
                  <a:cs typeface="ＭＳ Ｐゴシック"/>
                </a:rPr>
                <a:t>&amp; Council on Environmental Quality</a:t>
              </a:r>
            </a:p>
          </p:txBody>
        </p:sp>
      </p:grpSp>
      <p:pic>
        <p:nvPicPr>
          <p:cNvPr id="36881" name="Picture 5" descr="FCC Logo - Return to the FCC Home Page">
            <a:hlinkClick r:id="rId8"/>
          </p:cNvPr>
          <p:cNvPicPr>
            <a:picLocks noChangeAspect="1" noChangeArrowheads="1"/>
          </p:cNvPicPr>
          <p:nvPr/>
        </p:nvPicPr>
        <p:blipFill>
          <a:blip r:embed="rId9"/>
          <a:srcRect/>
          <a:stretch>
            <a:fillRect/>
          </a:stretch>
        </p:blipFill>
        <p:spPr bwMode="auto">
          <a:xfrm>
            <a:off x="6559550" y="2971800"/>
            <a:ext cx="2320925" cy="781050"/>
          </a:xfrm>
          <a:prstGeom prst="rect">
            <a:avLst/>
          </a:prstGeom>
          <a:noFill/>
          <a:ln w="9525">
            <a:noFill/>
            <a:miter lim="800000"/>
            <a:headEnd/>
            <a:tailEnd/>
          </a:ln>
        </p:spPr>
      </p:pic>
      <p:sp>
        <p:nvSpPr>
          <p:cNvPr id="36882" name="TextBox 28"/>
          <p:cNvSpPr txBox="1">
            <a:spLocks noChangeArrowheads="1"/>
          </p:cNvSpPr>
          <p:nvPr/>
        </p:nvSpPr>
        <p:spPr bwMode="auto">
          <a:xfrm>
            <a:off x="3478213" y="4503738"/>
            <a:ext cx="3532187" cy="646112"/>
          </a:xfrm>
          <a:prstGeom prst="rect">
            <a:avLst/>
          </a:prstGeom>
          <a:noFill/>
          <a:ln w="9525">
            <a:noFill/>
            <a:miter lim="800000"/>
            <a:headEnd/>
            <a:tailEnd/>
          </a:ln>
        </p:spPr>
        <p:txBody>
          <a:bodyPr wrap="none">
            <a:spAutoFit/>
          </a:bodyPr>
          <a:lstStyle/>
          <a:p>
            <a:pPr algn="ctr"/>
            <a:r>
              <a:rPr lang="en-US" b="1">
                <a:ea typeface="ＭＳ Ｐゴシック"/>
                <a:cs typeface="ＭＳ Ｐゴシック"/>
              </a:rPr>
              <a:t>FERC – NARUC</a:t>
            </a:r>
          </a:p>
          <a:p>
            <a:pPr algn="ctr"/>
            <a:r>
              <a:rPr lang="en-US" b="1">
                <a:ea typeface="ＭＳ Ｐゴシック"/>
                <a:cs typeface="ＭＳ Ｐゴシック"/>
              </a:rPr>
              <a:t>Smart Response Collaborative</a:t>
            </a:r>
          </a:p>
        </p:txBody>
      </p:sp>
      <p:sp>
        <p:nvSpPr>
          <p:cNvPr id="29" name="Rectangle 28"/>
          <p:cNvSpPr/>
          <p:nvPr/>
        </p:nvSpPr>
        <p:spPr bwMode="auto">
          <a:xfrm>
            <a:off x="2133600" y="5195976"/>
            <a:ext cx="5943600" cy="1066800"/>
          </a:xfrm>
          <a:prstGeom prst="rect">
            <a:avLst/>
          </a:prstGeom>
          <a:ln>
            <a:noFill/>
            <a:headEnd type="none" w="med" len="med"/>
            <a:tailEnd type="none" w="med" len="med"/>
          </a:ln>
          <a:effectLst>
            <a:glow rad="101600">
              <a:schemeClr val="accent2">
                <a:alpha val="75000"/>
              </a:schemeClr>
            </a:glow>
            <a:outerShdw blurRad="40000" dist="23000" dir="5400000" rotWithShape="0">
              <a:srgbClr val="000000">
                <a:alpha val="35000"/>
              </a:srgbClr>
            </a:outerShdw>
          </a:effectLst>
        </p:spPr>
        <p:style>
          <a:lnRef idx="1">
            <a:schemeClr val="accent6"/>
          </a:lnRef>
          <a:fillRef idx="3">
            <a:schemeClr val="accent6"/>
          </a:fillRef>
          <a:effectRef idx="2">
            <a:schemeClr val="accent6"/>
          </a:effectRef>
          <a:fontRef idx="minor">
            <a:schemeClr val="lt1"/>
          </a:fontRef>
        </p:style>
        <p:txBody>
          <a:bodyPr wrap="none" anchor="ctr"/>
          <a:lstStyle/>
          <a:p>
            <a:pPr algn="ctr" eaLnBrk="0" hangingPunct="0">
              <a:defRPr/>
            </a:pPr>
            <a:endParaRPr lang="en-US" sz="2400" b="1" dirty="0">
              <a:solidFill>
                <a:schemeClr val="tx1"/>
              </a:solidFill>
              <a:latin typeface="Times New Roman" pitchFamily="-111" charset="0"/>
            </a:endParaRPr>
          </a:p>
        </p:txBody>
      </p:sp>
      <p:sp>
        <p:nvSpPr>
          <p:cNvPr id="31" name="Rectangle 30"/>
          <p:cNvSpPr/>
          <p:nvPr/>
        </p:nvSpPr>
        <p:spPr bwMode="auto">
          <a:xfrm>
            <a:off x="2286000" y="5348376"/>
            <a:ext cx="5943600" cy="1066800"/>
          </a:xfrm>
          <a:prstGeom prst="rect">
            <a:avLst/>
          </a:prstGeom>
          <a:ln>
            <a:noFill/>
            <a:headEnd type="none" w="med" len="med"/>
            <a:tailEnd type="none" w="med" len="med"/>
          </a:ln>
          <a:effectLst>
            <a:glow rad="101600">
              <a:schemeClr val="accent2">
                <a:alpha val="75000"/>
              </a:schemeClr>
            </a:glow>
            <a:outerShdw blurRad="40000" dist="23000" dir="5400000" rotWithShape="0">
              <a:srgbClr val="000000">
                <a:alpha val="35000"/>
              </a:srgbClr>
            </a:outerShdw>
          </a:effectLst>
        </p:spPr>
        <p:style>
          <a:lnRef idx="1">
            <a:schemeClr val="accent6"/>
          </a:lnRef>
          <a:fillRef idx="3">
            <a:schemeClr val="accent6"/>
          </a:fillRef>
          <a:effectRef idx="2">
            <a:schemeClr val="accent6"/>
          </a:effectRef>
          <a:fontRef idx="minor">
            <a:schemeClr val="lt1"/>
          </a:fontRef>
        </p:style>
        <p:txBody>
          <a:bodyPr wrap="none" anchor="ctr"/>
          <a:lstStyle/>
          <a:p>
            <a:pPr algn="ctr" eaLnBrk="0" hangingPunct="0">
              <a:defRPr/>
            </a:pPr>
            <a:endParaRPr lang="en-US" sz="2400" b="1" dirty="0">
              <a:solidFill>
                <a:schemeClr val="tx1"/>
              </a:solidFill>
              <a:latin typeface="Times New Roman" pitchFamily="-111" charset="0"/>
            </a:endParaRPr>
          </a:p>
        </p:txBody>
      </p:sp>
      <p:sp>
        <p:nvSpPr>
          <p:cNvPr id="32" name="Rectangle 31"/>
          <p:cNvSpPr/>
          <p:nvPr/>
        </p:nvSpPr>
        <p:spPr bwMode="auto">
          <a:xfrm>
            <a:off x="2298700" y="5272176"/>
            <a:ext cx="5943600" cy="1066800"/>
          </a:xfrm>
          <a:prstGeom prst="rect">
            <a:avLst/>
          </a:prstGeom>
          <a:ln>
            <a:noFill/>
            <a:headEnd type="none" w="med" len="med"/>
            <a:tailEnd type="none" w="med" len="med"/>
          </a:ln>
          <a:effectLst>
            <a:glow rad="101600">
              <a:schemeClr val="accent2">
                <a:alpha val="75000"/>
              </a:schemeClr>
            </a:glow>
            <a:outerShdw blurRad="40000" dist="23000" dir="5400000" rotWithShape="0">
              <a:srgbClr val="000000">
                <a:alpha val="35000"/>
              </a:srgbClr>
            </a:outerShdw>
          </a:effectLst>
        </p:spPr>
        <p:style>
          <a:lnRef idx="1">
            <a:schemeClr val="accent6"/>
          </a:lnRef>
          <a:fillRef idx="3">
            <a:schemeClr val="accent6"/>
          </a:fillRef>
          <a:effectRef idx="2">
            <a:schemeClr val="accent6"/>
          </a:effectRef>
          <a:fontRef idx="minor">
            <a:schemeClr val="lt1"/>
          </a:fontRef>
        </p:style>
        <p:txBody>
          <a:bodyPr wrap="none" anchor="ctr"/>
          <a:lstStyle/>
          <a:p>
            <a:pPr algn="ctr" eaLnBrk="0" hangingPunct="0">
              <a:defRPr/>
            </a:pPr>
            <a:r>
              <a:rPr lang="en-US" sz="2400" b="1" dirty="0"/>
              <a:t>Public Utility Commissions</a:t>
            </a:r>
          </a:p>
        </p:txBody>
      </p:sp>
      <p:sp>
        <p:nvSpPr>
          <p:cNvPr id="36892" name="Slide Number Placeholder 2"/>
          <p:cNvSpPr txBox="1">
            <a:spLocks noGrp="1"/>
          </p:cNvSpPr>
          <p:nvPr/>
        </p:nvSpPr>
        <p:spPr bwMode="auto">
          <a:xfrm>
            <a:off x="3505200" y="6553200"/>
            <a:ext cx="1905000" cy="304800"/>
          </a:xfrm>
          <a:prstGeom prst="rect">
            <a:avLst/>
          </a:prstGeom>
          <a:noFill/>
          <a:ln w="9525">
            <a:noFill/>
            <a:miter lim="800000"/>
            <a:headEnd/>
            <a:tailEnd/>
          </a:ln>
        </p:spPr>
        <p:txBody>
          <a:bodyPr/>
          <a:lstStyle/>
          <a:p>
            <a:pPr algn="ctr"/>
            <a:fld id="{B7527F0E-F40A-49B8-84EF-46C2DD9838FE}" type="slidenum">
              <a:rPr lang="en-US" sz="1200" i="1">
                <a:ea typeface="ＭＳ Ｐゴシック"/>
                <a:cs typeface="ＭＳ Ｐゴシック"/>
              </a:rPr>
              <a:pPr algn="ctr"/>
              <a:t>5</a:t>
            </a:fld>
            <a:endParaRPr lang="en-US" sz="1200" i="1">
              <a:ea typeface="ＭＳ Ｐゴシック"/>
              <a:cs typeface="ＭＳ Ｐゴシック"/>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3" name="Picture 2" descr="selected_allselectedbytypeC.jpg"/>
          <p:cNvPicPr>
            <a:picLocks noChangeAspect="1"/>
          </p:cNvPicPr>
          <p:nvPr/>
        </p:nvPicPr>
        <p:blipFill>
          <a:blip r:embed="rId3"/>
          <a:srcRect l="5997" t="7777" r="5676" b="5833"/>
          <a:stretch>
            <a:fillRect/>
          </a:stretch>
        </p:blipFill>
        <p:spPr bwMode="auto">
          <a:xfrm>
            <a:off x="4556125" y="2133600"/>
            <a:ext cx="4587875" cy="3467100"/>
          </a:xfrm>
          <a:prstGeom prst="rect">
            <a:avLst/>
          </a:prstGeom>
          <a:noFill/>
          <a:ln w="9525">
            <a:noFill/>
            <a:miter lim="800000"/>
            <a:headEnd/>
            <a:tailEnd/>
          </a:ln>
        </p:spPr>
      </p:pic>
      <p:sp>
        <p:nvSpPr>
          <p:cNvPr id="38914" name="Rectangle 4"/>
          <p:cNvSpPr>
            <a:spLocks noChangeArrowheads="1"/>
          </p:cNvSpPr>
          <p:nvPr/>
        </p:nvSpPr>
        <p:spPr bwMode="auto">
          <a:xfrm>
            <a:off x="5067300" y="4848225"/>
            <a:ext cx="901700" cy="215900"/>
          </a:xfrm>
          <a:prstGeom prst="rect">
            <a:avLst/>
          </a:prstGeom>
          <a:solidFill>
            <a:srgbClr val="CCCCFF"/>
          </a:solidFill>
          <a:ln w="9525">
            <a:noFill/>
            <a:round/>
            <a:headEnd/>
            <a:tailEnd/>
          </a:ln>
        </p:spPr>
        <p:txBody>
          <a:bodyPr wrap="none" anchor="ctr">
            <a:spAutoFit/>
          </a:bodyPr>
          <a:lstStyle/>
          <a:p>
            <a:pPr>
              <a:buFont typeface="Wingdings" pitchFamily="2" charset="2"/>
              <a:buNone/>
            </a:pPr>
            <a:r>
              <a:rPr lang="en-US" sz="800">
                <a:ea typeface="ＭＳ Ｐゴシック"/>
                <a:cs typeface="ＭＳ Ｐゴシック"/>
              </a:rPr>
              <a:t>SGIG Topic Areas</a:t>
            </a:r>
          </a:p>
        </p:txBody>
      </p:sp>
      <p:sp>
        <p:nvSpPr>
          <p:cNvPr id="38915" name="Title 4"/>
          <p:cNvSpPr>
            <a:spLocks noGrp="1"/>
          </p:cNvSpPr>
          <p:nvPr>
            <p:ph type="title" idx="4294967295"/>
          </p:nvPr>
        </p:nvSpPr>
        <p:spPr>
          <a:xfrm>
            <a:off x="2895600" y="0"/>
            <a:ext cx="6477000" cy="1143000"/>
          </a:xfrm>
        </p:spPr>
        <p:txBody>
          <a:bodyPr/>
          <a:lstStyle/>
          <a:p>
            <a:pPr eaLnBrk="1" hangingPunct="1"/>
            <a:r>
              <a:rPr lang="en-US" smtClean="0"/>
              <a:t>US Smart Grid Investment Grants</a:t>
            </a:r>
          </a:p>
        </p:txBody>
      </p:sp>
      <p:graphicFrame>
        <p:nvGraphicFramePr>
          <p:cNvPr id="12" name="Content Placeholder 11"/>
          <p:cNvGraphicFramePr>
            <a:graphicFrameLocks noGrp="1"/>
          </p:cNvGraphicFramePr>
          <p:nvPr>
            <p:ph sz="half" idx="4294967295"/>
          </p:nvPr>
        </p:nvGraphicFramePr>
        <p:xfrm>
          <a:off x="533400" y="1295400"/>
          <a:ext cx="3886200" cy="2971800"/>
        </p:xfrm>
        <a:graphic>
          <a:graphicData uri="http://schemas.openxmlformats.org/drawingml/2006/table">
            <a:tbl>
              <a:tblPr/>
              <a:tblGrid>
                <a:gridCol w="2711450"/>
                <a:gridCol w="1174750"/>
              </a:tblGrid>
              <a:tr h="371475">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FFFFFF"/>
                          </a:solidFill>
                          <a:effectLst/>
                          <a:latin typeface="Calibri" pitchFamily="34" charset="0"/>
                        </a:rPr>
                        <a:t>Category</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FFFFFF"/>
                          </a:solidFill>
                          <a:effectLst/>
                          <a:latin typeface="Calibri" pitchFamily="34" charset="0"/>
                        </a:rPr>
                        <a:t>$ Million</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tr>
              <a:tr h="371475">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Calibri" pitchFamily="34" charset="0"/>
                        </a:rPr>
                        <a:t>Integrated/Crosscutting</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CBCB"/>
                    </a:solidFill>
                  </a:tcPr>
                </a:tc>
                <a:tc>
                  <a:txBody>
                    <a:bodyPr/>
                    <a:lstStyle/>
                    <a:p>
                      <a:pPr marL="0" marR="0" lvl="0" indent="0" algn="r"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Calibri" pitchFamily="34" charset="0"/>
                        </a:rPr>
                        <a:t>2,150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CBCB"/>
                    </a:solidFill>
                  </a:tcPr>
                </a:tc>
              </a:tr>
              <a:tr h="371475">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Calibri" pitchFamily="34" charset="0"/>
                        </a:rPr>
                        <a:t>AMI</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7E7"/>
                    </a:solidFill>
                  </a:tcPr>
                </a:tc>
                <a:tc>
                  <a:txBody>
                    <a:bodyPr/>
                    <a:lstStyle/>
                    <a:p>
                      <a:pPr marL="0" marR="0" lvl="0" indent="0" algn="r"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Calibri" pitchFamily="34" charset="0"/>
                        </a:rPr>
                        <a:t>818</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7E7"/>
                    </a:solidFill>
                  </a:tcPr>
                </a:tc>
              </a:tr>
              <a:tr h="371475">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Calibri" pitchFamily="34" charset="0"/>
                        </a:rPr>
                        <a:t>Distribution</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CBCB"/>
                    </a:solidFill>
                  </a:tcPr>
                </a:tc>
                <a:tc>
                  <a:txBody>
                    <a:bodyPr/>
                    <a:lstStyle/>
                    <a:p>
                      <a:pPr marL="0" marR="0" lvl="0" indent="0" algn="r"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Calibri" pitchFamily="34" charset="0"/>
                        </a:rPr>
                        <a:t>254</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CBCB"/>
                    </a:solidFill>
                  </a:tcPr>
                </a:tc>
              </a:tr>
              <a:tr h="371475">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Calibri" pitchFamily="34" charset="0"/>
                        </a:rPr>
                        <a:t>Transmission</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7E7"/>
                    </a:solidFill>
                  </a:tcPr>
                </a:tc>
                <a:tc>
                  <a:txBody>
                    <a:bodyPr/>
                    <a:lstStyle/>
                    <a:p>
                      <a:pPr marL="0" marR="0" lvl="0" indent="0" algn="r"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Calibri" pitchFamily="34" charset="0"/>
                        </a:rPr>
                        <a:t>148</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7E7"/>
                    </a:solidFill>
                  </a:tcPr>
                </a:tc>
              </a:tr>
              <a:tr h="371475">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Calibri" pitchFamily="34" charset="0"/>
                        </a:rPr>
                        <a:t>Customer Systems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CBCB"/>
                    </a:solidFill>
                  </a:tcPr>
                </a:tc>
                <a:tc>
                  <a:txBody>
                    <a:bodyPr/>
                    <a:lstStyle/>
                    <a:p>
                      <a:pPr marL="0" marR="0" lvl="0" indent="0" algn="r"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Calibri" pitchFamily="34" charset="0"/>
                        </a:rPr>
                        <a:t>32</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CBCB"/>
                    </a:solidFill>
                  </a:tcPr>
                </a:tc>
              </a:tr>
              <a:tr h="371475">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Calibri" pitchFamily="34" charset="0"/>
                        </a:rPr>
                        <a:t>Manufacturing</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7E7"/>
                    </a:solidFill>
                  </a:tcPr>
                </a:tc>
                <a:tc>
                  <a:txBody>
                    <a:bodyPr/>
                    <a:lstStyle/>
                    <a:p>
                      <a:pPr marL="0" marR="0" lvl="0" indent="0" algn="r"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Calibri" pitchFamily="34" charset="0"/>
                        </a:rPr>
                        <a:t>26</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7E7"/>
                    </a:solidFill>
                  </a:tcPr>
                </a:tc>
              </a:tr>
              <a:tr h="371475">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Calibri" pitchFamily="34" charset="0"/>
                        </a:rPr>
                        <a:t>Total</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CBCB"/>
                    </a:solidFill>
                  </a:tcPr>
                </a:tc>
                <a:tc>
                  <a:txBody>
                    <a:bodyPr/>
                    <a:lstStyle/>
                    <a:p>
                      <a:pPr marL="0" marR="0" lvl="0" indent="0" algn="r"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Calibri" pitchFamily="34" charset="0"/>
                        </a:rPr>
                        <a:t>3,429</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CBCB"/>
                    </a:solidFill>
                  </a:tcPr>
                </a:tc>
              </a:tr>
            </a:tbl>
          </a:graphicData>
        </a:graphic>
      </p:graphicFrame>
      <p:sp>
        <p:nvSpPr>
          <p:cNvPr id="38945" name="Rectangle 3"/>
          <p:cNvSpPr>
            <a:spLocks noGrp="1" noChangeArrowheads="1"/>
          </p:cNvSpPr>
          <p:nvPr>
            <p:ph type="body" sz="quarter" idx="4294967295"/>
          </p:nvPr>
        </p:nvSpPr>
        <p:spPr>
          <a:xfrm>
            <a:off x="4648200" y="1295400"/>
            <a:ext cx="4343400" cy="633413"/>
          </a:xfrm>
          <a:solidFill>
            <a:srgbClr val="CCCCFF"/>
          </a:solidFill>
        </p:spPr>
        <p:txBody>
          <a:bodyPr anchor="ctr">
            <a:spAutoFit/>
          </a:bodyPr>
          <a:lstStyle/>
          <a:p>
            <a:pPr marL="0" indent="0" eaLnBrk="1" hangingPunct="1">
              <a:buFont typeface="Wingdings" pitchFamily="2" charset="2"/>
              <a:buNone/>
            </a:pPr>
            <a:r>
              <a:rPr lang="en-US" sz="1600" b="1" smtClean="0"/>
              <a:t>Geographic Coverage of Selected Projects</a:t>
            </a:r>
          </a:p>
          <a:p>
            <a:pPr marL="0" indent="0" eaLnBrk="1" hangingPunct="1">
              <a:buFont typeface="Wingdings" pitchFamily="2" charset="2"/>
              <a:buNone/>
            </a:pPr>
            <a:endParaRPr lang="en-US" sz="1600" b="1" smtClean="0"/>
          </a:p>
        </p:txBody>
      </p:sp>
      <p:sp>
        <p:nvSpPr>
          <p:cNvPr id="38946" name="TextBox 12"/>
          <p:cNvSpPr txBox="1">
            <a:spLocks noChangeArrowheads="1"/>
          </p:cNvSpPr>
          <p:nvPr/>
        </p:nvSpPr>
        <p:spPr bwMode="auto">
          <a:xfrm>
            <a:off x="685800" y="4267200"/>
            <a:ext cx="5133975" cy="2308225"/>
          </a:xfrm>
          <a:prstGeom prst="rect">
            <a:avLst/>
          </a:prstGeom>
          <a:noFill/>
          <a:ln w="9525">
            <a:noFill/>
            <a:miter lim="800000"/>
            <a:headEnd/>
            <a:tailEnd/>
          </a:ln>
        </p:spPr>
        <p:txBody>
          <a:bodyPr>
            <a:spAutoFit/>
          </a:bodyPr>
          <a:lstStyle/>
          <a:p>
            <a:r>
              <a:rPr lang="en-US">
                <a:ea typeface="ＭＳ Ｐゴシック"/>
                <a:cs typeface="ＭＳ Ｐゴシック"/>
              </a:rPr>
              <a:t>18 million  smart meters</a:t>
            </a:r>
          </a:p>
          <a:p>
            <a:r>
              <a:rPr lang="en-US">
                <a:ea typeface="ＭＳ Ｐゴシック"/>
                <a:cs typeface="ＭＳ Ｐゴシック"/>
              </a:rPr>
              <a:t>1.2 million in-home display units</a:t>
            </a:r>
          </a:p>
          <a:p>
            <a:r>
              <a:rPr lang="en-US">
                <a:ea typeface="ＭＳ Ｐゴシック"/>
                <a:cs typeface="ＭＳ Ｐゴシック"/>
              </a:rPr>
              <a:t>206,000    smart transformers</a:t>
            </a:r>
          </a:p>
          <a:p>
            <a:r>
              <a:rPr lang="en-US">
                <a:ea typeface="ＭＳ Ｐゴシック"/>
                <a:cs typeface="ＭＳ Ｐゴシック"/>
              </a:rPr>
              <a:t>177,000    load control devices</a:t>
            </a:r>
          </a:p>
          <a:p>
            <a:r>
              <a:rPr lang="en-US">
                <a:ea typeface="ＭＳ Ｐゴシック"/>
                <a:cs typeface="ＭＳ Ｐゴシック"/>
              </a:rPr>
              <a:t>170,000    smart thermostats</a:t>
            </a:r>
          </a:p>
          <a:p>
            <a:r>
              <a:rPr lang="en-US">
                <a:ea typeface="ＭＳ Ｐゴシック"/>
                <a:cs typeface="ＭＳ Ｐゴシック"/>
              </a:rPr>
              <a:t>877           networked phasor measurement units</a:t>
            </a:r>
          </a:p>
          <a:p>
            <a:r>
              <a:rPr lang="en-US">
                <a:ea typeface="ＭＳ Ｐゴシック"/>
                <a:cs typeface="ＭＳ Ｐゴシック"/>
              </a:rPr>
              <a:t>671           automated substations</a:t>
            </a:r>
          </a:p>
          <a:p>
            <a:r>
              <a:rPr lang="en-US">
                <a:ea typeface="ＭＳ Ｐゴシック"/>
                <a:cs typeface="ＭＳ Ｐゴシック"/>
              </a:rPr>
              <a:t>100           PEV charging stations</a:t>
            </a:r>
          </a:p>
        </p:txBody>
      </p:sp>
      <p:pic>
        <p:nvPicPr>
          <p:cNvPr id="38947" name="Picture 4" descr="Link: Energy Home Page">
            <a:hlinkClick r:id="rId4"/>
          </p:cNvPr>
          <p:cNvPicPr>
            <a:picLocks noChangeAspect="1" noChangeArrowheads="1"/>
          </p:cNvPicPr>
          <p:nvPr/>
        </p:nvPicPr>
        <p:blipFill>
          <a:blip r:embed="rId5"/>
          <a:srcRect r="59940"/>
          <a:stretch>
            <a:fillRect/>
          </a:stretch>
        </p:blipFill>
        <p:spPr bwMode="auto">
          <a:xfrm>
            <a:off x="0" y="0"/>
            <a:ext cx="2968625" cy="1123950"/>
          </a:xfrm>
          <a:prstGeom prst="rect">
            <a:avLst/>
          </a:prstGeom>
          <a:noFill/>
          <a:ln w="9525">
            <a:noFill/>
            <a:miter lim="800000"/>
            <a:headEnd/>
            <a:tailEnd/>
          </a:ln>
        </p:spPr>
      </p:pic>
      <p:sp>
        <p:nvSpPr>
          <p:cNvPr id="38948" name="Slide Number Placeholder 2"/>
          <p:cNvSpPr txBox="1">
            <a:spLocks noGrp="1"/>
          </p:cNvSpPr>
          <p:nvPr/>
        </p:nvSpPr>
        <p:spPr bwMode="auto">
          <a:xfrm>
            <a:off x="3505200" y="6553200"/>
            <a:ext cx="1905000" cy="304800"/>
          </a:xfrm>
          <a:prstGeom prst="rect">
            <a:avLst/>
          </a:prstGeom>
          <a:noFill/>
          <a:ln w="9525">
            <a:noFill/>
            <a:miter lim="800000"/>
            <a:headEnd/>
            <a:tailEnd/>
          </a:ln>
        </p:spPr>
        <p:txBody>
          <a:bodyPr/>
          <a:lstStyle/>
          <a:p>
            <a:pPr algn="ctr"/>
            <a:fld id="{DE5BA9F8-D51D-4F6F-B768-3AFF48D4FF8E}" type="slidenum">
              <a:rPr lang="en-US" sz="1200" i="1">
                <a:ea typeface="ＭＳ Ｐゴシック"/>
                <a:cs typeface="ＭＳ Ｐゴシック"/>
              </a:rPr>
              <a:pPr algn="ctr"/>
              <a:t>6</a:t>
            </a:fld>
            <a:endParaRPr lang="en-US" sz="1200" i="1">
              <a:ea typeface="ＭＳ Ｐゴシック"/>
              <a:cs typeface="ＭＳ Ｐゴシック"/>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Content Placeholder 1"/>
          <p:cNvSpPr>
            <a:spLocks noGrp="1"/>
          </p:cNvSpPr>
          <p:nvPr>
            <p:ph idx="4294967295"/>
          </p:nvPr>
        </p:nvSpPr>
        <p:spPr>
          <a:xfrm>
            <a:off x="762000" y="1266825"/>
            <a:ext cx="7848600" cy="4600575"/>
          </a:xfrm>
        </p:spPr>
        <p:txBody>
          <a:bodyPr anchorCtr="1">
            <a:spAutoFit/>
          </a:bodyPr>
          <a:lstStyle/>
          <a:p>
            <a:pPr marL="914400" indent="-452438" eaLnBrk="1" hangingPunct="1">
              <a:spcAft>
                <a:spcPts val="600"/>
              </a:spcAft>
            </a:pPr>
            <a:r>
              <a:rPr lang="en-US" sz="2000" smtClean="0"/>
              <a:t>Under Title XIII, Section 1305 of the Energy Independence and Security Act (EISA), NIST has </a:t>
            </a:r>
          </a:p>
          <a:p>
            <a:pPr marL="1376363" lvl="2" indent="0" eaLnBrk="1" hangingPunct="1">
              <a:spcAft>
                <a:spcPts val="600"/>
              </a:spcAft>
              <a:buFontTx/>
              <a:buNone/>
            </a:pPr>
            <a:r>
              <a:rPr lang="en-US" sz="2000" i="1" smtClean="0"/>
              <a:t>“primary responsibility to coordinate development of a framework that includes protocols and model standards for information management to achieve interoperability of smart grid devices and systems…” </a:t>
            </a:r>
            <a:endParaRPr lang="en-US" sz="1600" smtClean="0"/>
          </a:p>
          <a:p>
            <a:pPr marL="914400" indent="-452438" eaLnBrk="1" hangingPunct="1">
              <a:spcAft>
                <a:spcPts val="600"/>
              </a:spcAft>
            </a:pPr>
            <a:r>
              <a:rPr lang="en-US" sz="2000" smtClean="0"/>
              <a:t>Input to Federal Energy Regulatory Commission (and State Public Utility Commissions) </a:t>
            </a:r>
          </a:p>
          <a:p>
            <a:pPr marL="1376363" lvl="2" indent="0" eaLnBrk="1" hangingPunct="1">
              <a:spcAft>
                <a:spcPts val="600"/>
              </a:spcAft>
              <a:buFontTx/>
              <a:buNone/>
            </a:pPr>
            <a:r>
              <a:rPr lang="en-US" sz="2000" i="1" smtClean="0"/>
              <a:t>“…after [NIST]’s work has led to sufficient consensus in [FERC]’s judgment, [FERC] shall institute a rulemaking proceeding to adopt such standards and protocols…” </a:t>
            </a:r>
            <a:endParaRPr lang="en-US" sz="1600" smtClean="0"/>
          </a:p>
          <a:p>
            <a:pPr marL="914400" indent="-452438" eaLnBrk="1" hangingPunct="1">
              <a:spcAft>
                <a:spcPts val="600"/>
              </a:spcAft>
            </a:pPr>
            <a:r>
              <a:rPr lang="en-US" sz="2000" smtClean="0"/>
              <a:t>Use of these standards is a criteria for Department of Energy Smart Grid Investment Grants</a:t>
            </a:r>
          </a:p>
        </p:txBody>
      </p:sp>
      <p:sp>
        <p:nvSpPr>
          <p:cNvPr id="40962" name="Rectangle 2"/>
          <p:cNvSpPr txBox="1">
            <a:spLocks noChangeArrowheads="1"/>
          </p:cNvSpPr>
          <p:nvPr/>
        </p:nvSpPr>
        <p:spPr bwMode="auto">
          <a:xfrm>
            <a:off x="838200" y="304800"/>
            <a:ext cx="7848600" cy="685800"/>
          </a:xfrm>
          <a:prstGeom prst="rect">
            <a:avLst/>
          </a:prstGeom>
          <a:noFill/>
          <a:ln w="9525">
            <a:noFill/>
            <a:miter lim="800000"/>
            <a:headEnd/>
            <a:tailEnd/>
          </a:ln>
        </p:spPr>
        <p:txBody>
          <a:bodyPr anchor="ctr"/>
          <a:lstStyle/>
          <a:p>
            <a:r>
              <a:rPr lang="en-US" sz="2800" i="1">
                <a:solidFill>
                  <a:schemeClr val="tx2"/>
                </a:solidFill>
                <a:latin typeface="Calibri" pitchFamily="34" charset="0"/>
                <a:ea typeface="ＭＳ Ｐゴシック"/>
                <a:cs typeface="ＭＳ Ｐゴシック"/>
              </a:rPr>
              <a:t>NIST Role: Coordination of Interoperability Standards </a:t>
            </a:r>
          </a:p>
        </p:txBody>
      </p:sp>
      <p:sp>
        <p:nvSpPr>
          <p:cNvPr id="40963" name="Slide Number Placeholder 4"/>
          <p:cNvSpPr txBox="1">
            <a:spLocks noGrp="1"/>
          </p:cNvSpPr>
          <p:nvPr/>
        </p:nvSpPr>
        <p:spPr bwMode="auto">
          <a:xfrm>
            <a:off x="5029200" y="6248400"/>
            <a:ext cx="457200" cy="476250"/>
          </a:xfrm>
          <a:prstGeom prst="rect">
            <a:avLst/>
          </a:prstGeom>
          <a:noFill/>
          <a:ln w="9525">
            <a:noFill/>
            <a:miter lim="800000"/>
            <a:headEnd/>
            <a:tailEnd/>
          </a:ln>
        </p:spPr>
        <p:txBody>
          <a:bodyPr/>
          <a:lstStyle/>
          <a:p>
            <a:pPr algn="r" eaLnBrk="0" hangingPunct="0"/>
            <a:fld id="{5D5FEB19-F9C0-46CD-980B-B2AF7B497063}" type="slidenum">
              <a:rPr lang="en-US" sz="1400" i="1">
                <a:ea typeface="ＭＳ Ｐゴシック"/>
                <a:cs typeface="ＭＳ Ｐゴシック"/>
              </a:rPr>
              <a:pPr algn="r" eaLnBrk="0" hangingPunct="0"/>
              <a:t>7</a:t>
            </a:fld>
            <a:endParaRPr lang="en-US" sz="1400" i="1">
              <a:ea typeface="ＭＳ Ｐゴシック"/>
              <a:cs typeface="ＭＳ Ｐゴシック"/>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Title 3"/>
          <p:cNvSpPr>
            <a:spLocks noGrp="1"/>
          </p:cNvSpPr>
          <p:nvPr>
            <p:ph type="title" idx="4294967295"/>
          </p:nvPr>
        </p:nvSpPr>
        <p:spPr>
          <a:xfrm>
            <a:off x="1516063" y="111125"/>
            <a:ext cx="7223125" cy="914400"/>
          </a:xfrm>
        </p:spPr>
        <p:txBody>
          <a:bodyPr/>
          <a:lstStyle/>
          <a:p>
            <a:r>
              <a:rPr lang="en-US" smtClean="0">
                <a:cs typeface="Arial" charset="0"/>
              </a:rPr>
              <a:t>Smart Grid Interoperability</a:t>
            </a:r>
          </a:p>
        </p:txBody>
      </p:sp>
      <p:sp>
        <p:nvSpPr>
          <p:cNvPr id="43010" name="Content Placeholder 4"/>
          <p:cNvSpPr>
            <a:spLocks noGrp="1"/>
          </p:cNvSpPr>
          <p:nvPr>
            <p:ph idx="4294967295"/>
          </p:nvPr>
        </p:nvSpPr>
        <p:spPr>
          <a:xfrm>
            <a:off x="496888" y="1276350"/>
            <a:ext cx="8037512" cy="4895850"/>
          </a:xfrm>
        </p:spPr>
        <p:txBody>
          <a:bodyPr/>
          <a:lstStyle/>
          <a:p>
            <a:pPr>
              <a:spcBef>
                <a:spcPts val="600"/>
              </a:spcBef>
            </a:pPr>
            <a:r>
              <a:rPr lang="en-US" smtClean="0">
                <a:cs typeface="Arial" charset="0"/>
              </a:rPr>
              <a:t>Interoperability: The ability of 2 or more networks, systems, devices, applications, or components to communicate &amp; operate together effectively, securely, &amp; without significant user intervention</a:t>
            </a:r>
          </a:p>
          <a:p>
            <a:pPr lvl="1">
              <a:spcBef>
                <a:spcPts val="600"/>
              </a:spcBef>
            </a:pPr>
            <a:r>
              <a:rPr lang="en-US" smtClean="0">
                <a:cs typeface="Arial" charset="0"/>
              </a:rPr>
              <a:t>Communication requires agreement on a physical interface &amp; communication protocols</a:t>
            </a:r>
          </a:p>
          <a:p>
            <a:pPr lvl="1">
              <a:spcBef>
                <a:spcPts val="600"/>
              </a:spcBef>
            </a:pPr>
            <a:r>
              <a:rPr lang="en-US" smtClean="0">
                <a:cs typeface="Arial" charset="0"/>
              </a:rPr>
              <a:t>Exchanging meaningful &amp; actionable information requires common definitions of terms &amp; agreed upon responses</a:t>
            </a:r>
          </a:p>
          <a:p>
            <a:pPr lvl="1">
              <a:spcBef>
                <a:spcPts val="600"/>
              </a:spcBef>
            </a:pPr>
            <a:r>
              <a:rPr lang="en-US" smtClean="0">
                <a:cs typeface="Arial" charset="0"/>
              </a:rPr>
              <a:t>Consistent performance requires standards for the reliability, integrity, and security of communications</a:t>
            </a:r>
          </a:p>
          <a:p>
            <a:pPr lvl="1">
              <a:spcBef>
                <a:spcPts val="600"/>
              </a:spcBef>
            </a:pPr>
            <a:r>
              <a:rPr lang="en-US" smtClean="0">
                <a:cs typeface="Arial" charset="0"/>
              </a:rPr>
              <a:t>Interoperability may include:</a:t>
            </a:r>
          </a:p>
          <a:p>
            <a:pPr lvl="2">
              <a:spcBef>
                <a:spcPts val="600"/>
              </a:spcBef>
            </a:pPr>
            <a:r>
              <a:rPr lang="en-US" smtClean="0">
                <a:cs typeface="Arial" charset="0"/>
              </a:rPr>
              <a:t>“Plug and play”: connect them &amp; they work together</a:t>
            </a:r>
          </a:p>
          <a:p>
            <a:pPr lvl="2">
              <a:spcBef>
                <a:spcPts val="600"/>
              </a:spcBef>
            </a:pPr>
            <a:r>
              <a:rPr lang="en-US" smtClean="0">
                <a:cs typeface="Arial" charset="0"/>
              </a:rPr>
              <a:t>Interchangeability:  Ability to readily substitute components</a:t>
            </a:r>
          </a:p>
        </p:txBody>
      </p:sp>
      <p:sp>
        <p:nvSpPr>
          <p:cNvPr id="43011" name="Slide Number Placeholder 2"/>
          <p:cNvSpPr txBox="1">
            <a:spLocks noGrp="1"/>
          </p:cNvSpPr>
          <p:nvPr/>
        </p:nvSpPr>
        <p:spPr bwMode="auto">
          <a:xfrm>
            <a:off x="3505200" y="6362700"/>
            <a:ext cx="1905000" cy="304800"/>
          </a:xfrm>
          <a:prstGeom prst="rect">
            <a:avLst/>
          </a:prstGeom>
          <a:noFill/>
          <a:ln w="9525">
            <a:noFill/>
            <a:miter lim="800000"/>
            <a:headEnd/>
            <a:tailEnd/>
          </a:ln>
        </p:spPr>
        <p:txBody>
          <a:bodyPr/>
          <a:lstStyle/>
          <a:p>
            <a:pPr algn="ctr"/>
            <a:fld id="{A1D8E09F-8B04-4920-9E71-64FF59CD6078}" type="slidenum">
              <a:rPr lang="en-US" sz="1200" i="1">
                <a:ea typeface="ＭＳ Ｐゴシック"/>
                <a:cs typeface="ＭＳ Ｐゴシック"/>
              </a:rPr>
              <a:pPr algn="ctr"/>
              <a:t>8</a:t>
            </a:fld>
            <a:endParaRPr lang="en-US" sz="1200" i="1">
              <a:ea typeface="ＭＳ Ｐゴシック"/>
              <a:cs typeface="ＭＳ Ｐゴシック"/>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7" name="Picture 16"/>
          <p:cNvPicPr>
            <a:picLocks noChangeAspect="1"/>
          </p:cNvPicPr>
          <p:nvPr/>
        </p:nvPicPr>
        <p:blipFill>
          <a:blip r:embed="rId3"/>
          <a:srcRect/>
          <a:stretch>
            <a:fillRect/>
          </a:stretch>
        </p:blipFill>
        <p:spPr bwMode="auto">
          <a:xfrm>
            <a:off x="2743200" y="5880100"/>
            <a:ext cx="3314700" cy="977900"/>
          </a:xfrm>
          <a:prstGeom prst="rect">
            <a:avLst/>
          </a:prstGeom>
          <a:noFill/>
          <a:ln w="9525">
            <a:noFill/>
            <a:miter lim="800000"/>
            <a:headEnd/>
            <a:tailEnd/>
          </a:ln>
        </p:spPr>
      </p:pic>
      <p:sp>
        <p:nvSpPr>
          <p:cNvPr id="45058" name="Title 1"/>
          <p:cNvSpPr>
            <a:spLocks noGrp="1"/>
          </p:cNvSpPr>
          <p:nvPr>
            <p:ph type="title" idx="4294967295"/>
          </p:nvPr>
        </p:nvSpPr>
        <p:spPr>
          <a:xfrm>
            <a:off x="914400" y="0"/>
            <a:ext cx="7772400" cy="1143000"/>
          </a:xfrm>
        </p:spPr>
        <p:txBody>
          <a:bodyPr/>
          <a:lstStyle/>
          <a:p>
            <a:pPr eaLnBrk="1" hangingPunct="1"/>
            <a:r>
              <a:rPr lang="en-US" smtClean="0"/>
              <a:t>Standards Come from Many Developers </a:t>
            </a:r>
          </a:p>
        </p:txBody>
      </p:sp>
      <p:pic>
        <p:nvPicPr>
          <p:cNvPr id="45059" name="Picture 9"/>
          <p:cNvPicPr>
            <a:picLocks noChangeAspect="1"/>
          </p:cNvPicPr>
          <p:nvPr/>
        </p:nvPicPr>
        <p:blipFill>
          <a:blip r:embed="rId4"/>
          <a:srcRect l="5537" t="13585" r="5537" b="40755"/>
          <a:stretch>
            <a:fillRect/>
          </a:stretch>
        </p:blipFill>
        <p:spPr bwMode="auto">
          <a:xfrm>
            <a:off x="6705600" y="5867400"/>
            <a:ext cx="1468438" cy="307975"/>
          </a:xfrm>
          <a:prstGeom prst="rect">
            <a:avLst/>
          </a:prstGeom>
          <a:noFill/>
          <a:ln w="9525">
            <a:noFill/>
            <a:miter lim="800000"/>
            <a:headEnd/>
            <a:tailEnd/>
          </a:ln>
        </p:spPr>
      </p:pic>
      <p:pic>
        <p:nvPicPr>
          <p:cNvPr id="45060" name="Picture 10"/>
          <p:cNvPicPr>
            <a:picLocks noChangeAspect="1"/>
          </p:cNvPicPr>
          <p:nvPr/>
        </p:nvPicPr>
        <p:blipFill>
          <a:blip r:embed="rId5"/>
          <a:srcRect b="48650"/>
          <a:stretch>
            <a:fillRect/>
          </a:stretch>
        </p:blipFill>
        <p:spPr bwMode="auto">
          <a:xfrm>
            <a:off x="3200400" y="2286000"/>
            <a:ext cx="1587500" cy="482600"/>
          </a:xfrm>
          <a:prstGeom prst="rect">
            <a:avLst/>
          </a:prstGeom>
          <a:noFill/>
          <a:ln w="9525">
            <a:noFill/>
            <a:miter lim="800000"/>
            <a:headEnd/>
            <a:tailEnd/>
          </a:ln>
        </p:spPr>
      </p:pic>
      <p:pic>
        <p:nvPicPr>
          <p:cNvPr id="45061" name="Picture 11"/>
          <p:cNvPicPr>
            <a:picLocks noChangeAspect="1"/>
          </p:cNvPicPr>
          <p:nvPr/>
        </p:nvPicPr>
        <p:blipFill>
          <a:blip r:embed="rId6"/>
          <a:srcRect/>
          <a:stretch>
            <a:fillRect/>
          </a:stretch>
        </p:blipFill>
        <p:spPr bwMode="auto">
          <a:xfrm>
            <a:off x="3124200" y="1219200"/>
            <a:ext cx="831850" cy="914400"/>
          </a:xfrm>
          <a:prstGeom prst="rect">
            <a:avLst/>
          </a:prstGeom>
          <a:noFill/>
          <a:ln w="9525">
            <a:noFill/>
            <a:miter lim="800000"/>
            <a:headEnd/>
            <a:tailEnd/>
          </a:ln>
        </p:spPr>
      </p:pic>
      <p:pic>
        <p:nvPicPr>
          <p:cNvPr id="45062" name="Picture 12"/>
          <p:cNvPicPr>
            <a:picLocks noChangeAspect="1"/>
          </p:cNvPicPr>
          <p:nvPr/>
        </p:nvPicPr>
        <p:blipFill>
          <a:blip r:embed="rId7"/>
          <a:srcRect/>
          <a:stretch>
            <a:fillRect/>
          </a:stretch>
        </p:blipFill>
        <p:spPr bwMode="auto">
          <a:xfrm>
            <a:off x="5181600" y="2362200"/>
            <a:ext cx="3505200" cy="381000"/>
          </a:xfrm>
          <a:prstGeom prst="rect">
            <a:avLst/>
          </a:prstGeom>
          <a:noFill/>
          <a:ln w="9525">
            <a:noFill/>
            <a:miter lim="800000"/>
            <a:headEnd/>
            <a:tailEnd/>
          </a:ln>
        </p:spPr>
      </p:pic>
      <p:pic>
        <p:nvPicPr>
          <p:cNvPr id="45063" name="Picture 13"/>
          <p:cNvPicPr>
            <a:picLocks noChangeAspect="1"/>
          </p:cNvPicPr>
          <p:nvPr/>
        </p:nvPicPr>
        <p:blipFill>
          <a:blip r:embed="rId8"/>
          <a:srcRect/>
          <a:stretch>
            <a:fillRect/>
          </a:stretch>
        </p:blipFill>
        <p:spPr bwMode="auto">
          <a:xfrm>
            <a:off x="5791200" y="5562600"/>
            <a:ext cx="685800" cy="730250"/>
          </a:xfrm>
          <a:prstGeom prst="rect">
            <a:avLst/>
          </a:prstGeom>
          <a:noFill/>
          <a:ln w="9525">
            <a:noFill/>
            <a:miter lim="800000"/>
            <a:headEnd/>
            <a:tailEnd/>
          </a:ln>
        </p:spPr>
      </p:pic>
      <p:pic>
        <p:nvPicPr>
          <p:cNvPr id="45064" name="Picture 15"/>
          <p:cNvPicPr>
            <a:picLocks noChangeAspect="1"/>
          </p:cNvPicPr>
          <p:nvPr/>
        </p:nvPicPr>
        <p:blipFill>
          <a:blip r:embed="rId9"/>
          <a:srcRect r="67723"/>
          <a:stretch>
            <a:fillRect/>
          </a:stretch>
        </p:blipFill>
        <p:spPr bwMode="auto">
          <a:xfrm>
            <a:off x="4267200" y="1371600"/>
            <a:ext cx="828675" cy="736600"/>
          </a:xfrm>
          <a:prstGeom prst="rect">
            <a:avLst/>
          </a:prstGeom>
          <a:noFill/>
          <a:ln w="9525">
            <a:noFill/>
            <a:miter lim="800000"/>
            <a:headEnd/>
            <a:tailEnd/>
          </a:ln>
        </p:spPr>
      </p:pic>
      <p:pic>
        <p:nvPicPr>
          <p:cNvPr id="45065" name="Picture 17"/>
          <p:cNvPicPr>
            <a:picLocks noChangeAspect="1"/>
          </p:cNvPicPr>
          <p:nvPr/>
        </p:nvPicPr>
        <p:blipFill>
          <a:blip r:embed="rId10"/>
          <a:srcRect/>
          <a:stretch>
            <a:fillRect/>
          </a:stretch>
        </p:blipFill>
        <p:spPr bwMode="auto">
          <a:xfrm>
            <a:off x="2743200" y="3124200"/>
            <a:ext cx="3543300" cy="1092200"/>
          </a:xfrm>
          <a:prstGeom prst="rect">
            <a:avLst/>
          </a:prstGeom>
          <a:noFill/>
          <a:ln w="9525">
            <a:noFill/>
            <a:miter lim="800000"/>
            <a:headEnd/>
            <a:tailEnd/>
          </a:ln>
        </p:spPr>
      </p:pic>
      <p:pic>
        <p:nvPicPr>
          <p:cNvPr id="45066" name="Picture 18"/>
          <p:cNvPicPr>
            <a:picLocks noChangeAspect="1"/>
          </p:cNvPicPr>
          <p:nvPr/>
        </p:nvPicPr>
        <p:blipFill>
          <a:blip r:embed="rId11"/>
          <a:srcRect/>
          <a:stretch>
            <a:fillRect/>
          </a:stretch>
        </p:blipFill>
        <p:spPr bwMode="auto">
          <a:xfrm>
            <a:off x="4114800" y="5257800"/>
            <a:ext cx="1270000" cy="1155700"/>
          </a:xfrm>
          <a:prstGeom prst="rect">
            <a:avLst/>
          </a:prstGeom>
          <a:noFill/>
          <a:ln w="9525">
            <a:noFill/>
            <a:miter lim="800000"/>
            <a:headEnd/>
            <a:tailEnd/>
          </a:ln>
        </p:spPr>
      </p:pic>
      <p:pic>
        <p:nvPicPr>
          <p:cNvPr id="45067" name="Picture 19"/>
          <p:cNvPicPr>
            <a:picLocks noChangeAspect="1"/>
          </p:cNvPicPr>
          <p:nvPr/>
        </p:nvPicPr>
        <p:blipFill>
          <a:blip r:embed="rId12"/>
          <a:srcRect/>
          <a:stretch>
            <a:fillRect/>
          </a:stretch>
        </p:blipFill>
        <p:spPr bwMode="auto">
          <a:xfrm>
            <a:off x="5791200" y="3200400"/>
            <a:ext cx="1828800" cy="927100"/>
          </a:xfrm>
          <a:prstGeom prst="rect">
            <a:avLst/>
          </a:prstGeom>
          <a:noFill/>
          <a:ln w="9525">
            <a:noFill/>
            <a:miter lim="800000"/>
            <a:headEnd/>
            <a:tailEnd/>
          </a:ln>
        </p:spPr>
      </p:pic>
      <p:pic>
        <p:nvPicPr>
          <p:cNvPr id="45068" name="Picture 35"/>
          <p:cNvPicPr>
            <a:picLocks noChangeAspect="1"/>
          </p:cNvPicPr>
          <p:nvPr/>
        </p:nvPicPr>
        <p:blipFill>
          <a:blip r:embed="rId13"/>
          <a:srcRect r="66316"/>
          <a:stretch>
            <a:fillRect/>
          </a:stretch>
        </p:blipFill>
        <p:spPr bwMode="auto">
          <a:xfrm>
            <a:off x="5410200" y="1295400"/>
            <a:ext cx="812800" cy="952500"/>
          </a:xfrm>
          <a:prstGeom prst="rect">
            <a:avLst/>
          </a:prstGeom>
          <a:noFill/>
          <a:ln w="9525">
            <a:noFill/>
            <a:miter lim="800000"/>
            <a:headEnd/>
            <a:tailEnd/>
          </a:ln>
        </p:spPr>
      </p:pic>
      <p:pic>
        <p:nvPicPr>
          <p:cNvPr id="45069" name="Picture 14"/>
          <p:cNvPicPr>
            <a:picLocks noChangeAspect="1"/>
          </p:cNvPicPr>
          <p:nvPr/>
        </p:nvPicPr>
        <p:blipFill>
          <a:blip r:embed="rId14"/>
          <a:srcRect r="67531"/>
          <a:stretch>
            <a:fillRect/>
          </a:stretch>
        </p:blipFill>
        <p:spPr bwMode="auto">
          <a:xfrm>
            <a:off x="4419600" y="4114800"/>
            <a:ext cx="2989263" cy="609600"/>
          </a:xfrm>
          <a:prstGeom prst="rect">
            <a:avLst/>
          </a:prstGeom>
          <a:noFill/>
          <a:ln w="9525">
            <a:noFill/>
            <a:miter lim="800000"/>
            <a:headEnd/>
            <a:tailEnd/>
          </a:ln>
        </p:spPr>
      </p:pic>
      <p:pic>
        <p:nvPicPr>
          <p:cNvPr id="45070" name="Picture 36"/>
          <p:cNvPicPr>
            <a:picLocks noChangeAspect="1"/>
          </p:cNvPicPr>
          <p:nvPr/>
        </p:nvPicPr>
        <p:blipFill>
          <a:blip r:embed="rId15"/>
          <a:srcRect/>
          <a:stretch>
            <a:fillRect/>
          </a:stretch>
        </p:blipFill>
        <p:spPr bwMode="auto">
          <a:xfrm>
            <a:off x="6553200" y="1143000"/>
            <a:ext cx="2235200" cy="1189038"/>
          </a:xfrm>
          <a:prstGeom prst="rect">
            <a:avLst/>
          </a:prstGeom>
          <a:noFill/>
          <a:ln w="9525">
            <a:noFill/>
            <a:miter lim="800000"/>
            <a:headEnd/>
            <a:tailEnd/>
          </a:ln>
        </p:spPr>
      </p:pic>
      <p:sp>
        <p:nvSpPr>
          <p:cNvPr id="24" name="Up-Down Arrow 23"/>
          <p:cNvSpPr>
            <a:spLocks noChangeArrowheads="1"/>
          </p:cNvSpPr>
          <p:nvPr/>
        </p:nvSpPr>
        <p:spPr bwMode="auto">
          <a:xfrm>
            <a:off x="914400" y="1905000"/>
            <a:ext cx="1219200" cy="3581400"/>
          </a:xfrm>
          <a:prstGeom prst="upDownArrow">
            <a:avLst>
              <a:gd name="adj1" fmla="val 50000"/>
              <a:gd name="adj2" fmla="val 50005"/>
            </a:avLst>
          </a:prstGeom>
          <a:gradFill rotWithShape="1">
            <a:gsLst>
              <a:gs pos="0">
                <a:srgbClr val="EDEDED"/>
              </a:gs>
              <a:gs pos="64999">
                <a:srgbClr val="D0D0D0"/>
              </a:gs>
              <a:gs pos="100000">
                <a:srgbClr val="BCBCBC"/>
              </a:gs>
            </a:gsLst>
            <a:lin ang="5400000" scaled="1"/>
          </a:gradFill>
          <a:ln w="9525">
            <a:solidFill>
              <a:srgbClr val="000000"/>
            </a:solidFill>
            <a:miter lim="800000"/>
            <a:headEnd/>
            <a:tailEnd/>
          </a:ln>
          <a:effectLst>
            <a:outerShdw dist="20000" dir="5400000" rotWithShape="0">
              <a:srgbClr val="808080">
                <a:alpha val="37999"/>
              </a:srgbClr>
            </a:outerShdw>
          </a:effectLst>
        </p:spPr>
        <p:txBody>
          <a:bodyPr wrap="none" anchor="ctr"/>
          <a:lstStyle/>
          <a:p>
            <a:pPr algn="ctr" eaLnBrk="0" hangingPunct="0">
              <a:defRPr/>
            </a:pPr>
            <a:endParaRPr lang="en-US" sz="2400" b="1">
              <a:latin typeface="Times New Roman" pitchFamily="-111" charset="0"/>
            </a:endParaRPr>
          </a:p>
        </p:txBody>
      </p:sp>
      <p:sp>
        <p:nvSpPr>
          <p:cNvPr id="45072" name="TextBox 24"/>
          <p:cNvSpPr txBox="1">
            <a:spLocks noChangeArrowheads="1"/>
          </p:cNvSpPr>
          <p:nvPr/>
        </p:nvSpPr>
        <p:spPr bwMode="auto">
          <a:xfrm>
            <a:off x="381000" y="1371600"/>
            <a:ext cx="2438400" cy="584200"/>
          </a:xfrm>
          <a:prstGeom prst="rect">
            <a:avLst/>
          </a:prstGeom>
          <a:noFill/>
          <a:ln w="9525">
            <a:noFill/>
            <a:miter lim="800000"/>
            <a:headEnd/>
            <a:tailEnd/>
          </a:ln>
        </p:spPr>
        <p:txBody>
          <a:bodyPr wrap="none">
            <a:spAutoFit/>
          </a:bodyPr>
          <a:lstStyle/>
          <a:p>
            <a:pPr algn="ctr"/>
            <a:r>
              <a:rPr lang="en-US" sz="3200">
                <a:ea typeface="ＭＳ Ｐゴシック"/>
                <a:cs typeface="ＭＳ Ｐゴシック"/>
              </a:rPr>
              <a:t>International</a:t>
            </a:r>
          </a:p>
        </p:txBody>
      </p:sp>
      <p:sp>
        <p:nvSpPr>
          <p:cNvPr id="45073" name="TextBox 25"/>
          <p:cNvSpPr txBox="1">
            <a:spLocks noChangeArrowheads="1"/>
          </p:cNvSpPr>
          <p:nvPr/>
        </p:nvSpPr>
        <p:spPr bwMode="auto">
          <a:xfrm>
            <a:off x="381000" y="5486400"/>
            <a:ext cx="2306638" cy="954088"/>
          </a:xfrm>
          <a:prstGeom prst="rect">
            <a:avLst/>
          </a:prstGeom>
          <a:noFill/>
          <a:ln w="9525">
            <a:noFill/>
            <a:miter lim="800000"/>
            <a:headEnd/>
            <a:tailEnd/>
          </a:ln>
        </p:spPr>
        <p:txBody>
          <a:bodyPr wrap="none">
            <a:spAutoFit/>
          </a:bodyPr>
          <a:lstStyle/>
          <a:p>
            <a:pPr algn="ctr"/>
            <a:r>
              <a:rPr lang="en-US" sz="2800">
                <a:ea typeface="ＭＳ Ｐゴシック"/>
                <a:cs typeface="ＭＳ Ｐゴシック"/>
              </a:rPr>
              <a:t>Regional and</a:t>
            </a:r>
          </a:p>
          <a:p>
            <a:pPr algn="ctr"/>
            <a:r>
              <a:rPr lang="en-US" sz="2800">
                <a:ea typeface="ＭＳ Ｐゴシック"/>
                <a:cs typeface="ＭＳ Ｐゴシック"/>
              </a:rPr>
              <a:t>National</a:t>
            </a:r>
          </a:p>
        </p:txBody>
      </p:sp>
      <p:sp>
        <p:nvSpPr>
          <p:cNvPr id="45074" name="TextBox 26"/>
          <p:cNvSpPr txBox="1">
            <a:spLocks noChangeArrowheads="1"/>
          </p:cNvSpPr>
          <p:nvPr/>
        </p:nvSpPr>
        <p:spPr bwMode="auto">
          <a:xfrm>
            <a:off x="609600" y="3200400"/>
            <a:ext cx="1725613" cy="954088"/>
          </a:xfrm>
          <a:prstGeom prst="rect">
            <a:avLst/>
          </a:prstGeom>
          <a:noFill/>
          <a:ln w="9525">
            <a:noFill/>
            <a:miter lim="800000"/>
            <a:headEnd/>
            <a:tailEnd/>
          </a:ln>
        </p:spPr>
        <p:txBody>
          <a:bodyPr wrap="none">
            <a:spAutoFit/>
          </a:bodyPr>
          <a:lstStyle/>
          <a:p>
            <a:pPr algn="ctr"/>
            <a:r>
              <a:rPr lang="en-US" sz="2800">
                <a:ea typeface="ＭＳ Ｐゴシック"/>
                <a:cs typeface="ＭＳ Ｐゴシック"/>
              </a:rPr>
              <a:t>Global</a:t>
            </a:r>
          </a:p>
          <a:p>
            <a:pPr algn="ctr"/>
            <a:r>
              <a:rPr lang="en-US" sz="2800">
                <a:ea typeface="ＭＳ Ｐゴシック"/>
                <a:cs typeface="ＭＳ Ｐゴシック"/>
              </a:rPr>
              <a:t>Consortia</a:t>
            </a:r>
          </a:p>
        </p:txBody>
      </p:sp>
    </p:spTree>
  </p:cSld>
  <p:clrMapOvr>
    <a:masterClrMapping/>
  </p:clrMapOvr>
  <p:transition/>
  <p:timing>
    <p:tnLst>
      <p:par>
        <p:cTn id="1" dur="indefinite" restart="never" nodeType="tmRoot"/>
      </p:par>
    </p:tnLst>
  </p:timing>
</p:sld>
</file>

<file path=ppt/theme/theme1.xml><?xml version="1.0" encoding="utf-8"?>
<a:theme xmlns:a="http://schemas.openxmlformats.org/drawingml/2006/main" name="NIST Red Line">
  <a:themeElements>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NIST Red Lin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NIST Red Lin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NIST Red Lin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NIST Red Lin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NIST Red Lin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NIST Red Lin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NIST Red Lin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NIST Red Lin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blank">
  <a:themeElements>
    <a:clrScheme name="">
      <a:dk1>
        <a:srgbClr val="000000"/>
      </a:dk1>
      <a:lt1>
        <a:srgbClr val="FFFFFF"/>
      </a:lt1>
      <a:dk2>
        <a:srgbClr val="0013C5"/>
      </a:dk2>
      <a:lt2>
        <a:srgbClr val="B5B5B5"/>
      </a:lt2>
      <a:accent1>
        <a:srgbClr val="B04359"/>
      </a:accent1>
      <a:accent2>
        <a:srgbClr val="006699"/>
      </a:accent2>
      <a:accent3>
        <a:srgbClr val="FFFFFF"/>
      </a:accent3>
      <a:accent4>
        <a:srgbClr val="000000"/>
      </a:accent4>
      <a:accent5>
        <a:srgbClr val="D4B0B5"/>
      </a:accent5>
      <a:accent6>
        <a:srgbClr val="005C8A"/>
      </a:accent6>
      <a:hlink>
        <a:srgbClr val="FFA432"/>
      </a:hlink>
      <a:folHlink>
        <a:srgbClr val="4FE37C"/>
      </a:folHlink>
    </a:clrScheme>
    <a:fontScheme name="1_blan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USNC.update.12Jan2010.wollman.pptx</Template>
  <TotalTime>7883</TotalTime>
  <Words>2236</Words>
  <Application>Microsoft Macintosh PowerPoint</Application>
  <PresentationFormat>On-screen Show (4:3)</PresentationFormat>
  <Paragraphs>628</Paragraphs>
  <Slides>46</Slides>
  <Notes>46</Notes>
  <HiddenSlides>0</HiddenSlides>
  <MMClips>0</MMClips>
  <ScaleCrop>false</ScaleCrop>
  <HeadingPairs>
    <vt:vector size="8" baseType="variant">
      <vt:variant>
        <vt:lpstr>Fonts Used</vt:lpstr>
      </vt:variant>
      <vt:variant>
        <vt:i4>6</vt:i4>
      </vt:variant>
      <vt:variant>
        <vt:lpstr>Design Template</vt:lpstr>
      </vt:variant>
      <vt:variant>
        <vt:i4>3</vt:i4>
      </vt:variant>
      <vt:variant>
        <vt:lpstr>Embedded OLE Servers</vt:lpstr>
      </vt:variant>
      <vt:variant>
        <vt:i4>1</vt:i4>
      </vt:variant>
      <vt:variant>
        <vt:lpstr>Slide Titles</vt:lpstr>
      </vt:variant>
      <vt:variant>
        <vt:i4>46</vt:i4>
      </vt:variant>
    </vt:vector>
  </HeadingPairs>
  <TitlesOfParts>
    <vt:vector size="56" baseType="lpstr">
      <vt:lpstr>Arial</vt:lpstr>
      <vt:lpstr>Calibri</vt:lpstr>
      <vt:lpstr>ＭＳ Ｐゴシック</vt:lpstr>
      <vt:lpstr>Times New Roman</vt:lpstr>
      <vt:lpstr>Wingdings</vt:lpstr>
      <vt:lpstr>Trebuchet MS</vt:lpstr>
      <vt:lpstr>NIST Red Line</vt:lpstr>
      <vt:lpstr>1_blank</vt:lpstr>
      <vt:lpstr>NIST Red Line</vt:lpstr>
      <vt:lpstr>Chart</vt:lpstr>
      <vt:lpstr>Slide 1</vt:lpstr>
      <vt:lpstr>Smart Grid Challenges – Outline</vt:lpstr>
      <vt:lpstr>Smart Grid:  The “Energy Internet”</vt:lpstr>
      <vt:lpstr>Smart Grid – A National Priority</vt:lpstr>
      <vt:lpstr>US Government Roles in Smart Grid</vt:lpstr>
      <vt:lpstr>US Smart Grid Investment Grants</vt:lpstr>
      <vt:lpstr>Slide 7</vt:lpstr>
      <vt:lpstr>Smart Grid Interoperability</vt:lpstr>
      <vt:lpstr>Standards Come from Many Developers </vt:lpstr>
      <vt:lpstr>Example: Electric Vehicles Require Many Standards</vt:lpstr>
      <vt:lpstr>NIST Support of Measurements and Standards</vt:lpstr>
      <vt:lpstr>NIST Support of Measurements and Standards</vt:lpstr>
      <vt:lpstr>NIST Support of Measurements and Standards</vt:lpstr>
      <vt:lpstr>NIST Support of Smart Grid</vt:lpstr>
      <vt:lpstr>NIST Support of Smart Grid</vt:lpstr>
      <vt:lpstr>NIST Support of Smart Grid</vt:lpstr>
      <vt:lpstr>NIST Support of Smart Grid into Future</vt:lpstr>
      <vt:lpstr>Smart Grid Challenges – Outline</vt:lpstr>
      <vt:lpstr>NIST Three Phase Plan for Smart Grid Interoperability</vt:lpstr>
      <vt:lpstr>NIST Framework and Roadmap, Release 1.0</vt:lpstr>
      <vt:lpstr>NIST Smart Grid Conceptual Model</vt:lpstr>
      <vt:lpstr>NIST Smart Grid Conceptual Model</vt:lpstr>
      <vt:lpstr>Smart Grid Reference Model</vt:lpstr>
      <vt:lpstr>Filling Gaps in the Standards</vt:lpstr>
      <vt:lpstr>NIST Smart Grid Interoperability Panel</vt:lpstr>
      <vt:lpstr>NIST SGIP Standing Committees</vt:lpstr>
      <vt:lpstr>Cyber Security Working Group</vt:lpstr>
      <vt:lpstr>SGIP Organization</vt:lpstr>
      <vt:lpstr>SGIP Organization</vt:lpstr>
      <vt:lpstr>NIST Smart Grid Program Plan</vt:lpstr>
      <vt:lpstr>NIST Smart Grid Program Plan</vt:lpstr>
      <vt:lpstr>Real-time Data Management Needs</vt:lpstr>
      <vt:lpstr>NIST Research: SynchroMetrology Laboratory</vt:lpstr>
      <vt:lpstr>NIST Research: SynchroMetrology Laboratory</vt:lpstr>
      <vt:lpstr>NIST Research: Building Automation Control</vt:lpstr>
      <vt:lpstr>Smart Grid Research Challenges and Opportunities</vt:lpstr>
      <vt:lpstr>Computational Applications for Today’s Grid</vt:lpstr>
      <vt:lpstr>New Computational Applications for the Smart Grid</vt:lpstr>
      <vt:lpstr>Further Information</vt:lpstr>
      <vt:lpstr>Backup slides</vt:lpstr>
      <vt:lpstr>Today’s Grid</vt:lpstr>
      <vt:lpstr>Tomorrow’s Grid</vt:lpstr>
      <vt:lpstr>Outreach and Engagement</vt:lpstr>
      <vt:lpstr>DOE: Benefits from Smart Grid R&amp;D Investments</vt:lpstr>
      <vt:lpstr>Characteristics of a Smart Grid</vt:lpstr>
      <vt:lpstr>Where does the power go?</vt:lpstr>
    </vt:vector>
  </TitlesOfParts>
  <Company>NIST</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Initiative Title</dc:title>
  <dc:creator>Dereck Orr</dc:creator>
  <cp:lastModifiedBy>Linda Casals</cp:lastModifiedBy>
  <cp:revision>429</cp:revision>
  <dcterms:created xsi:type="dcterms:W3CDTF">2010-09-03T17:23:13Z</dcterms:created>
  <dcterms:modified xsi:type="dcterms:W3CDTF">2010-10-29T14:48:21Z</dcterms:modified>
</cp:coreProperties>
</file>