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  <p:sldMasterId id="2147483709" r:id="rId2"/>
    <p:sldMasterId id="2147483737" r:id="rId3"/>
    <p:sldMasterId id="2147483762" r:id="rId4"/>
    <p:sldMasterId id="2147483774" r:id="rId5"/>
    <p:sldMasterId id="2147483781" r:id="rId6"/>
    <p:sldMasterId id="2147483810" r:id="rId7"/>
  </p:sldMasterIdLst>
  <p:notesMasterIdLst>
    <p:notesMasterId r:id="rId47"/>
  </p:notesMasterIdLst>
  <p:handoutMasterIdLst>
    <p:handoutMasterId r:id="rId48"/>
  </p:handoutMasterIdLst>
  <p:sldIdLst>
    <p:sldId id="1128" r:id="rId8"/>
    <p:sldId id="1322" r:id="rId9"/>
    <p:sldId id="1405" r:id="rId10"/>
    <p:sldId id="1406" r:id="rId11"/>
    <p:sldId id="1335" r:id="rId12"/>
    <p:sldId id="1291" r:id="rId13"/>
    <p:sldId id="1352" r:id="rId14"/>
    <p:sldId id="1349" r:id="rId15"/>
    <p:sldId id="1353" r:id="rId16"/>
    <p:sldId id="1355" r:id="rId17"/>
    <p:sldId id="1338" r:id="rId18"/>
    <p:sldId id="1341" r:id="rId19"/>
    <p:sldId id="1356" r:id="rId20"/>
    <p:sldId id="1340" r:id="rId21"/>
    <p:sldId id="1357" r:id="rId22"/>
    <p:sldId id="1361" r:id="rId23"/>
    <p:sldId id="1346" r:id="rId24"/>
    <p:sldId id="1347" r:id="rId25"/>
    <p:sldId id="1425" r:id="rId26"/>
    <p:sldId id="1402" r:id="rId27"/>
    <p:sldId id="1394" r:id="rId28"/>
    <p:sldId id="1396" r:id="rId29"/>
    <p:sldId id="1397" r:id="rId30"/>
    <p:sldId id="1398" r:id="rId31"/>
    <p:sldId id="1399" r:id="rId32"/>
    <p:sldId id="1400" r:id="rId33"/>
    <p:sldId id="1401" r:id="rId34"/>
    <p:sldId id="1426" r:id="rId35"/>
    <p:sldId id="1427" r:id="rId36"/>
    <p:sldId id="1428" r:id="rId37"/>
    <p:sldId id="1429" r:id="rId38"/>
    <p:sldId id="1408" r:id="rId39"/>
    <p:sldId id="1409" r:id="rId40"/>
    <p:sldId id="1414" r:id="rId41"/>
    <p:sldId id="1415" r:id="rId42"/>
    <p:sldId id="1417" r:id="rId43"/>
    <p:sldId id="1418" r:id="rId44"/>
    <p:sldId id="1421" r:id="rId45"/>
    <p:sldId id="1424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00"/>
    <a:srgbClr val="84F371"/>
    <a:srgbClr val="FFFF99"/>
    <a:srgbClr val="E0E4E9"/>
    <a:srgbClr val="84E87C"/>
    <a:srgbClr val="87DD87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35" autoAdjust="0"/>
    <p:restoredTop sz="89986" autoAdjust="0"/>
  </p:normalViewPr>
  <p:slideViewPr>
    <p:cSldViewPr>
      <p:cViewPr>
        <p:scale>
          <a:sx n="80" d="100"/>
          <a:sy n="80" d="100"/>
        </p:scale>
        <p:origin x="-1116" y="-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1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fld id="{8C707655-F643-42D7-842A-AEB0DF60D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fld id="{73ACA5B0-9FDC-42D3-82C9-E8AD1D533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766" algn="l" defTabSz="9143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9" algn="l" defTabSz="9143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73" algn="l" defTabSz="9143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5" algn="l" defTabSz="9143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164467-CA60-4EC9-8053-B8C33625B8B7}" type="slidenum">
              <a:rPr lang="en-US" sz="1100" smtClean="0">
                <a:solidFill>
                  <a:srgbClr val="000000"/>
                </a:solidFill>
                <a:latin typeface="Arial" charset="0"/>
              </a:rPr>
              <a:pPr/>
              <a:t>1</a:t>
            </a:fld>
            <a:endParaRPr lang="en-US" sz="11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Economic Dispatch in Power Networks with Storage</a:t>
            </a:r>
          </a:p>
          <a:p>
            <a:pPr eaLnBrk="1" hangingPunct="1"/>
            <a:r>
              <a:rPr lang="en-US" smtClean="0"/>
              <a:t>March 10-12, 2010: Workshop on Distributed Decisions via Games and Price Mechanisms, Lund University, Sweden (Anders Rantzer)</a:t>
            </a:r>
          </a:p>
          <a:p>
            <a:pPr eaLnBrk="1" hangingPunct="1"/>
            <a:r>
              <a:rPr lang="en-US" smtClean="0"/>
              <a:t>Aug 24, 2010: Lund University, Sweden </a:t>
            </a:r>
          </a:p>
          <a:p>
            <a:pPr eaLnBrk="1" hangingPunct="1"/>
            <a:r>
              <a:rPr lang="en-US" smtClean="0"/>
              <a:t>Sept 28, 2010: Complexity workshop, Caltech, CA (John Doyle)</a:t>
            </a:r>
          </a:p>
          <a:p>
            <a:pPr eaLnBrk="1" hangingPunct="1"/>
            <a:r>
              <a:rPr lang="en-US" smtClean="0"/>
              <a:t>Oct 5, 2010: Southern California Smart Grid Symposium</a:t>
            </a:r>
          </a:p>
          <a:p>
            <a:pPr eaLnBrk="1" hangingPunct="1"/>
            <a:r>
              <a:rPr lang="en-US" smtClean="0"/>
              <a:t>Oct 25, 2010: DIMACS workshop on Algorithmic Decision Theory for Smart Grids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63B092-C6EB-4A48-BC14-A4741469F8E7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4613" y="723900"/>
            <a:ext cx="4181475" cy="3136900"/>
          </a:xfrm>
          <a:ln/>
        </p:spPr>
      </p:sp>
      <p:sp>
        <p:nvSpPr>
          <p:cNvPr id="1095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spcBef>
                <a:spcPct val="50000"/>
              </a:spcBef>
            </a:pPr>
            <a:fld id="{81A9AB75-77CC-49C6-8E87-03C7E520D48D}" type="slidenum">
              <a:rPr lang="en-US" smtClean="0">
                <a:solidFill>
                  <a:srgbClr val="000000"/>
                </a:solidFill>
                <a:latin typeface="Arial" charset="0"/>
              </a:rPr>
              <a:pPr>
                <a:spcBef>
                  <a:spcPct val="50000"/>
                </a:spcBef>
              </a:pPr>
              <a:t>12</a:t>
            </a:fld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5FF994-6C1C-45B9-A535-EF3FFD90FAEB}" type="slidenum">
              <a:rPr lang="en-US" smtClean="0">
                <a:solidFill>
                  <a:srgbClr val="000000"/>
                </a:solidFill>
                <a:latin typeface="Arial" charset="0"/>
              </a:rPr>
              <a:pPr/>
              <a:t>13</a:t>
            </a:fld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35D040-4B79-479D-9E69-6CEBAB7A113D}" type="slidenum">
              <a:rPr lang="en-US" smtClean="0">
                <a:solidFill>
                  <a:srgbClr val="000000"/>
                </a:solidFill>
                <a:latin typeface="Arial" charset="0"/>
              </a:rPr>
              <a:pPr/>
              <a:t>14</a:t>
            </a:fld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5200A8-44D5-4AB8-AF5C-DE628F41651D}" type="slidenum">
              <a:rPr lang="en-US" smtClean="0">
                <a:solidFill>
                  <a:srgbClr val="000000"/>
                </a:solidFill>
                <a:latin typeface="Arial" charset="0"/>
              </a:rPr>
              <a:pPr/>
              <a:t>17</a:t>
            </a:fld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FC4D89-4FDD-4030-867B-AD1D38E08DBB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20540D-61AC-416F-8C8C-D966B0FB2CB2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52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F75221-2F2D-42EE-B321-CAFC515D6047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8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0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4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7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9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1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CFCDAD-CF3E-4E1D-ACB1-0078F751A2CC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27112A-908C-459C-9201-D8D0F9D8812B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12EB2E-1676-4F72-8A43-212629DE5132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4836BE-9715-4ED3-B69A-0FD7B2033561}" type="slidenum">
              <a:rPr lang="en-US" smtClean="0">
                <a:solidFill>
                  <a:srgbClr val="000000"/>
                </a:solidFill>
                <a:latin typeface="Arial" charset="0"/>
              </a:rPr>
              <a:pPr/>
              <a:t>6</a:t>
            </a:fld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2ED34A-614C-4143-84BB-176ACDBA2843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spcBef>
                <a:spcPct val="50000"/>
              </a:spcBef>
            </a:pPr>
            <a:fld id="{79F4B58D-FD14-4D08-AC9F-1FB84BA6406D}" type="slidenum">
              <a:rPr lang="en-US" smtClean="0">
                <a:solidFill>
                  <a:srgbClr val="000000"/>
                </a:solidFill>
                <a:latin typeface="Arial" charset="0"/>
              </a:rPr>
              <a:pPr>
                <a:spcBef>
                  <a:spcPct val="50000"/>
                </a:spcBef>
              </a:pPr>
              <a:t>8</a:t>
            </a:fld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A2CE63-FCCB-494A-A89E-006526C1B740}" type="slidenum">
              <a:rPr lang="en-US" smtClean="0">
                <a:solidFill>
                  <a:srgbClr val="000000"/>
                </a:solidFill>
                <a:latin typeface="Arial" charset="0"/>
              </a:rPr>
              <a:pPr/>
              <a:t>9</a:t>
            </a:fld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9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600200"/>
            <a:ext cx="7772400" cy="13716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499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657601"/>
            <a:ext cx="7010400" cy="1600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fld id="{8A80772D-DECC-4621-9084-9E85BEE00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1" y="228600"/>
            <a:ext cx="2019300" cy="6629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28600"/>
            <a:ext cx="5905500" cy="6629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9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600200"/>
            <a:ext cx="7772400" cy="13716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499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657601"/>
            <a:ext cx="7010400" cy="1600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67CDE10D-0945-4768-9A6E-0F53BBCF37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3" indent="0">
              <a:buNone/>
              <a:defRPr sz="1800"/>
            </a:lvl2pPr>
            <a:lvl3pPr marL="914307" indent="0">
              <a:buNone/>
              <a:defRPr sz="1600"/>
            </a:lvl3pPr>
            <a:lvl4pPr marL="1371459" indent="0">
              <a:buNone/>
              <a:defRPr sz="1400"/>
            </a:lvl4pPr>
            <a:lvl5pPr marL="1828613" indent="0">
              <a:buNone/>
              <a:defRPr sz="1400"/>
            </a:lvl5pPr>
            <a:lvl6pPr marL="2285766" indent="0">
              <a:buNone/>
              <a:defRPr sz="1400"/>
            </a:lvl6pPr>
            <a:lvl7pPr marL="2742919" indent="0">
              <a:buNone/>
              <a:defRPr sz="1400"/>
            </a:lvl7pPr>
            <a:lvl8pPr marL="3200073" indent="0">
              <a:buNone/>
              <a:defRPr sz="1400"/>
            </a:lvl8pPr>
            <a:lvl9pPr marL="365722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95401"/>
            <a:ext cx="39624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295401"/>
            <a:ext cx="39624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59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19" indent="0">
              <a:buNone/>
              <a:defRPr sz="1600" b="1"/>
            </a:lvl7pPr>
            <a:lvl8pPr marL="3200073" indent="0">
              <a:buNone/>
              <a:defRPr sz="1600" b="1"/>
            </a:lvl8pPr>
            <a:lvl9pPr marL="365722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59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19" indent="0">
              <a:buNone/>
              <a:defRPr sz="1600" b="1"/>
            </a:lvl7pPr>
            <a:lvl8pPr marL="3200073" indent="0">
              <a:buNone/>
              <a:defRPr sz="1600" b="1"/>
            </a:lvl8pPr>
            <a:lvl9pPr marL="365722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7" indent="0">
              <a:buNone/>
              <a:defRPr sz="1000"/>
            </a:lvl3pPr>
            <a:lvl4pPr marL="1371459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19" indent="0">
              <a:buNone/>
              <a:defRPr sz="900"/>
            </a:lvl7pPr>
            <a:lvl8pPr marL="3200073" indent="0">
              <a:buNone/>
              <a:defRPr sz="900"/>
            </a:lvl8pPr>
            <a:lvl9pPr marL="365722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7" indent="0">
              <a:buNone/>
              <a:defRPr sz="2400"/>
            </a:lvl3pPr>
            <a:lvl4pPr marL="1371459" indent="0">
              <a:buNone/>
              <a:defRPr sz="2000"/>
            </a:lvl4pPr>
            <a:lvl5pPr marL="1828613" indent="0">
              <a:buNone/>
              <a:defRPr sz="2000"/>
            </a:lvl5pPr>
            <a:lvl6pPr marL="2285766" indent="0">
              <a:buNone/>
              <a:defRPr sz="2000"/>
            </a:lvl6pPr>
            <a:lvl7pPr marL="2742919" indent="0">
              <a:buNone/>
              <a:defRPr sz="2000"/>
            </a:lvl7pPr>
            <a:lvl8pPr marL="3200073" indent="0">
              <a:buNone/>
              <a:defRPr sz="2000"/>
            </a:lvl8pPr>
            <a:lvl9pPr marL="365722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7" indent="0">
              <a:buNone/>
              <a:defRPr sz="1000"/>
            </a:lvl3pPr>
            <a:lvl4pPr marL="1371459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19" indent="0">
              <a:buNone/>
              <a:defRPr sz="900"/>
            </a:lvl7pPr>
            <a:lvl8pPr marL="3200073" indent="0">
              <a:buNone/>
              <a:defRPr sz="900"/>
            </a:lvl8pPr>
            <a:lvl9pPr marL="365722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1" y="228600"/>
            <a:ext cx="2019300" cy="6629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28600"/>
            <a:ext cx="5905500" cy="6629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9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600200"/>
            <a:ext cx="7772400" cy="13716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499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657601"/>
            <a:ext cx="7010400" cy="1600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B4C0E52F-EA65-431B-B51C-95AA8C7CF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3" indent="0">
              <a:buNone/>
              <a:defRPr sz="1800"/>
            </a:lvl2pPr>
            <a:lvl3pPr marL="914307" indent="0">
              <a:buNone/>
              <a:defRPr sz="1600"/>
            </a:lvl3pPr>
            <a:lvl4pPr marL="1371459" indent="0">
              <a:buNone/>
              <a:defRPr sz="1400"/>
            </a:lvl4pPr>
            <a:lvl5pPr marL="1828613" indent="0">
              <a:buNone/>
              <a:defRPr sz="1400"/>
            </a:lvl5pPr>
            <a:lvl6pPr marL="2285766" indent="0">
              <a:buNone/>
              <a:defRPr sz="1400"/>
            </a:lvl6pPr>
            <a:lvl7pPr marL="2742919" indent="0">
              <a:buNone/>
              <a:defRPr sz="1400"/>
            </a:lvl7pPr>
            <a:lvl8pPr marL="3200073" indent="0">
              <a:buNone/>
              <a:defRPr sz="1400"/>
            </a:lvl8pPr>
            <a:lvl9pPr marL="365722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95401"/>
            <a:ext cx="39624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295401"/>
            <a:ext cx="39624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59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19" indent="0">
              <a:buNone/>
              <a:defRPr sz="1600" b="1"/>
            </a:lvl7pPr>
            <a:lvl8pPr marL="3200073" indent="0">
              <a:buNone/>
              <a:defRPr sz="1600" b="1"/>
            </a:lvl8pPr>
            <a:lvl9pPr marL="365722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59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19" indent="0">
              <a:buNone/>
              <a:defRPr sz="1600" b="1"/>
            </a:lvl7pPr>
            <a:lvl8pPr marL="3200073" indent="0">
              <a:buNone/>
              <a:defRPr sz="1600" b="1"/>
            </a:lvl8pPr>
            <a:lvl9pPr marL="365722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3" indent="0">
              <a:buNone/>
              <a:defRPr sz="1800"/>
            </a:lvl2pPr>
            <a:lvl3pPr marL="914307" indent="0">
              <a:buNone/>
              <a:defRPr sz="1600"/>
            </a:lvl3pPr>
            <a:lvl4pPr marL="1371459" indent="0">
              <a:buNone/>
              <a:defRPr sz="1400"/>
            </a:lvl4pPr>
            <a:lvl5pPr marL="1828613" indent="0">
              <a:buNone/>
              <a:defRPr sz="1400"/>
            </a:lvl5pPr>
            <a:lvl6pPr marL="2285766" indent="0">
              <a:buNone/>
              <a:defRPr sz="1400"/>
            </a:lvl6pPr>
            <a:lvl7pPr marL="2742919" indent="0">
              <a:buNone/>
              <a:defRPr sz="1400"/>
            </a:lvl7pPr>
            <a:lvl8pPr marL="3200073" indent="0">
              <a:buNone/>
              <a:defRPr sz="1400"/>
            </a:lvl8pPr>
            <a:lvl9pPr marL="365722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7" indent="0">
              <a:buNone/>
              <a:defRPr sz="1000"/>
            </a:lvl3pPr>
            <a:lvl4pPr marL="1371459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19" indent="0">
              <a:buNone/>
              <a:defRPr sz="900"/>
            </a:lvl7pPr>
            <a:lvl8pPr marL="3200073" indent="0">
              <a:buNone/>
              <a:defRPr sz="900"/>
            </a:lvl8pPr>
            <a:lvl9pPr marL="365722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7" indent="0">
              <a:buNone/>
              <a:defRPr sz="2400"/>
            </a:lvl3pPr>
            <a:lvl4pPr marL="1371459" indent="0">
              <a:buNone/>
              <a:defRPr sz="2000"/>
            </a:lvl4pPr>
            <a:lvl5pPr marL="1828613" indent="0">
              <a:buNone/>
              <a:defRPr sz="2000"/>
            </a:lvl5pPr>
            <a:lvl6pPr marL="2285766" indent="0">
              <a:buNone/>
              <a:defRPr sz="2000"/>
            </a:lvl6pPr>
            <a:lvl7pPr marL="2742919" indent="0">
              <a:buNone/>
              <a:defRPr sz="2000"/>
            </a:lvl7pPr>
            <a:lvl8pPr marL="3200073" indent="0">
              <a:buNone/>
              <a:defRPr sz="2000"/>
            </a:lvl8pPr>
            <a:lvl9pPr marL="365722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7" indent="0">
              <a:buNone/>
              <a:defRPr sz="1000"/>
            </a:lvl3pPr>
            <a:lvl4pPr marL="1371459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19" indent="0">
              <a:buNone/>
              <a:defRPr sz="900"/>
            </a:lvl7pPr>
            <a:lvl8pPr marL="3200073" indent="0">
              <a:buNone/>
              <a:defRPr sz="900"/>
            </a:lvl8pPr>
            <a:lvl9pPr marL="365722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1" y="228600"/>
            <a:ext cx="2019300" cy="6629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28600"/>
            <a:ext cx="5905500" cy="6629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9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600200"/>
            <a:ext cx="7772400" cy="13716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499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657600"/>
            <a:ext cx="7010400" cy="1600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18AC7369-BE55-455C-8128-478635EAF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95400"/>
            <a:ext cx="39624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295400"/>
            <a:ext cx="39624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95401"/>
            <a:ext cx="39624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295401"/>
            <a:ext cx="39624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228600"/>
            <a:ext cx="2019300" cy="6629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28600"/>
            <a:ext cx="5905500" cy="6629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03_1CORP_Sustainable_Forum\POWERPOINT\resources_jpgs\cover_v2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 userDrawn="1"/>
        </p:nvSpPr>
        <p:spPr>
          <a:xfrm>
            <a:off x="4572000" y="5451475"/>
            <a:ext cx="4572000" cy="942975"/>
          </a:xfrm>
          <a:prstGeom prst="rect">
            <a:avLst/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10" name="Picture 3" descr="J:\!Graphics Working\03_1CORP_Sustainable_Forum\POWERPOINT\resources_jpgs\ppt_logos2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548188" y="5540375"/>
            <a:ext cx="4418012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 userDrawn="1"/>
        </p:nvSpPr>
        <p:spPr>
          <a:xfrm>
            <a:off x="0" y="0"/>
            <a:ext cx="9144000" cy="18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en-US" sz="600">
                <a:solidFill>
                  <a:prstClr val="white"/>
                </a:solidFill>
                <a:ea typeface="ＭＳ Ｐゴシック" charset="-128"/>
              </a:rPr>
              <a:t>Copyright © 2010 </a:t>
            </a:r>
          </a:p>
        </p:txBody>
      </p:sp>
      <p:pic>
        <p:nvPicPr>
          <p:cNvPr id="14" name="Picture 9" descr="F:\03_1CORP_Sustainable_Forum\POWERPOINT\resources_jpgs\forumlogo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3162300"/>
            <a:ext cx="49530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0" y="1490748"/>
            <a:ext cx="5105400" cy="1524000"/>
          </a:xfrm>
        </p:spPr>
        <p:txBody>
          <a:bodyPr/>
          <a:lstStyle>
            <a:lvl1pPr algn="l">
              <a:defRPr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0" y="3886200"/>
            <a:ext cx="3886200" cy="5334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B360"/>
              </a:buClr>
              <a:buSzTx/>
              <a:buFontTx/>
              <a:buNone/>
              <a:tabLst/>
              <a:defRPr lang="en-US" sz="1000" smtClean="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4572000" y="4419600"/>
            <a:ext cx="3886200" cy="762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B360"/>
              </a:buClr>
              <a:buSzTx/>
              <a:buFontTx/>
              <a:buNone/>
              <a:tabLst/>
              <a:defRPr sz="11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>
          <a:xfrm>
            <a:off x="0" y="6477000"/>
            <a:ext cx="4419600" cy="381000"/>
          </a:xfrm>
        </p:spPr>
        <p:txBody>
          <a:bodyPr anchor="ctr"/>
          <a:lstStyle>
            <a:lvl1pPr>
              <a:buFontTx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</a:t>
            </a:r>
            <a:fld id="{025684E0-D76B-411F-9D52-D01C6DA89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J:\!Graphics Working\03_1CORP_Sustainable_Forum\POWERPOINT\section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0" y="0"/>
            <a:ext cx="9144000" cy="18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en-US" sz="600">
                <a:solidFill>
                  <a:prstClr val="white"/>
                </a:solidFill>
                <a:ea typeface="ＭＳ Ｐゴシック" charset="-128"/>
              </a:rPr>
              <a:t>Copyright © 2010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352801"/>
            <a:ext cx="7772400" cy="990600"/>
          </a:xfrm>
        </p:spPr>
        <p:txBody>
          <a:bodyPr anchor="b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1999" y="4201995"/>
            <a:ext cx="7732713" cy="39052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6553200" y="6538913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18E74-FEEC-4831-BFDF-0CED7C2923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538913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DA4AF-93E9-439B-BDC3-E41638D04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59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19" indent="0">
              <a:buNone/>
              <a:defRPr sz="1600" b="1"/>
            </a:lvl7pPr>
            <a:lvl8pPr marL="3200073" indent="0">
              <a:buNone/>
              <a:defRPr sz="1600" b="1"/>
            </a:lvl8pPr>
            <a:lvl9pPr marL="365722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59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19" indent="0">
              <a:buNone/>
              <a:defRPr sz="1600" b="1"/>
            </a:lvl7pPr>
            <a:lvl8pPr marL="3200073" indent="0">
              <a:buNone/>
              <a:defRPr sz="1600" b="1"/>
            </a:lvl8pPr>
            <a:lvl9pPr marL="365722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prstClr val="black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fld id="{AE025DF7-7C36-4EA6-8F89-D69BF1AE815F}" type="datetime1">
              <a:rPr lang="en-US"/>
              <a:pPr>
                <a:defRPr/>
              </a:pPr>
              <a:t>10/29/2010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prstClr val="black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C2289-0D9A-400E-8D2F-40034DA5A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2" descr="EPRI logo_RGB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7938" y="730250"/>
            <a:ext cx="3932237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708" name="Rectangle 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746500" y="4478338"/>
            <a:ext cx="4935538" cy="2011362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8707" name="Rectangle 35"/>
          <p:cNvSpPr>
            <a:spLocks noGrp="1" noChangeArrowheads="1"/>
          </p:cNvSpPr>
          <p:nvPr>
            <p:ph type="ctrTitle" sz="quarter"/>
          </p:nvPr>
        </p:nvSpPr>
        <p:spPr>
          <a:xfrm>
            <a:off x="3746500" y="2101850"/>
            <a:ext cx="4935538" cy="228600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6050"/>
            <a:ext cx="4037013" cy="4935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416050"/>
            <a:ext cx="4037012" cy="4935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182563"/>
            <a:ext cx="2055812" cy="6169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2563"/>
            <a:ext cx="6018213" cy="6169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563"/>
            <a:ext cx="8226425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16050"/>
            <a:ext cx="4037013" cy="49355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6613" y="1416050"/>
            <a:ext cx="4037012" cy="4935538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563"/>
            <a:ext cx="8226425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16050"/>
            <a:ext cx="4037013" cy="49355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416050"/>
            <a:ext cx="4037012" cy="49355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563"/>
            <a:ext cx="8226425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16050"/>
            <a:ext cx="8226425" cy="4935538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563"/>
            <a:ext cx="8226425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416050"/>
            <a:ext cx="8226425" cy="4935538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9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600200"/>
            <a:ext cx="7772400" cy="13716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499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657600"/>
            <a:ext cx="7010400" cy="1600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F9CBBABA-3BB5-48AB-9907-1622EB816C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95400"/>
            <a:ext cx="39624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295400"/>
            <a:ext cx="39624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228600"/>
            <a:ext cx="2019300" cy="6629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28600"/>
            <a:ext cx="5905500" cy="6629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7" indent="0">
              <a:buNone/>
              <a:defRPr sz="1000"/>
            </a:lvl3pPr>
            <a:lvl4pPr marL="1371459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19" indent="0">
              <a:buNone/>
              <a:defRPr sz="900"/>
            </a:lvl7pPr>
            <a:lvl8pPr marL="3200073" indent="0">
              <a:buNone/>
              <a:defRPr sz="900"/>
            </a:lvl8pPr>
            <a:lvl9pPr marL="365722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7" indent="0">
              <a:buNone/>
              <a:defRPr sz="2400"/>
            </a:lvl3pPr>
            <a:lvl4pPr marL="1371459" indent="0">
              <a:buNone/>
              <a:defRPr sz="2000"/>
            </a:lvl4pPr>
            <a:lvl5pPr marL="1828613" indent="0">
              <a:buNone/>
              <a:defRPr sz="2000"/>
            </a:lvl5pPr>
            <a:lvl6pPr marL="2285766" indent="0">
              <a:buNone/>
              <a:defRPr sz="2000"/>
            </a:lvl6pPr>
            <a:lvl7pPr marL="2742919" indent="0">
              <a:buNone/>
              <a:defRPr sz="2000"/>
            </a:lvl7pPr>
            <a:lvl8pPr marL="3200073" indent="0">
              <a:buNone/>
              <a:defRPr sz="2000"/>
            </a:lvl8pPr>
            <a:lvl9pPr marL="365722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7" indent="0">
              <a:buNone/>
              <a:defRPr sz="1000"/>
            </a:lvl3pPr>
            <a:lvl4pPr marL="1371459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19" indent="0">
              <a:buNone/>
              <a:defRPr sz="900"/>
            </a:lvl7pPr>
            <a:lvl8pPr marL="3200073" indent="0">
              <a:buNone/>
              <a:defRPr sz="900"/>
            </a:lvl8pPr>
            <a:lvl9pPr marL="365722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8.xml"/><Relationship Id="rId9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image" Target="../media/image7.jpeg"/><Relationship Id="rId2" Type="http://schemas.openxmlformats.org/officeDocument/2006/relationships/slideLayout" Target="../slideLayouts/slideLayout52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228600"/>
            <a:ext cx="8077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295400"/>
            <a:ext cx="8077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52400" y="152400"/>
            <a:ext cx="6286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32" r:id="rId2"/>
    <p:sldLayoutId id="2147483831" r:id="rId3"/>
    <p:sldLayoutId id="2147483830" r:id="rId4"/>
    <p:sldLayoutId id="2147483829" r:id="rId5"/>
    <p:sldLayoutId id="2147483828" r:id="rId6"/>
    <p:sldLayoutId id="2147483827" r:id="rId7"/>
    <p:sldLayoutId id="2147483826" r:id="rId8"/>
    <p:sldLayoutId id="2147483825" r:id="rId9"/>
    <p:sldLayoutId id="2147483824" r:id="rId10"/>
    <p:sldLayoutId id="214748382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00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00FF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00FF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00FF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00FF"/>
          </a:solidFill>
          <a:latin typeface="Verdana" pitchFamily="34" charset="0"/>
        </a:defRPr>
      </a:lvl5pPr>
      <a:lvl6pPr marL="457153" algn="l" rtl="0" fontAlgn="base">
        <a:spcBef>
          <a:spcPct val="0"/>
        </a:spcBef>
        <a:spcAft>
          <a:spcPct val="0"/>
        </a:spcAft>
        <a:defRPr sz="3800">
          <a:solidFill>
            <a:srgbClr val="0000FF"/>
          </a:solidFill>
          <a:latin typeface="Verdana" pitchFamily="34" charset="0"/>
        </a:defRPr>
      </a:lvl6pPr>
      <a:lvl7pPr marL="914307" algn="l" rtl="0" fontAlgn="base">
        <a:spcBef>
          <a:spcPct val="0"/>
        </a:spcBef>
        <a:spcAft>
          <a:spcPct val="0"/>
        </a:spcAft>
        <a:defRPr sz="3800">
          <a:solidFill>
            <a:srgbClr val="0000FF"/>
          </a:solidFill>
          <a:latin typeface="Verdana" pitchFamily="34" charset="0"/>
        </a:defRPr>
      </a:lvl7pPr>
      <a:lvl8pPr marL="1371459" algn="l" rtl="0" fontAlgn="base">
        <a:spcBef>
          <a:spcPct val="0"/>
        </a:spcBef>
        <a:spcAft>
          <a:spcPct val="0"/>
        </a:spcAft>
        <a:defRPr sz="3800">
          <a:solidFill>
            <a:srgbClr val="0000FF"/>
          </a:solidFill>
          <a:latin typeface="Verdana" pitchFamily="34" charset="0"/>
        </a:defRPr>
      </a:lvl8pPr>
      <a:lvl9pPr marL="1828613" algn="l" rtl="0" fontAlgn="base">
        <a:spcBef>
          <a:spcPct val="0"/>
        </a:spcBef>
        <a:spcAft>
          <a:spcPct val="0"/>
        </a:spcAft>
        <a:defRPr sz="3800">
          <a:solidFill>
            <a:srgbClr val="0000FF"/>
          </a:solidFill>
          <a:latin typeface="Verdana" pitchFamily="34" charset="0"/>
        </a:defRPr>
      </a:lvl9pPr>
    </p:titleStyle>
    <p:bodyStyle>
      <a:lvl1pPr marL="468313" indent="-4683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6463" indent="-4349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303338" indent="-3937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3pPr>
      <a:lvl4pPr marL="1692275" indent="-3857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4pPr>
      <a:lvl5pPr marL="2092325" indent="-396875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50852" indent="-39842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3008004" indent="-39842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65158" indent="-39842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922311" indent="-39842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9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9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5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228600"/>
            <a:ext cx="8077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295400"/>
            <a:ext cx="8077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52400" y="152400"/>
            <a:ext cx="6286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42" r:id="rId2"/>
    <p:sldLayoutId id="2147483841" r:id="rId3"/>
    <p:sldLayoutId id="2147483840" r:id="rId4"/>
    <p:sldLayoutId id="2147483839" r:id="rId5"/>
    <p:sldLayoutId id="2147483838" r:id="rId6"/>
    <p:sldLayoutId id="2147483837" r:id="rId7"/>
    <p:sldLayoutId id="2147483836" r:id="rId8"/>
    <p:sldLayoutId id="2147483835" r:id="rId9"/>
    <p:sldLayoutId id="2147483834" r:id="rId10"/>
    <p:sldLayoutId id="214748383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00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00FF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00FF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00FF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00FF"/>
          </a:solidFill>
          <a:latin typeface="Verdana" pitchFamily="34" charset="0"/>
        </a:defRPr>
      </a:lvl5pPr>
      <a:lvl6pPr marL="457153" algn="l" rtl="0" fontAlgn="base">
        <a:spcBef>
          <a:spcPct val="0"/>
        </a:spcBef>
        <a:spcAft>
          <a:spcPct val="0"/>
        </a:spcAft>
        <a:defRPr sz="3800">
          <a:solidFill>
            <a:srgbClr val="0000FF"/>
          </a:solidFill>
          <a:latin typeface="Verdana" pitchFamily="34" charset="0"/>
        </a:defRPr>
      </a:lvl6pPr>
      <a:lvl7pPr marL="914307" algn="l" rtl="0" fontAlgn="base">
        <a:spcBef>
          <a:spcPct val="0"/>
        </a:spcBef>
        <a:spcAft>
          <a:spcPct val="0"/>
        </a:spcAft>
        <a:defRPr sz="3800">
          <a:solidFill>
            <a:srgbClr val="0000FF"/>
          </a:solidFill>
          <a:latin typeface="Verdana" pitchFamily="34" charset="0"/>
        </a:defRPr>
      </a:lvl7pPr>
      <a:lvl8pPr marL="1371459" algn="l" rtl="0" fontAlgn="base">
        <a:spcBef>
          <a:spcPct val="0"/>
        </a:spcBef>
        <a:spcAft>
          <a:spcPct val="0"/>
        </a:spcAft>
        <a:defRPr sz="3800">
          <a:solidFill>
            <a:srgbClr val="0000FF"/>
          </a:solidFill>
          <a:latin typeface="Verdana" pitchFamily="34" charset="0"/>
        </a:defRPr>
      </a:lvl8pPr>
      <a:lvl9pPr marL="1828613" algn="l" rtl="0" fontAlgn="base">
        <a:spcBef>
          <a:spcPct val="0"/>
        </a:spcBef>
        <a:spcAft>
          <a:spcPct val="0"/>
        </a:spcAft>
        <a:defRPr sz="3800">
          <a:solidFill>
            <a:srgbClr val="0000FF"/>
          </a:solidFill>
          <a:latin typeface="Verdana" pitchFamily="34" charset="0"/>
        </a:defRPr>
      </a:lvl9pPr>
    </p:titleStyle>
    <p:bodyStyle>
      <a:lvl1pPr marL="468313" indent="-4683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6463" indent="-4349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303338" indent="-3937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3pPr>
      <a:lvl4pPr marL="1692275" indent="-3857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4pPr>
      <a:lvl5pPr marL="2092325" indent="-396875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50852" indent="-39842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3008004" indent="-39842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65158" indent="-39842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922311" indent="-39842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9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9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5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228600"/>
            <a:ext cx="8077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295400"/>
            <a:ext cx="8077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52400" y="152400"/>
            <a:ext cx="6286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52" r:id="rId2"/>
    <p:sldLayoutId id="2147483851" r:id="rId3"/>
    <p:sldLayoutId id="2147483850" r:id="rId4"/>
    <p:sldLayoutId id="2147483849" r:id="rId5"/>
    <p:sldLayoutId id="2147483848" r:id="rId6"/>
    <p:sldLayoutId id="2147483847" r:id="rId7"/>
    <p:sldLayoutId id="2147483846" r:id="rId8"/>
    <p:sldLayoutId id="2147483845" r:id="rId9"/>
    <p:sldLayoutId id="2147483844" r:id="rId10"/>
    <p:sldLayoutId id="214748384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00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00FF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00FF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00FF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00FF"/>
          </a:solidFill>
          <a:latin typeface="Verdana" pitchFamily="34" charset="0"/>
        </a:defRPr>
      </a:lvl5pPr>
      <a:lvl6pPr marL="457153" algn="l" rtl="0" fontAlgn="base">
        <a:spcBef>
          <a:spcPct val="0"/>
        </a:spcBef>
        <a:spcAft>
          <a:spcPct val="0"/>
        </a:spcAft>
        <a:defRPr sz="3800">
          <a:solidFill>
            <a:srgbClr val="0000FF"/>
          </a:solidFill>
          <a:latin typeface="Verdana" pitchFamily="34" charset="0"/>
        </a:defRPr>
      </a:lvl6pPr>
      <a:lvl7pPr marL="914307" algn="l" rtl="0" fontAlgn="base">
        <a:spcBef>
          <a:spcPct val="0"/>
        </a:spcBef>
        <a:spcAft>
          <a:spcPct val="0"/>
        </a:spcAft>
        <a:defRPr sz="3800">
          <a:solidFill>
            <a:srgbClr val="0000FF"/>
          </a:solidFill>
          <a:latin typeface="Verdana" pitchFamily="34" charset="0"/>
        </a:defRPr>
      </a:lvl7pPr>
      <a:lvl8pPr marL="1371459" algn="l" rtl="0" fontAlgn="base">
        <a:spcBef>
          <a:spcPct val="0"/>
        </a:spcBef>
        <a:spcAft>
          <a:spcPct val="0"/>
        </a:spcAft>
        <a:defRPr sz="3800">
          <a:solidFill>
            <a:srgbClr val="0000FF"/>
          </a:solidFill>
          <a:latin typeface="Verdana" pitchFamily="34" charset="0"/>
        </a:defRPr>
      </a:lvl8pPr>
      <a:lvl9pPr marL="1828613" algn="l" rtl="0" fontAlgn="base">
        <a:spcBef>
          <a:spcPct val="0"/>
        </a:spcBef>
        <a:spcAft>
          <a:spcPct val="0"/>
        </a:spcAft>
        <a:defRPr sz="3800">
          <a:solidFill>
            <a:srgbClr val="0000FF"/>
          </a:solidFill>
          <a:latin typeface="Verdana" pitchFamily="34" charset="0"/>
        </a:defRPr>
      </a:lvl9pPr>
    </p:titleStyle>
    <p:bodyStyle>
      <a:lvl1pPr marL="468313" indent="-4683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6463" indent="-4349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303338" indent="-3937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3pPr>
      <a:lvl4pPr marL="1692275" indent="-3857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4pPr>
      <a:lvl5pPr marL="2092325" indent="-396875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50852" indent="-39842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3008004" indent="-39842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65158" indent="-39842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922311" indent="-39842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9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9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5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228600"/>
            <a:ext cx="8077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295400"/>
            <a:ext cx="8077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52400" y="152400"/>
            <a:ext cx="6286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62" r:id="rId2"/>
    <p:sldLayoutId id="2147483861" r:id="rId3"/>
    <p:sldLayoutId id="2147483860" r:id="rId4"/>
    <p:sldLayoutId id="2147483859" r:id="rId5"/>
    <p:sldLayoutId id="2147483858" r:id="rId6"/>
    <p:sldLayoutId id="2147483857" r:id="rId7"/>
    <p:sldLayoutId id="2147483856" r:id="rId8"/>
    <p:sldLayoutId id="2147483855" r:id="rId9"/>
    <p:sldLayoutId id="2147483854" r:id="rId10"/>
    <p:sldLayoutId id="214748385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00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00FF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00FF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00FF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00FF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rgbClr val="0000FF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rgbClr val="0000FF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rgbClr val="0000FF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rgbClr val="0000FF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8" descr="F:\03_1CORP_Sustainable_Forum\POWERPOINT\resources_jpgs\ppt copy_v3.jpg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0" y="-793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177800"/>
            <a:ext cx="815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018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838200"/>
            <a:ext cx="81534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1913"/>
            <a:ext cx="533400" cy="4381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rgbClr val="A6A6A6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|  </a:t>
            </a:r>
            <a:fld id="{EE8B1CFD-3B10-4942-8E01-4944AD1B51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0182" name="Picture 3" descr="J:\!Graphics Working\03_1CORP_Sustainable_Forum\POWERPOINT\resources_jpgs\ppt_logos2.png"/>
          <p:cNvPicPr>
            <a:picLocks noChangeAspect="1" noChangeArrowheads="1"/>
          </p:cNvPicPr>
          <p:nvPr userDrawn="1"/>
        </p:nvPicPr>
        <p:blipFill>
          <a:blip r:embed="rId9"/>
          <a:srcRect l="54237" t="35110" b="39542"/>
          <a:stretch>
            <a:fillRect/>
          </a:stretch>
        </p:blipFill>
        <p:spPr bwMode="auto">
          <a:xfrm>
            <a:off x="1174750" y="6586538"/>
            <a:ext cx="1035050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3" descr="J:\!Graphics Working\03_1CORP_Sustainable_Forum\POWERPOINT\resources_jpgs\ppt_logos2.png"/>
          <p:cNvPicPr>
            <a:picLocks noChangeAspect="1" noChangeArrowheads="1"/>
          </p:cNvPicPr>
          <p:nvPr userDrawn="1"/>
        </p:nvPicPr>
        <p:blipFill>
          <a:blip r:embed="rId9"/>
          <a:srcRect t="73132"/>
          <a:stretch>
            <a:fillRect/>
          </a:stretch>
        </p:blipFill>
        <p:spPr bwMode="auto">
          <a:xfrm>
            <a:off x="2362200" y="6557963"/>
            <a:ext cx="2263775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Picture 9" descr="F:\03_1CORP_Sustainable_Forum\POWERPOINT\resources_jpgs\forumlogo.pn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5019675" y="6578600"/>
            <a:ext cx="365760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 userDrawn="1"/>
        </p:nvSpPr>
        <p:spPr>
          <a:xfrm rot="16200000">
            <a:off x="-2531268" y="3412331"/>
            <a:ext cx="54864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 dirty="0">
                <a:solidFill>
                  <a:prstClr val="white">
                    <a:lumMod val="65000"/>
                  </a:prstClr>
                </a:solidFill>
                <a:latin typeface="Calibri"/>
                <a:ea typeface="ＭＳ Ｐゴシック" charset="-128"/>
              </a:rPr>
              <a:t>3B SMART Grid Strategy: Vision, Challenges and Solutions</a:t>
            </a:r>
          </a:p>
        </p:txBody>
      </p:sp>
      <p:pic>
        <p:nvPicPr>
          <p:cNvPr id="50186" name="Picture 3" descr="J:\!Graphics Working\03_1CORP_Sustainable_Forum\POWERPOINT\resources_jpgs\ppt_logos2.png"/>
          <p:cNvPicPr>
            <a:picLocks noChangeAspect="1" noChangeArrowheads="1"/>
          </p:cNvPicPr>
          <p:nvPr userDrawn="1"/>
        </p:nvPicPr>
        <p:blipFill>
          <a:blip r:embed="rId9"/>
          <a:srcRect r="52994" b="26868"/>
          <a:stretch>
            <a:fillRect/>
          </a:stretch>
        </p:blipFill>
        <p:spPr bwMode="auto">
          <a:xfrm>
            <a:off x="-33338" y="6376988"/>
            <a:ext cx="1063626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 userDrawn="1"/>
        </p:nvSpPr>
        <p:spPr>
          <a:xfrm>
            <a:off x="0" y="0"/>
            <a:ext cx="9144000" cy="18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en-US" sz="600">
                <a:solidFill>
                  <a:prstClr val="white"/>
                </a:solidFill>
                <a:ea typeface="ＭＳ Ｐゴシック" charset="-128"/>
              </a:rPr>
              <a:t>Copyright © 2010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006892"/>
          </a:solidFill>
          <a:latin typeface="+mj-lt"/>
          <a:ea typeface="ＭＳ Ｐゴシック" charset="-128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6892"/>
          </a:solidFill>
          <a:latin typeface="Calibri" pitchFamily="34" charset="0"/>
          <a:ea typeface="ＭＳ Ｐゴシック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6892"/>
          </a:solidFill>
          <a:latin typeface="Calibri" pitchFamily="34" charset="0"/>
          <a:ea typeface="ＭＳ Ｐゴシック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6892"/>
          </a:solidFill>
          <a:latin typeface="Calibri" pitchFamily="34" charset="0"/>
          <a:ea typeface="ＭＳ Ｐゴシック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6892"/>
          </a:solidFill>
          <a:latin typeface="Calibri" pitchFamily="34" charset="0"/>
          <a:ea typeface="ＭＳ Ｐゴシック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689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689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689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689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Rectangle 62"/>
          <p:cNvSpPr>
            <a:spLocks noChangeArrowheads="1"/>
          </p:cNvSpPr>
          <p:nvPr/>
        </p:nvSpPr>
        <p:spPr bwMode="auto">
          <a:xfrm>
            <a:off x="227013" y="1150938"/>
            <a:ext cx="8739187" cy="128587"/>
          </a:xfrm>
          <a:prstGeom prst="rect">
            <a:avLst/>
          </a:prstGeom>
          <a:gradFill rotWithShape="1">
            <a:gsLst>
              <a:gs pos="0">
                <a:srgbClr val="0000C5">
                  <a:alpha val="89999"/>
                </a:srgbClr>
              </a:gs>
              <a:gs pos="100000">
                <a:srgbClr val="FFFFFF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1060" name="Text Box 36"/>
          <p:cNvSpPr txBox="1">
            <a:spLocks noChangeArrowheads="1"/>
          </p:cNvSpPr>
          <p:nvPr/>
        </p:nvSpPr>
        <p:spPr bwMode="auto">
          <a:xfrm>
            <a:off x="4267200" y="6594475"/>
            <a:ext cx="6080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fld id="{E8BF66BA-3AF1-4F18-8435-7BAA61B80B49}" type="slidenum">
              <a:rPr lang="en-US" sz="1000">
                <a:solidFill>
                  <a:srgbClr val="4D4D4D"/>
                </a:solidFill>
              </a:rPr>
              <a:pPr algn="ct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>
              <a:solidFill>
                <a:srgbClr val="4D4D4D"/>
              </a:solidFill>
            </a:endParaRPr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2563"/>
            <a:ext cx="82264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6050"/>
            <a:ext cx="8226425" cy="493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63" name="Rectangle 39"/>
          <p:cNvSpPr>
            <a:spLocks noChangeArrowheads="1"/>
          </p:cNvSpPr>
          <p:nvPr/>
        </p:nvSpPr>
        <p:spPr bwMode="auto">
          <a:xfrm>
            <a:off x="0" y="0"/>
            <a:ext cx="304800" cy="1600200"/>
          </a:xfrm>
          <a:prstGeom prst="rect">
            <a:avLst/>
          </a:prstGeom>
          <a:gradFill rotWithShape="1">
            <a:gsLst>
              <a:gs pos="0">
                <a:srgbClr val="0000C5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1071" name="Text Box 47"/>
          <p:cNvSpPr txBox="1">
            <a:spLocks noChangeArrowheads="1"/>
          </p:cNvSpPr>
          <p:nvPr/>
        </p:nvSpPr>
        <p:spPr bwMode="auto">
          <a:xfrm>
            <a:off x="215900" y="6613525"/>
            <a:ext cx="27638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700">
                <a:solidFill>
                  <a:srgbClr val="4D4D4D"/>
                </a:solidFill>
                <a:cs typeface="Arial" charset="0"/>
              </a:rPr>
              <a:t>© 2010 Electric Power Research Institute, Inc. All rights reserved.</a:t>
            </a:r>
            <a:endParaRPr lang="en-US" sz="700">
              <a:solidFill>
                <a:srgbClr val="4D4D4D"/>
              </a:solidFill>
            </a:endParaRPr>
          </a:p>
        </p:txBody>
      </p:sp>
      <p:pic>
        <p:nvPicPr>
          <p:cNvPr id="57352" name="Picture 61" descr="EPRI logo_RGB_2@30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018338" y="6446838"/>
            <a:ext cx="18288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76" r:id="rId2"/>
    <p:sldLayoutId id="2147483875" r:id="rId3"/>
    <p:sldLayoutId id="2147483874" r:id="rId4"/>
    <p:sldLayoutId id="2147483873" r:id="rId5"/>
    <p:sldLayoutId id="2147483872" r:id="rId6"/>
    <p:sldLayoutId id="2147483871" r:id="rId7"/>
    <p:sldLayoutId id="2147483870" r:id="rId8"/>
    <p:sldLayoutId id="2147483869" r:id="rId9"/>
    <p:sldLayoutId id="2147483868" r:id="rId10"/>
    <p:sldLayoutId id="2147483867" r:id="rId11"/>
    <p:sldLayoutId id="2147483866" r:id="rId12"/>
    <p:sldLayoutId id="2147483865" r:id="rId13"/>
    <p:sldLayoutId id="2147483864" r:id="rId14"/>
    <p:sldLayoutId id="2147483863" r:id="rId15"/>
  </p:sldLayoutIdLst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rgbClr val="0000C5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rgbClr val="0000C5"/>
          </a:solidFill>
          <a:latin typeface="Arial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rgbClr val="0000C5"/>
          </a:solidFill>
          <a:latin typeface="Arial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rgbClr val="0000C5"/>
          </a:solidFill>
          <a:latin typeface="Arial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rgbClr val="0000C5"/>
          </a:solidFill>
          <a:latin typeface="Arial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rgbClr val="0000C5"/>
          </a:solidFill>
          <a:latin typeface="Arial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rgbClr val="0000C5"/>
          </a:solidFill>
          <a:latin typeface="Arial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rgbClr val="0000C5"/>
          </a:solidFill>
          <a:latin typeface="Arial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rgbClr val="0000C5"/>
          </a:solidFill>
          <a:latin typeface="Arial" charset="0"/>
        </a:defRPr>
      </a:lvl9pPr>
    </p:titleStyle>
    <p:bodyStyle>
      <a:lvl1pPr marL="173038" indent="-173038" algn="l" rtl="0" eaLnBrk="0" fontAlgn="base" hangingPunct="0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573088" indent="-285750" algn="l" rtl="0" eaLnBrk="0" fontAlgn="base" hangingPunct="0">
        <a:lnSpc>
          <a:spcPct val="95000"/>
        </a:lnSpc>
        <a:spcBef>
          <a:spcPct val="0"/>
        </a:spcBef>
        <a:spcAft>
          <a:spcPct val="25000"/>
        </a:spcAft>
        <a:buChar char="–"/>
        <a:defRPr sz="2400">
          <a:solidFill>
            <a:srgbClr val="000000"/>
          </a:solidFill>
          <a:latin typeface="+mn-lt"/>
        </a:defRPr>
      </a:lvl2pPr>
      <a:lvl3pPr marL="920750" indent="-233363" algn="l" rtl="0" eaLnBrk="0" fontAlgn="base" hangingPunct="0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3pPr>
      <a:lvl4pPr marL="1316038" indent="-280988" algn="l" rtl="0" eaLnBrk="0" fontAlgn="base" hangingPunct="0">
        <a:lnSpc>
          <a:spcPct val="95000"/>
        </a:lnSpc>
        <a:spcBef>
          <a:spcPct val="0"/>
        </a:spcBef>
        <a:spcAft>
          <a:spcPct val="25000"/>
        </a:spcAft>
        <a:buChar char="–"/>
        <a:defRPr sz="2400">
          <a:solidFill>
            <a:srgbClr val="000000"/>
          </a:solidFill>
          <a:latin typeface="+mn-lt"/>
        </a:defRPr>
      </a:lvl4pPr>
      <a:lvl5pPr marL="1657350" indent="-222250" algn="l" rtl="0" eaLnBrk="0" fontAlgn="base" hangingPunct="0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5pPr>
      <a:lvl6pPr marL="2114550" indent="-222250" algn="l" rtl="0" fontAlgn="base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6pPr>
      <a:lvl7pPr marL="2571750" indent="-222250" algn="l" rtl="0" fontAlgn="base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7pPr>
      <a:lvl8pPr marL="3028950" indent="-222250" algn="l" rtl="0" fontAlgn="base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8pPr>
      <a:lvl9pPr marL="3486150" indent="-222250" algn="l" rtl="0" fontAlgn="base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228600"/>
            <a:ext cx="8077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295400"/>
            <a:ext cx="8077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73732" name="Picture 4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52400" y="152400"/>
            <a:ext cx="6286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86" r:id="rId2"/>
    <p:sldLayoutId id="2147483885" r:id="rId3"/>
    <p:sldLayoutId id="2147483884" r:id="rId4"/>
    <p:sldLayoutId id="2147483883" r:id="rId5"/>
    <p:sldLayoutId id="2147483882" r:id="rId6"/>
    <p:sldLayoutId id="2147483881" r:id="rId7"/>
    <p:sldLayoutId id="2147483880" r:id="rId8"/>
    <p:sldLayoutId id="2147483879" r:id="rId9"/>
    <p:sldLayoutId id="2147483878" r:id="rId10"/>
    <p:sldLayoutId id="214748387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00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00FF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00FF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00FF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00FF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rgbClr val="0000FF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rgbClr val="0000FF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rgbClr val="0000FF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rgbClr val="0000FF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6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oleObject" Target="../embeddings/oleObject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6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6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oleObject" Target="../embeddings/oleObject7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3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524000"/>
          </a:xfrm>
        </p:spPr>
        <p:txBody>
          <a:bodyPr/>
          <a:lstStyle/>
          <a:p>
            <a:pPr algn="ctr" eaLnBrk="1" hangingPunct="1"/>
            <a:r>
              <a:rPr lang="en-US" altLang="zh-CN" sz="3600" smtClean="0">
                <a:ea typeface="宋体"/>
                <a:cs typeface="宋体"/>
              </a:rPr>
              <a:t>Optimal Power Flow Problems</a:t>
            </a:r>
            <a:endParaRPr lang="en-US" sz="3600" smtClean="0"/>
          </a:p>
        </p:txBody>
      </p:sp>
      <p:sp>
        <p:nvSpPr>
          <p:cNvPr id="88066" name="Line 4"/>
          <p:cNvSpPr>
            <a:spLocks noChangeShapeType="1"/>
          </p:cNvSpPr>
          <p:nvPr/>
        </p:nvSpPr>
        <p:spPr bwMode="auto">
          <a:xfrm>
            <a:off x="914400" y="2057400"/>
            <a:ext cx="73152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 lIns="91430" tIns="45716" rIns="91430" bIns="45716"/>
          <a:lstStyle/>
          <a:p>
            <a:endParaRPr lang="en-US"/>
          </a:p>
        </p:txBody>
      </p:sp>
      <p:pic>
        <p:nvPicPr>
          <p:cNvPr id="88067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5867400"/>
            <a:ext cx="8382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143000" y="2514600"/>
            <a:ext cx="6781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/>
          <a:lstStyle/>
          <a:p>
            <a:pPr algn="ctr" defTabSz="914307">
              <a:spcBef>
                <a:spcPct val="20000"/>
              </a:spcBef>
              <a:buClr>
                <a:schemeClr val="accent2"/>
              </a:buClr>
              <a:defRPr/>
            </a:pPr>
            <a:endParaRPr lang="en-US" altLang="zh-CN" sz="500" kern="0" dirty="0">
              <a:latin typeface="+mn-lt"/>
              <a:ea typeface="宋体" pitchFamily="2" charset="-122"/>
            </a:endParaRPr>
          </a:p>
          <a:p>
            <a:pPr algn="ctr" defTabSz="914307">
              <a:spcBef>
                <a:spcPct val="20000"/>
              </a:spcBef>
              <a:buClr>
                <a:schemeClr val="accent2"/>
              </a:buClr>
              <a:defRPr/>
            </a:pPr>
            <a:endParaRPr lang="en-US" sz="2800" kern="0" dirty="0">
              <a:latin typeface="Trebuchet MS" pitchFamily="34" charset="0"/>
            </a:endParaRPr>
          </a:p>
          <a:p>
            <a:pPr algn="ctr" defTabSz="914307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2800" kern="0" dirty="0">
                <a:latin typeface="Trebuchet MS" pitchFamily="34" charset="0"/>
              </a:rPr>
              <a:t>Steven Low</a:t>
            </a:r>
          </a:p>
          <a:p>
            <a:pPr algn="ctr" defTabSz="914307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2800" kern="0" dirty="0">
                <a:latin typeface="Trebuchet MS" pitchFamily="34" charset="0"/>
              </a:rPr>
              <a:t>CMS, EE, Caltech</a:t>
            </a:r>
          </a:p>
          <a:p>
            <a:pPr algn="ctr" defTabSz="914307">
              <a:spcBef>
                <a:spcPct val="20000"/>
              </a:spcBef>
              <a:buClr>
                <a:schemeClr val="accent2"/>
              </a:buClr>
              <a:defRPr/>
            </a:pPr>
            <a:endParaRPr lang="en-US" sz="2000" kern="0" dirty="0">
              <a:latin typeface="Trebuchet MS" pitchFamily="34" charset="0"/>
            </a:endParaRPr>
          </a:p>
          <a:p>
            <a:pPr algn="ctr" defTabSz="914307">
              <a:spcBef>
                <a:spcPct val="20000"/>
              </a:spcBef>
              <a:buClr>
                <a:schemeClr val="accent2"/>
              </a:buClr>
              <a:defRPr/>
            </a:pPr>
            <a:endParaRPr lang="en-US" sz="1200" kern="0" dirty="0">
              <a:latin typeface="+mn-lt"/>
            </a:endParaRPr>
          </a:p>
          <a:p>
            <a:pPr algn="ctr" defTabSz="914307">
              <a:spcBef>
                <a:spcPct val="20000"/>
              </a:spcBef>
              <a:buClr>
                <a:schemeClr val="accent2"/>
              </a:buClr>
              <a:defRPr/>
            </a:pPr>
            <a:endParaRPr lang="en-US" sz="1200" kern="0" dirty="0">
              <a:latin typeface="+mn-lt"/>
            </a:endParaRPr>
          </a:p>
          <a:p>
            <a:pPr algn="ctr" defTabSz="914307">
              <a:spcBef>
                <a:spcPct val="20000"/>
              </a:spcBef>
              <a:buClr>
                <a:schemeClr val="accent2"/>
              </a:buClr>
              <a:defRPr/>
            </a:pPr>
            <a:endParaRPr lang="en-US" sz="1200" kern="0" dirty="0">
              <a:latin typeface="+mn-lt"/>
            </a:endParaRPr>
          </a:p>
          <a:p>
            <a:pPr algn="ctr" defTabSz="914307">
              <a:spcBef>
                <a:spcPct val="20000"/>
              </a:spcBef>
              <a:buClr>
                <a:schemeClr val="accent2"/>
              </a:buClr>
              <a:defRPr/>
            </a:pPr>
            <a:endParaRPr lang="en-US" sz="1600" kern="0" dirty="0">
              <a:latin typeface="+mn-lt"/>
            </a:endParaRPr>
          </a:p>
        </p:txBody>
      </p:sp>
      <p:sp>
        <p:nvSpPr>
          <p:cNvPr id="88069" name="TextBox 9"/>
          <p:cNvSpPr txBox="1">
            <a:spLocks noChangeArrowheads="1"/>
          </p:cNvSpPr>
          <p:nvPr/>
        </p:nvSpPr>
        <p:spPr bwMode="auto">
          <a:xfrm>
            <a:off x="1066800" y="4808538"/>
            <a:ext cx="71564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Collaborators: </a:t>
            </a:r>
          </a:p>
          <a:p>
            <a:pPr eaLnBrk="0" hangingPunct="0"/>
            <a:r>
              <a:rPr lang="en-US" sz="2400"/>
              <a:t>Mani Chandy, Javad Lavaei, Ufuk Topcu, Mumu Xu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Challenge 1: grid efficiency</a:t>
            </a:r>
          </a:p>
        </p:txBody>
      </p:sp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077200" cy="502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smtClean="0">
                <a:ea typeface="宋体"/>
                <a:cs typeface="宋体"/>
              </a:rPr>
              <a:t>Must increase grid efficiency</a:t>
            </a:r>
          </a:p>
          <a:p>
            <a:pPr eaLnBrk="1" hangingPunct="1">
              <a:buFont typeface="Wingdings" pitchFamily="2" charset="2"/>
              <a:buNone/>
            </a:pPr>
            <a:endParaRPr lang="en-US" altLang="zh-CN" smtClean="0">
              <a:ea typeface="宋体"/>
              <a:cs typeface="宋体"/>
            </a:endParaRPr>
          </a:p>
          <a:p>
            <a:pPr eaLnBrk="1" hangingPunct="1"/>
            <a:r>
              <a:rPr lang="en-US" altLang="zh-CN" smtClean="0">
                <a:ea typeface="宋体"/>
                <a:cs typeface="宋体"/>
              </a:rPr>
              <a:t>5% higher grid efficiency = 53M cars</a:t>
            </a:r>
          </a:p>
          <a:p>
            <a:pPr eaLnBrk="1" hangingPunct="1"/>
            <a:r>
              <a:rPr lang="en-US" altLang="zh-CN" smtClean="0">
                <a:ea typeface="宋体"/>
                <a:cs typeface="宋体"/>
              </a:rPr>
              <a:t>Real-time dynamic visibility of power system</a:t>
            </a:r>
          </a:p>
          <a:p>
            <a:pPr lvl="1" eaLnBrk="1" hangingPunct="1"/>
            <a:r>
              <a:rPr lang="en-US" altLang="zh-CN" smtClean="0">
                <a:ea typeface="宋体"/>
                <a:cs typeface="宋体"/>
              </a:rPr>
              <a:t>Now: measurements at 2-4 s timescale offers steady-state behavior</a:t>
            </a:r>
          </a:p>
          <a:p>
            <a:pPr lvl="1" eaLnBrk="1" hangingPunct="1">
              <a:buClr>
                <a:srgbClr val="CC0000"/>
              </a:buClr>
            </a:pPr>
            <a:r>
              <a:rPr lang="en-US" altLang="zh-CN" smtClean="0">
                <a:ea typeface="宋体"/>
                <a:cs typeface="宋体"/>
              </a:rPr>
              <a:t>Future: GPS-synchronized measurement at ms timescale offers dynamic behavior</a:t>
            </a:r>
          </a:p>
          <a:p>
            <a:pPr lvl="1" eaLnBrk="1" hangingPunct="1">
              <a:buClr>
                <a:srgbClr val="CC0000"/>
              </a:buClr>
            </a:pPr>
            <a:r>
              <a:rPr lang="en-US" altLang="zh-CN" smtClean="0">
                <a:ea typeface="宋体"/>
                <a:cs typeface="宋体"/>
              </a:rPr>
              <a:t>But: lack theory on how to control</a:t>
            </a:r>
          </a:p>
          <a:p>
            <a:pPr lvl="1"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106499" name="TextBox 3"/>
          <p:cNvSpPr txBox="1">
            <a:spLocks noChangeArrowheads="1"/>
          </p:cNvSpPr>
          <p:nvPr/>
        </p:nvSpPr>
        <p:spPr bwMode="auto">
          <a:xfrm>
            <a:off x="4630738" y="6488113"/>
            <a:ext cx="3903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Source: DoE, Smart Grid Intro, 2008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14400"/>
            <a:ext cx="9144000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Challenge 2: distributed gen</a:t>
            </a:r>
          </a:p>
        </p:txBody>
      </p:sp>
      <p:sp>
        <p:nvSpPr>
          <p:cNvPr id="108547" name="TextBox 8"/>
          <p:cNvSpPr txBox="1">
            <a:spLocks noChangeArrowheads="1"/>
          </p:cNvSpPr>
          <p:nvPr/>
        </p:nvSpPr>
        <p:spPr bwMode="auto">
          <a:xfrm>
            <a:off x="6073775" y="6550025"/>
            <a:ext cx="307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</a:rPr>
              <a:t>Source: DoE, Smart Grid Intro, 2008</a:t>
            </a:r>
          </a:p>
        </p:txBody>
      </p:sp>
      <p:sp>
        <p:nvSpPr>
          <p:cNvPr id="108548" name="TextBox 4"/>
          <p:cNvSpPr txBox="1">
            <a:spLocks noChangeArrowheads="1"/>
          </p:cNvSpPr>
          <p:nvPr/>
        </p:nvSpPr>
        <p:spPr bwMode="auto">
          <a:xfrm>
            <a:off x="685800" y="6477000"/>
            <a:ext cx="47291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00FF"/>
                </a:solidFill>
              </a:rPr>
              <a:t>2-3x more efficiency,  less load on trans/distr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Challenge 3: uncertainty of renewables</a:t>
            </a:r>
          </a:p>
        </p:txBody>
      </p:sp>
      <p:pic>
        <p:nvPicPr>
          <p:cNvPr id="223235" name="Picture 3"/>
          <p:cNvPicPr>
            <a:picLocks noChangeAspect="1" noChangeArrowheads="1"/>
          </p:cNvPicPr>
          <p:nvPr/>
        </p:nvPicPr>
        <p:blipFill>
          <a:blip r:embed="rId3">
            <a:lum bright="-12000" contrast="24000"/>
          </a:blip>
          <a:srcRect/>
          <a:stretch>
            <a:fillRect/>
          </a:stretch>
        </p:blipFill>
        <p:spPr bwMode="auto">
          <a:xfrm>
            <a:off x="3594100" y="2679700"/>
            <a:ext cx="5338763" cy="36433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3236" name="Picture 4"/>
          <p:cNvPicPr>
            <a:picLocks noChangeAspect="1" noChangeArrowheads="1"/>
          </p:cNvPicPr>
          <p:nvPr/>
        </p:nvPicPr>
        <p:blipFill>
          <a:blip r:embed="rId4">
            <a:lum bright="18000"/>
          </a:blip>
          <a:srcRect/>
          <a:stretch>
            <a:fillRect/>
          </a:stretch>
        </p:blipFill>
        <p:spPr bwMode="auto">
          <a:xfrm>
            <a:off x="384175" y="1349375"/>
            <a:ext cx="2941638" cy="3971925"/>
          </a:xfrm>
          <a:prstGeom prst="rect">
            <a:avLst/>
          </a:prstGeom>
          <a:noFill/>
          <a:ln w="19050">
            <a:noFill/>
            <a:miter lim="800000"/>
            <a:headEnd type="none" w="lg" len="lg"/>
            <a:tailEnd type="none" w="lg" len="lg"/>
          </a:ln>
        </p:spPr>
      </p:pic>
      <p:pic>
        <p:nvPicPr>
          <p:cNvPr id="223237" name="Picture 5" descr="06SGSprint"/>
          <p:cNvPicPr>
            <a:picLocks noChangeAspect="1" noChangeArrowheads="1"/>
          </p:cNvPicPr>
          <p:nvPr/>
        </p:nvPicPr>
        <p:blipFill>
          <a:blip r:embed="rId5"/>
          <a:srcRect t="14810" b="6686"/>
          <a:stretch>
            <a:fillRect/>
          </a:stretch>
        </p:blipFill>
        <p:spPr bwMode="auto">
          <a:xfrm>
            <a:off x="4235450" y="1398588"/>
            <a:ext cx="4672013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3238" name="Picture 6"/>
          <p:cNvPicPr>
            <a:picLocks noChangeAspect="1" noChangeArrowheads="1"/>
          </p:cNvPicPr>
          <p:nvPr/>
        </p:nvPicPr>
        <p:blipFill>
          <a:blip r:embed="rId6"/>
          <a:srcRect l="4205" r="5814"/>
          <a:stretch>
            <a:fillRect/>
          </a:stretch>
        </p:blipFill>
        <p:spPr bwMode="auto">
          <a:xfrm>
            <a:off x="400050" y="3870325"/>
            <a:ext cx="4241800" cy="26177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23239" name="AutoShape 7"/>
          <p:cNvSpPr>
            <a:spLocks noChangeArrowheads="1"/>
          </p:cNvSpPr>
          <p:nvPr/>
        </p:nvSpPr>
        <p:spPr bwMode="auto">
          <a:xfrm rot="984033">
            <a:off x="2617788" y="2984500"/>
            <a:ext cx="1327150" cy="931863"/>
          </a:xfrm>
          <a:prstGeom prst="rightArrow">
            <a:avLst>
              <a:gd name="adj1" fmla="val 50000"/>
              <a:gd name="adj2" fmla="val 35605"/>
            </a:avLst>
          </a:prstGeom>
          <a:solidFill>
            <a:srgbClr val="00FF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223240" name="AutoShape 8"/>
          <p:cNvSpPr>
            <a:spLocks noChangeArrowheads="1"/>
          </p:cNvSpPr>
          <p:nvPr/>
        </p:nvSpPr>
        <p:spPr bwMode="auto">
          <a:xfrm rot="9150454">
            <a:off x="3935413" y="3594100"/>
            <a:ext cx="1327150" cy="931863"/>
          </a:xfrm>
          <a:prstGeom prst="rightArrow">
            <a:avLst>
              <a:gd name="adj1" fmla="val 50000"/>
              <a:gd name="adj2" fmla="val 35605"/>
            </a:avLst>
          </a:prstGeom>
          <a:solidFill>
            <a:srgbClr val="00FF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223241" name="Text Box 9"/>
          <p:cNvSpPr txBox="1">
            <a:spLocks noChangeArrowheads="1"/>
          </p:cNvSpPr>
          <p:nvPr/>
        </p:nvSpPr>
        <p:spPr bwMode="auto">
          <a:xfrm>
            <a:off x="822325" y="4764088"/>
            <a:ext cx="7496175" cy="984250"/>
          </a:xfrm>
          <a:prstGeom prst="rect">
            <a:avLst/>
          </a:prstGeom>
          <a:solidFill>
            <a:srgbClr val="FFFF66"/>
          </a:solidFill>
          <a:ln w="19050">
            <a:solidFill>
              <a:srgbClr val="D6D1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>
                <a:solidFill>
                  <a:srgbClr val="000000"/>
                </a:solidFill>
              </a:rPr>
              <a:t>High Levels of Wind and Solar PV Will Present an Operating Challenge!</a:t>
            </a:r>
          </a:p>
        </p:txBody>
      </p:sp>
      <p:sp>
        <p:nvSpPr>
          <p:cNvPr id="110601" name="TextBox 9"/>
          <p:cNvSpPr txBox="1">
            <a:spLocks noChangeArrowheads="1"/>
          </p:cNvSpPr>
          <p:nvPr/>
        </p:nvSpPr>
        <p:spPr bwMode="auto">
          <a:xfrm>
            <a:off x="4953000" y="6443663"/>
            <a:ext cx="19431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</a:rPr>
              <a:t>Source: Rosa Yang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3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23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3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23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23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23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223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223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223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223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223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223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9" grpId="0" animBg="1"/>
      <p:bldP spid="223239" grpId="1" animBg="1"/>
      <p:bldP spid="223239" grpId="2" animBg="1"/>
      <p:bldP spid="223240" grpId="0" animBg="1"/>
      <p:bldP spid="223240" grpId="1" animBg="1"/>
      <p:bldP spid="2232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Challenge 3: storage integration</a:t>
            </a:r>
          </a:p>
        </p:txBody>
      </p:sp>
      <p:sp>
        <p:nvSpPr>
          <p:cNvPr id="112642" name="TextBox 3"/>
          <p:cNvSpPr txBox="1">
            <a:spLocks noChangeArrowheads="1"/>
          </p:cNvSpPr>
          <p:nvPr/>
        </p:nvSpPr>
        <p:spPr bwMode="auto">
          <a:xfrm>
            <a:off x="6664325" y="6488113"/>
            <a:ext cx="2403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</a:rPr>
              <a:t>Source: Mani Chandy</a:t>
            </a:r>
          </a:p>
        </p:txBody>
      </p:sp>
      <p:grpSp>
        <p:nvGrpSpPr>
          <p:cNvPr id="112643" name="Group 1172"/>
          <p:cNvGrpSpPr>
            <a:grpSpLocks/>
          </p:cNvGrpSpPr>
          <p:nvPr/>
        </p:nvGrpSpPr>
        <p:grpSpPr bwMode="auto">
          <a:xfrm>
            <a:off x="1371600" y="1219200"/>
            <a:ext cx="5329238" cy="2133600"/>
            <a:chOff x="1981200" y="1066800"/>
            <a:chExt cx="5329238" cy="2133600"/>
          </a:xfrm>
        </p:grpSpPr>
        <p:grpSp>
          <p:nvGrpSpPr>
            <p:cNvPr id="112968" name="Group 8"/>
            <p:cNvGrpSpPr>
              <a:grpSpLocks noChangeAspect="1"/>
            </p:cNvGrpSpPr>
            <p:nvPr/>
          </p:nvGrpSpPr>
          <p:grpSpPr bwMode="auto">
            <a:xfrm>
              <a:off x="1981203" y="2286000"/>
              <a:ext cx="914401" cy="914400"/>
              <a:chOff x="2908" y="766"/>
              <a:chExt cx="1258" cy="1739"/>
            </a:xfrm>
          </p:grpSpPr>
          <p:pic>
            <p:nvPicPr>
              <p:cNvPr id="113285" name="Picture 9" descr="wind-turbine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949" y="768"/>
                <a:ext cx="1201" cy="17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3286" name="Rectangle 10"/>
              <p:cNvSpPr>
                <a:spLocks noChangeArrowheads="1"/>
              </p:cNvSpPr>
              <p:nvPr/>
            </p:nvSpPr>
            <p:spPr bwMode="auto">
              <a:xfrm>
                <a:off x="2908" y="766"/>
                <a:ext cx="1258" cy="16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</p:grpSp>
        <p:grpSp>
          <p:nvGrpSpPr>
            <p:cNvPr id="112969" name="Group 1169"/>
            <p:cNvGrpSpPr>
              <a:grpSpLocks/>
            </p:cNvGrpSpPr>
            <p:nvPr/>
          </p:nvGrpSpPr>
          <p:grpSpPr bwMode="auto">
            <a:xfrm>
              <a:off x="2895600" y="1447800"/>
              <a:ext cx="3185578" cy="1318545"/>
              <a:chOff x="1460803" y="2860482"/>
              <a:chExt cx="3185578" cy="1318545"/>
            </a:xfrm>
          </p:grpSpPr>
          <p:sp>
            <p:nvSpPr>
              <p:cNvPr id="113072" name="Text Box 6"/>
              <p:cNvSpPr txBox="1">
                <a:spLocks noChangeArrowheads="1"/>
              </p:cNvSpPr>
              <p:nvPr/>
            </p:nvSpPr>
            <p:spPr bwMode="auto">
              <a:xfrm>
                <a:off x="1519006" y="2860482"/>
                <a:ext cx="3127375" cy="17145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lIns="59436" tIns="29718" rIns="59436" bIns="29718"/>
              <a:lstStyle/>
              <a:p>
                <a:pPr eaLnBrk="0" hangingPunct="0"/>
                <a:r>
                  <a:rPr lang="en-US" sz="1200" b="1">
                    <a:solidFill>
                      <a:srgbClr val="000000"/>
                    </a:solidFill>
                    <a:ea typeface="ＭＳ Ｐゴシック"/>
                    <a:cs typeface="ＭＳ Ｐゴシック"/>
                  </a:rPr>
                  <a:t>Transmission  &amp;  Sub-transmission</a:t>
                </a:r>
                <a:endParaRPr lang="en-US" sz="1200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grpSp>
            <p:nvGrpSpPr>
              <p:cNvPr id="113073" name="Group 393"/>
              <p:cNvGrpSpPr>
                <a:grpSpLocks/>
              </p:cNvGrpSpPr>
              <p:nvPr/>
            </p:nvGrpSpPr>
            <p:grpSpPr bwMode="auto">
              <a:xfrm>
                <a:off x="1993144" y="3546307"/>
                <a:ext cx="412135" cy="632720"/>
                <a:chOff x="1498" y="2688"/>
                <a:chExt cx="264" cy="572"/>
              </a:xfrm>
            </p:grpSpPr>
            <p:grpSp>
              <p:nvGrpSpPr>
                <p:cNvPr id="113185" name="Group 394"/>
                <p:cNvGrpSpPr>
                  <a:grpSpLocks/>
                </p:cNvGrpSpPr>
                <p:nvPr/>
              </p:nvGrpSpPr>
              <p:grpSpPr bwMode="auto">
                <a:xfrm>
                  <a:off x="1498" y="2688"/>
                  <a:ext cx="261" cy="561"/>
                  <a:chOff x="1498" y="2688"/>
                  <a:chExt cx="261" cy="561"/>
                </a:xfrm>
              </p:grpSpPr>
              <p:grpSp>
                <p:nvGrpSpPr>
                  <p:cNvPr id="113231" name="Group 395"/>
                  <p:cNvGrpSpPr>
                    <a:grpSpLocks/>
                  </p:cNvGrpSpPr>
                  <p:nvPr/>
                </p:nvGrpSpPr>
                <p:grpSpPr bwMode="auto">
                  <a:xfrm>
                    <a:off x="1498" y="2688"/>
                    <a:ext cx="261" cy="561"/>
                    <a:chOff x="1498" y="2688"/>
                    <a:chExt cx="261" cy="561"/>
                  </a:xfrm>
                </p:grpSpPr>
                <p:sp>
                  <p:nvSpPr>
                    <p:cNvPr id="113234" name="Line 3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45" y="2920"/>
                      <a:ext cx="0" cy="329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235" name="Line 39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534" y="2900"/>
                      <a:ext cx="54" cy="30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236" name="Line 39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644" y="2913"/>
                      <a:ext cx="29" cy="1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237" name="Line 399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1584" y="2903"/>
                      <a:ext cx="61" cy="2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238" name="Line 4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71" y="2910"/>
                      <a:ext cx="57" cy="30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239" name="Line 40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644" y="3113"/>
                      <a:ext cx="66" cy="2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240" name="Line 402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1549" y="3099"/>
                      <a:ext cx="96" cy="3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241" name="Line 40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647" y="3127"/>
                      <a:ext cx="22" cy="10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242" name="Line 4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78" y="3122"/>
                      <a:ext cx="44" cy="7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243" name="Line 4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03" y="3118"/>
                      <a:ext cx="42" cy="119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244" name="Line 40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538" y="3114"/>
                      <a:ext cx="49" cy="6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245" name="Line 40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644" y="3071"/>
                      <a:ext cx="55" cy="2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246" name="Line 408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1557" y="3057"/>
                      <a:ext cx="87" cy="3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247" name="Line 40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645" y="2971"/>
                      <a:ext cx="39" cy="1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248" name="Line 410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1573" y="2961"/>
                      <a:ext cx="71" cy="27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249" name="Line 4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45" y="2923"/>
                      <a:ext cx="53" cy="147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250" name="Line 41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646" y="2915"/>
                      <a:ext cx="25" cy="179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251" name="Line 41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602" y="3093"/>
                      <a:ext cx="43" cy="2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252" name="Line 414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1557" y="3057"/>
                      <a:ext cx="29" cy="5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253" name="Line 41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559" y="2923"/>
                      <a:ext cx="86" cy="137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254" name="Line 4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86" y="2900"/>
                      <a:ext cx="57" cy="19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255" name="Line 41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678" y="3070"/>
                      <a:ext cx="22" cy="57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256" name="Line 418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1647" y="3091"/>
                      <a:ext cx="22" cy="3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257" name="Line 41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670" y="2787"/>
                      <a:ext cx="24" cy="13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258" name="Line 42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644" y="2745"/>
                      <a:ext cx="34" cy="18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259" name="Line 421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1551" y="2695"/>
                      <a:ext cx="37" cy="21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260" name="Line 4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69" y="2778"/>
                      <a:ext cx="90" cy="3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261" name="Line 423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1498" y="2710"/>
                      <a:ext cx="173" cy="69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262" name="Line 42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657" y="2831"/>
                      <a:ext cx="32" cy="1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263" name="Line 425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1569" y="2807"/>
                      <a:ext cx="89" cy="3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264" name="Line 42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612" y="2841"/>
                      <a:ext cx="48" cy="7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265" name="Line 4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68" y="2807"/>
                      <a:ext cx="42" cy="10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266" name="Line 42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647" y="2830"/>
                      <a:ext cx="40" cy="9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267" name="Line 4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59" y="2841"/>
                      <a:ext cx="10" cy="69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268" name="Line 43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658" y="2773"/>
                      <a:ext cx="0" cy="7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269" name="Line 43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569" y="2736"/>
                      <a:ext cx="0" cy="7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270" name="Line 4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69" y="2777"/>
                      <a:ext cx="16" cy="5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271" name="Line 43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661" y="2787"/>
                      <a:ext cx="30" cy="55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272" name="Line 434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1676" y="2747"/>
                      <a:ext cx="82" cy="6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273" name="Line 435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1702" y="2737"/>
                      <a:ext cx="56" cy="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274" name="Line 43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674" y="2738"/>
                      <a:ext cx="29" cy="1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275" name="Line 437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1548" y="2700"/>
                      <a:ext cx="129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276" name="Line 438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1578" y="2690"/>
                      <a:ext cx="127" cy="5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277" name="Line 43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551" y="2689"/>
                      <a:ext cx="29" cy="1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278" name="Line 44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498" y="2688"/>
                      <a:ext cx="78" cy="19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279" name="Line 4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58" y="2741"/>
                      <a:ext cx="0" cy="3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280" name="Line 4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39" y="2733"/>
                      <a:ext cx="0" cy="3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281" name="Line 4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69" y="2706"/>
                      <a:ext cx="0" cy="3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282" name="Line 44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23" y="2726"/>
                      <a:ext cx="0" cy="3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283" name="Line 4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02" y="2720"/>
                      <a:ext cx="0" cy="3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284" name="Line 4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86" y="2714"/>
                      <a:ext cx="0" cy="3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13232" name="Line 44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584" y="2903"/>
                    <a:ext cx="61" cy="23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233" name="Line 44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98" y="2699"/>
                    <a:ext cx="53" cy="1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3186" name="Group 449"/>
                <p:cNvGrpSpPr>
                  <a:grpSpLocks/>
                </p:cNvGrpSpPr>
                <p:nvPr/>
              </p:nvGrpSpPr>
              <p:grpSpPr bwMode="auto">
                <a:xfrm>
                  <a:off x="1623" y="3237"/>
                  <a:ext cx="43" cy="23"/>
                  <a:chOff x="1623" y="3237"/>
                  <a:chExt cx="43" cy="23"/>
                </a:xfrm>
              </p:grpSpPr>
              <p:sp>
                <p:nvSpPr>
                  <p:cNvPr id="113227" name="Line 45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23" y="3237"/>
                    <a:ext cx="22" cy="9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228" name="Line 451"/>
                  <p:cNvSpPr>
                    <a:spLocks noChangeShapeType="1"/>
                  </p:cNvSpPr>
                  <p:nvPr/>
                </p:nvSpPr>
                <p:spPr bwMode="auto">
                  <a:xfrm>
                    <a:off x="1624" y="3245"/>
                    <a:ext cx="25" cy="1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229" name="Line 4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42" y="3247"/>
                    <a:ext cx="24" cy="13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230" name="Line 453"/>
                  <p:cNvSpPr>
                    <a:spLocks noChangeShapeType="1"/>
                  </p:cNvSpPr>
                  <p:nvPr/>
                </p:nvSpPr>
                <p:spPr bwMode="auto">
                  <a:xfrm>
                    <a:off x="1639" y="3237"/>
                    <a:ext cx="27" cy="1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3187" name="Group 454"/>
                <p:cNvGrpSpPr>
                  <a:grpSpLocks/>
                </p:cNvGrpSpPr>
                <p:nvPr/>
              </p:nvGrpSpPr>
              <p:grpSpPr bwMode="auto">
                <a:xfrm>
                  <a:off x="1705" y="3202"/>
                  <a:ext cx="44" cy="20"/>
                  <a:chOff x="1705" y="3202"/>
                  <a:chExt cx="44" cy="20"/>
                </a:xfrm>
              </p:grpSpPr>
              <p:sp>
                <p:nvSpPr>
                  <p:cNvPr id="113223" name="Line 4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05" y="3202"/>
                    <a:ext cx="22" cy="9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224" name="Line 456"/>
                  <p:cNvSpPr>
                    <a:spLocks noChangeShapeType="1"/>
                  </p:cNvSpPr>
                  <p:nvPr/>
                </p:nvSpPr>
                <p:spPr bwMode="auto">
                  <a:xfrm>
                    <a:off x="1706" y="3209"/>
                    <a:ext cx="26" cy="1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225" name="Line 45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725" y="3213"/>
                    <a:ext cx="23" cy="9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226" name="Line 458"/>
                  <p:cNvSpPr>
                    <a:spLocks noChangeShapeType="1"/>
                  </p:cNvSpPr>
                  <p:nvPr/>
                </p:nvSpPr>
                <p:spPr bwMode="auto">
                  <a:xfrm>
                    <a:off x="1721" y="3202"/>
                    <a:ext cx="28" cy="13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3188" name="Group 459"/>
                <p:cNvGrpSpPr>
                  <a:grpSpLocks/>
                </p:cNvGrpSpPr>
                <p:nvPr/>
              </p:nvGrpSpPr>
              <p:grpSpPr bwMode="auto">
                <a:xfrm>
                  <a:off x="1498" y="2715"/>
                  <a:ext cx="20" cy="59"/>
                  <a:chOff x="1498" y="2715"/>
                  <a:chExt cx="20" cy="59"/>
                </a:xfrm>
              </p:grpSpPr>
              <p:sp>
                <p:nvSpPr>
                  <p:cNvPr id="113214" name="Freeform 460"/>
                  <p:cNvSpPr>
                    <a:spLocks/>
                  </p:cNvSpPr>
                  <p:nvPr/>
                </p:nvSpPr>
                <p:spPr bwMode="auto">
                  <a:xfrm>
                    <a:off x="1498" y="2718"/>
                    <a:ext cx="17" cy="17"/>
                  </a:xfrm>
                  <a:custGeom>
                    <a:avLst/>
                    <a:gdLst>
                      <a:gd name="T0" fmla="*/ 8 w 17"/>
                      <a:gd name="T1" fmla="*/ 0 h 17"/>
                      <a:gd name="T2" fmla="*/ 11 w 17"/>
                      <a:gd name="T3" fmla="*/ 0 h 17"/>
                      <a:gd name="T4" fmla="*/ 14 w 17"/>
                      <a:gd name="T5" fmla="*/ 2 h 17"/>
                      <a:gd name="T6" fmla="*/ 16 w 17"/>
                      <a:gd name="T7" fmla="*/ 8 h 17"/>
                      <a:gd name="T8" fmla="*/ 16 w 17"/>
                      <a:gd name="T9" fmla="*/ 10 h 17"/>
                      <a:gd name="T10" fmla="*/ 12 w 17"/>
                      <a:gd name="T11" fmla="*/ 16 h 17"/>
                      <a:gd name="T12" fmla="*/ 7 w 17"/>
                      <a:gd name="T13" fmla="*/ 16 h 17"/>
                      <a:gd name="T14" fmla="*/ 3 w 17"/>
                      <a:gd name="T15" fmla="*/ 10 h 17"/>
                      <a:gd name="T16" fmla="*/ 1 w 17"/>
                      <a:gd name="T17" fmla="*/ 8 h 17"/>
                      <a:gd name="T18" fmla="*/ 0 w 17"/>
                      <a:gd name="T19" fmla="*/ 2 h 17"/>
                      <a:gd name="T20" fmla="*/ 1 w 17"/>
                      <a:gd name="T21" fmla="*/ 0 h 17"/>
                      <a:gd name="T22" fmla="*/ 8 w 17"/>
                      <a:gd name="T23" fmla="*/ 0 h 17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"/>
                      <a:gd name="T37" fmla="*/ 0 h 17"/>
                      <a:gd name="T38" fmla="*/ 17 w 17"/>
                      <a:gd name="T39" fmla="*/ 17 h 17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" h="17">
                        <a:moveTo>
                          <a:pt x="8" y="0"/>
                        </a:moveTo>
                        <a:lnTo>
                          <a:pt x="11" y="0"/>
                        </a:lnTo>
                        <a:lnTo>
                          <a:pt x="14" y="2"/>
                        </a:lnTo>
                        <a:lnTo>
                          <a:pt x="16" y="8"/>
                        </a:lnTo>
                        <a:lnTo>
                          <a:pt x="16" y="10"/>
                        </a:lnTo>
                        <a:lnTo>
                          <a:pt x="12" y="16"/>
                        </a:lnTo>
                        <a:lnTo>
                          <a:pt x="7" y="16"/>
                        </a:lnTo>
                        <a:lnTo>
                          <a:pt x="3" y="10"/>
                        </a:lnTo>
                        <a:lnTo>
                          <a:pt x="1" y="8"/>
                        </a:lnTo>
                        <a:lnTo>
                          <a:pt x="0" y="2"/>
                        </a:lnTo>
                        <a:lnTo>
                          <a:pt x="1" y="0"/>
                        </a:lnTo>
                        <a:lnTo>
                          <a:pt x="8" y="0"/>
                        </a:lnTo>
                      </a:path>
                    </a:pathLst>
                  </a:custGeom>
                  <a:solidFill>
                    <a:srgbClr val="444444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215" name="Freeform 461"/>
                  <p:cNvSpPr>
                    <a:spLocks/>
                  </p:cNvSpPr>
                  <p:nvPr/>
                </p:nvSpPr>
                <p:spPr bwMode="auto">
                  <a:xfrm>
                    <a:off x="1498" y="2723"/>
                    <a:ext cx="17" cy="17"/>
                  </a:xfrm>
                  <a:custGeom>
                    <a:avLst/>
                    <a:gdLst>
                      <a:gd name="T0" fmla="*/ 8 w 17"/>
                      <a:gd name="T1" fmla="*/ 0 h 17"/>
                      <a:gd name="T2" fmla="*/ 11 w 17"/>
                      <a:gd name="T3" fmla="*/ 2 h 17"/>
                      <a:gd name="T4" fmla="*/ 14 w 17"/>
                      <a:gd name="T5" fmla="*/ 8 h 17"/>
                      <a:gd name="T6" fmla="*/ 14 w 17"/>
                      <a:gd name="T7" fmla="*/ 10 h 17"/>
                      <a:gd name="T8" fmla="*/ 16 w 17"/>
                      <a:gd name="T9" fmla="*/ 10 h 17"/>
                      <a:gd name="T10" fmla="*/ 12 w 17"/>
                      <a:gd name="T11" fmla="*/ 16 h 17"/>
                      <a:gd name="T12" fmla="*/ 7 w 17"/>
                      <a:gd name="T13" fmla="*/ 16 h 17"/>
                      <a:gd name="T14" fmla="*/ 3 w 17"/>
                      <a:gd name="T15" fmla="*/ 10 h 17"/>
                      <a:gd name="T16" fmla="*/ 1 w 17"/>
                      <a:gd name="T17" fmla="*/ 10 h 17"/>
                      <a:gd name="T18" fmla="*/ 0 w 17"/>
                      <a:gd name="T19" fmla="*/ 8 h 17"/>
                      <a:gd name="T20" fmla="*/ 0 w 17"/>
                      <a:gd name="T21" fmla="*/ 2 h 17"/>
                      <a:gd name="T22" fmla="*/ 1 w 17"/>
                      <a:gd name="T23" fmla="*/ 0 h 17"/>
                      <a:gd name="T24" fmla="*/ 8 w 17"/>
                      <a:gd name="T25" fmla="*/ 0 h 1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7"/>
                      <a:gd name="T40" fmla="*/ 0 h 17"/>
                      <a:gd name="T41" fmla="*/ 17 w 17"/>
                      <a:gd name="T42" fmla="*/ 17 h 1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7" h="17">
                        <a:moveTo>
                          <a:pt x="8" y="0"/>
                        </a:moveTo>
                        <a:lnTo>
                          <a:pt x="11" y="2"/>
                        </a:lnTo>
                        <a:lnTo>
                          <a:pt x="14" y="8"/>
                        </a:lnTo>
                        <a:lnTo>
                          <a:pt x="14" y="10"/>
                        </a:lnTo>
                        <a:lnTo>
                          <a:pt x="16" y="10"/>
                        </a:lnTo>
                        <a:lnTo>
                          <a:pt x="12" y="16"/>
                        </a:lnTo>
                        <a:lnTo>
                          <a:pt x="7" y="16"/>
                        </a:lnTo>
                        <a:lnTo>
                          <a:pt x="3" y="10"/>
                        </a:lnTo>
                        <a:lnTo>
                          <a:pt x="1" y="10"/>
                        </a:lnTo>
                        <a:lnTo>
                          <a:pt x="0" y="8"/>
                        </a:lnTo>
                        <a:lnTo>
                          <a:pt x="0" y="2"/>
                        </a:lnTo>
                        <a:lnTo>
                          <a:pt x="1" y="0"/>
                        </a:lnTo>
                        <a:lnTo>
                          <a:pt x="8" y="0"/>
                        </a:lnTo>
                      </a:path>
                    </a:pathLst>
                  </a:custGeom>
                  <a:solidFill>
                    <a:srgbClr val="444444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216" name="Freeform 462"/>
                  <p:cNvSpPr>
                    <a:spLocks/>
                  </p:cNvSpPr>
                  <p:nvPr/>
                </p:nvSpPr>
                <p:spPr bwMode="auto">
                  <a:xfrm>
                    <a:off x="1498" y="2728"/>
                    <a:ext cx="17" cy="17"/>
                  </a:xfrm>
                  <a:custGeom>
                    <a:avLst/>
                    <a:gdLst>
                      <a:gd name="T0" fmla="*/ 8 w 17"/>
                      <a:gd name="T1" fmla="*/ 0 h 17"/>
                      <a:gd name="T2" fmla="*/ 11 w 17"/>
                      <a:gd name="T3" fmla="*/ 2 h 17"/>
                      <a:gd name="T4" fmla="*/ 14 w 17"/>
                      <a:gd name="T5" fmla="*/ 8 h 17"/>
                      <a:gd name="T6" fmla="*/ 16 w 17"/>
                      <a:gd name="T7" fmla="*/ 10 h 17"/>
                      <a:gd name="T8" fmla="*/ 12 w 17"/>
                      <a:gd name="T9" fmla="*/ 16 h 17"/>
                      <a:gd name="T10" fmla="*/ 7 w 17"/>
                      <a:gd name="T11" fmla="*/ 16 h 17"/>
                      <a:gd name="T12" fmla="*/ 3 w 17"/>
                      <a:gd name="T13" fmla="*/ 10 h 17"/>
                      <a:gd name="T14" fmla="*/ 1 w 17"/>
                      <a:gd name="T15" fmla="*/ 10 h 17"/>
                      <a:gd name="T16" fmla="*/ 0 w 17"/>
                      <a:gd name="T17" fmla="*/ 8 h 17"/>
                      <a:gd name="T18" fmla="*/ 0 w 17"/>
                      <a:gd name="T19" fmla="*/ 2 h 17"/>
                      <a:gd name="T20" fmla="*/ 1 w 17"/>
                      <a:gd name="T21" fmla="*/ 0 h 17"/>
                      <a:gd name="T22" fmla="*/ 8 w 17"/>
                      <a:gd name="T23" fmla="*/ 0 h 17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"/>
                      <a:gd name="T37" fmla="*/ 0 h 17"/>
                      <a:gd name="T38" fmla="*/ 17 w 17"/>
                      <a:gd name="T39" fmla="*/ 17 h 17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" h="17">
                        <a:moveTo>
                          <a:pt x="8" y="0"/>
                        </a:moveTo>
                        <a:lnTo>
                          <a:pt x="11" y="2"/>
                        </a:lnTo>
                        <a:lnTo>
                          <a:pt x="14" y="8"/>
                        </a:lnTo>
                        <a:lnTo>
                          <a:pt x="16" y="10"/>
                        </a:lnTo>
                        <a:lnTo>
                          <a:pt x="12" y="16"/>
                        </a:lnTo>
                        <a:lnTo>
                          <a:pt x="7" y="16"/>
                        </a:lnTo>
                        <a:lnTo>
                          <a:pt x="3" y="10"/>
                        </a:lnTo>
                        <a:lnTo>
                          <a:pt x="1" y="10"/>
                        </a:lnTo>
                        <a:lnTo>
                          <a:pt x="0" y="8"/>
                        </a:lnTo>
                        <a:lnTo>
                          <a:pt x="0" y="2"/>
                        </a:lnTo>
                        <a:lnTo>
                          <a:pt x="1" y="0"/>
                        </a:lnTo>
                        <a:lnTo>
                          <a:pt x="8" y="0"/>
                        </a:lnTo>
                      </a:path>
                    </a:pathLst>
                  </a:custGeom>
                  <a:solidFill>
                    <a:srgbClr val="444444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217" name="Freeform 463"/>
                  <p:cNvSpPr>
                    <a:spLocks/>
                  </p:cNvSpPr>
                  <p:nvPr/>
                </p:nvSpPr>
                <p:spPr bwMode="auto">
                  <a:xfrm>
                    <a:off x="1498" y="2733"/>
                    <a:ext cx="17" cy="17"/>
                  </a:xfrm>
                  <a:custGeom>
                    <a:avLst/>
                    <a:gdLst>
                      <a:gd name="T0" fmla="*/ 8 w 17"/>
                      <a:gd name="T1" fmla="*/ 2 h 17"/>
                      <a:gd name="T2" fmla="*/ 12 w 17"/>
                      <a:gd name="T3" fmla="*/ 2 h 17"/>
                      <a:gd name="T4" fmla="*/ 14 w 17"/>
                      <a:gd name="T5" fmla="*/ 6 h 17"/>
                      <a:gd name="T6" fmla="*/ 16 w 17"/>
                      <a:gd name="T7" fmla="*/ 9 h 17"/>
                      <a:gd name="T8" fmla="*/ 16 w 17"/>
                      <a:gd name="T9" fmla="*/ 11 h 17"/>
                      <a:gd name="T10" fmla="*/ 12 w 17"/>
                      <a:gd name="T11" fmla="*/ 16 h 17"/>
                      <a:gd name="T12" fmla="*/ 7 w 17"/>
                      <a:gd name="T13" fmla="*/ 11 h 17"/>
                      <a:gd name="T14" fmla="*/ 3 w 17"/>
                      <a:gd name="T15" fmla="*/ 11 h 17"/>
                      <a:gd name="T16" fmla="*/ 1 w 17"/>
                      <a:gd name="T17" fmla="*/ 9 h 17"/>
                      <a:gd name="T18" fmla="*/ 0 w 17"/>
                      <a:gd name="T19" fmla="*/ 6 h 17"/>
                      <a:gd name="T20" fmla="*/ 0 w 17"/>
                      <a:gd name="T21" fmla="*/ 2 h 17"/>
                      <a:gd name="T22" fmla="*/ 3 w 17"/>
                      <a:gd name="T23" fmla="*/ 0 h 17"/>
                      <a:gd name="T24" fmla="*/ 8 w 17"/>
                      <a:gd name="T25" fmla="*/ 2 h 1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7"/>
                      <a:gd name="T40" fmla="*/ 0 h 17"/>
                      <a:gd name="T41" fmla="*/ 17 w 17"/>
                      <a:gd name="T42" fmla="*/ 17 h 1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7" h="17">
                        <a:moveTo>
                          <a:pt x="8" y="2"/>
                        </a:moveTo>
                        <a:lnTo>
                          <a:pt x="12" y="2"/>
                        </a:lnTo>
                        <a:lnTo>
                          <a:pt x="14" y="6"/>
                        </a:lnTo>
                        <a:lnTo>
                          <a:pt x="16" y="9"/>
                        </a:lnTo>
                        <a:lnTo>
                          <a:pt x="16" y="11"/>
                        </a:lnTo>
                        <a:lnTo>
                          <a:pt x="12" y="16"/>
                        </a:lnTo>
                        <a:lnTo>
                          <a:pt x="7" y="11"/>
                        </a:lnTo>
                        <a:lnTo>
                          <a:pt x="3" y="11"/>
                        </a:lnTo>
                        <a:lnTo>
                          <a:pt x="1" y="9"/>
                        </a:lnTo>
                        <a:lnTo>
                          <a:pt x="0" y="6"/>
                        </a:lnTo>
                        <a:lnTo>
                          <a:pt x="0" y="2"/>
                        </a:lnTo>
                        <a:lnTo>
                          <a:pt x="3" y="0"/>
                        </a:lnTo>
                        <a:lnTo>
                          <a:pt x="8" y="2"/>
                        </a:lnTo>
                      </a:path>
                    </a:pathLst>
                  </a:custGeom>
                  <a:solidFill>
                    <a:srgbClr val="444444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218" name="Freeform 464"/>
                  <p:cNvSpPr>
                    <a:spLocks/>
                  </p:cNvSpPr>
                  <p:nvPr/>
                </p:nvSpPr>
                <p:spPr bwMode="auto">
                  <a:xfrm>
                    <a:off x="1498" y="2740"/>
                    <a:ext cx="17" cy="17"/>
                  </a:xfrm>
                  <a:custGeom>
                    <a:avLst/>
                    <a:gdLst>
                      <a:gd name="T0" fmla="*/ 8 w 17"/>
                      <a:gd name="T1" fmla="*/ 0 h 17"/>
                      <a:gd name="T2" fmla="*/ 11 w 17"/>
                      <a:gd name="T3" fmla="*/ 2 h 17"/>
                      <a:gd name="T4" fmla="*/ 14 w 17"/>
                      <a:gd name="T5" fmla="*/ 2 h 17"/>
                      <a:gd name="T6" fmla="*/ 16 w 17"/>
                      <a:gd name="T7" fmla="*/ 8 h 17"/>
                      <a:gd name="T8" fmla="*/ 16 w 17"/>
                      <a:gd name="T9" fmla="*/ 10 h 17"/>
                      <a:gd name="T10" fmla="*/ 12 w 17"/>
                      <a:gd name="T11" fmla="*/ 16 h 17"/>
                      <a:gd name="T12" fmla="*/ 7 w 17"/>
                      <a:gd name="T13" fmla="*/ 16 h 17"/>
                      <a:gd name="T14" fmla="*/ 3 w 17"/>
                      <a:gd name="T15" fmla="*/ 10 h 17"/>
                      <a:gd name="T16" fmla="*/ 1 w 17"/>
                      <a:gd name="T17" fmla="*/ 8 h 17"/>
                      <a:gd name="T18" fmla="*/ 0 w 17"/>
                      <a:gd name="T19" fmla="*/ 8 h 17"/>
                      <a:gd name="T20" fmla="*/ 0 w 17"/>
                      <a:gd name="T21" fmla="*/ 2 h 17"/>
                      <a:gd name="T22" fmla="*/ 1 w 17"/>
                      <a:gd name="T23" fmla="*/ 0 h 17"/>
                      <a:gd name="T24" fmla="*/ 8 w 17"/>
                      <a:gd name="T25" fmla="*/ 0 h 1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7"/>
                      <a:gd name="T40" fmla="*/ 0 h 17"/>
                      <a:gd name="T41" fmla="*/ 17 w 17"/>
                      <a:gd name="T42" fmla="*/ 17 h 1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7" h="17">
                        <a:moveTo>
                          <a:pt x="8" y="0"/>
                        </a:moveTo>
                        <a:lnTo>
                          <a:pt x="11" y="2"/>
                        </a:lnTo>
                        <a:lnTo>
                          <a:pt x="14" y="2"/>
                        </a:lnTo>
                        <a:lnTo>
                          <a:pt x="16" y="8"/>
                        </a:lnTo>
                        <a:lnTo>
                          <a:pt x="16" y="10"/>
                        </a:lnTo>
                        <a:lnTo>
                          <a:pt x="12" y="16"/>
                        </a:lnTo>
                        <a:lnTo>
                          <a:pt x="7" y="16"/>
                        </a:lnTo>
                        <a:lnTo>
                          <a:pt x="3" y="10"/>
                        </a:lnTo>
                        <a:lnTo>
                          <a:pt x="1" y="8"/>
                        </a:lnTo>
                        <a:lnTo>
                          <a:pt x="0" y="8"/>
                        </a:lnTo>
                        <a:lnTo>
                          <a:pt x="0" y="2"/>
                        </a:lnTo>
                        <a:lnTo>
                          <a:pt x="1" y="0"/>
                        </a:lnTo>
                        <a:lnTo>
                          <a:pt x="8" y="0"/>
                        </a:lnTo>
                      </a:path>
                    </a:pathLst>
                  </a:custGeom>
                  <a:solidFill>
                    <a:srgbClr val="444444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219" name="Freeform 465"/>
                  <p:cNvSpPr>
                    <a:spLocks/>
                  </p:cNvSpPr>
                  <p:nvPr/>
                </p:nvSpPr>
                <p:spPr bwMode="auto">
                  <a:xfrm>
                    <a:off x="1498" y="2745"/>
                    <a:ext cx="17" cy="17"/>
                  </a:xfrm>
                  <a:custGeom>
                    <a:avLst/>
                    <a:gdLst>
                      <a:gd name="T0" fmla="*/ 8 w 17"/>
                      <a:gd name="T1" fmla="*/ 2 h 17"/>
                      <a:gd name="T2" fmla="*/ 11 w 17"/>
                      <a:gd name="T3" fmla="*/ 2 h 17"/>
                      <a:gd name="T4" fmla="*/ 14 w 17"/>
                      <a:gd name="T5" fmla="*/ 6 h 17"/>
                      <a:gd name="T6" fmla="*/ 16 w 17"/>
                      <a:gd name="T7" fmla="*/ 9 h 17"/>
                      <a:gd name="T8" fmla="*/ 16 w 17"/>
                      <a:gd name="T9" fmla="*/ 13 h 17"/>
                      <a:gd name="T10" fmla="*/ 12 w 17"/>
                      <a:gd name="T11" fmla="*/ 16 h 17"/>
                      <a:gd name="T12" fmla="*/ 7 w 17"/>
                      <a:gd name="T13" fmla="*/ 13 h 17"/>
                      <a:gd name="T14" fmla="*/ 3 w 17"/>
                      <a:gd name="T15" fmla="*/ 13 h 17"/>
                      <a:gd name="T16" fmla="*/ 1 w 17"/>
                      <a:gd name="T17" fmla="*/ 9 h 17"/>
                      <a:gd name="T18" fmla="*/ 0 w 17"/>
                      <a:gd name="T19" fmla="*/ 6 h 17"/>
                      <a:gd name="T20" fmla="*/ 0 w 17"/>
                      <a:gd name="T21" fmla="*/ 2 h 17"/>
                      <a:gd name="T22" fmla="*/ 1 w 17"/>
                      <a:gd name="T23" fmla="*/ 0 h 17"/>
                      <a:gd name="T24" fmla="*/ 8 w 17"/>
                      <a:gd name="T25" fmla="*/ 2 h 1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7"/>
                      <a:gd name="T40" fmla="*/ 0 h 17"/>
                      <a:gd name="T41" fmla="*/ 17 w 17"/>
                      <a:gd name="T42" fmla="*/ 17 h 1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7" h="17">
                        <a:moveTo>
                          <a:pt x="8" y="2"/>
                        </a:moveTo>
                        <a:lnTo>
                          <a:pt x="11" y="2"/>
                        </a:lnTo>
                        <a:lnTo>
                          <a:pt x="14" y="6"/>
                        </a:lnTo>
                        <a:lnTo>
                          <a:pt x="16" y="9"/>
                        </a:lnTo>
                        <a:lnTo>
                          <a:pt x="16" y="13"/>
                        </a:lnTo>
                        <a:lnTo>
                          <a:pt x="12" y="16"/>
                        </a:lnTo>
                        <a:lnTo>
                          <a:pt x="7" y="13"/>
                        </a:lnTo>
                        <a:lnTo>
                          <a:pt x="3" y="13"/>
                        </a:lnTo>
                        <a:lnTo>
                          <a:pt x="1" y="9"/>
                        </a:lnTo>
                        <a:lnTo>
                          <a:pt x="0" y="6"/>
                        </a:lnTo>
                        <a:lnTo>
                          <a:pt x="0" y="2"/>
                        </a:lnTo>
                        <a:lnTo>
                          <a:pt x="1" y="0"/>
                        </a:lnTo>
                        <a:lnTo>
                          <a:pt x="8" y="2"/>
                        </a:lnTo>
                      </a:path>
                    </a:pathLst>
                  </a:custGeom>
                  <a:solidFill>
                    <a:srgbClr val="444444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220" name="Freeform 466"/>
                  <p:cNvSpPr>
                    <a:spLocks/>
                  </p:cNvSpPr>
                  <p:nvPr/>
                </p:nvSpPr>
                <p:spPr bwMode="auto">
                  <a:xfrm>
                    <a:off x="1498" y="2750"/>
                    <a:ext cx="17" cy="17"/>
                  </a:xfrm>
                  <a:custGeom>
                    <a:avLst/>
                    <a:gdLst>
                      <a:gd name="T0" fmla="*/ 8 w 17"/>
                      <a:gd name="T1" fmla="*/ 0 h 17"/>
                      <a:gd name="T2" fmla="*/ 11 w 17"/>
                      <a:gd name="T3" fmla="*/ 2 h 17"/>
                      <a:gd name="T4" fmla="*/ 14 w 17"/>
                      <a:gd name="T5" fmla="*/ 6 h 17"/>
                      <a:gd name="T6" fmla="*/ 16 w 17"/>
                      <a:gd name="T7" fmla="*/ 9 h 17"/>
                      <a:gd name="T8" fmla="*/ 16 w 17"/>
                      <a:gd name="T9" fmla="*/ 13 h 17"/>
                      <a:gd name="T10" fmla="*/ 12 w 17"/>
                      <a:gd name="T11" fmla="*/ 16 h 17"/>
                      <a:gd name="T12" fmla="*/ 7 w 17"/>
                      <a:gd name="T13" fmla="*/ 13 h 17"/>
                      <a:gd name="T14" fmla="*/ 3 w 17"/>
                      <a:gd name="T15" fmla="*/ 13 h 17"/>
                      <a:gd name="T16" fmla="*/ 1 w 17"/>
                      <a:gd name="T17" fmla="*/ 9 h 17"/>
                      <a:gd name="T18" fmla="*/ 0 w 17"/>
                      <a:gd name="T19" fmla="*/ 6 h 17"/>
                      <a:gd name="T20" fmla="*/ 0 w 17"/>
                      <a:gd name="T21" fmla="*/ 2 h 17"/>
                      <a:gd name="T22" fmla="*/ 1 w 17"/>
                      <a:gd name="T23" fmla="*/ 0 h 17"/>
                      <a:gd name="T24" fmla="*/ 8 w 17"/>
                      <a:gd name="T25" fmla="*/ 0 h 1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7"/>
                      <a:gd name="T40" fmla="*/ 0 h 17"/>
                      <a:gd name="T41" fmla="*/ 17 w 17"/>
                      <a:gd name="T42" fmla="*/ 17 h 1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7" h="17">
                        <a:moveTo>
                          <a:pt x="8" y="0"/>
                        </a:moveTo>
                        <a:lnTo>
                          <a:pt x="11" y="2"/>
                        </a:lnTo>
                        <a:lnTo>
                          <a:pt x="14" y="6"/>
                        </a:lnTo>
                        <a:lnTo>
                          <a:pt x="16" y="9"/>
                        </a:lnTo>
                        <a:lnTo>
                          <a:pt x="16" y="13"/>
                        </a:lnTo>
                        <a:lnTo>
                          <a:pt x="12" y="16"/>
                        </a:lnTo>
                        <a:lnTo>
                          <a:pt x="7" y="13"/>
                        </a:lnTo>
                        <a:lnTo>
                          <a:pt x="3" y="13"/>
                        </a:lnTo>
                        <a:lnTo>
                          <a:pt x="1" y="9"/>
                        </a:lnTo>
                        <a:lnTo>
                          <a:pt x="0" y="6"/>
                        </a:lnTo>
                        <a:lnTo>
                          <a:pt x="0" y="2"/>
                        </a:lnTo>
                        <a:lnTo>
                          <a:pt x="1" y="0"/>
                        </a:lnTo>
                        <a:lnTo>
                          <a:pt x="8" y="0"/>
                        </a:lnTo>
                      </a:path>
                    </a:pathLst>
                  </a:custGeom>
                  <a:solidFill>
                    <a:srgbClr val="444444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221" name="Freeform 467"/>
                  <p:cNvSpPr>
                    <a:spLocks/>
                  </p:cNvSpPr>
                  <p:nvPr/>
                </p:nvSpPr>
                <p:spPr bwMode="auto">
                  <a:xfrm>
                    <a:off x="1498" y="2757"/>
                    <a:ext cx="17" cy="17"/>
                  </a:xfrm>
                  <a:custGeom>
                    <a:avLst/>
                    <a:gdLst>
                      <a:gd name="T0" fmla="*/ 8 w 17"/>
                      <a:gd name="T1" fmla="*/ 0 h 17"/>
                      <a:gd name="T2" fmla="*/ 12 w 17"/>
                      <a:gd name="T3" fmla="*/ 2 h 17"/>
                      <a:gd name="T4" fmla="*/ 14 w 17"/>
                      <a:gd name="T5" fmla="*/ 8 h 17"/>
                      <a:gd name="T6" fmla="*/ 16 w 17"/>
                      <a:gd name="T7" fmla="*/ 10 h 17"/>
                      <a:gd name="T8" fmla="*/ 12 w 17"/>
                      <a:gd name="T9" fmla="*/ 16 h 17"/>
                      <a:gd name="T10" fmla="*/ 7 w 17"/>
                      <a:gd name="T11" fmla="*/ 16 h 17"/>
                      <a:gd name="T12" fmla="*/ 3 w 17"/>
                      <a:gd name="T13" fmla="*/ 10 h 17"/>
                      <a:gd name="T14" fmla="*/ 1 w 17"/>
                      <a:gd name="T15" fmla="*/ 10 h 17"/>
                      <a:gd name="T16" fmla="*/ 0 w 17"/>
                      <a:gd name="T17" fmla="*/ 8 h 17"/>
                      <a:gd name="T18" fmla="*/ 0 w 17"/>
                      <a:gd name="T19" fmla="*/ 2 h 17"/>
                      <a:gd name="T20" fmla="*/ 3 w 17"/>
                      <a:gd name="T21" fmla="*/ 0 h 17"/>
                      <a:gd name="T22" fmla="*/ 8 w 17"/>
                      <a:gd name="T23" fmla="*/ 0 h 17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"/>
                      <a:gd name="T37" fmla="*/ 0 h 17"/>
                      <a:gd name="T38" fmla="*/ 17 w 17"/>
                      <a:gd name="T39" fmla="*/ 17 h 17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" h="17">
                        <a:moveTo>
                          <a:pt x="8" y="0"/>
                        </a:moveTo>
                        <a:lnTo>
                          <a:pt x="12" y="2"/>
                        </a:lnTo>
                        <a:lnTo>
                          <a:pt x="14" y="8"/>
                        </a:lnTo>
                        <a:lnTo>
                          <a:pt x="16" y="10"/>
                        </a:lnTo>
                        <a:lnTo>
                          <a:pt x="12" y="16"/>
                        </a:lnTo>
                        <a:lnTo>
                          <a:pt x="7" y="16"/>
                        </a:lnTo>
                        <a:lnTo>
                          <a:pt x="3" y="10"/>
                        </a:lnTo>
                        <a:lnTo>
                          <a:pt x="1" y="10"/>
                        </a:lnTo>
                        <a:lnTo>
                          <a:pt x="0" y="8"/>
                        </a:lnTo>
                        <a:lnTo>
                          <a:pt x="0" y="2"/>
                        </a:lnTo>
                        <a:lnTo>
                          <a:pt x="3" y="0"/>
                        </a:lnTo>
                        <a:lnTo>
                          <a:pt x="8" y="0"/>
                        </a:lnTo>
                      </a:path>
                    </a:pathLst>
                  </a:custGeom>
                  <a:solidFill>
                    <a:srgbClr val="444444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222" name="Freeform 468"/>
                  <p:cNvSpPr>
                    <a:spLocks/>
                  </p:cNvSpPr>
                  <p:nvPr/>
                </p:nvSpPr>
                <p:spPr bwMode="auto">
                  <a:xfrm>
                    <a:off x="1501" y="2715"/>
                    <a:ext cx="17" cy="17"/>
                  </a:xfrm>
                  <a:custGeom>
                    <a:avLst/>
                    <a:gdLst>
                      <a:gd name="T0" fmla="*/ 0 w 17"/>
                      <a:gd name="T1" fmla="*/ 0 h 17"/>
                      <a:gd name="T2" fmla="*/ 6 w 17"/>
                      <a:gd name="T3" fmla="*/ 0 h 17"/>
                      <a:gd name="T4" fmla="*/ 11 w 17"/>
                      <a:gd name="T5" fmla="*/ 0 h 17"/>
                      <a:gd name="T6" fmla="*/ 14 w 17"/>
                      <a:gd name="T7" fmla="*/ 10 h 17"/>
                      <a:gd name="T8" fmla="*/ 16 w 17"/>
                      <a:gd name="T9" fmla="*/ 16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7"/>
                      <a:gd name="T17" fmla="*/ 17 w 17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7">
                        <a:moveTo>
                          <a:pt x="0" y="0"/>
                        </a:moveTo>
                        <a:lnTo>
                          <a:pt x="6" y="0"/>
                        </a:lnTo>
                        <a:lnTo>
                          <a:pt x="11" y="0"/>
                        </a:lnTo>
                        <a:lnTo>
                          <a:pt x="14" y="10"/>
                        </a:lnTo>
                        <a:lnTo>
                          <a:pt x="16" y="16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3189" name="Group 469"/>
                <p:cNvGrpSpPr>
                  <a:grpSpLocks/>
                </p:cNvGrpSpPr>
                <p:nvPr/>
              </p:nvGrpSpPr>
              <p:grpSpPr bwMode="auto">
                <a:xfrm>
                  <a:off x="1612" y="2760"/>
                  <a:ext cx="19" cy="57"/>
                  <a:chOff x="1612" y="2760"/>
                  <a:chExt cx="19" cy="57"/>
                </a:xfrm>
              </p:grpSpPr>
              <p:sp>
                <p:nvSpPr>
                  <p:cNvPr id="113205" name="Freeform 470"/>
                  <p:cNvSpPr>
                    <a:spLocks/>
                  </p:cNvSpPr>
                  <p:nvPr/>
                </p:nvSpPr>
                <p:spPr bwMode="auto">
                  <a:xfrm>
                    <a:off x="1612" y="2761"/>
                    <a:ext cx="17" cy="17"/>
                  </a:xfrm>
                  <a:custGeom>
                    <a:avLst/>
                    <a:gdLst>
                      <a:gd name="T0" fmla="*/ 8 w 17"/>
                      <a:gd name="T1" fmla="*/ 0 h 17"/>
                      <a:gd name="T2" fmla="*/ 12 w 17"/>
                      <a:gd name="T3" fmla="*/ 5 h 17"/>
                      <a:gd name="T4" fmla="*/ 14 w 17"/>
                      <a:gd name="T5" fmla="*/ 8 h 17"/>
                      <a:gd name="T6" fmla="*/ 16 w 17"/>
                      <a:gd name="T7" fmla="*/ 13 h 17"/>
                      <a:gd name="T8" fmla="*/ 12 w 17"/>
                      <a:gd name="T9" fmla="*/ 16 h 17"/>
                      <a:gd name="T10" fmla="*/ 7 w 17"/>
                      <a:gd name="T11" fmla="*/ 16 h 17"/>
                      <a:gd name="T12" fmla="*/ 3 w 17"/>
                      <a:gd name="T13" fmla="*/ 13 h 17"/>
                      <a:gd name="T14" fmla="*/ 1 w 17"/>
                      <a:gd name="T15" fmla="*/ 13 h 17"/>
                      <a:gd name="T16" fmla="*/ 0 w 17"/>
                      <a:gd name="T17" fmla="*/ 8 h 17"/>
                      <a:gd name="T18" fmla="*/ 0 w 17"/>
                      <a:gd name="T19" fmla="*/ 5 h 17"/>
                      <a:gd name="T20" fmla="*/ 3 w 17"/>
                      <a:gd name="T21" fmla="*/ 0 h 17"/>
                      <a:gd name="T22" fmla="*/ 8 w 17"/>
                      <a:gd name="T23" fmla="*/ 0 h 17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"/>
                      <a:gd name="T37" fmla="*/ 0 h 17"/>
                      <a:gd name="T38" fmla="*/ 17 w 17"/>
                      <a:gd name="T39" fmla="*/ 17 h 17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" h="17">
                        <a:moveTo>
                          <a:pt x="8" y="0"/>
                        </a:moveTo>
                        <a:lnTo>
                          <a:pt x="12" y="5"/>
                        </a:lnTo>
                        <a:lnTo>
                          <a:pt x="14" y="8"/>
                        </a:lnTo>
                        <a:lnTo>
                          <a:pt x="16" y="13"/>
                        </a:lnTo>
                        <a:lnTo>
                          <a:pt x="12" y="16"/>
                        </a:lnTo>
                        <a:lnTo>
                          <a:pt x="7" y="16"/>
                        </a:lnTo>
                        <a:lnTo>
                          <a:pt x="3" y="13"/>
                        </a:lnTo>
                        <a:lnTo>
                          <a:pt x="1" y="13"/>
                        </a:lnTo>
                        <a:lnTo>
                          <a:pt x="0" y="8"/>
                        </a:lnTo>
                        <a:lnTo>
                          <a:pt x="0" y="5"/>
                        </a:lnTo>
                        <a:lnTo>
                          <a:pt x="3" y="0"/>
                        </a:lnTo>
                        <a:lnTo>
                          <a:pt x="8" y="0"/>
                        </a:lnTo>
                      </a:path>
                    </a:pathLst>
                  </a:custGeom>
                  <a:solidFill>
                    <a:srgbClr val="444444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206" name="Freeform 471"/>
                  <p:cNvSpPr>
                    <a:spLocks/>
                  </p:cNvSpPr>
                  <p:nvPr/>
                </p:nvSpPr>
                <p:spPr bwMode="auto">
                  <a:xfrm>
                    <a:off x="1612" y="2767"/>
                    <a:ext cx="17" cy="17"/>
                  </a:xfrm>
                  <a:custGeom>
                    <a:avLst/>
                    <a:gdLst>
                      <a:gd name="T0" fmla="*/ 8 w 17"/>
                      <a:gd name="T1" fmla="*/ 0 h 17"/>
                      <a:gd name="T2" fmla="*/ 11 w 17"/>
                      <a:gd name="T3" fmla="*/ 0 h 17"/>
                      <a:gd name="T4" fmla="*/ 14 w 17"/>
                      <a:gd name="T5" fmla="*/ 2 h 17"/>
                      <a:gd name="T6" fmla="*/ 16 w 17"/>
                      <a:gd name="T7" fmla="*/ 8 h 17"/>
                      <a:gd name="T8" fmla="*/ 16 w 17"/>
                      <a:gd name="T9" fmla="*/ 10 h 17"/>
                      <a:gd name="T10" fmla="*/ 12 w 17"/>
                      <a:gd name="T11" fmla="*/ 16 h 17"/>
                      <a:gd name="T12" fmla="*/ 7 w 17"/>
                      <a:gd name="T13" fmla="*/ 16 h 17"/>
                      <a:gd name="T14" fmla="*/ 3 w 17"/>
                      <a:gd name="T15" fmla="*/ 10 h 17"/>
                      <a:gd name="T16" fmla="*/ 1 w 17"/>
                      <a:gd name="T17" fmla="*/ 8 h 17"/>
                      <a:gd name="T18" fmla="*/ 0 w 17"/>
                      <a:gd name="T19" fmla="*/ 2 h 17"/>
                      <a:gd name="T20" fmla="*/ 1 w 17"/>
                      <a:gd name="T21" fmla="*/ 0 h 17"/>
                      <a:gd name="T22" fmla="*/ 8 w 17"/>
                      <a:gd name="T23" fmla="*/ 0 h 17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"/>
                      <a:gd name="T37" fmla="*/ 0 h 17"/>
                      <a:gd name="T38" fmla="*/ 17 w 17"/>
                      <a:gd name="T39" fmla="*/ 17 h 17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" h="17">
                        <a:moveTo>
                          <a:pt x="8" y="0"/>
                        </a:moveTo>
                        <a:lnTo>
                          <a:pt x="11" y="0"/>
                        </a:lnTo>
                        <a:lnTo>
                          <a:pt x="14" y="2"/>
                        </a:lnTo>
                        <a:lnTo>
                          <a:pt x="16" y="8"/>
                        </a:lnTo>
                        <a:lnTo>
                          <a:pt x="16" y="10"/>
                        </a:lnTo>
                        <a:lnTo>
                          <a:pt x="12" y="16"/>
                        </a:lnTo>
                        <a:lnTo>
                          <a:pt x="7" y="16"/>
                        </a:lnTo>
                        <a:lnTo>
                          <a:pt x="3" y="10"/>
                        </a:lnTo>
                        <a:lnTo>
                          <a:pt x="1" y="8"/>
                        </a:lnTo>
                        <a:lnTo>
                          <a:pt x="0" y="2"/>
                        </a:lnTo>
                        <a:lnTo>
                          <a:pt x="1" y="0"/>
                        </a:lnTo>
                        <a:lnTo>
                          <a:pt x="8" y="0"/>
                        </a:lnTo>
                      </a:path>
                    </a:pathLst>
                  </a:custGeom>
                  <a:solidFill>
                    <a:srgbClr val="444444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207" name="Freeform 472"/>
                  <p:cNvSpPr>
                    <a:spLocks/>
                  </p:cNvSpPr>
                  <p:nvPr/>
                </p:nvSpPr>
                <p:spPr bwMode="auto">
                  <a:xfrm>
                    <a:off x="1612" y="2771"/>
                    <a:ext cx="17" cy="17"/>
                  </a:xfrm>
                  <a:custGeom>
                    <a:avLst/>
                    <a:gdLst>
                      <a:gd name="T0" fmla="*/ 8 w 17"/>
                      <a:gd name="T1" fmla="*/ 4 h 17"/>
                      <a:gd name="T2" fmla="*/ 11 w 17"/>
                      <a:gd name="T3" fmla="*/ 4 h 17"/>
                      <a:gd name="T4" fmla="*/ 14 w 17"/>
                      <a:gd name="T5" fmla="*/ 6 h 17"/>
                      <a:gd name="T6" fmla="*/ 16 w 17"/>
                      <a:gd name="T7" fmla="*/ 11 h 17"/>
                      <a:gd name="T8" fmla="*/ 16 w 17"/>
                      <a:gd name="T9" fmla="*/ 13 h 17"/>
                      <a:gd name="T10" fmla="*/ 12 w 17"/>
                      <a:gd name="T11" fmla="*/ 16 h 17"/>
                      <a:gd name="T12" fmla="*/ 7 w 17"/>
                      <a:gd name="T13" fmla="*/ 13 h 17"/>
                      <a:gd name="T14" fmla="*/ 3 w 17"/>
                      <a:gd name="T15" fmla="*/ 13 h 17"/>
                      <a:gd name="T16" fmla="*/ 1 w 17"/>
                      <a:gd name="T17" fmla="*/ 11 h 17"/>
                      <a:gd name="T18" fmla="*/ 0 w 17"/>
                      <a:gd name="T19" fmla="*/ 6 h 17"/>
                      <a:gd name="T20" fmla="*/ 0 w 17"/>
                      <a:gd name="T21" fmla="*/ 4 h 17"/>
                      <a:gd name="T22" fmla="*/ 1 w 17"/>
                      <a:gd name="T23" fmla="*/ 0 h 17"/>
                      <a:gd name="T24" fmla="*/ 8 w 17"/>
                      <a:gd name="T25" fmla="*/ 4 h 1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7"/>
                      <a:gd name="T40" fmla="*/ 0 h 17"/>
                      <a:gd name="T41" fmla="*/ 17 w 17"/>
                      <a:gd name="T42" fmla="*/ 17 h 1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7" h="17">
                        <a:moveTo>
                          <a:pt x="8" y="4"/>
                        </a:moveTo>
                        <a:lnTo>
                          <a:pt x="11" y="4"/>
                        </a:lnTo>
                        <a:lnTo>
                          <a:pt x="14" y="6"/>
                        </a:lnTo>
                        <a:lnTo>
                          <a:pt x="16" y="11"/>
                        </a:lnTo>
                        <a:lnTo>
                          <a:pt x="16" y="13"/>
                        </a:lnTo>
                        <a:lnTo>
                          <a:pt x="12" y="16"/>
                        </a:lnTo>
                        <a:lnTo>
                          <a:pt x="7" y="13"/>
                        </a:lnTo>
                        <a:lnTo>
                          <a:pt x="3" y="13"/>
                        </a:lnTo>
                        <a:lnTo>
                          <a:pt x="1" y="11"/>
                        </a:lnTo>
                        <a:lnTo>
                          <a:pt x="0" y="6"/>
                        </a:lnTo>
                        <a:lnTo>
                          <a:pt x="0" y="4"/>
                        </a:lnTo>
                        <a:lnTo>
                          <a:pt x="1" y="0"/>
                        </a:lnTo>
                        <a:lnTo>
                          <a:pt x="8" y="4"/>
                        </a:lnTo>
                      </a:path>
                    </a:pathLst>
                  </a:custGeom>
                  <a:solidFill>
                    <a:srgbClr val="444444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208" name="Freeform 473"/>
                  <p:cNvSpPr>
                    <a:spLocks/>
                  </p:cNvSpPr>
                  <p:nvPr/>
                </p:nvSpPr>
                <p:spPr bwMode="auto">
                  <a:xfrm>
                    <a:off x="1612" y="2777"/>
                    <a:ext cx="17" cy="17"/>
                  </a:xfrm>
                  <a:custGeom>
                    <a:avLst/>
                    <a:gdLst>
                      <a:gd name="T0" fmla="*/ 8 w 17"/>
                      <a:gd name="T1" fmla="*/ 0 h 17"/>
                      <a:gd name="T2" fmla="*/ 12 w 17"/>
                      <a:gd name="T3" fmla="*/ 5 h 17"/>
                      <a:gd name="T4" fmla="*/ 14 w 17"/>
                      <a:gd name="T5" fmla="*/ 8 h 17"/>
                      <a:gd name="T6" fmla="*/ 16 w 17"/>
                      <a:gd name="T7" fmla="*/ 8 h 17"/>
                      <a:gd name="T8" fmla="*/ 16 w 17"/>
                      <a:gd name="T9" fmla="*/ 13 h 17"/>
                      <a:gd name="T10" fmla="*/ 12 w 17"/>
                      <a:gd name="T11" fmla="*/ 16 h 17"/>
                      <a:gd name="T12" fmla="*/ 7 w 17"/>
                      <a:gd name="T13" fmla="*/ 16 h 17"/>
                      <a:gd name="T14" fmla="*/ 3 w 17"/>
                      <a:gd name="T15" fmla="*/ 13 h 17"/>
                      <a:gd name="T16" fmla="*/ 1 w 17"/>
                      <a:gd name="T17" fmla="*/ 13 h 17"/>
                      <a:gd name="T18" fmla="*/ 0 w 17"/>
                      <a:gd name="T19" fmla="*/ 8 h 17"/>
                      <a:gd name="T20" fmla="*/ 0 w 17"/>
                      <a:gd name="T21" fmla="*/ 5 h 17"/>
                      <a:gd name="T22" fmla="*/ 3 w 17"/>
                      <a:gd name="T23" fmla="*/ 0 h 17"/>
                      <a:gd name="T24" fmla="*/ 8 w 17"/>
                      <a:gd name="T25" fmla="*/ 0 h 1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7"/>
                      <a:gd name="T40" fmla="*/ 0 h 17"/>
                      <a:gd name="T41" fmla="*/ 17 w 17"/>
                      <a:gd name="T42" fmla="*/ 17 h 1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7" h="17">
                        <a:moveTo>
                          <a:pt x="8" y="0"/>
                        </a:moveTo>
                        <a:lnTo>
                          <a:pt x="12" y="5"/>
                        </a:lnTo>
                        <a:lnTo>
                          <a:pt x="14" y="8"/>
                        </a:lnTo>
                        <a:lnTo>
                          <a:pt x="16" y="8"/>
                        </a:lnTo>
                        <a:lnTo>
                          <a:pt x="16" y="13"/>
                        </a:lnTo>
                        <a:lnTo>
                          <a:pt x="12" y="16"/>
                        </a:lnTo>
                        <a:lnTo>
                          <a:pt x="7" y="16"/>
                        </a:lnTo>
                        <a:lnTo>
                          <a:pt x="3" y="13"/>
                        </a:lnTo>
                        <a:lnTo>
                          <a:pt x="1" y="13"/>
                        </a:lnTo>
                        <a:lnTo>
                          <a:pt x="0" y="8"/>
                        </a:lnTo>
                        <a:lnTo>
                          <a:pt x="0" y="5"/>
                        </a:lnTo>
                        <a:lnTo>
                          <a:pt x="3" y="0"/>
                        </a:lnTo>
                        <a:lnTo>
                          <a:pt x="8" y="0"/>
                        </a:lnTo>
                      </a:path>
                    </a:pathLst>
                  </a:custGeom>
                  <a:solidFill>
                    <a:srgbClr val="444444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209" name="Freeform 474"/>
                  <p:cNvSpPr>
                    <a:spLocks/>
                  </p:cNvSpPr>
                  <p:nvPr/>
                </p:nvSpPr>
                <p:spPr bwMode="auto">
                  <a:xfrm>
                    <a:off x="1612" y="2783"/>
                    <a:ext cx="17" cy="17"/>
                  </a:xfrm>
                  <a:custGeom>
                    <a:avLst/>
                    <a:gdLst>
                      <a:gd name="T0" fmla="*/ 8 w 17"/>
                      <a:gd name="T1" fmla="*/ 4 h 17"/>
                      <a:gd name="T2" fmla="*/ 12 w 17"/>
                      <a:gd name="T3" fmla="*/ 4 h 17"/>
                      <a:gd name="T4" fmla="*/ 14 w 17"/>
                      <a:gd name="T5" fmla="*/ 6 h 17"/>
                      <a:gd name="T6" fmla="*/ 16 w 17"/>
                      <a:gd name="T7" fmla="*/ 10 h 17"/>
                      <a:gd name="T8" fmla="*/ 16 w 17"/>
                      <a:gd name="T9" fmla="*/ 12 h 17"/>
                      <a:gd name="T10" fmla="*/ 12 w 17"/>
                      <a:gd name="T11" fmla="*/ 16 h 17"/>
                      <a:gd name="T12" fmla="*/ 7 w 17"/>
                      <a:gd name="T13" fmla="*/ 12 h 17"/>
                      <a:gd name="T14" fmla="*/ 3 w 17"/>
                      <a:gd name="T15" fmla="*/ 12 h 17"/>
                      <a:gd name="T16" fmla="*/ 1 w 17"/>
                      <a:gd name="T17" fmla="*/ 10 h 17"/>
                      <a:gd name="T18" fmla="*/ 0 w 17"/>
                      <a:gd name="T19" fmla="*/ 6 h 17"/>
                      <a:gd name="T20" fmla="*/ 0 w 17"/>
                      <a:gd name="T21" fmla="*/ 4 h 17"/>
                      <a:gd name="T22" fmla="*/ 3 w 17"/>
                      <a:gd name="T23" fmla="*/ 0 h 17"/>
                      <a:gd name="T24" fmla="*/ 8 w 17"/>
                      <a:gd name="T25" fmla="*/ 4 h 1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7"/>
                      <a:gd name="T40" fmla="*/ 0 h 17"/>
                      <a:gd name="T41" fmla="*/ 17 w 17"/>
                      <a:gd name="T42" fmla="*/ 17 h 1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7" h="17">
                        <a:moveTo>
                          <a:pt x="8" y="4"/>
                        </a:moveTo>
                        <a:lnTo>
                          <a:pt x="12" y="4"/>
                        </a:lnTo>
                        <a:lnTo>
                          <a:pt x="14" y="6"/>
                        </a:lnTo>
                        <a:lnTo>
                          <a:pt x="16" y="10"/>
                        </a:lnTo>
                        <a:lnTo>
                          <a:pt x="16" y="12"/>
                        </a:lnTo>
                        <a:lnTo>
                          <a:pt x="12" y="16"/>
                        </a:lnTo>
                        <a:lnTo>
                          <a:pt x="7" y="12"/>
                        </a:lnTo>
                        <a:lnTo>
                          <a:pt x="3" y="12"/>
                        </a:lnTo>
                        <a:lnTo>
                          <a:pt x="1" y="10"/>
                        </a:lnTo>
                        <a:lnTo>
                          <a:pt x="0" y="6"/>
                        </a:lnTo>
                        <a:lnTo>
                          <a:pt x="0" y="4"/>
                        </a:lnTo>
                        <a:lnTo>
                          <a:pt x="3" y="0"/>
                        </a:lnTo>
                        <a:lnTo>
                          <a:pt x="8" y="4"/>
                        </a:lnTo>
                      </a:path>
                    </a:pathLst>
                  </a:custGeom>
                  <a:solidFill>
                    <a:srgbClr val="444444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210" name="Freeform 475"/>
                  <p:cNvSpPr>
                    <a:spLocks/>
                  </p:cNvSpPr>
                  <p:nvPr/>
                </p:nvSpPr>
                <p:spPr bwMode="auto">
                  <a:xfrm>
                    <a:off x="1612" y="2790"/>
                    <a:ext cx="17" cy="17"/>
                  </a:xfrm>
                  <a:custGeom>
                    <a:avLst/>
                    <a:gdLst>
                      <a:gd name="T0" fmla="*/ 8 w 17"/>
                      <a:gd name="T1" fmla="*/ 0 h 17"/>
                      <a:gd name="T2" fmla="*/ 12 w 17"/>
                      <a:gd name="T3" fmla="*/ 2 h 17"/>
                      <a:gd name="T4" fmla="*/ 14 w 17"/>
                      <a:gd name="T5" fmla="*/ 8 h 17"/>
                      <a:gd name="T6" fmla="*/ 16 w 17"/>
                      <a:gd name="T7" fmla="*/ 8 h 17"/>
                      <a:gd name="T8" fmla="*/ 16 w 17"/>
                      <a:gd name="T9" fmla="*/ 10 h 17"/>
                      <a:gd name="T10" fmla="*/ 12 w 17"/>
                      <a:gd name="T11" fmla="*/ 16 h 17"/>
                      <a:gd name="T12" fmla="*/ 7 w 17"/>
                      <a:gd name="T13" fmla="*/ 16 h 17"/>
                      <a:gd name="T14" fmla="*/ 3 w 17"/>
                      <a:gd name="T15" fmla="*/ 10 h 17"/>
                      <a:gd name="T16" fmla="*/ 1 w 17"/>
                      <a:gd name="T17" fmla="*/ 8 h 17"/>
                      <a:gd name="T18" fmla="*/ 0 w 17"/>
                      <a:gd name="T19" fmla="*/ 8 h 17"/>
                      <a:gd name="T20" fmla="*/ 0 w 17"/>
                      <a:gd name="T21" fmla="*/ 2 h 17"/>
                      <a:gd name="T22" fmla="*/ 3 w 17"/>
                      <a:gd name="T23" fmla="*/ 0 h 17"/>
                      <a:gd name="T24" fmla="*/ 8 w 17"/>
                      <a:gd name="T25" fmla="*/ 0 h 1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7"/>
                      <a:gd name="T40" fmla="*/ 0 h 17"/>
                      <a:gd name="T41" fmla="*/ 17 w 17"/>
                      <a:gd name="T42" fmla="*/ 17 h 1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7" h="17">
                        <a:moveTo>
                          <a:pt x="8" y="0"/>
                        </a:moveTo>
                        <a:lnTo>
                          <a:pt x="12" y="2"/>
                        </a:lnTo>
                        <a:lnTo>
                          <a:pt x="14" y="8"/>
                        </a:lnTo>
                        <a:lnTo>
                          <a:pt x="16" y="8"/>
                        </a:lnTo>
                        <a:lnTo>
                          <a:pt x="16" y="10"/>
                        </a:lnTo>
                        <a:lnTo>
                          <a:pt x="12" y="16"/>
                        </a:lnTo>
                        <a:lnTo>
                          <a:pt x="7" y="16"/>
                        </a:lnTo>
                        <a:lnTo>
                          <a:pt x="3" y="10"/>
                        </a:lnTo>
                        <a:lnTo>
                          <a:pt x="1" y="8"/>
                        </a:lnTo>
                        <a:lnTo>
                          <a:pt x="0" y="8"/>
                        </a:lnTo>
                        <a:lnTo>
                          <a:pt x="0" y="2"/>
                        </a:lnTo>
                        <a:lnTo>
                          <a:pt x="3" y="0"/>
                        </a:lnTo>
                        <a:lnTo>
                          <a:pt x="8" y="0"/>
                        </a:lnTo>
                      </a:path>
                    </a:pathLst>
                  </a:custGeom>
                  <a:solidFill>
                    <a:srgbClr val="444444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211" name="Freeform 476"/>
                  <p:cNvSpPr>
                    <a:spLocks/>
                  </p:cNvSpPr>
                  <p:nvPr/>
                </p:nvSpPr>
                <p:spPr bwMode="auto">
                  <a:xfrm>
                    <a:off x="1612" y="2795"/>
                    <a:ext cx="17" cy="17"/>
                  </a:xfrm>
                  <a:custGeom>
                    <a:avLst/>
                    <a:gdLst>
                      <a:gd name="T0" fmla="*/ 8 w 17"/>
                      <a:gd name="T1" fmla="*/ 0 h 17"/>
                      <a:gd name="T2" fmla="*/ 12 w 17"/>
                      <a:gd name="T3" fmla="*/ 3 h 17"/>
                      <a:gd name="T4" fmla="*/ 14 w 17"/>
                      <a:gd name="T5" fmla="*/ 3 h 17"/>
                      <a:gd name="T6" fmla="*/ 16 w 17"/>
                      <a:gd name="T7" fmla="*/ 6 h 17"/>
                      <a:gd name="T8" fmla="*/ 16 w 17"/>
                      <a:gd name="T9" fmla="*/ 12 h 17"/>
                      <a:gd name="T10" fmla="*/ 12 w 17"/>
                      <a:gd name="T11" fmla="*/ 16 h 17"/>
                      <a:gd name="T12" fmla="*/ 7 w 17"/>
                      <a:gd name="T13" fmla="*/ 16 h 17"/>
                      <a:gd name="T14" fmla="*/ 3 w 17"/>
                      <a:gd name="T15" fmla="*/ 12 h 17"/>
                      <a:gd name="T16" fmla="*/ 1 w 17"/>
                      <a:gd name="T17" fmla="*/ 6 h 17"/>
                      <a:gd name="T18" fmla="*/ 0 w 17"/>
                      <a:gd name="T19" fmla="*/ 6 h 17"/>
                      <a:gd name="T20" fmla="*/ 0 w 17"/>
                      <a:gd name="T21" fmla="*/ 3 h 17"/>
                      <a:gd name="T22" fmla="*/ 3 w 17"/>
                      <a:gd name="T23" fmla="*/ 0 h 17"/>
                      <a:gd name="T24" fmla="*/ 8 w 17"/>
                      <a:gd name="T25" fmla="*/ 0 h 1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7"/>
                      <a:gd name="T40" fmla="*/ 0 h 17"/>
                      <a:gd name="T41" fmla="*/ 17 w 17"/>
                      <a:gd name="T42" fmla="*/ 17 h 1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7" h="17">
                        <a:moveTo>
                          <a:pt x="8" y="0"/>
                        </a:moveTo>
                        <a:lnTo>
                          <a:pt x="12" y="3"/>
                        </a:lnTo>
                        <a:lnTo>
                          <a:pt x="14" y="3"/>
                        </a:lnTo>
                        <a:lnTo>
                          <a:pt x="16" y="6"/>
                        </a:lnTo>
                        <a:lnTo>
                          <a:pt x="16" y="12"/>
                        </a:lnTo>
                        <a:lnTo>
                          <a:pt x="12" y="16"/>
                        </a:lnTo>
                        <a:lnTo>
                          <a:pt x="7" y="16"/>
                        </a:lnTo>
                        <a:lnTo>
                          <a:pt x="3" y="12"/>
                        </a:lnTo>
                        <a:lnTo>
                          <a:pt x="1" y="6"/>
                        </a:lnTo>
                        <a:lnTo>
                          <a:pt x="0" y="6"/>
                        </a:lnTo>
                        <a:lnTo>
                          <a:pt x="0" y="3"/>
                        </a:lnTo>
                        <a:lnTo>
                          <a:pt x="3" y="0"/>
                        </a:lnTo>
                        <a:lnTo>
                          <a:pt x="8" y="0"/>
                        </a:lnTo>
                      </a:path>
                    </a:pathLst>
                  </a:custGeom>
                  <a:solidFill>
                    <a:srgbClr val="444444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212" name="Freeform 477"/>
                  <p:cNvSpPr>
                    <a:spLocks/>
                  </p:cNvSpPr>
                  <p:nvPr/>
                </p:nvSpPr>
                <p:spPr bwMode="auto">
                  <a:xfrm>
                    <a:off x="1612" y="2800"/>
                    <a:ext cx="17" cy="17"/>
                  </a:xfrm>
                  <a:custGeom>
                    <a:avLst/>
                    <a:gdLst>
                      <a:gd name="T0" fmla="*/ 8 w 17"/>
                      <a:gd name="T1" fmla="*/ 4 h 17"/>
                      <a:gd name="T2" fmla="*/ 12 w 17"/>
                      <a:gd name="T3" fmla="*/ 4 h 17"/>
                      <a:gd name="T4" fmla="*/ 14 w 17"/>
                      <a:gd name="T5" fmla="*/ 6 h 17"/>
                      <a:gd name="T6" fmla="*/ 16 w 17"/>
                      <a:gd name="T7" fmla="*/ 10 h 17"/>
                      <a:gd name="T8" fmla="*/ 16 w 17"/>
                      <a:gd name="T9" fmla="*/ 12 h 17"/>
                      <a:gd name="T10" fmla="*/ 12 w 17"/>
                      <a:gd name="T11" fmla="*/ 16 h 17"/>
                      <a:gd name="T12" fmla="*/ 7 w 17"/>
                      <a:gd name="T13" fmla="*/ 16 h 17"/>
                      <a:gd name="T14" fmla="*/ 3 w 17"/>
                      <a:gd name="T15" fmla="*/ 12 h 17"/>
                      <a:gd name="T16" fmla="*/ 1 w 17"/>
                      <a:gd name="T17" fmla="*/ 10 h 17"/>
                      <a:gd name="T18" fmla="*/ 0 w 17"/>
                      <a:gd name="T19" fmla="*/ 6 h 17"/>
                      <a:gd name="T20" fmla="*/ 0 w 17"/>
                      <a:gd name="T21" fmla="*/ 4 h 17"/>
                      <a:gd name="T22" fmla="*/ 3 w 17"/>
                      <a:gd name="T23" fmla="*/ 0 h 17"/>
                      <a:gd name="T24" fmla="*/ 8 w 17"/>
                      <a:gd name="T25" fmla="*/ 4 h 1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7"/>
                      <a:gd name="T40" fmla="*/ 0 h 17"/>
                      <a:gd name="T41" fmla="*/ 17 w 17"/>
                      <a:gd name="T42" fmla="*/ 17 h 1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7" h="17">
                        <a:moveTo>
                          <a:pt x="8" y="4"/>
                        </a:moveTo>
                        <a:lnTo>
                          <a:pt x="12" y="4"/>
                        </a:lnTo>
                        <a:lnTo>
                          <a:pt x="14" y="6"/>
                        </a:lnTo>
                        <a:lnTo>
                          <a:pt x="16" y="10"/>
                        </a:lnTo>
                        <a:lnTo>
                          <a:pt x="16" y="12"/>
                        </a:lnTo>
                        <a:lnTo>
                          <a:pt x="12" y="16"/>
                        </a:lnTo>
                        <a:lnTo>
                          <a:pt x="7" y="16"/>
                        </a:lnTo>
                        <a:lnTo>
                          <a:pt x="3" y="12"/>
                        </a:lnTo>
                        <a:lnTo>
                          <a:pt x="1" y="10"/>
                        </a:lnTo>
                        <a:lnTo>
                          <a:pt x="0" y="6"/>
                        </a:lnTo>
                        <a:lnTo>
                          <a:pt x="0" y="4"/>
                        </a:lnTo>
                        <a:lnTo>
                          <a:pt x="3" y="0"/>
                        </a:lnTo>
                        <a:lnTo>
                          <a:pt x="8" y="4"/>
                        </a:lnTo>
                      </a:path>
                    </a:pathLst>
                  </a:custGeom>
                  <a:solidFill>
                    <a:srgbClr val="444444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213" name="Freeform 478"/>
                  <p:cNvSpPr>
                    <a:spLocks/>
                  </p:cNvSpPr>
                  <p:nvPr/>
                </p:nvSpPr>
                <p:spPr bwMode="auto">
                  <a:xfrm>
                    <a:off x="1614" y="2760"/>
                    <a:ext cx="17" cy="17"/>
                  </a:xfrm>
                  <a:custGeom>
                    <a:avLst/>
                    <a:gdLst>
                      <a:gd name="T0" fmla="*/ 0 w 17"/>
                      <a:gd name="T1" fmla="*/ 0 h 17"/>
                      <a:gd name="T2" fmla="*/ 6 w 17"/>
                      <a:gd name="T3" fmla="*/ 0 h 17"/>
                      <a:gd name="T4" fmla="*/ 11 w 17"/>
                      <a:gd name="T5" fmla="*/ 0 h 17"/>
                      <a:gd name="T6" fmla="*/ 14 w 17"/>
                      <a:gd name="T7" fmla="*/ 0 h 17"/>
                      <a:gd name="T8" fmla="*/ 16 w 17"/>
                      <a:gd name="T9" fmla="*/ 16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7"/>
                      <a:gd name="T17" fmla="*/ 17 w 17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7">
                        <a:moveTo>
                          <a:pt x="0" y="0"/>
                        </a:moveTo>
                        <a:lnTo>
                          <a:pt x="6" y="0"/>
                        </a:lnTo>
                        <a:lnTo>
                          <a:pt x="11" y="0"/>
                        </a:lnTo>
                        <a:lnTo>
                          <a:pt x="14" y="0"/>
                        </a:lnTo>
                        <a:lnTo>
                          <a:pt x="16" y="16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3190" name="Group 479"/>
                <p:cNvGrpSpPr>
                  <a:grpSpLocks/>
                </p:cNvGrpSpPr>
                <p:nvPr/>
              </p:nvGrpSpPr>
              <p:grpSpPr bwMode="auto">
                <a:xfrm>
                  <a:off x="1740" y="2809"/>
                  <a:ext cx="22" cy="59"/>
                  <a:chOff x="1740" y="2809"/>
                  <a:chExt cx="22" cy="59"/>
                </a:xfrm>
              </p:grpSpPr>
              <p:sp>
                <p:nvSpPr>
                  <p:cNvPr id="113196" name="Freeform 480"/>
                  <p:cNvSpPr>
                    <a:spLocks/>
                  </p:cNvSpPr>
                  <p:nvPr/>
                </p:nvSpPr>
                <p:spPr bwMode="auto">
                  <a:xfrm>
                    <a:off x="1740" y="2812"/>
                    <a:ext cx="17" cy="17"/>
                  </a:xfrm>
                  <a:custGeom>
                    <a:avLst/>
                    <a:gdLst>
                      <a:gd name="T0" fmla="*/ 9 w 17"/>
                      <a:gd name="T1" fmla="*/ 0 h 17"/>
                      <a:gd name="T2" fmla="*/ 12 w 17"/>
                      <a:gd name="T3" fmla="*/ 3 h 17"/>
                      <a:gd name="T4" fmla="*/ 13 w 17"/>
                      <a:gd name="T5" fmla="*/ 3 h 17"/>
                      <a:gd name="T6" fmla="*/ 16 w 17"/>
                      <a:gd name="T7" fmla="*/ 9 h 17"/>
                      <a:gd name="T8" fmla="*/ 16 w 17"/>
                      <a:gd name="T9" fmla="*/ 12 h 17"/>
                      <a:gd name="T10" fmla="*/ 13 w 17"/>
                      <a:gd name="T11" fmla="*/ 16 h 17"/>
                      <a:gd name="T12" fmla="*/ 6 w 17"/>
                      <a:gd name="T13" fmla="*/ 16 h 17"/>
                      <a:gd name="T14" fmla="*/ 5 w 17"/>
                      <a:gd name="T15" fmla="*/ 12 h 17"/>
                      <a:gd name="T16" fmla="*/ 2 w 17"/>
                      <a:gd name="T17" fmla="*/ 9 h 17"/>
                      <a:gd name="T18" fmla="*/ 2 w 17"/>
                      <a:gd name="T19" fmla="*/ 3 h 17"/>
                      <a:gd name="T20" fmla="*/ 0 w 17"/>
                      <a:gd name="T21" fmla="*/ 3 h 17"/>
                      <a:gd name="T22" fmla="*/ 3 w 17"/>
                      <a:gd name="T23" fmla="*/ 0 h 17"/>
                      <a:gd name="T24" fmla="*/ 9 w 17"/>
                      <a:gd name="T25" fmla="*/ 0 h 1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7"/>
                      <a:gd name="T40" fmla="*/ 0 h 17"/>
                      <a:gd name="T41" fmla="*/ 17 w 17"/>
                      <a:gd name="T42" fmla="*/ 17 h 1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7" h="17">
                        <a:moveTo>
                          <a:pt x="9" y="0"/>
                        </a:moveTo>
                        <a:lnTo>
                          <a:pt x="12" y="3"/>
                        </a:lnTo>
                        <a:lnTo>
                          <a:pt x="13" y="3"/>
                        </a:lnTo>
                        <a:lnTo>
                          <a:pt x="16" y="9"/>
                        </a:lnTo>
                        <a:lnTo>
                          <a:pt x="16" y="12"/>
                        </a:lnTo>
                        <a:lnTo>
                          <a:pt x="13" y="16"/>
                        </a:lnTo>
                        <a:lnTo>
                          <a:pt x="6" y="16"/>
                        </a:lnTo>
                        <a:lnTo>
                          <a:pt x="5" y="12"/>
                        </a:lnTo>
                        <a:lnTo>
                          <a:pt x="2" y="9"/>
                        </a:lnTo>
                        <a:lnTo>
                          <a:pt x="2" y="3"/>
                        </a:lnTo>
                        <a:lnTo>
                          <a:pt x="0" y="3"/>
                        </a:lnTo>
                        <a:lnTo>
                          <a:pt x="3" y="0"/>
                        </a:lnTo>
                        <a:lnTo>
                          <a:pt x="9" y="0"/>
                        </a:lnTo>
                      </a:path>
                    </a:pathLst>
                  </a:custGeom>
                  <a:solidFill>
                    <a:srgbClr val="444444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197" name="Freeform 481"/>
                  <p:cNvSpPr>
                    <a:spLocks/>
                  </p:cNvSpPr>
                  <p:nvPr/>
                </p:nvSpPr>
                <p:spPr bwMode="auto">
                  <a:xfrm>
                    <a:off x="1740" y="2817"/>
                    <a:ext cx="17" cy="17"/>
                  </a:xfrm>
                  <a:custGeom>
                    <a:avLst/>
                    <a:gdLst>
                      <a:gd name="T0" fmla="*/ 9 w 17"/>
                      <a:gd name="T1" fmla="*/ 0 h 17"/>
                      <a:gd name="T2" fmla="*/ 12 w 17"/>
                      <a:gd name="T3" fmla="*/ 4 h 17"/>
                      <a:gd name="T4" fmla="*/ 13 w 17"/>
                      <a:gd name="T5" fmla="*/ 6 h 17"/>
                      <a:gd name="T6" fmla="*/ 16 w 17"/>
                      <a:gd name="T7" fmla="*/ 10 h 17"/>
                      <a:gd name="T8" fmla="*/ 16 w 17"/>
                      <a:gd name="T9" fmla="*/ 12 h 17"/>
                      <a:gd name="T10" fmla="*/ 13 w 17"/>
                      <a:gd name="T11" fmla="*/ 16 h 17"/>
                      <a:gd name="T12" fmla="*/ 6 w 17"/>
                      <a:gd name="T13" fmla="*/ 12 h 17"/>
                      <a:gd name="T14" fmla="*/ 5 w 17"/>
                      <a:gd name="T15" fmla="*/ 12 h 17"/>
                      <a:gd name="T16" fmla="*/ 2 w 17"/>
                      <a:gd name="T17" fmla="*/ 10 h 17"/>
                      <a:gd name="T18" fmla="*/ 2 w 17"/>
                      <a:gd name="T19" fmla="*/ 6 h 17"/>
                      <a:gd name="T20" fmla="*/ 0 w 17"/>
                      <a:gd name="T21" fmla="*/ 4 h 17"/>
                      <a:gd name="T22" fmla="*/ 3 w 17"/>
                      <a:gd name="T23" fmla="*/ 0 h 17"/>
                      <a:gd name="T24" fmla="*/ 9 w 17"/>
                      <a:gd name="T25" fmla="*/ 0 h 1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7"/>
                      <a:gd name="T40" fmla="*/ 0 h 17"/>
                      <a:gd name="T41" fmla="*/ 17 w 17"/>
                      <a:gd name="T42" fmla="*/ 17 h 1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7" h="17">
                        <a:moveTo>
                          <a:pt x="9" y="0"/>
                        </a:moveTo>
                        <a:lnTo>
                          <a:pt x="12" y="4"/>
                        </a:lnTo>
                        <a:lnTo>
                          <a:pt x="13" y="6"/>
                        </a:lnTo>
                        <a:lnTo>
                          <a:pt x="16" y="10"/>
                        </a:lnTo>
                        <a:lnTo>
                          <a:pt x="16" y="12"/>
                        </a:lnTo>
                        <a:lnTo>
                          <a:pt x="13" y="16"/>
                        </a:lnTo>
                        <a:lnTo>
                          <a:pt x="6" y="12"/>
                        </a:lnTo>
                        <a:lnTo>
                          <a:pt x="5" y="12"/>
                        </a:lnTo>
                        <a:lnTo>
                          <a:pt x="2" y="10"/>
                        </a:lnTo>
                        <a:lnTo>
                          <a:pt x="2" y="6"/>
                        </a:lnTo>
                        <a:lnTo>
                          <a:pt x="0" y="4"/>
                        </a:lnTo>
                        <a:lnTo>
                          <a:pt x="3" y="0"/>
                        </a:lnTo>
                        <a:lnTo>
                          <a:pt x="9" y="0"/>
                        </a:lnTo>
                      </a:path>
                    </a:pathLst>
                  </a:custGeom>
                  <a:solidFill>
                    <a:srgbClr val="444444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198" name="Freeform 482"/>
                  <p:cNvSpPr>
                    <a:spLocks/>
                  </p:cNvSpPr>
                  <p:nvPr/>
                </p:nvSpPr>
                <p:spPr bwMode="auto">
                  <a:xfrm>
                    <a:off x="1740" y="2822"/>
                    <a:ext cx="17" cy="17"/>
                  </a:xfrm>
                  <a:custGeom>
                    <a:avLst/>
                    <a:gdLst>
                      <a:gd name="T0" fmla="*/ 9 w 17"/>
                      <a:gd name="T1" fmla="*/ 0 h 17"/>
                      <a:gd name="T2" fmla="*/ 12 w 17"/>
                      <a:gd name="T3" fmla="*/ 5 h 17"/>
                      <a:gd name="T4" fmla="*/ 13 w 17"/>
                      <a:gd name="T5" fmla="*/ 8 h 17"/>
                      <a:gd name="T6" fmla="*/ 16 w 17"/>
                      <a:gd name="T7" fmla="*/ 13 h 17"/>
                      <a:gd name="T8" fmla="*/ 13 w 17"/>
                      <a:gd name="T9" fmla="*/ 16 h 17"/>
                      <a:gd name="T10" fmla="*/ 6 w 17"/>
                      <a:gd name="T11" fmla="*/ 16 h 17"/>
                      <a:gd name="T12" fmla="*/ 5 w 17"/>
                      <a:gd name="T13" fmla="*/ 13 h 17"/>
                      <a:gd name="T14" fmla="*/ 2 w 17"/>
                      <a:gd name="T15" fmla="*/ 13 h 17"/>
                      <a:gd name="T16" fmla="*/ 2 w 17"/>
                      <a:gd name="T17" fmla="*/ 8 h 17"/>
                      <a:gd name="T18" fmla="*/ 0 w 17"/>
                      <a:gd name="T19" fmla="*/ 5 h 17"/>
                      <a:gd name="T20" fmla="*/ 3 w 17"/>
                      <a:gd name="T21" fmla="*/ 0 h 17"/>
                      <a:gd name="T22" fmla="*/ 9 w 17"/>
                      <a:gd name="T23" fmla="*/ 0 h 17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"/>
                      <a:gd name="T37" fmla="*/ 0 h 17"/>
                      <a:gd name="T38" fmla="*/ 17 w 17"/>
                      <a:gd name="T39" fmla="*/ 17 h 17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" h="17">
                        <a:moveTo>
                          <a:pt x="9" y="0"/>
                        </a:moveTo>
                        <a:lnTo>
                          <a:pt x="12" y="5"/>
                        </a:lnTo>
                        <a:lnTo>
                          <a:pt x="13" y="8"/>
                        </a:lnTo>
                        <a:lnTo>
                          <a:pt x="16" y="13"/>
                        </a:lnTo>
                        <a:lnTo>
                          <a:pt x="13" y="16"/>
                        </a:lnTo>
                        <a:lnTo>
                          <a:pt x="6" y="16"/>
                        </a:lnTo>
                        <a:lnTo>
                          <a:pt x="5" y="13"/>
                        </a:lnTo>
                        <a:lnTo>
                          <a:pt x="2" y="13"/>
                        </a:lnTo>
                        <a:lnTo>
                          <a:pt x="2" y="8"/>
                        </a:lnTo>
                        <a:lnTo>
                          <a:pt x="0" y="5"/>
                        </a:lnTo>
                        <a:lnTo>
                          <a:pt x="3" y="0"/>
                        </a:lnTo>
                        <a:lnTo>
                          <a:pt x="9" y="0"/>
                        </a:lnTo>
                      </a:path>
                    </a:pathLst>
                  </a:custGeom>
                  <a:solidFill>
                    <a:srgbClr val="444444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199" name="Freeform 483"/>
                  <p:cNvSpPr>
                    <a:spLocks/>
                  </p:cNvSpPr>
                  <p:nvPr/>
                </p:nvSpPr>
                <p:spPr bwMode="auto">
                  <a:xfrm>
                    <a:off x="1742" y="2828"/>
                    <a:ext cx="17" cy="17"/>
                  </a:xfrm>
                  <a:custGeom>
                    <a:avLst/>
                    <a:gdLst>
                      <a:gd name="T0" fmla="*/ 8 w 17"/>
                      <a:gd name="T1" fmla="*/ 4 h 17"/>
                      <a:gd name="T2" fmla="*/ 11 w 17"/>
                      <a:gd name="T3" fmla="*/ 4 h 17"/>
                      <a:gd name="T4" fmla="*/ 14 w 17"/>
                      <a:gd name="T5" fmla="*/ 6 h 17"/>
                      <a:gd name="T6" fmla="*/ 16 w 17"/>
                      <a:gd name="T7" fmla="*/ 10 h 17"/>
                      <a:gd name="T8" fmla="*/ 16 w 17"/>
                      <a:gd name="T9" fmla="*/ 12 h 17"/>
                      <a:gd name="T10" fmla="*/ 12 w 17"/>
                      <a:gd name="T11" fmla="*/ 16 h 17"/>
                      <a:gd name="T12" fmla="*/ 7 w 17"/>
                      <a:gd name="T13" fmla="*/ 16 h 17"/>
                      <a:gd name="T14" fmla="*/ 3 w 17"/>
                      <a:gd name="T15" fmla="*/ 12 h 17"/>
                      <a:gd name="T16" fmla="*/ 1 w 17"/>
                      <a:gd name="T17" fmla="*/ 10 h 17"/>
                      <a:gd name="T18" fmla="*/ 0 w 17"/>
                      <a:gd name="T19" fmla="*/ 6 h 17"/>
                      <a:gd name="T20" fmla="*/ 0 w 17"/>
                      <a:gd name="T21" fmla="*/ 4 h 17"/>
                      <a:gd name="T22" fmla="*/ 1 w 17"/>
                      <a:gd name="T23" fmla="*/ 0 h 17"/>
                      <a:gd name="T24" fmla="*/ 8 w 17"/>
                      <a:gd name="T25" fmla="*/ 4 h 1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7"/>
                      <a:gd name="T40" fmla="*/ 0 h 17"/>
                      <a:gd name="T41" fmla="*/ 17 w 17"/>
                      <a:gd name="T42" fmla="*/ 17 h 1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7" h="17">
                        <a:moveTo>
                          <a:pt x="8" y="4"/>
                        </a:moveTo>
                        <a:lnTo>
                          <a:pt x="11" y="4"/>
                        </a:lnTo>
                        <a:lnTo>
                          <a:pt x="14" y="6"/>
                        </a:lnTo>
                        <a:lnTo>
                          <a:pt x="16" y="10"/>
                        </a:lnTo>
                        <a:lnTo>
                          <a:pt x="16" y="12"/>
                        </a:lnTo>
                        <a:lnTo>
                          <a:pt x="12" y="16"/>
                        </a:lnTo>
                        <a:lnTo>
                          <a:pt x="7" y="16"/>
                        </a:lnTo>
                        <a:lnTo>
                          <a:pt x="3" y="12"/>
                        </a:lnTo>
                        <a:lnTo>
                          <a:pt x="1" y="10"/>
                        </a:lnTo>
                        <a:lnTo>
                          <a:pt x="0" y="6"/>
                        </a:lnTo>
                        <a:lnTo>
                          <a:pt x="0" y="4"/>
                        </a:lnTo>
                        <a:lnTo>
                          <a:pt x="1" y="0"/>
                        </a:lnTo>
                        <a:lnTo>
                          <a:pt x="8" y="4"/>
                        </a:lnTo>
                      </a:path>
                    </a:pathLst>
                  </a:custGeom>
                  <a:solidFill>
                    <a:srgbClr val="444444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200" name="Freeform 484"/>
                  <p:cNvSpPr>
                    <a:spLocks/>
                  </p:cNvSpPr>
                  <p:nvPr/>
                </p:nvSpPr>
                <p:spPr bwMode="auto">
                  <a:xfrm>
                    <a:off x="1742" y="2834"/>
                    <a:ext cx="17" cy="17"/>
                  </a:xfrm>
                  <a:custGeom>
                    <a:avLst/>
                    <a:gdLst>
                      <a:gd name="T0" fmla="*/ 8 w 17"/>
                      <a:gd name="T1" fmla="*/ 0 h 17"/>
                      <a:gd name="T2" fmla="*/ 12 w 17"/>
                      <a:gd name="T3" fmla="*/ 3 h 17"/>
                      <a:gd name="T4" fmla="*/ 13 w 17"/>
                      <a:gd name="T5" fmla="*/ 6 h 17"/>
                      <a:gd name="T6" fmla="*/ 16 w 17"/>
                      <a:gd name="T7" fmla="*/ 6 h 17"/>
                      <a:gd name="T8" fmla="*/ 16 w 17"/>
                      <a:gd name="T9" fmla="*/ 12 h 17"/>
                      <a:gd name="T10" fmla="*/ 13 w 17"/>
                      <a:gd name="T11" fmla="*/ 16 h 17"/>
                      <a:gd name="T12" fmla="*/ 5 w 17"/>
                      <a:gd name="T13" fmla="*/ 16 h 17"/>
                      <a:gd name="T14" fmla="*/ 4 w 17"/>
                      <a:gd name="T15" fmla="*/ 12 h 17"/>
                      <a:gd name="T16" fmla="*/ 0 w 17"/>
                      <a:gd name="T17" fmla="*/ 12 h 17"/>
                      <a:gd name="T18" fmla="*/ 0 w 17"/>
                      <a:gd name="T19" fmla="*/ 6 h 17"/>
                      <a:gd name="T20" fmla="*/ 0 w 17"/>
                      <a:gd name="T21" fmla="*/ 3 h 17"/>
                      <a:gd name="T22" fmla="*/ 1 w 17"/>
                      <a:gd name="T23" fmla="*/ 0 h 17"/>
                      <a:gd name="T24" fmla="*/ 8 w 17"/>
                      <a:gd name="T25" fmla="*/ 0 h 1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7"/>
                      <a:gd name="T40" fmla="*/ 0 h 17"/>
                      <a:gd name="T41" fmla="*/ 17 w 17"/>
                      <a:gd name="T42" fmla="*/ 17 h 1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7" h="17">
                        <a:moveTo>
                          <a:pt x="8" y="0"/>
                        </a:moveTo>
                        <a:lnTo>
                          <a:pt x="12" y="3"/>
                        </a:lnTo>
                        <a:lnTo>
                          <a:pt x="13" y="6"/>
                        </a:lnTo>
                        <a:lnTo>
                          <a:pt x="16" y="6"/>
                        </a:lnTo>
                        <a:lnTo>
                          <a:pt x="16" y="12"/>
                        </a:lnTo>
                        <a:lnTo>
                          <a:pt x="13" y="16"/>
                        </a:lnTo>
                        <a:lnTo>
                          <a:pt x="5" y="16"/>
                        </a:lnTo>
                        <a:lnTo>
                          <a:pt x="4" y="12"/>
                        </a:lnTo>
                        <a:lnTo>
                          <a:pt x="0" y="12"/>
                        </a:lnTo>
                        <a:lnTo>
                          <a:pt x="0" y="6"/>
                        </a:lnTo>
                        <a:lnTo>
                          <a:pt x="0" y="3"/>
                        </a:lnTo>
                        <a:lnTo>
                          <a:pt x="1" y="0"/>
                        </a:lnTo>
                        <a:lnTo>
                          <a:pt x="8" y="0"/>
                        </a:lnTo>
                      </a:path>
                    </a:pathLst>
                  </a:custGeom>
                  <a:solidFill>
                    <a:srgbClr val="444444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201" name="Freeform 485"/>
                  <p:cNvSpPr>
                    <a:spLocks/>
                  </p:cNvSpPr>
                  <p:nvPr/>
                </p:nvSpPr>
                <p:spPr bwMode="auto">
                  <a:xfrm>
                    <a:off x="1742" y="2839"/>
                    <a:ext cx="17" cy="17"/>
                  </a:xfrm>
                  <a:custGeom>
                    <a:avLst/>
                    <a:gdLst>
                      <a:gd name="T0" fmla="*/ 9 w 17"/>
                      <a:gd name="T1" fmla="*/ 4 h 17"/>
                      <a:gd name="T2" fmla="*/ 12 w 17"/>
                      <a:gd name="T3" fmla="*/ 4 h 17"/>
                      <a:gd name="T4" fmla="*/ 16 w 17"/>
                      <a:gd name="T5" fmla="*/ 6 h 17"/>
                      <a:gd name="T6" fmla="*/ 16 w 17"/>
                      <a:gd name="T7" fmla="*/ 10 h 17"/>
                      <a:gd name="T8" fmla="*/ 16 w 17"/>
                      <a:gd name="T9" fmla="*/ 12 h 17"/>
                      <a:gd name="T10" fmla="*/ 13 w 17"/>
                      <a:gd name="T11" fmla="*/ 16 h 17"/>
                      <a:gd name="T12" fmla="*/ 8 w 17"/>
                      <a:gd name="T13" fmla="*/ 16 h 17"/>
                      <a:gd name="T14" fmla="*/ 4 w 17"/>
                      <a:gd name="T15" fmla="*/ 12 h 17"/>
                      <a:gd name="T16" fmla="*/ 1 w 17"/>
                      <a:gd name="T17" fmla="*/ 10 h 17"/>
                      <a:gd name="T18" fmla="*/ 0 w 17"/>
                      <a:gd name="T19" fmla="*/ 6 h 17"/>
                      <a:gd name="T20" fmla="*/ 0 w 17"/>
                      <a:gd name="T21" fmla="*/ 4 h 17"/>
                      <a:gd name="T22" fmla="*/ 1 w 17"/>
                      <a:gd name="T23" fmla="*/ 0 h 17"/>
                      <a:gd name="T24" fmla="*/ 9 w 17"/>
                      <a:gd name="T25" fmla="*/ 4 h 1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7"/>
                      <a:gd name="T40" fmla="*/ 0 h 17"/>
                      <a:gd name="T41" fmla="*/ 17 w 17"/>
                      <a:gd name="T42" fmla="*/ 17 h 1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7" h="17">
                        <a:moveTo>
                          <a:pt x="9" y="4"/>
                        </a:moveTo>
                        <a:lnTo>
                          <a:pt x="12" y="4"/>
                        </a:lnTo>
                        <a:lnTo>
                          <a:pt x="16" y="6"/>
                        </a:lnTo>
                        <a:lnTo>
                          <a:pt x="16" y="10"/>
                        </a:lnTo>
                        <a:lnTo>
                          <a:pt x="16" y="12"/>
                        </a:lnTo>
                        <a:lnTo>
                          <a:pt x="13" y="16"/>
                        </a:lnTo>
                        <a:lnTo>
                          <a:pt x="8" y="16"/>
                        </a:lnTo>
                        <a:lnTo>
                          <a:pt x="4" y="12"/>
                        </a:lnTo>
                        <a:lnTo>
                          <a:pt x="1" y="10"/>
                        </a:lnTo>
                        <a:lnTo>
                          <a:pt x="0" y="6"/>
                        </a:lnTo>
                        <a:lnTo>
                          <a:pt x="0" y="4"/>
                        </a:lnTo>
                        <a:lnTo>
                          <a:pt x="1" y="0"/>
                        </a:lnTo>
                        <a:lnTo>
                          <a:pt x="9" y="4"/>
                        </a:lnTo>
                      </a:path>
                    </a:pathLst>
                  </a:custGeom>
                  <a:solidFill>
                    <a:srgbClr val="444444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202" name="Freeform 486"/>
                  <p:cNvSpPr>
                    <a:spLocks/>
                  </p:cNvSpPr>
                  <p:nvPr/>
                </p:nvSpPr>
                <p:spPr bwMode="auto">
                  <a:xfrm>
                    <a:off x="1740" y="2845"/>
                    <a:ext cx="17" cy="17"/>
                  </a:xfrm>
                  <a:custGeom>
                    <a:avLst/>
                    <a:gdLst>
                      <a:gd name="T0" fmla="*/ 9 w 17"/>
                      <a:gd name="T1" fmla="*/ 4 h 17"/>
                      <a:gd name="T2" fmla="*/ 12 w 17"/>
                      <a:gd name="T3" fmla="*/ 4 h 17"/>
                      <a:gd name="T4" fmla="*/ 13 w 17"/>
                      <a:gd name="T5" fmla="*/ 6 h 17"/>
                      <a:gd name="T6" fmla="*/ 16 w 17"/>
                      <a:gd name="T7" fmla="*/ 10 h 17"/>
                      <a:gd name="T8" fmla="*/ 16 w 17"/>
                      <a:gd name="T9" fmla="*/ 12 h 17"/>
                      <a:gd name="T10" fmla="*/ 13 w 17"/>
                      <a:gd name="T11" fmla="*/ 16 h 17"/>
                      <a:gd name="T12" fmla="*/ 6 w 17"/>
                      <a:gd name="T13" fmla="*/ 12 h 17"/>
                      <a:gd name="T14" fmla="*/ 5 w 17"/>
                      <a:gd name="T15" fmla="*/ 12 h 17"/>
                      <a:gd name="T16" fmla="*/ 2 w 17"/>
                      <a:gd name="T17" fmla="*/ 10 h 17"/>
                      <a:gd name="T18" fmla="*/ 2 w 17"/>
                      <a:gd name="T19" fmla="*/ 6 h 17"/>
                      <a:gd name="T20" fmla="*/ 0 w 17"/>
                      <a:gd name="T21" fmla="*/ 4 h 17"/>
                      <a:gd name="T22" fmla="*/ 3 w 17"/>
                      <a:gd name="T23" fmla="*/ 0 h 17"/>
                      <a:gd name="T24" fmla="*/ 9 w 17"/>
                      <a:gd name="T25" fmla="*/ 4 h 1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7"/>
                      <a:gd name="T40" fmla="*/ 0 h 17"/>
                      <a:gd name="T41" fmla="*/ 17 w 17"/>
                      <a:gd name="T42" fmla="*/ 17 h 1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7" h="17">
                        <a:moveTo>
                          <a:pt x="9" y="4"/>
                        </a:moveTo>
                        <a:lnTo>
                          <a:pt x="12" y="4"/>
                        </a:lnTo>
                        <a:lnTo>
                          <a:pt x="13" y="6"/>
                        </a:lnTo>
                        <a:lnTo>
                          <a:pt x="16" y="10"/>
                        </a:lnTo>
                        <a:lnTo>
                          <a:pt x="16" y="12"/>
                        </a:lnTo>
                        <a:lnTo>
                          <a:pt x="13" y="16"/>
                        </a:lnTo>
                        <a:lnTo>
                          <a:pt x="6" y="12"/>
                        </a:lnTo>
                        <a:lnTo>
                          <a:pt x="5" y="12"/>
                        </a:lnTo>
                        <a:lnTo>
                          <a:pt x="2" y="10"/>
                        </a:lnTo>
                        <a:lnTo>
                          <a:pt x="2" y="6"/>
                        </a:lnTo>
                        <a:lnTo>
                          <a:pt x="0" y="4"/>
                        </a:lnTo>
                        <a:lnTo>
                          <a:pt x="3" y="0"/>
                        </a:lnTo>
                        <a:lnTo>
                          <a:pt x="9" y="4"/>
                        </a:lnTo>
                      </a:path>
                    </a:pathLst>
                  </a:custGeom>
                  <a:solidFill>
                    <a:srgbClr val="444444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203" name="Freeform 487"/>
                  <p:cNvSpPr>
                    <a:spLocks/>
                  </p:cNvSpPr>
                  <p:nvPr/>
                </p:nvSpPr>
                <p:spPr bwMode="auto">
                  <a:xfrm>
                    <a:off x="1742" y="2851"/>
                    <a:ext cx="17" cy="17"/>
                  </a:xfrm>
                  <a:custGeom>
                    <a:avLst/>
                    <a:gdLst>
                      <a:gd name="T0" fmla="*/ 8 w 17"/>
                      <a:gd name="T1" fmla="*/ 0 h 17"/>
                      <a:gd name="T2" fmla="*/ 11 w 17"/>
                      <a:gd name="T3" fmla="*/ 3 h 17"/>
                      <a:gd name="T4" fmla="*/ 14 w 17"/>
                      <a:gd name="T5" fmla="*/ 9 h 17"/>
                      <a:gd name="T6" fmla="*/ 14 w 17"/>
                      <a:gd name="T7" fmla="*/ 12 h 17"/>
                      <a:gd name="T8" fmla="*/ 16 w 17"/>
                      <a:gd name="T9" fmla="*/ 12 h 17"/>
                      <a:gd name="T10" fmla="*/ 12 w 17"/>
                      <a:gd name="T11" fmla="*/ 16 h 17"/>
                      <a:gd name="T12" fmla="*/ 7 w 17"/>
                      <a:gd name="T13" fmla="*/ 16 h 17"/>
                      <a:gd name="T14" fmla="*/ 3 w 17"/>
                      <a:gd name="T15" fmla="*/ 16 h 17"/>
                      <a:gd name="T16" fmla="*/ 1 w 17"/>
                      <a:gd name="T17" fmla="*/ 12 h 17"/>
                      <a:gd name="T18" fmla="*/ 0 w 17"/>
                      <a:gd name="T19" fmla="*/ 9 h 17"/>
                      <a:gd name="T20" fmla="*/ 0 w 17"/>
                      <a:gd name="T21" fmla="*/ 3 h 17"/>
                      <a:gd name="T22" fmla="*/ 1 w 17"/>
                      <a:gd name="T23" fmla="*/ 0 h 17"/>
                      <a:gd name="T24" fmla="*/ 8 w 17"/>
                      <a:gd name="T25" fmla="*/ 0 h 1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7"/>
                      <a:gd name="T40" fmla="*/ 0 h 17"/>
                      <a:gd name="T41" fmla="*/ 17 w 17"/>
                      <a:gd name="T42" fmla="*/ 17 h 1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7" h="17">
                        <a:moveTo>
                          <a:pt x="8" y="0"/>
                        </a:moveTo>
                        <a:lnTo>
                          <a:pt x="11" y="3"/>
                        </a:lnTo>
                        <a:lnTo>
                          <a:pt x="14" y="9"/>
                        </a:lnTo>
                        <a:lnTo>
                          <a:pt x="14" y="12"/>
                        </a:lnTo>
                        <a:lnTo>
                          <a:pt x="16" y="12"/>
                        </a:lnTo>
                        <a:lnTo>
                          <a:pt x="12" y="16"/>
                        </a:lnTo>
                        <a:lnTo>
                          <a:pt x="7" y="16"/>
                        </a:lnTo>
                        <a:lnTo>
                          <a:pt x="3" y="16"/>
                        </a:lnTo>
                        <a:lnTo>
                          <a:pt x="1" y="12"/>
                        </a:lnTo>
                        <a:lnTo>
                          <a:pt x="0" y="9"/>
                        </a:lnTo>
                        <a:lnTo>
                          <a:pt x="0" y="3"/>
                        </a:lnTo>
                        <a:lnTo>
                          <a:pt x="1" y="0"/>
                        </a:lnTo>
                        <a:lnTo>
                          <a:pt x="8" y="0"/>
                        </a:lnTo>
                      </a:path>
                    </a:pathLst>
                  </a:custGeom>
                  <a:solidFill>
                    <a:srgbClr val="444444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204" name="Freeform 488"/>
                  <p:cNvSpPr>
                    <a:spLocks/>
                  </p:cNvSpPr>
                  <p:nvPr/>
                </p:nvSpPr>
                <p:spPr bwMode="auto">
                  <a:xfrm>
                    <a:off x="1745" y="2809"/>
                    <a:ext cx="17" cy="17"/>
                  </a:xfrm>
                  <a:custGeom>
                    <a:avLst/>
                    <a:gdLst>
                      <a:gd name="T0" fmla="*/ 0 w 17"/>
                      <a:gd name="T1" fmla="*/ 5 h 17"/>
                      <a:gd name="T2" fmla="*/ 4 w 17"/>
                      <a:gd name="T3" fmla="*/ 0 h 17"/>
                      <a:gd name="T4" fmla="*/ 9 w 17"/>
                      <a:gd name="T5" fmla="*/ 0 h 17"/>
                      <a:gd name="T6" fmla="*/ 14 w 17"/>
                      <a:gd name="T7" fmla="*/ 5 h 17"/>
                      <a:gd name="T8" fmla="*/ 16 w 17"/>
                      <a:gd name="T9" fmla="*/ 16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7"/>
                      <a:gd name="T17" fmla="*/ 17 w 17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7">
                        <a:moveTo>
                          <a:pt x="0" y="5"/>
                        </a:moveTo>
                        <a:lnTo>
                          <a:pt x="4" y="0"/>
                        </a:lnTo>
                        <a:lnTo>
                          <a:pt x="9" y="0"/>
                        </a:lnTo>
                        <a:lnTo>
                          <a:pt x="14" y="5"/>
                        </a:lnTo>
                        <a:lnTo>
                          <a:pt x="16" y="16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3191" name="Group 489"/>
                <p:cNvGrpSpPr>
                  <a:grpSpLocks/>
                </p:cNvGrpSpPr>
                <p:nvPr/>
              </p:nvGrpSpPr>
              <p:grpSpPr bwMode="auto">
                <a:xfrm>
                  <a:off x="1511" y="3191"/>
                  <a:ext cx="45" cy="20"/>
                  <a:chOff x="1511" y="3191"/>
                  <a:chExt cx="45" cy="20"/>
                </a:xfrm>
              </p:grpSpPr>
              <p:sp>
                <p:nvSpPr>
                  <p:cNvPr id="113192" name="Line 49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11" y="3191"/>
                    <a:ext cx="22" cy="1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193" name="Line 491"/>
                  <p:cNvSpPr>
                    <a:spLocks noChangeShapeType="1"/>
                  </p:cNvSpPr>
                  <p:nvPr/>
                </p:nvSpPr>
                <p:spPr bwMode="auto">
                  <a:xfrm>
                    <a:off x="1511" y="3200"/>
                    <a:ext cx="28" cy="1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194" name="Line 49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32" y="3202"/>
                    <a:ext cx="22" cy="9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195" name="Line 493"/>
                  <p:cNvSpPr>
                    <a:spLocks noChangeShapeType="1"/>
                  </p:cNvSpPr>
                  <p:nvPr/>
                </p:nvSpPr>
                <p:spPr bwMode="auto">
                  <a:xfrm>
                    <a:off x="1528" y="3191"/>
                    <a:ext cx="28" cy="1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13074" name="Group 494"/>
              <p:cNvGrpSpPr>
                <a:grpSpLocks/>
              </p:cNvGrpSpPr>
              <p:nvPr/>
            </p:nvGrpSpPr>
            <p:grpSpPr bwMode="auto">
              <a:xfrm>
                <a:off x="2859565" y="3233259"/>
                <a:ext cx="410574" cy="630506"/>
                <a:chOff x="2053" y="2405"/>
                <a:chExt cx="263" cy="570"/>
              </a:xfrm>
            </p:grpSpPr>
            <p:grpSp>
              <p:nvGrpSpPr>
                <p:cNvPr id="113085" name="Group 495"/>
                <p:cNvGrpSpPr>
                  <a:grpSpLocks/>
                </p:cNvGrpSpPr>
                <p:nvPr/>
              </p:nvGrpSpPr>
              <p:grpSpPr bwMode="auto">
                <a:xfrm>
                  <a:off x="2053" y="2405"/>
                  <a:ext cx="261" cy="562"/>
                  <a:chOff x="2053" y="2405"/>
                  <a:chExt cx="261" cy="562"/>
                </a:xfrm>
              </p:grpSpPr>
              <p:grpSp>
                <p:nvGrpSpPr>
                  <p:cNvPr id="113131" name="Group 496"/>
                  <p:cNvGrpSpPr>
                    <a:grpSpLocks/>
                  </p:cNvGrpSpPr>
                  <p:nvPr/>
                </p:nvGrpSpPr>
                <p:grpSpPr bwMode="auto">
                  <a:xfrm>
                    <a:off x="2053" y="2405"/>
                    <a:ext cx="261" cy="562"/>
                    <a:chOff x="2053" y="2405"/>
                    <a:chExt cx="261" cy="562"/>
                  </a:xfrm>
                </p:grpSpPr>
                <p:sp>
                  <p:nvSpPr>
                    <p:cNvPr id="113134" name="Line 4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99" y="2638"/>
                      <a:ext cx="0" cy="329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135" name="Line 49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089" y="2617"/>
                      <a:ext cx="54" cy="30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136" name="Line 49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98" y="2630"/>
                      <a:ext cx="30" cy="1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137" name="Line 500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140" y="2620"/>
                      <a:ext cx="59" cy="2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138" name="Line 50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26" y="2627"/>
                      <a:ext cx="56" cy="30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139" name="Line 50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98" y="2829"/>
                      <a:ext cx="67" cy="27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140" name="Line 503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105" y="2816"/>
                      <a:ext cx="94" cy="37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141" name="Line 50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202" y="2844"/>
                      <a:ext cx="23" cy="10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142" name="Line 5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32" y="2839"/>
                      <a:ext cx="44" cy="7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143" name="Line 5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57" y="2835"/>
                      <a:ext cx="42" cy="11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144" name="Line 50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092" y="2830"/>
                      <a:ext cx="50" cy="6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145" name="Line 50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98" y="2787"/>
                      <a:ext cx="56" cy="2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146" name="Line 509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111" y="2774"/>
                      <a:ext cx="87" cy="3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147" name="Line 51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99" y="2688"/>
                      <a:ext cx="40" cy="1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148" name="Line 511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127" y="2677"/>
                      <a:ext cx="71" cy="27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149" name="Line 5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98" y="2640"/>
                      <a:ext cx="54" cy="147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150" name="Line 51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200" y="2633"/>
                      <a:ext cx="26" cy="177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151" name="Line 51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57" y="2809"/>
                      <a:ext cx="42" cy="29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152" name="Line 515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112" y="2774"/>
                      <a:ext cx="29" cy="5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153" name="Line 51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113" y="2640"/>
                      <a:ext cx="86" cy="13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154" name="Line 5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40" y="2617"/>
                      <a:ext cx="57" cy="19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155" name="Line 51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32" y="2787"/>
                      <a:ext cx="22" cy="57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156" name="Line 519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201" y="2807"/>
                      <a:ext cx="24" cy="4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157" name="Line 52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25" y="2504"/>
                      <a:ext cx="25" cy="13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158" name="Line 52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98" y="2462"/>
                      <a:ext cx="34" cy="18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159" name="Line 522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106" y="2412"/>
                      <a:ext cx="37" cy="21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160" name="Line 5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25" y="2495"/>
                      <a:ext cx="89" cy="35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161" name="Line 524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053" y="2428"/>
                      <a:ext cx="174" cy="6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162" name="Line 52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11" y="2547"/>
                      <a:ext cx="32" cy="1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163" name="Line 526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124" y="2525"/>
                      <a:ext cx="88" cy="35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164" name="Line 52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167" y="2558"/>
                      <a:ext cx="47" cy="7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165" name="Line 5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23" y="2523"/>
                      <a:ext cx="42" cy="105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166" name="Line 52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201" y="2547"/>
                      <a:ext cx="41" cy="9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167" name="Line 5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13" y="2558"/>
                      <a:ext cx="12" cy="69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168" name="Line 53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12" y="2490"/>
                      <a:ext cx="0" cy="7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169" name="Line 53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24" y="2453"/>
                      <a:ext cx="0" cy="7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170" name="Line 5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25" y="2495"/>
                      <a:ext cx="16" cy="57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171" name="Line 53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15" y="2504"/>
                      <a:ext cx="31" cy="55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172" name="Line 535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230" y="2464"/>
                      <a:ext cx="82" cy="6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173" name="Line 536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257" y="2454"/>
                      <a:ext cx="55" cy="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174" name="Line 53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30" y="2454"/>
                      <a:ext cx="28" cy="1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175" name="Line 538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104" y="2416"/>
                      <a:ext cx="128" cy="49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176" name="Line 539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132" y="2405"/>
                      <a:ext cx="127" cy="5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177" name="Line 54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06" y="2405"/>
                      <a:ext cx="29" cy="1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178" name="Line 54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053" y="2405"/>
                      <a:ext cx="77" cy="19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179" name="Line 5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12" y="2458"/>
                      <a:ext cx="0" cy="3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180" name="Line 5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93" y="2450"/>
                      <a:ext cx="0" cy="3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181" name="Line 54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24" y="2423"/>
                      <a:ext cx="0" cy="3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182" name="Line 5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77" y="2443"/>
                      <a:ext cx="0" cy="3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183" name="Line 5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57" y="2436"/>
                      <a:ext cx="0" cy="3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184" name="Line 5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40" y="2431"/>
                      <a:ext cx="0" cy="3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13132" name="Line 54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140" y="2620"/>
                    <a:ext cx="59" cy="2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133" name="Line 54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53" y="2415"/>
                    <a:ext cx="53" cy="1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3086" name="Group 550"/>
                <p:cNvGrpSpPr>
                  <a:grpSpLocks/>
                </p:cNvGrpSpPr>
                <p:nvPr/>
              </p:nvGrpSpPr>
              <p:grpSpPr bwMode="auto">
                <a:xfrm>
                  <a:off x="2177" y="2953"/>
                  <a:ext cx="44" cy="22"/>
                  <a:chOff x="2177" y="2953"/>
                  <a:chExt cx="44" cy="22"/>
                </a:xfrm>
              </p:grpSpPr>
              <p:sp>
                <p:nvSpPr>
                  <p:cNvPr id="113127" name="Line 5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177" y="2954"/>
                    <a:ext cx="22" cy="9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128" name="Line 552"/>
                  <p:cNvSpPr>
                    <a:spLocks noChangeShapeType="1"/>
                  </p:cNvSpPr>
                  <p:nvPr/>
                </p:nvSpPr>
                <p:spPr bwMode="auto">
                  <a:xfrm>
                    <a:off x="2178" y="2961"/>
                    <a:ext cx="27" cy="1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129" name="Line 55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96" y="2964"/>
                    <a:ext cx="25" cy="1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130" name="Line 554"/>
                  <p:cNvSpPr>
                    <a:spLocks noChangeShapeType="1"/>
                  </p:cNvSpPr>
                  <p:nvPr/>
                </p:nvSpPr>
                <p:spPr bwMode="auto">
                  <a:xfrm>
                    <a:off x="2194" y="2953"/>
                    <a:ext cx="27" cy="1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3087" name="Group 555"/>
                <p:cNvGrpSpPr>
                  <a:grpSpLocks/>
                </p:cNvGrpSpPr>
                <p:nvPr/>
              </p:nvGrpSpPr>
              <p:grpSpPr bwMode="auto">
                <a:xfrm>
                  <a:off x="2259" y="2918"/>
                  <a:ext cx="44" cy="22"/>
                  <a:chOff x="2259" y="2918"/>
                  <a:chExt cx="44" cy="22"/>
                </a:xfrm>
              </p:grpSpPr>
              <p:sp>
                <p:nvSpPr>
                  <p:cNvPr id="113123" name="Line 55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259" y="2918"/>
                    <a:ext cx="22" cy="1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124" name="Line 557"/>
                  <p:cNvSpPr>
                    <a:spLocks noChangeShapeType="1"/>
                  </p:cNvSpPr>
                  <p:nvPr/>
                </p:nvSpPr>
                <p:spPr bwMode="auto">
                  <a:xfrm>
                    <a:off x="2260" y="2926"/>
                    <a:ext cx="26" cy="1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125" name="Line 55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79" y="2931"/>
                    <a:ext cx="23" cy="9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126" name="Line 559"/>
                  <p:cNvSpPr>
                    <a:spLocks noChangeShapeType="1"/>
                  </p:cNvSpPr>
                  <p:nvPr/>
                </p:nvSpPr>
                <p:spPr bwMode="auto">
                  <a:xfrm>
                    <a:off x="2276" y="2918"/>
                    <a:ext cx="27" cy="13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3088" name="Group 560"/>
                <p:cNvGrpSpPr>
                  <a:grpSpLocks/>
                </p:cNvGrpSpPr>
                <p:nvPr/>
              </p:nvGrpSpPr>
              <p:grpSpPr bwMode="auto">
                <a:xfrm>
                  <a:off x="2053" y="2432"/>
                  <a:ext cx="19" cy="59"/>
                  <a:chOff x="2053" y="2432"/>
                  <a:chExt cx="19" cy="59"/>
                </a:xfrm>
              </p:grpSpPr>
              <p:sp>
                <p:nvSpPr>
                  <p:cNvPr id="113114" name="Freeform 561"/>
                  <p:cNvSpPr>
                    <a:spLocks/>
                  </p:cNvSpPr>
                  <p:nvPr/>
                </p:nvSpPr>
                <p:spPr bwMode="auto">
                  <a:xfrm>
                    <a:off x="2053" y="2433"/>
                    <a:ext cx="17" cy="17"/>
                  </a:xfrm>
                  <a:custGeom>
                    <a:avLst/>
                    <a:gdLst>
                      <a:gd name="T0" fmla="*/ 9 w 17"/>
                      <a:gd name="T1" fmla="*/ 0 h 17"/>
                      <a:gd name="T2" fmla="*/ 11 w 17"/>
                      <a:gd name="T3" fmla="*/ 0 h 17"/>
                      <a:gd name="T4" fmla="*/ 14 w 17"/>
                      <a:gd name="T5" fmla="*/ 5 h 17"/>
                      <a:gd name="T6" fmla="*/ 16 w 17"/>
                      <a:gd name="T7" fmla="*/ 8 h 17"/>
                      <a:gd name="T8" fmla="*/ 16 w 17"/>
                      <a:gd name="T9" fmla="*/ 13 h 17"/>
                      <a:gd name="T10" fmla="*/ 12 w 17"/>
                      <a:gd name="T11" fmla="*/ 16 h 17"/>
                      <a:gd name="T12" fmla="*/ 7 w 17"/>
                      <a:gd name="T13" fmla="*/ 16 h 17"/>
                      <a:gd name="T14" fmla="*/ 3 w 17"/>
                      <a:gd name="T15" fmla="*/ 13 h 17"/>
                      <a:gd name="T16" fmla="*/ 2 w 17"/>
                      <a:gd name="T17" fmla="*/ 8 h 17"/>
                      <a:gd name="T18" fmla="*/ 0 w 17"/>
                      <a:gd name="T19" fmla="*/ 5 h 17"/>
                      <a:gd name="T20" fmla="*/ 2 w 17"/>
                      <a:gd name="T21" fmla="*/ 0 h 17"/>
                      <a:gd name="T22" fmla="*/ 9 w 17"/>
                      <a:gd name="T23" fmla="*/ 0 h 17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"/>
                      <a:gd name="T37" fmla="*/ 0 h 17"/>
                      <a:gd name="T38" fmla="*/ 17 w 17"/>
                      <a:gd name="T39" fmla="*/ 17 h 17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" h="17">
                        <a:moveTo>
                          <a:pt x="9" y="0"/>
                        </a:moveTo>
                        <a:lnTo>
                          <a:pt x="11" y="0"/>
                        </a:lnTo>
                        <a:lnTo>
                          <a:pt x="14" y="5"/>
                        </a:lnTo>
                        <a:lnTo>
                          <a:pt x="16" y="8"/>
                        </a:lnTo>
                        <a:lnTo>
                          <a:pt x="16" y="13"/>
                        </a:lnTo>
                        <a:lnTo>
                          <a:pt x="12" y="16"/>
                        </a:lnTo>
                        <a:lnTo>
                          <a:pt x="7" y="16"/>
                        </a:lnTo>
                        <a:lnTo>
                          <a:pt x="3" y="13"/>
                        </a:lnTo>
                        <a:lnTo>
                          <a:pt x="2" y="8"/>
                        </a:lnTo>
                        <a:lnTo>
                          <a:pt x="0" y="5"/>
                        </a:lnTo>
                        <a:lnTo>
                          <a:pt x="2" y="0"/>
                        </a:lnTo>
                        <a:lnTo>
                          <a:pt x="9" y="0"/>
                        </a:lnTo>
                      </a:path>
                    </a:pathLst>
                  </a:custGeom>
                  <a:solidFill>
                    <a:srgbClr val="444444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115" name="Freeform 562"/>
                  <p:cNvSpPr>
                    <a:spLocks/>
                  </p:cNvSpPr>
                  <p:nvPr/>
                </p:nvSpPr>
                <p:spPr bwMode="auto">
                  <a:xfrm>
                    <a:off x="2053" y="2439"/>
                    <a:ext cx="17" cy="17"/>
                  </a:xfrm>
                  <a:custGeom>
                    <a:avLst/>
                    <a:gdLst>
                      <a:gd name="T0" fmla="*/ 9 w 17"/>
                      <a:gd name="T1" fmla="*/ 0 h 17"/>
                      <a:gd name="T2" fmla="*/ 11 w 17"/>
                      <a:gd name="T3" fmla="*/ 5 h 17"/>
                      <a:gd name="T4" fmla="*/ 14 w 17"/>
                      <a:gd name="T5" fmla="*/ 8 h 17"/>
                      <a:gd name="T6" fmla="*/ 14 w 17"/>
                      <a:gd name="T7" fmla="*/ 10 h 17"/>
                      <a:gd name="T8" fmla="*/ 16 w 17"/>
                      <a:gd name="T9" fmla="*/ 10 h 17"/>
                      <a:gd name="T10" fmla="*/ 12 w 17"/>
                      <a:gd name="T11" fmla="*/ 16 h 17"/>
                      <a:gd name="T12" fmla="*/ 7 w 17"/>
                      <a:gd name="T13" fmla="*/ 16 h 17"/>
                      <a:gd name="T14" fmla="*/ 3 w 17"/>
                      <a:gd name="T15" fmla="*/ 10 h 17"/>
                      <a:gd name="T16" fmla="*/ 2 w 17"/>
                      <a:gd name="T17" fmla="*/ 10 h 17"/>
                      <a:gd name="T18" fmla="*/ 0 w 17"/>
                      <a:gd name="T19" fmla="*/ 8 h 17"/>
                      <a:gd name="T20" fmla="*/ 0 w 17"/>
                      <a:gd name="T21" fmla="*/ 5 h 17"/>
                      <a:gd name="T22" fmla="*/ 2 w 17"/>
                      <a:gd name="T23" fmla="*/ 0 h 17"/>
                      <a:gd name="T24" fmla="*/ 9 w 17"/>
                      <a:gd name="T25" fmla="*/ 0 h 1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7"/>
                      <a:gd name="T40" fmla="*/ 0 h 17"/>
                      <a:gd name="T41" fmla="*/ 17 w 17"/>
                      <a:gd name="T42" fmla="*/ 17 h 1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7" h="17">
                        <a:moveTo>
                          <a:pt x="9" y="0"/>
                        </a:moveTo>
                        <a:lnTo>
                          <a:pt x="11" y="5"/>
                        </a:lnTo>
                        <a:lnTo>
                          <a:pt x="14" y="8"/>
                        </a:lnTo>
                        <a:lnTo>
                          <a:pt x="14" y="10"/>
                        </a:lnTo>
                        <a:lnTo>
                          <a:pt x="16" y="10"/>
                        </a:lnTo>
                        <a:lnTo>
                          <a:pt x="12" y="16"/>
                        </a:lnTo>
                        <a:lnTo>
                          <a:pt x="7" y="16"/>
                        </a:lnTo>
                        <a:lnTo>
                          <a:pt x="3" y="10"/>
                        </a:lnTo>
                        <a:lnTo>
                          <a:pt x="2" y="10"/>
                        </a:lnTo>
                        <a:lnTo>
                          <a:pt x="0" y="8"/>
                        </a:lnTo>
                        <a:lnTo>
                          <a:pt x="0" y="5"/>
                        </a:lnTo>
                        <a:lnTo>
                          <a:pt x="2" y="0"/>
                        </a:lnTo>
                        <a:lnTo>
                          <a:pt x="9" y="0"/>
                        </a:lnTo>
                      </a:path>
                    </a:pathLst>
                  </a:custGeom>
                  <a:solidFill>
                    <a:srgbClr val="444444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116" name="Freeform 563"/>
                  <p:cNvSpPr>
                    <a:spLocks/>
                  </p:cNvSpPr>
                  <p:nvPr/>
                </p:nvSpPr>
                <p:spPr bwMode="auto">
                  <a:xfrm>
                    <a:off x="2053" y="2445"/>
                    <a:ext cx="17" cy="17"/>
                  </a:xfrm>
                  <a:custGeom>
                    <a:avLst/>
                    <a:gdLst>
                      <a:gd name="T0" fmla="*/ 9 w 17"/>
                      <a:gd name="T1" fmla="*/ 0 h 17"/>
                      <a:gd name="T2" fmla="*/ 11 w 17"/>
                      <a:gd name="T3" fmla="*/ 2 h 17"/>
                      <a:gd name="T4" fmla="*/ 14 w 17"/>
                      <a:gd name="T5" fmla="*/ 8 h 17"/>
                      <a:gd name="T6" fmla="*/ 16 w 17"/>
                      <a:gd name="T7" fmla="*/ 10 h 17"/>
                      <a:gd name="T8" fmla="*/ 12 w 17"/>
                      <a:gd name="T9" fmla="*/ 16 h 17"/>
                      <a:gd name="T10" fmla="*/ 7 w 17"/>
                      <a:gd name="T11" fmla="*/ 16 h 17"/>
                      <a:gd name="T12" fmla="*/ 3 w 17"/>
                      <a:gd name="T13" fmla="*/ 10 h 17"/>
                      <a:gd name="T14" fmla="*/ 2 w 17"/>
                      <a:gd name="T15" fmla="*/ 10 h 17"/>
                      <a:gd name="T16" fmla="*/ 0 w 17"/>
                      <a:gd name="T17" fmla="*/ 8 h 17"/>
                      <a:gd name="T18" fmla="*/ 0 w 17"/>
                      <a:gd name="T19" fmla="*/ 2 h 17"/>
                      <a:gd name="T20" fmla="*/ 2 w 17"/>
                      <a:gd name="T21" fmla="*/ 0 h 17"/>
                      <a:gd name="T22" fmla="*/ 9 w 17"/>
                      <a:gd name="T23" fmla="*/ 0 h 17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"/>
                      <a:gd name="T37" fmla="*/ 0 h 17"/>
                      <a:gd name="T38" fmla="*/ 17 w 17"/>
                      <a:gd name="T39" fmla="*/ 17 h 17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" h="17">
                        <a:moveTo>
                          <a:pt x="9" y="0"/>
                        </a:moveTo>
                        <a:lnTo>
                          <a:pt x="11" y="2"/>
                        </a:lnTo>
                        <a:lnTo>
                          <a:pt x="14" y="8"/>
                        </a:lnTo>
                        <a:lnTo>
                          <a:pt x="16" y="10"/>
                        </a:lnTo>
                        <a:lnTo>
                          <a:pt x="12" y="16"/>
                        </a:lnTo>
                        <a:lnTo>
                          <a:pt x="7" y="16"/>
                        </a:lnTo>
                        <a:lnTo>
                          <a:pt x="3" y="10"/>
                        </a:lnTo>
                        <a:lnTo>
                          <a:pt x="2" y="10"/>
                        </a:lnTo>
                        <a:lnTo>
                          <a:pt x="0" y="8"/>
                        </a:lnTo>
                        <a:lnTo>
                          <a:pt x="0" y="2"/>
                        </a:lnTo>
                        <a:lnTo>
                          <a:pt x="2" y="0"/>
                        </a:lnTo>
                        <a:lnTo>
                          <a:pt x="9" y="0"/>
                        </a:lnTo>
                      </a:path>
                    </a:pathLst>
                  </a:custGeom>
                  <a:solidFill>
                    <a:srgbClr val="444444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117" name="Freeform 564"/>
                  <p:cNvSpPr>
                    <a:spLocks/>
                  </p:cNvSpPr>
                  <p:nvPr/>
                </p:nvSpPr>
                <p:spPr bwMode="auto">
                  <a:xfrm>
                    <a:off x="2053" y="2450"/>
                    <a:ext cx="17" cy="17"/>
                  </a:xfrm>
                  <a:custGeom>
                    <a:avLst/>
                    <a:gdLst>
                      <a:gd name="T0" fmla="*/ 9 w 17"/>
                      <a:gd name="T1" fmla="*/ 2 h 17"/>
                      <a:gd name="T2" fmla="*/ 12 w 17"/>
                      <a:gd name="T3" fmla="*/ 2 h 17"/>
                      <a:gd name="T4" fmla="*/ 14 w 17"/>
                      <a:gd name="T5" fmla="*/ 6 h 17"/>
                      <a:gd name="T6" fmla="*/ 16 w 17"/>
                      <a:gd name="T7" fmla="*/ 9 h 17"/>
                      <a:gd name="T8" fmla="*/ 16 w 17"/>
                      <a:gd name="T9" fmla="*/ 13 h 17"/>
                      <a:gd name="T10" fmla="*/ 12 w 17"/>
                      <a:gd name="T11" fmla="*/ 16 h 17"/>
                      <a:gd name="T12" fmla="*/ 7 w 17"/>
                      <a:gd name="T13" fmla="*/ 13 h 17"/>
                      <a:gd name="T14" fmla="*/ 3 w 17"/>
                      <a:gd name="T15" fmla="*/ 13 h 17"/>
                      <a:gd name="T16" fmla="*/ 2 w 17"/>
                      <a:gd name="T17" fmla="*/ 9 h 17"/>
                      <a:gd name="T18" fmla="*/ 0 w 17"/>
                      <a:gd name="T19" fmla="*/ 6 h 17"/>
                      <a:gd name="T20" fmla="*/ 0 w 17"/>
                      <a:gd name="T21" fmla="*/ 2 h 17"/>
                      <a:gd name="T22" fmla="*/ 3 w 17"/>
                      <a:gd name="T23" fmla="*/ 0 h 17"/>
                      <a:gd name="T24" fmla="*/ 9 w 17"/>
                      <a:gd name="T25" fmla="*/ 2 h 1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7"/>
                      <a:gd name="T40" fmla="*/ 0 h 17"/>
                      <a:gd name="T41" fmla="*/ 17 w 17"/>
                      <a:gd name="T42" fmla="*/ 17 h 1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7" h="17">
                        <a:moveTo>
                          <a:pt x="9" y="2"/>
                        </a:moveTo>
                        <a:lnTo>
                          <a:pt x="12" y="2"/>
                        </a:lnTo>
                        <a:lnTo>
                          <a:pt x="14" y="6"/>
                        </a:lnTo>
                        <a:lnTo>
                          <a:pt x="16" y="9"/>
                        </a:lnTo>
                        <a:lnTo>
                          <a:pt x="16" y="13"/>
                        </a:lnTo>
                        <a:lnTo>
                          <a:pt x="12" y="16"/>
                        </a:lnTo>
                        <a:lnTo>
                          <a:pt x="7" y="13"/>
                        </a:lnTo>
                        <a:lnTo>
                          <a:pt x="3" y="13"/>
                        </a:lnTo>
                        <a:lnTo>
                          <a:pt x="2" y="9"/>
                        </a:lnTo>
                        <a:lnTo>
                          <a:pt x="0" y="6"/>
                        </a:lnTo>
                        <a:lnTo>
                          <a:pt x="0" y="2"/>
                        </a:lnTo>
                        <a:lnTo>
                          <a:pt x="3" y="0"/>
                        </a:lnTo>
                        <a:lnTo>
                          <a:pt x="9" y="2"/>
                        </a:lnTo>
                      </a:path>
                    </a:pathLst>
                  </a:custGeom>
                  <a:solidFill>
                    <a:srgbClr val="444444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118" name="Freeform 565"/>
                  <p:cNvSpPr>
                    <a:spLocks/>
                  </p:cNvSpPr>
                  <p:nvPr/>
                </p:nvSpPr>
                <p:spPr bwMode="auto">
                  <a:xfrm>
                    <a:off x="2053" y="2456"/>
                    <a:ext cx="17" cy="17"/>
                  </a:xfrm>
                  <a:custGeom>
                    <a:avLst/>
                    <a:gdLst>
                      <a:gd name="T0" fmla="*/ 9 w 17"/>
                      <a:gd name="T1" fmla="*/ 0 h 17"/>
                      <a:gd name="T2" fmla="*/ 11 w 17"/>
                      <a:gd name="T3" fmla="*/ 5 h 17"/>
                      <a:gd name="T4" fmla="*/ 14 w 17"/>
                      <a:gd name="T5" fmla="*/ 5 h 17"/>
                      <a:gd name="T6" fmla="*/ 16 w 17"/>
                      <a:gd name="T7" fmla="*/ 8 h 17"/>
                      <a:gd name="T8" fmla="*/ 16 w 17"/>
                      <a:gd name="T9" fmla="*/ 13 h 17"/>
                      <a:gd name="T10" fmla="*/ 12 w 17"/>
                      <a:gd name="T11" fmla="*/ 16 h 17"/>
                      <a:gd name="T12" fmla="*/ 7 w 17"/>
                      <a:gd name="T13" fmla="*/ 16 h 17"/>
                      <a:gd name="T14" fmla="*/ 3 w 17"/>
                      <a:gd name="T15" fmla="*/ 13 h 17"/>
                      <a:gd name="T16" fmla="*/ 2 w 17"/>
                      <a:gd name="T17" fmla="*/ 8 h 17"/>
                      <a:gd name="T18" fmla="*/ 0 w 17"/>
                      <a:gd name="T19" fmla="*/ 8 h 17"/>
                      <a:gd name="T20" fmla="*/ 0 w 17"/>
                      <a:gd name="T21" fmla="*/ 5 h 17"/>
                      <a:gd name="T22" fmla="*/ 2 w 17"/>
                      <a:gd name="T23" fmla="*/ 0 h 17"/>
                      <a:gd name="T24" fmla="*/ 9 w 17"/>
                      <a:gd name="T25" fmla="*/ 0 h 1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7"/>
                      <a:gd name="T40" fmla="*/ 0 h 17"/>
                      <a:gd name="T41" fmla="*/ 17 w 17"/>
                      <a:gd name="T42" fmla="*/ 17 h 1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7" h="17">
                        <a:moveTo>
                          <a:pt x="9" y="0"/>
                        </a:moveTo>
                        <a:lnTo>
                          <a:pt x="11" y="5"/>
                        </a:lnTo>
                        <a:lnTo>
                          <a:pt x="14" y="5"/>
                        </a:lnTo>
                        <a:lnTo>
                          <a:pt x="16" y="8"/>
                        </a:lnTo>
                        <a:lnTo>
                          <a:pt x="16" y="13"/>
                        </a:lnTo>
                        <a:lnTo>
                          <a:pt x="12" y="16"/>
                        </a:lnTo>
                        <a:lnTo>
                          <a:pt x="7" y="16"/>
                        </a:lnTo>
                        <a:lnTo>
                          <a:pt x="3" y="13"/>
                        </a:lnTo>
                        <a:lnTo>
                          <a:pt x="2" y="8"/>
                        </a:lnTo>
                        <a:lnTo>
                          <a:pt x="0" y="8"/>
                        </a:lnTo>
                        <a:lnTo>
                          <a:pt x="0" y="5"/>
                        </a:lnTo>
                        <a:lnTo>
                          <a:pt x="2" y="0"/>
                        </a:lnTo>
                        <a:lnTo>
                          <a:pt x="9" y="0"/>
                        </a:lnTo>
                      </a:path>
                    </a:pathLst>
                  </a:custGeom>
                  <a:solidFill>
                    <a:srgbClr val="444444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119" name="Freeform 566"/>
                  <p:cNvSpPr>
                    <a:spLocks/>
                  </p:cNvSpPr>
                  <p:nvPr/>
                </p:nvSpPr>
                <p:spPr bwMode="auto">
                  <a:xfrm>
                    <a:off x="2053" y="2462"/>
                    <a:ext cx="17" cy="17"/>
                  </a:xfrm>
                  <a:custGeom>
                    <a:avLst/>
                    <a:gdLst>
                      <a:gd name="T0" fmla="*/ 9 w 17"/>
                      <a:gd name="T1" fmla="*/ 2 h 17"/>
                      <a:gd name="T2" fmla="*/ 11 w 17"/>
                      <a:gd name="T3" fmla="*/ 2 h 17"/>
                      <a:gd name="T4" fmla="*/ 14 w 17"/>
                      <a:gd name="T5" fmla="*/ 6 h 17"/>
                      <a:gd name="T6" fmla="*/ 16 w 17"/>
                      <a:gd name="T7" fmla="*/ 9 h 17"/>
                      <a:gd name="T8" fmla="*/ 16 w 17"/>
                      <a:gd name="T9" fmla="*/ 13 h 17"/>
                      <a:gd name="T10" fmla="*/ 12 w 17"/>
                      <a:gd name="T11" fmla="*/ 16 h 17"/>
                      <a:gd name="T12" fmla="*/ 7 w 17"/>
                      <a:gd name="T13" fmla="*/ 13 h 17"/>
                      <a:gd name="T14" fmla="*/ 3 w 17"/>
                      <a:gd name="T15" fmla="*/ 13 h 17"/>
                      <a:gd name="T16" fmla="*/ 2 w 17"/>
                      <a:gd name="T17" fmla="*/ 9 h 17"/>
                      <a:gd name="T18" fmla="*/ 0 w 17"/>
                      <a:gd name="T19" fmla="*/ 6 h 17"/>
                      <a:gd name="T20" fmla="*/ 0 w 17"/>
                      <a:gd name="T21" fmla="*/ 2 h 17"/>
                      <a:gd name="T22" fmla="*/ 2 w 17"/>
                      <a:gd name="T23" fmla="*/ 0 h 17"/>
                      <a:gd name="T24" fmla="*/ 9 w 17"/>
                      <a:gd name="T25" fmla="*/ 2 h 1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7"/>
                      <a:gd name="T40" fmla="*/ 0 h 17"/>
                      <a:gd name="T41" fmla="*/ 17 w 17"/>
                      <a:gd name="T42" fmla="*/ 17 h 1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7" h="17">
                        <a:moveTo>
                          <a:pt x="9" y="2"/>
                        </a:moveTo>
                        <a:lnTo>
                          <a:pt x="11" y="2"/>
                        </a:lnTo>
                        <a:lnTo>
                          <a:pt x="14" y="6"/>
                        </a:lnTo>
                        <a:lnTo>
                          <a:pt x="16" y="9"/>
                        </a:lnTo>
                        <a:lnTo>
                          <a:pt x="16" y="13"/>
                        </a:lnTo>
                        <a:lnTo>
                          <a:pt x="12" y="16"/>
                        </a:lnTo>
                        <a:lnTo>
                          <a:pt x="7" y="13"/>
                        </a:lnTo>
                        <a:lnTo>
                          <a:pt x="3" y="13"/>
                        </a:lnTo>
                        <a:lnTo>
                          <a:pt x="2" y="9"/>
                        </a:lnTo>
                        <a:lnTo>
                          <a:pt x="0" y="6"/>
                        </a:lnTo>
                        <a:lnTo>
                          <a:pt x="0" y="2"/>
                        </a:lnTo>
                        <a:lnTo>
                          <a:pt x="2" y="0"/>
                        </a:lnTo>
                        <a:lnTo>
                          <a:pt x="9" y="2"/>
                        </a:lnTo>
                      </a:path>
                    </a:pathLst>
                  </a:custGeom>
                  <a:solidFill>
                    <a:srgbClr val="444444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120" name="Freeform 567"/>
                  <p:cNvSpPr>
                    <a:spLocks/>
                  </p:cNvSpPr>
                  <p:nvPr/>
                </p:nvSpPr>
                <p:spPr bwMode="auto">
                  <a:xfrm>
                    <a:off x="2053" y="2467"/>
                    <a:ext cx="17" cy="17"/>
                  </a:xfrm>
                  <a:custGeom>
                    <a:avLst/>
                    <a:gdLst>
                      <a:gd name="T0" fmla="*/ 9 w 17"/>
                      <a:gd name="T1" fmla="*/ 0 h 17"/>
                      <a:gd name="T2" fmla="*/ 11 w 17"/>
                      <a:gd name="T3" fmla="*/ 2 h 17"/>
                      <a:gd name="T4" fmla="*/ 14 w 17"/>
                      <a:gd name="T5" fmla="*/ 6 h 17"/>
                      <a:gd name="T6" fmla="*/ 16 w 17"/>
                      <a:gd name="T7" fmla="*/ 9 h 17"/>
                      <a:gd name="T8" fmla="*/ 16 w 17"/>
                      <a:gd name="T9" fmla="*/ 13 h 17"/>
                      <a:gd name="T10" fmla="*/ 12 w 17"/>
                      <a:gd name="T11" fmla="*/ 16 h 17"/>
                      <a:gd name="T12" fmla="*/ 7 w 17"/>
                      <a:gd name="T13" fmla="*/ 13 h 17"/>
                      <a:gd name="T14" fmla="*/ 3 w 17"/>
                      <a:gd name="T15" fmla="*/ 13 h 17"/>
                      <a:gd name="T16" fmla="*/ 2 w 17"/>
                      <a:gd name="T17" fmla="*/ 9 h 17"/>
                      <a:gd name="T18" fmla="*/ 0 w 17"/>
                      <a:gd name="T19" fmla="*/ 6 h 17"/>
                      <a:gd name="T20" fmla="*/ 0 w 17"/>
                      <a:gd name="T21" fmla="*/ 2 h 17"/>
                      <a:gd name="T22" fmla="*/ 2 w 17"/>
                      <a:gd name="T23" fmla="*/ 0 h 17"/>
                      <a:gd name="T24" fmla="*/ 9 w 17"/>
                      <a:gd name="T25" fmla="*/ 0 h 1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7"/>
                      <a:gd name="T40" fmla="*/ 0 h 17"/>
                      <a:gd name="T41" fmla="*/ 17 w 17"/>
                      <a:gd name="T42" fmla="*/ 17 h 1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7" h="17">
                        <a:moveTo>
                          <a:pt x="9" y="0"/>
                        </a:moveTo>
                        <a:lnTo>
                          <a:pt x="11" y="2"/>
                        </a:lnTo>
                        <a:lnTo>
                          <a:pt x="14" y="6"/>
                        </a:lnTo>
                        <a:lnTo>
                          <a:pt x="16" y="9"/>
                        </a:lnTo>
                        <a:lnTo>
                          <a:pt x="16" y="13"/>
                        </a:lnTo>
                        <a:lnTo>
                          <a:pt x="12" y="16"/>
                        </a:lnTo>
                        <a:lnTo>
                          <a:pt x="7" y="13"/>
                        </a:lnTo>
                        <a:lnTo>
                          <a:pt x="3" y="13"/>
                        </a:lnTo>
                        <a:lnTo>
                          <a:pt x="2" y="9"/>
                        </a:lnTo>
                        <a:lnTo>
                          <a:pt x="0" y="6"/>
                        </a:lnTo>
                        <a:lnTo>
                          <a:pt x="0" y="2"/>
                        </a:lnTo>
                        <a:lnTo>
                          <a:pt x="2" y="0"/>
                        </a:lnTo>
                        <a:lnTo>
                          <a:pt x="9" y="0"/>
                        </a:lnTo>
                      </a:path>
                    </a:pathLst>
                  </a:custGeom>
                  <a:solidFill>
                    <a:srgbClr val="444444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121" name="Freeform 568"/>
                  <p:cNvSpPr>
                    <a:spLocks/>
                  </p:cNvSpPr>
                  <p:nvPr/>
                </p:nvSpPr>
                <p:spPr bwMode="auto">
                  <a:xfrm>
                    <a:off x="2053" y="2474"/>
                    <a:ext cx="17" cy="17"/>
                  </a:xfrm>
                  <a:custGeom>
                    <a:avLst/>
                    <a:gdLst>
                      <a:gd name="T0" fmla="*/ 9 w 17"/>
                      <a:gd name="T1" fmla="*/ 0 h 17"/>
                      <a:gd name="T2" fmla="*/ 12 w 17"/>
                      <a:gd name="T3" fmla="*/ 5 h 17"/>
                      <a:gd name="T4" fmla="*/ 14 w 17"/>
                      <a:gd name="T5" fmla="*/ 8 h 17"/>
                      <a:gd name="T6" fmla="*/ 16 w 17"/>
                      <a:gd name="T7" fmla="*/ 13 h 17"/>
                      <a:gd name="T8" fmla="*/ 12 w 17"/>
                      <a:gd name="T9" fmla="*/ 16 h 17"/>
                      <a:gd name="T10" fmla="*/ 7 w 17"/>
                      <a:gd name="T11" fmla="*/ 16 h 17"/>
                      <a:gd name="T12" fmla="*/ 3 w 17"/>
                      <a:gd name="T13" fmla="*/ 13 h 17"/>
                      <a:gd name="T14" fmla="*/ 2 w 17"/>
                      <a:gd name="T15" fmla="*/ 13 h 17"/>
                      <a:gd name="T16" fmla="*/ 0 w 17"/>
                      <a:gd name="T17" fmla="*/ 8 h 17"/>
                      <a:gd name="T18" fmla="*/ 0 w 17"/>
                      <a:gd name="T19" fmla="*/ 5 h 17"/>
                      <a:gd name="T20" fmla="*/ 3 w 17"/>
                      <a:gd name="T21" fmla="*/ 0 h 17"/>
                      <a:gd name="T22" fmla="*/ 9 w 17"/>
                      <a:gd name="T23" fmla="*/ 0 h 17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"/>
                      <a:gd name="T37" fmla="*/ 0 h 17"/>
                      <a:gd name="T38" fmla="*/ 17 w 17"/>
                      <a:gd name="T39" fmla="*/ 17 h 17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" h="17">
                        <a:moveTo>
                          <a:pt x="9" y="0"/>
                        </a:moveTo>
                        <a:lnTo>
                          <a:pt x="12" y="5"/>
                        </a:lnTo>
                        <a:lnTo>
                          <a:pt x="14" y="8"/>
                        </a:lnTo>
                        <a:lnTo>
                          <a:pt x="16" y="13"/>
                        </a:lnTo>
                        <a:lnTo>
                          <a:pt x="12" y="16"/>
                        </a:lnTo>
                        <a:lnTo>
                          <a:pt x="7" y="16"/>
                        </a:lnTo>
                        <a:lnTo>
                          <a:pt x="3" y="13"/>
                        </a:lnTo>
                        <a:lnTo>
                          <a:pt x="2" y="13"/>
                        </a:lnTo>
                        <a:lnTo>
                          <a:pt x="0" y="8"/>
                        </a:lnTo>
                        <a:lnTo>
                          <a:pt x="0" y="5"/>
                        </a:lnTo>
                        <a:lnTo>
                          <a:pt x="3" y="0"/>
                        </a:lnTo>
                        <a:lnTo>
                          <a:pt x="9" y="0"/>
                        </a:lnTo>
                      </a:path>
                    </a:pathLst>
                  </a:custGeom>
                  <a:solidFill>
                    <a:srgbClr val="444444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122" name="Freeform 569"/>
                  <p:cNvSpPr>
                    <a:spLocks/>
                  </p:cNvSpPr>
                  <p:nvPr/>
                </p:nvSpPr>
                <p:spPr bwMode="auto">
                  <a:xfrm>
                    <a:off x="2055" y="2432"/>
                    <a:ext cx="17" cy="17"/>
                  </a:xfrm>
                  <a:custGeom>
                    <a:avLst/>
                    <a:gdLst>
                      <a:gd name="T0" fmla="*/ 0 w 17"/>
                      <a:gd name="T1" fmla="*/ 0 h 17"/>
                      <a:gd name="T2" fmla="*/ 8 w 17"/>
                      <a:gd name="T3" fmla="*/ 0 h 17"/>
                      <a:gd name="T4" fmla="*/ 11 w 17"/>
                      <a:gd name="T5" fmla="*/ 0 h 17"/>
                      <a:gd name="T6" fmla="*/ 14 w 17"/>
                      <a:gd name="T7" fmla="*/ 10 h 17"/>
                      <a:gd name="T8" fmla="*/ 16 w 17"/>
                      <a:gd name="T9" fmla="*/ 16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7"/>
                      <a:gd name="T17" fmla="*/ 17 w 17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7">
                        <a:moveTo>
                          <a:pt x="0" y="0"/>
                        </a:moveTo>
                        <a:lnTo>
                          <a:pt x="8" y="0"/>
                        </a:lnTo>
                        <a:lnTo>
                          <a:pt x="11" y="0"/>
                        </a:lnTo>
                        <a:lnTo>
                          <a:pt x="14" y="10"/>
                        </a:lnTo>
                        <a:lnTo>
                          <a:pt x="16" y="16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3089" name="Group 570"/>
                <p:cNvGrpSpPr>
                  <a:grpSpLocks/>
                </p:cNvGrpSpPr>
                <p:nvPr/>
              </p:nvGrpSpPr>
              <p:grpSpPr bwMode="auto">
                <a:xfrm>
                  <a:off x="2167" y="2476"/>
                  <a:ext cx="19" cy="58"/>
                  <a:chOff x="2167" y="2476"/>
                  <a:chExt cx="19" cy="58"/>
                </a:xfrm>
              </p:grpSpPr>
              <p:sp>
                <p:nvSpPr>
                  <p:cNvPr id="113105" name="Freeform 571"/>
                  <p:cNvSpPr>
                    <a:spLocks/>
                  </p:cNvSpPr>
                  <p:nvPr/>
                </p:nvSpPr>
                <p:spPr bwMode="auto">
                  <a:xfrm>
                    <a:off x="2167" y="2477"/>
                    <a:ext cx="17" cy="17"/>
                  </a:xfrm>
                  <a:custGeom>
                    <a:avLst/>
                    <a:gdLst>
                      <a:gd name="T0" fmla="*/ 8 w 17"/>
                      <a:gd name="T1" fmla="*/ 0 h 17"/>
                      <a:gd name="T2" fmla="*/ 12 w 17"/>
                      <a:gd name="T3" fmla="*/ 3 h 17"/>
                      <a:gd name="T4" fmla="*/ 14 w 17"/>
                      <a:gd name="T5" fmla="*/ 9 h 17"/>
                      <a:gd name="T6" fmla="*/ 16 w 17"/>
                      <a:gd name="T7" fmla="*/ 12 h 17"/>
                      <a:gd name="T8" fmla="*/ 12 w 17"/>
                      <a:gd name="T9" fmla="*/ 16 h 17"/>
                      <a:gd name="T10" fmla="*/ 7 w 17"/>
                      <a:gd name="T11" fmla="*/ 16 h 17"/>
                      <a:gd name="T12" fmla="*/ 3 w 17"/>
                      <a:gd name="T13" fmla="*/ 12 h 17"/>
                      <a:gd name="T14" fmla="*/ 1 w 17"/>
                      <a:gd name="T15" fmla="*/ 12 h 17"/>
                      <a:gd name="T16" fmla="*/ 0 w 17"/>
                      <a:gd name="T17" fmla="*/ 9 h 17"/>
                      <a:gd name="T18" fmla="*/ 0 w 17"/>
                      <a:gd name="T19" fmla="*/ 3 h 17"/>
                      <a:gd name="T20" fmla="*/ 3 w 17"/>
                      <a:gd name="T21" fmla="*/ 0 h 17"/>
                      <a:gd name="T22" fmla="*/ 8 w 17"/>
                      <a:gd name="T23" fmla="*/ 0 h 17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"/>
                      <a:gd name="T37" fmla="*/ 0 h 17"/>
                      <a:gd name="T38" fmla="*/ 17 w 17"/>
                      <a:gd name="T39" fmla="*/ 17 h 17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" h="17">
                        <a:moveTo>
                          <a:pt x="8" y="0"/>
                        </a:moveTo>
                        <a:lnTo>
                          <a:pt x="12" y="3"/>
                        </a:lnTo>
                        <a:lnTo>
                          <a:pt x="14" y="9"/>
                        </a:lnTo>
                        <a:lnTo>
                          <a:pt x="16" y="12"/>
                        </a:lnTo>
                        <a:lnTo>
                          <a:pt x="12" y="16"/>
                        </a:lnTo>
                        <a:lnTo>
                          <a:pt x="7" y="16"/>
                        </a:lnTo>
                        <a:lnTo>
                          <a:pt x="3" y="12"/>
                        </a:lnTo>
                        <a:lnTo>
                          <a:pt x="1" y="12"/>
                        </a:lnTo>
                        <a:lnTo>
                          <a:pt x="0" y="9"/>
                        </a:lnTo>
                        <a:lnTo>
                          <a:pt x="0" y="3"/>
                        </a:lnTo>
                        <a:lnTo>
                          <a:pt x="3" y="0"/>
                        </a:lnTo>
                        <a:lnTo>
                          <a:pt x="8" y="0"/>
                        </a:lnTo>
                      </a:path>
                    </a:pathLst>
                  </a:custGeom>
                  <a:solidFill>
                    <a:srgbClr val="444444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106" name="Freeform 572"/>
                  <p:cNvSpPr>
                    <a:spLocks/>
                  </p:cNvSpPr>
                  <p:nvPr/>
                </p:nvSpPr>
                <p:spPr bwMode="auto">
                  <a:xfrm>
                    <a:off x="2167" y="2484"/>
                    <a:ext cx="17" cy="17"/>
                  </a:xfrm>
                  <a:custGeom>
                    <a:avLst/>
                    <a:gdLst>
                      <a:gd name="T0" fmla="*/ 8 w 17"/>
                      <a:gd name="T1" fmla="*/ 0 h 17"/>
                      <a:gd name="T2" fmla="*/ 11 w 17"/>
                      <a:gd name="T3" fmla="*/ 0 h 17"/>
                      <a:gd name="T4" fmla="*/ 14 w 17"/>
                      <a:gd name="T5" fmla="*/ 2 h 17"/>
                      <a:gd name="T6" fmla="*/ 16 w 17"/>
                      <a:gd name="T7" fmla="*/ 8 h 17"/>
                      <a:gd name="T8" fmla="*/ 16 w 17"/>
                      <a:gd name="T9" fmla="*/ 10 h 17"/>
                      <a:gd name="T10" fmla="*/ 12 w 17"/>
                      <a:gd name="T11" fmla="*/ 16 h 17"/>
                      <a:gd name="T12" fmla="*/ 7 w 17"/>
                      <a:gd name="T13" fmla="*/ 16 h 17"/>
                      <a:gd name="T14" fmla="*/ 3 w 17"/>
                      <a:gd name="T15" fmla="*/ 10 h 17"/>
                      <a:gd name="T16" fmla="*/ 1 w 17"/>
                      <a:gd name="T17" fmla="*/ 8 h 17"/>
                      <a:gd name="T18" fmla="*/ 0 w 17"/>
                      <a:gd name="T19" fmla="*/ 2 h 17"/>
                      <a:gd name="T20" fmla="*/ 1 w 17"/>
                      <a:gd name="T21" fmla="*/ 0 h 17"/>
                      <a:gd name="T22" fmla="*/ 8 w 17"/>
                      <a:gd name="T23" fmla="*/ 0 h 17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"/>
                      <a:gd name="T37" fmla="*/ 0 h 17"/>
                      <a:gd name="T38" fmla="*/ 17 w 17"/>
                      <a:gd name="T39" fmla="*/ 17 h 17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" h="17">
                        <a:moveTo>
                          <a:pt x="8" y="0"/>
                        </a:moveTo>
                        <a:lnTo>
                          <a:pt x="11" y="0"/>
                        </a:lnTo>
                        <a:lnTo>
                          <a:pt x="14" y="2"/>
                        </a:lnTo>
                        <a:lnTo>
                          <a:pt x="16" y="8"/>
                        </a:lnTo>
                        <a:lnTo>
                          <a:pt x="16" y="10"/>
                        </a:lnTo>
                        <a:lnTo>
                          <a:pt x="12" y="16"/>
                        </a:lnTo>
                        <a:lnTo>
                          <a:pt x="7" y="16"/>
                        </a:lnTo>
                        <a:lnTo>
                          <a:pt x="3" y="10"/>
                        </a:lnTo>
                        <a:lnTo>
                          <a:pt x="1" y="8"/>
                        </a:lnTo>
                        <a:lnTo>
                          <a:pt x="0" y="2"/>
                        </a:lnTo>
                        <a:lnTo>
                          <a:pt x="1" y="0"/>
                        </a:lnTo>
                        <a:lnTo>
                          <a:pt x="8" y="0"/>
                        </a:lnTo>
                      </a:path>
                    </a:pathLst>
                  </a:custGeom>
                  <a:solidFill>
                    <a:srgbClr val="444444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107" name="Freeform 573"/>
                  <p:cNvSpPr>
                    <a:spLocks/>
                  </p:cNvSpPr>
                  <p:nvPr/>
                </p:nvSpPr>
                <p:spPr bwMode="auto">
                  <a:xfrm>
                    <a:off x="2167" y="2488"/>
                    <a:ext cx="17" cy="17"/>
                  </a:xfrm>
                  <a:custGeom>
                    <a:avLst/>
                    <a:gdLst>
                      <a:gd name="T0" fmla="*/ 8 w 17"/>
                      <a:gd name="T1" fmla="*/ 4 h 17"/>
                      <a:gd name="T2" fmla="*/ 11 w 17"/>
                      <a:gd name="T3" fmla="*/ 4 h 17"/>
                      <a:gd name="T4" fmla="*/ 14 w 17"/>
                      <a:gd name="T5" fmla="*/ 6 h 17"/>
                      <a:gd name="T6" fmla="*/ 16 w 17"/>
                      <a:gd name="T7" fmla="*/ 10 h 17"/>
                      <a:gd name="T8" fmla="*/ 16 w 17"/>
                      <a:gd name="T9" fmla="*/ 12 h 17"/>
                      <a:gd name="T10" fmla="*/ 12 w 17"/>
                      <a:gd name="T11" fmla="*/ 16 h 17"/>
                      <a:gd name="T12" fmla="*/ 7 w 17"/>
                      <a:gd name="T13" fmla="*/ 12 h 17"/>
                      <a:gd name="T14" fmla="*/ 3 w 17"/>
                      <a:gd name="T15" fmla="*/ 12 h 17"/>
                      <a:gd name="T16" fmla="*/ 1 w 17"/>
                      <a:gd name="T17" fmla="*/ 10 h 17"/>
                      <a:gd name="T18" fmla="*/ 0 w 17"/>
                      <a:gd name="T19" fmla="*/ 6 h 17"/>
                      <a:gd name="T20" fmla="*/ 0 w 17"/>
                      <a:gd name="T21" fmla="*/ 4 h 17"/>
                      <a:gd name="T22" fmla="*/ 1 w 17"/>
                      <a:gd name="T23" fmla="*/ 0 h 17"/>
                      <a:gd name="T24" fmla="*/ 8 w 17"/>
                      <a:gd name="T25" fmla="*/ 4 h 1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7"/>
                      <a:gd name="T40" fmla="*/ 0 h 17"/>
                      <a:gd name="T41" fmla="*/ 17 w 17"/>
                      <a:gd name="T42" fmla="*/ 17 h 1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7" h="17">
                        <a:moveTo>
                          <a:pt x="8" y="4"/>
                        </a:moveTo>
                        <a:lnTo>
                          <a:pt x="11" y="4"/>
                        </a:lnTo>
                        <a:lnTo>
                          <a:pt x="14" y="6"/>
                        </a:lnTo>
                        <a:lnTo>
                          <a:pt x="16" y="10"/>
                        </a:lnTo>
                        <a:lnTo>
                          <a:pt x="16" y="12"/>
                        </a:lnTo>
                        <a:lnTo>
                          <a:pt x="12" y="16"/>
                        </a:lnTo>
                        <a:lnTo>
                          <a:pt x="7" y="12"/>
                        </a:lnTo>
                        <a:lnTo>
                          <a:pt x="3" y="12"/>
                        </a:lnTo>
                        <a:lnTo>
                          <a:pt x="1" y="10"/>
                        </a:lnTo>
                        <a:lnTo>
                          <a:pt x="0" y="6"/>
                        </a:lnTo>
                        <a:lnTo>
                          <a:pt x="0" y="4"/>
                        </a:lnTo>
                        <a:lnTo>
                          <a:pt x="1" y="0"/>
                        </a:lnTo>
                        <a:lnTo>
                          <a:pt x="8" y="4"/>
                        </a:lnTo>
                      </a:path>
                    </a:pathLst>
                  </a:custGeom>
                  <a:solidFill>
                    <a:srgbClr val="444444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108" name="Freeform 574"/>
                  <p:cNvSpPr>
                    <a:spLocks/>
                  </p:cNvSpPr>
                  <p:nvPr/>
                </p:nvSpPr>
                <p:spPr bwMode="auto">
                  <a:xfrm>
                    <a:off x="2167" y="2495"/>
                    <a:ext cx="17" cy="17"/>
                  </a:xfrm>
                  <a:custGeom>
                    <a:avLst/>
                    <a:gdLst>
                      <a:gd name="T0" fmla="*/ 8 w 17"/>
                      <a:gd name="T1" fmla="*/ 0 h 17"/>
                      <a:gd name="T2" fmla="*/ 12 w 17"/>
                      <a:gd name="T3" fmla="*/ 2 h 17"/>
                      <a:gd name="T4" fmla="*/ 14 w 17"/>
                      <a:gd name="T5" fmla="*/ 8 h 17"/>
                      <a:gd name="T6" fmla="*/ 16 w 17"/>
                      <a:gd name="T7" fmla="*/ 8 h 17"/>
                      <a:gd name="T8" fmla="*/ 16 w 17"/>
                      <a:gd name="T9" fmla="*/ 10 h 17"/>
                      <a:gd name="T10" fmla="*/ 12 w 17"/>
                      <a:gd name="T11" fmla="*/ 16 h 17"/>
                      <a:gd name="T12" fmla="*/ 7 w 17"/>
                      <a:gd name="T13" fmla="*/ 16 h 17"/>
                      <a:gd name="T14" fmla="*/ 3 w 17"/>
                      <a:gd name="T15" fmla="*/ 10 h 17"/>
                      <a:gd name="T16" fmla="*/ 1 w 17"/>
                      <a:gd name="T17" fmla="*/ 10 h 17"/>
                      <a:gd name="T18" fmla="*/ 0 w 17"/>
                      <a:gd name="T19" fmla="*/ 8 h 17"/>
                      <a:gd name="T20" fmla="*/ 0 w 17"/>
                      <a:gd name="T21" fmla="*/ 2 h 17"/>
                      <a:gd name="T22" fmla="*/ 3 w 17"/>
                      <a:gd name="T23" fmla="*/ 0 h 17"/>
                      <a:gd name="T24" fmla="*/ 8 w 17"/>
                      <a:gd name="T25" fmla="*/ 0 h 1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7"/>
                      <a:gd name="T40" fmla="*/ 0 h 17"/>
                      <a:gd name="T41" fmla="*/ 17 w 17"/>
                      <a:gd name="T42" fmla="*/ 17 h 1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7" h="17">
                        <a:moveTo>
                          <a:pt x="8" y="0"/>
                        </a:moveTo>
                        <a:lnTo>
                          <a:pt x="12" y="2"/>
                        </a:lnTo>
                        <a:lnTo>
                          <a:pt x="14" y="8"/>
                        </a:lnTo>
                        <a:lnTo>
                          <a:pt x="16" y="8"/>
                        </a:lnTo>
                        <a:lnTo>
                          <a:pt x="16" y="10"/>
                        </a:lnTo>
                        <a:lnTo>
                          <a:pt x="12" y="16"/>
                        </a:lnTo>
                        <a:lnTo>
                          <a:pt x="7" y="16"/>
                        </a:lnTo>
                        <a:lnTo>
                          <a:pt x="3" y="10"/>
                        </a:lnTo>
                        <a:lnTo>
                          <a:pt x="1" y="10"/>
                        </a:lnTo>
                        <a:lnTo>
                          <a:pt x="0" y="8"/>
                        </a:lnTo>
                        <a:lnTo>
                          <a:pt x="0" y="2"/>
                        </a:lnTo>
                        <a:lnTo>
                          <a:pt x="3" y="0"/>
                        </a:lnTo>
                        <a:lnTo>
                          <a:pt x="8" y="0"/>
                        </a:lnTo>
                      </a:path>
                    </a:pathLst>
                  </a:custGeom>
                  <a:solidFill>
                    <a:srgbClr val="444444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109" name="Freeform 575"/>
                  <p:cNvSpPr>
                    <a:spLocks/>
                  </p:cNvSpPr>
                  <p:nvPr/>
                </p:nvSpPr>
                <p:spPr bwMode="auto">
                  <a:xfrm>
                    <a:off x="2167" y="2500"/>
                    <a:ext cx="17" cy="17"/>
                  </a:xfrm>
                  <a:custGeom>
                    <a:avLst/>
                    <a:gdLst>
                      <a:gd name="T0" fmla="*/ 8 w 17"/>
                      <a:gd name="T1" fmla="*/ 2 h 17"/>
                      <a:gd name="T2" fmla="*/ 12 w 17"/>
                      <a:gd name="T3" fmla="*/ 2 h 17"/>
                      <a:gd name="T4" fmla="*/ 14 w 17"/>
                      <a:gd name="T5" fmla="*/ 4 h 17"/>
                      <a:gd name="T6" fmla="*/ 16 w 17"/>
                      <a:gd name="T7" fmla="*/ 9 h 17"/>
                      <a:gd name="T8" fmla="*/ 16 w 17"/>
                      <a:gd name="T9" fmla="*/ 11 h 17"/>
                      <a:gd name="T10" fmla="*/ 12 w 17"/>
                      <a:gd name="T11" fmla="*/ 16 h 17"/>
                      <a:gd name="T12" fmla="*/ 7 w 17"/>
                      <a:gd name="T13" fmla="*/ 11 h 17"/>
                      <a:gd name="T14" fmla="*/ 3 w 17"/>
                      <a:gd name="T15" fmla="*/ 11 h 17"/>
                      <a:gd name="T16" fmla="*/ 1 w 17"/>
                      <a:gd name="T17" fmla="*/ 9 h 17"/>
                      <a:gd name="T18" fmla="*/ 0 w 17"/>
                      <a:gd name="T19" fmla="*/ 4 h 17"/>
                      <a:gd name="T20" fmla="*/ 0 w 17"/>
                      <a:gd name="T21" fmla="*/ 2 h 17"/>
                      <a:gd name="T22" fmla="*/ 3 w 17"/>
                      <a:gd name="T23" fmla="*/ 0 h 17"/>
                      <a:gd name="T24" fmla="*/ 8 w 17"/>
                      <a:gd name="T25" fmla="*/ 2 h 1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7"/>
                      <a:gd name="T40" fmla="*/ 0 h 17"/>
                      <a:gd name="T41" fmla="*/ 17 w 17"/>
                      <a:gd name="T42" fmla="*/ 17 h 1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7" h="17">
                        <a:moveTo>
                          <a:pt x="8" y="2"/>
                        </a:moveTo>
                        <a:lnTo>
                          <a:pt x="12" y="2"/>
                        </a:lnTo>
                        <a:lnTo>
                          <a:pt x="14" y="4"/>
                        </a:lnTo>
                        <a:lnTo>
                          <a:pt x="16" y="9"/>
                        </a:lnTo>
                        <a:lnTo>
                          <a:pt x="16" y="11"/>
                        </a:lnTo>
                        <a:lnTo>
                          <a:pt x="12" y="16"/>
                        </a:lnTo>
                        <a:lnTo>
                          <a:pt x="7" y="11"/>
                        </a:lnTo>
                        <a:lnTo>
                          <a:pt x="3" y="11"/>
                        </a:lnTo>
                        <a:lnTo>
                          <a:pt x="1" y="9"/>
                        </a:lnTo>
                        <a:lnTo>
                          <a:pt x="0" y="4"/>
                        </a:lnTo>
                        <a:lnTo>
                          <a:pt x="0" y="2"/>
                        </a:lnTo>
                        <a:lnTo>
                          <a:pt x="3" y="0"/>
                        </a:lnTo>
                        <a:lnTo>
                          <a:pt x="8" y="2"/>
                        </a:lnTo>
                      </a:path>
                    </a:pathLst>
                  </a:custGeom>
                  <a:solidFill>
                    <a:srgbClr val="444444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110" name="Freeform 576"/>
                  <p:cNvSpPr>
                    <a:spLocks/>
                  </p:cNvSpPr>
                  <p:nvPr/>
                </p:nvSpPr>
                <p:spPr bwMode="auto">
                  <a:xfrm>
                    <a:off x="2167" y="2506"/>
                    <a:ext cx="17" cy="17"/>
                  </a:xfrm>
                  <a:custGeom>
                    <a:avLst/>
                    <a:gdLst>
                      <a:gd name="T0" fmla="*/ 8 w 17"/>
                      <a:gd name="T1" fmla="*/ 0 h 17"/>
                      <a:gd name="T2" fmla="*/ 12 w 17"/>
                      <a:gd name="T3" fmla="*/ 2 h 17"/>
                      <a:gd name="T4" fmla="*/ 14 w 17"/>
                      <a:gd name="T5" fmla="*/ 8 h 17"/>
                      <a:gd name="T6" fmla="*/ 16 w 17"/>
                      <a:gd name="T7" fmla="*/ 8 h 17"/>
                      <a:gd name="T8" fmla="*/ 16 w 17"/>
                      <a:gd name="T9" fmla="*/ 10 h 17"/>
                      <a:gd name="T10" fmla="*/ 12 w 17"/>
                      <a:gd name="T11" fmla="*/ 16 h 17"/>
                      <a:gd name="T12" fmla="*/ 7 w 17"/>
                      <a:gd name="T13" fmla="*/ 16 h 17"/>
                      <a:gd name="T14" fmla="*/ 3 w 17"/>
                      <a:gd name="T15" fmla="*/ 10 h 17"/>
                      <a:gd name="T16" fmla="*/ 1 w 17"/>
                      <a:gd name="T17" fmla="*/ 8 h 17"/>
                      <a:gd name="T18" fmla="*/ 0 w 17"/>
                      <a:gd name="T19" fmla="*/ 8 h 17"/>
                      <a:gd name="T20" fmla="*/ 0 w 17"/>
                      <a:gd name="T21" fmla="*/ 2 h 17"/>
                      <a:gd name="T22" fmla="*/ 3 w 17"/>
                      <a:gd name="T23" fmla="*/ 0 h 17"/>
                      <a:gd name="T24" fmla="*/ 8 w 17"/>
                      <a:gd name="T25" fmla="*/ 0 h 1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7"/>
                      <a:gd name="T40" fmla="*/ 0 h 17"/>
                      <a:gd name="T41" fmla="*/ 17 w 17"/>
                      <a:gd name="T42" fmla="*/ 17 h 1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7" h="17">
                        <a:moveTo>
                          <a:pt x="8" y="0"/>
                        </a:moveTo>
                        <a:lnTo>
                          <a:pt x="12" y="2"/>
                        </a:lnTo>
                        <a:lnTo>
                          <a:pt x="14" y="8"/>
                        </a:lnTo>
                        <a:lnTo>
                          <a:pt x="16" y="8"/>
                        </a:lnTo>
                        <a:lnTo>
                          <a:pt x="16" y="10"/>
                        </a:lnTo>
                        <a:lnTo>
                          <a:pt x="12" y="16"/>
                        </a:lnTo>
                        <a:lnTo>
                          <a:pt x="7" y="16"/>
                        </a:lnTo>
                        <a:lnTo>
                          <a:pt x="3" y="10"/>
                        </a:lnTo>
                        <a:lnTo>
                          <a:pt x="1" y="8"/>
                        </a:lnTo>
                        <a:lnTo>
                          <a:pt x="0" y="8"/>
                        </a:lnTo>
                        <a:lnTo>
                          <a:pt x="0" y="2"/>
                        </a:lnTo>
                        <a:lnTo>
                          <a:pt x="3" y="0"/>
                        </a:lnTo>
                        <a:lnTo>
                          <a:pt x="8" y="0"/>
                        </a:lnTo>
                      </a:path>
                    </a:pathLst>
                  </a:custGeom>
                  <a:solidFill>
                    <a:srgbClr val="444444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111" name="Freeform 577"/>
                  <p:cNvSpPr>
                    <a:spLocks/>
                  </p:cNvSpPr>
                  <p:nvPr/>
                </p:nvSpPr>
                <p:spPr bwMode="auto">
                  <a:xfrm>
                    <a:off x="2167" y="2512"/>
                    <a:ext cx="17" cy="17"/>
                  </a:xfrm>
                  <a:custGeom>
                    <a:avLst/>
                    <a:gdLst>
                      <a:gd name="T0" fmla="*/ 8 w 17"/>
                      <a:gd name="T1" fmla="*/ 0 h 17"/>
                      <a:gd name="T2" fmla="*/ 12 w 17"/>
                      <a:gd name="T3" fmla="*/ 2 h 17"/>
                      <a:gd name="T4" fmla="*/ 14 w 17"/>
                      <a:gd name="T5" fmla="*/ 2 h 17"/>
                      <a:gd name="T6" fmla="*/ 16 w 17"/>
                      <a:gd name="T7" fmla="*/ 8 h 17"/>
                      <a:gd name="T8" fmla="*/ 16 w 17"/>
                      <a:gd name="T9" fmla="*/ 10 h 17"/>
                      <a:gd name="T10" fmla="*/ 12 w 17"/>
                      <a:gd name="T11" fmla="*/ 16 h 17"/>
                      <a:gd name="T12" fmla="*/ 7 w 17"/>
                      <a:gd name="T13" fmla="*/ 16 h 17"/>
                      <a:gd name="T14" fmla="*/ 3 w 17"/>
                      <a:gd name="T15" fmla="*/ 10 h 17"/>
                      <a:gd name="T16" fmla="*/ 1 w 17"/>
                      <a:gd name="T17" fmla="*/ 8 h 17"/>
                      <a:gd name="T18" fmla="*/ 0 w 17"/>
                      <a:gd name="T19" fmla="*/ 8 h 17"/>
                      <a:gd name="T20" fmla="*/ 0 w 17"/>
                      <a:gd name="T21" fmla="*/ 2 h 17"/>
                      <a:gd name="T22" fmla="*/ 3 w 17"/>
                      <a:gd name="T23" fmla="*/ 0 h 17"/>
                      <a:gd name="T24" fmla="*/ 8 w 17"/>
                      <a:gd name="T25" fmla="*/ 0 h 1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7"/>
                      <a:gd name="T40" fmla="*/ 0 h 17"/>
                      <a:gd name="T41" fmla="*/ 17 w 17"/>
                      <a:gd name="T42" fmla="*/ 17 h 1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7" h="17">
                        <a:moveTo>
                          <a:pt x="8" y="0"/>
                        </a:moveTo>
                        <a:lnTo>
                          <a:pt x="12" y="2"/>
                        </a:lnTo>
                        <a:lnTo>
                          <a:pt x="14" y="2"/>
                        </a:lnTo>
                        <a:lnTo>
                          <a:pt x="16" y="8"/>
                        </a:lnTo>
                        <a:lnTo>
                          <a:pt x="16" y="10"/>
                        </a:lnTo>
                        <a:lnTo>
                          <a:pt x="12" y="16"/>
                        </a:lnTo>
                        <a:lnTo>
                          <a:pt x="7" y="16"/>
                        </a:lnTo>
                        <a:lnTo>
                          <a:pt x="3" y="10"/>
                        </a:lnTo>
                        <a:lnTo>
                          <a:pt x="1" y="8"/>
                        </a:lnTo>
                        <a:lnTo>
                          <a:pt x="0" y="8"/>
                        </a:lnTo>
                        <a:lnTo>
                          <a:pt x="0" y="2"/>
                        </a:lnTo>
                        <a:lnTo>
                          <a:pt x="3" y="0"/>
                        </a:lnTo>
                        <a:lnTo>
                          <a:pt x="8" y="0"/>
                        </a:lnTo>
                      </a:path>
                    </a:pathLst>
                  </a:custGeom>
                  <a:solidFill>
                    <a:srgbClr val="444444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112" name="Freeform 578"/>
                  <p:cNvSpPr>
                    <a:spLocks/>
                  </p:cNvSpPr>
                  <p:nvPr/>
                </p:nvSpPr>
                <p:spPr bwMode="auto">
                  <a:xfrm>
                    <a:off x="2167" y="2517"/>
                    <a:ext cx="17" cy="17"/>
                  </a:xfrm>
                  <a:custGeom>
                    <a:avLst/>
                    <a:gdLst>
                      <a:gd name="T0" fmla="*/ 8 w 17"/>
                      <a:gd name="T1" fmla="*/ 2 h 17"/>
                      <a:gd name="T2" fmla="*/ 12 w 17"/>
                      <a:gd name="T3" fmla="*/ 2 h 17"/>
                      <a:gd name="T4" fmla="*/ 14 w 17"/>
                      <a:gd name="T5" fmla="*/ 6 h 17"/>
                      <a:gd name="T6" fmla="*/ 16 w 17"/>
                      <a:gd name="T7" fmla="*/ 9 h 17"/>
                      <a:gd name="T8" fmla="*/ 16 w 17"/>
                      <a:gd name="T9" fmla="*/ 11 h 17"/>
                      <a:gd name="T10" fmla="*/ 12 w 17"/>
                      <a:gd name="T11" fmla="*/ 16 h 17"/>
                      <a:gd name="T12" fmla="*/ 7 w 17"/>
                      <a:gd name="T13" fmla="*/ 16 h 17"/>
                      <a:gd name="T14" fmla="*/ 3 w 17"/>
                      <a:gd name="T15" fmla="*/ 11 h 17"/>
                      <a:gd name="T16" fmla="*/ 1 w 17"/>
                      <a:gd name="T17" fmla="*/ 9 h 17"/>
                      <a:gd name="T18" fmla="*/ 0 w 17"/>
                      <a:gd name="T19" fmla="*/ 6 h 17"/>
                      <a:gd name="T20" fmla="*/ 0 w 17"/>
                      <a:gd name="T21" fmla="*/ 2 h 17"/>
                      <a:gd name="T22" fmla="*/ 3 w 17"/>
                      <a:gd name="T23" fmla="*/ 0 h 17"/>
                      <a:gd name="T24" fmla="*/ 8 w 17"/>
                      <a:gd name="T25" fmla="*/ 2 h 1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7"/>
                      <a:gd name="T40" fmla="*/ 0 h 17"/>
                      <a:gd name="T41" fmla="*/ 17 w 17"/>
                      <a:gd name="T42" fmla="*/ 17 h 1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7" h="17">
                        <a:moveTo>
                          <a:pt x="8" y="2"/>
                        </a:moveTo>
                        <a:lnTo>
                          <a:pt x="12" y="2"/>
                        </a:lnTo>
                        <a:lnTo>
                          <a:pt x="14" y="6"/>
                        </a:lnTo>
                        <a:lnTo>
                          <a:pt x="16" y="9"/>
                        </a:lnTo>
                        <a:lnTo>
                          <a:pt x="16" y="11"/>
                        </a:lnTo>
                        <a:lnTo>
                          <a:pt x="12" y="16"/>
                        </a:lnTo>
                        <a:lnTo>
                          <a:pt x="7" y="16"/>
                        </a:lnTo>
                        <a:lnTo>
                          <a:pt x="3" y="11"/>
                        </a:lnTo>
                        <a:lnTo>
                          <a:pt x="1" y="9"/>
                        </a:lnTo>
                        <a:lnTo>
                          <a:pt x="0" y="6"/>
                        </a:lnTo>
                        <a:lnTo>
                          <a:pt x="0" y="2"/>
                        </a:lnTo>
                        <a:lnTo>
                          <a:pt x="3" y="0"/>
                        </a:lnTo>
                        <a:lnTo>
                          <a:pt x="8" y="2"/>
                        </a:lnTo>
                      </a:path>
                    </a:pathLst>
                  </a:custGeom>
                  <a:solidFill>
                    <a:srgbClr val="444444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113" name="Freeform 579"/>
                  <p:cNvSpPr>
                    <a:spLocks/>
                  </p:cNvSpPr>
                  <p:nvPr/>
                </p:nvSpPr>
                <p:spPr bwMode="auto">
                  <a:xfrm>
                    <a:off x="2169" y="2476"/>
                    <a:ext cx="17" cy="17"/>
                  </a:xfrm>
                  <a:custGeom>
                    <a:avLst/>
                    <a:gdLst>
                      <a:gd name="T0" fmla="*/ 0 w 17"/>
                      <a:gd name="T1" fmla="*/ 0 h 17"/>
                      <a:gd name="T2" fmla="*/ 6 w 17"/>
                      <a:gd name="T3" fmla="*/ 0 h 17"/>
                      <a:gd name="T4" fmla="*/ 11 w 17"/>
                      <a:gd name="T5" fmla="*/ 0 h 17"/>
                      <a:gd name="T6" fmla="*/ 14 w 17"/>
                      <a:gd name="T7" fmla="*/ 0 h 17"/>
                      <a:gd name="T8" fmla="*/ 16 w 17"/>
                      <a:gd name="T9" fmla="*/ 16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7"/>
                      <a:gd name="T17" fmla="*/ 17 w 17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7">
                        <a:moveTo>
                          <a:pt x="0" y="0"/>
                        </a:moveTo>
                        <a:lnTo>
                          <a:pt x="6" y="0"/>
                        </a:lnTo>
                        <a:lnTo>
                          <a:pt x="11" y="0"/>
                        </a:lnTo>
                        <a:lnTo>
                          <a:pt x="14" y="0"/>
                        </a:lnTo>
                        <a:lnTo>
                          <a:pt x="16" y="16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3090" name="Group 580"/>
                <p:cNvGrpSpPr>
                  <a:grpSpLocks/>
                </p:cNvGrpSpPr>
                <p:nvPr/>
              </p:nvGrpSpPr>
              <p:grpSpPr bwMode="auto">
                <a:xfrm>
                  <a:off x="2295" y="2526"/>
                  <a:ext cx="21" cy="59"/>
                  <a:chOff x="2295" y="2526"/>
                  <a:chExt cx="21" cy="59"/>
                </a:xfrm>
              </p:grpSpPr>
              <p:sp>
                <p:nvSpPr>
                  <p:cNvPr id="113096" name="Freeform 581"/>
                  <p:cNvSpPr>
                    <a:spLocks/>
                  </p:cNvSpPr>
                  <p:nvPr/>
                </p:nvSpPr>
                <p:spPr bwMode="auto">
                  <a:xfrm>
                    <a:off x="2295" y="2529"/>
                    <a:ext cx="17" cy="17"/>
                  </a:xfrm>
                  <a:custGeom>
                    <a:avLst/>
                    <a:gdLst>
                      <a:gd name="T0" fmla="*/ 8 w 17"/>
                      <a:gd name="T1" fmla="*/ 0 h 17"/>
                      <a:gd name="T2" fmla="*/ 12 w 17"/>
                      <a:gd name="T3" fmla="*/ 2 h 17"/>
                      <a:gd name="T4" fmla="*/ 13 w 17"/>
                      <a:gd name="T5" fmla="*/ 2 h 17"/>
                      <a:gd name="T6" fmla="*/ 16 w 17"/>
                      <a:gd name="T7" fmla="*/ 8 h 17"/>
                      <a:gd name="T8" fmla="*/ 16 w 17"/>
                      <a:gd name="T9" fmla="*/ 10 h 17"/>
                      <a:gd name="T10" fmla="*/ 13 w 17"/>
                      <a:gd name="T11" fmla="*/ 16 h 17"/>
                      <a:gd name="T12" fmla="*/ 6 w 17"/>
                      <a:gd name="T13" fmla="*/ 16 h 17"/>
                      <a:gd name="T14" fmla="*/ 4 w 17"/>
                      <a:gd name="T15" fmla="*/ 10 h 17"/>
                      <a:gd name="T16" fmla="*/ 1 w 17"/>
                      <a:gd name="T17" fmla="*/ 8 h 17"/>
                      <a:gd name="T18" fmla="*/ 1 w 17"/>
                      <a:gd name="T19" fmla="*/ 2 h 17"/>
                      <a:gd name="T20" fmla="*/ 0 w 17"/>
                      <a:gd name="T21" fmla="*/ 2 h 17"/>
                      <a:gd name="T22" fmla="*/ 2 w 17"/>
                      <a:gd name="T23" fmla="*/ 0 h 17"/>
                      <a:gd name="T24" fmla="*/ 8 w 17"/>
                      <a:gd name="T25" fmla="*/ 0 h 1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7"/>
                      <a:gd name="T40" fmla="*/ 0 h 17"/>
                      <a:gd name="T41" fmla="*/ 17 w 17"/>
                      <a:gd name="T42" fmla="*/ 17 h 1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7" h="17">
                        <a:moveTo>
                          <a:pt x="8" y="0"/>
                        </a:moveTo>
                        <a:lnTo>
                          <a:pt x="12" y="2"/>
                        </a:lnTo>
                        <a:lnTo>
                          <a:pt x="13" y="2"/>
                        </a:lnTo>
                        <a:lnTo>
                          <a:pt x="16" y="8"/>
                        </a:lnTo>
                        <a:lnTo>
                          <a:pt x="16" y="10"/>
                        </a:lnTo>
                        <a:lnTo>
                          <a:pt x="13" y="16"/>
                        </a:lnTo>
                        <a:lnTo>
                          <a:pt x="6" y="16"/>
                        </a:lnTo>
                        <a:lnTo>
                          <a:pt x="4" y="10"/>
                        </a:lnTo>
                        <a:lnTo>
                          <a:pt x="1" y="8"/>
                        </a:lnTo>
                        <a:lnTo>
                          <a:pt x="1" y="2"/>
                        </a:lnTo>
                        <a:lnTo>
                          <a:pt x="0" y="2"/>
                        </a:lnTo>
                        <a:lnTo>
                          <a:pt x="2" y="0"/>
                        </a:lnTo>
                        <a:lnTo>
                          <a:pt x="8" y="0"/>
                        </a:lnTo>
                      </a:path>
                    </a:pathLst>
                  </a:custGeom>
                  <a:solidFill>
                    <a:srgbClr val="444444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097" name="Freeform 582"/>
                  <p:cNvSpPr>
                    <a:spLocks/>
                  </p:cNvSpPr>
                  <p:nvPr/>
                </p:nvSpPr>
                <p:spPr bwMode="auto">
                  <a:xfrm>
                    <a:off x="2295" y="2534"/>
                    <a:ext cx="17" cy="17"/>
                  </a:xfrm>
                  <a:custGeom>
                    <a:avLst/>
                    <a:gdLst>
                      <a:gd name="T0" fmla="*/ 8 w 17"/>
                      <a:gd name="T1" fmla="*/ 0 h 17"/>
                      <a:gd name="T2" fmla="*/ 12 w 17"/>
                      <a:gd name="T3" fmla="*/ 2 h 17"/>
                      <a:gd name="T4" fmla="*/ 13 w 17"/>
                      <a:gd name="T5" fmla="*/ 6 h 17"/>
                      <a:gd name="T6" fmla="*/ 16 w 17"/>
                      <a:gd name="T7" fmla="*/ 9 h 17"/>
                      <a:gd name="T8" fmla="*/ 16 w 17"/>
                      <a:gd name="T9" fmla="*/ 13 h 17"/>
                      <a:gd name="T10" fmla="*/ 13 w 17"/>
                      <a:gd name="T11" fmla="*/ 16 h 17"/>
                      <a:gd name="T12" fmla="*/ 6 w 17"/>
                      <a:gd name="T13" fmla="*/ 13 h 17"/>
                      <a:gd name="T14" fmla="*/ 4 w 17"/>
                      <a:gd name="T15" fmla="*/ 13 h 17"/>
                      <a:gd name="T16" fmla="*/ 1 w 17"/>
                      <a:gd name="T17" fmla="*/ 9 h 17"/>
                      <a:gd name="T18" fmla="*/ 1 w 17"/>
                      <a:gd name="T19" fmla="*/ 6 h 17"/>
                      <a:gd name="T20" fmla="*/ 0 w 17"/>
                      <a:gd name="T21" fmla="*/ 2 h 17"/>
                      <a:gd name="T22" fmla="*/ 2 w 17"/>
                      <a:gd name="T23" fmla="*/ 0 h 17"/>
                      <a:gd name="T24" fmla="*/ 8 w 17"/>
                      <a:gd name="T25" fmla="*/ 0 h 1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7"/>
                      <a:gd name="T40" fmla="*/ 0 h 17"/>
                      <a:gd name="T41" fmla="*/ 17 w 17"/>
                      <a:gd name="T42" fmla="*/ 17 h 1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7" h="17">
                        <a:moveTo>
                          <a:pt x="8" y="0"/>
                        </a:moveTo>
                        <a:lnTo>
                          <a:pt x="12" y="2"/>
                        </a:lnTo>
                        <a:lnTo>
                          <a:pt x="13" y="6"/>
                        </a:lnTo>
                        <a:lnTo>
                          <a:pt x="16" y="9"/>
                        </a:lnTo>
                        <a:lnTo>
                          <a:pt x="16" y="13"/>
                        </a:lnTo>
                        <a:lnTo>
                          <a:pt x="13" y="16"/>
                        </a:lnTo>
                        <a:lnTo>
                          <a:pt x="6" y="13"/>
                        </a:lnTo>
                        <a:lnTo>
                          <a:pt x="4" y="13"/>
                        </a:lnTo>
                        <a:lnTo>
                          <a:pt x="1" y="9"/>
                        </a:lnTo>
                        <a:lnTo>
                          <a:pt x="1" y="6"/>
                        </a:lnTo>
                        <a:lnTo>
                          <a:pt x="0" y="2"/>
                        </a:lnTo>
                        <a:lnTo>
                          <a:pt x="2" y="0"/>
                        </a:lnTo>
                        <a:lnTo>
                          <a:pt x="8" y="0"/>
                        </a:lnTo>
                      </a:path>
                    </a:pathLst>
                  </a:custGeom>
                  <a:solidFill>
                    <a:srgbClr val="444444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098" name="Freeform 583"/>
                  <p:cNvSpPr>
                    <a:spLocks/>
                  </p:cNvSpPr>
                  <p:nvPr/>
                </p:nvSpPr>
                <p:spPr bwMode="auto">
                  <a:xfrm>
                    <a:off x="2295" y="2539"/>
                    <a:ext cx="17" cy="17"/>
                  </a:xfrm>
                  <a:custGeom>
                    <a:avLst/>
                    <a:gdLst>
                      <a:gd name="T0" fmla="*/ 8 w 17"/>
                      <a:gd name="T1" fmla="*/ 0 h 17"/>
                      <a:gd name="T2" fmla="*/ 12 w 17"/>
                      <a:gd name="T3" fmla="*/ 3 h 17"/>
                      <a:gd name="T4" fmla="*/ 13 w 17"/>
                      <a:gd name="T5" fmla="*/ 6 h 17"/>
                      <a:gd name="T6" fmla="*/ 16 w 17"/>
                      <a:gd name="T7" fmla="*/ 12 h 17"/>
                      <a:gd name="T8" fmla="*/ 13 w 17"/>
                      <a:gd name="T9" fmla="*/ 16 h 17"/>
                      <a:gd name="T10" fmla="*/ 6 w 17"/>
                      <a:gd name="T11" fmla="*/ 16 h 17"/>
                      <a:gd name="T12" fmla="*/ 4 w 17"/>
                      <a:gd name="T13" fmla="*/ 12 h 17"/>
                      <a:gd name="T14" fmla="*/ 1 w 17"/>
                      <a:gd name="T15" fmla="*/ 12 h 17"/>
                      <a:gd name="T16" fmla="*/ 1 w 17"/>
                      <a:gd name="T17" fmla="*/ 6 h 17"/>
                      <a:gd name="T18" fmla="*/ 0 w 17"/>
                      <a:gd name="T19" fmla="*/ 3 h 17"/>
                      <a:gd name="T20" fmla="*/ 2 w 17"/>
                      <a:gd name="T21" fmla="*/ 0 h 17"/>
                      <a:gd name="T22" fmla="*/ 8 w 17"/>
                      <a:gd name="T23" fmla="*/ 0 h 17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"/>
                      <a:gd name="T37" fmla="*/ 0 h 17"/>
                      <a:gd name="T38" fmla="*/ 17 w 17"/>
                      <a:gd name="T39" fmla="*/ 17 h 17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" h="17">
                        <a:moveTo>
                          <a:pt x="8" y="0"/>
                        </a:moveTo>
                        <a:lnTo>
                          <a:pt x="12" y="3"/>
                        </a:lnTo>
                        <a:lnTo>
                          <a:pt x="13" y="6"/>
                        </a:lnTo>
                        <a:lnTo>
                          <a:pt x="16" y="12"/>
                        </a:lnTo>
                        <a:lnTo>
                          <a:pt x="13" y="16"/>
                        </a:lnTo>
                        <a:lnTo>
                          <a:pt x="6" y="16"/>
                        </a:lnTo>
                        <a:lnTo>
                          <a:pt x="4" y="12"/>
                        </a:lnTo>
                        <a:lnTo>
                          <a:pt x="1" y="12"/>
                        </a:lnTo>
                        <a:lnTo>
                          <a:pt x="1" y="6"/>
                        </a:lnTo>
                        <a:lnTo>
                          <a:pt x="0" y="3"/>
                        </a:lnTo>
                        <a:lnTo>
                          <a:pt x="2" y="0"/>
                        </a:lnTo>
                        <a:lnTo>
                          <a:pt x="8" y="0"/>
                        </a:lnTo>
                      </a:path>
                    </a:pathLst>
                  </a:custGeom>
                  <a:solidFill>
                    <a:srgbClr val="444444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099" name="Freeform 584"/>
                  <p:cNvSpPr>
                    <a:spLocks/>
                  </p:cNvSpPr>
                  <p:nvPr/>
                </p:nvSpPr>
                <p:spPr bwMode="auto">
                  <a:xfrm>
                    <a:off x="2296" y="2544"/>
                    <a:ext cx="17" cy="17"/>
                  </a:xfrm>
                  <a:custGeom>
                    <a:avLst/>
                    <a:gdLst>
                      <a:gd name="T0" fmla="*/ 8 w 17"/>
                      <a:gd name="T1" fmla="*/ 4 h 17"/>
                      <a:gd name="T2" fmla="*/ 11 w 17"/>
                      <a:gd name="T3" fmla="*/ 4 h 17"/>
                      <a:gd name="T4" fmla="*/ 14 w 17"/>
                      <a:gd name="T5" fmla="*/ 6 h 17"/>
                      <a:gd name="T6" fmla="*/ 16 w 17"/>
                      <a:gd name="T7" fmla="*/ 10 h 17"/>
                      <a:gd name="T8" fmla="*/ 16 w 17"/>
                      <a:gd name="T9" fmla="*/ 12 h 17"/>
                      <a:gd name="T10" fmla="*/ 12 w 17"/>
                      <a:gd name="T11" fmla="*/ 16 h 17"/>
                      <a:gd name="T12" fmla="*/ 7 w 17"/>
                      <a:gd name="T13" fmla="*/ 16 h 17"/>
                      <a:gd name="T14" fmla="*/ 3 w 17"/>
                      <a:gd name="T15" fmla="*/ 12 h 17"/>
                      <a:gd name="T16" fmla="*/ 1 w 17"/>
                      <a:gd name="T17" fmla="*/ 10 h 17"/>
                      <a:gd name="T18" fmla="*/ 0 w 17"/>
                      <a:gd name="T19" fmla="*/ 6 h 17"/>
                      <a:gd name="T20" fmla="*/ 0 w 17"/>
                      <a:gd name="T21" fmla="*/ 4 h 17"/>
                      <a:gd name="T22" fmla="*/ 1 w 17"/>
                      <a:gd name="T23" fmla="*/ 0 h 17"/>
                      <a:gd name="T24" fmla="*/ 8 w 17"/>
                      <a:gd name="T25" fmla="*/ 4 h 1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7"/>
                      <a:gd name="T40" fmla="*/ 0 h 17"/>
                      <a:gd name="T41" fmla="*/ 17 w 17"/>
                      <a:gd name="T42" fmla="*/ 17 h 1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7" h="17">
                        <a:moveTo>
                          <a:pt x="8" y="4"/>
                        </a:moveTo>
                        <a:lnTo>
                          <a:pt x="11" y="4"/>
                        </a:lnTo>
                        <a:lnTo>
                          <a:pt x="14" y="6"/>
                        </a:lnTo>
                        <a:lnTo>
                          <a:pt x="16" y="10"/>
                        </a:lnTo>
                        <a:lnTo>
                          <a:pt x="16" y="12"/>
                        </a:lnTo>
                        <a:lnTo>
                          <a:pt x="12" y="16"/>
                        </a:lnTo>
                        <a:lnTo>
                          <a:pt x="7" y="16"/>
                        </a:lnTo>
                        <a:lnTo>
                          <a:pt x="3" y="12"/>
                        </a:lnTo>
                        <a:lnTo>
                          <a:pt x="1" y="10"/>
                        </a:lnTo>
                        <a:lnTo>
                          <a:pt x="0" y="6"/>
                        </a:lnTo>
                        <a:lnTo>
                          <a:pt x="0" y="4"/>
                        </a:lnTo>
                        <a:lnTo>
                          <a:pt x="1" y="0"/>
                        </a:lnTo>
                        <a:lnTo>
                          <a:pt x="8" y="4"/>
                        </a:lnTo>
                      </a:path>
                    </a:pathLst>
                  </a:custGeom>
                  <a:solidFill>
                    <a:srgbClr val="444444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100" name="Freeform 585"/>
                  <p:cNvSpPr>
                    <a:spLocks/>
                  </p:cNvSpPr>
                  <p:nvPr/>
                </p:nvSpPr>
                <p:spPr bwMode="auto">
                  <a:xfrm>
                    <a:off x="2296" y="2551"/>
                    <a:ext cx="17" cy="17"/>
                  </a:xfrm>
                  <a:custGeom>
                    <a:avLst/>
                    <a:gdLst>
                      <a:gd name="T0" fmla="*/ 8 w 17"/>
                      <a:gd name="T1" fmla="*/ 0 h 17"/>
                      <a:gd name="T2" fmla="*/ 12 w 17"/>
                      <a:gd name="T3" fmla="*/ 2 h 17"/>
                      <a:gd name="T4" fmla="*/ 13 w 17"/>
                      <a:gd name="T5" fmla="*/ 8 h 17"/>
                      <a:gd name="T6" fmla="*/ 16 w 17"/>
                      <a:gd name="T7" fmla="*/ 8 h 17"/>
                      <a:gd name="T8" fmla="*/ 16 w 17"/>
                      <a:gd name="T9" fmla="*/ 10 h 17"/>
                      <a:gd name="T10" fmla="*/ 13 w 17"/>
                      <a:gd name="T11" fmla="*/ 16 h 17"/>
                      <a:gd name="T12" fmla="*/ 5 w 17"/>
                      <a:gd name="T13" fmla="*/ 16 h 17"/>
                      <a:gd name="T14" fmla="*/ 4 w 17"/>
                      <a:gd name="T15" fmla="*/ 10 h 17"/>
                      <a:gd name="T16" fmla="*/ 0 w 17"/>
                      <a:gd name="T17" fmla="*/ 10 h 17"/>
                      <a:gd name="T18" fmla="*/ 0 w 17"/>
                      <a:gd name="T19" fmla="*/ 8 h 17"/>
                      <a:gd name="T20" fmla="*/ 0 w 17"/>
                      <a:gd name="T21" fmla="*/ 2 h 17"/>
                      <a:gd name="T22" fmla="*/ 1 w 17"/>
                      <a:gd name="T23" fmla="*/ 0 h 17"/>
                      <a:gd name="T24" fmla="*/ 8 w 17"/>
                      <a:gd name="T25" fmla="*/ 0 h 1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7"/>
                      <a:gd name="T40" fmla="*/ 0 h 17"/>
                      <a:gd name="T41" fmla="*/ 17 w 17"/>
                      <a:gd name="T42" fmla="*/ 17 h 1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7" h="17">
                        <a:moveTo>
                          <a:pt x="8" y="0"/>
                        </a:moveTo>
                        <a:lnTo>
                          <a:pt x="12" y="2"/>
                        </a:lnTo>
                        <a:lnTo>
                          <a:pt x="13" y="8"/>
                        </a:lnTo>
                        <a:lnTo>
                          <a:pt x="16" y="8"/>
                        </a:lnTo>
                        <a:lnTo>
                          <a:pt x="16" y="10"/>
                        </a:lnTo>
                        <a:lnTo>
                          <a:pt x="13" y="16"/>
                        </a:lnTo>
                        <a:lnTo>
                          <a:pt x="5" y="16"/>
                        </a:lnTo>
                        <a:lnTo>
                          <a:pt x="4" y="10"/>
                        </a:lnTo>
                        <a:lnTo>
                          <a:pt x="0" y="10"/>
                        </a:lnTo>
                        <a:lnTo>
                          <a:pt x="0" y="8"/>
                        </a:lnTo>
                        <a:lnTo>
                          <a:pt x="0" y="2"/>
                        </a:lnTo>
                        <a:lnTo>
                          <a:pt x="1" y="0"/>
                        </a:lnTo>
                        <a:lnTo>
                          <a:pt x="8" y="0"/>
                        </a:lnTo>
                      </a:path>
                    </a:pathLst>
                  </a:custGeom>
                  <a:solidFill>
                    <a:srgbClr val="444444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101" name="Freeform 586"/>
                  <p:cNvSpPr>
                    <a:spLocks/>
                  </p:cNvSpPr>
                  <p:nvPr/>
                </p:nvSpPr>
                <p:spPr bwMode="auto">
                  <a:xfrm>
                    <a:off x="2296" y="2557"/>
                    <a:ext cx="17" cy="17"/>
                  </a:xfrm>
                  <a:custGeom>
                    <a:avLst/>
                    <a:gdLst>
                      <a:gd name="T0" fmla="*/ 9 w 17"/>
                      <a:gd name="T1" fmla="*/ 2 h 17"/>
                      <a:gd name="T2" fmla="*/ 12 w 17"/>
                      <a:gd name="T3" fmla="*/ 2 h 17"/>
                      <a:gd name="T4" fmla="*/ 16 w 17"/>
                      <a:gd name="T5" fmla="*/ 6 h 17"/>
                      <a:gd name="T6" fmla="*/ 16 w 17"/>
                      <a:gd name="T7" fmla="*/ 9 h 17"/>
                      <a:gd name="T8" fmla="*/ 16 w 17"/>
                      <a:gd name="T9" fmla="*/ 11 h 17"/>
                      <a:gd name="T10" fmla="*/ 13 w 17"/>
                      <a:gd name="T11" fmla="*/ 16 h 17"/>
                      <a:gd name="T12" fmla="*/ 8 w 17"/>
                      <a:gd name="T13" fmla="*/ 16 h 17"/>
                      <a:gd name="T14" fmla="*/ 4 w 17"/>
                      <a:gd name="T15" fmla="*/ 11 h 17"/>
                      <a:gd name="T16" fmla="*/ 1 w 17"/>
                      <a:gd name="T17" fmla="*/ 9 h 17"/>
                      <a:gd name="T18" fmla="*/ 0 w 17"/>
                      <a:gd name="T19" fmla="*/ 6 h 17"/>
                      <a:gd name="T20" fmla="*/ 0 w 17"/>
                      <a:gd name="T21" fmla="*/ 2 h 17"/>
                      <a:gd name="T22" fmla="*/ 1 w 17"/>
                      <a:gd name="T23" fmla="*/ 0 h 17"/>
                      <a:gd name="T24" fmla="*/ 9 w 17"/>
                      <a:gd name="T25" fmla="*/ 2 h 1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7"/>
                      <a:gd name="T40" fmla="*/ 0 h 17"/>
                      <a:gd name="T41" fmla="*/ 17 w 17"/>
                      <a:gd name="T42" fmla="*/ 17 h 1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7" h="17">
                        <a:moveTo>
                          <a:pt x="9" y="2"/>
                        </a:moveTo>
                        <a:lnTo>
                          <a:pt x="12" y="2"/>
                        </a:lnTo>
                        <a:lnTo>
                          <a:pt x="16" y="6"/>
                        </a:lnTo>
                        <a:lnTo>
                          <a:pt x="16" y="9"/>
                        </a:lnTo>
                        <a:lnTo>
                          <a:pt x="16" y="11"/>
                        </a:lnTo>
                        <a:lnTo>
                          <a:pt x="13" y="16"/>
                        </a:lnTo>
                        <a:lnTo>
                          <a:pt x="8" y="16"/>
                        </a:lnTo>
                        <a:lnTo>
                          <a:pt x="4" y="11"/>
                        </a:lnTo>
                        <a:lnTo>
                          <a:pt x="1" y="9"/>
                        </a:lnTo>
                        <a:lnTo>
                          <a:pt x="0" y="6"/>
                        </a:lnTo>
                        <a:lnTo>
                          <a:pt x="0" y="2"/>
                        </a:lnTo>
                        <a:lnTo>
                          <a:pt x="1" y="0"/>
                        </a:lnTo>
                        <a:lnTo>
                          <a:pt x="9" y="2"/>
                        </a:lnTo>
                      </a:path>
                    </a:pathLst>
                  </a:custGeom>
                  <a:solidFill>
                    <a:srgbClr val="444444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102" name="Freeform 587"/>
                  <p:cNvSpPr>
                    <a:spLocks/>
                  </p:cNvSpPr>
                  <p:nvPr/>
                </p:nvSpPr>
                <p:spPr bwMode="auto">
                  <a:xfrm>
                    <a:off x="2295" y="2561"/>
                    <a:ext cx="17" cy="17"/>
                  </a:xfrm>
                  <a:custGeom>
                    <a:avLst/>
                    <a:gdLst>
                      <a:gd name="T0" fmla="*/ 8 w 17"/>
                      <a:gd name="T1" fmla="*/ 4 h 17"/>
                      <a:gd name="T2" fmla="*/ 12 w 17"/>
                      <a:gd name="T3" fmla="*/ 4 h 17"/>
                      <a:gd name="T4" fmla="*/ 13 w 17"/>
                      <a:gd name="T5" fmla="*/ 6 h 17"/>
                      <a:gd name="T6" fmla="*/ 16 w 17"/>
                      <a:gd name="T7" fmla="*/ 10 h 17"/>
                      <a:gd name="T8" fmla="*/ 16 w 17"/>
                      <a:gd name="T9" fmla="*/ 12 h 17"/>
                      <a:gd name="T10" fmla="*/ 13 w 17"/>
                      <a:gd name="T11" fmla="*/ 16 h 17"/>
                      <a:gd name="T12" fmla="*/ 6 w 17"/>
                      <a:gd name="T13" fmla="*/ 12 h 17"/>
                      <a:gd name="T14" fmla="*/ 4 w 17"/>
                      <a:gd name="T15" fmla="*/ 12 h 17"/>
                      <a:gd name="T16" fmla="*/ 1 w 17"/>
                      <a:gd name="T17" fmla="*/ 10 h 17"/>
                      <a:gd name="T18" fmla="*/ 1 w 17"/>
                      <a:gd name="T19" fmla="*/ 6 h 17"/>
                      <a:gd name="T20" fmla="*/ 0 w 17"/>
                      <a:gd name="T21" fmla="*/ 4 h 17"/>
                      <a:gd name="T22" fmla="*/ 2 w 17"/>
                      <a:gd name="T23" fmla="*/ 0 h 17"/>
                      <a:gd name="T24" fmla="*/ 8 w 17"/>
                      <a:gd name="T25" fmla="*/ 4 h 1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7"/>
                      <a:gd name="T40" fmla="*/ 0 h 17"/>
                      <a:gd name="T41" fmla="*/ 17 w 17"/>
                      <a:gd name="T42" fmla="*/ 17 h 1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7" h="17">
                        <a:moveTo>
                          <a:pt x="8" y="4"/>
                        </a:moveTo>
                        <a:lnTo>
                          <a:pt x="12" y="4"/>
                        </a:lnTo>
                        <a:lnTo>
                          <a:pt x="13" y="6"/>
                        </a:lnTo>
                        <a:lnTo>
                          <a:pt x="16" y="10"/>
                        </a:lnTo>
                        <a:lnTo>
                          <a:pt x="16" y="12"/>
                        </a:lnTo>
                        <a:lnTo>
                          <a:pt x="13" y="16"/>
                        </a:lnTo>
                        <a:lnTo>
                          <a:pt x="6" y="12"/>
                        </a:lnTo>
                        <a:lnTo>
                          <a:pt x="4" y="12"/>
                        </a:lnTo>
                        <a:lnTo>
                          <a:pt x="1" y="10"/>
                        </a:lnTo>
                        <a:lnTo>
                          <a:pt x="1" y="6"/>
                        </a:lnTo>
                        <a:lnTo>
                          <a:pt x="0" y="4"/>
                        </a:lnTo>
                        <a:lnTo>
                          <a:pt x="2" y="0"/>
                        </a:lnTo>
                        <a:lnTo>
                          <a:pt x="8" y="4"/>
                        </a:lnTo>
                      </a:path>
                    </a:pathLst>
                  </a:custGeom>
                  <a:solidFill>
                    <a:srgbClr val="444444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103" name="Freeform 588"/>
                  <p:cNvSpPr>
                    <a:spLocks/>
                  </p:cNvSpPr>
                  <p:nvPr/>
                </p:nvSpPr>
                <p:spPr bwMode="auto">
                  <a:xfrm>
                    <a:off x="2296" y="2568"/>
                    <a:ext cx="17" cy="17"/>
                  </a:xfrm>
                  <a:custGeom>
                    <a:avLst/>
                    <a:gdLst>
                      <a:gd name="T0" fmla="*/ 8 w 17"/>
                      <a:gd name="T1" fmla="*/ 0 h 17"/>
                      <a:gd name="T2" fmla="*/ 11 w 17"/>
                      <a:gd name="T3" fmla="*/ 2 h 17"/>
                      <a:gd name="T4" fmla="*/ 14 w 17"/>
                      <a:gd name="T5" fmla="*/ 8 h 17"/>
                      <a:gd name="T6" fmla="*/ 14 w 17"/>
                      <a:gd name="T7" fmla="*/ 10 h 17"/>
                      <a:gd name="T8" fmla="*/ 16 w 17"/>
                      <a:gd name="T9" fmla="*/ 10 h 17"/>
                      <a:gd name="T10" fmla="*/ 12 w 17"/>
                      <a:gd name="T11" fmla="*/ 16 h 17"/>
                      <a:gd name="T12" fmla="*/ 7 w 17"/>
                      <a:gd name="T13" fmla="*/ 16 h 17"/>
                      <a:gd name="T14" fmla="*/ 3 w 17"/>
                      <a:gd name="T15" fmla="*/ 16 h 17"/>
                      <a:gd name="T16" fmla="*/ 1 w 17"/>
                      <a:gd name="T17" fmla="*/ 10 h 17"/>
                      <a:gd name="T18" fmla="*/ 0 w 17"/>
                      <a:gd name="T19" fmla="*/ 8 h 17"/>
                      <a:gd name="T20" fmla="*/ 0 w 17"/>
                      <a:gd name="T21" fmla="*/ 2 h 17"/>
                      <a:gd name="T22" fmla="*/ 1 w 17"/>
                      <a:gd name="T23" fmla="*/ 0 h 17"/>
                      <a:gd name="T24" fmla="*/ 8 w 17"/>
                      <a:gd name="T25" fmla="*/ 0 h 1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7"/>
                      <a:gd name="T40" fmla="*/ 0 h 17"/>
                      <a:gd name="T41" fmla="*/ 17 w 17"/>
                      <a:gd name="T42" fmla="*/ 17 h 1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7" h="17">
                        <a:moveTo>
                          <a:pt x="8" y="0"/>
                        </a:moveTo>
                        <a:lnTo>
                          <a:pt x="11" y="2"/>
                        </a:lnTo>
                        <a:lnTo>
                          <a:pt x="14" y="8"/>
                        </a:lnTo>
                        <a:lnTo>
                          <a:pt x="14" y="10"/>
                        </a:lnTo>
                        <a:lnTo>
                          <a:pt x="16" y="10"/>
                        </a:lnTo>
                        <a:lnTo>
                          <a:pt x="12" y="16"/>
                        </a:lnTo>
                        <a:lnTo>
                          <a:pt x="7" y="16"/>
                        </a:lnTo>
                        <a:lnTo>
                          <a:pt x="3" y="16"/>
                        </a:lnTo>
                        <a:lnTo>
                          <a:pt x="1" y="10"/>
                        </a:lnTo>
                        <a:lnTo>
                          <a:pt x="0" y="8"/>
                        </a:lnTo>
                        <a:lnTo>
                          <a:pt x="0" y="2"/>
                        </a:lnTo>
                        <a:lnTo>
                          <a:pt x="1" y="0"/>
                        </a:lnTo>
                        <a:lnTo>
                          <a:pt x="8" y="0"/>
                        </a:lnTo>
                      </a:path>
                    </a:pathLst>
                  </a:custGeom>
                  <a:solidFill>
                    <a:srgbClr val="444444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104" name="Freeform 589"/>
                  <p:cNvSpPr>
                    <a:spLocks/>
                  </p:cNvSpPr>
                  <p:nvPr/>
                </p:nvSpPr>
                <p:spPr bwMode="auto">
                  <a:xfrm>
                    <a:off x="2299" y="2526"/>
                    <a:ext cx="17" cy="17"/>
                  </a:xfrm>
                  <a:custGeom>
                    <a:avLst/>
                    <a:gdLst>
                      <a:gd name="T0" fmla="*/ 0 w 17"/>
                      <a:gd name="T1" fmla="*/ 5 h 17"/>
                      <a:gd name="T2" fmla="*/ 4 w 17"/>
                      <a:gd name="T3" fmla="*/ 0 h 17"/>
                      <a:gd name="T4" fmla="*/ 9 w 17"/>
                      <a:gd name="T5" fmla="*/ 0 h 17"/>
                      <a:gd name="T6" fmla="*/ 14 w 17"/>
                      <a:gd name="T7" fmla="*/ 5 h 17"/>
                      <a:gd name="T8" fmla="*/ 16 w 17"/>
                      <a:gd name="T9" fmla="*/ 16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7"/>
                      <a:gd name="T17" fmla="*/ 17 w 17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7">
                        <a:moveTo>
                          <a:pt x="0" y="5"/>
                        </a:moveTo>
                        <a:lnTo>
                          <a:pt x="4" y="0"/>
                        </a:lnTo>
                        <a:lnTo>
                          <a:pt x="9" y="0"/>
                        </a:lnTo>
                        <a:lnTo>
                          <a:pt x="14" y="5"/>
                        </a:lnTo>
                        <a:lnTo>
                          <a:pt x="16" y="16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3091" name="Group 590"/>
                <p:cNvGrpSpPr>
                  <a:grpSpLocks/>
                </p:cNvGrpSpPr>
                <p:nvPr/>
              </p:nvGrpSpPr>
              <p:grpSpPr bwMode="auto">
                <a:xfrm>
                  <a:off x="2066" y="2908"/>
                  <a:ext cx="44" cy="21"/>
                  <a:chOff x="2066" y="2908"/>
                  <a:chExt cx="44" cy="21"/>
                </a:xfrm>
              </p:grpSpPr>
              <p:sp>
                <p:nvSpPr>
                  <p:cNvPr id="113092" name="Line 59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66" y="2908"/>
                    <a:ext cx="22" cy="9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093" name="Line 592"/>
                  <p:cNvSpPr>
                    <a:spLocks noChangeShapeType="1"/>
                  </p:cNvSpPr>
                  <p:nvPr/>
                </p:nvSpPr>
                <p:spPr bwMode="auto">
                  <a:xfrm>
                    <a:off x="2066" y="2916"/>
                    <a:ext cx="27" cy="1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094" name="Line 59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87" y="2919"/>
                    <a:ext cx="21" cy="1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095" name="Line 594"/>
                  <p:cNvSpPr>
                    <a:spLocks noChangeShapeType="1"/>
                  </p:cNvSpPr>
                  <p:nvPr/>
                </p:nvSpPr>
                <p:spPr bwMode="auto">
                  <a:xfrm>
                    <a:off x="2083" y="2908"/>
                    <a:ext cx="27" cy="1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13075" name="Arc 595"/>
              <p:cNvSpPr>
                <a:spLocks/>
              </p:cNvSpPr>
              <p:nvPr/>
            </p:nvSpPr>
            <p:spPr bwMode="auto">
              <a:xfrm>
                <a:off x="2135206" y="3362686"/>
                <a:ext cx="921060" cy="315254"/>
              </a:xfrm>
              <a:custGeom>
                <a:avLst/>
                <a:gdLst>
                  <a:gd name="T0" fmla="*/ 39275530 w 21600"/>
                  <a:gd name="T1" fmla="*/ 0 h 21572"/>
                  <a:gd name="T2" fmla="*/ 2003774 w 21600"/>
                  <a:gd name="T3" fmla="*/ 4607134 h 21572"/>
                  <a:gd name="T4" fmla="*/ 0 w 21600"/>
                  <a:gd name="T5" fmla="*/ 0 h 2157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2"/>
                  <a:gd name="T11" fmla="*/ 21600 w 21600"/>
                  <a:gd name="T12" fmla="*/ 21572 h 215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2" fill="none" extrusionOk="0">
                    <a:moveTo>
                      <a:pt x="21600" y="0"/>
                    </a:moveTo>
                    <a:cubicBezTo>
                      <a:pt x="21600" y="11501"/>
                      <a:pt x="12588" y="20985"/>
                      <a:pt x="1101" y="21571"/>
                    </a:cubicBezTo>
                  </a:path>
                  <a:path w="21600" h="21572" stroke="0" extrusionOk="0">
                    <a:moveTo>
                      <a:pt x="21600" y="0"/>
                    </a:moveTo>
                    <a:cubicBezTo>
                      <a:pt x="21600" y="11501"/>
                      <a:pt x="12588" y="20985"/>
                      <a:pt x="1101" y="215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76" name="Arc 596"/>
              <p:cNvSpPr>
                <a:spLocks/>
              </p:cNvSpPr>
              <p:nvPr/>
            </p:nvSpPr>
            <p:spPr bwMode="auto">
              <a:xfrm>
                <a:off x="2873615" y="3129287"/>
                <a:ext cx="850809" cy="193577"/>
              </a:xfrm>
              <a:custGeom>
                <a:avLst/>
                <a:gdLst>
                  <a:gd name="T0" fmla="*/ 39356052 w 18393"/>
                  <a:gd name="T1" fmla="*/ 909651 h 21600"/>
                  <a:gd name="T2" fmla="*/ 0 w 18393"/>
                  <a:gd name="T3" fmla="*/ 1734817 h 21600"/>
                  <a:gd name="T4" fmla="*/ 0 w 1839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8393"/>
                  <a:gd name="T10" fmla="*/ 0 h 21600"/>
                  <a:gd name="T11" fmla="*/ 18393 w 1839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393" h="21600" fill="none" extrusionOk="0">
                    <a:moveTo>
                      <a:pt x="18392" y="11325"/>
                    </a:moveTo>
                    <a:cubicBezTo>
                      <a:pt x="14460" y="17710"/>
                      <a:pt x="7498" y="21599"/>
                      <a:pt x="0" y="21599"/>
                    </a:cubicBezTo>
                  </a:path>
                  <a:path w="18393" h="21600" stroke="0" extrusionOk="0">
                    <a:moveTo>
                      <a:pt x="18392" y="11325"/>
                    </a:moveTo>
                    <a:cubicBezTo>
                      <a:pt x="14460" y="17710"/>
                      <a:pt x="7498" y="21599"/>
                      <a:pt x="0" y="21599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77" name="Arc 597"/>
              <p:cNvSpPr>
                <a:spLocks/>
              </p:cNvSpPr>
              <p:nvPr/>
            </p:nvSpPr>
            <p:spPr bwMode="auto">
              <a:xfrm>
                <a:off x="3256088" y="3146986"/>
                <a:ext cx="633814" cy="279857"/>
              </a:xfrm>
              <a:custGeom>
                <a:avLst/>
                <a:gdLst>
                  <a:gd name="T0" fmla="*/ 20853415 w 19264"/>
                  <a:gd name="T1" fmla="*/ 1640221 h 21600"/>
                  <a:gd name="T2" fmla="*/ 0 w 19264"/>
                  <a:gd name="T3" fmla="*/ 3625923 h 21600"/>
                  <a:gd name="T4" fmla="*/ 0 w 1926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9264"/>
                  <a:gd name="T10" fmla="*/ 0 h 21600"/>
                  <a:gd name="T11" fmla="*/ 19264 w 1926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264" h="21600" fill="none" extrusionOk="0">
                    <a:moveTo>
                      <a:pt x="19263" y="9770"/>
                    </a:moveTo>
                    <a:cubicBezTo>
                      <a:pt x="15583" y="17027"/>
                      <a:pt x="8136" y="21600"/>
                      <a:pt x="-1" y="21600"/>
                    </a:cubicBezTo>
                  </a:path>
                  <a:path w="19264" h="21600" stroke="0" extrusionOk="0">
                    <a:moveTo>
                      <a:pt x="19263" y="9770"/>
                    </a:moveTo>
                    <a:cubicBezTo>
                      <a:pt x="15583" y="17027"/>
                      <a:pt x="8136" y="21600"/>
                      <a:pt x="-1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78" name="Arc 598"/>
              <p:cNvSpPr>
                <a:spLocks/>
              </p:cNvSpPr>
              <p:nvPr/>
            </p:nvSpPr>
            <p:spPr bwMode="auto">
              <a:xfrm>
                <a:off x="3051582" y="3086147"/>
                <a:ext cx="750898" cy="286494"/>
              </a:xfrm>
              <a:custGeom>
                <a:avLst/>
                <a:gdLst>
                  <a:gd name="T0" fmla="*/ 32161062 w 17532"/>
                  <a:gd name="T1" fmla="*/ 2228592 h 21600"/>
                  <a:gd name="T2" fmla="*/ 0 w 17532"/>
                  <a:gd name="T3" fmla="*/ 3799945 h 21600"/>
                  <a:gd name="T4" fmla="*/ 67886 w 1753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7532"/>
                  <a:gd name="T10" fmla="*/ 0 h 21600"/>
                  <a:gd name="T11" fmla="*/ 17532 w 1753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532" h="21600" fill="none" extrusionOk="0">
                    <a:moveTo>
                      <a:pt x="17532" y="12668"/>
                    </a:moveTo>
                    <a:cubicBezTo>
                      <a:pt x="13469" y="18278"/>
                      <a:pt x="6963" y="21599"/>
                      <a:pt x="37" y="21599"/>
                    </a:cubicBezTo>
                    <a:cubicBezTo>
                      <a:pt x="24" y="21599"/>
                      <a:pt x="12" y="21599"/>
                      <a:pt x="0" y="21599"/>
                    </a:cubicBezTo>
                  </a:path>
                  <a:path w="17532" h="21600" stroke="0" extrusionOk="0">
                    <a:moveTo>
                      <a:pt x="17532" y="12668"/>
                    </a:moveTo>
                    <a:cubicBezTo>
                      <a:pt x="13469" y="18278"/>
                      <a:pt x="6963" y="21599"/>
                      <a:pt x="37" y="21599"/>
                    </a:cubicBezTo>
                    <a:cubicBezTo>
                      <a:pt x="24" y="21599"/>
                      <a:pt x="12" y="21599"/>
                      <a:pt x="0" y="21599"/>
                    </a:cubicBezTo>
                    <a:lnTo>
                      <a:pt x="37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79" name="Line 731"/>
              <p:cNvSpPr>
                <a:spLocks noChangeShapeType="1"/>
              </p:cNvSpPr>
              <p:nvPr/>
            </p:nvSpPr>
            <p:spPr bwMode="auto">
              <a:xfrm>
                <a:off x="3380978" y="3316227"/>
                <a:ext cx="0" cy="97342"/>
              </a:xfrm>
              <a:prstGeom prst="line">
                <a:avLst/>
              </a:prstGeom>
              <a:noFill/>
              <a:ln w="12700">
                <a:solidFill>
                  <a:srgbClr val="0099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80" name="Arc 739"/>
              <p:cNvSpPr>
                <a:spLocks/>
              </p:cNvSpPr>
              <p:nvPr/>
            </p:nvSpPr>
            <p:spPr bwMode="auto">
              <a:xfrm>
                <a:off x="2327223" y="3419100"/>
                <a:ext cx="921060" cy="305298"/>
              </a:xfrm>
              <a:custGeom>
                <a:avLst/>
                <a:gdLst>
                  <a:gd name="T0" fmla="*/ 39275530 w 21600"/>
                  <a:gd name="T1" fmla="*/ 0 h 21596"/>
                  <a:gd name="T2" fmla="*/ 3412954 w 21600"/>
                  <a:gd name="T3" fmla="*/ 4315932 h 21596"/>
                  <a:gd name="T4" fmla="*/ 0 w 21600"/>
                  <a:gd name="T5" fmla="*/ 15593 h 2159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6"/>
                  <a:gd name="T11" fmla="*/ 21600 w 21600"/>
                  <a:gd name="T12" fmla="*/ 21596 h 215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6" fill="none" extrusionOk="0">
                    <a:moveTo>
                      <a:pt x="21599" y="0"/>
                    </a:moveTo>
                    <a:cubicBezTo>
                      <a:pt x="21599" y="26"/>
                      <a:pt x="21600" y="52"/>
                      <a:pt x="21600" y="78"/>
                    </a:cubicBezTo>
                    <a:cubicBezTo>
                      <a:pt x="21600" y="11279"/>
                      <a:pt x="13036" y="20622"/>
                      <a:pt x="1877" y="21596"/>
                    </a:cubicBezTo>
                  </a:path>
                  <a:path w="21600" h="21596" stroke="0" extrusionOk="0">
                    <a:moveTo>
                      <a:pt x="21599" y="0"/>
                    </a:moveTo>
                    <a:cubicBezTo>
                      <a:pt x="21599" y="26"/>
                      <a:pt x="21600" y="52"/>
                      <a:pt x="21600" y="78"/>
                    </a:cubicBezTo>
                    <a:cubicBezTo>
                      <a:pt x="21600" y="11279"/>
                      <a:pt x="13036" y="20622"/>
                      <a:pt x="1877" y="21596"/>
                    </a:cubicBezTo>
                    <a:lnTo>
                      <a:pt x="0" y="7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81" name="Arc 740"/>
              <p:cNvSpPr>
                <a:spLocks/>
              </p:cNvSpPr>
              <p:nvPr/>
            </p:nvSpPr>
            <p:spPr bwMode="auto">
              <a:xfrm>
                <a:off x="1965044" y="3301847"/>
                <a:ext cx="914815" cy="324103"/>
              </a:xfrm>
              <a:custGeom>
                <a:avLst/>
                <a:gdLst>
                  <a:gd name="T0" fmla="*/ 38744741 w 21600"/>
                  <a:gd name="T1" fmla="*/ 0 h 21645"/>
                  <a:gd name="T2" fmla="*/ 1991035 w 21600"/>
                  <a:gd name="T3" fmla="*/ 4852980 h 21645"/>
                  <a:gd name="T4" fmla="*/ 0 w 21600"/>
                  <a:gd name="T5" fmla="*/ 16591 h 2164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45"/>
                  <a:gd name="T11" fmla="*/ 21600 w 21600"/>
                  <a:gd name="T12" fmla="*/ 21645 h 216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45" fill="none" extrusionOk="0">
                    <a:moveTo>
                      <a:pt x="21599" y="0"/>
                    </a:moveTo>
                    <a:cubicBezTo>
                      <a:pt x="21599" y="24"/>
                      <a:pt x="21600" y="49"/>
                      <a:pt x="21600" y="74"/>
                    </a:cubicBezTo>
                    <a:cubicBezTo>
                      <a:pt x="21600" y="11571"/>
                      <a:pt x="12592" y="21054"/>
                      <a:pt x="1110" y="21645"/>
                    </a:cubicBezTo>
                  </a:path>
                  <a:path w="21600" h="21645" stroke="0" extrusionOk="0">
                    <a:moveTo>
                      <a:pt x="21599" y="0"/>
                    </a:moveTo>
                    <a:cubicBezTo>
                      <a:pt x="21599" y="24"/>
                      <a:pt x="21600" y="49"/>
                      <a:pt x="21600" y="74"/>
                    </a:cubicBezTo>
                    <a:cubicBezTo>
                      <a:pt x="21600" y="11571"/>
                      <a:pt x="12592" y="21054"/>
                      <a:pt x="1110" y="21645"/>
                    </a:cubicBezTo>
                    <a:lnTo>
                      <a:pt x="0" y="7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82" name="Arc 741"/>
              <p:cNvSpPr>
                <a:spLocks/>
              </p:cNvSpPr>
              <p:nvPr/>
            </p:nvSpPr>
            <p:spPr bwMode="auto">
              <a:xfrm>
                <a:off x="1460803" y="3726610"/>
                <a:ext cx="914815" cy="409277"/>
              </a:xfrm>
              <a:custGeom>
                <a:avLst/>
                <a:gdLst>
                  <a:gd name="T0" fmla="*/ 38744741 w 21600"/>
                  <a:gd name="T1" fmla="*/ 0 h 21521"/>
                  <a:gd name="T2" fmla="*/ 3314849 w 21600"/>
                  <a:gd name="T3" fmla="*/ 7783451 h 21521"/>
                  <a:gd name="T4" fmla="*/ 0 w 21600"/>
                  <a:gd name="T5" fmla="*/ 0 h 2152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21"/>
                  <a:gd name="T11" fmla="*/ 21600 w 21600"/>
                  <a:gd name="T12" fmla="*/ 21521 h 215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21" fill="none" extrusionOk="0">
                    <a:moveTo>
                      <a:pt x="21600" y="0"/>
                    </a:moveTo>
                    <a:cubicBezTo>
                      <a:pt x="21600" y="11213"/>
                      <a:pt x="13019" y="20561"/>
                      <a:pt x="1847" y="21520"/>
                    </a:cubicBezTo>
                  </a:path>
                  <a:path w="21600" h="21521" stroke="0" extrusionOk="0">
                    <a:moveTo>
                      <a:pt x="21600" y="0"/>
                    </a:moveTo>
                    <a:cubicBezTo>
                      <a:pt x="21600" y="11213"/>
                      <a:pt x="13019" y="20561"/>
                      <a:pt x="1847" y="2152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83" name="Arc 742"/>
              <p:cNvSpPr>
                <a:spLocks/>
              </p:cNvSpPr>
              <p:nvPr/>
            </p:nvSpPr>
            <p:spPr bwMode="auto">
              <a:xfrm>
                <a:off x="1474853" y="3662453"/>
                <a:ext cx="719675" cy="462372"/>
              </a:xfrm>
              <a:custGeom>
                <a:avLst/>
                <a:gdLst>
                  <a:gd name="T0" fmla="*/ 23978338 w 21600"/>
                  <a:gd name="T1" fmla="*/ 0 h 21570"/>
                  <a:gd name="T2" fmla="*/ 2084792 w 21600"/>
                  <a:gd name="T3" fmla="*/ 9911351 h 21570"/>
                  <a:gd name="T4" fmla="*/ 0 w 21600"/>
                  <a:gd name="T5" fmla="*/ 23901 h 2157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0"/>
                  <a:gd name="T11" fmla="*/ 21600 w 21600"/>
                  <a:gd name="T12" fmla="*/ 21570 h 2157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0" fill="none" extrusionOk="0">
                    <a:moveTo>
                      <a:pt x="21599" y="0"/>
                    </a:moveTo>
                    <a:cubicBezTo>
                      <a:pt x="21599" y="17"/>
                      <a:pt x="21600" y="34"/>
                      <a:pt x="21600" y="52"/>
                    </a:cubicBezTo>
                    <a:cubicBezTo>
                      <a:pt x="21600" y="11253"/>
                      <a:pt x="13037" y="20596"/>
                      <a:pt x="1878" y="21570"/>
                    </a:cubicBezTo>
                  </a:path>
                  <a:path w="21600" h="21570" stroke="0" extrusionOk="0">
                    <a:moveTo>
                      <a:pt x="21599" y="0"/>
                    </a:moveTo>
                    <a:cubicBezTo>
                      <a:pt x="21599" y="17"/>
                      <a:pt x="21600" y="34"/>
                      <a:pt x="21600" y="52"/>
                    </a:cubicBezTo>
                    <a:cubicBezTo>
                      <a:pt x="21600" y="11253"/>
                      <a:pt x="13037" y="20596"/>
                      <a:pt x="1878" y="21570"/>
                    </a:cubicBezTo>
                    <a:lnTo>
                      <a:pt x="0" y="5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84" name="Arc 743"/>
              <p:cNvSpPr>
                <a:spLocks/>
              </p:cNvSpPr>
              <p:nvPr/>
            </p:nvSpPr>
            <p:spPr bwMode="auto">
              <a:xfrm>
                <a:off x="1490464" y="3621526"/>
                <a:ext cx="516730" cy="491132"/>
              </a:xfrm>
              <a:custGeom>
                <a:avLst/>
                <a:gdLst>
                  <a:gd name="T0" fmla="*/ 12361568 w 21600"/>
                  <a:gd name="T1" fmla="*/ 0 h 21571"/>
                  <a:gd name="T2" fmla="*/ 1047861 w 21600"/>
                  <a:gd name="T3" fmla="*/ 11182171 h 21571"/>
                  <a:gd name="T4" fmla="*/ 0 w 21600"/>
                  <a:gd name="T5" fmla="*/ 25409 h 2157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1"/>
                  <a:gd name="T11" fmla="*/ 21600 w 21600"/>
                  <a:gd name="T12" fmla="*/ 21571 h 2157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1" fill="none" extrusionOk="0">
                    <a:moveTo>
                      <a:pt x="21599" y="0"/>
                    </a:moveTo>
                    <a:cubicBezTo>
                      <a:pt x="21599" y="16"/>
                      <a:pt x="21600" y="32"/>
                      <a:pt x="21600" y="49"/>
                    </a:cubicBezTo>
                    <a:cubicBezTo>
                      <a:pt x="21600" y="11268"/>
                      <a:pt x="13010" y="20620"/>
                      <a:pt x="1831" y="21571"/>
                    </a:cubicBezTo>
                  </a:path>
                  <a:path w="21600" h="21571" stroke="0" extrusionOk="0">
                    <a:moveTo>
                      <a:pt x="21599" y="0"/>
                    </a:moveTo>
                    <a:cubicBezTo>
                      <a:pt x="21599" y="16"/>
                      <a:pt x="21600" y="32"/>
                      <a:pt x="21600" y="49"/>
                    </a:cubicBezTo>
                    <a:cubicBezTo>
                      <a:pt x="21600" y="11268"/>
                      <a:pt x="13010" y="20620"/>
                      <a:pt x="1831" y="21571"/>
                    </a:cubicBezTo>
                    <a:lnTo>
                      <a:pt x="0" y="4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970" name="Group 1170"/>
            <p:cNvGrpSpPr>
              <a:grpSpLocks/>
            </p:cNvGrpSpPr>
            <p:nvPr/>
          </p:nvGrpSpPr>
          <p:grpSpPr bwMode="auto">
            <a:xfrm>
              <a:off x="5334000" y="1066800"/>
              <a:ext cx="1976438" cy="1306510"/>
              <a:chOff x="6271981" y="1641280"/>
              <a:chExt cx="1976438" cy="1306510"/>
            </a:xfrm>
          </p:grpSpPr>
          <p:sp>
            <p:nvSpPr>
              <p:cNvPr id="112971" name="Rectangle 8"/>
              <p:cNvSpPr>
                <a:spLocks noChangeArrowheads="1"/>
              </p:cNvSpPr>
              <p:nvPr/>
            </p:nvSpPr>
            <p:spPr bwMode="auto">
              <a:xfrm>
                <a:off x="6853006" y="1641280"/>
                <a:ext cx="914400" cy="228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0" hangingPunct="0"/>
                <a:r>
                  <a:rPr lang="en-US" sz="900">
                    <a:solidFill>
                      <a:srgbClr val="000000"/>
                    </a:solidFill>
                    <a:ea typeface="ＭＳ Ｐゴシック"/>
                    <a:cs typeface="ＭＳ Ｐゴシック"/>
                  </a:rPr>
                  <a:t> </a:t>
                </a:r>
                <a:r>
                  <a:rPr lang="en-US" sz="1200" b="1">
                    <a:solidFill>
                      <a:srgbClr val="000000"/>
                    </a:solidFill>
                    <a:ea typeface="ＭＳ Ｐゴシック"/>
                    <a:cs typeface="ＭＳ Ｐゴシック"/>
                  </a:rPr>
                  <a:t>Customer</a:t>
                </a:r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grpSp>
            <p:nvGrpSpPr>
              <p:cNvPr id="112972" name="Group 1065"/>
              <p:cNvGrpSpPr>
                <a:grpSpLocks/>
              </p:cNvGrpSpPr>
              <p:nvPr/>
            </p:nvGrpSpPr>
            <p:grpSpPr bwMode="auto">
              <a:xfrm>
                <a:off x="6271981" y="1863528"/>
                <a:ext cx="1976438" cy="1084262"/>
                <a:chOff x="4330" y="1116"/>
                <a:chExt cx="929" cy="979"/>
              </a:xfrm>
            </p:grpSpPr>
            <p:grpSp>
              <p:nvGrpSpPr>
                <p:cNvPr id="112974" name="Group 1066"/>
                <p:cNvGrpSpPr>
                  <a:grpSpLocks/>
                </p:cNvGrpSpPr>
                <p:nvPr/>
              </p:nvGrpSpPr>
              <p:grpSpPr bwMode="auto">
                <a:xfrm>
                  <a:off x="4830" y="1814"/>
                  <a:ext cx="53" cy="265"/>
                  <a:chOff x="4651" y="2318"/>
                  <a:chExt cx="62" cy="323"/>
                </a:xfrm>
              </p:grpSpPr>
              <p:grpSp>
                <p:nvGrpSpPr>
                  <p:cNvPr id="113027" name="Group 1067"/>
                  <p:cNvGrpSpPr>
                    <a:grpSpLocks/>
                  </p:cNvGrpSpPr>
                  <p:nvPr/>
                </p:nvGrpSpPr>
                <p:grpSpPr bwMode="auto">
                  <a:xfrm>
                    <a:off x="4651" y="2365"/>
                    <a:ext cx="36" cy="39"/>
                    <a:chOff x="3640" y="1982"/>
                    <a:chExt cx="36" cy="39"/>
                  </a:xfrm>
                </p:grpSpPr>
                <p:sp>
                  <p:nvSpPr>
                    <p:cNvPr id="113060" name="Oval 10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42" y="1982"/>
                      <a:ext cx="16" cy="1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eaLnBrk="0" hangingPunct="0"/>
                      <a:endParaRPr lang="en-US">
                        <a:solidFill>
                          <a:srgbClr val="000000"/>
                        </a:solidFill>
                        <a:ea typeface="ＭＳ Ｐゴシック"/>
                        <a:cs typeface="ＭＳ Ｐゴシック"/>
                      </a:endParaRPr>
                    </a:p>
                  </p:txBody>
                </p:sp>
                <p:sp>
                  <p:nvSpPr>
                    <p:cNvPr id="113061" name="Freeform 1069"/>
                    <p:cNvSpPr>
                      <a:spLocks/>
                    </p:cNvSpPr>
                    <p:nvPr/>
                  </p:nvSpPr>
                  <p:spPr bwMode="auto">
                    <a:xfrm>
                      <a:off x="3640" y="1985"/>
                      <a:ext cx="17" cy="17"/>
                    </a:xfrm>
                    <a:custGeom>
                      <a:avLst/>
                      <a:gdLst>
                        <a:gd name="T0" fmla="*/ 6 w 17"/>
                        <a:gd name="T1" fmla="*/ 6 h 17"/>
                        <a:gd name="T2" fmla="*/ 0 w 17"/>
                        <a:gd name="T3" fmla="*/ 13 h 17"/>
                        <a:gd name="T4" fmla="*/ 0 w 17"/>
                        <a:gd name="T5" fmla="*/ 16 h 17"/>
                        <a:gd name="T6" fmla="*/ 3 w 17"/>
                        <a:gd name="T7" fmla="*/ 16 h 17"/>
                        <a:gd name="T8" fmla="*/ 10 w 17"/>
                        <a:gd name="T9" fmla="*/ 10 h 17"/>
                        <a:gd name="T10" fmla="*/ 16 w 17"/>
                        <a:gd name="T11" fmla="*/ 4 h 17"/>
                        <a:gd name="T12" fmla="*/ 16 w 17"/>
                        <a:gd name="T13" fmla="*/ 0 h 17"/>
                        <a:gd name="T14" fmla="*/ 11 w 17"/>
                        <a:gd name="T15" fmla="*/ 0 h 17"/>
                        <a:gd name="T16" fmla="*/ 6 w 17"/>
                        <a:gd name="T17" fmla="*/ 6 h 17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7"/>
                        <a:gd name="T28" fmla="*/ 0 h 17"/>
                        <a:gd name="T29" fmla="*/ 17 w 17"/>
                        <a:gd name="T30" fmla="*/ 17 h 17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7" h="17">
                          <a:moveTo>
                            <a:pt x="6" y="6"/>
                          </a:moveTo>
                          <a:lnTo>
                            <a:pt x="0" y="13"/>
                          </a:lnTo>
                          <a:lnTo>
                            <a:pt x="0" y="16"/>
                          </a:lnTo>
                          <a:lnTo>
                            <a:pt x="3" y="16"/>
                          </a:lnTo>
                          <a:lnTo>
                            <a:pt x="10" y="10"/>
                          </a:lnTo>
                          <a:lnTo>
                            <a:pt x="16" y="4"/>
                          </a:lnTo>
                          <a:lnTo>
                            <a:pt x="16" y="0"/>
                          </a:lnTo>
                          <a:lnTo>
                            <a:pt x="11" y="0"/>
                          </a:lnTo>
                          <a:lnTo>
                            <a:pt x="6" y="6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062" name="Oval 10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45" y="1986"/>
                      <a:ext cx="16" cy="1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eaLnBrk="0" hangingPunct="0"/>
                      <a:endParaRPr lang="en-US">
                        <a:solidFill>
                          <a:srgbClr val="000000"/>
                        </a:solidFill>
                        <a:ea typeface="ＭＳ Ｐゴシック"/>
                        <a:cs typeface="ＭＳ Ｐゴシック"/>
                      </a:endParaRPr>
                    </a:p>
                  </p:txBody>
                </p:sp>
                <p:sp>
                  <p:nvSpPr>
                    <p:cNvPr id="113063" name="Freeform 1071"/>
                    <p:cNvSpPr>
                      <a:spLocks/>
                    </p:cNvSpPr>
                    <p:nvPr/>
                  </p:nvSpPr>
                  <p:spPr bwMode="auto">
                    <a:xfrm>
                      <a:off x="3644" y="1990"/>
                      <a:ext cx="17" cy="17"/>
                    </a:xfrm>
                    <a:custGeom>
                      <a:avLst/>
                      <a:gdLst>
                        <a:gd name="T0" fmla="*/ 5 w 17"/>
                        <a:gd name="T1" fmla="*/ 6 h 17"/>
                        <a:gd name="T2" fmla="*/ 0 w 17"/>
                        <a:gd name="T3" fmla="*/ 12 h 17"/>
                        <a:gd name="T4" fmla="*/ 0 w 17"/>
                        <a:gd name="T5" fmla="*/ 16 h 17"/>
                        <a:gd name="T6" fmla="*/ 3 w 17"/>
                        <a:gd name="T7" fmla="*/ 16 h 17"/>
                        <a:gd name="T8" fmla="*/ 8 w 17"/>
                        <a:gd name="T9" fmla="*/ 10 h 17"/>
                        <a:gd name="T10" fmla="*/ 14 w 17"/>
                        <a:gd name="T11" fmla="*/ 3 h 17"/>
                        <a:gd name="T12" fmla="*/ 16 w 17"/>
                        <a:gd name="T13" fmla="*/ 0 h 17"/>
                        <a:gd name="T14" fmla="*/ 11 w 17"/>
                        <a:gd name="T15" fmla="*/ 0 h 17"/>
                        <a:gd name="T16" fmla="*/ 5 w 17"/>
                        <a:gd name="T17" fmla="*/ 6 h 17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7"/>
                        <a:gd name="T28" fmla="*/ 0 h 17"/>
                        <a:gd name="T29" fmla="*/ 17 w 17"/>
                        <a:gd name="T30" fmla="*/ 17 h 17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7" h="17">
                          <a:moveTo>
                            <a:pt x="5" y="6"/>
                          </a:moveTo>
                          <a:lnTo>
                            <a:pt x="0" y="12"/>
                          </a:lnTo>
                          <a:lnTo>
                            <a:pt x="0" y="16"/>
                          </a:lnTo>
                          <a:lnTo>
                            <a:pt x="3" y="16"/>
                          </a:lnTo>
                          <a:lnTo>
                            <a:pt x="8" y="10"/>
                          </a:lnTo>
                          <a:lnTo>
                            <a:pt x="14" y="3"/>
                          </a:lnTo>
                          <a:lnTo>
                            <a:pt x="16" y="0"/>
                          </a:lnTo>
                          <a:lnTo>
                            <a:pt x="11" y="0"/>
                          </a:lnTo>
                          <a:lnTo>
                            <a:pt x="5" y="6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064" name="Oval 10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50" y="1991"/>
                      <a:ext cx="16" cy="1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eaLnBrk="0" hangingPunct="0"/>
                      <a:endParaRPr lang="en-US">
                        <a:solidFill>
                          <a:srgbClr val="000000"/>
                        </a:solidFill>
                        <a:ea typeface="ＭＳ Ｐゴシック"/>
                        <a:cs typeface="ＭＳ Ｐゴシック"/>
                      </a:endParaRPr>
                    </a:p>
                  </p:txBody>
                </p:sp>
                <p:sp>
                  <p:nvSpPr>
                    <p:cNvPr id="113065" name="Freeform 1073"/>
                    <p:cNvSpPr>
                      <a:spLocks/>
                    </p:cNvSpPr>
                    <p:nvPr/>
                  </p:nvSpPr>
                  <p:spPr bwMode="auto">
                    <a:xfrm>
                      <a:off x="3649" y="1993"/>
                      <a:ext cx="17" cy="17"/>
                    </a:xfrm>
                    <a:custGeom>
                      <a:avLst/>
                      <a:gdLst>
                        <a:gd name="T0" fmla="*/ 6 w 17"/>
                        <a:gd name="T1" fmla="*/ 5 h 17"/>
                        <a:gd name="T2" fmla="*/ 0 w 17"/>
                        <a:gd name="T3" fmla="*/ 12 h 17"/>
                        <a:gd name="T4" fmla="*/ 0 w 17"/>
                        <a:gd name="T5" fmla="*/ 16 h 17"/>
                        <a:gd name="T6" fmla="*/ 3 w 17"/>
                        <a:gd name="T7" fmla="*/ 15 h 17"/>
                        <a:gd name="T8" fmla="*/ 10 w 17"/>
                        <a:gd name="T9" fmla="*/ 9 h 17"/>
                        <a:gd name="T10" fmla="*/ 16 w 17"/>
                        <a:gd name="T11" fmla="*/ 4 h 17"/>
                        <a:gd name="T12" fmla="*/ 16 w 17"/>
                        <a:gd name="T13" fmla="*/ 0 h 17"/>
                        <a:gd name="T14" fmla="*/ 12 w 17"/>
                        <a:gd name="T15" fmla="*/ 1 h 17"/>
                        <a:gd name="T16" fmla="*/ 6 w 17"/>
                        <a:gd name="T17" fmla="*/ 5 h 17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7"/>
                        <a:gd name="T28" fmla="*/ 0 h 17"/>
                        <a:gd name="T29" fmla="*/ 17 w 17"/>
                        <a:gd name="T30" fmla="*/ 17 h 17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7" h="17">
                          <a:moveTo>
                            <a:pt x="6" y="5"/>
                          </a:moveTo>
                          <a:lnTo>
                            <a:pt x="0" y="12"/>
                          </a:lnTo>
                          <a:lnTo>
                            <a:pt x="0" y="16"/>
                          </a:lnTo>
                          <a:lnTo>
                            <a:pt x="3" y="15"/>
                          </a:lnTo>
                          <a:lnTo>
                            <a:pt x="10" y="9"/>
                          </a:lnTo>
                          <a:lnTo>
                            <a:pt x="16" y="4"/>
                          </a:lnTo>
                          <a:lnTo>
                            <a:pt x="16" y="0"/>
                          </a:lnTo>
                          <a:lnTo>
                            <a:pt x="12" y="1"/>
                          </a:lnTo>
                          <a:lnTo>
                            <a:pt x="6" y="5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066" name="Oval 10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54" y="1994"/>
                      <a:ext cx="16" cy="1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eaLnBrk="0" hangingPunct="0"/>
                      <a:endParaRPr lang="en-US">
                        <a:solidFill>
                          <a:srgbClr val="000000"/>
                        </a:solidFill>
                        <a:ea typeface="ＭＳ Ｐゴシック"/>
                        <a:cs typeface="ＭＳ Ｐゴシック"/>
                      </a:endParaRPr>
                    </a:p>
                  </p:txBody>
                </p:sp>
                <p:sp>
                  <p:nvSpPr>
                    <p:cNvPr id="113067" name="Freeform 1075"/>
                    <p:cNvSpPr>
                      <a:spLocks/>
                    </p:cNvSpPr>
                    <p:nvPr/>
                  </p:nvSpPr>
                  <p:spPr bwMode="auto">
                    <a:xfrm>
                      <a:off x="3653" y="1998"/>
                      <a:ext cx="17" cy="17"/>
                    </a:xfrm>
                    <a:custGeom>
                      <a:avLst/>
                      <a:gdLst>
                        <a:gd name="T0" fmla="*/ 5 w 17"/>
                        <a:gd name="T1" fmla="*/ 6 h 17"/>
                        <a:gd name="T2" fmla="*/ 1 w 17"/>
                        <a:gd name="T3" fmla="*/ 12 h 17"/>
                        <a:gd name="T4" fmla="*/ 0 w 17"/>
                        <a:gd name="T5" fmla="*/ 16 h 17"/>
                        <a:gd name="T6" fmla="*/ 4 w 17"/>
                        <a:gd name="T7" fmla="*/ 16 h 17"/>
                        <a:gd name="T8" fmla="*/ 10 w 17"/>
                        <a:gd name="T9" fmla="*/ 11 h 17"/>
                        <a:gd name="T10" fmla="*/ 15 w 17"/>
                        <a:gd name="T11" fmla="*/ 3 h 17"/>
                        <a:gd name="T12" fmla="*/ 16 w 17"/>
                        <a:gd name="T13" fmla="*/ 0 h 17"/>
                        <a:gd name="T14" fmla="*/ 12 w 17"/>
                        <a:gd name="T15" fmla="*/ 0 h 17"/>
                        <a:gd name="T16" fmla="*/ 5 w 17"/>
                        <a:gd name="T17" fmla="*/ 6 h 17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7"/>
                        <a:gd name="T28" fmla="*/ 0 h 17"/>
                        <a:gd name="T29" fmla="*/ 17 w 17"/>
                        <a:gd name="T30" fmla="*/ 17 h 17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7" h="17">
                          <a:moveTo>
                            <a:pt x="5" y="6"/>
                          </a:moveTo>
                          <a:lnTo>
                            <a:pt x="1" y="12"/>
                          </a:lnTo>
                          <a:lnTo>
                            <a:pt x="0" y="16"/>
                          </a:lnTo>
                          <a:lnTo>
                            <a:pt x="4" y="16"/>
                          </a:lnTo>
                          <a:lnTo>
                            <a:pt x="10" y="11"/>
                          </a:lnTo>
                          <a:lnTo>
                            <a:pt x="15" y="3"/>
                          </a:lnTo>
                          <a:lnTo>
                            <a:pt x="16" y="0"/>
                          </a:lnTo>
                          <a:lnTo>
                            <a:pt x="12" y="0"/>
                          </a:lnTo>
                          <a:lnTo>
                            <a:pt x="5" y="6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068" name="Oval 10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57" y="1998"/>
                      <a:ext cx="16" cy="1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eaLnBrk="0" hangingPunct="0"/>
                      <a:endParaRPr lang="en-US">
                        <a:solidFill>
                          <a:srgbClr val="000000"/>
                        </a:solidFill>
                        <a:ea typeface="ＭＳ Ｐゴシック"/>
                        <a:cs typeface="ＭＳ Ｐゴシック"/>
                      </a:endParaRPr>
                    </a:p>
                  </p:txBody>
                </p:sp>
                <p:sp>
                  <p:nvSpPr>
                    <p:cNvPr id="113069" name="Freeform 1077"/>
                    <p:cNvSpPr>
                      <a:spLocks/>
                    </p:cNvSpPr>
                    <p:nvPr/>
                  </p:nvSpPr>
                  <p:spPr bwMode="auto">
                    <a:xfrm>
                      <a:off x="3656" y="2001"/>
                      <a:ext cx="17" cy="17"/>
                    </a:xfrm>
                    <a:custGeom>
                      <a:avLst/>
                      <a:gdLst>
                        <a:gd name="T0" fmla="*/ 6 w 17"/>
                        <a:gd name="T1" fmla="*/ 5 h 17"/>
                        <a:gd name="T2" fmla="*/ 0 w 17"/>
                        <a:gd name="T3" fmla="*/ 11 h 17"/>
                        <a:gd name="T4" fmla="*/ 0 w 17"/>
                        <a:gd name="T5" fmla="*/ 16 h 17"/>
                        <a:gd name="T6" fmla="*/ 3 w 17"/>
                        <a:gd name="T7" fmla="*/ 14 h 17"/>
                        <a:gd name="T8" fmla="*/ 10 w 17"/>
                        <a:gd name="T9" fmla="*/ 8 h 17"/>
                        <a:gd name="T10" fmla="*/ 16 w 17"/>
                        <a:gd name="T11" fmla="*/ 4 h 17"/>
                        <a:gd name="T12" fmla="*/ 16 w 17"/>
                        <a:gd name="T13" fmla="*/ 0 h 17"/>
                        <a:gd name="T14" fmla="*/ 12 w 17"/>
                        <a:gd name="T15" fmla="*/ 1 h 17"/>
                        <a:gd name="T16" fmla="*/ 6 w 17"/>
                        <a:gd name="T17" fmla="*/ 5 h 17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7"/>
                        <a:gd name="T28" fmla="*/ 0 h 17"/>
                        <a:gd name="T29" fmla="*/ 17 w 17"/>
                        <a:gd name="T30" fmla="*/ 17 h 17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7" h="17">
                          <a:moveTo>
                            <a:pt x="6" y="5"/>
                          </a:moveTo>
                          <a:lnTo>
                            <a:pt x="0" y="11"/>
                          </a:lnTo>
                          <a:lnTo>
                            <a:pt x="0" y="16"/>
                          </a:lnTo>
                          <a:lnTo>
                            <a:pt x="3" y="14"/>
                          </a:lnTo>
                          <a:lnTo>
                            <a:pt x="10" y="8"/>
                          </a:lnTo>
                          <a:lnTo>
                            <a:pt x="16" y="4"/>
                          </a:lnTo>
                          <a:lnTo>
                            <a:pt x="16" y="0"/>
                          </a:lnTo>
                          <a:lnTo>
                            <a:pt x="12" y="1"/>
                          </a:lnTo>
                          <a:lnTo>
                            <a:pt x="6" y="5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070" name="Oval 10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59" y="2002"/>
                      <a:ext cx="16" cy="1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eaLnBrk="0" hangingPunct="0"/>
                      <a:endParaRPr lang="en-US">
                        <a:solidFill>
                          <a:srgbClr val="000000"/>
                        </a:solidFill>
                        <a:ea typeface="ＭＳ Ｐゴシック"/>
                        <a:cs typeface="ＭＳ Ｐゴシック"/>
                      </a:endParaRPr>
                    </a:p>
                  </p:txBody>
                </p:sp>
                <p:sp>
                  <p:nvSpPr>
                    <p:cNvPr id="113071" name="Freeform 1079"/>
                    <p:cNvSpPr>
                      <a:spLocks/>
                    </p:cNvSpPr>
                    <p:nvPr/>
                  </p:nvSpPr>
                  <p:spPr bwMode="auto">
                    <a:xfrm>
                      <a:off x="3659" y="2004"/>
                      <a:ext cx="17" cy="17"/>
                    </a:xfrm>
                    <a:custGeom>
                      <a:avLst/>
                      <a:gdLst>
                        <a:gd name="T0" fmla="*/ 5 w 17"/>
                        <a:gd name="T1" fmla="*/ 5 h 17"/>
                        <a:gd name="T2" fmla="*/ 0 w 17"/>
                        <a:gd name="T3" fmla="*/ 12 h 17"/>
                        <a:gd name="T4" fmla="*/ 0 w 17"/>
                        <a:gd name="T5" fmla="*/ 16 h 17"/>
                        <a:gd name="T6" fmla="*/ 2 w 17"/>
                        <a:gd name="T7" fmla="*/ 15 h 17"/>
                        <a:gd name="T8" fmla="*/ 10 w 17"/>
                        <a:gd name="T9" fmla="*/ 9 h 17"/>
                        <a:gd name="T10" fmla="*/ 16 w 17"/>
                        <a:gd name="T11" fmla="*/ 4 h 17"/>
                        <a:gd name="T12" fmla="*/ 16 w 17"/>
                        <a:gd name="T13" fmla="*/ 0 h 17"/>
                        <a:gd name="T14" fmla="*/ 11 w 17"/>
                        <a:gd name="T15" fmla="*/ 1 h 17"/>
                        <a:gd name="T16" fmla="*/ 5 w 17"/>
                        <a:gd name="T17" fmla="*/ 5 h 17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7"/>
                        <a:gd name="T28" fmla="*/ 0 h 17"/>
                        <a:gd name="T29" fmla="*/ 17 w 17"/>
                        <a:gd name="T30" fmla="*/ 17 h 17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7" h="17">
                          <a:moveTo>
                            <a:pt x="5" y="5"/>
                          </a:moveTo>
                          <a:lnTo>
                            <a:pt x="0" y="12"/>
                          </a:lnTo>
                          <a:lnTo>
                            <a:pt x="0" y="16"/>
                          </a:lnTo>
                          <a:lnTo>
                            <a:pt x="2" y="15"/>
                          </a:lnTo>
                          <a:lnTo>
                            <a:pt x="10" y="9"/>
                          </a:lnTo>
                          <a:lnTo>
                            <a:pt x="16" y="4"/>
                          </a:lnTo>
                          <a:lnTo>
                            <a:pt x="16" y="0"/>
                          </a:lnTo>
                          <a:lnTo>
                            <a:pt x="11" y="1"/>
                          </a:lnTo>
                          <a:lnTo>
                            <a:pt x="5" y="5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13028" name="Freeform 1080"/>
                  <p:cNvSpPr>
                    <a:spLocks/>
                  </p:cNvSpPr>
                  <p:nvPr/>
                </p:nvSpPr>
                <p:spPr bwMode="auto">
                  <a:xfrm>
                    <a:off x="4670" y="2322"/>
                    <a:ext cx="17" cy="317"/>
                  </a:xfrm>
                  <a:custGeom>
                    <a:avLst/>
                    <a:gdLst>
                      <a:gd name="T0" fmla="*/ 14 w 17"/>
                      <a:gd name="T1" fmla="*/ 316 h 317"/>
                      <a:gd name="T2" fmla="*/ 0 w 17"/>
                      <a:gd name="T3" fmla="*/ 316 h 317"/>
                      <a:gd name="T4" fmla="*/ 0 w 17"/>
                      <a:gd name="T5" fmla="*/ 155 h 317"/>
                      <a:gd name="T6" fmla="*/ 1 w 17"/>
                      <a:gd name="T7" fmla="*/ 0 h 317"/>
                      <a:gd name="T8" fmla="*/ 13 w 17"/>
                      <a:gd name="T9" fmla="*/ 0 h 317"/>
                      <a:gd name="T10" fmla="*/ 13 w 17"/>
                      <a:gd name="T11" fmla="*/ 155 h 317"/>
                      <a:gd name="T12" fmla="*/ 16 w 17"/>
                      <a:gd name="T13" fmla="*/ 163 h 317"/>
                      <a:gd name="T14" fmla="*/ 14 w 17"/>
                      <a:gd name="T15" fmla="*/ 316 h 317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7"/>
                      <a:gd name="T25" fmla="*/ 0 h 317"/>
                      <a:gd name="T26" fmla="*/ 17 w 17"/>
                      <a:gd name="T27" fmla="*/ 317 h 317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7" h="317">
                        <a:moveTo>
                          <a:pt x="14" y="316"/>
                        </a:moveTo>
                        <a:lnTo>
                          <a:pt x="0" y="316"/>
                        </a:lnTo>
                        <a:lnTo>
                          <a:pt x="0" y="155"/>
                        </a:lnTo>
                        <a:lnTo>
                          <a:pt x="1" y="0"/>
                        </a:lnTo>
                        <a:lnTo>
                          <a:pt x="13" y="0"/>
                        </a:lnTo>
                        <a:lnTo>
                          <a:pt x="13" y="155"/>
                        </a:lnTo>
                        <a:lnTo>
                          <a:pt x="16" y="163"/>
                        </a:lnTo>
                        <a:lnTo>
                          <a:pt x="14" y="316"/>
                        </a:lnTo>
                      </a:path>
                    </a:pathLst>
                  </a:custGeom>
                  <a:solidFill>
                    <a:srgbClr val="99660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029" name="Line 108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71" y="2319"/>
                    <a:ext cx="2" cy="32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030" name="Line 1082"/>
                  <p:cNvSpPr>
                    <a:spLocks noChangeShapeType="1"/>
                  </p:cNvSpPr>
                  <p:nvPr/>
                </p:nvSpPr>
                <p:spPr bwMode="auto">
                  <a:xfrm>
                    <a:off x="4684" y="2319"/>
                    <a:ext cx="0" cy="32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031" name="Line 1083"/>
                  <p:cNvSpPr>
                    <a:spLocks noChangeShapeType="1"/>
                  </p:cNvSpPr>
                  <p:nvPr/>
                </p:nvSpPr>
                <p:spPr bwMode="auto">
                  <a:xfrm>
                    <a:off x="4670" y="2322"/>
                    <a:ext cx="15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032" name="Arc 1084"/>
                  <p:cNvSpPr>
                    <a:spLocks/>
                  </p:cNvSpPr>
                  <p:nvPr/>
                </p:nvSpPr>
                <p:spPr bwMode="auto">
                  <a:xfrm>
                    <a:off x="4652" y="2370"/>
                    <a:ext cx="20" cy="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21600" y="0"/>
                        </a:moveTo>
                        <a:cubicBezTo>
                          <a:pt x="21600" y="11929"/>
                          <a:pt x="11929" y="21599"/>
                          <a:pt x="0" y="21599"/>
                        </a:cubicBezTo>
                      </a:path>
                      <a:path w="21600" h="21600" stroke="0" extrusionOk="0">
                        <a:moveTo>
                          <a:pt x="21600" y="0"/>
                        </a:moveTo>
                        <a:cubicBezTo>
                          <a:pt x="21600" y="11929"/>
                          <a:pt x="11929" y="21599"/>
                          <a:pt x="0" y="21599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13033" name="Group 1085"/>
                  <p:cNvGrpSpPr>
                    <a:grpSpLocks/>
                  </p:cNvGrpSpPr>
                  <p:nvPr/>
                </p:nvGrpSpPr>
                <p:grpSpPr bwMode="auto">
                  <a:xfrm>
                    <a:off x="4678" y="2318"/>
                    <a:ext cx="35" cy="39"/>
                    <a:chOff x="3667" y="1935"/>
                    <a:chExt cx="35" cy="39"/>
                  </a:xfrm>
                </p:grpSpPr>
                <p:sp>
                  <p:nvSpPr>
                    <p:cNvPr id="113048" name="Oval 10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68" y="1935"/>
                      <a:ext cx="16" cy="1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eaLnBrk="0" hangingPunct="0"/>
                      <a:endParaRPr lang="en-US">
                        <a:solidFill>
                          <a:srgbClr val="000000"/>
                        </a:solidFill>
                        <a:ea typeface="ＭＳ Ｐゴシック"/>
                        <a:cs typeface="ＭＳ Ｐゴシック"/>
                      </a:endParaRPr>
                    </a:p>
                  </p:txBody>
                </p:sp>
                <p:sp>
                  <p:nvSpPr>
                    <p:cNvPr id="113049" name="Freeform 1087"/>
                    <p:cNvSpPr>
                      <a:spLocks/>
                    </p:cNvSpPr>
                    <p:nvPr/>
                  </p:nvSpPr>
                  <p:spPr bwMode="auto">
                    <a:xfrm>
                      <a:off x="3667" y="1937"/>
                      <a:ext cx="17" cy="17"/>
                    </a:xfrm>
                    <a:custGeom>
                      <a:avLst/>
                      <a:gdLst>
                        <a:gd name="T0" fmla="*/ 5 w 17"/>
                        <a:gd name="T1" fmla="*/ 6 h 17"/>
                        <a:gd name="T2" fmla="*/ 0 w 17"/>
                        <a:gd name="T3" fmla="*/ 14 h 17"/>
                        <a:gd name="T4" fmla="*/ 0 w 17"/>
                        <a:gd name="T5" fmla="*/ 16 h 17"/>
                        <a:gd name="T6" fmla="*/ 2 w 17"/>
                        <a:gd name="T7" fmla="*/ 16 h 17"/>
                        <a:gd name="T8" fmla="*/ 10 w 17"/>
                        <a:gd name="T9" fmla="*/ 11 h 17"/>
                        <a:gd name="T10" fmla="*/ 16 w 17"/>
                        <a:gd name="T11" fmla="*/ 5 h 17"/>
                        <a:gd name="T12" fmla="*/ 16 w 17"/>
                        <a:gd name="T13" fmla="*/ 0 h 17"/>
                        <a:gd name="T14" fmla="*/ 11 w 17"/>
                        <a:gd name="T15" fmla="*/ 0 h 17"/>
                        <a:gd name="T16" fmla="*/ 5 w 17"/>
                        <a:gd name="T17" fmla="*/ 6 h 17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7"/>
                        <a:gd name="T28" fmla="*/ 0 h 17"/>
                        <a:gd name="T29" fmla="*/ 17 w 17"/>
                        <a:gd name="T30" fmla="*/ 17 h 17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7" h="17">
                          <a:moveTo>
                            <a:pt x="5" y="6"/>
                          </a:moveTo>
                          <a:lnTo>
                            <a:pt x="0" y="14"/>
                          </a:lnTo>
                          <a:lnTo>
                            <a:pt x="0" y="16"/>
                          </a:lnTo>
                          <a:lnTo>
                            <a:pt x="2" y="16"/>
                          </a:lnTo>
                          <a:lnTo>
                            <a:pt x="10" y="11"/>
                          </a:lnTo>
                          <a:lnTo>
                            <a:pt x="16" y="5"/>
                          </a:lnTo>
                          <a:lnTo>
                            <a:pt x="16" y="0"/>
                          </a:lnTo>
                          <a:lnTo>
                            <a:pt x="11" y="0"/>
                          </a:lnTo>
                          <a:lnTo>
                            <a:pt x="5" y="6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050" name="Oval 10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71" y="1939"/>
                      <a:ext cx="16" cy="1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eaLnBrk="0" hangingPunct="0"/>
                      <a:endParaRPr lang="en-US">
                        <a:solidFill>
                          <a:srgbClr val="000000"/>
                        </a:solidFill>
                        <a:ea typeface="ＭＳ Ｐゴシック"/>
                        <a:cs typeface="ＭＳ Ｐゴシック"/>
                      </a:endParaRPr>
                    </a:p>
                  </p:txBody>
                </p:sp>
                <p:sp>
                  <p:nvSpPr>
                    <p:cNvPr id="113051" name="Freeform 1089"/>
                    <p:cNvSpPr>
                      <a:spLocks/>
                    </p:cNvSpPr>
                    <p:nvPr/>
                  </p:nvSpPr>
                  <p:spPr bwMode="auto">
                    <a:xfrm>
                      <a:off x="3670" y="1942"/>
                      <a:ext cx="17" cy="17"/>
                    </a:xfrm>
                    <a:custGeom>
                      <a:avLst/>
                      <a:gdLst>
                        <a:gd name="T0" fmla="*/ 5 w 17"/>
                        <a:gd name="T1" fmla="*/ 6 h 17"/>
                        <a:gd name="T2" fmla="*/ 0 w 17"/>
                        <a:gd name="T3" fmla="*/ 12 h 17"/>
                        <a:gd name="T4" fmla="*/ 0 w 17"/>
                        <a:gd name="T5" fmla="*/ 16 h 17"/>
                        <a:gd name="T6" fmla="*/ 3 w 17"/>
                        <a:gd name="T7" fmla="*/ 16 h 17"/>
                        <a:gd name="T8" fmla="*/ 8 w 17"/>
                        <a:gd name="T9" fmla="*/ 10 h 17"/>
                        <a:gd name="T10" fmla="*/ 14 w 17"/>
                        <a:gd name="T11" fmla="*/ 3 h 17"/>
                        <a:gd name="T12" fmla="*/ 16 w 17"/>
                        <a:gd name="T13" fmla="*/ 0 h 17"/>
                        <a:gd name="T14" fmla="*/ 11 w 17"/>
                        <a:gd name="T15" fmla="*/ 0 h 17"/>
                        <a:gd name="T16" fmla="*/ 5 w 17"/>
                        <a:gd name="T17" fmla="*/ 6 h 17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7"/>
                        <a:gd name="T28" fmla="*/ 0 h 17"/>
                        <a:gd name="T29" fmla="*/ 17 w 17"/>
                        <a:gd name="T30" fmla="*/ 17 h 17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7" h="17">
                          <a:moveTo>
                            <a:pt x="5" y="6"/>
                          </a:moveTo>
                          <a:lnTo>
                            <a:pt x="0" y="12"/>
                          </a:lnTo>
                          <a:lnTo>
                            <a:pt x="0" y="16"/>
                          </a:lnTo>
                          <a:lnTo>
                            <a:pt x="3" y="16"/>
                          </a:lnTo>
                          <a:lnTo>
                            <a:pt x="8" y="10"/>
                          </a:lnTo>
                          <a:lnTo>
                            <a:pt x="14" y="3"/>
                          </a:lnTo>
                          <a:lnTo>
                            <a:pt x="16" y="0"/>
                          </a:lnTo>
                          <a:lnTo>
                            <a:pt x="11" y="0"/>
                          </a:lnTo>
                          <a:lnTo>
                            <a:pt x="5" y="6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052" name="Oval 10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75" y="1944"/>
                      <a:ext cx="16" cy="1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eaLnBrk="0" hangingPunct="0"/>
                      <a:endParaRPr lang="en-US">
                        <a:solidFill>
                          <a:srgbClr val="000000"/>
                        </a:solidFill>
                        <a:ea typeface="ＭＳ Ｐゴシック"/>
                        <a:cs typeface="ＭＳ Ｐゴシック"/>
                      </a:endParaRPr>
                    </a:p>
                  </p:txBody>
                </p:sp>
                <p:sp>
                  <p:nvSpPr>
                    <p:cNvPr id="113053" name="Freeform 1091"/>
                    <p:cNvSpPr>
                      <a:spLocks/>
                    </p:cNvSpPr>
                    <p:nvPr/>
                  </p:nvSpPr>
                  <p:spPr bwMode="auto">
                    <a:xfrm>
                      <a:off x="3674" y="1946"/>
                      <a:ext cx="17" cy="17"/>
                    </a:xfrm>
                    <a:custGeom>
                      <a:avLst/>
                      <a:gdLst>
                        <a:gd name="T0" fmla="*/ 6 w 17"/>
                        <a:gd name="T1" fmla="*/ 5 h 17"/>
                        <a:gd name="T2" fmla="*/ 0 w 17"/>
                        <a:gd name="T3" fmla="*/ 12 h 17"/>
                        <a:gd name="T4" fmla="*/ 0 w 17"/>
                        <a:gd name="T5" fmla="*/ 16 h 17"/>
                        <a:gd name="T6" fmla="*/ 3 w 17"/>
                        <a:gd name="T7" fmla="*/ 15 h 17"/>
                        <a:gd name="T8" fmla="*/ 10 w 17"/>
                        <a:gd name="T9" fmla="*/ 9 h 17"/>
                        <a:gd name="T10" fmla="*/ 16 w 17"/>
                        <a:gd name="T11" fmla="*/ 4 h 17"/>
                        <a:gd name="T12" fmla="*/ 16 w 17"/>
                        <a:gd name="T13" fmla="*/ 0 h 17"/>
                        <a:gd name="T14" fmla="*/ 12 w 17"/>
                        <a:gd name="T15" fmla="*/ 1 h 17"/>
                        <a:gd name="T16" fmla="*/ 6 w 17"/>
                        <a:gd name="T17" fmla="*/ 5 h 17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7"/>
                        <a:gd name="T28" fmla="*/ 0 h 17"/>
                        <a:gd name="T29" fmla="*/ 17 w 17"/>
                        <a:gd name="T30" fmla="*/ 17 h 17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7" h="17">
                          <a:moveTo>
                            <a:pt x="6" y="5"/>
                          </a:moveTo>
                          <a:lnTo>
                            <a:pt x="0" y="12"/>
                          </a:lnTo>
                          <a:lnTo>
                            <a:pt x="0" y="16"/>
                          </a:lnTo>
                          <a:lnTo>
                            <a:pt x="3" y="15"/>
                          </a:lnTo>
                          <a:lnTo>
                            <a:pt x="10" y="9"/>
                          </a:lnTo>
                          <a:lnTo>
                            <a:pt x="16" y="4"/>
                          </a:lnTo>
                          <a:lnTo>
                            <a:pt x="16" y="0"/>
                          </a:lnTo>
                          <a:lnTo>
                            <a:pt x="12" y="1"/>
                          </a:lnTo>
                          <a:lnTo>
                            <a:pt x="6" y="5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054" name="Oval 10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80" y="1947"/>
                      <a:ext cx="16" cy="1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eaLnBrk="0" hangingPunct="0"/>
                      <a:endParaRPr lang="en-US">
                        <a:solidFill>
                          <a:srgbClr val="000000"/>
                        </a:solidFill>
                        <a:ea typeface="ＭＳ Ｐゴシック"/>
                        <a:cs typeface="ＭＳ Ｐゴシック"/>
                      </a:endParaRPr>
                    </a:p>
                  </p:txBody>
                </p:sp>
                <p:sp>
                  <p:nvSpPr>
                    <p:cNvPr id="113055" name="Freeform 1093"/>
                    <p:cNvSpPr>
                      <a:spLocks/>
                    </p:cNvSpPr>
                    <p:nvPr/>
                  </p:nvSpPr>
                  <p:spPr bwMode="auto">
                    <a:xfrm>
                      <a:off x="3678" y="1950"/>
                      <a:ext cx="17" cy="17"/>
                    </a:xfrm>
                    <a:custGeom>
                      <a:avLst/>
                      <a:gdLst>
                        <a:gd name="T0" fmla="*/ 5 w 17"/>
                        <a:gd name="T1" fmla="*/ 5 h 17"/>
                        <a:gd name="T2" fmla="*/ 1 w 17"/>
                        <a:gd name="T3" fmla="*/ 11 h 17"/>
                        <a:gd name="T4" fmla="*/ 0 w 17"/>
                        <a:gd name="T5" fmla="*/ 16 h 17"/>
                        <a:gd name="T6" fmla="*/ 4 w 17"/>
                        <a:gd name="T7" fmla="*/ 16 h 17"/>
                        <a:gd name="T8" fmla="*/ 10 w 17"/>
                        <a:gd name="T9" fmla="*/ 10 h 17"/>
                        <a:gd name="T10" fmla="*/ 15 w 17"/>
                        <a:gd name="T11" fmla="*/ 2 h 17"/>
                        <a:gd name="T12" fmla="*/ 16 w 17"/>
                        <a:gd name="T13" fmla="*/ 0 h 17"/>
                        <a:gd name="T14" fmla="*/ 12 w 17"/>
                        <a:gd name="T15" fmla="*/ 0 h 17"/>
                        <a:gd name="T16" fmla="*/ 5 w 17"/>
                        <a:gd name="T17" fmla="*/ 5 h 17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7"/>
                        <a:gd name="T28" fmla="*/ 0 h 17"/>
                        <a:gd name="T29" fmla="*/ 17 w 17"/>
                        <a:gd name="T30" fmla="*/ 17 h 17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7" h="17">
                          <a:moveTo>
                            <a:pt x="5" y="5"/>
                          </a:moveTo>
                          <a:lnTo>
                            <a:pt x="1" y="11"/>
                          </a:lnTo>
                          <a:lnTo>
                            <a:pt x="0" y="16"/>
                          </a:lnTo>
                          <a:lnTo>
                            <a:pt x="4" y="16"/>
                          </a:lnTo>
                          <a:lnTo>
                            <a:pt x="10" y="10"/>
                          </a:lnTo>
                          <a:lnTo>
                            <a:pt x="15" y="2"/>
                          </a:lnTo>
                          <a:lnTo>
                            <a:pt x="16" y="0"/>
                          </a:lnTo>
                          <a:lnTo>
                            <a:pt x="12" y="0"/>
                          </a:lnTo>
                          <a:lnTo>
                            <a:pt x="5" y="5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056" name="Oval 10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82" y="1950"/>
                      <a:ext cx="16" cy="1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eaLnBrk="0" hangingPunct="0"/>
                      <a:endParaRPr lang="en-US">
                        <a:solidFill>
                          <a:srgbClr val="000000"/>
                        </a:solidFill>
                        <a:ea typeface="ＭＳ Ｐゴシック"/>
                        <a:cs typeface="ＭＳ Ｐゴシック"/>
                      </a:endParaRPr>
                    </a:p>
                  </p:txBody>
                </p:sp>
                <p:sp>
                  <p:nvSpPr>
                    <p:cNvPr id="113057" name="Freeform 1095"/>
                    <p:cNvSpPr>
                      <a:spLocks/>
                    </p:cNvSpPr>
                    <p:nvPr/>
                  </p:nvSpPr>
                  <p:spPr bwMode="auto">
                    <a:xfrm>
                      <a:off x="3681" y="1954"/>
                      <a:ext cx="17" cy="17"/>
                    </a:xfrm>
                    <a:custGeom>
                      <a:avLst/>
                      <a:gdLst>
                        <a:gd name="T0" fmla="*/ 6 w 17"/>
                        <a:gd name="T1" fmla="*/ 5 h 17"/>
                        <a:gd name="T2" fmla="*/ 0 w 17"/>
                        <a:gd name="T3" fmla="*/ 12 h 17"/>
                        <a:gd name="T4" fmla="*/ 0 w 17"/>
                        <a:gd name="T5" fmla="*/ 16 h 17"/>
                        <a:gd name="T6" fmla="*/ 3 w 17"/>
                        <a:gd name="T7" fmla="*/ 15 h 17"/>
                        <a:gd name="T8" fmla="*/ 10 w 17"/>
                        <a:gd name="T9" fmla="*/ 9 h 17"/>
                        <a:gd name="T10" fmla="*/ 16 w 17"/>
                        <a:gd name="T11" fmla="*/ 4 h 17"/>
                        <a:gd name="T12" fmla="*/ 16 w 17"/>
                        <a:gd name="T13" fmla="*/ 0 h 17"/>
                        <a:gd name="T14" fmla="*/ 11 w 17"/>
                        <a:gd name="T15" fmla="*/ 1 h 17"/>
                        <a:gd name="T16" fmla="*/ 6 w 17"/>
                        <a:gd name="T17" fmla="*/ 5 h 17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7"/>
                        <a:gd name="T28" fmla="*/ 0 h 17"/>
                        <a:gd name="T29" fmla="*/ 17 w 17"/>
                        <a:gd name="T30" fmla="*/ 17 h 17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7" h="17">
                          <a:moveTo>
                            <a:pt x="6" y="5"/>
                          </a:moveTo>
                          <a:lnTo>
                            <a:pt x="0" y="12"/>
                          </a:lnTo>
                          <a:lnTo>
                            <a:pt x="0" y="16"/>
                          </a:lnTo>
                          <a:lnTo>
                            <a:pt x="3" y="15"/>
                          </a:lnTo>
                          <a:lnTo>
                            <a:pt x="10" y="9"/>
                          </a:lnTo>
                          <a:lnTo>
                            <a:pt x="16" y="4"/>
                          </a:lnTo>
                          <a:lnTo>
                            <a:pt x="16" y="0"/>
                          </a:lnTo>
                          <a:lnTo>
                            <a:pt x="11" y="1"/>
                          </a:lnTo>
                          <a:lnTo>
                            <a:pt x="6" y="5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058" name="Oval 10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86" y="1955"/>
                      <a:ext cx="16" cy="1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eaLnBrk="0" hangingPunct="0"/>
                      <a:endParaRPr lang="en-US">
                        <a:solidFill>
                          <a:srgbClr val="000000"/>
                        </a:solidFill>
                        <a:ea typeface="ＭＳ Ｐゴシック"/>
                        <a:cs typeface="ＭＳ Ｐゴシック"/>
                      </a:endParaRPr>
                    </a:p>
                  </p:txBody>
                </p:sp>
                <p:sp>
                  <p:nvSpPr>
                    <p:cNvPr id="113059" name="Freeform 1097"/>
                    <p:cNvSpPr>
                      <a:spLocks/>
                    </p:cNvSpPr>
                    <p:nvPr/>
                  </p:nvSpPr>
                  <p:spPr bwMode="auto">
                    <a:xfrm>
                      <a:off x="3685" y="1957"/>
                      <a:ext cx="17" cy="17"/>
                    </a:xfrm>
                    <a:custGeom>
                      <a:avLst/>
                      <a:gdLst>
                        <a:gd name="T0" fmla="*/ 6 w 17"/>
                        <a:gd name="T1" fmla="*/ 5 h 17"/>
                        <a:gd name="T2" fmla="*/ 0 w 17"/>
                        <a:gd name="T3" fmla="*/ 12 h 17"/>
                        <a:gd name="T4" fmla="*/ 0 w 17"/>
                        <a:gd name="T5" fmla="*/ 16 h 17"/>
                        <a:gd name="T6" fmla="*/ 3 w 17"/>
                        <a:gd name="T7" fmla="*/ 15 h 17"/>
                        <a:gd name="T8" fmla="*/ 10 w 17"/>
                        <a:gd name="T9" fmla="*/ 9 h 17"/>
                        <a:gd name="T10" fmla="*/ 16 w 17"/>
                        <a:gd name="T11" fmla="*/ 3 h 17"/>
                        <a:gd name="T12" fmla="*/ 16 w 17"/>
                        <a:gd name="T13" fmla="*/ 0 h 17"/>
                        <a:gd name="T14" fmla="*/ 12 w 17"/>
                        <a:gd name="T15" fmla="*/ 0 h 17"/>
                        <a:gd name="T16" fmla="*/ 6 w 17"/>
                        <a:gd name="T17" fmla="*/ 5 h 17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7"/>
                        <a:gd name="T28" fmla="*/ 0 h 17"/>
                        <a:gd name="T29" fmla="*/ 17 w 17"/>
                        <a:gd name="T30" fmla="*/ 17 h 17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7" h="17">
                          <a:moveTo>
                            <a:pt x="6" y="5"/>
                          </a:moveTo>
                          <a:lnTo>
                            <a:pt x="0" y="12"/>
                          </a:lnTo>
                          <a:lnTo>
                            <a:pt x="0" y="16"/>
                          </a:lnTo>
                          <a:lnTo>
                            <a:pt x="3" y="15"/>
                          </a:lnTo>
                          <a:lnTo>
                            <a:pt x="10" y="9"/>
                          </a:lnTo>
                          <a:lnTo>
                            <a:pt x="16" y="3"/>
                          </a:lnTo>
                          <a:lnTo>
                            <a:pt x="16" y="0"/>
                          </a:lnTo>
                          <a:lnTo>
                            <a:pt x="12" y="0"/>
                          </a:lnTo>
                          <a:lnTo>
                            <a:pt x="6" y="5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13034" name="Line 1098"/>
                  <p:cNvSpPr>
                    <a:spLocks noChangeShapeType="1"/>
                  </p:cNvSpPr>
                  <p:nvPr/>
                </p:nvSpPr>
                <p:spPr bwMode="auto">
                  <a:xfrm>
                    <a:off x="4669" y="2637"/>
                    <a:ext cx="18" cy="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13035" name="Group 1099"/>
                  <p:cNvGrpSpPr>
                    <a:grpSpLocks/>
                  </p:cNvGrpSpPr>
                  <p:nvPr/>
                </p:nvGrpSpPr>
                <p:grpSpPr bwMode="auto">
                  <a:xfrm>
                    <a:off x="4677" y="2416"/>
                    <a:ext cx="36" cy="39"/>
                    <a:chOff x="3666" y="2033"/>
                    <a:chExt cx="36" cy="39"/>
                  </a:xfrm>
                </p:grpSpPr>
                <p:sp>
                  <p:nvSpPr>
                    <p:cNvPr id="113036" name="Oval 11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68" y="2033"/>
                      <a:ext cx="16" cy="1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eaLnBrk="0" hangingPunct="0"/>
                      <a:endParaRPr lang="en-US">
                        <a:solidFill>
                          <a:srgbClr val="000000"/>
                        </a:solidFill>
                        <a:ea typeface="ＭＳ Ｐゴシック"/>
                        <a:cs typeface="ＭＳ Ｐゴシック"/>
                      </a:endParaRPr>
                    </a:p>
                  </p:txBody>
                </p:sp>
                <p:sp>
                  <p:nvSpPr>
                    <p:cNvPr id="113037" name="Freeform 1101"/>
                    <p:cNvSpPr>
                      <a:spLocks/>
                    </p:cNvSpPr>
                    <p:nvPr/>
                  </p:nvSpPr>
                  <p:spPr bwMode="auto">
                    <a:xfrm>
                      <a:off x="3666" y="2036"/>
                      <a:ext cx="17" cy="17"/>
                    </a:xfrm>
                    <a:custGeom>
                      <a:avLst/>
                      <a:gdLst>
                        <a:gd name="T0" fmla="*/ 6 w 17"/>
                        <a:gd name="T1" fmla="*/ 6 h 17"/>
                        <a:gd name="T2" fmla="*/ 0 w 17"/>
                        <a:gd name="T3" fmla="*/ 13 h 17"/>
                        <a:gd name="T4" fmla="*/ 0 w 17"/>
                        <a:gd name="T5" fmla="*/ 16 h 17"/>
                        <a:gd name="T6" fmla="*/ 3 w 17"/>
                        <a:gd name="T7" fmla="*/ 16 h 17"/>
                        <a:gd name="T8" fmla="*/ 10 w 17"/>
                        <a:gd name="T9" fmla="*/ 10 h 17"/>
                        <a:gd name="T10" fmla="*/ 16 w 17"/>
                        <a:gd name="T11" fmla="*/ 4 h 17"/>
                        <a:gd name="T12" fmla="*/ 16 w 17"/>
                        <a:gd name="T13" fmla="*/ 0 h 17"/>
                        <a:gd name="T14" fmla="*/ 11 w 17"/>
                        <a:gd name="T15" fmla="*/ 0 h 17"/>
                        <a:gd name="T16" fmla="*/ 6 w 17"/>
                        <a:gd name="T17" fmla="*/ 6 h 17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7"/>
                        <a:gd name="T28" fmla="*/ 0 h 17"/>
                        <a:gd name="T29" fmla="*/ 17 w 17"/>
                        <a:gd name="T30" fmla="*/ 17 h 17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7" h="17">
                          <a:moveTo>
                            <a:pt x="6" y="6"/>
                          </a:moveTo>
                          <a:lnTo>
                            <a:pt x="0" y="13"/>
                          </a:lnTo>
                          <a:lnTo>
                            <a:pt x="0" y="16"/>
                          </a:lnTo>
                          <a:lnTo>
                            <a:pt x="3" y="16"/>
                          </a:lnTo>
                          <a:lnTo>
                            <a:pt x="10" y="10"/>
                          </a:lnTo>
                          <a:lnTo>
                            <a:pt x="16" y="4"/>
                          </a:lnTo>
                          <a:lnTo>
                            <a:pt x="16" y="0"/>
                          </a:lnTo>
                          <a:lnTo>
                            <a:pt x="11" y="0"/>
                          </a:lnTo>
                          <a:lnTo>
                            <a:pt x="6" y="6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038" name="Oval 11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71" y="2036"/>
                      <a:ext cx="16" cy="1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eaLnBrk="0" hangingPunct="0"/>
                      <a:endParaRPr lang="en-US">
                        <a:solidFill>
                          <a:srgbClr val="000000"/>
                        </a:solidFill>
                        <a:ea typeface="ＭＳ Ｐゴシック"/>
                        <a:cs typeface="ＭＳ Ｐゴシック"/>
                      </a:endParaRPr>
                    </a:p>
                  </p:txBody>
                </p:sp>
                <p:sp>
                  <p:nvSpPr>
                    <p:cNvPr id="113039" name="Freeform 1103"/>
                    <p:cNvSpPr>
                      <a:spLocks/>
                    </p:cNvSpPr>
                    <p:nvPr/>
                  </p:nvSpPr>
                  <p:spPr bwMode="auto">
                    <a:xfrm>
                      <a:off x="3670" y="2040"/>
                      <a:ext cx="17" cy="17"/>
                    </a:xfrm>
                    <a:custGeom>
                      <a:avLst/>
                      <a:gdLst>
                        <a:gd name="T0" fmla="*/ 5 w 17"/>
                        <a:gd name="T1" fmla="*/ 6 h 17"/>
                        <a:gd name="T2" fmla="*/ 0 w 17"/>
                        <a:gd name="T3" fmla="*/ 11 h 17"/>
                        <a:gd name="T4" fmla="*/ 0 w 17"/>
                        <a:gd name="T5" fmla="*/ 16 h 17"/>
                        <a:gd name="T6" fmla="*/ 3 w 17"/>
                        <a:gd name="T7" fmla="*/ 16 h 17"/>
                        <a:gd name="T8" fmla="*/ 8 w 17"/>
                        <a:gd name="T9" fmla="*/ 10 h 17"/>
                        <a:gd name="T10" fmla="*/ 14 w 17"/>
                        <a:gd name="T11" fmla="*/ 3 h 17"/>
                        <a:gd name="T12" fmla="*/ 16 w 17"/>
                        <a:gd name="T13" fmla="*/ 0 h 17"/>
                        <a:gd name="T14" fmla="*/ 11 w 17"/>
                        <a:gd name="T15" fmla="*/ 0 h 17"/>
                        <a:gd name="T16" fmla="*/ 5 w 17"/>
                        <a:gd name="T17" fmla="*/ 6 h 17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7"/>
                        <a:gd name="T28" fmla="*/ 0 h 17"/>
                        <a:gd name="T29" fmla="*/ 17 w 17"/>
                        <a:gd name="T30" fmla="*/ 17 h 17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7" h="17">
                          <a:moveTo>
                            <a:pt x="5" y="6"/>
                          </a:moveTo>
                          <a:lnTo>
                            <a:pt x="0" y="11"/>
                          </a:lnTo>
                          <a:lnTo>
                            <a:pt x="0" y="16"/>
                          </a:lnTo>
                          <a:lnTo>
                            <a:pt x="3" y="16"/>
                          </a:lnTo>
                          <a:lnTo>
                            <a:pt x="8" y="10"/>
                          </a:lnTo>
                          <a:lnTo>
                            <a:pt x="14" y="3"/>
                          </a:lnTo>
                          <a:lnTo>
                            <a:pt x="16" y="0"/>
                          </a:lnTo>
                          <a:lnTo>
                            <a:pt x="11" y="0"/>
                          </a:lnTo>
                          <a:lnTo>
                            <a:pt x="5" y="6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040" name="Oval 1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75" y="2040"/>
                      <a:ext cx="16" cy="1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eaLnBrk="0" hangingPunct="0"/>
                      <a:endParaRPr lang="en-US">
                        <a:solidFill>
                          <a:srgbClr val="000000"/>
                        </a:solidFill>
                        <a:ea typeface="ＭＳ Ｐゴシック"/>
                        <a:cs typeface="ＭＳ Ｐゴシック"/>
                      </a:endParaRPr>
                    </a:p>
                  </p:txBody>
                </p:sp>
                <p:sp>
                  <p:nvSpPr>
                    <p:cNvPr id="113041" name="Freeform 1105"/>
                    <p:cNvSpPr>
                      <a:spLocks/>
                    </p:cNvSpPr>
                    <p:nvPr/>
                  </p:nvSpPr>
                  <p:spPr bwMode="auto">
                    <a:xfrm>
                      <a:off x="3674" y="2043"/>
                      <a:ext cx="17" cy="17"/>
                    </a:xfrm>
                    <a:custGeom>
                      <a:avLst/>
                      <a:gdLst>
                        <a:gd name="T0" fmla="*/ 6 w 17"/>
                        <a:gd name="T1" fmla="*/ 5 h 17"/>
                        <a:gd name="T2" fmla="*/ 0 w 17"/>
                        <a:gd name="T3" fmla="*/ 11 h 17"/>
                        <a:gd name="T4" fmla="*/ 0 w 17"/>
                        <a:gd name="T5" fmla="*/ 16 h 17"/>
                        <a:gd name="T6" fmla="*/ 3 w 17"/>
                        <a:gd name="T7" fmla="*/ 14 h 17"/>
                        <a:gd name="T8" fmla="*/ 10 w 17"/>
                        <a:gd name="T9" fmla="*/ 8 h 17"/>
                        <a:gd name="T10" fmla="*/ 16 w 17"/>
                        <a:gd name="T11" fmla="*/ 3 h 17"/>
                        <a:gd name="T12" fmla="*/ 16 w 17"/>
                        <a:gd name="T13" fmla="*/ 0 h 17"/>
                        <a:gd name="T14" fmla="*/ 12 w 17"/>
                        <a:gd name="T15" fmla="*/ 0 h 17"/>
                        <a:gd name="T16" fmla="*/ 6 w 17"/>
                        <a:gd name="T17" fmla="*/ 5 h 17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7"/>
                        <a:gd name="T28" fmla="*/ 0 h 17"/>
                        <a:gd name="T29" fmla="*/ 17 w 17"/>
                        <a:gd name="T30" fmla="*/ 17 h 17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7" h="17">
                          <a:moveTo>
                            <a:pt x="6" y="5"/>
                          </a:moveTo>
                          <a:lnTo>
                            <a:pt x="0" y="11"/>
                          </a:lnTo>
                          <a:lnTo>
                            <a:pt x="0" y="16"/>
                          </a:lnTo>
                          <a:lnTo>
                            <a:pt x="3" y="14"/>
                          </a:lnTo>
                          <a:lnTo>
                            <a:pt x="10" y="8"/>
                          </a:lnTo>
                          <a:lnTo>
                            <a:pt x="16" y="3"/>
                          </a:lnTo>
                          <a:lnTo>
                            <a:pt x="16" y="0"/>
                          </a:lnTo>
                          <a:lnTo>
                            <a:pt x="12" y="0"/>
                          </a:lnTo>
                          <a:lnTo>
                            <a:pt x="6" y="5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042" name="Oval 11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80" y="2044"/>
                      <a:ext cx="16" cy="17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eaLnBrk="0" hangingPunct="0"/>
                      <a:endParaRPr lang="en-US">
                        <a:solidFill>
                          <a:srgbClr val="000000"/>
                        </a:solidFill>
                        <a:ea typeface="ＭＳ Ｐゴシック"/>
                        <a:cs typeface="ＭＳ Ｐゴシック"/>
                      </a:endParaRPr>
                    </a:p>
                  </p:txBody>
                </p:sp>
                <p:sp>
                  <p:nvSpPr>
                    <p:cNvPr id="113043" name="Freeform 1107"/>
                    <p:cNvSpPr>
                      <a:spLocks/>
                    </p:cNvSpPr>
                    <p:nvPr/>
                  </p:nvSpPr>
                  <p:spPr bwMode="auto">
                    <a:xfrm>
                      <a:off x="3678" y="2048"/>
                      <a:ext cx="17" cy="17"/>
                    </a:xfrm>
                    <a:custGeom>
                      <a:avLst/>
                      <a:gdLst>
                        <a:gd name="T0" fmla="*/ 5 w 17"/>
                        <a:gd name="T1" fmla="*/ 6 h 17"/>
                        <a:gd name="T2" fmla="*/ 1 w 17"/>
                        <a:gd name="T3" fmla="*/ 12 h 17"/>
                        <a:gd name="T4" fmla="*/ 0 w 17"/>
                        <a:gd name="T5" fmla="*/ 16 h 17"/>
                        <a:gd name="T6" fmla="*/ 4 w 17"/>
                        <a:gd name="T7" fmla="*/ 16 h 17"/>
                        <a:gd name="T8" fmla="*/ 10 w 17"/>
                        <a:gd name="T9" fmla="*/ 10 h 17"/>
                        <a:gd name="T10" fmla="*/ 15 w 17"/>
                        <a:gd name="T11" fmla="*/ 3 h 17"/>
                        <a:gd name="T12" fmla="*/ 16 w 17"/>
                        <a:gd name="T13" fmla="*/ 0 h 17"/>
                        <a:gd name="T14" fmla="*/ 12 w 17"/>
                        <a:gd name="T15" fmla="*/ 0 h 17"/>
                        <a:gd name="T16" fmla="*/ 5 w 17"/>
                        <a:gd name="T17" fmla="*/ 6 h 17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7"/>
                        <a:gd name="T28" fmla="*/ 0 h 17"/>
                        <a:gd name="T29" fmla="*/ 17 w 17"/>
                        <a:gd name="T30" fmla="*/ 17 h 17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7" h="17">
                          <a:moveTo>
                            <a:pt x="5" y="6"/>
                          </a:moveTo>
                          <a:lnTo>
                            <a:pt x="1" y="12"/>
                          </a:lnTo>
                          <a:lnTo>
                            <a:pt x="0" y="16"/>
                          </a:lnTo>
                          <a:lnTo>
                            <a:pt x="4" y="16"/>
                          </a:lnTo>
                          <a:lnTo>
                            <a:pt x="10" y="10"/>
                          </a:lnTo>
                          <a:lnTo>
                            <a:pt x="15" y="3"/>
                          </a:lnTo>
                          <a:lnTo>
                            <a:pt x="16" y="0"/>
                          </a:lnTo>
                          <a:lnTo>
                            <a:pt x="12" y="0"/>
                          </a:lnTo>
                          <a:lnTo>
                            <a:pt x="5" y="6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044" name="Oval 11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82" y="2048"/>
                      <a:ext cx="16" cy="1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eaLnBrk="0" hangingPunct="0"/>
                      <a:endParaRPr lang="en-US">
                        <a:solidFill>
                          <a:srgbClr val="000000"/>
                        </a:solidFill>
                        <a:ea typeface="ＭＳ Ｐゴシック"/>
                        <a:cs typeface="ＭＳ Ｐゴシック"/>
                      </a:endParaRPr>
                    </a:p>
                  </p:txBody>
                </p:sp>
                <p:sp>
                  <p:nvSpPr>
                    <p:cNvPr id="113045" name="Freeform 1109"/>
                    <p:cNvSpPr>
                      <a:spLocks/>
                    </p:cNvSpPr>
                    <p:nvPr/>
                  </p:nvSpPr>
                  <p:spPr bwMode="auto">
                    <a:xfrm>
                      <a:off x="3681" y="2051"/>
                      <a:ext cx="17" cy="17"/>
                    </a:xfrm>
                    <a:custGeom>
                      <a:avLst/>
                      <a:gdLst>
                        <a:gd name="T0" fmla="*/ 6 w 17"/>
                        <a:gd name="T1" fmla="*/ 5 h 17"/>
                        <a:gd name="T2" fmla="*/ 0 w 17"/>
                        <a:gd name="T3" fmla="*/ 11 h 17"/>
                        <a:gd name="T4" fmla="*/ 0 w 17"/>
                        <a:gd name="T5" fmla="*/ 16 h 17"/>
                        <a:gd name="T6" fmla="*/ 3 w 17"/>
                        <a:gd name="T7" fmla="*/ 14 h 17"/>
                        <a:gd name="T8" fmla="*/ 10 w 17"/>
                        <a:gd name="T9" fmla="*/ 8 h 17"/>
                        <a:gd name="T10" fmla="*/ 16 w 17"/>
                        <a:gd name="T11" fmla="*/ 3 h 17"/>
                        <a:gd name="T12" fmla="*/ 16 w 17"/>
                        <a:gd name="T13" fmla="*/ 0 h 17"/>
                        <a:gd name="T14" fmla="*/ 11 w 17"/>
                        <a:gd name="T15" fmla="*/ 0 h 17"/>
                        <a:gd name="T16" fmla="*/ 6 w 17"/>
                        <a:gd name="T17" fmla="*/ 5 h 17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7"/>
                        <a:gd name="T28" fmla="*/ 0 h 17"/>
                        <a:gd name="T29" fmla="*/ 17 w 17"/>
                        <a:gd name="T30" fmla="*/ 17 h 17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7" h="17">
                          <a:moveTo>
                            <a:pt x="6" y="5"/>
                          </a:moveTo>
                          <a:lnTo>
                            <a:pt x="0" y="11"/>
                          </a:lnTo>
                          <a:lnTo>
                            <a:pt x="0" y="16"/>
                          </a:lnTo>
                          <a:lnTo>
                            <a:pt x="3" y="14"/>
                          </a:lnTo>
                          <a:lnTo>
                            <a:pt x="10" y="8"/>
                          </a:lnTo>
                          <a:lnTo>
                            <a:pt x="16" y="3"/>
                          </a:lnTo>
                          <a:lnTo>
                            <a:pt x="16" y="0"/>
                          </a:lnTo>
                          <a:lnTo>
                            <a:pt x="11" y="0"/>
                          </a:lnTo>
                          <a:lnTo>
                            <a:pt x="6" y="5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046" name="Oval 11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86" y="2051"/>
                      <a:ext cx="16" cy="1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eaLnBrk="0" hangingPunct="0"/>
                      <a:endParaRPr lang="en-US">
                        <a:solidFill>
                          <a:srgbClr val="000000"/>
                        </a:solidFill>
                        <a:ea typeface="ＭＳ Ｐゴシック"/>
                        <a:cs typeface="ＭＳ Ｐゴシック"/>
                      </a:endParaRPr>
                    </a:p>
                  </p:txBody>
                </p:sp>
                <p:sp>
                  <p:nvSpPr>
                    <p:cNvPr id="113047" name="Freeform 1111"/>
                    <p:cNvSpPr>
                      <a:spLocks/>
                    </p:cNvSpPr>
                    <p:nvPr/>
                  </p:nvSpPr>
                  <p:spPr bwMode="auto">
                    <a:xfrm>
                      <a:off x="3685" y="2055"/>
                      <a:ext cx="17" cy="17"/>
                    </a:xfrm>
                    <a:custGeom>
                      <a:avLst/>
                      <a:gdLst>
                        <a:gd name="T0" fmla="*/ 6 w 17"/>
                        <a:gd name="T1" fmla="*/ 5 h 17"/>
                        <a:gd name="T2" fmla="*/ 0 w 17"/>
                        <a:gd name="T3" fmla="*/ 12 h 17"/>
                        <a:gd name="T4" fmla="*/ 0 w 17"/>
                        <a:gd name="T5" fmla="*/ 16 h 17"/>
                        <a:gd name="T6" fmla="*/ 3 w 17"/>
                        <a:gd name="T7" fmla="*/ 15 h 17"/>
                        <a:gd name="T8" fmla="*/ 10 w 17"/>
                        <a:gd name="T9" fmla="*/ 9 h 17"/>
                        <a:gd name="T10" fmla="*/ 16 w 17"/>
                        <a:gd name="T11" fmla="*/ 4 h 17"/>
                        <a:gd name="T12" fmla="*/ 16 w 17"/>
                        <a:gd name="T13" fmla="*/ 0 h 17"/>
                        <a:gd name="T14" fmla="*/ 12 w 17"/>
                        <a:gd name="T15" fmla="*/ 1 h 17"/>
                        <a:gd name="T16" fmla="*/ 6 w 17"/>
                        <a:gd name="T17" fmla="*/ 5 h 17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7"/>
                        <a:gd name="T28" fmla="*/ 0 h 17"/>
                        <a:gd name="T29" fmla="*/ 17 w 17"/>
                        <a:gd name="T30" fmla="*/ 17 h 17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7" h="17">
                          <a:moveTo>
                            <a:pt x="6" y="5"/>
                          </a:moveTo>
                          <a:lnTo>
                            <a:pt x="0" y="12"/>
                          </a:lnTo>
                          <a:lnTo>
                            <a:pt x="0" y="16"/>
                          </a:lnTo>
                          <a:lnTo>
                            <a:pt x="3" y="15"/>
                          </a:lnTo>
                          <a:lnTo>
                            <a:pt x="10" y="9"/>
                          </a:lnTo>
                          <a:lnTo>
                            <a:pt x="16" y="4"/>
                          </a:lnTo>
                          <a:lnTo>
                            <a:pt x="16" y="0"/>
                          </a:lnTo>
                          <a:lnTo>
                            <a:pt x="12" y="1"/>
                          </a:lnTo>
                          <a:lnTo>
                            <a:pt x="6" y="5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pic>
              <p:nvPicPr>
                <p:cNvPr id="112975" name="Picture 1112"/>
                <p:cNvPicPr>
                  <a:picLocks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4330" y="1116"/>
                  <a:ext cx="818" cy="7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112976" name="Group 1113"/>
                <p:cNvGrpSpPr>
                  <a:grpSpLocks/>
                </p:cNvGrpSpPr>
                <p:nvPr/>
              </p:nvGrpSpPr>
              <p:grpSpPr bwMode="auto">
                <a:xfrm>
                  <a:off x="4533" y="1691"/>
                  <a:ext cx="47" cy="257"/>
                  <a:chOff x="4651" y="2318"/>
                  <a:chExt cx="62" cy="323"/>
                </a:xfrm>
              </p:grpSpPr>
              <p:grpSp>
                <p:nvGrpSpPr>
                  <p:cNvPr id="112982" name="Group 1114"/>
                  <p:cNvGrpSpPr>
                    <a:grpSpLocks/>
                  </p:cNvGrpSpPr>
                  <p:nvPr/>
                </p:nvGrpSpPr>
                <p:grpSpPr bwMode="auto">
                  <a:xfrm>
                    <a:off x="4651" y="2365"/>
                    <a:ext cx="36" cy="39"/>
                    <a:chOff x="3640" y="1982"/>
                    <a:chExt cx="36" cy="39"/>
                  </a:xfrm>
                </p:grpSpPr>
                <p:sp>
                  <p:nvSpPr>
                    <p:cNvPr id="113015" name="Oval 11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42" y="1982"/>
                      <a:ext cx="16" cy="1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eaLnBrk="0" hangingPunct="0"/>
                      <a:endParaRPr lang="en-US">
                        <a:solidFill>
                          <a:srgbClr val="000000"/>
                        </a:solidFill>
                        <a:ea typeface="ＭＳ Ｐゴシック"/>
                        <a:cs typeface="ＭＳ Ｐゴシック"/>
                      </a:endParaRPr>
                    </a:p>
                  </p:txBody>
                </p:sp>
                <p:sp>
                  <p:nvSpPr>
                    <p:cNvPr id="113016" name="Freeform 1116"/>
                    <p:cNvSpPr>
                      <a:spLocks/>
                    </p:cNvSpPr>
                    <p:nvPr/>
                  </p:nvSpPr>
                  <p:spPr bwMode="auto">
                    <a:xfrm>
                      <a:off x="3640" y="1985"/>
                      <a:ext cx="17" cy="17"/>
                    </a:xfrm>
                    <a:custGeom>
                      <a:avLst/>
                      <a:gdLst>
                        <a:gd name="T0" fmla="*/ 6 w 17"/>
                        <a:gd name="T1" fmla="*/ 6 h 17"/>
                        <a:gd name="T2" fmla="*/ 0 w 17"/>
                        <a:gd name="T3" fmla="*/ 13 h 17"/>
                        <a:gd name="T4" fmla="*/ 0 w 17"/>
                        <a:gd name="T5" fmla="*/ 16 h 17"/>
                        <a:gd name="T6" fmla="*/ 3 w 17"/>
                        <a:gd name="T7" fmla="*/ 16 h 17"/>
                        <a:gd name="T8" fmla="*/ 10 w 17"/>
                        <a:gd name="T9" fmla="*/ 10 h 17"/>
                        <a:gd name="T10" fmla="*/ 16 w 17"/>
                        <a:gd name="T11" fmla="*/ 4 h 17"/>
                        <a:gd name="T12" fmla="*/ 16 w 17"/>
                        <a:gd name="T13" fmla="*/ 0 h 17"/>
                        <a:gd name="T14" fmla="*/ 11 w 17"/>
                        <a:gd name="T15" fmla="*/ 0 h 17"/>
                        <a:gd name="T16" fmla="*/ 6 w 17"/>
                        <a:gd name="T17" fmla="*/ 6 h 17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7"/>
                        <a:gd name="T28" fmla="*/ 0 h 17"/>
                        <a:gd name="T29" fmla="*/ 17 w 17"/>
                        <a:gd name="T30" fmla="*/ 17 h 17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7" h="17">
                          <a:moveTo>
                            <a:pt x="6" y="6"/>
                          </a:moveTo>
                          <a:lnTo>
                            <a:pt x="0" y="13"/>
                          </a:lnTo>
                          <a:lnTo>
                            <a:pt x="0" y="16"/>
                          </a:lnTo>
                          <a:lnTo>
                            <a:pt x="3" y="16"/>
                          </a:lnTo>
                          <a:lnTo>
                            <a:pt x="10" y="10"/>
                          </a:lnTo>
                          <a:lnTo>
                            <a:pt x="16" y="4"/>
                          </a:lnTo>
                          <a:lnTo>
                            <a:pt x="16" y="0"/>
                          </a:lnTo>
                          <a:lnTo>
                            <a:pt x="11" y="0"/>
                          </a:lnTo>
                          <a:lnTo>
                            <a:pt x="6" y="6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017" name="Oval 1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45" y="1986"/>
                      <a:ext cx="16" cy="1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eaLnBrk="0" hangingPunct="0"/>
                      <a:endParaRPr lang="en-US">
                        <a:solidFill>
                          <a:srgbClr val="000000"/>
                        </a:solidFill>
                        <a:ea typeface="ＭＳ Ｐゴシック"/>
                        <a:cs typeface="ＭＳ Ｐゴシック"/>
                      </a:endParaRPr>
                    </a:p>
                  </p:txBody>
                </p:sp>
                <p:sp>
                  <p:nvSpPr>
                    <p:cNvPr id="113018" name="Freeform 1118"/>
                    <p:cNvSpPr>
                      <a:spLocks/>
                    </p:cNvSpPr>
                    <p:nvPr/>
                  </p:nvSpPr>
                  <p:spPr bwMode="auto">
                    <a:xfrm>
                      <a:off x="3644" y="1990"/>
                      <a:ext cx="17" cy="17"/>
                    </a:xfrm>
                    <a:custGeom>
                      <a:avLst/>
                      <a:gdLst>
                        <a:gd name="T0" fmla="*/ 5 w 17"/>
                        <a:gd name="T1" fmla="*/ 6 h 17"/>
                        <a:gd name="T2" fmla="*/ 0 w 17"/>
                        <a:gd name="T3" fmla="*/ 12 h 17"/>
                        <a:gd name="T4" fmla="*/ 0 w 17"/>
                        <a:gd name="T5" fmla="*/ 16 h 17"/>
                        <a:gd name="T6" fmla="*/ 3 w 17"/>
                        <a:gd name="T7" fmla="*/ 16 h 17"/>
                        <a:gd name="T8" fmla="*/ 8 w 17"/>
                        <a:gd name="T9" fmla="*/ 10 h 17"/>
                        <a:gd name="T10" fmla="*/ 14 w 17"/>
                        <a:gd name="T11" fmla="*/ 3 h 17"/>
                        <a:gd name="T12" fmla="*/ 16 w 17"/>
                        <a:gd name="T13" fmla="*/ 0 h 17"/>
                        <a:gd name="T14" fmla="*/ 11 w 17"/>
                        <a:gd name="T15" fmla="*/ 0 h 17"/>
                        <a:gd name="T16" fmla="*/ 5 w 17"/>
                        <a:gd name="T17" fmla="*/ 6 h 17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7"/>
                        <a:gd name="T28" fmla="*/ 0 h 17"/>
                        <a:gd name="T29" fmla="*/ 17 w 17"/>
                        <a:gd name="T30" fmla="*/ 17 h 17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7" h="17">
                          <a:moveTo>
                            <a:pt x="5" y="6"/>
                          </a:moveTo>
                          <a:lnTo>
                            <a:pt x="0" y="12"/>
                          </a:lnTo>
                          <a:lnTo>
                            <a:pt x="0" y="16"/>
                          </a:lnTo>
                          <a:lnTo>
                            <a:pt x="3" y="16"/>
                          </a:lnTo>
                          <a:lnTo>
                            <a:pt x="8" y="10"/>
                          </a:lnTo>
                          <a:lnTo>
                            <a:pt x="14" y="3"/>
                          </a:lnTo>
                          <a:lnTo>
                            <a:pt x="16" y="0"/>
                          </a:lnTo>
                          <a:lnTo>
                            <a:pt x="11" y="0"/>
                          </a:lnTo>
                          <a:lnTo>
                            <a:pt x="5" y="6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019" name="Oval 11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50" y="1991"/>
                      <a:ext cx="16" cy="1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eaLnBrk="0" hangingPunct="0"/>
                      <a:endParaRPr lang="en-US">
                        <a:solidFill>
                          <a:srgbClr val="000000"/>
                        </a:solidFill>
                        <a:ea typeface="ＭＳ Ｐゴシック"/>
                        <a:cs typeface="ＭＳ Ｐゴシック"/>
                      </a:endParaRPr>
                    </a:p>
                  </p:txBody>
                </p:sp>
                <p:sp>
                  <p:nvSpPr>
                    <p:cNvPr id="113020" name="Freeform 1120"/>
                    <p:cNvSpPr>
                      <a:spLocks/>
                    </p:cNvSpPr>
                    <p:nvPr/>
                  </p:nvSpPr>
                  <p:spPr bwMode="auto">
                    <a:xfrm>
                      <a:off x="3649" y="1993"/>
                      <a:ext cx="17" cy="17"/>
                    </a:xfrm>
                    <a:custGeom>
                      <a:avLst/>
                      <a:gdLst>
                        <a:gd name="T0" fmla="*/ 6 w 17"/>
                        <a:gd name="T1" fmla="*/ 5 h 17"/>
                        <a:gd name="T2" fmla="*/ 0 w 17"/>
                        <a:gd name="T3" fmla="*/ 12 h 17"/>
                        <a:gd name="T4" fmla="*/ 0 w 17"/>
                        <a:gd name="T5" fmla="*/ 16 h 17"/>
                        <a:gd name="T6" fmla="*/ 3 w 17"/>
                        <a:gd name="T7" fmla="*/ 15 h 17"/>
                        <a:gd name="T8" fmla="*/ 10 w 17"/>
                        <a:gd name="T9" fmla="*/ 9 h 17"/>
                        <a:gd name="T10" fmla="*/ 16 w 17"/>
                        <a:gd name="T11" fmla="*/ 4 h 17"/>
                        <a:gd name="T12" fmla="*/ 16 w 17"/>
                        <a:gd name="T13" fmla="*/ 0 h 17"/>
                        <a:gd name="T14" fmla="*/ 12 w 17"/>
                        <a:gd name="T15" fmla="*/ 1 h 17"/>
                        <a:gd name="T16" fmla="*/ 6 w 17"/>
                        <a:gd name="T17" fmla="*/ 5 h 17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7"/>
                        <a:gd name="T28" fmla="*/ 0 h 17"/>
                        <a:gd name="T29" fmla="*/ 17 w 17"/>
                        <a:gd name="T30" fmla="*/ 17 h 17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7" h="17">
                          <a:moveTo>
                            <a:pt x="6" y="5"/>
                          </a:moveTo>
                          <a:lnTo>
                            <a:pt x="0" y="12"/>
                          </a:lnTo>
                          <a:lnTo>
                            <a:pt x="0" y="16"/>
                          </a:lnTo>
                          <a:lnTo>
                            <a:pt x="3" y="15"/>
                          </a:lnTo>
                          <a:lnTo>
                            <a:pt x="10" y="9"/>
                          </a:lnTo>
                          <a:lnTo>
                            <a:pt x="16" y="4"/>
                          </a:lnTo>
                          <a:lnTo>
                            <a:pt x="16" y="0"/>
                          </a:lnTo>
                          <a:lnTo>
                            <a:pt x="12" y="1"/>
                          </a:lnTo>
                          <a:lnTo>
                            <a:pt x="6" y="5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021" name="Oval 11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54" y="1994"/>
                      <a:ext cx="16" cy="1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eaLnBrk="0" hangingPunct="0"/>
                      <a:endParaRPr lang="en-US">
                        <a:solidFill>
                          <a:srgbClr val="000000"/>
                        </a:solidFill>
                        <a:ea typeface="ＭＳ Ｐゴシック"/>
                        <a:cs typeface="ＭＳ Ｐゴシック"/>
                      </a:endParaRPr>
                    </a:p>
                  </p:txBody>
                </p:sp>
                <p:sp>
                  <p:nvSpPr>
                    <p:cNvPr id="113022" name="Freeform 1122"/>
                    <p:cNvSpPr>
                      <a:spLocks/>
                    </p:cNvSpPr>
                    <p:nvPr/>
                  </p:nvSpPr>
                  <p:spPr bwMode="auto">
                    <a:xfrm>
                      <a:off x="3653" y="1998"/>
                      <a:ext cx="17" cy="17"/>
                    </a:xfrm>
                    <a:custGeom>
                      <a:avLst/>
                      <a:gdLst>
                        <a:gd name="T0" fmla="*/ 5 w 17"/>
                        <a:gd name="T1" fmla="*/ 6 h 17"/>
                        <a:gd name="T2" fmla="*/ 1 w 17"/>
                        <a:gd name="T3" fmla="*/ 12 h 17"/>
                        <a:gd name="T4" fmla="*/ 0 w 17"/>
                        <a:gd name="T5" fmla="*/ 16 h 17"/>
                        <a:gd name="T6" fmla="*/ 4 w 17"/>
                        <a:gd name="T7" fmla="*/ 16 h 17"/>
                        <a:gd name="T8" fmla="*/ 10 w 17"/>
                        <a:gd name="T9" fmla="*/ 11 h 17"/>
                        <a:gd name="T10" fmla="*/ 15 w 17"/>
                        <a:gd name="T11" fmla="*/ 3 h 17"/>
                        <a:gd name="T12" fmla="*/ 16 w 17"/>
                        <a:gd name="T13" fmla="*/ 0 h 17"/>
                        <a:gd name="T14" fmla="*/ 12 w 17"/>
                        <a:gd name="T15" fmla="*/ 0 h 17"/>
                        <a:gd name="T16" fmla="*/ 5 w 17"/>
                        <a:gd name="T17" fmla="*/ 6 h 17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7"/>
                        <a:gd name="T28" fmla="*/ 0 h 17"/>
                        <a:gd name="T29" fmla="*/ 17 w 17"/>
                        <a:gd name="T30" fmla="*/ 17 h 17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7" h="17">
                          <a:moveTo>
                            <a:pt x="5" y="6"/>
                          </a:moveTo>
                          <a:lnTo>
                            <a:pt x="1" y="12"/>
                          </a:lnTo>
                          <a:lnTo>
                            <a:pt x="0" y="16"/>
                          </a:lnTo>
                          <a:lnTo>
                            <a:pt x="4" y="16"/>
                          </a:lnTo>
                          <a:lnTo>
                            <a:pt x="10" y="11"/>
                          </a:lnTo>
                          <a:lnTo>
                            <a:pt x="15" y="3"/>
                          </a:lnTo>
                          <a:lnTo>
                            <a:pt x="16" y="0"/>
                          </a:lnTo>
                          <a:lnTo>
                            <a:pt x="12" y="0"/>
                          </a:lnTo>
                          <a:lnTo>
                            <a:pt x="5" y="6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023" name="Oval 11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57" y="1998"/>
                      <a:ext cx="16" cy="1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eaLnBrk="0" hangingPunct="0"/>
                      <a:endParaRPr lang="en-US">
                        <a:solidFill>
                          <a:srgbClr val="000000"/>
                        </a:solidFill>
                        <a:ea typeface="ＭＳ Ｐゴシック"/>
                        <a:cs typeface="ＭＳ Ｐゴシック"/>
                      </a:endParaRPr>
                    </a:p>
                  </p:txBody>
                </p:sp>
                <p:sp>
                  <p:nvSpPr>
                    <p:cNvPr id="113024" name="Freeform 1124"/>
                    <p:cNvSpPr>
                      <a:spLocks/>
                    </p:cNvSpPr>
                    <p:nvPr/>
                  </p:nvSpPr>
                  <p:spPr bwMode="auto">
                    <a:xfrm>
                      <a:off x="3656" y="2001"/>
                      <a:ext cx="17" cy="17"/>
                    </a:xfrm>
                    <a:custGeom>
                      <a:avLst/>
                      <a:gdLst>
                        <a:gd name="T0" fmla="*/ 6 w 17"/>
                        <a:gd name="T1" fmla="*/ 5 h 17"/>
                        <a:gd name="T2" fmla="*/ 0 w 17"/>
                        <a:gd name="T3" fmla="*/ 11 h 17"/>
                        <a:gd name="T4" fmla="*/ 0 w 17"/>
                        <a:gd name="T5" fmla="*/ 16 h 17"/>
                        <a:gd name="T6" fmla="*/ 3 w 17"/>
                        <a:gd name="T7" fmla="*/ 14 h 17"/>
                        <a:gd name="T8" fmla="*/ 10 w 17"/>
                        <a:gd name="T9" fmla="*/ 8 h 17"/>
                        <a:gd name="T10" fmla="*/ 16 w 17"/>
                        <a:gd name="T11" fmla="*/ 4 h 17"/>
                        <a:gd name="T12" fmla="*/ 16 w 17"/>
                        <a:gd name="T13" fmla="*/ 0 h 17"/>
                        <a:gd name="T14" fmla="*/ 12 w 17"/>
                        <a:gd name="T15" fmla="*/ 1 h 17"/>
                        <a:gd name="T16" fmla="*/ 6 w 17"/>
                        <a:gd name="T17" fmla="*/ 5 h 17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7"/>
                        <a:gd name="T28" fmla="*/ 0 h 17"/>
                        <a:gd name="T29" fmla="*/ 17 w 17"/>
                        <a:gd name="T30" fmla="*/ 17 h 17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7" h="17">
                          <a:moveTo>
                            <a:pt x="6" y="5"/>
                          </a:moveTo>
                          <a:lnTo>
                            <a:pt x="0" y="11"/>
                          </a:lnTo>
                          <a:lnTo>
                            <a:pt x="0" y="16"/>
                          </a:lnTo>
                          <a:lnTo>
                            <a:pt x="3" y="14"/>
                          </a:lnTo>
                          <a:lnTo>
                            <a:pt x="10" y="8"/>
                          </a:lnTo>
                          <a:lnTo>
                            <a:pt x="16" y="4"/>
                          </a:lnTo>
                          <a:lnTo>
                            <a:pt x="16" y="0"/>
                          </a:lnTo>
                          <a:lnTo>
                            <a:pt x="12" y="1"/>
                          </a:lnTo>
                          <a:lnTo>
                            <a:pt x="6" y="5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025" name="Oval 11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59" y="2002"/>
                      <a:ext cx="16" cy="1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eaLnBrk="0" hangingPunct="0"/>
                      <a:endParaRPr lang="en-US">
                        <a:solidFill>
                          <a:srgbClr val="000000"/>
                        </a:solidFill>
                        <a:ea typeface="ＭＳ Ｐゴシック"/>
                        <a:cs typeface="ＭＳ Ｐゴシック"/>
                      </a:endParaRPr>
                    </a:p>
                  </p:txBody>
                </p:sp>
                <p:sp>
                  <p:nvSpPr>
                    <p:cNvPr id="113026" name="Freeform 1126"/>
                    <p:cNvSpPr>
                      <a:spLocks/>
                    </p:cNvSpPr>
                    <p:nvPr/>
                  </p:nvSpPr>
                  <p:spPr bwMode="auto">
                    <a:xfrm>
                      <a:off x="3659" y="2004"/>
                      <a:ext cx="17" cy="17"/>
                    </a:xfrm>
                    <a:custGeom>
                      <a:avLst/>
                      <a:gdLst>
                        <a:gd name="T0" fmla="*/ 5 w 17"/>
                        <a:gd name="T1" fmla="*/ 5 h 17"/>
                        <a:gd name="T2" fmla="*/ 0 w 17"/>
                        <a:gd name="T3" fmla="*/ 12 h 17"/>
                        <a:gd name="T4" fmla="*/ 0 w 17"/>
                        <a:gd name="T5" fmla="*/ 16 h 17"/>
                        <a:gd name="T6" fmla="*/ 2 w 17"/>
                        <a:gd name="T7" fmla="*/ 15 h 17"/>
                        <a:gd name="T8" fmla="*/ 10 w 17"/>
                        <a:gd name="T9" fmla="*/ 9 h 17"/>
                        <a:gd name="T10" fmla="*/ 16 w 17"/>
                        <a:gd name="T11" fmla="*/ 4 h 17"/>
                        <a:gd name="T12" fmla="*/ 16 w 17"/>
                        <a:gd name="T13" fmla="*/ 0 h 17"/>
                        <a:gd name="T14" fmla="*/ 11 w 17"/>
                        <a:gd name="T15" fmla="*/ 1 h 17"/>
                        <a:gd name="T16" fmla="*/ 5 w 17"/>
                        <a:gd name="T17" fmla="*/ 5 h 17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7"/>
                        <a:gd name="T28" fmla="*/ 0 h 17"/>
                        <a:gd name="T29" fmla="*/ 17 w 17"/>
                        <a:gd name="T30" fmla="*/ 17 h 17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7" h="17">
                          <a:moveTo>
                            <a:pt x="5" y="5"/>
                          </a:moveTo>
                          <a:lnTo>
                            <a:pt x="0" y="12"/>
                          </a:lnTo>
                          <a:lnTo>
                            <a:pt x="0" y="16"/>
                          </a:lnTo>
                          <a:lnTo>
                            <a:pt x="2" y="15"/>
                          </a:lnTo>
                          <a:lnTo>
                            <a:pt x="10" y="9"/>
                          </a:lnTo>
                          <a:lnTo>
                            <a:pt x="16" y="4"/>
                          </a:lnTo>
                          <a:lnTo>
                            <a:pt x="16" y="0"/>
                          </a:lnTo>
                          <a:lnTo>
                            <a:pt x="11" y="1"/>
                          </a:lnTo>
                          <a:lnTo>
                            <a:pt x="5" y="5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12983" name="Freeform 1127"/>
                  <p:cNvSpPr>
                    <a:spLocks/>
                  </p:cNvSpPr>
                  <p:nvPr/>
                </p:nvSpPr>
                <p:spPr bwMode="auto">
                  <a:xfrm>
                    <a:off x="4670" y="2322"/>
                    <a:ext cx="17" cy="317"/>
                  </a:xfrm>
                  <a:custGeom>
                    <a:avLst/>
                    <a:gdLst>
                      <a:gd name="T0" fmla="*/ 14 w 17"/>
                      <a:gd name="T1" fmla="*/ 316 h 317"/>
                      <a:gd name="T2" fmla="*/ 0 w 17"/>
                      <a:gd name="T3" fmla="*/ 316 h 317"/>
                      <a:gd name="T4" fmla="*/ 0 w 17"/>
                      <a:gd name="T5" fmla="*/ 155 h 317"/>
                      <a:gd name="T6" fmla="*/ 1 w 17"/>
                      <a:gd name="T7" fmla="*/ 0 h 317"/>
                      <a:gd name="T8" fmla="*/ 13 w 17"/>
                      <a:gd name="T9" fmla="*/ 0 h 317"/>
                      <a:gd name="T10" fmla="*/ 13 w 17"/>
                      <a:gd name="T11" fmla="*/ 155 h 317"/>
                      <a:gd name="T12" fmla="*/ 16 w 17"/>
                      <a:gd name="T13" fmla="*/ 163 h 317"/>
                      <a:gd name="T14" fmla="*/ 14 w 17"/>
                      <a:gd name="T15" fmla="*/ 316 h 317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7"/>
                      <a:gd name="T25" fmla="*/ 0 h 317"/>
                      <a:gd name="T26" fmla="*/ 17 w 17"/>
                      <a:gd name="T27" fmla="*/ 317 h 317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7" h="317">
                        <a:moveTo>
                          <a:pt x="14" y="316"/>
                        </a:moveTo>
                        <a:lnTo>
                          <a:pt x="0" y="316"/>
                        </a:lnTo>
                        <a:lnTo>
                          <a:pt x="0" y="155"/>
                        </a:lnTo>
                        <a:lnTo>
                          <a:pt x="1" y="0"/>
                        </a:lnTo>
                        <a:lnTo>
                          <a:pt x="13" y="0"/>
                        </a:lnTo>
                        <a:lnTo>
                          <a:pt x="13" y="155"/>
                        </a:lnTo>
                        <a:lnTo>
                          <a:pt x="16" y="163"/>
                        </a:lnTo>
                        <a:lnTo>
                          <a:pt x="14" y="316"/>
                        </a:lnTo>
                      </a:path>
                    </a:pathLst>
                  </a:custGeom>
                  <a:solidFill>
                    <a:srgbClr val="99660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984" name="Line 112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71" y="2319"/>
                    <a:ext cx="2" cy="32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985" name="Line 1129"/>
                  <p:cNvSpPr>
                    <a:spLocks noChangeShapeType="1"/>
                  </p:cNvSpPr>
                  <p:nvPr/>
                </p:nvSpPr>
                <p:spPr bwMode="auto">
                  <a:xfrm>
                    <a:off x="4684" y="2319"/>
                    <a:ext cx="0" cy="32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986" name="Line 1130"/>
                  <p:cNvSpPr>
                    <a:spLocks noChangeShapeType="1"/>
                  </p:cNvSpPr>
                  <p:nvPr/>
                </p:nvSpPr>
                <p:spPr bwMode="auto">
                  <a:xfrm>
                    <a:off x="4670" y="2322"/>
                    <a:ext cx="15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987" name="Arc 1131"/>
                  <p:cNvSpPr>
                    <a:spLocks/>
                  </p:cNvSpPr>
                  <p:nvPr/>
                </p:nvSpPr>
                <p:spPr bwMode="auto">
                  <a:xfrm>
                    <a:off x="4652" y="2370"/>
                    <a:ext cx="20" cy="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21600" y="0"/>
                        </a:moveTo>
                        <a:cubicBezTo>
                          <a:pt x="21600" y="11929"/>
                          <a:pt x="11929" y="21599"/>
                          <a:pt x="0" y="21599"/>
                        </a:cubicBezTo>
                      </a:path>
                      <a:path w="21600" h="21600" stroke="0" extrusionOk="0">
                        <a:moveTo>
                          <a:pt x="21600" y="0"/>
                        </a:moveTo>
                        <a:cubicBezTo>
                          <a:pt x="21600" y="11929"/>
                          <a:pt x="11929" y="21599"/>
                          <a:pt x="0" y="21599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12988" name="Group 1132"/>
                  <p:cNvGrpSpPr>
                    <a:grpSpLocks/>
                  </p:cNvGrpSpPr>
                  <p:nvPr/>
                </p:nvGrpSpPr>
                <p:grpSpPr bwMode="auto">
                  <a:xfrm>
                    <a:off x="4678" y="2318"/>
                    <a:ext cx="35" cy="39"/>
                    <a:chOff x="3667" y="1935"/>
                    <a:chExt cx="35" cy="39"/>
                  </a:xfrm>
                </p:grpSpPr>
                <p:sp>
                  <p:nvSpPr>
                    <p:cNvPr id="113003" name="Oval 11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68" y="1935"/>
                      <a:ext cx="16" cy="1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eaLnBrk="0" hangingPunct="0"/>
                      <a:endParaRPr lang="en-US">
                        <a:solidFill>
                          <a:srgbClr val="000000"/>
                        </a:solidFill>
                        <a:ea typeface="ＭＳ Ｐゴシック"/>
                        <a:cs typeface="ＭＳ Ｐゴシック"/>
                      </a:endParaRPr>
                    </a:p>
                  </p:txBody>
                </p:sp>
                <p:sp>
                  <p:nvSpPr>
                    <p:cNvPr id="113004" name="Freeform 1134"/>
                    <p:cNvSpPr>
                      <a:spLocks/>
                    </p:cNvSpPr>
                    <p:nvPr/>
                  </p:nvSpPr>
                  <p:spPr bwMode="auto">
                    <a:xfrm>
                      <a:off x="3667" y="1937"/>
                      <a:ext cx="17" cy="17"/>
                    </a:xfrm>
                    <a:custGeom>
                      <a:avLst/>
                      <a:gdLst>
                        <a:gd name="T0" fmla="*/ 5 w 17"/>
                        <a:gd name="T1" fmla="*/ 6 h 17"/>
                        <a:gd name="T2" fmla="*/ 0 w 17"/>
                        <a:gd name="T3" fmla="*/ 14 h 17"/>
                        <a:gd name="T4" fmla="*/ 0 w 17"/>
                        <a:gd name="T5" fmla="*/ 16 h 17"/>
                        <a:gd name="T6" fmla="*/ 2 w 17"/>
                        <a:gd name="T7" fmla="*/ 16 h 17"/>
                        <a:gd name="T8" fmla="*/ 10 w 17"/>
                        <a:gd name="T9" fmla="*/ 11 h 17"/>
                        <a:gd name="T10" fmla="*/ 16 w 17"/>
                        <a:gd name="T11" fmla="*/ 5 h 17"/>
                        <a:gd name="T12" fmla="*/ 16 w 17"/>
                        <a:gd name="T13" fmla="*/ 0 h 17"/>
                        <a:gd name="T14" fmla="*/ 11 w 17"/>
                        <a:gd name="T15" fmla="*/ 0 h 17"/>
                        <a:gd name="T16" fmla="*/ 5 w 17"/>
                        <a:gd name="T17" fmla="*/ 6 h 17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7"/>
                        <a:gd name="T28" fmla="*/ 0 h 17"/>
                        <a:gd name="T29" fmla="*/ 17 w 17"/>
                        <a:gd name="T30" fmla="*/ 17 h 17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7" h="17">
                          <a:moveTo>
                            <a:pt x="5" y="6"/>
                          </a:moveTo>
                          <a:lnTo>
                            <a:pt x="0" y="14"/>
                          </a:lnTo>
                          <a:lnTo>
                            <a:pt x="0" y="16"/>
                          </a:lnTo>
                          <a:lnTo>
                            <a:pt x="2" y="16"/>
                          </a:lnTo>
                          <a:lnTo>
                            <a:pt x="10" y="11"/>
                          </a:lnTo>
                          <a:lnTo>
                            <a:pt x="16" y="5"/>
                          </a:lnTo>
                          <a:lnTo>
                            <a:pt x="16" y="0"/>
                          </a:lnTo>
                          <a:lnTo>
                            <a:pt x="11" y="0"/>
                          </a:lnTo>
                          <a:lnTo>
                            <a:pt x="5" y="6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005" name="Oval 11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71" y="1939"/>
                      <a:ext cx="16" cy="1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eaLnBrk="0" hangingPunct="0"/>
                      <a:endParaRPr lang="en-US">
                        <a:solidFill>
                          <a:srgbClr val="000000"/>
                        </a:solidFill>
                        <a:ea typeface="ＭＳ Ｐゴシック"/>
                        <a:cs typeface="ＭＳ Ｐゴシック"/>
                      </a:endParaRPr>
                    </a:p>
                  </p:txBody>
                </p:sp>
                <p:sp>
                  <p:nvSpPr>
                    <p:cNvPr id="113006" name="Freeform 1136"/>
                    <p:cNvSpPr>
                      <a:spLocks/>
                    </p:cNvSpPr>
                    <p:nvPr/>
                  </p:nvSpPr>
                  <p:spPr bwMode="auto">
                    <a:xfrm>
                      <a:off x="3670" y="1942"/>
                      <a:ext cx="17" cy="17"/>
                    </a:xfrm>
                    <a:custGeom>
                      <a:avLst/>
                      <a:gdLst>
                        <a:gd name="T0" fmla="*/ 5 w 17"/>
                        <a:gd name="T1" fmla="*/ 6 h 17"/>
                        <a:gd name="T2" fmla="*/ 0 w 17"/>
                        <a:gd name="T3" fmla="*/ 12 h 17"/>
                        <a:gd name="T4" fmla="*/ 0 w 17"/>
                        <a:gd name="T5" fmla="*/ 16 h 17"/>
                        <a:gd name="T6" fmla="*/ 3 w 17"/>
                        <a:gd name="T7" fmla="*/ 16 h 17"/>
                        <a:gd name="T8" fmla="*/ 8 w 17"/>
                        <a:gd name="T9" fmla="*/ 10 h 17"/>
                        <a:gd name="T10" fmla="*/ 14 w 17"/>
                        <a:gd name="T11" fmla="*/ 3 h 17"/>
                        <a:gd name="T12" fmla="*/ 16 w 17"/>
                        <a:gd name="T13" fmla="*/ 0 h 17"/>
                        <a:gd name="T14" fmla="*/ 11 w 17"/>
                        <a:gd name="T15" fmla="*/ 0 h 17"/>
                        <a:gd name="T16" fmla="*/ 5 w 17"/>
                        <a:gd name="T17" fmla="*/ 6 h 17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7"/>
                        <a:gd name="T28" fmla="*/ 0 h 17"/>
                        <a:gd name="T29" fmla="*/ 17 w 17"/>
                        <a:gd name="T30" fmla="*/ 17 h 17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7" h="17">
                          <a:moveTo>
                            <a:pt x="5" y="6"/>
                          </a:moveTo>
                          <a:lnTo>
                            <a:pt x="0" y="12"/>
                          </a:lnTo>
                          <a:lnTo>
                            <a:pt x="0" y="16"/>
                          </a:lnTo>
                          <a:lnTo>
                            <a:pt x="3" y="16"/>
                          </a:lnTo>
                          <a:lnTo>
                            <a:pt x="8" y="10"/>
                          </a:lnTo>
                          <a:lnTo>
                            <a:pt x="14" y="3"/>
                          </a:lnTo>
                          <a:lnTo>
                            <a:pt x="16" y="0"/>
                          </a:lnTo>
                          <a:lnTo>
                            <a:pt x="11" y="0"/>
                          </a:lnTo>
                          <a:lnTo>
                            <a:pt x="5" y="6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007" name="Oval 11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75" y="1944"/>
                      <a:ext cx="16" cy="1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eaLnBrk="0" hangingPunct="0"/>
                      <a:endParaRPr lang="en-US">
                        <a:solidFill>
                          <a:srgbClr val="000000"/>
                        </a:solidFill>
                        <a:ea typeface="ＭＳ Ｐゴシック"/>
                        <a:cs typeface="ＭＳ Ｐゴシック"/>
                      </a:endParaRPr>
                    </a:p>
                  </p:txBody>
                </p:sp>
                <p:sp>
                  <p:nvSpPr>
                    <p:cNvPr id="113008" name="Freeform 1138"/>
                    <p:cNvSpPr>
                      <a:spLocks/>
                    </p:cNvSpPr>
                    <p:nvPr/>
                  </p:nvSpPr>
                  <p:spPr bwMode="auto">
                    <a:xfrm>
                      <a:off x="3674" y="1946"/>
                      <a:ext cx="17" cy="17"/>
                    </a:xfrm>
                    <a:custGeom>
                      <a:avLst/>
                      <a:gdLst>
                        <a:gd name="T0" fmla="*/ 6 w 17"/>
                        <a:gd name="T1" fmla="*/ 5 h 17"/>
                        <a:gd name="T2" fmla="*/ 0 w 17"/>
                        <a:gd name="T3" fmla="*/ 12 h 17"/>
                        <a:gd name="T4" fmla="*/ 0 w 17"/>
                        <a:gd name="T5" fmla="*/ 16 h 17"/>
                        <a:gd name="T6" fmla="*/ 3 w 17"/>
                        <a:gd name="T7" fmla="*/ 15 h 17"/>
                        <a:gd name="T8" fmla="*/ 10 w 17"/>
                        <a:gd name="T9" fmla="*/ 9 h 17"/>
                        <a:gd name="T10" fmla="*/ 16 w 17"/>
                        <a:gd name="T11" fmla="*/ 4 h 17"/>
                        <a:gd name="T12" fmla="*/ 16 w 17"/>
                        <a:gd name="T13" fmla="*/ 0 h 17"/>
                        <a:gd name="T14" fmla="*/ 12 w 17"/>
                        <a:gd name="T15" fmla="*/ 1 h 17"/>
                        <a:gd name="T16" fmla="*/ 6 w 17"/>
                        <a:gd name="T17" fmla="*/ 5 h 17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7"/>
                        <a:gd name="T28" fmla="*/ 0 h 17"/>
                        <a:gd name="T29" fmla="*/ 17 w 17"/>
                        <a:gd name="T30" fmla="*/ 17 h 17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7" h="17">
                          <a:moveTo>
                            <a:pt x="6" y="5"/>
                          </a:moveTo>
                          <a:lnTo>
                            <a:pt x="0" y="12"/>
                          </a:lnTo>
                          <a:lnTo>
                            <a:pt x="0" y="16"/>
                          </a:lnTo>
                          <a:lnTo>
                            <a:pt x="3" y="15"/>
                          </a:lnTo>
                          <a:lnTo>
                            <a:pt x="10" y="9"/>
                          </a:lnTo>
                          <a:lnTo>
                            <a:pt x="16" y="4"/>
                          </a:lnTo>
                          <a:lnTo>
                            <a:pt x="16" y="0"/>
                          </a:lnTo>
                          <a:lnTo>
                            <a:pt x="12" y="1"/>
                          </a:lnTo>
                          <a:lnTo>
                            <a:pt x="6" y="5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009" name="Oval 11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80" y="1947"/>
                      <a:ext cx="16" cy="1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eaLnBrk="0" hangingPunct="0"/>
                      <a:endParaRPr lang="en-US">
                        <a:solidFill>
                          <a:srgbClr val="000000"/>
                        </a:solidFill>
                        <a:ea typeface="ＭＳ Ｐゴシック"/>
                        <a:cs typeface="ＭＳ Ｐゴシック"/>
                      </a:endParaRPr>
                    </a:p>
                  </p:txBody>
                </p:sp>
                <p:sp>
                  <p:nvSpPr>
                    <p:cNvPr id="113010" name="Freeform 1140"/>
                    <p:cNvSpPr>
                      <a:spLocks/>
                    </p:cNvSpPr>
                    <p:nvPr/>
                  </p:nvSpPr>
                  <p:spPr bwMode="auto">
                    <a:xfrm>
                      <a:off x="3678" y="1950"/>
                      <a:ext cx="17" cy="17"/>
                    </a:xfrm>
                    <a:custGeom>
                      <a:avLst/>
                      <a:gdLst>
                        <a:gd name="T0" fmla="*/ 5 w 17"/>
                        <a:gd name="T1" fmla="*/ 5 h 17"/>
                        <a:gd name="T2" fmla="*/ 1 w 17"/>
                        <a:gd name="T3" fmla="*/ 11 h 17"/>
                        <a:gd name="T4" fmla="*/ 0 w 17"/>
                        <a:gd name="T5" fmla="*/ 16 h 17"/>
                        <a:gd name="T6" fmla="*/ 4 w 17"/>
                        <a:gd name="T7" fmla="*/ 16 h 17"/>
                        <a:gd name="T8" fmla="*/ 10 w 17"/>
                        <a:gd name="T9" fmla="*/ 10 h 17"/>
                        <a:gd name="T10" fmla="*/ 15 w 17"/>
                        <a:gd name="T11" fmla="*/ 2 h 17"/>
                        <a:gd name="T12" fmla="*/ 16 w 17"/>
                        <a:gd name="T13" fmla="*/ 0 h 17"/>
                        <a:gd name="T14" fmla="*/ 12 w 17"/>
                        <a:gd name="T15" fmla="*/ 0 h 17"/>
                        <a:gd name="T16" fmla="*/ 5 w 17"/>
                        <a:gd name="T17" fmla="*/ 5 h 17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7"/>
                        <a:gd name="T28" fmla="*/ 0 h 17"/>
                        <a:gd name="T29" fmla="*/ 17 w 17"/>
                        <a:gd name="T30" fmla="*/ 17 h 17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7" h="17">
                          <a:moveTo>
                            <a:pt x="5" y="5"/>
                          </a:moveTo>
                          <a:lnTo>
                            <a:pt x="1" y="11"/>
                          </a:lnTo>
                          <a:lnTo>
                            <a:pt x="0" y="16"/>
                          </a:lnTo>
                          <a:lnTo>
                            <a:pt x="4" y="16"/>
                          </a:lnTo>
                          <a:lnTo>
                            <a:pt x="10" y="10"/>
                          </a:lnTo>
                          <a:lnTo>
                            <a:pt x="15" y="2"/>
                          </a:lnTo>
                          <a:lnTo>
                            <a:pt x="16" y="0"/>
                          </a:lnTo>
                          <a:lnTo>
                            <a:pt x="12" y="0"/>
                          </a:lnTo>
                          <a:lnTo>
                            <a:pt x="5" y="5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011" name="Oval 11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82" y="1950"/>
                      <a:ext cx="16" cy="1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eaLnBrk="0" hangingPunct="0"/>
                      <a:endParaRPr lang="en-US">
                        <a:solidFill>
                          <a:srgbClr val="000000"/>
                        </a:solidFill>
                        <a:ea typeface="ＭＳ Ｐゴシック"/>
                        <a:cs typeface="ＭＳ Ｐゴシック"/>
                      </a:endParaRPr>
                    </a:p>
                  </p:txBody>
                </p:sp>
                <p:sp>
                  <p:nvSpPr>
                    <p:cNvPr id="113012" name="Freeform 1142"/>
                    <p:cNvSpPr>
                      <a:spLocks/>
                    </p:cNvSpPr>
                    <p:nvPr/>
                  </p:nvSpPr>
                  <p:spPr bwMode="auto">
                    <a:xfrm>
                      <a:off x="3681" y="1954"/>
                      <a:ext cx="17" cy="17"/>
                    </a:xfrm>
                    <a:custGeom>
                      <a:avLst/>
                      <a:gdLst>
                        <a:gd name="T0" fmla="*/ 6 w 17"/>
                        <a:gd name="T1" fmla="*/ 5 h 17"/>
                        <a:gd name="T2" fmla="*/ 0 w 17"/>
                        <a:gd name="T3" fmla="*/ 12 h 17"/>
                        <a:gd name="T4" fmla="*/ 0 w 17"/>
                        <a:gd name="T5" fmla="*/ 16 h 17"/>
                        <a:gd name="T6" fmla="*/ 3 w 17"/>
                        <a:gd name="T7" fmla="*/ 15 h 17"/>
                        <a:gd name="T8" fmla="*/ 10 w 17"/>
                        <a:gd name="T9" fmla="*/ 9 h 17"/>
                        <a:gd name="T10" fmla="*/ 16 w 17"/>
                        <a:gd name="T11" fmla="*/ 4 h 17"/>
                        <a:gd name="T12" fmla="*/ 16 w 17"/>
                        <a:gd name="T13" fmla="*/ 0 h 17"/>
                        <a:gd name="T14" fmla="*/ 11 w 17"/>
                        <a:gd name="T15" fmla="*/ 1 h 17"/>
                        <a:gd name="T16" fmla="*/ 6 w 17"/>
                        <a:gd name="T17" fmla="*/ 5 h 17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7"/>
                        <a:gd name="T28" fmla="*/ 0 h 17"/>
                        <a:gd name="T29" fmla="*/ 17 w 17"/>
                        <a:gd name="T30" fmla="*/ 17 h 17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7" h="17">
                          <a:moveTo>
                            <a:pt x="6" y="5"/>
                          </a:moveTo>
                          <a:lnTo>
                            <a:pt x="0" y="12"/>
                          </a:lnTo>
                          <a:lnTo>
                            <a:pt x="0" y="16"/>
                          </a:lnTo>
                          <a:lnTo>
                            <a:pt x="3" y="15"/>
                          </a:lnTo>
                          <a:lnTo>
                            <a:pt x="10" y="9"/>
                          </a:lnTo>
                          <a:lnTo>
                            <a:pt x="16" y="4"/>
                          </a:lnTo>
                          <a:lnTo>
                            <a:pt x="16" y="0"/>
                          </a:lnTo>
                          <a:lnTo>
                            <a:pt x="11" y="1"/>
                          </a:lnTo>
                          <a:lnTo>
                            <a:pt x="6" y="5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013" name="Oval 11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86" y="1955"/>
                      <a:ext cx="16" cy="1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eaLnBrk="0" hangingPunct="0"/>
                      <a:endParaRPr lang="en-US">
                        <a:solidFill>
                          <a:srgbClr val="000000"/>
                        </a:solidFill>
                        <a:ea typeface="ＭＳ Ｐゴシック"/>
                        <a:cs typeface="ＭＳ Ｐゴシック"/>
                      </a:endParaRPr>
                    </a:p>
                  </p:txBody>
                </p:sp>
                <p:sp>
                  <p:nvSpPr>
                    <p:cNvPr id="113014" name="Freeform 1144"/>
                    <p:cNvSpPr>
                      <a:spLocks/>
                    </p:cNvSpPr>
                    <p:nvPr/>
                  </p:nvSpPr>
                  <p:spPr bwMode="auto">
                    <a:xfrm>
                      <a:off x="3685" y="1957"/>
                      <a:ext cx="17" cy="17"/>
                    </a:xfrm>
                    <a:custGeom>
                      <a:avLst/>
                      <a:gdLst>
                        <a:gd name="T0" fmla="*/ 6 w 17"/>
                        <a:gd name="T1" fmla="*/ 5 h 17"/>
                        <a:gd name="T2" fmla="*/ 0 w 17"/>
                        <a:gd name="T3" fmla="*/ 12 h 17"/>
                        <a:gd name="T4" fmla="*/ 0 w 17"/>
                        <a:gd name="T5" fmla="*/ 16 h 17"/>
                        <a:gd name="T6" fmla="*/ 3 w 17"/>
                        <a:gd name="T7" fmla="*/ 15 h 17"/>
                        <a:gd name="T8" fmla="*/ 10 w 17"/>
                        <a:gd name="T9" fmla="*/ 9 h 17"/>
                        <a:gd name="T10" fmla="*/ 16 w 17"/>
                        <a:gd name="T11" fmla="*/ 3 h 17"/>
                        <a:gd name="T12" fmla="*/ 16 w 17"/>
                        <a:gd name="T13" fmla="*/ 0 h 17"/>
                        <a:gd name="T14" fmla="*/ 12 w 17"/>
                        <a:gd name="T15" fmla="*/ 0 h 17"/>
                        <a:gd name="T16" fmla="*/ 6 w 17"/>
                        <a:gd name="T17" fmla="*/ 5 h 17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7"/>
                        <a:gd name="T28" fmla="*/ 0 h 17"/>
                        <a:gd name="T29" fmla="*/ 17 w 17"/>
                        <a:gd name="T30" fmla="*/ 17 h 17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7" h="17">
                          <a:moveTo>
                            <a:pt x="6" y="5"/>
                          </a:moveTo>
                          <a:lnTo>
                            <a:pt x="0" y="12"/>
                          </a:lnTo>
                          <a:lnTo>
                            <a:pt x="0" y="16"/>
                          </a:lnTo>
                          <a:lnTo>
                            <a:pt x="3" y="15"/>
                          </a:lnTo>
                          <a:lnTo>
                            <a:pt x="10" y="9"/>
                          </a:lnTo>
                          <a:lnTo>
                            <a:pt x="16" y="3"/>
                          </a:lnTo>
                          <a:lnTo>
                            <a:pt x="16" y="0"/>
                          </a:lnTo>
                          <a:lnTo>
                            <a:pt x="12" y="0"/>
                          </a:lnTo>
                          <a:lnTo>
                            <a:pt x="6" y="5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12989" name="Line 1145"/>
                  <p:cNvSpPr>
                    <a:spLocks noChangeShapeType="1"/>
                  </p:cNvSpPr>
                  <p:nvPr/>
                </p:nvSpPr>
                <p:spPr bwMode="auto">
                  <a:xfrm>
                    <a:off x="4669" y="2637"/>
                    <a:ext cx="18" cy="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12990" name="Group 1146"/>
                  <p:cNvGrpSpPr>
                    <a:grpSpLocks/>
                  </p:cNvGrpSpPr>
                  <p:nvPr/>
                </p:nvGrpSpPr>
                <p:grpSpPr bwMode="auto">
                  <a:xfrm>
                    <a:off x="4677" y="2416"/>
                    <a:ext cx="36" cy="39"/>
                    <a:chOff x="3666" y="2033"/>
                    <a:chExt cx="36" cy="39"/>
                  </a:xfrm>
                </p:grpSpPr>
                <p:sp>
                  <p:nvSpPr>
                    <p:cNvPr id="112991" name="Oval 11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68" y="2033"/>
                      <a:ext cx="16" cy="1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eaLnBrk="0" hangingPunct="0"/>
                      <a:endParaRPr lang="en-US">
                        <a:solidFill>
                          <a:srgbClr val="000000"/>
                        </a:solidFill>
                        <a:ea typeface="ＭＳ Ｐゴシック"/>
                        <a:cs typeface="ＭＳ Ｐゴシック"/>
                      </a:endParaRPr>
                    </a:p>
                  </p:txBody>
                </p:sp>
                <p:sp>
                  <p:nvSpPr>
                    <p:cNvPr id="112992" name="Freeform 1148"/>
                    <p:cNvSpPr>
                      <a:spLocks/>
                    </p:cNvSpPr>
                    <p:nvPr/>
                  </p:nvSpPr>
                  <p:spPr bwMode="auto">
                    <a:xfrm>
                      <a:off x="3666" y="2036"/>
                      <a:ext cx="17" cy="17"/>
                    </a:xfrm>
                    <a:custGeom>
                      <a:avLst/>
                      <a:gdLst>
                        <a:gd name="T0" fmla="*/ 6 w 17"/>
                        <a:gd name="T1" fmla="*/ 6 h 17"/>
                        <a:gd name="T2" fmla="*/ 0 w 17"/>
                        <a:gd name="T3" fmla="*/ 13 h 17"/>
                        <a:gd name="T4" fmla="*/ 0 w 17"/>
                        <a:gd name="T5" fmla="*/ 16 h 17"/>
                        <a:gd name="T6" fmla="*/ 3 w 17"/>
                        <a:gd name="T7" fmla="*/ 16 h 17"/>
                        <a:gd name="T8" fmla="*/ 10 w 17"/>
                        <a:gd name="T9" fmla="*/ 10 h 17"/>
                        <a:gd name="T10" fmla="*/ 16 w 17"/>
                        <a:gd name="T11" fmla="*/ 4 h 17"/>
                        <a:gd name="T12" fmla="*/ 16 w 17"/>
                        <a:gd name="T13" fmla="*/ 0 h 17"/>
                        <a:gd name="T14" fmla="*/ 11 w 17"/>
                        <a:gd name="T15" fmla="*/ 0 h 17"/>
                        <a:gd name="T16" fmla="*/ 6 w 17"/>
                        <a:gd name="T17" fmla="*/ 6 h 17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7"/>
                        <a:gd name="T28" fmla="*/ 0 h 17"/>
                        <a:gd name="T29" fmla="*/ 17 w 17"/>
                        <a:gd name="T30" fmla="*/ 17 h 17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7" h="17">
                          <a:moveTo>
                            <a:pt x="6" y="6"/>
                          </a:moveTo>
                          <a:lnTo>
                            <a:pt x="0" y="13"/>
                          </a:lnTo>
                          <a:lnTo>
                            <a:pt x="0" y="16"/>
                          </a:lnTo>
                          <a:lnTo>
                            <a:pt x="3" y="16"/>
                          </a:lnTo>
                          <a:lnTo>
                            <a:pt x="10" y="10"/>
                          </a:lnTo>
                          <a:lnTo>
                            <a:pt x="16" y="4"/>
                          </a:lnTo>
                          <a:lnTo>
                            <a:pt x="16" y="0"/>
                          </a:lnTo>
                          <a:lnTo>
                            <a:pt x="11" y="0"/>
                          </a:lnTo>
                          <a:lnTo>
                            <a:pt x="6" y="6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993" name="Oval 11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71" y="2036"/>
                      <a:ext cx="16" cy="1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eaLnBrk="0" hangingPunct="0"/>
                      <a:endParaRPr lang="en-US">
                        <a:solidFill>
                          <a:srgbClr val="000000"/>
                        </a:solidFill>
                        <a:ea typeface="ＭＳ Ｐゴシック"/>
                        <a:cs typeface="ＭＳ Ｐゴシック"/>
                      </a:endParaRPr>
                    </a:p>
                  </p:txBody>
                </p:sp>
                <p:sp>
                  <p:nvSpPr>
                    <p:cNvPr id="112994" name="Freeform 1150"/>
                    <p:cNvSpPr>
                      <a:spLocks/>
                    </p:cNvSpPr>
                    <p:nvPr/>
                  </p:nvSpPr>
                  <p:spPr bwMode="auto">
                    <a:xfrm>
                      <a:off x="3670" y="2040"/>
                      <a:ext cx="17" cy="17"/>
                    </a:xfrm>
                    <a:custGeom>
                      <a:avLst/>
                      <a:gdLst>
                        <a:gd name="T0" fmla="*/ 5 w 17"/>
                        <a:gd name="T1" fmla="*/ 6 h 17"/>
                        <a:gd name="T2" fmla="*/ 0 w 17"/>
                        <a:gd name="T3" fmla="*/ 11 h 17"/>
                        <a:gd name="T4" fmla="*/ 0 w 17"/>
                        <a:gd name="T5" fmla="*/ 16 h 17"/>
                        <a:gd name="T6" fmla="*/ 3 w 17"/>
                        <a:gd name="T7" fmla="*/ 16 h 17"/>
                        <a:gd name="T8" fmla="*/ 8 w 17"/>
                        <a:gd name="T9" fmla="*/ 10 h 17"/>
                        <a:gd name="T10" fmla="*/ 14 w 17"/>
                        <a:gd name="T11" fmla="*/ 3 h 17"/>
                        <a:gd name="T12" fmla="*/ 16 w 17"/>
                        <a:gd name="T13" fmla="*/ 0 h 17"/>
                        <a:gd name="T14" fmla="*/ 11 w 17"/>
                        <a:gd name="T15" fmla="*/ 0 h 17"/>
                        <a:gd name="T16" fmla="*/ 5 w 17"/>
                        <a:gd name="T17" fmla="*/ 6 h 17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7"/>
                        <a:gd name="T28" fmla="*/ 0 h 17"/>
                        <a:gd name="T29" fmla="*/ 17 w 17"/>
                        <a:gd name="T30" fmla="*/ 17 h 17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7" h="17">
                          <a:moveTo>
                            <a:pt x="5" y="6"/>
                          </a:moveTo>
                          <a:lnTo>
                            <a:pt x="0" y="11"/>
                          </a:lnTo>
                          <a:lnTo>
                            <a:pt x="0" y="16"/>
                          </a:lnTo>
                          <a:lnTo>
                            <a:pt x="3" y="16"/>
                          </a:lnTo>
                          <a:lnTo>
                            <a:pt x="8" y="10"/>
                          </a:lnTo>
                          <a:lnTo>
                            <a:pt x="14" y="3"/>
                          </a:lnTo>
                          <a:lnTo>
                            <a:pt x="16" y="0"/>
                          </a:lnTo>
                          <a:lnTo>
                            <a:pt x="11" y="0"/>
                          </a:lnTo>
                          <a:lnTo>
                            <a:pt x="5" y="6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995" name="Oval 11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75" y="2040"/>
                      <a:ext cx="16" cy="1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eaLnBrk="0" hangingPunct="0"/>
                      <a:endParaRPr lang="en-US">
                        <a:solidFill>
                          <a:srgbClr val="000000"/>
                        </a:solidFill>
                        <a:ea typeface="ＭＳ Ｐゴシック"/>
                        <a:cs typeface="ＭＳ Ｐゴシック"/>
                      </a:endParaRPr>
                    </a:p>
                  </p:txBody>
                </p:sp>
                <p:sp>
                  <p:nvSpPr>
                    <p:cNvPr id="112996" name="Freeform 1152"/>
                    <p:cNvSpPr>
                      <a:spLocks/>
                    </p:cNvSpPr>
                    <p:nvPr/>
                  </p:nvSpPr>
                  <p:spPr bwMode="auto">
                    <a:xfrm>
                      <a:off x="3674" y="2043"/>
                      <a:ext cx="17" cy="17"/>
                    </a:xfrm>
                    <a:custGeom>
                      <a:avLst/>
                      <a:gdLst>
                        <a:gd name="T0" fmla="*/ 6 w 17"/>
                        <a:gd name="T1" fmla="*/ 5 h 17"/>
                        <a:gd name="T2" fmla="*/ 0 w 17"/>
                        <a:gd name="T3" fmla="*/ 11 h 17"/>
                        <a:gd name="T4" fmla="*/ 0 w 17"/>
                        <a:gd name="T5" fmla="*/ 16 h 17"/>
                        <a:gd name="T6" fmla="*/ 3 w 17"/>
                        <a:gd name="T7" fmla="*/ 14 h 17"/>
                        <a:gd name="T8" fmla="*/ 10 w 17"/>
                        <a:gd name="T9" fmla="*/ 8 h 17"/>
                        <a:gd name="T10" fmla="*/ 16 w 17"/>
                        <a:gd name="T11" fmla="*/ 3 h 17"/>
                        <a:gd name="T12" fmla="*/ 16 w 17"/>
                        <a:gd name="T13" fmla="*/ 0 h 17"/>
                        <a:gd name="T14" fmla="*/ 12 w 17"/>
                        <a:gd name="T15" fmla="*/ 0 h 17"/>
                        <a:gd name="T16" fmla="*/ 6 w 17"/>
                        <a:gd name="T17" fmla="*/ 5 h 17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7"/>
                        <a:gd name="T28" fmla="*/ 0 h 17"/>
                        <a:gd name="T29" fmla="*/ 17 w 17"/>
                        <a:gd name="T30" fmla="*/ 17 h 17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7" h="17">
                          <a:moveTo>
                            <a:pt x="6" y="5"/>
                          </a:moveTo>
                          <a:lnTo>
                            <a:pt x="0" y="11"/>
                          </a:lnTo>
                          <a:lnTo>
                            <a:pt x="0" y="16"/>
                          </a:lnTo>
                          <a:lnTo>
                            <a:pt x="3" y="14"/>
                          </a:lnTo>
                          <a:lnTo>
                            <a:pt x="10" y="8"/>
                          </a:lnTo>
                          <a:lnTo>
                            <a:pt x="16" y="3"/>
                          </a:lnTo>
                          <a:lnTo>
                            <a:pt x="16" y="0"/>
                          </a:lnTo>
                          <a:lnTo>
                            <a:pt x="12" y="0"/>
                          </a:lnTo>
                          <a:lnTo>
                            <a:pt x="6" y="5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997" name="Oval 11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80" y="2044"/>
                      <a:ext cx="16" cy="17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eaLnBrk="0" hangingPunct="0"/>
                      <a:endParaRPr lang="en-US">
                        <a:solidFill>
                          <a:srgbClr val="000000"/>
                        </a:solidFill>
                        <a:ea typeface="ＭＳ Ｐゴシック"/>
                        <a:cs typeface="ＭＳ Ｐゴシック"/>
                      </a:endParaRPr>
                    </a:p>
                  </p:txBody>
                </p:sp>
                <p:sp>
                  <p:nvSpPr>
                    <p:cNvPr id="112998" name="Freeform 1154"/>
                    <p:cNvSpPr>
                      <a:spLocks/>
                    </p:cNvSpPr>
                    <p:nvPr/>
                  </p:nvSpPr>
                  <p:spPr bwMode="auto">
                    <a:xfrm>
                      <a:off x="3678" y="2048"/>
                      <a:ext cx="17" cy="17"/>
                    </a:xfrm>
                    <a:custGeom>
                      <a:avLst/>
                      <a:gdLst>
                        <a:gd name="T0" fmla="*/ 5 w 17"/>
                        <a:gd name="T1" fmla="*/ 6 h 17"/>
                        <a:gd name="T2" fmla="*/ 1 w 17"/>
                        <a:gd name="T3" fmla="*/ 12 h 17"/>
                        <a:gd name="T4" fmla="*/ 0 w 17"/>
                        <a:gd name="T5" fmla="*/ 16 h 17"/>
                        <a:gd name="T6" fmla="*/ 4 w 17"/>
                        <a:gd name="T7" fmla="*/ 16 h 17"/>
                        <a:gd name="T8" fmla="*/ 10 w 17"/>
                        <a:gd name="T9" fmla="*/ 10 h 17"/>
                        <a:gd name="T10" fmla="*/ 15 w 17"/>
                        <a:gd name="T11" fmla="*/ 3 h 17"/>
                        <a:gd name="T12" fmla="*/ 16 w 17"/>
                        <a:gd name="T13" fmla="*/ 0 h 17"/>
                        <a:gd name="T14" fmla="*/ 12 w 17"/>
                        <a:gd name="T15" fmla="*/ 0 h 17"/>
                        <a:gd name="T16" fmla="*/ 5 w 17"/>
                        <a:gd name="T17" fmla="*/ 6 h 17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7"/>
                        <a:gd name="T28" fmla="*/ 0 h 17"/>
                        <a:gd name="T29" fmla="*/ 17 w 17"/>
                        <a:gd name="T30" fmla="*/ 17 h 17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7" h="17">
                          <a:moveTo>
                            <a:pt x="5" y="6"/>
                          </a:moveTo>
                          <a:lnTo>
                            <a:pt x="1" y="12"/>
                          </a:lnTo>
                          <a:lnTo>
                            <a:pt x="0" y="16"/>
                          </a:lnTo>
                          <a:lnTo>
                            <a:pt x="4" y="16"/>
                          </a:lnTo>
                          <a:lnTo>
                            <a:pt x="10" y="10"/>
                          </a:lnTo>
                          <a:lnTo>
                            <a:pt x="15" y="3"/>
                          </a:lnTo>
                          <a:lnTo>
                            <a:pt x="16" y="0"/>
                          </a:lnTo>
                          <a:lnTo>
                            <a:pt x="12" y="0"/>
                          </a:lnTo>
                          <a:lnTo>
                            <a:pt x="5" y="6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999" name="Oval 11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82" y="2048"/>
                      <a:ext cx="16" cy="1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eaLnBrk="0" hangingPunct="0"/>
                      <a:endParaRPr lang="en-US">
                        <a:solidFill>
                          <a:srgbClr val="000000"/>
                        </a:solidFill>
                        <a:ea typeface="ＭＳ Ｐゴシック"/>
                        <a:cs typeface="ＭＳ Ｐゴシック"/>
                      </a:endParaRPr>
                    </a:p>
                  </p:txBody>
                </p:sp>
                <p:sp>
                  <p:nvSpPr>
                    <p:cNvPr id="113000" name="Freeform 1156"/>
                    <p:cNvSpPr>
                      <a:spLocks/>
                    </p:cNvSpPr>
                    <p:nvPr/>
                  </p:nvSpPr>
                  <p:spPr bwMode="auto">
                    <a:xfrm>
                      <a:off x="3681" y="2051"/>
                      <a:ext cx="17" cy="17"/>
                    </a:xfrm>
                    <a:custGeom>
                      <a:avLst/>
                      <a:gdLst>
                        <a:gd name="T0" fmla="*/ 6 w 17"/>
                        <a:gd name="T1" fmla="*/ 5 h 17"/>
                        <a:gd name="T2" fmla="*/ 0 w 17"/>
                        <a:gd name="T3" fmla="*/ 11 h 17"/>
                        <a:gd name="T4" fmla="*/ 0 w 17"/>
                        <a:gd name="T5" fmla="*/ 16 h 17"/>
                        <a:gd name="T6" fmla="*/ 3 w 17"/>
                        <a:gd name="T7" fmla="*/ 14 h 17"/>
                        <a:gd name="T8" fmla="*/ 10 w 17"/>
                        <a:gd name="T9" fmla="*/ 8 h 17"/>
                        <a:gd name="T10" fmla="*/ 16 w 17"/>
                        <a:gd name="T11" fmla="*/ 3 h 17"/>
                        <a:gd name="T12" fmla="*/ 16 w 17"/>
                        <a:gd name="T13" fmla="*/ 0 h 17"/>
                        <a:gd name="T14" fmla="*/ 11 w 17"/>
                        <a:gd name="T15" fmla="*/ 0 h 17"/>
                        <a:gd name="T16" fmla="*/ 6 w 17"/>
                        <a:gd name="T17" fmla="*/ 5 h 17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7"/>
                        <a:gd name="T28" fmla="*/ 0 h 17"/>
                        <a:gd name="T29" fmla="*/ 17 w 17"/>
                        <a:gd name="T30" fmla="*/ 17 h 17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7" h="17">
                          <a:moveTo>
                            <a:pt x="6" y="5"/>
                          </a:moveTo>
                          <a:lnTo>
                            <a:pt x="0" y="11"/>
                          </a:lnTo>
                          <a:lnTo>
                            <a:pt x="0" y="16"/>
                          </a:lnTo>
                          <a:lnTo>
                            <a:pt x="3" y="14"/>
                          </a:lnTo>
                          <a:lnTo>
                            <a:pt x="10" y="8"/>
                          </a:lnTo>
                          <a:lnTo>
                            <a:pt x="16" y="3"/>
                          </a:lnTo>
                          <a:lnTo>
                            <a:pt x="16" y="0"/>
                          </a:lnTo>
                          <a:lnTo>
                            <a:pt x="11" y="0"/>
                          </a:lnTo>
                          <a:lnTo>
                            <a:pt x="6" y="5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001" name="Oval 11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86" y="2051"/>
                      <a:ext cx="16" cy="1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eaLnBrk="0" hangingPunct="0"/>
                      <a:endParaRPr lang="en-US">
                        <a:solidFill>
                          <a:srgbClr val="000000"/>
                        </a:solidFill>
                        <a:ea typeface="ＭＳ Ｐゴシック"/>
                        <a:cs typeface="ＭＳ Ｐゴシック"/>
                      </a:endParaRPr>
                    </a:p>
                  </p:txBody>
                </p:sp>
                <p:sp>
                  <p:nvSpPr>
                    <p:cNvPr id="113002" name="Freeform 1158"/>
                    <p:cNvSpPr>
                      <a:spLocks/>
                    </p:cNvSpPr>
                    <p:nvPr/>
                  </p:nvSpPr>
                  <p:spPr bwMode="auto">
                    <a:xfrm>
                      <a:off x="3685" y="2055"/>
                      <a:ext cx="17" cy="17"/>
                    </a:xfrm>
                    <a:custGeom>
                      <a:avLst/>
                      <a:gdLst>
                        <a:gd name="T0" fmla="*/ 6 w 17"/>
                        <a:gd name="T1" fmla="*/ 5 h 17"/>
                        <a:gd name="T2" fmla="*/ 0 w 17"/>
                        <a:gd name="T3" fmla="*/ 12 h 17"/>
                        <a:gd name="T4" fmla="*/ 0 w 17"/>
                        <a:gd name="T5" fmla="*/ 16 h 17"/>
                        <a:gd name="T6" fmla="*/ 3 w 17"/>
                        <a:gd name="T7" fmla="*/ 15 h 17"/>
                        <a:gd name="T8" fmla="*/ 10 w 17"/>
                        <a:gd name="T9" fmla="*/ 9 h 17"/>
                        <a:gd name="T10" fmla="*/ 16 w 17"/>
                        <a:gd name="T11" fmla="*/ 4 h 17"/>
                        <a:gd name="T12" fmla="*/ 16 w 17"/>
                        <a:gd name="T13" fmla="*/ 0 h 17"/>
                        <a:gd name="T14" fmla="*/ 12 w 17"/>
                        <a:gd name="T15" fmla="*/ 1 h 17"/>
                        <a:gd name="T16" fmla="*/ 6 w 17"/>
                        <a:gd name="T17" fmla="*/ 5 h 17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7"/>
                        <a:gd name="T28" fmla="*/ 0 h 17"/>
                        <a:gd name="T29" fmla="*/ 17 w 17"/>
                        <a:gd name="T30" fmla="*/ 17 h 17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7" h="17">
                          <a:moveTo>
                            <a:pt x="6" y="5"/>
                          </a:moveTo>
                          <a:lnTo>
                            <a:pt x="0" y="12"/>
                          </a:lnTo>
                          <a:lnTo>
                            <a:pt x="0" y="16"/>
                          </a:lnTo>
                          <a:lnTo>
                            <a:pt x="3" y="15"/>
                          </a:lnTo>
                          <a:lnTo>
                            <a:pt x="10" y="9"/>
                          </a:lnTo>
                          <a:lnTo>
                            <a:pt x="16" y="4"/>
                          </a:lnTo>
                          <a:lnTo>
                            <a:pt x="16" y="0"/>
                          </a:lnTo>
                          <a:lnTo>
                            <a:pt x="12" y="1"/>
                          </a:lnTo>
                          <a:lnTo>
                            <a:pt x="6" y="5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12977" name="Arc 1159"/>
                <p:cNvSpPr>
                  <a:spLocks/>
                </p:cNvSpPr>
                <p:nvPr/>
              </p:nvSpPr>
              <p:spPr bwMode="auto">
                <a:xfrm rot="4122159">
                  <a:off x="4522" y="1620"/>
                  <a:ext cx="108" cy="115"/>
                </a:xfrm>
                <a:custGeom>
                  <a:avLst/>
                  <a:gdLst>
                    <a:gd name="T0" fmla="*/ 1 w 11872"/>
                    <a:gd name="T1" fmla="*/ 1 h 19627"/>
                    <a:gd name="T2" fmla="*/ 1 w 11872"/>
                    <a:gd name="T3" fmla="*/ 1 h 19627"/>
                    <a:gd name="T4" fmla="*/ 0 w 11872"/>
                    <a:gd name="T5" fmla="*/ 0 h 19627"/>
                    <a:gd name="T6" fmla="*/ 0 60000 65536"/>
                    <a:gd name="T7" fmla="*/ 0 60000 65536"/>
                    <a:gd name="T8" fmla="*/ 0 60000 65536"/>
                    <a:gd name="T9" fmla="*/ 0 w 11872"/>
                    <a:gd name="T10" fmla="*/ 0 h 19627"/>
                    <a:gd name="T11" fmla="*/ 11872 w 11872"/>
                    <a:gd name="T12" fmla="*/ 19627 h 1962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872" h="19627" fill="none" extrusionOk="0">
                      <a:moveTo>
                        <a:pt x="11871" y="18044"/>
                      </a:moveTo>
                      <a:cubicBezTo>
                        <a:pt x="10962" y="18643"/>
                        <a:pt x="10009" y="19171"/>
                        <a:pt x="9019" y="19626"/>
                      </a:cubicBezTo>
                    </a:path>
                    <a:path w="11872" h="19627" stroke="0" extrusionOk="0">
                      <a:moveTo>
                        <a:pt x="11871" y="18044"/>
                      </a:moveTo>
                      <a:cubicBezTo>
                        <a:pt x="10962" y="18643"/>
                        <a:pt x="10009" y="19171"/>
                        <a:pt x="9019" y="1962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78" name="Arc 1160"/>
                <p:cNvSpPr>
                  <a:spLocks/>
                </p:cNvSpPr>
                <p:nvPr/>
              </p:nvSpPr>
              <p:spPr bwMode="auto">
                <a:xfrm rot="4122159">
                  <a:off x="4926" y="1798"/>
                  <a:ext cx="66" cy="186"/>
                </a:xfrm>
                <a:custGeom>
                  <a:avLst/>
                  <a:gdLst>
                    <a:gd name="T0" fmla="*/ 0 w 17414"/>
                    <a:gd name="T1" fmla="*/ 1 h 21600"/>
                    <a:gd name="T2" fmla="*/ 0 w 17414"/>
                    <a:gd name="T3" fmla="*/ 2 h 21600"/>
                    <a:gd name="T4" fmla="*/ 0 w 1741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7414"/>
                    <a:gd name="T10" fmla="*/ 0 h 21600"/>
                    <a:gd name="T11" fmla="*/ 17414 w 1741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414" h="21600" fill="none" extrusionOk="0">
                      <a:moveTo>
                        <a:pt x="17413" y="12779"/>
                      </a:moveTo>
                      <a:cubicBezTo>
                        <a:pt x="13344" y="18324"/>
                        <a:pt x="6877" y="21599"/>
                        <a:pt x="0" y="21599"/>
                      </a:cubicBezTo>
                    </a:path>
                    <a:path w="17414" h="21600" stroke="0" extrusionOk="0">
                      <a:moveTo>
                        <a:pt x="17413" y="12779"/>
                      </a:moveTo>
                      <a:cubicBezTo>
                        <a:pt x="13344" y="18324"/>
                        <a:pt x="6877" y="21599"/>
                        <a:pt x="0" y="2159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79" name="Arc 1161"/>
                <p:cNvSpPr>
                  <a:spLocks/>
                </p:cNvSpPr>
                <p:nvPr/>
              </p:nvSpPr>
              <p:spPr bwMode="auto">
                <a:xfrm rot="4122159">
                  <a:off x="4590" y="1701"/>
                  <a:ext cx="208" cy="227"/>
                </a:xfrm>
                <a:custGeom>
                  <a:avLst/>
                  <a:gdLst>
                    <a:gd name="T0" fmla="*/ 2 w 21600"/>
                    <a:gd name="T1" fmla="*/ 0 h 26399"/>
                    <a:gd name="T2" fmla="*/ 0 w 21600"/>
                    <a:gd name="T3" fmla="*/ 2 h 26399"/>
                    <a:gd name="T4" fmla="*/ 0 w 21600"/>
                    <a:gd name="T5" fmla="*/ 0 h 2639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6399"/>
                    <a:gd name="T11" fmla="*/ 21600 w 21600"/>
                    <a:gd name="T12" fmla="*/ 26399 h 263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6399" fill="none" extrusionOk="0">
                      <a:moveTo>
                        <a:pt x="21060" y="-1"/>
                      </a:moveTo>
                      <a:cubicBezTo>
                        <a:pt x="21418" y="1574"/>
                        <a:pt x="21600" y="3184"/>
                        <a:pt x="21600" y="4799"/>
                      </a:cubicBezTo>
                      <a:cubicBezTo>
                        <a:pt x="21600" y="16728"/>
                        <a:pt x="11929" y="26399"/>
                        <a:pt x="-1" y="26399"/>
                      </a:cubicBezTo>
                    </a:path>
                    <a:path w="21600" h="26399" stroke="0" extrusionOk="0">
                      <a:moveTo>
                        <a:pt x="21060" y="-1"/>
                      </a:moveTo>
                      <a:cubicBezTo>
                        <a:pt x="21418" y="1574"/>
                        <a:pt x="21600" y="3184"/>
                        <a:pt x="21600" y="4799"/>
                      </a:cubicBezTo>
                      <a:cubicBezTo>
                        <a:pt x="21600" y="16728"/>
                        <a:pt x="11929" y="26399"/>
                        <a:pt x="-1" y="26399"/>
                      </a:cubicBezTo>
                      <a:lnTo>
                        <a:pt x="0" y="47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pic>
              <p:nvPicPr>
                <p:cNvPr id="112980" name="Picture 1162" descr="j0215043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4886" y="1848"/>
                  <a:ext cx="373" cy="2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12981" name="Arc 1163"/>
                <p:cNvSpPr>
                  <a:spLocks/>
                </p:cNvSpPr>
                <p:nvPr/>
              </p:nvSpPr>
              <p:spPr bwMode="auto">
                <a:xfrm rot="4122159">
                  <a:off x="4602" y="1668"/>
                  <a:ext cx="196" cy="238"/>
                </a:xfrm>
                <a:custGeom>
                  <a:avLst/>
                  <a:gdLst>
                    <a:gd name="T0" fmla="*/ 2 w 21600"/>
                    <a:gd name="T1" fmla="*/ 0 h 24197"/>
                    <a:gd name="T2" fmla="*/ 0 w 21600"/>
                    <a:gd name="T3" fmla="*/ 2 h 24197"/>
                    <a:gd name="T4" fmla="*/ 0 w 21600"/>
                    <a:gd name="T5" fmla="*/ 0 h 2419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4197"/>
                    <a:gd name="T11" fmla="*/ 21600 w 21600"/>
                    <a:gd name="T12" fmla="*/ 24197 h 2419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4197" fill="none" extrusionOk="0">
                      <a:moveTo>
                        <a:pt x="21435" y="0"/>
                      </a:moveTo>
                      <a:cubicBezTo>
                        <a:pt x="21545" y="881"/>
                        <a:pt x="21600" y="1768"/>
                        <a:pt x="21600" y="2657"/>
                      </a:cubicBezTo>
                      <a:cubicBezTo>
                        <a:pt x="21600" y="13961"/>
                        <a:pt x="12884" y="23353"/>
                        <a:pt x="1611" y="24196"/>
                      </a:cubicBezTo>
                    </a:path>
                    <a:path w="21600" h="24197" stroke="0" extrusionOk="0">
                      <a:moveTo>
                        <a:pt x="21435" y="0"/>
                      </a:moveTo>
                      <a:cubicBezTo>
                        <a:pt x="21545" y="881"/>
                        <a:pt x="21600" y="1768"/>
                        <a:pt x="21600" y="2657"/>
                      </a:cubicBezTo>
                      <a:cubicBezTo>
                        <a:pt x="21600" y="13961"/>
                        <a:pt x="12884" y="23353"/>
                        <a:pt x="1611" y="24196"/>
                      </a:cubicBezTo>
                      <a:lnTo>
                        <a:pt x="0" y="2657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112973" name="Picture 1164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943494" y="2481069"/>
                <a:ext cx="165100" cy="284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12644" name="Picture 1171" descr="ABBBattery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00200" y="4953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645" name="Group 8"/>
          <p:cNvGrpSpPr>
            <a:grpSpLocks noChangeAspect="1"/>
          </p:cNvGrpSpPr>
          <p:nvPr/>
        </p:nvGrpSpPr>
        <p:grpSpPr bwMode="auto">
          <a:xfrm>
            <a:off x="685800" y="5029200"/>
            <a:ext cx="914400" cy="914400"/>
            <a:chOff x="2908" y="766"/>
            <a:chExt cx="1258" cy="1739"/>
          </a:xfrm>
        </p:grpSpPr>
        <p:pic>
          <p:nvPicPr>
            <p:cNvPr id="112966" name="Picture 9" descr="wind-turbin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49" y="768"/>
              <a:ext cx="1201" cy="1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967" name="Rectangle 10"/>
            <p:cNvSpPr>
              <a:spLocks noChangeArrowheads="1"/>
            </p:cNvSpPr>
            <p:nvPr/>
          </p:nvSpPr>
          <p:spPr bwMode="auto">
            <a:xfrm>
              <a:off x="2908" y="766"/>
              <a:ext cx="1258" cy="1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</p:grpSp>
      <p:sp>
        <p:nvSpPr>
          <p:cNvPr id="112646" name="Text Box 6"/>
          <p:cNvSpPr txBox="1">
            <a:spLocks noChangeArrowheads="1"/>
          </p:cNvSpPr>
          <p:nvPr/>
        </p:nvSpPr>
        <p:spPr bwMode="auto">
          <a:xfrm>
            <a:off x="2497138" y="4038600"/>
            <a:ext cx="3127375" cy="1714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59436" tIns="29718" rIns="59436" bIns="29718"/>
          <a:lstStyle/>
          <a:p>
            <a:pPr eaLnBrk="0" hangingPunct="0"/>
            <a:r>
              <a:rPr lang="en-US" sz="1200" b="1">
                <a:solidFill>
                  <a:srgbClr val="000000"/>
                </a:solidFill>
                <a:ea typeface="ＭＳ Ｐゴシック"/>
                <a:cs typeface="ＭＳ Ｐゴシック"/>
              </a:rPr>
              <a:t>Transmission  &amp;  Sub-transmission</a:t>
            </a:r>
            <a:endParaRPr lang="en-US" sz="120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grpSp>
        <p:nvGrpSpPr>
          <p:cNvPr id="112647" name="Group 393"/>
          <p:cNvGrpSpPr>
            <a:grpSpLocks/>
          </p:cNvGrpSpPr>
          <p:nvPr/>
        </p:nvGrpSpPr>
        <p:grpSpPr bwMode="auto">
          <a:xfrm>
            <a:off x="2970213" y="4724400"/>
            <a:ext cx="412750" cy="633413"/>
            <a:chOff x="1498" y="2688"/>
            <a:chExt cx="264" cy="572"/>
          </a:xfrm>
        </p:grpSpPr>
        <p:grpSp>
          <p:nvGrpSpPr>
            <p:cNvPr id="112866" name="Group 394"/>
            <p:cNvGrpSpPr>
              <a:grpSpLocks/>
            </p:cNvGrpSpPr>
            <p:nvPr/>
          </p:nvGrpSpPr>
          <p:grpSpPr bwMode="auto">
            <a:xfrm>
              <a:off x="1498" y="2688"/>
              <a:ext cx="261" cy="561"/>
              <a:chOff x="1498" y="2688"/>
              <a:chExt cx="261" cy="561"/>
            </a:xfrm>
          </p:grpSpPr>
          <p:grpSp>
            <p:nvGrpSpPr>
              <p:cNvPr id="112912" name="Group 395"/>
              <p:cNvGrpSpPr>
                <a:grpSpLocks/>
              </p:cNvGrpSpPr>
              <p:nvPr/>
            </p:nvGrpSpPr>
            <p:grpSpPr bwMode="auto">
              <a:xfrm>
                <a:off x="1498" y="2688"/>
                <a:ext cx="261" cy="561"/>
                <a:chOff x="1498" y="2688"/>
                <a:chExt cx="261" cy="561"/>
              </a:xfrm>
            </p:grpSpPr>
            <p:sp>
              <p:nvSpPr>
                <p:cNvPr id="112915" name="Line 396"/>
                <p:cNvSpPr>
                  <a:spLocks noChangeShapeType="1"/>
                </p:cNvSpPr>
                <p:nvPr/>
              </p:nvSpPr>
              <p:spPr bwMode="auto">
                <a:xfrm>
                  <a:off x="1645" y="2920"/>
                  <a:ext cx="0" cy="32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16" name="Line 397"/>
                <p:cNvSpPr>
                  <a:spLocks noChangeShapeType="1"/>
                </p:cNvSpPr>
                <p:nvPr/>
              </p:nvSpPr>
              <p:spPr bwMode="auto">
                <a:xfrm flipH="1">
                  <a:off x="1534" y="2900"/>
                  <a:ext cx="54" cy="30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17" name="Line 398"/>
                <p:cNvSpPr>
                  <a:spLocks noChangeShapeType="1"/>
                </p:cNvSpPr>
                <p:nvPr/>
              </p:nvSpPr>
              <p:spPr bwMode="auto">
                <a:xfrm flipV="1">
                  <a:off x="1644" y="2913"/>
                  <a:ext cx="29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18" name="Line 399"/>
                <p:cNvSpPr>
                  <a:spLocks noChangeShapeType="1"/>
                </p:cNvSpPr>
                <p:nvPr/>
              </p:nvSpPr>
              <p:spPr bwMode="auto">
                <a:xfrm flipH="1" flipV="1">
                  <a:off x="1584" y="2903"/>
                  <a:ext cx="61" cy="2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19" name="Line 400"/>
                <p:cNvSpPr>
                  <a:spLocks noChangeShapeType="1"/>
                </p:cNvSpPr>
                <p:nvPr/>
              </p:nvSpPr>
              <p:spPr bwMode="auto">
                <a:xfrm>
                  <a:off x="1671" y="2910"/>
                  <a:ext cx="57" cy="3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20" name="Line 401"/>
                <p:cNvSpPr>
                  <a:spLocks noChangeShapeType="1"/>
                </p:cNvSpPr>
                <p:nvPr/>
              </p:nvSpPr>
              <p:spPr bwMode="auto">
                <a:xfrm flipV="1">
                  <a:off x="1644" y="3113"/>
                  <a:ext cx="66" cy="2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21" name="Line 402"/>
                <p:cNvSpPr>
                  <a:spLocks noChangeShapeType="1"/>
                </p:cNvSpPr>
                <p:nvPr/>
              </p:nvSpPr>
              <p:spPr bwMode="auto">
                <a:xfrm flipH="1" flipV="1">
                  <a:off x="1549" y="3099"/>
                  <a:ext cx="96" cy="3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22" name="Line 403"/>
                <p:cNvSpPr>
                  <a:spLocks noChangeShapeType="1"/>
                </p:cNvSpPr>
                <p:nvPr/>
              </p:nvSpPr>
              <p:spPr bwMode="auto">
                <a:xfrm flipH="1">
                  <a:off x="1647" y="3127"/>
                  <a:ext cx="22" cy="10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23" name="Line 404"/>
                <p:cNvSpPr>
                  <a:spLocks noChangeShapeType="1"/>
                </p:cNvSpPr>
                <p:nvPr/>
              </p:nvSpPr>
              <p:spPr bwMode="auto">
                <a:xfrm>
                  <a:off x="1678" y="3122"/>
                  <a:ext cx="44" cy="7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24" name="Line 405"/>
                <p:cNvSpPr>
                  <a:spLocks noChangeShapeType="1"/>
                </p:cNvSpPr>
                <p:nvPr/>
              </p:nvSpPr>
              <p:spPr bwMode="auto">
                <a:xfrm>
                  <a:off x="1603" y="3118"/>
                  <a:ext cx="42" cy="11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25" name="Line 406"/>
                <p:cNvSpPr>
                  <a:spLocks noChangeShapeType="1"/>
                </p:cNvSpPr>
                <p:nvPr/>
              </p:nvSpPr>
              <p:spPr bwMode="auto">
                <a:xfrm flipH="1">
                  <a:off x="1538" y="3114"/>
                  <a:ext cx="49" cy="6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26" name="Line 407"/>
                <p:cNvSpPr>
                  <a:spLocks noChangeShapeType="1"/>
                </p:cNvSpPr>
                <p:nvPr/>
              </p:nvSpPr>
              <p:spPr bwMode="auto">
                <a:xfrm flipV="1">
                  <a:off x="1644" y="3071"/>
                  <a:ext cx="55" cy="2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27" name="Line 408"/>
                <p:cNvSpPr>
                  <a:spLocks noChangeShapeType="1"/>
                </p:cNvSpPr>
                <p:nvPr/>
              </p:nvSpPr>
              <p:spPr bwMode="auto">
                <a:xfrm flipH="1" flipV="1">
                  <a:off x="1557" y="3057"/>
                  <a:ext cx="87" cy="3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28" name="Line 409"/>
                <p:cNvSpPr>
                  <a:spLocks noChangeShapeType="1"/>
                </p:cNvSpPr>
                <p:nvPr/>
              </p:nvSpPr>
              <p:spPr bwMode="auto">
                <a:xfrm flipV="1">
                  <a:off x="1645" y="2971"/>
                  <a:ext cx="39" cy="1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29" name="Line 410"/>
                <p:cNvSpPr>
                  <a:spLocks noChangeShapeType="1"/>
                </p:cNvSpPr>
                <p:nvPr/>
              </p:nvSpPr>
              <p:spPr bwMode="auto">
                <a:xfrm flipH="1" flipV="1">
                  <a:off x="1573" y="2961"/>
                  <a:ext cx="71" cy="2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30" name="Line 411"/>
                <p:cNvSpPr>
                  <a:spLocks noChangeShapeType="1"/>
                </p:cNvSpPr>
                <p:nvPr/>
              </p:nvSpPr>
              <p:spPr bwMode="auto">
                <a:xfrm>
                  <a:off x="1645" y="2923"/>
                  <a:ext cx="53" cy="14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31" name="Line 412"/>
                <p:cNvSpPr>
                  <a:spLocks noChangeShapeType="1"/>
                </p:cNvSpPr>
                <p:nvPr/>
              </p:nvSpPr>
              <p:spPr bwMode="auto">
                <a:xfrm flipH="1">
                  <a:off x="1646" y="2915"/>
                  <a:ext cx="25" cy="17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32" name="Line 413"/>
                <p:cNvSpPr>
                  <a:spLocks noChangeShapeType="1"/>
                </p:cNvSpPr>
                <p:nvPr/>
              </p:nvSpPr>
              <p:spPr bwMode="auto">
                <a:xfrm flipV="1">
                  <a:off x="1602" y="3093"/>
                  <a:ext cx="43" cy="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33" name="Line 414"/>
                <p:cNvSpPr>
                  <a:spLocks noChangeShapeType="1"/>
                </p:cNvSpPr>
                <p:nvPr/>
              </p:nvSpPr>
              <p:spPr bwMode="auto">
                <a:xfrm flipH="1" flipV="1">
                  <a:off x="1557" y="3057"/>
                  <a:ext cx="29" cy="5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34" name="Line 415"/>
                <p:cNvSpPr>
                  <a:spLocks noChangeShapeType="1"/>
                </p:cNvSpPr>
                <p:nvPr/>
              </p:nvSpPr>
              <p:spPr bwMode="auto">
                <a:xfrm flipH="1">
                  <a:off x="1559" y="2923"/>
                  <a:ext cx="86" cy="13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35" name="Line 416"/>
                <p:cNvSpPr>
                  <a:spLocks noChangeShapeType="1"/>
                </p:cNvSpPr>
                <p:nvPr/>
              </p:nvSpPr>
              <p:spPr bwMode="auto">
                <a:xfrm>
                  <a:off x="1586" y="2900"/>
                  <a:ext cx="57" cy="19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36" name="Line 417"/>
                <p:cNvSpPr>
                  <a:spLocks noChangeShapeType="1"/>
                </p:cNvSpPr>
                <p:nvPr/>
              </p:nvSpPr>
              <p:spPr bwMode="auto">
                <a:xfrm flipV="1">
                  <a:off x="1678" y="3070"/>
                  <a:ext cx="22" cy="5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37" name="Line 418"/>
                <p:cNvSpPr>
                  <a:spLocks noChangeShapeType="1"/>
                </p:cNvSpPr>
                <p:nvPr/>
              </p:nvSpPr>
              <p:spPr bwMode="auto">
                <a:xfrm flipH="1" flipV="1">
                  <a:off x="1647" y="3091"/>
                  <a:ext cx="22" cy="3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38" name="Line 419"/>
                <p:cNvSpPr>
                  <a:spLocks noChangeShapeType="1"/>
                </p:cNvSpPr>
                <p:nvPr/>
              </p:nvSpPr>
              <p:spPr bwMode="auto">
                <a:xfrm flipV="1">
                  <a:off x="1670" y="2787"/>
                  <a:ext cx="24" cy="13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39" name="Line 420"/>
                <p:cNvSpPr>
                  <a:spLocks noChangeShapeType="1"/>
                </p:cNvSpPr>
                <p:nvPr/>
              </p:nvSpPr>
              <p:spPr bwMode="auto">
                <a:xfrm flipV="1">
                  <a:off x="1644" y="2745"/>
                  <a:ext cx="34" cy="18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40" name="Line 421"/>
                <p:cNvSpPr>
                  <a:spLocks noChangeShapeType="1"/>
                </p:cNvSpPr>
                <p:nvPr/>
              </p:nvSpPr>
              <p:spPr bwMode="auto">
                <a:xfrm flipH="1" flipV="1">
                  <a:off x="1551" y="2695"/>
                  <a:ext cx="37" cy="2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41" name="Line 422"/>
                <p:cNvSpPr>
                  <a:spLocks noChangeShapeType="1"/>
                </p:cNvSpPr>
                <p:nvPr/>
              </p:nvSpPr>
              <p:spPr bwMode="auto">
                <a:xfrm>
                  <a:off x="1669" y="2778"/>
                  <a:ext cx="90" cy="3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42" name="Line 423"/>
                <p:cNvSpPr>
                  <a:spLocks noChangeShapeType="1"/>
                </p:cNvSpPr>
                <p:nvPr/>
              </p:nvSpPr>
              <p:spPr bwMode="auto">
                <a:xfrm flipH="1" flipV="1">
                  <a:off x="1498" y="2710"/>
                  <a:ext cx="173" cy="6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43" name="Line 424"/>
                <p:cNvSpPr>
                  <a:spLocks noChangeShapeType="1"/>
                </p:cNvSpPr>
                <p:nvPr/>
              </p:nvSpPr>
              <p:spPr bwMode="auto">
                <a:xfrm flipV="1">
                  <a:off x="1657" y="2831"/>
                  <a:ext cx="32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44" name="Line 425"/>
                <p:cNvSpPr>
                  <a:spLocks noChangeShapeType="1"/>
                </p:cNvSpPr>
                <p:nvPr/>
              </p:nvSpPr>
              <p:spPr bwMode="auto">
                <a:xfrm flipH="1" flipV="1">
                  <a:off x="1569" y="2807"/>
                  <a:ext cx="89" cy="3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45" name="Line 426"/>
                <p:cNvSpPr>
                  <a:spLocks noChangeShapeType="1"/>
                </p:cNvSpPr>
                <p:nvPr/>
              </p:nvSpPr>
              <p:spPr bwMode="auto">
                <a:xfrm flipH="1">
                  <a:off x="1612" y="2841"/>
                  <a:ext cx="48" cy="7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46" name="Line 427"/>
                <p:cNvSpPr>
                  <a:spLocks noChangeShapeType="1"/>
                </p:cNvSpPr>
                <p:nvPr/>
              </p:nvSpPr>
              <p:spPr bwMode="auto">
                <a:xfrm>
                  <a:off x="1568" y="2807"/>
                  <a:ext cx="42" cy="10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47" name="Line 428"/>
                <p:cNvSpPr>
                  <a:spLocks noChangeShapeType="1"/>
                </p:cNvSpPr>
                <p:nvPr/>
              </p:nvSpPr>
              <p:spPr bwMode="auto">
                <a:xfrm flipH="1">
                  <a:off x="1647" y="2830"/>
                  <a:ext cx="40" cy="9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48" name="Line 429"/>
                <p:cNvSpPr>
                  <a:spLocks noChangeShapeType="1"/>
                </p:cNvSpPr>
                <p:nvPr/>
              </p:nvSpPr>
              <p:spPr bwMode="auto">
                <a:xfrm>
                  <a:off x="1659" y="2841"/>
                  <a:ext cx="10" cy="6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49" name="Line 430"/>
                <p:cNvSpPr>
                  <a:spLocks noChangeShapeType="1"/>
                </p:cNvSpPr>
                <p:nvPr/>
              </p:nvSpPr>
              <p:spPr bwMode="auto">
                <a:xfrm flipV="1">
                  <a:off x="1658" y="2773"/>
                  <a:ext cx="0" cy="7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50" name="Line 431"/>
                <p:cNvSpPr>
                  <a:spLocks noChangeShapeType="1"/>
                </p:cNvSpPr>
                <p:nvPr/>
              </p:nvSpPr>
              <p:spPr bwMode="auto">
                <a:xfrm flipV="1">
                  <a:off x="1569" y="2736"/>
                  <a:ext cx="0" cy="7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51" name="Line 432"/>
                <p:cNvSpPr>
                  <a:spLocks noChangeShapeType="1"/>
                </p:cNvSpPr>
                <p:nvPr/>
              </p:nvSpPr>
              <p:spPr bwMode="auto">
                <a:xfrm>
                  <a:off x="1669" y="2777"/>
                  <a:ext cx="16" cy="5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52" name="Line 433"/>
                <p:cNvSpPr>
                  <a:spLocks noChangeShapeType="1"/>
                </p:cNvSpPr>
                <p:nvPr/>
              </p:nvSpPr>
              <p:spPr bwMode="auto">
                <a:xfrm flipV="1">
                  <a:off x="1661" y="2787"/>
                  <a:ext cx="30" cy="5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53" name="Line 434"/>
                <p:cNvSpPr>
                  <a:spLocks noChangeShapeType="1"/>
                </p:cNvSpPr>
                <p:nvPr/>
              </p:nvSpPr>
              <p:spPr bwMode="auto">
                <a:xfrm flipH="1" flipV="1">
                  <a:off x="1676" y="2747"/>
                  <a:ext cx="82" cy="6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54" name="Line 435"/>
                <p:cNvSpPr>
                  <a:spLocks noChangeShapeType="1"/>
                </p:cNvSpPr>
                <p:nvPr/>
              </p:nvSpPr>
              <p:spPr bwMode="auto">
                <a:xfrm flipH="1" flipV="1">
                  <a:off x="1702" y="2737"/>
                  <a:ext cx="56" cy="7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55" name="Line 436"/>
                <p:cNvSpPr>
                  <a:spLocks noChangeShapeType="1"/>
                </p:cNvSpPr>
                <p:nvPr/>
              </p:nvSpPr>
              <p:spPr bwMode="auto">
                <a:xfrm flipV="1">
                  <a:off x="1674" y="2738"/>
                  <a:ext cx="29" cy="1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56" name="Line 437"/>
                <p:cNvSpPr>
                  <a:spLocks noChangeShapeType="1"/>
                </p:cNvSpPr>
                <p:nvPr/>
              </p:nvSpPr>
              <p:spPr bwMode="auto">
                <a:xfrm flipH="1" flipV="1">
                  <a:off x="1548" y="2700"/>
                  <a:ext cx="129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57" name="Line 438"/>
                <p:cNvSpPr>
                  <a:spLocks noChangeShapeType="1"/>
                </p:cNvSpPr>
                <p:nvPr/>
              </p:nvSpPr>
              <p:spPr bwMode="auto">
                <a:xfrm flipH="1" flipV="1">
                  <a:off x="1578" y="2690"/>
                  <a:ext cx="127" cy="5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58" name="Line 439"/>
                <p:cNvSpPr>
                  <a:spLocks noChangeShapeType="1"/>
                </p:cNvSpPr>
                <p:nvPr/>
              </p:nvSpPr>
              <p:spPr bwMode="auto">
                <a:xfrm flipV="1">
                  <a:off x="1551" y="2689"/>
                  <a:ext cx="29" cy="1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59" name="Line 440"/>
                <p:cNvSpPr>
                  <a:spLocks noChangeShapeType="1"/>
                </p:cNvSpPr>
                <p:nvPr/>
              </p:nvSpPr>
              <p:spPr bwMode="auto">
                <a:xfrm flipH="1">
                  <a:off x="1498" y="2688"/>
                  <a:ext cx="78" cy="1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60" name="Line 441"/>
                <p:cNvSpPr>
                  <a:spLocks noChangeShapeType="1"/>
                </p:cNvSpPr>
                <p:nvPr/>
              </p:nvSpPr>
              <p:spPr bwMode="auto">
                <a:xfrm>
                  <a:off x="1658" y="2741"/>
                  <a:ext cx="0" cy="3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61" name="Line 442"/>
                <p:cNvSpPr>
                  <a:spLocks noChangeShapeType="1"/>
                </p:cNvSpPr>
                <p:nvPr/>
              </p:nvSpPr>
              <p:spPr bwMode="auto">
                <a:xfrm>
                  <a:off x="1639" y="2733"/>
                  <a:ext cx="0" cy="3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62" name="Line 443"/>
                <p:cNvSpPr>
                  <a:spLocks noChangeShapeType="1"/>
                </p:cNvSpPr>
                <p:nvPr/>
              </p:nvSpPr>
              <p:spPr bwMode="auto">
                <a:xfrm>
                  <a:off x="1569" y="2706"/>
                  <a:ext cx="0" cy="3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63" name="Line 444"/>
                <p:cNvSpPr>
                  <a:spLocks noChangeShapeType="1"/>
                </p:cNvSpPr>
                <p:nvPr/>
              </p:nvSpPr>
              <p:spPr bwMode="auto">
                <a:xfrm>
                  <a:off x="1623" y="2726"/>
                  <a:ext cx="0" cy="3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64" name="Line 445"/>
                <p:cNvSpPr>
                  <a:spLocks noChangeShapeType="1"/>
                </p:cNvSpPr>
                <p:nvPr/>
              </p:nvSpPr>
              <p:spPr bwMode="auto">
                <a:xfrm>
                  <a:off x="1602" y="2720"/>
                  <a:ext cx="0" cy="3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65" name="Line 446"/>
                <p:cNvSpPr>
                  <a:spLocks noChangeShapeType="1"/>
                </p:cNvSpPr>
                <p:nvPr/>
              </p:nvSpPr>
              <p:spPr bwMode="auto">
                <a:xfrm>
                  <a:off x="1586" y="2714"/>
                  <a:ext cx="0" cy="3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2913" name="Line 447"/>
              <p:cNvSpPr>
                <a:spLocks noChangeShapeType="1"/>
              </p:cNvSpPr>
              <p:nvPr/>
            </p:nvSpPr>
            <p:spPr bwMode="auto">
              <a:xfrm flipH="1" flipV="1">
                <a:off x="1584" y="2903"/>
                <a:ext cx="61" cy="2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14" name="Line 448"/>
              <p:cNvSpPr>
                <a:spLocks noChangeShapeType="1"/>
              </p:cNvSpPr>
              <p:nvPr/>
            </p:nvSpPr>
            <p:spPr bwMode="auto">
              <a:xfrm flipH="1">
                <a:off x="1498" y="2699"/>
                <a:ext cx="53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867" name="Group 449"/>
            <p:cNvGrpSpPr>
              <a:grpSpLocks/>
            </p:cNvGrpSpPr>
            <p:nvPr/>
          </p:nvGrpSpPr>
          <p:grpSpPr bwMode="auto">
            <a:xfrm>
              <a:off x="1623" y="3237"/>
              <a:ext cx="43" cy="23"/>
              <a:chOff x="1623" y="3237"/>
              <a:chExt cx="43" cy="23"/>
            </a:xfrm>
          </p:grpSpPr>
          <p:sp>
            <p:nvSpPr>
              <p:cNvPr id="112908" name="Line 450"/>
              <p:cNvSpPr>
                <a:spLocks noChangeShapeType="1"/>
              </p:cNvSpPr>
              <p:nvPr/>
            </p:nvSpPr>
            <p:spPr bwMode="auto">
              <a:xfrm flipH="1">
                <a:off x="1623" y="3237"/>
                <a:ext cx="22" cy="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09" name="Line 451"/>
              <p:cNvSpPr>
                <a:spLocks noChangeShapeType="1"/>
              </p:cNvSpPr>
              <p:nvPr/>
            </p:nvSpPr>
            <p:spPr bwMode="auto">
              <a:xfrm>
                <a:off x="1624" y="3245"/>
                <a:ext cx="25" cy="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10" name="Line 452"/>
              <p:cNvSpPr>
                <a:spLocks noChangeShapeType="1"/>
              </p:cNvSpPr>
              <p:nvPr/>
            </p:nvSpPr>
            <p:spPr bwMode="auto">
              <a:xfrm flipV="1">
                <a:off x="1642" y="3247"/>
                <a:ext cx="24" cy="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11" name="Line 453"/>
              <p:cNvSpPr>
                <a:spLocks noChangeShapeType="1"/>
              </p:cNvSpPr>
              <p:nvPr/>
            </p:nvSpPr>
            <p:spPr bwMode="auto">
              <a:xfrm>
                <a:off x="1639" y="3237"/>
                <a:ext cx="27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868" name="Group 454"/>
            <p:cNvGrpSpPr>
              <a:grpSpLocks/>
            </p:cNvGrpSpPr>
            <p:nvPr/>
          </p:nvGrpSpPr>
          <p:grpSpPr bwMode="auto">
            <a:xfrm>
              <a:off x="1705" y="3202"/>
              <a:ext cx="44" cy="20"/>
              <a:chOff x="1705" y="3202"/>
              <a:chExt cx="44" cy="20"/>
            </a:xfrm>
          </p:grpSpPr>
          <p:sp>
            <p:nvSpPr>
              <p:cNvPr id="112904" name="Line 455"/>
              <p:cNvSpPr>
                <a:spLocks noChangeShapeType="1"/>
              </p:cNvSpPr>
              <p:nvPr/>
            </p:nvSpPr>
            <p:spPr bwMode="auto">
              <a:xfrm flipH="1">
                <a:off x="1705" y="3202"/>
                <a:ext cx="22" cy="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05" name="Line 456"/>
              <p:cNvSpPr>
                <a:spLocks noChangeShapeType="1"/>
              </p:cNvSpPr>
              <p:nvPr/>
            </p:nvSpPr>
            <p:spPr bwMode="auto">
              <a:xfrm>
                <a:off x="1706" y="3209"/>
                <a:ext cx="26" cy="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06" name="Line 457"/>
              <p:cNvSpPr>
                <a:spLocks noChangeShapeType="1"/>
              </p:cNvSpPr>
              <p:nvPr/>
            </p:nvSpPr>
            <p:spPr bwMode="auto">
              <a:xfrm flipV="1">
                <a:off x="1725" y="3213"/>
                <a:ext cx="23" cy="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07" name="Line 458"/>
              <p:cNvSpPr>
                <a:spLocks noChangeShapeType="1"/>
              </p:cNvSpPr>
              <p:nvPr/>
            </p:nvSpPr>
            <p:spPr bwMode="auto">
              <a:xfrm>
                <a:off x="1721" y="3202"/>
                <a:ext cx="28" cy="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869" name="Group 459"/>
            <p:cNvGrpSpPr>
              <a:grpSpLocks/>
            </p:cNvGrpSpPr>
            <p:nvPr/>
          </p:nvGrpSpPr>
          <p:grpSpPr bwMode="auto">
            <a:xfrm>
              <a:off x="1498" y="2715"/>
              <a:ext cx="20" cy="59"/>
              <a:chOff x="1498" y="2715"/>
              <a:chExt cx="20" cy="59"/>
            </a:xfrm>
          </p:grpSpPr>
          <p:sp>
            <p:nvSpPr>
              <p:cNvPr id="112895" name="Freeform 460"/>
              <p:cNvSpPr>
                <a:spLocks/>
              </p:cNvSpPr>
              <p:nvPr/>
            </p:nvSpPr>
            <p:spPr bwMode="auto">
              <a:xfrm>
                <a:off x="1498" y="2718"/>
                <a:ext cx="17" cy="17"/>
              </a:xfrm>
              <a:custGeom>
                <a:avLst/>
                <a:gdLst>
                  <a:gd name="T0" fmla="*/ 8 w 17"/>
                  <a:gd name="T1" fmla="*/ 0 h 17"/>
                  <a:gd name="T2" fmla="*/ 11 w 17"/>
                  <a:gd name="T3" fmla="*/ 0 h 17"/>
                  <a:gd name="T4" fmla="*/ 14 w 17"/>
                  <a:gd name="T5" fmla="*/ 2 h 17"/>
                  <a:gd name="T6" fmla="*/ 16 w 17"/>
                  <a:gd name="T7" fmla="*/ 8 h 17"/>
                  <a:gd name="T8" fmla="*/ 16 w 17"/>
                  <a:gd name="T9" fmla="*/ 10 h 17"/>
                  <a:gd name="T10" fmla="*/ 12 w 17"/>
                  <a:gd name="T11" fmla="*/ 16 h 17"/>
                  <a:gd name="T12" fmla="*/ 7 w 17"/>
                  <a:gd name="T13" fmla="*/ 16 h 17"/>
                  <a:gd name="T14" fmla="*/ 3 w 17"/>
                  <a:gd name="T15" fmla="*/ 10 h 17"/>
                  <a:gd name="T16" fmla="*/ 1 w 17"/>
                  <a:gd name="T17" fmla="*/ 8 h 17"/>
                  <a:gd name="T18" fmla="*/ 0 w 17"/>
                  <a:gd name="T19" fmla="*/ 2 h 17"/>
                  <a:gd name="T20" fmla="*/ 1 w 17"/>
                  <a:gd name="T21" fmla="*/ 0 h 17"/>
                  <a:gd name="T22" fmla="*/ 8 w 17"/>
                  <a:gd name="T23" fmla="*/ 0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7"/>
                  <a:gd name="T38" fmla="*/ 17 w 17"/>
                  <a:gd name="T39" fmla="*/ 17 h 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7">
                    <a:moveTo>
                      <a:pt x="8" y="0"/>
                    </a:moveTo>
                    <a:lnTo>
                      <a:pt x="11" y="0"/>
                    </a:lnTo>
                    <a:lnTo>
                      <a:pt x="14" y="2"/>
                    </a:lnTo>
                    <a:lnTo>
                      <a:pt x="16" y="8"/>
                    </a:lnTo>
                    <a:lnTo>
                      <a:pt x="16" y="10"/>
                    </a:lnTo>
                    <a:lnTo>
                      <a:pt x="12" y="16"/>
                    </a:lnTo>
                    <a:lnTo>
                      <a:pt x="7" y="16"/>
                    </a:lnTo>
                    <a:lnTo>
                      <a:pt x="3" y="10"/>
                    </a:lnTo>
                    <a:lnTo>
                      <a:pt x="1" y="8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444444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96" name="Freeform 461"/>
              <p:cNvSpPr>
                <a:spLocks/>
              </p:cNvSpPr>
              <p:nvPr/>
            </p:nvSpPr>
            <p:spPr bwMode="auto">
              <a:xfrm>
                <a:off x="1498" y="2723"/>
                <a:ext cx="17" cy="17"/>
              </a:xfrm>
              <a:custGeom>
                <a:avLst/>
                <a:gdLst>
                  <a:gd name="T0" fmla="*/ 8 w 17"/>
                  <a:gd name="T1" fmla="*/ 0 h 17"/>
                  <a:gd name="T2" fmla="*/ 11 w 17"/>
                  <a:gd name="T3" fmla="*/ 2 h 17"/>
                  <a:gd name="T4" fmla="*/ 14 w 17"/>
                  <a:gd name="T5" fmla="*/ 8 h 17"/>
                  <a:gd name="T6" fmla="*/ 14 w 17"/>
                  <a:gd name="T7" fmla="*/ 10 h 17"/>
                  <a:gd name="T8" fmla="*/ 16 w 17"/>
                  <a:gd name="T9" fmla="*/ 10 h 17"/>
                  <a:gd name="T10" fmla="*/ 12 w 17"/>
                  <a:gd name="T11" fmla="*/ 16 h 17"/>
                  <a:gd name="T12" fmla="*/ 7 w 17"/>
                  <a:gd name="T13" fmla="*/ 16 h 17"/>
                  <a:gd name="T14" fmla="*/ 3 w 17"/>
                  <a:gd name="T15" fmla="*/ 10 h 17"/>
                  <a:gd name="T16" fmla="*/ 1 w 17"/>
                  <a:gd name="T17" fmla="*/ 10 h 17"/>
                  <a:gd name="T18" fmla="*/ 0 w 17"/>
                  <a:gd name="T19" fmla="*/ 8 h 17"/>
                  <a:gd name="T20" fmla="*/ 0 w 17"/>
                  <a:gd name="T21" fmla="*/ 2 h 17"/>
                  <a:gd name="T22" fmla="*/ 1 w 17"/>
                  <a:gd name="T23" fmla="*/ 0 h 17"/>
                  <a:gd name="T24" fmla="*/ 8 w 17"/>
                  <a:gd name="T25" fmla="*/ 0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"/>
                  <a:gd name="T40" fmla="*/ 0 h 17"/>
                  <a:gd name="T41" fmla="*/ 17 w 17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" h="17">
                    <a:moveTo>
                      <a:pt x="8" y="0"/>
                    </a:moveTo>
                    <a:lnTo>
                      <a:pt x="11" y="2"/>
                    </a:lnTo>
                    <a:lnTo>
                      <a:pt x="14" y="8"/>
                    </a:lnTo>
                    <a:lnTo>
                      <a:pt x="14" y="10"/>
                    </a:lnTo>
                    <a:lnTo>
                      <a:pt x="16" y="10"/>
                    </a:lnTo>
                    <a:lnTo>
                      <a:pt x="12" y="16"/>
                    </a:lnTo>
                    <a:lnTo>
                      <a:pt x="7" y="16"/>
                    </a:lnTo>
                    <a:lnTo>
                      <a:pt x="3" y="10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444444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97" name="Freeform 462"/>
              <p:cNvSpPr>
                <a:spLocks/>
              </p:cNvSpPr>
              <p:nvPr/>
            </p:nvSpPr>
            <p:spPr bwMode="auto">
              <a:xfrm>
                <a:off x="1498" y="2728"/>
                <a:ext cx="17" cy="17"/>
              </a:xfrm>
              <a:custGeom>
                <a:avLst/>
                <a:gdLst>
                  <a:gd name="T0" fmla="*/ 8 w 17"/>
                  <a:gd name="T1" fmla="*/ 0 h 17"/>
                  <a:gd name="T2" fmla="*/ 11 w 17"/>
                  <a:gd name="T3" fmla="*/ 2 h 17"/>
                  <a:gd name="T4" fmla="*/ 14 w 17"/>
                  <a:gd name="T5" fmla="*/ 8 h 17"/>
                  <a:gd name="T6" fmla="*/ 16 w 17"/>
                  <a:gd name="T7" fmla="*/ 10 h 17"/>
                  <a:gd name="T8" fmla="*/ 12 w 17"/>
                  <a:gd name="T9" fmla="*/ 16 h 17"/>
                  <a:gd name="T10" fmla="*/ 7 w 17"/>
                  <a:gd name="T11" fmla="*/ 16 h 17"/>
                  <a:gd name="T12" fmla="*/ 3 w 17"/>
                  <a:gd name="T13" fmla="*/ 10 h 17"/>
                  <a:gd name="T14" fmla="*/ 1 w 17"/>
                  <a:gd name="T15" fmla="*/ 10 h 17"/>
                  <a:gd name="T16" fmla="*/ 0 w 17"/>
                  <a:gd name="T17" fmla="*/ 8 h 17"/>
                  <a:gd name="T18" fmla="*/ 0 w 17"/>
                  <a:gd name="T19" fmla="*/ 2 h 17"/>
                  <a:gd name="T20" fmla="*/ 1 w 17"/>
                  <a:gd name="T21" fmla="*/ 0 h 17"/>
                  <a:gd name="T22" fmla="*/ 8 w 17"/>
                  <a:gd name="T23" fmla="*/ 0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7"/>
                  <a:gd name="T38" fmla="*/ 17 w 17"/>
                  <a:gd name="T39" fmla="*/ 17 h 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7">
                    <a:moveTo>
                      <a:pt x="8" y="0"/>
                    </a:moveTo>
                    <a:lnTo>
                      <a:pt x="11" y="2"/>
                    </a:lnTo>
                    <a:lnTo>
                      <a:pt x="14" y="8"/>
                    </a:lnTo>
                    <a:lnTo>
                      <a:pt x="16" y="10"/>
                    </a:lnTo>
                    <a:lnTo>
                      <a:pt x="12" y="16"/>
                    </a:lnTo>
                    <a:lnTo>
                      <a:pt x="7" y="16"/>
                    </a:lnTo>
                    <a:lnTo>
                      <a:pt x="3" y="10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444444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98" name="Freeform 463"/>
              <p:cNvSpPr>
                <a:spLocks/>
              </p:cNvSpPr>
              <p:nvPr/>
            </p:nvSpPr>
            <p:spPr bwMode="auto">
              <a:xfrm>
                <a:off x="1498" y="2733"/>
                <a:ext cx="17" cy="17"/>
              </a:xfrm>
              <a:custGeom>
                <a:avLst/>
                <a:gdLst>
                  <a:gd name="T0" fmla="*/ 8 w 17"/>
                  <a:gd name="T1" fmla="*/ 2 h 17"/>
                  <a:gd name="T2" fmla="*/ 12 w 17"/>
                  <a:gd name="T3" fmla="*/ 2 h 17"/>
                  <a:gd name="T4" fmla="*/ 14 w 17"/>
                  <a:gd name="T5" fmla="*/ 6 h 17"/>
                  <a:gd name="T6" fmla="*/ 16 w 17"/>
                  <a:gd name="T7" fmla="*/ 9 h 17"/>
                  <a:gd name="T8" fmla="*/ 16 w 17"/>
                  <a:gd name="T9" fmla="*/ 11 h 17"/>
                  <a:gd name="T10" fmla="*/ 12 w 17"/>
                  <a:gd name="T11" fmla="*/ 16 h 17"/>
                  <a:gd name="T12" fmla="*/ 7 w 17"/>
                  <a:gd name="T13" fmla="*/ 11 h 17"/>
                  <a:gd name="T14" fmla="*/ 3 w 17"/>
                  <a:gd name="T15" fmla="*/ 11 h 17"/>
                  <a:gd name="T16" fmla="*/ 1 w 17"/>
                  <a:gd name="T17" fmla="*/ 9 h 17"/>
                  <a:gd name="T18" fmla="*/ 0 w 17"/>
                  <a:gd name="T19" fmla="*/ 6 h 17"/>
                  <a:gd name="T20" fmla="*/ 0 w 17"/>
                  <a:gd name="T21" fmla="*/ 2 h 17"/>
                  <a:gd name="T22" fmla="*/ 3 w 17"/>
                  <a:gd name="T23" fmla="*/ 0 h 17"/>
                  <a:gd name="T24" fmla="*/ 8 w 17"/>
                  <a:gd name="T25" fmla="*/ 2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"/>
                  <a:gd name="T40" fmla="*/ 0 h 17"/>
                  <a:gd name="T41" fmla="*/ 17 w 17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" h="17">
                    <a:moveTo>
                      <a:pt x="8" y="2"/>
                    </a:moveTo>
                    <a:lnTo>
                      <a:pt x="12" y="2"/>
                    </a:lnTo>
                    <a:lnTo>
                      <a:pt x="14" y="6"/>
                    </a:lnTo>
                    <a:lnTo>
                      <a:pt x="16" y="9"/>
                    </a:lnTo>
                    <a:lnTo>
                      <a:pt x="16" y="11"/>
                    </a:lnTo>
                    <a:lnTo>
                      <a:pt x="12" y="16"/>
                    </a:lnTo>
                    <a:lnTo>
                      <a:pt x="7" y="11"/>
                    </a:lnTo>
                    <a:lnTo>
                      <a:pt x="3" y="11"/>
                    </a:lnTo>
                    <a:lnTo>
                      <a:pt x="1" y="9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8" y="2"/>
                    </a:lnTo>
                  </a:path>
                </a:pathLst>
              </a:custGeom>
              <a:solidFill>
                <a:srgbClr val="444444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99" name="Freeform 464"/>
              <p:cNvSpPr>
                <a:spLocks/>
              </p:cNvSpPr>
              <p:nvPr/>
            </p:nvSpPr>
            <p:spPr bwMode="auto">
              <a:xfrm>
                <a:off x="1498" y="2740"/>
                <a:ext cx="17" cy="17"/>
              </a:xfrm>
              <a:custGeom>
                <a:avLst/>
                <a:gdLst>
                  <a:gd name="T0" fmla="*/ 8 w 17"/>
                  <a:gd name="T1" fmla="*/ 0 h 17"/>
                  <a:gd name="T2" fmla="*/ 11 w 17"/>
                  <a:gd name="T3" fmla="*/ 2 h 17"/>
                  <a:gd name="T4" fmla="*/ 14 w 17"/>
                  <a:gd name="T5" fmla="*/ 2 h 17"/>
                  <a:gd name="T6" fmla="*/ 16 w 17"/>
                  <a:gd name="T7" fmla="*/ 8 h 17"/>
                  <a:gd name="T8" fmla="*/ 16 w 17"/>
                  <a:gd name="T9" fmla="*/ 10 h 17"/>
                  <a:gd name="T10" fmla="*/ 12 w 17"/>
                  <a:gd name="T11" fmla="*/ 16 h 17"/>
                  <a:gd name="T12" fmla="*/ 7 w 17"/>
                  <a:gd name="T13" fmla="*/ 16 h 17"/>
                  <a:gd name="T14" fmla="*/ 3 w 17"/>
                  <a:gd name="T15" fmla="*/ 10 h 17"/>
                  <a:gd name="T16" fmla="*/ 1 w 17"/>
                  <a:gd name="T17" fmla="*/ 8 h 17"/>
                  <a:gd name="T18" fmla="*/ 0 w 17"/>
                  <a:gd name="T19" fmla="*/ 8 h 17"/>
                  <a:gd name="T20" fmla="*/ 0 w 17"/>
                  <a:gd name="T21" fmla="*/ 2 h 17"/>
                  <a:gd name="T22" fmla="*/ 1 w 17"/>
                  <a:gd name="T23" fmla="*/ 0 h 17"/>
                  <a:gd name="T24" fmla="*/ 8 w 17"/>
                  <a:gd name="T25" fmla="*/ 0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"/>
                  <a:gd name="T40" fmla="*/ 0 h 17"/>
                  <a:gd name="T41" fmla="*/ 17 w 17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" h="17">
                    <a:moveTo>
                      <a:pt x="8" y="0"/>
                    </a:moveTo>
                    <a:lnTo>
                      <a:pt x="11" y="2"/>
                    </a:lnTo>
                    <a:lnTo>
                      <a:pt x="14" y="2"/>
                    </a:lnTo>
                    <a:lnTo>
                      <a:pt x="16" y="8"/>
                    </a:lnTo>
                    <a:lnTo>
                      <a:pt x="16" y="10"/>
                    </a:lnTo>
                    <a:lnTo>
                      <a:pt x="12" y="16"/>
                    </a:lnTo>
                    <a:lnTo>
                      <a:pt x="7" y="16"/>
                    </a:lnTo>
                    <a:lnTo>
                      <a:pt x="3" y="10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444444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00" name="Freeform 465"/>
              <p:cNvSpPr>
                <a:spLocks/>
              </p:cNvSpPr>
              <p:nvPr/>
            </p:nvSpPr>
            <p:spPr bwMode="auto">
              <a:xfrm>
                <a:off x="1498" y="2745"/>
                <a:ext cx="17" cy="17"/>
              </a:xfrm>
              <a:custGeom>
                <a:avLst/>
                <a:gdLst>
                  <a:gd name="T0" fmla="*/ 8 w 17"/>
                  <a:gd name="T1" fmla="*/ 2 h 17"/>
                  <a:gd name="T2" fmla="*/ 11 w 17"/>
                  <a:gd name="T3" fmla="*/ 2 h 17"/>
                  <a:gd name="T4" fmla="*/ 14 w 17"/>
                  <a:gd name="T5" fmla="*/ 6 h 17"/>
                  <a:gd name="T6" fmla="*/ 16 w 17"/>
                  <a:gd name="T7" fmla="*/ 9 h 17"/>
                  <a:gd name="T8" fmla="*/ 16 w 17"/>
                  <a:gd name="T9" fmla="*/ 13 h 17"/>
                  <a:gd name="T10" fmla="*/ 12 w 17"/>
                  <a:gd name="T11" fmla="*/ 16 h 17"/>
                  <a:gd name="T12" fmla="*/ 7 w 17"/>
                  <a:gd name="T13" fmla="*/ 13 h 17"/>
                  <a:gd name="T14" fmla="*/ 3 w 17"/>
                  <a:gd name="T15" fmla="*/ 13 h 17"/>
                  <a:gd name="T16" fmla="*/ 1 w 17"/>
                  <a:gd name="T17" fmla="*/ 9 h 17"/>
                  <a:gd name="T18" fmla="*/ 0 w 17"/>
                  <a:gd name="T19" fmla="*/ 6 h 17"/>
                  <a:gd name="T20" fmla="*/ 0 w 17"/>
                  <a:gd name="T21" fmla="*/ 2 h 17"/>
                  <a:gd name="T22" fmla="*/ 1 w 17"/>
                  <a:gd name="T23" fmla="*/ 0 h 17"/>
                  <a:gd name="T24" fmla="*/ 8 w 17"/>
                  <a:gd name="T25" fmla="*/ 2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"/>
                  <a:gd name="T40" fmla="*/ 0 h 17"/>
                  <a:gd name="T41" fmla="*/ 17 w 17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" h="17">
                    <a:moveTo>
                      <a:pt x="8" y="2"/>
                    </a:moveTo>
                    <a:lnTo>
                      <a:pt x="11" y="2"/>
                    </a:lnTo>
                    <a:lnTo>
                      <a:pt x="14" y="6"/>
                    </a:lnTo>
                    <a:lnTo>
                      <a:pt x="16" y="9"/>
                    </a:lnTo>
                    <a:lnTo>
                      <a:pt x="16" y="13"/>
                    </a:lnTo>
                    <a:lnTo>
                      <a:pt x="12" y="16"/>
                    </a:lnTo>
                    <a:lnTo>
                      <a:pt x="7" y="13"/>
                    </a:lnTo>
                    <a:lnTo>
                      <a:pt x="3" y="13"/>
                    </a:lnTo>
                    <a:lnTo>
                      <a:pt x="1" y="9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" y="2"/>
                    </a:lnTo>
                  </a:path>
                </a:pathLst>
              </a:custGeom>
              <a:solidFill>
                <a:srgbClr val="444444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01" name="Freeform 466"/>
              <p:cNvSpPr>
                <a:spLocks/>
              </p:cNvSpPr>
              <p:nvPr/>
            </p:nvSpPr>
            <p:spPr bwMode="auto">
              <a:xfrm>
                <a:off x="1498" y="2750"/>
                <a:ext cx="17" cy="17"/>
              </a:xfrm>
              <a:custGeom>
                <a:avLst/>
                <a:gdLst>
                  <a:gd name="T0" fmla="*/ 8 w 17"/>
                  <a:gd name="T1" fmla="*/ 0 h 17"/>
                  <a:gd name="T2" fmla="*/ 11 w 17"/>
                  <a:gd name="T3" fmla="*/ 2 h 17"/>
                  <a:gd name="T4" fmla="*/ 14 w 17"/>
                  <a:gd name="T5" fmla="*/ 6 h 17"/>
                  <a:gd name="T6" fmla="*/ 16 w 17"/>
                  <a:gd name="T7" fmla="*/ 9 h 17"/>
                  <a:gd name="T8" fmla="*/ 16 w 17"/>
                  <a:gd name="T9" fmla="*/ 13 h 17"/>
                  <a:gd name="T10" fmla="*/ 12 w 17"/>
                  <a:gd name="T11" fmla="*/ 16 h 17"/>
                  <a:gd name="T12" fmla="*/ 7 w 17"/>
                  <a:gd name="T13" fmla="*/ 13 h 17"/>
                  <a:gd name="T14" fmla="*/ 3 w 17"/>
                  <a:gd name="T15" fmla="*/ 13 h 17"/>
                  <a:gd name="T16" fmla="*/ 1 w 17"/>
                  <a:gd name="T17" fmla="*/ 9 h 17"/>
                  <a:gd name="T18" fmla="*/ 0 w 17"/>
                  <a:gd name="T19" fmla="*/ 6 h 17"/>
                  <a:gd name="T20" fmla="*/ 0 w 17"/>
                  <a:gd name="T21" fmla="*/ 2 h 17"/>
                  <a:gd name="T22" fmla="*/ 1 w 17"/>
                  <a:gd name="T23" fmla="*/ 0 h 17"/>
                  <a:gd name="T24" fmla="*/ 8 w 17"/>
                  <a:gd name="T25" fmla="*/ 0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"/>
                  <a:gd name="T40" fmla="*/ 0 h 17"/>
                  <a:gd name="T41" fmla="*/ 17 w 17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" h="17">
                    <a:moveTo>
                      <a:pt x="8" y="0"/>
                    </a:moveTo>
                    <a:lnTo>
                      <a:pt x="11" y="2"/>
                    </a:lnTo>
                    <a:lnTo>
                      <a:pt x="14" y="6"/>
                    </a:lnTo>
                    <a:lnTo>
                      <a:pt x="16" y="9"/>
                    </a:lnTo>
                    <a:lnTo>
                      <a:pt x="16" y="13"/>
                    </a:lnTo>
                    <a:lnTo>
                      <a:pt x="12" y="16"/>
                    </a:lnTo>
                    <a:lnTo>
                      <a:pt x="7" y="13"/>
                    </a:lnTo>
                    <a:lnTo>
                      <a:pt x="3" y="13"/>
                    </a:lnTo>
                    <a:lnTo>
                      <a:pt x="1" y="9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444444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02" name="Freeform 467"/>
              <p:cNvSpPr>
                <a:spLocks/>
              </p:cNvSpPr>
              <p:nvPr/>
            </p:nvSpPr>
            <p:spPr bwMode="auto">
              <a:xfrm>
                <a:off x="1498" y="2757"/>
                <a:ext cx="17" cy="17"/>
              </a:xfrm>
              <a:custGeom>
                <a:avLst/>
                <a:gdLst>
                  <a:gd name="T0" fmla="*/ 8 w 17"/>
                  <a:gd name="T1" fmla="*/ 0 h 17"/>
                  <a:gd name="T2" fmla="*/ 12 w 17"/>
                  <a:gd name="T3" fmla="*/ 2 h 17"/>
                  <a:gd name="T4" fmla="*/ 14 w 17"/>
                  <a:gd name="T5" fmla="*/ 8 h 17"/>
                  <a:gd name="T6" fmla="*/ 16 w 17"/>
                  <a:gd name="T7" fmla="*/ 10 h 17"/>
                  <a:gd name="T8" fmla="*/ 12 w 17"/>
                  <a:gd name="T9" fmla="*/ 16 h 17"/>
                  <a:gd name="T10" fmla="*/ 7 w 17"/>
                  <a:gd name="T11" fmla="*/ 16 h 17"/>
                  <a:gd name="T12" fmla="*/ 3 w 17"/>
                  <a:gd name="T13" fmla="*/ 10 h 17"/>
                  <a:gd name="T14" fmla="*/ 1 w 17"/>
                  <a:gd name="T15" fmla="*/ 10 h 17"/>
                  <a:gd name="T16" fmla="*/ 0 w 17"/>
                  <a:gd name="T17" fmla="*/ 8 h 17"/>
                  <a:gd name="T18" fmla="*/ 0 w 17"/>
                  <a:gd name="T19" fmla="*/ 2 h 17"/>
                  <a:gd name="T20" fmla="*/ 3 w 17"/>
                  <a:gd name="T21" fmla="*/ 0 h 17"/>
                  <a:gd name="T22" fmla="*/ 8 w 17"/>
                  <a:gd name="T23" fmla="*/ 0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7"/>
                  <a:gd name="T38" fmla="*/ 17 w 17"/>
                  <a:gd name="T39" fmla="*/ 17 h 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7">
                    <a:moveTo>
                      <a:pt x="8" y="0"/>
                    </a:moveTo>
                    <a:lnTo>
                      <a:pt x="12" y="2"/>
                    </a:lnTo>
                    <a:lnTo>
                      <a:pt x="14" y="8"/>
                    </a:lnTo>
                    <a:lnTo>
                      <a:pt x="16" y="10"/>
                    </a:lnTo>
                    <a:lnTo>
                      <a:pt x="12" y="16"/>
                    </a:lnTo>
                    <a:lnTo>
                      <a:pt x="7" y="16"/>
                    </a:lnTo>
                    <a:lnTo>
                      <a:pt x="3" y="10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444444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03" name="Freeform 468"/>
              <p:cNvSpPr>
                <a:spLocks/>
              </p:cNvSpPr>
              <p:nvPr/>
            </p:nvSpPr>
            <p:spPr bwMode="auto">
              <a:xfrm>
                <a:off x="1501" y="2715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6 w 17"/>
                  <a:gd name="T3" fmla="*/ 0 h 17"/>
                  <a:gd name="T4" fmla="*/ 11 w 17"/>
                  <a:gd name="T5" fmla="*/ 0 h 17"/>
                  <a:gd name="T6" fmla="*/ 14 w 17"/>
                  <a:gd name="T7" fmla="*/ 10 h 17"/>
                  <a:gd name="T8" fmla="*/ 16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4" y="10"/>
                    </a:lnTo>
                    <a:lnTo>
                      <a:pt x="16" y="1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870" name="Group 469"/>
            <p:cNvGrpSpPr>
              <a:grpSpLocks/>
            </p:cNvGrpSpPr>
            <p:nvPr/>
          </p:nvGrpSpPr>
          <p:grpSpPr bwMode="auto">
            <a:xfrm>
              <a:off x="1612" y="2760"/>
              <a:ext cx="19" cy="57"/>
              <a:chOff x="1612" y="2760"/>
              <a:chExt cx="19" cy="57"/>
            </a:xfrm>
          </p:grpSpPr>
          <p:sp>
            <p:nvSpPr>
              <p:cNvPr id="112886" name="Freeform 470"/>
              <p:cNvSpPr>
                <a:spLocks/>
              </p:cNvSpPr>
              <p:nvPr/>
            </p:nvSpPr>
            <p:spPr bwMode="auto">
              <a:xfrm>
                <a:off x="1612" y="2761"/>
                <a:ext cx="17" cy="17"/>
              </a:xfrm>
              <a:custGeom>
                <a:avLst/>
                <a:gdLst>
                  <a:gd name="T0" fmla="*/ 8 w 17"/>
                  <a:gd name="T1" fmla="*/ 0 h 17"/>
                  <a:gd name="T2" fmla="*/ 12 w 17"/>
                  <a:gd name="T3" fmla="*/ 5 h 17"/>
                  <a:gd name="T4" fmla="*/ 14 w 17"/>
                  <a:gd name="T5" fmla="*/ 8 h 17"/>
                  <a:gd name="T6" fmla="*/ 16 w 17"/>
                  <a:gd name="T7" fmla="*/ 13 h 17"/>
                  <a:gd name="T8" fmla="*/ 12 w 17"/>
                  <a:gd name="T9" fmla="*/ 16 h 17"/>
                  <a:gd name="T10" fmla="*/ 7 w 17"/>
                  <a:gd name="T11" fmla="*/ 16 h 17"/>
                  <a:gd name="T12" fmla="*/ 3 w 17"/>
                  <a:gd name="T13" fmla="*/ 13 h 17"/>
                  <a:gd name="T14" fmla="*/ 1 w 17"/>
                  <a:gd name="T15" fmla="*/ 13 h 17"/>
                  <a:gd name="T16" fmla="*/ 0 w 17"/>
                  <a:gd name="T17" fmla="*/ 8 h 17"/>
                  <a:gd name="T18" fmla="*/ 0 w 17"/>
                  <a:gd name="T19" fmla="*/ 5 h 17"/>
                  <a:gd name="T20" fmla="*/ 3 w 17"/>
                  <a:gd name="T21" fmla="*/ 0 h 17"/>
                  <a:gd name="T22" fmla="*/ 8 w 17"/>
                  <a:gd name="T23" fmla="*/ 0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7"/>
                  <a:gd name="T38" fmla="*/ 17 w 17"/>
                  <a:gd name="T39" fmla="*/ 17 h 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7">
                    <a:moveTo>
                      <a:pt x="8" y="0"/>
                    </a:moveTo>
                    <a:lnTo>
                      <a:pt x="12" y="5"/>
                    </a:lnTo>
                    <a:lnTo>
                      <a:pt x="14" y="8"/>
                    </a:lnTo>
                    <a:lnTo>
                      <a:pt x="16" y="13"/>
                    </a:lnTo>
                    <a:lnTo>
                      <a:pt x="12" y="16"/>
                    </a:lnTo>
                    <a:lnTo>
                      <a:pt x="7" y="16"/>
                    </a:lnTo>
                    <a:lnTo>
                      <a:pt x="3" y="13"/>
                    </a:lnTo>
                    <a:lnTo>
                      <a:pt x="1" y="13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3" y="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444444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87" name="Freeform 471"/>
              <p:cNvSpPr>
                <a:spLocks/>
              </p:cNvSpPr>
              <p:nvPr/>
            </p:nvSpPr>
            <p:spPr bwMode="auto">
              <a:xfrm>
                <a:off x="1612" y="2767"/>
                <a:ext cx="17" cy="17"/>
              </a:xfrm>
              <a:custGeom>
                <a:avLst/>
                <a:gdLst>
                  <a:gd name="T0" fmla="*/ 8 w 17"/>
                  <a:gd name="T1" fmla="*/ 0 h 17"/>
                  <a:gd name="T2" fmla="*/ 11 w 17"/>
                  <a:gd name="T3" fmla="*/ 0 h 17"/>
                  <a:gd name="T4" fmla="*/ 14 w 17"/>
                  <a:gd name="T5" fmla="*/ 2 h 17"/>
                  <a:gd name="T6" fmla="*/ 16 w 17"/>
                  <a:gd name="T7" fmla="*/ 8 h 17"/>
                  <a:gd name="T8" fmla="*/ 16 w 17"/>
                  <a:gd name="T9" fmla="*/ 10 h 17"/>
                  <a:gd name="T10" fmla="*/ 12 w 17"/>
                  <a:gd name="T11" fmla="*/ 16 h 17"/>
                  <a:gd name="T12" fmla="*/ 7 w 17"/>
                  <a:gd name="T13" fmla="*/ 16 h 17"/>
                  <a:gd name="T14" fmla="*/ 3 w 17"/>
                  <a:gd name="T15" fmla="*/ 10 h 17"/>
                  <a:gd name="T16" fmla="*/ 1 w 17"/>
                  <a:gd name="T17" fmla="*/ 8 h 17"/>
                  <a:gd name="T18" fmla="*/ 0 w 17"/>
                  <a:gd name="T19" fmla="*/ 2 h 17"/>
                  <a:gd name="T20" fmla="*/ 1 w 17"/>
                  <a:gd name="T21" fmla="*/ 0 h 17"/>
                  <a:gd name="T22" fmla="*/ 8 w 17"/>
                  <a:gd name="T23" fmla="*/ 0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7"/>
                  <a:gd name="T38" fmla="*/ 17 w 17"/>
                  <a:gd name="T39" fmla="*/ 17 h 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7">
                    <a:moveTo>
                      <a:pt x="8" y="0"/>
                    </a:moveTo>
                    <a:lnTo>
                      <a:pt x="11" y="0"/>
                    </a:lnTo>
                    <a:lnTo>
                      <a:pt x="14" y="2"/>
                    </a:lnTo>
                    <a:lnTo>
                      <a:pt x="16" y="8"/>
                    </a:lnTo>
                    <a:lnTo>
                      <a:pt x="16" y="10"/>
                    </a:lnTo>
                    <a:lnTo>
                      <a:pt x="12" y="16"/>
                    </a:lnTo>
                    <a:lnTo>
                      <a:pt x="7" y="16"/>
                    </a:lnTo>
                    <a:lnTo>
                      <a:pt x="3" y="10"/>
                    </a:lnTo>
                    <a:lnTo>
                      <a:pt x="1" y="8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444444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88" name="Freeform 472"/>
              <p:cNvSpPr>
                <a:spLocks/>
              </p:cNvSpPr>
              <p:nvPr/>
            </p:nvSpPr>
            <p:spPr bwMode="auto">
              <a:xfrm>
                <a:off x="1612" y="2771"/>
                <a:ext cx="17" cy="17"/>
              </a:xfrm>
              <a:custGeom>
                <a:avLst/>
                <a:gdLst>
                  <a:gd name="T0" fmla="*/ 8 w 17"/>
                  <a:gd name="T1" fmla="*/ 4 h 17"/>
                  <a:gd name="T2" fmla="*/ 11 w 17"/>
                  <a:gd name="T3" fmla="*/ 4 h 17"/>
                  <a:gd name="T4" fmla="*/ 14 w 17"/>
                  <a:gd name="T5" fmla="*/ 6 h 17"/>
                  <a:gd name="T6" fmla="*/ 16 w 17"/>
                  <a:gd name="T7" fmla="*/ 11 h 17"/>
                  <a:gd name="T8" fmla="*/ 16 w 17"/>
                  <a:gd name="T9" fmla="*/ 13 h 17"/>
                  <a:gd name="T10" fmla="*/ 12 w 17"/>
                  <a:gd name="T11" fmla="*/ 16 h 17"/>
                  <a:gd name="T12" fmla="*/ 7 w 17"/>
                  <a:gd name="T13" fmla="*/ 13 h 17"/>
                  <a:gd name="T14" fmla="*/ 3 w 17"/>
                  <a:gd name="T15" fmla="*/ 13 h 17"/>
                  <a:gd name="T16" fmla="*/ 1 w 17"/>
                  <a:gd name="T17" fmla="*/ 11 h 17"/>
                  <a:gd name="T18" fmla="*/ 0 w 17"/>
                  <a:gd name="T19" fmla="*/ 6 h 17"/>
                  <a:gd name="T20" fmla="*/ 0 w 17"/>
                  <a:gd name="T21" fmla="*/ 4 h 17"/>
                  <a:gd name="T22" fmla="*/ 1 w 17"/>
                  <a:gd name="T23" fmla="*/ 0 h 17"/>
                  <a:gd name="T24" fmla="*/ 8 w 17"/>
                  <a:gd name="T25" fmla="*/ 4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"/>
                  <a:gd name="T40" fmla="*/ 0 h 17"/>
                  <a:gd name="T41" fmla="*/ 17 w 17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" h="17">
                    <a:moveTo>
                      <a:pt x="8" y="4"/>
                    </a:moveTo>
                    <a:lnTo>
                      <a:pt x="11" y="4"/>
                    </a:lnTo>
                    <a:lnTo>
                      <a:pt x="14" y="6"/>
                    </a:lnTo>
                    <a:lnTo>
                      <a:pt x="16" y="11"/>
                    </a:lnTo>
                    <a:lnTo>
                      <a:pt x="16" y="13"/>
                    </a:lnTo>
                    <a:lnTo>
                      <a:pt x="12" y="16"/>
                    </a:lnTo>
                    <a:lnTo>
                      <a:pt x="7" y="13"/>
                    </a:lnTo>
                    <a:lnTo>
                      <a:pt x="3" y="13"/>
                    </a:lnTo>
                    <a:lnTo>
                      <a:pt x="1" y="11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" y="0"/>
                    </a:lnTo>
                    <a:lnTo>
                      <a:pt x="8" y="4"/>
                    </a:lnTo>
                  </a:path>
                </a:pathLst>
              </a:custGeom>
              <a:solidFill>
                <a:srgbClr val="444444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89" name="Freeform 473"/>
              <p:cNvSpPr>
                <a:spLocks/>
              </p:cNvSpPr>
              <p:nvPr/>
            </p:nvSpPr>
            <p:spPr bwMode="auto">
              <a:xfrm>
                <a:off x="1612" y="2777"/>
                <a:ext cx="17" cy="17"/>
              </a:xfrm>
              <a:custGeom>
                <a:avLst/>
                <a:gdLst>
                  <a:gd name="T0" fmla="*/ 8 w 17"/>
                  <a:gd name="T1" fmla="*/ 0 h 17"/>
                  <a:gd name="T2" fmla="*/ 12 w 17"/>
                  <a:gd name="T3" fmla="*/ 5 h 17"/>
                  <a:gd name="T4" fmla="*/ 14 w 17"/>
                  <a:gd name="T5" fmla="*/ 8 h 17"/>
                  <a:gd name="T6" fmla="*/ 16 w 17"/>
                  <a:gd name="T7" fmla="*/ 8 h 17"/>
                  <a:gd name="T8" fmla="*/ 16 w 17"/>
                  <a:gd name="T9" fmla="*/ 13 h 17"/>
                  <a:gd name="T10" fmla="*/ 12 w 17"/>
                  <a:gd name="T11" fmla="*/ 16 h 17"/>
                  <a:gd name="T12" fmla="*/ 7 w 17"/>
                  <a:gd name="T13" fmla="*/ 16 h 17"/>
                  <a:gd name="T14" fmla="*/ 3 w 17"/>
                  <a:gd name="T15" fmla="*/ 13 h 17"/>
                  <a:gd name="T16" fmla="*/ 1 w 17"/>
                  <a:gd name="T17" fmla="*/ 13 h 17"/>
                  <a:gd name="T18" fmla="*/ 0 w 17"/>
                  <a:gd name="T19" fmla="*/ 8 h 17"/>
                  <a:gd name="T20" fmla="*/ 0 w 17"/>
                  <a:gd name="T21" fmla="*/ 5 h 17"/>
                  <a:gd name="T22" fmla="*/ 3 w 17"/>
                  <a:gd name="T23" fmla="*/ 0 h 17"/>
                  <a:gd name="T24" fmla="*/ 8 w 17"/>
                  <a:gd name="T25" fmla="*/ 0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"/>
                  <a:gd name="T40" fmla="*/ 0 h 17"/>
                  <a:gd name="T41" fmla="*/ 17 w 17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" h="17">
                    <a:moveTo>
                      <a:pt x="8" y="0"/>
                    </a:moveTo>
                    <a:lnTo>
                      <a:pt x="12" y="5"/>
                    </a:lnTo>
                    <a:lnTo>
                      <a:pt x="14" y="8"/>
                    </a:lnTo>
                    <a:lnTo>
                      <a:pt x="16" y="8"/>
                    </a:lnTo>
                    <a:lnTo>
                      <a:pt x="16" y="13"/>
                    </a:lnTo>
                    <a:lnTo>
                      <a:pt x="12" y="16"/>
                    </a:lnTo>
                    <a:lnTo>
                      <a:pt x="7" y="16"/>
                    </a:lnTo>
                    <a:lnTo>
                      <a:pt x="3" y="13"/>
                    </a:lnTo>
                    <a:lnTo>
                      <a:pt x="1" y="13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3" y="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444444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90" name="Freeform 474"/>
              <p:cNvSpPr>
                <a:spLocks/>
              </p:cNvSpPr>
              <p:nvPr/>
            </p:nvSpPr>
            <p:spPr bwMode="auto">
              <a:xfrm>
                <a:off x="1612" y="2783"/>
                <a:ext cx="17" cy="17"/>
              </a:xfrm>
              <a:custGeom>
                <a:avLst/>
                <a:gdLst>
                  <a:gd name="T0" fmla="*/ 8 w 17"/>
                  <a:gd name="T1" fmla="*/ 4 h 17"/>
                  <a:gd name="T2" fmla="*/ 12 w 17"/>
                  <a:gd name="T3" fmla="*/ 4 h 17"/>
                  <a:gd name="T4" fmla="*/ 14 w 17"/>
                  <a:gd name="T5" fmla="*/ 6 h 17"/>
                  <a:gd name="T6" fmla="*/ 16 w 17"/>
                  <a:gd name="T7" fmla="*/ 10 h 17"/>
                  <a:gd name="T8" fmla="*/ 16 w 17"/>
                  <a:gd name="T9" fmla="*/ 12 h 17"/>
                  <a:gd name="T10" fmla="*/ 12 w 17"/>
                  <a:gd name="T11" fmla="*/ 16 h 17"/>
                  <a:gd name="T12" fmla="*/ 7 w 17"/>
                  <a:gd name="T13" fmla="*/ 12 h 17"/>
                  <a:gd name="T14" fmla="*/ 3 w 17"/>
                  <a:gd name="T15" fmla="*/ 12 h 17"/>
                  <a:gd name="T16" fmla="*/ 1 w 17"/>
                  <a:gd name="T17" fmla="*/ 10 h 17"/>
                  <a:gd name="T18" fmla="*/ 0 w 17"/>
                  <a:gd name="T19" fmla="*/ 6 h 17"/>
                  <a:gd name="T20" fmla="*/ 0 w 17"/>
                  <a:gd name="T21" fmla="*/ 4 h 17"/>
                  <a:gd name="T22" fmla="*/ 3 w 17"/>
                  <a:gd name="T23" fmla="*/ 0 h 17"/>
                  <a:gd name="T24" fmla="*/ 8 w 17"/>
                  <a:gd name="T25" fmla="*/ 4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"/>
                  <a:gd name="T40" fmla="*/ 0 h 17"/>
                  <a:gd name="T41" fmla="*/ 17 w 17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" h="17">
                    <a:moveTo>
                      <a:pt x="8" y="4"/>
                    </a:moveTo>
                    <a:lnTo>
                      <a:pt x="12" y="4"/>
                    </a:lnTo>
                    <a:lnTo>
                      <a:pt x="14" y="6"/>
                    </a:lnTo>
                    <a:lnTo>
                      <a:pt x="16" y="10"/>
                    </a:lnTo>
                    <a:lnTo>
                      <a:pt x="16" y="12"/>
                    </a:lnTo>
                    <a:lnTo>
                      <a:pt x="12" y="16"/>
                    </a:lnTo>
                    <a:lnTo>
                      <a:pt x="7" y="12"/>
                    </a:lnTo>
                    <a:lnTo>
                      <a:pt x="3" y="12"/>
                    </a:lnTo>
                    <a:lnTo>
                      <a:pt x="1" y="10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3" y="0"/>
                    </a:lnTo>
                    <a:lnTo>
                      <a:pt x="8" y="4"/>
                    </a:lnTo>
                  </a:path>
                </a:pathLst>
              </a:custGeom>
              <a:solidFill>
                <a:srgbClr val="444444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91" name="Freeform 475"/>
              <p:cNvSpPr>
                <a:spLocks/>
              </p:cNvSpPr>
              <p:nvPr/>
            </p:nvSpPr>
            <p:spPr bwMode="auto">
              <a:xfrm>
                <a:off x="1612" y="2790"/>
                <a:ext cx="17" cy="17"/>
              </a:xfrm>
              <a:custGeom>
                <a:avLst/>
                <a:gdLst>
                  <a:gd name="T0" fmla="*/ 8 w 17"/>
                  <a:gd name="T1" fmla="*/ 0 h 17"/>
                  <a:gd name="T2" fmla="*/ 12 w 17"/>
                  <a:gd name="T3" fmla="*/ 2 h 17"/>
                  <a:gd name="T4" fmla="*/ 14 w 17"/>
                  <a:gd name="T5" fmla="*/ 8 h 17"/>
                  <a:gd name="T6" fmla="*/ 16 w 17"/>
                  <a:gd name="T7" fmla="*/ 8 h 17"/>
                  <a:gd name="T8" fmla="*/ 16 w 17"/>
                  <a:gd name="T9" fmla="*/ 10 h 17"/>
                  <a:gd name="T10" fmla="*/ 12 w 17"/>
                  <a:gd name="T11" fmla="*/ 16 h 17"/>
                  <a:gd name="T12" fmla="*/ 7 w 17"/>
                  <a:gd name="T13" fmla="*/ 16 h 17"/>
                  <a:gd name="T14" fmla="*/ 3 w 17"/>
                  <a:gd name="T15" fmla="*/ 10 h 17"/>
                  <a:gd name="T16" fmla="*/ 1 w 17"/>
                  <a:gd name="T17" fmla="*/ 8 h 17"/>
                  <a:gd name="T18" fmla="*/ 0 w 17"/>
                  <a:gd name="T19" fmla="*/ 8 h 17"/>
                  <a:gd name="T20" fmla="*/ 0 w 17"/>
                  <a:gd name="T21" fmla="*/ 2 h 17"/>
                  <a:gd name="T22" fmla="*/ 3 w 17"/>
                  <a:gd name="T23" fmla="*/ 0 h 17"/>
                  <a:gd name="T24" fmla="*/ 8 w 17"/>
                  <a:gd name="T25" fmla="*/ 0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"/>
                  <a:gd name="T40" fmla="*/ 0 h 17"/>
                  <a:gd name="T41" fmla="*/ 17 w 17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" h="17">
                    <a:moveTo>
                      <a:pt x="8" y="0"/>
                    </a:moveTo>
                    <a:lnTo>
                      <a:pt x="12" y="2"/>
                    </a:lnTo>
                    <a:lnTo>
                      <a:pt x="14" y="8"/>
                    </a:lnTo>
                    <a:lnTo>
                      <a:pt x="16" y="8"/>
                    </a:lnTo>
                    <a:lnTo>
                      <a:pt x="16" y="10"/>
                    </a:lnTo>
                    <a:lnTo>
                      <a:pt x="12" y="16"/>
                    </a:lnTo>
                    <a:lnTo>
                      <a:pt x="7" y="16"/>
                    </a:lnTo>
                    <a:lnTo>
                      <a:pt x="3" y="10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444444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92" name="Freeform 476"/>
              <p:cNvSpPr>
                <a:spLocks/>
              </p:cNvSpPr>
              <p:nvPr/>
            </p:nvSpPr>
            <p:spPr bwMode="auto">
              <a:xfrm>
                <a:off x="1612" y="2795"/>
                <a:ext cx="17" cy="17"/>
              </a:xfrm>
              <a:custGeom>
                <a:avLst/>
                <a:gdLst>
                  <a:gd name="T0" fmla="*/ 8 w 17"/>
                  <a:gd name="T1" fmla="*/ 0 h 17"/>
                  <a:gd name="T2" fmla="*/ 12 w 17"/>
                  <a:gd name="T3" fmla="*/ 3 h 17"/>
                  <a:gd name="T4" fmla="*/ 14 w 17"/>
                  <a:gd name="T5" fmla="*/ 3 h 17"/>
                  <a:gd name="T6" fmla="*/ 16 w 17"/>
                  <a:gd name="T7" fmla="*/ 6 h 17"/>
                  <a:gd name="T8" fmla="*/ 16 w 17"/>
                  <a:gd name="T9" fmla="*/ 12 h 17"/>
                  <a:gd name="T10" fmla="*/ 12 w 17"/>
                  <a:gd name="T11" fmla="*/ 16 h 17"/>
                  <a:gd name="T12" fmla="*/ 7 w 17"/>
                  <a:gd name="T13" fmla="*/ 16 h 17"/>
                  <a:gd name="T14" fmla="*/ 3 w 17"/>
                  <a:gd name="T15" fmla="*/ 12 h 17"/>
                  <a:gd name="T16" fmla="*/ 1 w 17"/>
                  <a:gd name="T17" fmla="*/ 6 h 17"/>
                  <a:gd name="T18" fmla="*/ 0 w 17"/>
                  <a:gd name="T19" fmla="*/ 6 h 17"/>
                  <a:gd name="T20" fmla="*/ 0 w 17"/>
                  <a:gd name="T21" fmla="*/ 3 h 17"/>
                  <a:gd name="T22" fmla="*/ 3 w 17"/>
                  <a:gd name="T23" fmla="*/ 0 h 17"/>
                  <a:gd name="T24" fmla="*/ 8 w 17"/>
                  <a:gd name="T25" fmla="*/ 0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"/>
                  <a:gd name="T40" fmla="*/ 0 h 17"/>
                  <a:gd name="T41" fmla="*/ 17 w 17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" h="17">
                    <a:moveTo>
                      <a:pt x="8" y="0"/>
                    </a:moveTo>
                    <a:lnTo>
                      <a:pt x="12" y="3"/>
                    </a:lnTo>
                    <a:lnTo>
                      <a:pt x="14" y="3"/>
                    </a:lnTo>
                    <a:lnTo>
                      <a:pt x="16" y="6"/>
                    </a:lnTo>
                    <a:lnTo>
                      <a:pt x="16" y="12"/>
                    </a:lnTo>
                    <a:lnTo>
                      <a:pt x="12" y="16"/>
                    </a:lnTo>
                    <a:lnTo>
                      <a:pt x="7" y="16"/>
                    </a:lnTo>
                    <a:lnTo>
                      <a:pt x="3" y="12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444444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93" name="Freeform 477"/>
              <p:cNvSpPr>
                <a:spLocks/>
              </p:cNvSpPr>
              <p:nvPr/>
            </p:nvSpPr>
            <p:spPr bwMode="auto">
              <a:xfrm>
                <a:off x="1612" y="2800"/>
                <a:ext cx="17" cy="17"/>
              </a:xfrm>
              <a:custGeom>
                <a:avLst/>
                <a:gdLst>
                  <a:gd name="T0" fmla="*/ 8 w 17"/>
                  <a:gd name="T1" fmla="*/ 4 h 17"/>
                  <a:gd name="T2" fmla="*/ 12 w 17"/>
                  <a:gd name="T3" fmla="*/ 4 h 17"/>
                  <a:gd name="T4" fmla="*/ 14 w 17"/>
                  <a:gd name="T5" fmla="*/ 6 h 17"/>
                  <a:gd name="T6" fmla="*/ 16 w 17"/>
                  <a:gd name="T7" fmla="*/ 10 h 17"/>
                  <a:gd name="T8" fmla="*/ 16 w 17"/>
                  <a:gd name="T9" fmla="*/ 12 h 17"/>
                  <a:gd name="T10" fmla="*/ 12 w 17"/>
                  <a:gd name="T11" fmla="*/ 16 h 17"/>
                  <a:gd name="T12" fmla="*/ 7 w 17"/>
                  <a:gd name="T13" fmla="*/ 16 h 17"/>
                  <a:gd name="T14" fmla="*/ 3 w 17"/>
                  <a:gd name="T15" fmla="*/ 12 h 17"/>
                  <a:gd name="T16" fmla="*/ 1 w 17"/>
                  <a:gd name="T17" fmla="*/ 10 h 17"/>
                  <a:gd name="T18" fmla="*/ 0 w 17"/>
                  <a:gd name="T19" fmla="*/ 6 h 17"/>
                  <a:gd name="T20" fmla="*/ 0 w 17"/>
                  <a:gd name="T21" fmla="*/ 4 h 17"/>
                  <a:gd name="T22" fmla="*/ 3 w 17"/>
                  <a:gd name="T23" fmla="*/ 0 h 17"/>
                  <a:gd name="T24" fmla="*/ 8 w 17"/>
                  <a:gd name="T25" fmla="*/ 4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"/>
                  <a:gd name="T40" fmla="*/ 0 h 17"/>
                  <a:gd name="T41" fmla="*/ 17 w 17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" h="17">
                    <a:moveTo>
                      <a:pt x="8" y="4"/>
                    </a:moveTo>
                    <a:lnTo>
                      <a:pt x="12" y="4"/>
                    </a:lnTo>
                    <a:lnTo>
                      <a:pt x="14" y="6"/>
                    </a:lnTo>
                    <a:lnTo>
                      <a:pt x="16" y="10"/>
                    </a:lnTo>
                    <a:lnTo>
                      <a:pt x="16" y="12"/>
                    </a:lnTo>
                    <a:lnTo>
                      <a:pt x="12" y="16"/>
                    </a:lnTo>
                    <a:lnTo>
                      <a:pt x="7" y="16"/>
                    </a:lnTo>
                    <a:lnTo>
                      <a:pt x="3" y="12"/>
                    </a:lnTo>
                    <a:lnTo>
                      <a:pt x="1" y="10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3" y="0"/>
                    </a:lnTo>
                    <a:lnTo>
                      <a:pt x="8" y="4"/>
                    </a:lnTo>
                  </a:path>
                </a:pathLst>
              </a:custGeom>
              <a:solidFill>
                <a:srgbClr val="444444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94" name="Freeform 478"/>
              <p:cNvSpPr>
                <a:spLocks/>
              </p:cNvSpPr>
              <p:nvPr/>
            </p:nvSpPr>
            <p:spPr bwMode="auto">
              <a:xfrm>
                <a:off x="1614" y="2760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6 w 17"/>
                  <a:gd name="T3" fmla="*/ 0 h 17"/>
                  <a:gd name="T4" fmla="*/ 11 w 17"/>
                  <a:gd name="T5" fmla="*/ 0 h 17"/>
                  <a:gd name="T6" fmla="*/ 14 w 17"/>
                  <a:gd name="T7" fmla="*/ 0 h 17"/>
                  <a:gd name="T8" fmla="*/ 16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6" y="1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871" name="Group 479"/>
            <p:cNvGrpSpPr>
              <a:grpSpLocks/>
            </p:cNvGrpSpPr>
            <p:nvPr/>
          </p:nvGrpSpPr>
          <p:grpSpPr bwMode="auto">
            <a:xfrm>
              <a:off x="1740" y="2809"/>
              <a:ext cx="22" cy="59"/>
              <a:chOff x="1740" y="2809"/>
              <a:chExt cx="22" cy="59"/>
            </a:xfrm>
          </p:grpSpPr>
          <p:sp>
            <p:nvSpPr>
              <p:cNvPr id="112877" name="Freeform 480"/>
              <p:cNvSpPr>
                <a:spLocks/>
              </p:cNvSpPr>
              <p:nvPr/>
            </p:nvSpPr>
            <p:spPr bwMode="auto">
              <a:xfrm>
                <a:off x="1740" y="2812"/>
                <a:ext cx="17" cy="17"/>
              </a:xfrm>
              <a:custGeom>
                <a:avLst/>
                <a:gdLst>
                  <a:gd name="T0" fmla="*/ 9 w 17"/>
                  <a:gd name="T1" fmla="*/ 0 h 17"/>
                  <a:gd name="T2" fmla="*/ 12 w 17"/>
                  <a:gd name="T3" fmla="*/ 3 h 17"/>
                  <a:gd name="T4" fmla="*/ 13 w 17"/>
                  <a:gd name="T5" fmla="*/ 3 h 17"/>
                  <a:gd name="T6" fmla="*/ 16 w 17"/>
                  <a:gd name="T7" fmla="*/ 9 h 17"/>
                  <a:gd name="T8" fmla="*/ 16 w 17"/>
                  <a:gd name="T9" fmla="*/ 12 h 17"/>
                  <a:gd name="T10" fmla="*/ 13 w 17"/>
                  <a:gd name="T11" fmla="*/ 16 h 17"/>
                  <a:gd name="T12" fmla="*/ 6 w 17"/>
                  <a:gd name="T13" fmla="*/ 16 h 17"/>
                  <a:gd name="T14" fmla="*/ 5 w 17"/>
                  <a:gd name="T15" fmla="*/ 12 h 17"/>
                  <a:gd name="T16" fmla="*/ 2 w 17"/>
                  <a:gd name="T17" fmla="*/ 9 h 17"/>
                  <a:gd name="T18" fmla="*/ 2 w 17"/>
                  <a:gd name="T19" fmla="*/ 3 h 17"/>
                  <a:gd name="T20" fmla="*/ 0 w 17"/>
                  <a:gd name="T21" fmla="*/ 3 h 17"/>
                  <a:gd name="T22" fmla="*/ 3 w 17"/>
                  <a:gd name="T23" fmla="*/ 0 h 17"/>
                  <a:gd name="T24" fmla="*/ 9 w 17"/>
                  <a:gd name="T25" fmla="*/ 0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"/>
                  <a:gd name="T40" fmla="*/ 0 h 17"/>
                  <a:gd name="T41" fmla="*/ 17 w 17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" h="17">
                    <a:moveTo>
                      <a:pt x="9" y="0"/>
                    </a:moveTo>
                    <a:lnTo>
                      <a:pt x="12" y="3"/>
                    </a:lnTo>
                    <a:lnTo>
                      <a:pt x="13" y="3"/>
                    </a:lnTo>
                    <a:lnTo>
                      <a:pt x="16" y="9"/>
                    </a:lnTo>
                    <a:lnTo>
                      <a:pt x="16" y="12"/>
                    </a:lnTo>
                    <a:lnTo>
                      <a:pt x="13" y="16"/>
                    </a:lnTo>
                    <a:lnTo>
                      <a:pt x="6" y="16"/>
                    </a:lnTo>
                    <a:lnTo>
                      <a:pt x="5" y="12"/>
                    </a:lnTo>
                    <a:lnTo>
                      <a:pt x="2" y="9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9" y="0"/>
                    </a:lnTo>
                  </a:path>
                </a:pathLst>
              </a:custGeom>
              <a:solidFill>
                <a:srgbClr val="444444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78" name="Freeform 481"/>
              <p:cNvSpPr>
                <a:spLocks/>
              </p:cNvSpPr>
              <p:nvPr/>
            </p:nvSpPr>
            <p:spPr bwMode="auto">
              <a:xfrm>
                <a:off x="1740" y="2817"/>
                <a:ext cx="17" cy="17"/>
              </a:xfrm>
              <a:custGeom>
                <a:avLst/>
                <a:gdLst>
                  <a:gd name="T0" fmla="*/ 9 w 17"/>
                  <a:gd name="T1" fmla="*/ 0 h 17"/>
                  <a:gd name="T2" fmla="*/ 12 w 17"/>
                  <a:gd name="T3" fmla="*/ 4 h 17"/>
                  <a:gd name="T4" fmla="*/ 13 w 17"/>
                  <a:gd name="T5" fmla="*/ 6 h 17"/>
                  <a:gd name="T6" fmla="*/ 16 w 17"/>
                  <a:gd name="T7" fmla="*/ 10 h 17"/>
                  <a:gd name="T8" fmla="*/ 16 w 17"/>
                  <a:gd name="T9" fmla="*/ 12 h 17"/>
                  <a:gd name="T10" fmla="*/ 13 w 17"/>
                  <a:gd name="T11" fmla="*/ 16 h 17"/>
                  <a:gd name="T12" fmla="*/ 6 w 17"/>
                  <a:gd name="T13" fmla="*/ 12 h 17"/>
                  <a:gd name="T14" fmla="*/ 5 w 17"/>
                  <a:gd name="T15" fmla="*/ 12 h 17"/>
                  <a:gd name="T16" fmla="*/ 2 w 17"/>
                  <a:gd name="T17" fmla="*/ 10 h 17"/>
                  <a:gd name="T18" fmla="*/ 2 w 17"/>
                  <a:gd name="T19" fmla="*/ 6 h 17"/>
                  <a:gd name="T20" fmla="*/ 0 w 17"/>
                  <a:gd name="T21" fmla="*/ 4 h 17"/>
                  <a:gd name="T22" fmla="*/ 3 w 17"/>
                  <a:gd name="T23" fmla="*/ 0 h 17"/>
                  <a:gd name="T24" fmla="*/ 9 w 17"/>
                  <a:gd name="T25" fmla="*/ 0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"/>
                  <a:gd name="T40" fmla="*/ 0 h 17"/>
                  <a:gd name="T41" fmla="*/ 17 w 17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" h="17">
                    <a:moveTo>
                      <a:pt x="9" y="0"/>
                    </a:moveTo>
                    <a:lnTo>
                      <a:pt x="12" y="4"/>
                    </a:lnTo>
                    <a:lnTo>
                      <a:pt x="13" y="6"/>
                    </a:lnTo>
                    <a:lnTo>
                      <a:pt x="16" y="10"/>
                    </a:lnTo>
                    <a:lnTo>
                      <a:pt x="16" y="12"/>
                    </a:lnTo>
                    <a:lnTo>
                      <a:pt x="13" y="16"/>
                    </a:lnTo>
                    <a:lnTo>
                      <a:pt x="6" y="12"/>
                    </a:lnTo>
                    <a:lnTo>
                      <a:pt x="5" y="12"/>
                    </a:lnTo>
                    <a:lnTo>
                      <a:pt x="2" y="10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3" y="0"/>
                    </a:lnTo>
                    <a:lnTo>
                      <a:pt x="9" y="0"/>
                    </a:lnTo>
                  </a:path>
                </a:pathLst>
              </a:custGeom>
              <a:solidFill>
                <a:srgbClr val="444444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79" name="Freeform 482"/>
              <p:cNvSpPr>
                <a:spLocks/>
              </p:cNvSpPr>
              <p:nvPr/>
            </p:nvSpPr>
            <p:spPr bwMode="auto">
              <a:xfrm>
                <a:off x="1740" y="2822"/>
                <a:ext cx="17" cy="17"/>
              </a:xfrm>
              <a:custGeom>
                <a:avLst/>
                <a:gdLst>
                  <a:gd name="T0" fmla="*/ 9 w 17"/>
                  <a:gd name="T1" fmla="*/ 0 h 17"/>
                  <a:gd name="T2" fmla="*/ 12 w 17"/>
                  <a:gd name="T3" fmla="*/ 5 h 17"/>
                  <a:gd name="T4" fmla="*/ 13 w 17"/>
                  <a:gd name="T5" fmla="*/ 8 h 17"/>
                  <a:gd name="T6" fmla="*/ 16 w 17"/>
                  <a:gd name="T7" fmla="*/ 13 h 17"/>
                  <a:gd name="T8" fmla="*/ 13 w 17"/>
                  <a:gd name="T9" fmla="*/ 16 h 17"/>
                  <a:gd name="T10" fmla="*/ 6 w 17"/>
                  <a:gd name="T11" fmla="*/ 16 h 17"/>
                  <a:gd name="T12" fmla="*/ 5 w 17"/>
                  <a:gd name="T13" fmla="*/ 13 h 17"/>
                  <a:gd name="T14" fmla="*/ 2 w 17"/>
                  <a:gd name="T15" fmla="*/ 13 h 17"/>
                  <a:gd name="T16" fmla="*/ 2 w 17"/>
                  <a:gd name="T17" fmla="*/ 8 h 17"/>
                  <a:gd name="T18" fmla="*/ 0 w 17"/>
                  <a:gd name="T19" fmla="*/ 5 h 17"/>
                  <a:gd name="T20" fmla="*/ 3 w 17"/>
                  <a:gd name="T21" fmla="*/ 0 h 17"/>
                  <a:gd name="T22" fmla="*/ 9 w 17"/>
                  <a:gd name="T23" fmla="*/ 0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7"/>
                  <a:gd name="T38" fmla="*/ 17 w 17"/>
                  <a:gd name="T39" fmla="*/ 17 h 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7">
                    <a:moveTo>
                      <a:pt x="9" y="0"/>
                    </a:moveTo>
                    <a:lnTo>
                      <a:pt x="12" y="5"/>
                    </a:lnTo>
                    <a:lnTo>
                      <a:pt x="13" y="8"/>
                    </a:lnTo>
                    <a:lnTo>
                      <a:pt x="16" y="13"/>
                    </a:lnTo>
                    <a:lnTo>
                      <a:pt x="13" y="16"/>
                    </a:lnTo>
                    <a:lnTo>
                      <a:pt x="6" y="16"/>
                    </a:lnTo>
                    <a:lnTo>
                      <a:pt x="5" y="13"/>
                    </a:lnTo>
                    <a:lnTo>
                      <a:pt x="2" y="13"/>
                    </a:lnTo>
                    <a:lnTo>
                      <a:pt x="2" y="8"/>
                    </a:lnTo>
                    <a:lnTo>
                      <a:pt x="0" y="5"/>
                    </a:lnTo>
                    <a:lnTo>
                      <a:pt x="3" y="0"/>
                    </a:lnTo>
                    <a:lnTo>
                      <a:pt x="9" y="0"/>
                    </a:lnTo>
                  </a:path>
                </a:pathLst>
              </a:custGeom>
              <a:solidFill>
                <a:srgbClr val="444444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80" name="Freeform 483"/>
              <p:cNvSpPr>
                <a:spLocks/>
              </p:cNvSpPr>
              <p:nvPr/>
            </p:nvSpPr>
            <p:spPr bwMode="auto">
              <a:xfrm>
                <a:off x="1742" y="2828"/>
                <a:ext cx="17" cy="17"/>
              </a:xfrm>
              <a:custGeom>
                <a:avLst/>
                <a:gdLst>
                  <a:gd name="T0" fmla="*/ 8 w 17"/>
                  <a:gd name="T1" fmla="*/ 4 h 17"/>
                  <a:gd name="T2" fmla="*/ 11 w 17"/>
                  <a:gd name="T3" fmla="*/ 4 h 17"/>
                  <a:gd name="T4" fmla="*/ 14 w 17"/>
                  <a:gd name="T5" fmla="*/ 6 h 17"/>
                  <a:gd name="T6" fmla="*/ 16 w 17"/>
                  <a:gd name="T7" fmla="*/ 10 h 17"/>
                  <a:gd name="T8" fmla="*/ 16 w 17"/>
                  <a:gd name="T9" fmla="*/ 12 h 17"/>
                  <a:gd name="T10" fmla="*/ 12 w 17"/>
                  <a:gd name="T11" fmla="*/ 16 h 17"/>
                  <a:gd name="T12" fmla="*/ 7 w 17"/>
                  <a:gd name="T13" fmla="*/ 16 h 17"/>
                  <a:gd name="T14" fmla="*/ 3 w 17"/>
                  <a:gd name="T15" fmla="*/ 12 h 17"/>
                  <a:gd name="T16" fmla="*/ 1 w 17"/>
                  <a:gd name="T17" fmla="*/ 10 h 17"/>
                  <a:gd name="T18" fmla="*/ 0 w 17"/>
                  <a:gd name="T19" fmla="*/ 6 h 17"/>
                  <a:gd name="T20" fmla="*/ 0 w 17"/>
                  <a:gd name="T21" fmla="*/ 4 h 17"/>
                  <a:gd name="T22" fmla="*/ 1 w 17"/>
                  <a:gd name="T23" fmla="*/ 0 h 17"/>
                  <a:gd name="T24" fmla="*/ 8 w 17"/>
                  <a:gd name="T25" fmla="*/ 4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"/>
                  <a:gd name="T40" fmla="*/ 0 h 17"/>
                  <a:gd name="T41" fmla="*/ 17 w 17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" h="17">
                    <a:moveTo>
                      <a:pt x="8" y="4"/>
                    </a:moveTo>
                    <a:lnTo>
                      <a:pt x="11" y="4"/>
                    </a:lnTo>
                    <a:lnTo>
                      <a:pt x="14" y="6"/>
                    </a:lnTo>
                    <a:lnTo>
                      <a:pt x="16" y="10"/>
                    </a:lnTo>
                    <a:lnTo>
                      <a:pt x="16" y="12"/>
                    </a:lnTo>
                    <a:lnTo>
                      <a:pt x="12" y="16"/>
                    </a:lnTo>
                    <a:lnTo>
                      <a:pt x="7" y="16"/>
                    </a:lnTo>
                    <a:lnTo>
                      <a:pt x="3" y="12"/>
                    </a:lnTo>
                    <a:lnTo>
                      <a:pt x="1" y="10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" y="0"/>
                    </a:lnTo>
                    <a:lnTo>
                      <a:pt x="8" y="4"/>
                    </a:lnTo>
                  </a:path>
                </a:pathLst>
              </a:custGeom>
              <a:solidFill>
                <a:srgbClr val="444444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81" name="Freeform 484"/>
              <p:cNvSpPr>
                <a:spLocks/>
              </p:cNvSpPr>
              <p:nvPr/>
            </p:nvSpPr>
            <p:spPr bwMode="auto">
              <a:xfrm>
                <a:off x="1742" y="2834"/>
                <a:ext cx="17" cy="17"/>
              </a:xfrm>
              <a:custGeom>
                <a:avLst/>
                <a:gdLst>
                  <a:gd name="T0" fmla="*/ 8 w 17"/>
                  <a:gd name="T1" fmla="*/ 0 h 17"/>
                  <a:gd name="T2" fmla="*/ 12 w 17"/>
                  <a:gd name="T3" fmla="*/ 3 h 17"/>
                  <a:gd name="T4" fmla="*/ 13 w 17"/>
                  <a:gd name="T5" fmla="*/ 6 h 17"/>
                  <a:gd name="T6" fmla="*/ 16 w 17"/>
                  <a:gd name="T7" fmla="*/ 6 h 17"/>
                  <a:gd name="T8" fmla="*/ 16 w 17"/>
                  <a:gd name="T9" fmla="*/ 12 h 17"/>
                  <a:gd name="T10" fmla="*/ 13 w 17"/>
                  <a:gd name="T11" fmla="*/ 16 h 17"/>
                  <a:gd name="T12" fmla="*/ 5 w 17"/>
                  <a:gd name="T13" fmla="*/ 16 h 17"/>
                  <a:gd name="T14" fmla="*/ 4 w 17"/>
                  <a:gd name="T15" fmla="*/ 12 h 17"/>
                  <a:gd name="T16" fmla="*/ 0 w 17"/>
                  <a:gd name="T17" fmla="*/ 12 h 17"/>
                  <a:gd name="T18" fmla="*/ 0 w 17"/>
                  <a:gd name="T19" fmla="*/ 6 h 17"/>
                  <a:gd name="T20" fmla="*/ 0 w 17"/>
                  <a:gd name="T21" fmla="*/ 3 h 17"/>
                  <a:gd name="T22" fmla="*/ 1 w 17"/>
                  <a:gd name="T23" fmla="*/ 0 h 17"/>
                  <a:gd name="T24" fmla="*/ 8 w 17"/>
                  <a:gd name="T25" fmla="*/ 0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"/>
                  <a:gd name="T40" fmla="*/ 0 h 17"/>
                  <a:gd name="T41" fmla="*/ 17 w 17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" h="17">
                    <a:moveTo>
                      <a:pt x="8" y="0"/>
                    </a:moveTo>
                    <a:lnTo>
                      <a:pt x="12" y="3"/>
                    </a:lnTo>
                    <a:lnTo>
                      <a:pt x="13" y="6"/>
                    </a:lnTo>
                    <a:lnTo>
                      <a:pt x="16" y="6"/>
                    </a:lnTo>
                    <a:lnTo>
                      <a:pt x="16" y="12"/>
                    </a:lnTo>
                    <a:lnTo>
                      <a:pt x="13" y="16"/>
                    </a:lnTo>
                    <a:lnTo>
                      <a:pt x="5" y="16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444444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82" name="Freeform 485"/>
              <p:cNvSpPr>
                <a:spLocks/>
              </p:cNvSpPr>
              <p:nvPr/>
            </p:nvSpPr>
            <p:spPr bwMode="auto">
              <a:xfrm>
                <a:off x="1742" y="2839"/>
                <a:ext cx="17" cy="17"/>
              </a:xfrm>
              <a:custGeom>
                <a:avLst/>
                <a:gdLst>
                  <a:gd name="T0" fmla="*/ 9 w 17"/>
                  <a:gd name="T1" fmla="*/ 4 h 17"/>
                  <a:gd name="T2" fmla="*/ 12 w 17"/>
                  <a:gd name="T3" fmla="*/ 4 h 17"/>
                  <a:gd name="T4" fmla="*/ 16 w 17"/>
                  <a:gd name="T5" fmla="*/ 6 h 17"/>
                  <a:gd name="T6" fmla="*/ 16 w 17"/>
                  <a:gd name="T7" fmla="*/ 10 h 17"/>
                  <a:gd name="T8" fmla="*/ 16 w 17"/>
                  <a:gd name="T9" fmla="*/ 12 h 17"/>
                  <a:gd name="T10" fmla="*/ 13 w 17"/>
                  <a:gd name="T11" fmla="*/ 16 h 17"/>
                  <a:gd name="T12" fmla="*/ 8 w 17"/>
                  <a:gd name="T13" fmla="*/ 16 h 17"/>
                  <a:gd name="T14" fmla="*/ 4 w 17"/>
                  <a:gd name="T15" fmla="*/ 12 h 17"/>
                  <a:gd name="T16" fmla="*/ 1 w 17"/>
                  <a:gd name="T17" fmla="*/ 10 h 17"/>
                  <a:gd name="T18" fmla="*/ 0 w 17"/>
                  <a:gd name="T19" fmla="*/ 6 h 17"/>
                  <a:gd name="T20" fmla="*/ 0 w 17"/>
                  <a:gd name="T21" fmla="*/ 4 h 17"/>
                  <a:gd name="T22" fmla="*/ 1 w 17"/>
                  <a:gd name="T23" fmla="*/ 0 h 17"/>
                  <a:gd name="T24" fmla="*/ 9 w 17"/>
                  <a:gd name="T25" fmla="*/ 4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"/>
                  <a:gd name="T40" fmla="*/ 0 h 17"/>
                  <a:gd name="T41" fmla="*/ 17 w 17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" h="17">
                    <a:moveTo>
                      <a:pt x="9" y="4"/>
                    </a:moveTo>
                    <a:lnTo>
                      <a:pt x="12" y="4"/>
                    </a:lnTo>
                    <a:lnTo>
                      <a:pt x="16" y="6"/>
                    </a:lnTo>
                    <a:lnTo>
                      <a:pt x="16" y="10"/>
                    </a:lnTo>
                    <a:lnTo>
                      <a:pt x="16" y="12"/>
                    </a:lnTo>
                    <a:lnTo>
                      <a:pt x="13" y="16"/>
                    </a:lnTo>
                    <a:lnTo>
                      <a:pt x="8" y="16"/>
                    </a:lnTo>
                    <a:lnTo>
                      <a:pt x="4" y="12"/>
                    </a:lnTo>
                    <a:lnTo>
                      <a:pt x="1" y="10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" y="0"/>
                    </a:lnTo>
                    <a:lnTo>
                      <a:pt x="9" y="4"/>
                    </a:lnTo>
                  </a:path>
                </a:pathLst>
              </a:custGeom>
              <a:solidFill>
                <a:srgbClr val="444444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83" name="Freeform 486"/>
              <p:cNvSpPr>
                <a:spLocks/>
              </p:cNvSpPr>
              <p:nvPr/>
            </p:nvSpPr>
            <p:spPr bwMode="auto">
              <a:xfrm>
                <a:off x="1740" y="2845"/>
                <a:ext cx="17" cy="17"/>
              </a:xfrm>
              <a:custGeom>
                <a:avLst/>
                <a:gdLst>
                  <a:gd name="T0" fmla="*/ 9 w 17"/>
                  <a:gd name="T1" fmla="*/ 4 h 17"/>
                  <a:gd name="T2" fmla="*/ 12 w 17"/>
                  <a:gd name="T3" fmla="*/ 4 h 17"/>
                  <a:gd name="T4" fmla="*/ 13 w 17"/>
                  <a:gd name="T5" fmla="*/ 6 h 17"/>
                  <a:gd name="T6" fmla="*/ 16 w 17"/>
                  <a:gd name="T7" fmla="*/ 10 h 17"/>
                  <a:gd name="T8" fmla="*/ 16 w 17"/>
                  <a:gd name="T9" fmla="*/ 12 h 17"/>
                  <a:gd name="T10" fmla="*/ 13 w 17"/>
                  <a:gd name="T11" fmla="*/ 16 h 17"/>
                  <a:gd name="T12" fmla="*/ 6 w 17"/>
                  <a:gd name="T13" fmla="*/ 12 h 17"/>
                  <a:gd name="T14" fmla="*/ 5 w 17"/>
                  <a:gd name="T15" fmla="*/ 12 h 17"/>
                  <a:gd name="T16" fmla="*/ 2 w 17"/>
                  <a:gd name="T17" fmla="*/ 10 h 17"/>
                  <a:gd name="T18" fmla="*/ 2 w 17"/>
                  <a:gd name="T19" fmla="*/ 6 h 17"/>
                  <a:gd name="T20" fmla="*/ 0 w 17"/>
                  <a:gd name="T21" fmla="*/ 4 h 17"/>
                  <a:gd name="T22" fmla="*/ 3 w 17"/>
                  <a:gd name="T23" fmla="*/ 0 h 17"/>
                  <a:gd name="T24" fmla="*/ 9 w 17"/>
                  <a:gd name="T25" fmla="*/ 4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"/>
                  <a:gd name="T40" fmla="*/ 0 h 17"/>
                  <a:gd name="T41" fmla="*/ 17 w 17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" h="17">
                    <a:moveTo>
                      <a:pt x="9" y="4"/>
                    </a:moveTo>
                    <a:lnTo>
                      <a:pt x="12" y="4"/>
                    </a:lnTo>
                    <a:lnTo>
                      <a:pt x="13" y="6"/>
                    </a:lnTo>
                    <a:lnTo>
                      <a:pt x="16" y="10"/>
                    </a:lnTo>
                    <a:lnTo>
                      <a:pt x="16" y="12"/>
                    </a:lnTo>
                    <a:lnTo>
                      <a:pt x="13" y="16"/>
                    </a:lnTo>
                    <a:lnTo>
                      <a:pt x="6" y="12"/>
                    </a:lnTo>
                    <a:lnTo>
                      <a:pt x="5" y="12"/>
                    </a:lnTo>
                    <a:lnTo>
                      <a:pt x="2" y="10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3" y="0"/>
                    </a:lnTo>
                    <a:lnTo>
                      <a:pt x="9" y="4"/>
                    </a:lnTo>
                  </a:path>
                </a:pathLst>
              </a:custGeom>
              <a:solidFill>
                <a:srgbClr val="444444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84" name="Freeform 487"/>
              <p:cNvSpPr>
                <a:spLocks/>
              </p:cNvSpPr>
              <p:nvPr/>
            </p:nvSpPr>
            <p:spPr bwMode="auto">
              <a:xfrm>
                <a:off x="1742" y="2851"/>
                <a:ext cx="17" cy="17"/>
              </a:xfrm>
              <a:custGeom>
                <a:avLst/>
                <a:gdLst>
                  <a:gd name="T0" fmla="*/ 8 w 17"/>
                  <a:gd name="T1" fmla="*/ 0 h 17"/>
                  <a:gd name="T2" fmla="*/ 11 w 17"/>
                  <a:gd name="T3" fmla="*/ 3 h 17"/>
                  <a:gd name="T4" fmla="*/ 14 w 17"/>
                  <a:gd name="T5" fmla="*/ 9 h 17"/>
                  <a:gd name="T6" fmla="*/ 14 w 17"/>
                  <a:gd name="T7" fmla="*/ 12 h 17"/>
                  <a:gd name="T8" fmla="*/ 16 w 17"/>
                  <a:gd name="T9" fmla="*/ 12 h 17"/>
                  <a:gd name="T10" fmla="*/ 12 w 17"/>
                  <a:gd name="T11" fmla="*/ 16 h 17"/>
                  <a:gd name="T12" fmla="*/ 7 w 17"/>
                  <a:gd name="T13" fmla="*/ 16 h 17"/>
                  <a:gd name="T14" fmla="*/ 3 w 17"/>
                  <a:gd name="T15" fmla="*/ 16 h 17"/>
                  <a:gd name="T16" fmla="*/ 1 w 17"/>
                  <a:gd name="T17" fmla="*/ 12 h 17"/>
                  <a:gd name="T18" fmla="*/ 0 w 17"/>
                  <a:gd name="T19" fmla="*/ 9 h 17"/>
                  <a:gd name="T20" fmla="*/ 0 w 17"/>
                  <a:gd name="T21" fmla="*/ 3 h 17"/>
                  <a:gd name="T22" fmla="*/ 1 w 17"/>
                  <a:gd name="T23" fmla="*/ 0 h 17"/>
                  <a:gd name="T24" fmla="*/ 8 w 17"/>
                  <a:gd name="T25" fmla="*/ 0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"/>
                  <a:gd name="T40" fmla="*/ 0 h 17"/>
                  <a:gd name="T41" fmla="*/ 17 w 17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" h="17">
                    <a:moveTo>
                      <a:pt x="8" y="0"/>
                    </a:moveTo>
                    <a:lnTo>
                      <a:pt x="11" y="3"/>
                    </a:lnTo>
                    <a:lnTo>
                      <a:pt x="14" y="9"/>
                    </a:lnTo>
                    <a:lnTo>
                      <a:pt x="14" y="12"/>
                    </a:lnTo>
                    <a:lnTo>
                      <a:pt x="16" y="12"/>
                    </a:lnTo>
                    <a:lnTo>
                      <a:pt x="12" y="16"/>
                    </a:lnTo>
                    <a:lnTo>
                      <a:pt x="7" y="16"/>
                    </a:lnTo>
                    <a:lnTo>
                      <a:pt x="3" y="16"/>
                    </a:lnTo>
                    <a:lnTo>
                      <a:pt x="1" y="12"/>
                    </a:lnTo>
                    <a:lnTo>
                      <a:pt x="0" y="9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444444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85" name="Freeform 488"/>
              <p:cNvSpPr>
                <a:spLocks/>
              </p:cNvSpPr>
              <p:nvPr/>
            </p:nvSpPr>
            <p:spPr bwMode="auto">
              <a:xfrm>
                <a:off x="1745" y="2809"/>
                <a:ext cx="17" cy="17"/>
              </a:xfrm>
              <a:custGeom>
                <a:avLst/>
                <a:gdLst>
                  <a:gd name="T0" fmla="*/ 0 w 17"/>
                  <a:gd name="T1" fmla="*/ 5 h 17"/>
                  <a:gd name="T2" fmla="*/ 4 w 17"/>
                  <a:gd name="T3" fmla="*/ 0 h 17"/>
                  <a:gd name="T4" fmla="*/ 9 w 17"/>
                  <a:gd name="T5" fmla="*/ 0 h 17"/>
                  <a:gd name="T6" fmla="*/ 14 w 17"/>
                  <a:gd name="T7" fmla="*/ 5 h 17"/>
                  <a:gd name="T8" fmla="*/ 16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5"/>
                    </a:moveTo>
                    <a:lnTo>
                      <a:pt x="4" y="0"/>
                    </a:lnTo>
                    <a:lnTo>
                      <a:pt x="9" y="0"/>
                    </a:lnTo>
                    <a:lnTo>
                      <a:pt x="14" y="5"/>
                    </a:lnTo>
                    <a:lnTo>
                      <a:pt x="16" y="1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872" name="Group 489"/>
            <p:cNvGrpSpPr>
              <a:grpSpLocks/>
            </p:cNvGrpSpPr>
            <p:nvPr/>
          </p:nvGrpSpPr>
          <p:grpSpPr bwMode="auto">
            <a:xfrm>
              <a:off x="1511" y="3191"/>
              <a:ext cx="45" cy="20"/>
              <a:chOff x="1511" y="3191"/>
              <a:chExt cx="45" cy="20"/>
            </a:xfrm>
          </p:grpSpPr>
          <p:sp>
            <p:nvSpPr>
              <p:cNvPr id="112873" name="Line 490"/>
              <p:cNvSpPr>
                <a:spLocks noChangeShapeType="1"/>
              </p:cNvSpPr>
              <p:nvPr/>
            </p:nvSpPr>
            <p:spPr bwMode="auto">
              <a:xfrm flipH="1">
                <a:off x="1511" y="3191"/>
                <a:ext cx="22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74" name="Line 491"/>
              <p:cNvSpPr>
                <a:spLocks noChangeShapeType="1"/>
              </p:cNvSpPr>
              <p:nvPr/>
            </p:nvSpPr>
            <p:spPr bwMode="auto">
              <a:xfrm>
                <a:off x="1511" y="3200"/>
                <a:ext cx="28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75" name="Line 492"/>
              <p:cNvSpPr>
                <a:spLocks noChangeShapeType="1"/>
              </p:cNvSpPr>
              <p:nvPr/>
            </p:nvSpPr>
            <p:spPr bwMode="auto">
              <a:xfrm flipV="1">
                <a:off x="1532" y="3202"/>
                <a:ext cx="22" cy="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76" name="Line 493"/>
              <p:cNvSpPr>
                <a:spLocks noChangeShapeType="1"/>
              </p:cNvSpPr>
              <p:nvPr/>
            </p:nvSpPr>
            <p:spPr bwMode="auto">
              <a:xfrm>
                <a:off x="1528" y="3191"/>
                <a:ext cx="28" cy="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2648" name="Group 494"/>
          <p:cNvGrpSpPr>
            <a:grpSpLocks/>
          </p:cNvGrpSpPr>
          <p:nvPr/>
        </p:nvGrpSpPr>
        <p:grpSpPr bwMode="auto">
          <a:xfrm>
            <a:off x="3836988" y="4411663"/>
            <a:ext cx="411162" cy="630237"/>
            <a:chOff x="2053" y="2405"/>
            <a:chExt cx="263" cy="570"/>
          </a:xfrm>
        </p:grpSpPr>
        <p:grpSp>
          <p:nvGrpSpPr>
            <p:cNvPr id="112766" name="Group 495"/>
            <p:cNvGrpSpPr>
              <a:grpSpLocks/>
            </p:cNvGrpSpPr>
            <p:nvPr/>
          </p:nvGrpSpPr>
          <p:grpSpPr bwMode="auto">
            <a:xfrm>
              <a:off x="2053" y="2405"/>
              <a:ext cx="261" cy="562"/>
              <a:chOff x="2053" y="2405"/>
              <a:chExt cx="261" cy="562"/>
            </a:xfrm>
          </p:grpSpPr>
          <p:grpSp>
            <p:nvGrpSpPr>
              <p:cNvPr id="112812" name="Group 496"/>
              <p:cNvGrpSpPr>
                <a:grpSpLocks/>
              </p:cNvGrpSpPr>
              <p:nvPr/>
            </p:nvGrpSpPr>
            <p:grpSpPr bwMode="auto">
              <a:xfrm>
                <a:off x="2053" y="2405"/>
                <a:ext cx="261" cy="562"/>
                <a:chOff x="2053" y="2405"/>
                <a:chExt cx="261" cy="562"/>
              </a:xfrm>
            </p:grpSpPr>
            <p:sp>
              <p:nvSpPr>
                <p:cNvPr id="112815" name="Line 497"/>
                <p:cNvSpPr>
                  <a:spLocks noChangeShapeType="1"/>
                </p:cNvSpPr>
                <p:nvPr/>
              </p:nvSpPr>
              <p:spPr bwMode="auto">
                <a:xfrm>
                  <a:off x="2199" y="2638"/>
                  <a:ext cx="0" cy="32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16" name="Line 498"/>
                <p:cNvSpPr>
                  <a:spLocks noChangeShapeType="1"/>
                </p:cNvSpPr>
                <p:nvPr/>
              </p:nvSpPr>
              <p:spPr bwMode="auto">
                <a:xfrm flipH="1">
                  <a:off x="2089" y="2617"/>
                  <a:ext cx="54" cy="30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17" name="Line 499"/>
                <p:cNvSpPr>
                  <a:spLocks noChangeShapeType="1"/>
                </p:cNvSpPr>
                <p:nvPr/>
              </p:nvSpPr>
              <p:spPr bwMode="auto">
                <a:xfrm flipV="1">
                  <a:off x="2198" y="2630"/>
                  <a:ext cx="30" cy="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18" name="Line 500"/>
                <p:cNvSpPr>
                  <a:spLocks noChangeShapeType="1"/>
                </p:cNvSpPr>
                <p:nvPr/>
              </p:nvSpPr>
              <p:spPr bwMode="auto">
                <a:xfrm flipH="1" flipV="1">
                  <a:off x="2140" y="2620"/>
                  <a:ext cx="59" cy="2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19" name="Line 501"/>
                <p:cNvSpPr>
                  <a:spLocks noChangeShapeType="1"/>
                </p:cNvSpPr>
                <p:nvPr/>
              </p:nvSpPr>
              <p:spPr bwMode="auto">
                <a:xfrm>
                  <a:off x="2226" y="2627"/>
                  <a:ext cx="56" cy="3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20" name="Line 502"/>
                <p:cNvSpPr>
                  <a:spLocks noChangeShapeType="1"/>
                </p:cNvSpPr>
                <p:nvPr/>
              </p:nvSpPr>
              <p:spPr bwMode="auto">
                <a:xfrm flipV="1">
                  <a:off x="2198" y="2829"/>
                  <a:ext cx="67" cy="2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21" name="Line 503"/>
                <p:cNvSpPr>
                  <a:spLocks noChangeShapeType="1"/>
                </p:cNvSpPr>
                <p:nvPr/>
              </p:nvSpPr>
              <p:spPr bwMode="auto">
                <a:xfrm flipH="1" flipV="1">
                  <a:off x="2105" y="2816"/>
                  <a:ext cx="94" cy="3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22" name="Line 504"/>
                <p:cNvSpPr>
                  <a:spLocks noChangeShapeType="1"/>
                </p:cNvSpPr>
                <p:nvPr/>
              </p:nvSpPr>
              <p:spPr bwMode="auto">
                <a:xfrm flipH="1">
                  <a:off x="2202" y="2844"/>
                  <a:ext cx="23" cy="10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23" name="Line 505"/>
                <p:cNvSpPr>
                  <a:spLocks noChangeShapeType="1"/>
                </p:cNvSpPr>
                <p:nvPr/>
              </p:nvSpPr>
              <p:spPr bwMode="auto">
                <a:xfrm>
                  <a:off x="2232" y="2839"/>
                  <a:ext cx="44" cy="7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24" name="Line 506"/>
                <p:cNvSpPr>
                  <a:spLocks noChangeShapeType="1"/>
                </p:cNvSpPr>
                <p:nvPr/>
              </p:nvSpPr>
              <p:spPr bwMode="auto">
                <a:xfrm>
                  <a:off x="2157" y="2835"/>
                  <a:ext cx="42" cy="11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25" name="Line 507"/>
                <p:cNvSpPr>
                  <a:spLocks noChangeShapeType="1"/>
                </p:cNvSpPr>
                <p:nvPr/>
              </p:nvSpPr>
              <p:spPr bwMode="auto">
                <a:xfrm flipH="1">
                  <a:off x="2092" y="2830"/>
                  <a:ext cx="50" cy="6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26" name="Line 508"/>
                <p:cNvSpPr>
                  <a:spLocks noChangeShapeType="1"/>
                </p:cNvSpPr>
                <p:nvPr/>
              </p:nvSpPr>
              <p:spPr bwMode="auto">
                <a:xfrm flipV="1">
                  <a:off x="2198" y="2787"/>
                  <a:ext cx="56" cy="2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27" name="Line 509"/>
                <p:cNvSpPr>
                  <a:spLocks noChangeShapeType="1"/>
                </p:cNvSpPr>
                <p:nvPr/>
              </p:nvSpPr>
              <p:spPr bwMode="auto">
                <a:xfrm flipH="1" flipV="1">
                  <a:off x="2111" y="2774"/>
                  <a:ext cx="87" cy="3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28" name="Line 510"/>
                <p:cNvSpPr>
                  <a:spLocks noChangeShapeType="1"/>
                </p:cNvSpPr>
                <p:nvPr/>
              </p:nvSpPr>
              <p:spPr bwMode="auto">
                <a:xfrm flipV="1">
                  <a:off x="2199" y="2688"/>
                  <a:ext cx="40" cy="1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29" name="Line 511"/>
                <p:cNvSpPr>
                  <a:spLocks noChangeShapeType="1"/>
                </p:cNvSpPr>
                <p:nvPr/>
              </p:nvSpPr>
              <p:spPr bwMode="auto">
                <a:xfrm flipH="1" flipV="1">
                  <a:off x="2127" y="2677"/>
                  <a:ext cx="71" cy="2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30" name="Line 512"/>
                <p:cNvSpPr>
                  <a:spLocks noChangeShapeType="1"/>
                </p:cNvSpPr>
                <p:nvPr/>
              </p:nvSpPr>
              <p:spPr bwMode="auto">
                <a:xfrm>
                  <a:off x="2198" y="2640"/>
                  <a:ext cx="54" cy="14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31" name="Line 513"/>
                <p:cNvSpPr>
                  <a:spLocks noChangeShapeType="1"/>
                </p:cNvSpPr>
                <p:nvPr/>
              </p:nvSpPr>
              <p:spPr bwMode="auto">
                <a:xfrm flipH="1">
                  <a:off x="2200" y="2633"/>
                  <a:ext cx="26" cy="17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32" name="Line 514"/>
                <p:cNvSpPr>
                  <a:spLocks noChangeShapeType="1"/>
                </p:cNvSpPr>
                <p:nvPr/>
              </p:nvSpPr>
              <p:spPr bwMode="auto">
                <a:xfrm flipV="1">
                  <a:off x="2157" y="2809"/>
                  <a:ext cx="42" cy="2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33" name="Line 515"/>
                <p:cNvSpPr>
                  <a:spLocks noChangeShapeType="1"/>
                </p:cNvSpPr>
                <p:nvPr/>
              </p:nvSpPr>
              <p:spPr bwMode="auto">
                <a:xfrm flipH="1" flipV="1">
                  <a:off x="2112" y="2774"/>
                  <a:ext cx="29" cy="5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34" name="Line 516"/>
                <p:cNvSpPr>
                  <a:spLocks noChangeShapeType="1"/>
                </p:cNvSpPr>
                <p:nvPr/>
              </p:nvSpPr>
              <p:spPr bwMode="auto">
                <a:xfrm flipH="1">
                  <a:off x="2113" y="2640"/>
                  <a:ext cx="86" cy="13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35" name="Line 517"/>
                <p:cNvSpPr>
                  <a:spLocks noChangeShapeType="1"/>
                </p:cNvSpPr>
                <p:nvPr/>
              </p:nvSpPr>
              <p:spPr bwMode="auto">
                <a:xfrm>
                  <a:off x="2140" y="2617"/>
                  <a:ext cx="57" cy="19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36" name="Line 518"/>
                <p:cNvSpPr>
                  <a:spLocks noChangeShapeType="1"/>
                </p:cNvSpPr>
                <p:nvPr/>
              </p:nvSpPr>
              <p:spPr bwMode="auto">
                <a:xfrm flipV="1">
                  <a:off x="2232" y="2787"/>
                  <a:ext cx="22" cy="5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37" name="Line 519"/>
                <p:cNvSpPr>
                  <a:spLocks noChangeShapeType="1"/>
                </p:cNvSpPr>
                <p:nvPr/>
              </p:nvSpPr>
              <p:spPr bwMode="auto">
                <a:xfrm flipH="1" flipV="1">
                  <a:off x="2201" y="2807"/>
                  <a:ext cx="24" cy="4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38" name="Line 520"/>
                <p:cNvSpPr>
                  <a:spLocks noChangeShapeType="1"/>
                </p:cNvSpPr>
                <p:nvPr/>
              </p:nvSpPr>
              <p:spPr bwMode="auto">
                <a:xfrm flipV="1">
                  <a:off x="2225" y="2504"/>
                  <a:ext cx="25" cy="13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39" name="Line 521"/>
                <p:cNvSpPr>
                  <a:spLocks noChangeShapeType="1"/>
                </p:cNvSpPr>
                <p:nvPr/>
              </p:nvSpPr>
              <p:spPr bwMode="auto">
                <a:xfrm flipV="1">
                  <a:off x="2198" y="2462"/>
                  <a:ext cx="34" cy="18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40" name="Line 522"/>
                <p:cNvSpPr>
                  <a:spLocks noChangeShapeType="1"/>
                </p:cNvSpPr>
                <p:nvPr/>
              </p:nvSpPr>
              <p:spPr bwMode="auto">
                <a:xfrm flipH="1" flipV="1">
                  <a:off x="2106" y="2412"/>
                  <a:ext cx="37" cy="2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41" name="Line 523"/>
                <p:cNvSpPr>
                  <a:spLocks noChangeShapeType="1"/>
                </p:cNvSpPr>
                <p:nvPr/>
              </p:nvSpPr>
              <p:spPr bwMode="auto">
                <a:xfrm>
                  <a:off x="2225" y="2495"/>
                  <a:ext cx="89" cy="3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42" name="Line 524"/>
                <p:cNvSpPr>
                  <a:spLocks noChangeShapeType="1"/>
                </p:cNvSpPr>
                <p:nvPr/>
              </p:nvSpPr>
              <p:spPr bwMode="auto">
                <a:xfrm flipH="1" flipV="1">
                  <a:off x="2053" y="2428"/>
                  <a:ext cx="174" cy="6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43" name="Line 525"/>
                <p:cNvSpPr>
                  <a:spLocks noChangeShapeType="1"/>
                </p:cNvSpPr>
                <p:nvPr/>
              </p:nvSpPr>
              <p:spPr bwMode="auto">
                <a:xfrm flipV="1">
                  <a:off x="2211" y="2547"/>
                  <a:ext cx="32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44" name="Line 526"/>
                <p:cNvSpPr>
                  <a:spLocks noChangeShapeType="1"/>
                </p:cNvSpPr>
                <p:nvPr/>
              </p:nvSpPr>
              <p:spPr bwMode="auto">
                <a:xfrm flipH="1" flipV="1">
                  <a:off x="2124" y="2525"/>
                  <a:ext cx="88" cy="3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45" name="Line 527"/>
                <p:cNvSpPr>
                  <a:spLocks noChangeShapeType="1"/>
                </p:cNvSpPr>
                <p:nvPr/>
              </p:nvSpPr>
              <p:spPr bwMode="auto">
                <a:xfrm flipH="1">
                  <a:off x="2167" y="2558"/>
                  <a:ext cx="47" cy="7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46" name="Line 528"/>
                <p:cNvSpPr>
                  <a:spLocks noChangeShapeType="1"/>
                </p:cNvSpPr>
                <p:nvPr/>
              </p:nvSpPr>
              <p:spPr bwMode="auto">
                <a:xfrm>
                  <a:off x="2123" y="2523"/>
                  <a:ext cx="42" cy="10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47" name="Line 529"/>
                <p:cNvSpPr>
                  <a:spLocks noChangeShapeType="1"/>
                </p:cNvSpPr>
                <p:nvPr/>
              </p:nvSpPr>
              <p:spPr bwMode="auto">
                <a:xfrm flipH="1">
                  <a:off x="2201" y="2547"/>
                  <a:ext cx="41" cy="9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48" name="Line 530"/>
                <p:cNvSpPr>
                  <a:spLocks noChangeShapeType="1"/>
                </p:cNvSpPr>
                <p:nvPr/>
              </p:nvSpPr>
              <p:spPr bwMode="auto">
                <a:xfrm>
                  <a:off x="2213" y="2558"/>
                  <a:ext cx="12" cy="6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49" name="Line 531"/>
                <p:cNvSpPr>
                  <a:spLocks noChangeShapeType="1"/>
                </p:cNvSpPr>
                <p:nvPr/>
              </p:nvSpPr>
              <p:spPr bwMode="auto">
                <a:xfrm flipV="1">
                  <a:off x="2212" y="2490"/>
                  <a:ext cx="0" cy="7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50" name="Line 532"/>
                <p:cNvSpPr>
                  <a:spLocks noChangeShapeType="1"/>
                </p:cNvSpPr>
                <p:nvPr/>
              </p:nvSpPr>
              <p:spPr bwMode="auto">
                <a:xfrm flipV="1">
                  <a:off x="2124" y="2453"/>
                  <a:ext cx="0" cy="7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51" name="Line 533"/>
                <p:cNvSpPr>
                  <a:spLocks noChangeShapeType="1"/>
                </p:cNvSpPr>
                <p:nvPr/>
              </p:nvSpPr>
              <p:spPr bwMode="auto">
                <a:xfrm>
                  <a:off x="2225" y="2495"/>
                  <a:ext cx="16" cy="5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52" name="Line 534"/>
                <p:cNvSpPr>
                  <a:spLocks noChangeShapeType="1"/>
                </p:cNvSpPr>
                <p:nvPr/>
              </p:nvSpPr>
              <p:spPr bwMode="auto">
                <a:xfrm flipV="1">
                  <a:off x="2215" y="2504"/>
                  <a:ext cx="31" cy="5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53" name="Line 535"/>
                <p:cNvSpPr>
                  <a:spLocks noChangeShapeType="1"/>
                </p:cNvSpPr>
                <p:nvPr/>
              </p:nvSpPr>
              <p:spPr bwMode="auto">
                <a:xfrm flipH="1" flipV="1">
                  <a:off x="2230" y="2464"/>
                  <a:ext cx="82" cy="6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54" name="Line 536"/>
                <p:cNvSpPr>
                  <a:spLocks noChangeShapeType="1"/>
                </p:cNvSpPr>
                <p:nvPr/>
              </p:nvSpPr>
              <p:spPr bwMode="auto">
                <a:xfrm flipH="1" flipV="1">
                  <a:off x="2257" y="2454"/>
                  <a:ext cx="55" cy="7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55" name="Line 537"/>
                <p:cNvSpPr>
                  <a:spLocks noChangeShapeType="1"/>
                </p:cNvSpPr>
                <p:nvPr/>
              </p:nvSpPr>
              <p:spPr bwMode="auto">
                <a:xfrm flipV="1">
                  <a:off x="2230" y="2454"/>
                  <a:ext cx="28" cy="1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56" name="Line 538"/>
                <p:cNvSpPr>
                  <a:spLocks noChangeShapeType="1"/>
                </p:cNvSpPr>
                <p:nvPr/>
              </p:nvSpPr>
              <p:spPr bwMode="auto">
                <a:xfrm flipH="1" flipV="1">
                  <a:off x="2104" y="2416"/>
                  <a:ext cx="128" cy="4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57" name="Line 539"/>
                <p:cNvSpPr>
                  <a:spLocks noChangeShapeType="1"/>
                </p:cNvSpPr>
                <p:nvPr/>
              </p:nvSpPr>
              <p:spPr bwMode="auto">
                <a:xfrm flipH="1" flipV="1">
                  <a:off x="2132" y="2405"/>
                  <a:ext cx="127" cy="5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58" name="Line 540"/>
                <p:cNvSpPr>
                  <a:spLocks noChangeShapeType="1"/>
                </p:cNvSpPr>
                <p:nvPr/>
              </p:nvSpPr>
              <p:spPr bwMode="auto">
                <a:xfrm flipV="1">
                  <a:off x="2106" y="2405"/>
                  <a:ext cx="29" cy="1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59" name="Line 541"/>
                <p:cNvSpPr>
                  <a:spLocks noChangeShapeType="1"/>
                </p:cNvSpPr>
                <p:nvPr/>
              </p:nvSpPr>
              <p:spPr bwMode="auto">
                <a:xfrm flipH="1">
                  <a:off x="2053" y="2405"/>
                  <a:ext cx="77" cy="1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60" name="Line 542"/>
                <p:cNvSpPr>
                  <a:spLocks noChangeShapeType="1"/>
                </p:cNvSpPr>
                <p:nvPr/>
              </p:nvSpPr>
              <p:spPr bwMode="auto">
                <a:xfrm>
                  <a:off x="2212" y="2458"/>
                  <a:ext cx="0" cy="3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61" name="Line 543"/>
                <p:cNvSpPr>
                  <a:spLocks noChangeShapeType="1"/>
                </p:cNvSpPr>
                <p:nvPr/>
              </p:nvSpPr>
              <p:spPr bwMode="auto">
                <a:xfrm>
                  <a:off x="2193" y="2450"/>
                  <a:ext cx="0" cy="3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62" name="Line 544"/>
                <p:cNvSpPr>
                  <a:spLocks noChangeShapeType="1"/>
                </p:cNvSpPr>
                <p:nvPr/>
              </p:nvSpPr>
              <p:spPr bwMode="auto">
                <a:xfrm>
                  <a:off x="2124" y="2423"/>
                  <a:ext cx="0" cy="3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63" name="Line 545"/>
                <p:cNvSpPr>
                  <a:spLocks noChangeShapeType="1"/>
                </p:cNvSpPr>
                <p:nvPr/>
              </p:nvSpPr>
              <p:spPr bwMode="auto">
                <a:xfrm>
                  <a:off x="2177" y="2443"/>
                  <a:ext cx="0" cy="3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64" name="Line 546"/>
                <p:cNvSpPr>
                  <a:spLocks noChangeShapeType="1"/>
                </p:cNvSpPr>
                <p:nvPr/>
              </p:nvSpPr>
              <p:spPr bwMode="auto">
                <a:xfrm>
                  <a:off x="2157" y="2436"/>
                  <a:ext cx="0" cy="3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65" name="Line 547"/>
                <p:cNvSpPr>
                  <a:spLocks noChangeShapeType="1"/>
                </p:cNvSpPr>
                <p:nvPr/>
              </p:nvSpPr>
              <p:spPr bwMode="auto">
                <a:xfrm>
                  <a:off x="2140" y="2431"/>
                  <a:ext cx="0" cy="3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2813" name="Line 548"/>
              <p:cNvSpPr>
                <a:spLocks noChangeShapeType="1"/>
              </p:cNvSpPr>
              <p:nvPr/>
            </p:nvSpPr>
            <p:spPr bwMode="auto">
              <a:xfrm flipH="1" flipV="1">
                <a:off x="2140" y="2620"/>
                <a:ext cx="59" cy="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14" name="Line 549"/>
              <p:cNvSpPr>
                <a:spLocks noChangeShapeType="1"/>
              </p:cNvSpPr>
              <p:nvPr/>
            </p:nvSpPr>
            <p:spPr bwMode="auto">
              <a:xfrm flipH="1">
                <a:off x="2053" y="2415"/>
                <a:ext cx="53" cy="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767" name="Group 550"/>
            <p:cNvGrpSpPr>
              <a:grpSpLocks/>
            </p:cNvGrpSpPr>
            <p:nvPr/>
          </p:nvGrpSpPr>
          <p:grpSpPr bwMode="auto">
            <a:xfrm>
              <a:off x="2177" y="2953"/>
              <a:ext cx="44" cy="22"/>
              <a:chOff x="2177" y="2953"/>
              <a:chExt cx="44" cy="22"/>
            </a:xfrm>
          </p:grpSpPr>
          <p:sp>
            <p:nvSpPr>
              <p:cNvPr id="112808" name="Line 551"/>
              <p:cNvSpPr>
                <a:spLocks noChangeShapeType="1"/>
              </p:cNvSpPr>
              <p:nvPr/>
            </p:nvSpPr>
            <p:spPr bwMode="auto">
              <a:xfrm flipH="1">
                <a:off x="2177" y="2954"/>
                <a:ext cx="22" cy="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09" name="Line 552"/>
              <p:cNvSpPr>
                <a:spLocks noChangeShapeType="1"/>
              </p:cNvSpPr>
              <p:nvPr/>
            </p:nvSpPr>
            <p:spPr bwMode="auto">
              <a:xfrm>
                <a:off x="2178" y="2961"/>
                <a:ext cx="27" cy="1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10" name="Line 553"/>
              <p:cNvSpPr>
                <a:spLocks noChangeShapeType="1"/>
              </p:cNvSpPr>
              <p:nvPr/>
            </p:nvSpPr>
            <p:spPr bwMode="auto">
              <a:xfrm flipV="1">
                <a:off x="2196" y="2964"/>
                <a:ext cx="25" cy="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11" name="Line 554"/>
              <p:cNvSpPr>
                <a:spLocks noChangeShapeType="1"/>
              </p:cNvSpPr>
              <p:nvPr/>
            </p:nvSpPr>
            <p:spPr bwMode="auto">
              <a:xfrm>
                <a:off x="2194" y="2953"/>
                <a:ext cx="27" cy="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768" name="Group 555"/>
            <p:cNvGrpSpPr>
              <a:grpSpLocks/>
            </p:cNvGrpSpPr>
            <p:nvPr/>
          </p:nvGrpSpPr>
          <p:grpSpPr bwMode="auto">
            <a:xfrm>
              <a:off x="2259" y="2918"/>
              <a:ext cx="44" cy="22"/>
              <a:chOff x="2259" y="2918"/>
              <a:chExt cx="44" cy="22"/>
            </a:xfrm>
          </p:grpSpPr>
          <p:sp>
            <p:nvSpPr>
              <p:cNvPr id="112804" name="Line 556"/>
              <p:cNvSpPr>
                <a:spLocks noChangeShapeType="1"/>
              </p:cNvSpPr>
              <p:nvPr/>
            </p:nvSpPr>
            <p:spPr bwMode="auto">
              <a:xfrm flipH="1">
                <a:off x="2259" y="2918"/>
                <a:ext cx="22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05" name="Line 557"/>
              <p:cNvSpPr>
                <a:spLocks noChangeShapeType="1"/>
              </p:cNvSpPr>
              <p:nvPr/>
            </p:nvSpPr>
            <p:spPr bwMode="auto">
              <a:xfrm>
                <a:off x="2260" y="2926"/>
                <a:ext cx="26" cy="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06" name="Line 558"/>
              <p:cNvSpPr>
                <a:spLocks noChangeShapeType="1"/>
              </p:cNvSpPr>
              <p:nvPr/>
            </p:nvSpPr>
            <p:spPr bwMode="auto">
              <a:xfrm flipV="1">
                <a:off x="2279" y="2931"/>
                <a:ext cx="23" cy="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07" name="Line 559"/>
              <p:cNvSpPr>
                <a:spLocks noChangeShapeType="1"/>
              </p:cNvSpPr>
              <p:nvPr/>
            </p:nvSpPr>
            <p:spPr bwMode="auto">
              <a:xfrm>
                <a:off x="2276" y="2918"/>
                <a:ext cx="27" cy="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769" name="Group 560"/>
            <p:cNvGrpSpPr>
              <a:grpSpLocks/>
            </p:cNvGrpSpPr>
            <p:nvPr/>
          </p:nvGrpSpPr>
          <p:grpSpPr bwMode="auto">
            <a:xfrm>
              <a:off x="2053" y="2432"/>
              <a:ext cx="19" cy="59"/>
              <a:chOff x="2053" y="2432"/>
              <a:chExt cx="19" cy="59"/>
            </a:xfrm>
          </p:grpSpPr>
          <p:sp>
            <p:nvSpPr>
              <p:cNvPr id="112795" name="Freeform 561"/>
              <p:cNvSpPr>
                <a:spLocks/>
              </p:cNvSpPr>
              <p:nvPr/>
            </p:nvSpPr>
            <p:spPr bwMode="auto">
              <a:xfrm>
                <a:off x="2053" y="2433"/>
                <a:ext cx="17" cy="17"/>
              </a:xfrm>
              <a:custGeom>
                <a:avLst/>
                <a:gdLst>
                  <a:gd name="T0" fmla="*/ 9 w 17"/>
                  <a:gd name="T1" fmla="*/ 0 h 17"/>
                  <a:gd name="T2" fmla="*/ 11 w 17"/>
                  <a:gd name="T3" fmla="*/ 0 h 17"/>
                  <a:gd name="T4" fmla="*/ 14 w 17"/>
                  <a:gd name="T5" fmla="*/ 5 h 17"/>
                  <a:gd name="T6" fmla="*/ 16 w 17"/>
                  <a:gd name="T7" fmla="*/ 8 h 17"/>
                  <a:gd name="T8" fmla="*/ 16 w 17"/>
                  <a:gd name="T9" fmla="*/ 13 h 17"/>
                  <a:gd name="T10" fmla="*/ 12 w 17"/>
                  <a:gd name="T11" fmla="*/ 16 h 17"/>
                  <a:gd name="T12" fmla="*/ 7 w 17"/>
                  <a:gd name="T13" fmla="*/ 16 h 17"/>
                  <a:gd name="T14" fmla="*/ 3 w 17"/>
                  <a:gd name="T15" fmla="*/ 13 h 17"/>
                  <a:gd name="T16" fmla="*/ 2 w 17"/>
                  <a:gd name="T17" fmla="*/ 8 h 17"/>
                  <a:gd name="T18" fmla="*/ 0 w 17"/>
                  <a:gd name="T19" fmla="*/ 5 h 17"/>
                  <a:gd name="T20" fmla="*/ 2 w 17"/>
                  <a:gd name="T21" fmla="*/ 0 h 17"/>
                  <a:gd name="T22" fmla="*/ 9 w 17"/>
                  <a:gd name="T23" fmla="*/ 0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7"/>
                  <a:gd name="T38" fmla="*/ 17 w 17"/>
                  <a:gd name="T39" fmla="*/ 17 h 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7">
                    <a:moveTo>
                      <a:pt x="9" y="0"/>
                    </a:moveTo>
                    <a:lnTo>
                      <a:pt x="11" y="0"/>
                    </a:lnTo>
                    <a:lnTo>
                      <a:pt x="14" y="5"/>
                    </a:lnTo>
                    <a:lnTo>
                      <a:pt x="16" y="8"/>
                    </a:lnTo>
                    <a:lnTo>
                      <a:pt x="16" y="13"/>
                    </a:lnTo>
                    <a:lnTo>
                      <a:pt x="12" y="16"/>
                    </a:lnTo>
                    <a:lnTo>
                      <a:pt x="7" y="16"/>
                    </a:lnTo>
                    <a:lnTo>
                      <a:pt x="3" y="13"/>
                    </a:lnTo>
                    <a:lnTo>
                      <a:pt x="2" y="8"/>
                    </a:lnTo>
                    <a:lnTo>
                      <a:pt x="0" y="5"/>
                    </a:lnTo>
                    <a:lnTo>
                      <a:pt x="2" y="0"/>
                    </a:lnTo>
                    <a:lnTo>
                      <a:pt x="9" y="0"/>
                    </a:lnTo>
                  </a:path>
                </a:pathLst>
              </a:custGeom>
              <a:solidFill>
                <a:srgbClr val="444444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96" name="Freeform 562"/>
              <p:cNvSpPr>
                <a:spLocks/>
              </p:cNvSpPr>
              <p:nvPr/>
            </p:nvSpPr>
            <p:spPr bwMode="auto">
              <a:xfrm>
                <a:off x="2053" y="2439"/>
                <a:ext cx="17" cy="17"/>
              </a:xfrm>
              <a:custGeom>
                <a:avLst/>
                <a:gdLst>
                  <a:gd name="T0" fmla="*/ 9 w 17"/>
                  <a:gd name="T1" fmla="*/ 0 h 17"/>
                  <a:gd name="T2" fmla="*/ 11 w 17"/>
                  <a:gd name="T3" fmla="*/ 5 h 17"/>
                  <a:gd name="T4" fmla="*/ 14 w 17"/>
                  <a:gd name="T5" fmla="*/ 8 h 17"/>
                  <a:gd name="T6" fmla="*/ 14 w 17"/>
                  <a:gd name="T7" fmla="*/ 10 h 17"/>
                  <a:gd name="T8" fmla="*/ 16 w 17"/>
                  <a:gd name="T9" fmla="*/ 10 h 17"/>
                  <a:gd name="T10" fmla="*/ 12 w 17"/>
                  <a:gd name="T11" fmla="*/ 16 h 17"/>
                  <a:gd name="T12" fmla="*/ 7 w 17"/>
                  <a:gd name="T13" fmla="*/ 16 h 17"/>
                  <a:gd name="T14" fmla="*/ 3 w 17"/>
                  <a:gd name="T15" fmla="*/ 10 h 17"/>
                  <a:gd name="T16" fmla="*/ 2 w 17"/>
                  <a:gd name="T17" fmla="*/ 10 h 17"/>
                  <a:gd name="T18" fmla="*/ 0 w 17"/>
                  <a:gd name="T19" fmla="*/ 8 h 17"/>
                  <a:gd name="T20" fmla="*/ 0 w 17"/>
                  <a:gd name="T21" fmla="*/ 5 h 17"/>
                  <a:gd name="T22" fmla="*/ 2 w 17"/>
                  <a:gd name="T23" fmla="*/ 0 h 17"/>
                  <a:gd name="T24" fmla="*/ 9 w 17"/>
                  <a:gd name="T25" fmla="*/ 0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"/>
                  <a:gd name="T40" fmla="*/ 0 h 17"/>
                  <a:gd name="T41" fmla="*/ 17 w 17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" h="17">
                    <a:moveTo>
                      <a:pt x="9" y="0"/>
                    </a:moveTo>
                    <a:lnTo>
                      <a:pt x="11" y="5"/>
                    </a:lnTo>
                    <a:lnTo>
                      <a:pt x="14" y="8"/>
                    </a:lnTo>
                    <a:lnTo>
                      <a:pt x="14" y="10"/>
                    </a:lnTo>
                    <a:lnTo>
                      <a:pt x="16" y="10"/>
                    </a:lnTo>
                    <a:lnTo>
                      <a:pt x="12" y="16"/>
                    </a:lnTo>
                    <a:lnTo>
                      <a:pt x="7" y="16"/>
                    </a:lnTo>
                    <a:lnTo>
                      <a:pt x="3" y="10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2" y="0"/>
                    </a:lnTo>
                    <a:lnTo>
                      <a:pt x="9" y="0"/>
                    </a:lnTo>
                  </a:path>
                </a:pathLst>
              </a:custGeom>
              <a:solidFill>
                <a:srgbClr val="444444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97" name="Freeform 563"/>
              <p:cNvSpPr>
                <a:spLocks/>
              </p:cNvSpPr>
              <p:nvPr/>
            </p:nvSpPr>
            <p:spPr bwMode="auto">
              <a:xfrm>
                <a:off x="2053" y="2445"/>
                <a:ext cx="17" cy="17"/>
              </a:xfrm>
              <a:custGeom>
                <a:avLst/>
                <a:gdLst>
                  <a:gd name="T0" fmla="*/ 9 w 17"/>
                  <a:gd name="T1" fmla="*/ 0 h 17"/>
                  <a:gd name="T2" fmla="*/ 11 w 17"/>
                  <a:gd name="T3" fmla="*/ 2 h 17"/>
                  <a:gd name="T4" fmla="*/ 14 w 17"/>
                  <a:gd name="T5" fmla="*/ 8 h 17"/>
                  <a:gd name="T6" fmla="*/ 16 w 17"/>
                  <a:gd name="T7" fmla="*/ 10 h 17"/>
                  <a:gd name="T8" fmla="*/ 12 w 17"/>
                  <a:gd name="T9" fmla="*/ 16 h 17"/>
                  <a:gd name="T10" fmla="*/ 7 w 17"/>
                  <a:gd name="T11" fmla="*/ 16 h 17"/>
                  <a:gd name="T12" fmla="*/ 3 w 17"/>
                  <a:gd name="T13" fmla="*/ 10 h 17"/>
                  <a:gd name="T14" fmla="*/ 2 w 17"/>
                  <a:gd name="T15" fmla="*/ 10 h 17"/>
                  <a:gd name="T16" fmla="*/ 0 w 17"/>
                  <a:gd name="T17" fmla="*/ 8 h 17"/>
                  <a:gd name="T18" fmla="*/ 0 w 17"/>
                  <a:gd name="T19" fmla="*/ 2 h 17"/>
                  <a:gd name="T20" fmla="*/ 2 w 17"/>
                  <a:gd name="T21" fmla="*/ 0 h 17"/>
                  <a:gd name="T22" fmla="*/ 9 w 17"/>
                  <a:gd name="T23" fmla="*/ 0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7"/>
                  <a:gd name="T38" fmla="*/ 17 w 17"/>
                  <a:gd name="T39" fmla="*/ 17 h 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7">
                    <a:moveTo>
                      <a:pt x="9" y="0"/>
                    </a:moveTo>
                    <a:lnTo>
                      <a:pt x="11" y="2"/>
                    </a:lnTo>
                    <a:lnTo>
                      <a:pt x="14" y="8"/>
                    </a:lnTo>
                    <a:lnTo>
                      <a:pt x="16" y="10"/>
                    </a:lnTo>
                    <a:lnTo>
                      <a:pt x="12" y="16"/>
                    </a:lnTo>
                    <a:lnTo>
                      <a:pt x="7" y="16"/>
                    </a:lnTo>
                    <a:lnTo>
                      <a:pt x="3" y="10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" y="0"/>
                    </a:lnTo>
                  </a:path>
                </a:pathLst>
              </a:custGeom>
              <a:solidFill>
                <a:srgbClr val="444444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98" name="Freeform 564"/>
              <p:cNvSpPr>
                <a:spLocks/>
              </p:cNvSpPr>
              <p:nvPr/>
            </p:nvSpPr>
            <p:spPr bwMode="auto">
              <a:xfrm>
                <a:off x="2053" y="2450"/>
                <a:ext cx="17" cy="17"/>
              </a:xfrm>
              <a:custGeom>
                <a:avLst/>
                <a:gdLst>
                  <a:gd name="T0" fmla="*/ 9 w 17"/>
                  <a:gd name="T1" fmla="*/ 2 h 17"/>
                  <a:gd name="T2" fmla="*/ 12 w 17"/>
                  <a:gd name="T3" fmla="*/ 2 h 17"/>
                  <a:gd name="T4" fmla="*/ 14 w 17"/>
                  <a:gd name="T5" fmla="*/ 6 h 17"/>
                  <a:gd name="T6" fmla="*/ 16 w 17"/>
                  <a:gd name="T7" fmla="*/ 9 h 17"/>
                  <a:gd name="T8" fmla="*/ 16 w 17"/>
                  <a:gd name="T9" fmla="*/ 13 h 17"/>
                  <a:gd name="T10" fmla="*/ 12 w 17"/>
                  <a:gd name="T11" fmla="*/ 16 h 17"/>
                  <a:gd name="T12" fmla="*/ 7 w 17"/>
                  <a:gd name="T13" fmla="*/ 13 h 17"/>
                  <a:gd name="T14" fmla="*/ 3 w 17"/>
                  <a:gd name="T15" fmla="*/ 13 h 17"/>
                  <a:gd name="T16" fmla="*/ 2 w 17"/>
                  <a:gd name="T17" fmla="*/ 9 h 17"/>
                  <a:gd name="T18" fmla="*/ 0 w 17"/>
                  <a:gd name="T19" fmla="*/ 6 h 17"/>
                  <a:gd name="T20" fmla="*/ 0 w 17"/>
                  <a:gd name="T21" fmla="*/ 2 h 17"/>
                  <a:gd name="T22" fmla="*/ 3 w 17"/>
                  <a:gd name="T23" fmla="*/ 0 h 17"/>
                  <a:gd name="T24" fmla="*/ 9 w 17"/>
                  <a:gd name="T25" fmla="*/ 2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"/>
                  <a:gd name="T40" fmla="*/ 0 h 17"/>
                  <a:gd name="T41" fmla="*/ 17 w 17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" h="17">
                    <a:moveTo>
                      <a:pt x="9" y="2"/>
                    </a:moveTo>
                    <a:lnTo>
                      <a:pt x="12" y="2"/>
                    </a:lnTo>
                    <a:lnTo>
                      <a:pt x="14" y="6"/>
                    </a:lnTo>
                    <a:lnTo>
                      <a:pt x="16" y="9"/>
                    </a:lnTo>
                    <a:lnTo>
                      <a:pt x="16" y="13"/>
                    </a:lnTo>
                    <a:lnTo>
                      <a:pt x="12" y="16"/>
                    </a:lnTo>
                    <a:lnTo>
                      <a:pt x="7" y="13"/>
                    </a:lnTo>
                    <a:lnTo>
                      <a:pt x="3" y="13"/>
                    </a:lnTo>
                    <a:lnTo>
                      <a:pt x="2" y="9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9" y="2"/>
                    </a:lnTo>
                  </a:path>
                </a:pathLst>
              </a:custGeom>
              <a:solidFill>
                <a:srgbClr val="444444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99" name="Freeform 565"/>
              <p:cNvSpPr>
                <a:spLocks/>
              </p:cNvSpPr>
              <p:nvPr/>
            </p:nvSpPr>
            <p:spPr bwMode="auto">
              <a:xfrm>
                <a:off x="2053" y="2456"/>
                <a:ext cx="17" cy="17"/>
              </a:xfrm>
              <a:custGeom>
                <a:avLst/>
                <a:gdLst>
                  <a:gd name="T0" fmla="*/ 9 w 17"/>
                  <a:gd name="T1" fmla="*/ 0 h 17"/>
                  <a:gd name="T2" fmla="*/ 11 w 17"/>
                  <a:gd name="T3" fmla="*/ 5 h 17"/>
                  <a:gd name="T4" fmla="*/ 14 w 17"/>
                  <a:gd name="T5" fmla="*/ 5 h 17"/>
                  <a:gd name="T6" fmla="*/ 16 w 17"/>
                  <a:gd name="T7" fmla="*/ 8 h 17"/>
                  <a:gd name="T8" fmla="*/ 16 w 17"/>
                  <a:gd name="T9" fmla="*/ 13 h 17"/>
                  <a:gd name="T10" fmla="*/ 12 w 17"/>
                  <a:gd name="T11" fmla="*/ 16 h 17"/>
                  <a:gd name="T12" fmla="*/ 7 w 17"/>
                  <a:gd name="T13" fmla="*/ 16 h 17"/>
                  <a:gd name="T14" fmla="*/ 3 w 17"/>
                  <a:gd name="T15" fmla="*/ 13 h 17"/>
                  <a:gd name="T16" fmla="*/ 2 w 17"/>
                  <a:gd name="T17" fmla="*/ 8 h 17"/>
                  <a:gd name="T18" fmla="*/ 0 w 17"/>
                  <a:gd name="T19" fmla="*/ 8 h 17"/>
                  <a:gd name="T20" fmla="*/ 0 w 17"/>
                  <a:gd name="T21" fmla="*/ 5 h 17"/>
                  <a:gd name="T22" fmla="*/ 2 w 17"/>
                  <a:gd name="T23" fmla="*/ 0 h 17"/>
                  <a:gd name="T24" fmla="*/ 9 w 17"/>
                  <a:gd name="T25" fmla="*/ 0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"/>
                  <a:gd name="T40" fmla="*/ 0 h 17"/>
                  <a:gd name="T41" fmla="*/ 17 w 17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" h="17">
                    <a:moveTo>
                      <a:pt x="9" y="0"/>
                    </a:moveTo>
                    <a:lnTo>
                      <a:pt x="11" y="5"/>
                    </a:lnTo>
                    <a:lnTo>
                      <a:pt x="14" y="5"/>
                    </a:lnTo>
                    <a:lnTo>
                      <a:pt x="16" y="8"/>
                    </a:lnTo>
                    <a:lnTo>
                      <a:pt x="16" y="13"/>
                    </a:lnTo>
                    <a:lnTo>
                      <a:pt x="12" y="16"/>
                    </a:lnTo>
                    <a:lnTo>
                      <a:pt x="7" y="16"/>
                    </a:lnTo>
                    <a:lnTo>
                      <a:pt x="3" y="13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2" y="0"/>
                    </a:lnTo>
                    <a:lnTo>
                      <a:pt x="9" y="0"/>
                    </a:lnTo>
                  </a:path>
                </a:pathLst>
              </a:custGeom>
              <a:solidFill>
                <a:srgbClr val="444444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00" name="Freeform 566"/>
              <p:cNvSpPr>
                <a:spLocks/>
              </p:cNvSpPr>
              <p:nvPr/>
            </p:nvSpPr>
            <p:spPr bwMode="auto">
              <a:xfrm>
                <a:off x="2053" y="2462"/>
                <a:ext cx="17" cy="17"/>
              </a:xfrm>
              <a:custGeom>
                <a:avLst/>
                <a:gdLst>
                  <a:gd name="T0" fmla="*/ 9 w 17"/>
                  <a:gd name="T1" fmla="*/ 2 h 17"/>
                  <a:gd name="T2" fmla="*/ 11 w 17"/>
                  <a:gd name="T3" fmla="*/ 2 h 17"/>
                  <a:gd name="T4" fmla="*/ 14 w 17"/>
                  <a:gd name="T5" fmla="*/ 6 h 17"/>
                  <a:gd name="T6" fmla="*/ 16 w 17"/>
                  <a:gd name="T7" fmla="*/ 9 h 17"/>
                  <a:gd name="T8" fmla="*/ 16 w 17"/>
                  <a:gd name="T9" fmla="*/ 13 h 17"/>
                  <a:gd name="T10" fmla="*/ 12 w 17"/>
                  <a:gd name="T11" fmla="*/ 16 h 17"/>
                  <a:gd name="T12" fmla="*/ 7 w 17"/>
                  <a:gd name="T13" fmla="*/ 13 h 17"/>
                  <a:gd name="T14" fmla="*/ 3 w 17"/>
                  <a:gd name="T15" fmla="*/ 13 h 17"/>
                  <a:gd name="T16" fmla="*/ 2 w 17"/>
                  <a:gd name="T17" fmla="*/ 9 h 17"/>
                  <a:gd name="T18" fmla="*/ 0 w 17"/>
                  <a:gd name="T19" fmla="*/ 6 h 17"/>
                  <a:gd name="T20" fmla="*/ 0 w 17"/>
                  <a:gd name="T21" fmla="*/ 2 h 17"/>
                  <a:gd name="T22" fmla="*/ 2 w 17"/>
                  <a:gd name="T23" fmla="*/ 0 h 17"/>
                  <a:gd name="T24" fmla="*/ 9 w 17"/>
                  <a:gd name="T25" fmla="*/ 2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"/>
                  <a:gd name="T40" fmla="*/ 0 h 17"/>
                  <a:gd name="T41" fmla="*/ 17 w 17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" h="17">
                    <a:moveTo>
                      <a:pt x="9" y="2"/>
                    </a:moveTo>
                    <a:lnTo>
                      <a:pt x="11" y="2"/>
                    </a:lnTo>
                    <a:lnTo>
                      <a:pt x="14" y="6"/>
                    </a:lnTo>
                    <a:lnTo>
                      <a:pt x="16" y="9"/>
                    </a:lnTo>
                    <a:lnTo>
                      <a:pt x="16" y="13"/>
                    </a:lnTo>
                    <a:lnTo>
                      <a:pt x="12" y="16"/>
                    </a:lnTo>
                    <a:lnTo>
                      <a:pt x="7" y="13"/>
                    </a:lnTo>
                    <a:lnTo>
                      <a:pt x="3" y="13"/>
                    </a:lnTo>
                    <a:lnTo>
                      <a:pt x="2" y="9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" y="2"/>
                    </a:lnTo>
                  </a:path>
                </a:pathLst>
              </a:custGeom>
              <a:solidFill>
                <a:srgbClr val="444444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01" name="Freeform 567"/>
              <p:cNvSpPr>
                <a:spLocks/>
              </p:cNvSpPr>
              <p:nvPr/>
            </p:nvSpPr>
            <p:spPr bwMode="auto">
              <a:xfrm>
                <a:off x="2053" y="2467"/>
                <a:ext cx="17" cy="17"/>
              </a:xfrm>
              <a:custGeom>
                <a:avLst/>
                <a:gdLst>
                  <a:gd name="T0" fmla="*/ 9 w 17"/>
                  <a:gd name="T1" fmla="*/ 0 h 17"/>
                  <a:gd name="T2" fmla="*/ 11 w 17"/>
                  <a:gd name="T3" fmla="*/ 2 h 17"/>
                  <a:gd name="T4" fmla="*/ 14 w 17"/>
                  <a:gd name="T5" fmla="*/ 6 h 17"/>
                  <a:gd name="T6" fmla="*/ 16 w 17"/>
                  <a:gd name="T7" fmla="*/ 9 h 17"/>
                  <a:gd name="T8" fmla="*/ 16 w 17"/>
                  <a:gd name="T9" fmla="*/ 13 h 17"/>
                  <a:gd name="T10" fmla="*/ 12 w 17"/>
                  <a:gd name="T11" fmla="*/ 16 h 17"/>
                  <a:gd name="T12" fmla="*/ 7 w 17"/>
                  <a:gd name="T13" fmla="*/ 13 h 17"/>
                  <a:gd name="T14" fmla="*/ 3 w 17"/>
                  <a:gd name="T15" fmla="*/ 13 h 17"/>
                  <a:gd name="T16" fmla="*/ 2 w 17"/>
                  <a:gd name="T17" fmla="*/ 9 h 17"/>
                  <a:gd name="T18" fmla="*/ 0 w 17"/>
                  <a:gd name="T19" fmla="*/ 6 h 17"/>
                  <a:gd name="T20" fmla="*/ 0 w 17"/>
                  <a:gd name="T21" fmla="*/ 2 h 17"/>
                  <a:gd name="T22" fmla="*/ 2 w 17"/>
                  <a:gd name="T23" fmla="*/ 0 h 17"/>
                  <a:gd name="T24" fmla="*/ 9 w 17"/>
                  <a:gd name="T25" fmla="*/ 0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"/>
                  <a:gd name="T40" fmla="*/ 0 h 17"/>
                  <a:gd name="T41" fmla="*/ 17 w 17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" h="17">
                    <a:moveTo>
                      <a:pt x="9" y="0"/>
                    </a:moveTo>
                    <a:lnTo>
                      <a:pt x="11" y="2"/>
                    </a:lnTo>
                    <a:lnTo>
                      <a:pt x="14" y="6"/>
                    </a:lnTo>
                    <a:lnTo>
                      <a:pt x="16" y="9"/>
                    </a:lnTo>
                    <a:lnTo>
                      <a:pt x="16" y="13"/>
                    </a:lnTo>
                    <a:lnTo>
                      <a:pt x="12" y="16"/>
                    </a:lnTo>
                    <a:lnTo>
                      <a:pt x="7" y="13"/>
                    </a:lnTo>
                    <a:lnTo>
                      <a:pt x="3" y="13"/>
                    </a:lnTo>
                    <a:lnTo>
                      <a:pt x="2" y="9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" y="0"/>
                    </a:lnTo>
                  </a:path>
                </a:pathLst>
              </a:custGeom>
              <a:solidFill>
                <a:srgbClr val="444444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02" name="Freeform 568"/>
              <p:cNvSpPr>
                <a:spLocks/>
              </p:cNvSpPr>
              <p:nvPr/>
            </p:nvSpPr>
            <p:spPr bwMode="auto">
              <a:xfrm>
                <a:off x="2053" y="2474"/>
                <a:ext cx="17" cy="17"/>
              </a:xfrm>
              <a:custGeom>
                <a:avLst/>
                <a:gdLst>
                  <a:gd name="T0" fmla="*/ 9 w 17"/>
                  <a:gd name="T1" fmla="*/ 0 h 17"/>
                  <a:gd name="T2" fmla="*/ 12 w 17"/>
                  <a:gd name="T3" fmla="*/ 5 h 17"/>
                  <a:gd name="T4" fmla="*/ 14 w 17"/>
                  <a:gd name="T5" fmla="*/ 8 h 17"/>
                  <a:gd name="T6" fmla="*/ 16 w 17"/>
                  <a:gd name="T7" fmla="*/ 13 h 17"/>
                  <a:gd name="T8" fmla="*/ 12 w 17"/>
                  <a:gd name="T9" fmla="*/ 16 h 17"/>
                  <a:gd name="T10" fmla="*/ 7 w 17"/>
                  <a:gd name="T11" fmla="*/ 16 h 17"/>
                  <a:gd name="T12" fmla="*/ 3 w 17"/>
                  <a:gd name="T13" fmla="*/ 13 h 17"/>
                  <a:gd name="T14" fmla="*/ 2 w 17"/>
                  <a:gd name="T15" fmla="*/ 13 h 17"/>
                  <a:gd name="T16" fmla="*/ 0 w 17"/>
                  <a:gd name="T17" fmla="*/ 8 h 17"/>
                  <a:gd name="T18" fmla="*/ 0 w 17"/>
                  <a:gd name="T19" fmla="*/ 5 h 17"/>
                  <a:gd name="T20" fmla="*/ 3 w 17"/>
                  <a:gd name="T21" fmla="*/ 0 h 17"/>
                  <a:gd name="T22" fmla="*/ 9 w 17"/>
                  <a:gd name="T23" fmla="*/ 0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7"/>
                  <a:gd name="T38" fmla="*/ 17 w 17"/>
                  <a:gd name="T39" fmla="*/ 17 h 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7">
                    <a:moveTo>
                      <a:pt x="9" y="0"/>
                    </a:moveTo>
                    <a:lnTo>
                      <a:pt x="12" y="5"/>
                    </a:lnTo>
                    <a:lnTo>
                      <a:pt x="14" y="8"/>
                    </a:lnTo>
                    <a:lnTo>
                      <a:pt x="16" y="13"/>
                    </a:lnTo>
                    <a:lnTo>
                      <a:pt x="12" y="16"/>
                    </a:lnTo>
                    <a:lnTo>
                      <a:pt x="7" y="16"/>
                    </a:lnTo>
                    <a:lnTo>
                      <a:pt x="3" y="13"/>
                    </a:lnTo>
                    <a:lnTo>
                      <a:pt x="2" y="13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3" y="0"/>
                    </a:lnTo>
                    <a:lnTo>
                      <a:pt x="9" y="0"/>
                    </a:lnTo>
                  </a:path>
                </a:pathLst>
              </a:custGeom>
              <a:solidFill>
                <a:srgbClr val="444444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03" name="Freeform 569"/>
              <p:cNvSpPr>
                <a:spLocks/>
              </p:cNvSpPr>
              <p:nvPr/>
            </p:nvSpPr>
            <p:spPr bwMode="auto">
              <a:xfrm>
                <a:off x="2055" y="2432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8 w 17"/>
                  <a:gd name="T3" fmla="*/ 0 h 17"/>
                  <a:gd name="T4" fmla="*/ 11 w 17"/>
                  <a:gd name="T5" fmla="*/ 0 h 17"/>
                  <a:gd name="T6" fmla="*/ 14 w 17"/>
                  <a:gd name="T7" fmla="*/ 10 h 17"/>
                  <a:gd name="T8" fmla="*/ 16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0"/>
                    </a:moveTo>
                    <a:lnTo>
                      <a:pt x="8" y="0"/>
                    </a:lnTo>
                    <a:lnTo>
                      <a:pt x="11" y="0"/>
                    </a:lnTo>
                    <a:lnTo>
                      <a:pt x="14" y="10"/>
                    </a:lnTo>
                    <a:lnTo>
                      <a:pt x="16" y="1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770" name="Group 570"/>
            <p:cNvGrpSpPr>
              <a:grpSpLocks/>
            </p:cNvGrpSpPr>
            <p:nvPr/>
          </p:nvGrpSpPr>
          <p:grpSpPr bwMode="auto">
            <a:xfrm>
              <a:off x="2167" y="2476"/>
              <a:ext cx="19" cy="58"/>
              <a:chOff x="2167" y="2476"/>
              <a:chExt cx="19" cy="58"/>
            </a:xfrm>
          </p:grpSpPr>
          <p:sp>
            <p:nvSpPr>
              <p:cNvPr id="112786" name="Freeform 571"/>
              <p:cNvSpPr>
                <a:spLocks/>
              </p:cNvSpPr>
              <p:nvPr/>
            </p:nvSpPr>
            <p:spPr bwMode="auto">
              <a:xfrm>
                <a:off x="2167" y="2477"/>
                <a:ext cx="17" cy="17"/>
              </a:xfrm>
              <a:custGeom>
                <a:avLst/>
                <a:gdLst>
                  <a:gd name="T0" fmla="*/ 8 w 17"/>
                  <a:gd name="T1" fmla="*/ 0 h 17"/>
                  <a:gd name="T2" fmla="*/ 12 w 17"/>
                  <a:gd name="T3" fmla="*/ 3 h 17"/>
                  <a:gd name="T4" fmla="*/ 14 w 17"/>
                  <a:gd name="T5" fmla="*/ 9 h 17"/>
                  <a:gd name="T6" fmla="*/ 16 w 17"/>
                  <a:gd name="T7" fmla="*/ 12 h 17"/>
                  <a:gd name="T8" fmla="*/ 12 w 17"/>
                  <a:gd name="T9" fmla="*/ 16 h 17"/>
                  <a:gd name="T10" fmla="*/ 7 w 17"/>
                  <a:gd name="T11" fmla="*/ 16 h 17"/>
                  <a:gd name="T12" fmla="*/ 3 w 17"/>
                  <a:gd name="T13" fmla="*/ 12 h 17"/>
                  <a:gd name="T14" fmla="*/ 1 w 17"/>
                  <a:gd name="T15" fmla="*/ 12 h 17"/>
                  <a:gd name="T16" fmla="*/ 0 w 17"/>
                  <a:gd name="T17" fmla="*/ 9 h 17"/>
                  <a:gd name="T18" fmla="*/ 0 w 17"/>
                  <a:gd name="T19" fmla="*/ 3 h 17"/>
                  <a:gd name="T20" fmla="*/ 3 w 17"/>
                  <a:gd name="T21" fmla="*/ 0 h 17"/>
                  <a:gd name="T22" fmla="*/ 8 w 17"/>
                  <a:gd name="T23" fmla="*/ 0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7"/>
                  <a:gd name="T38" fmla="*/ 17 w 17"/>
                  <a:gd name="T39" fmla="*/ 17 h 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7">
                    <a:moveTo>
                      <a:pt x="8" y="0"/>
                    </a:moveTo>
                    <a:lnTo>
                      <a:pt x="12" y="3"/>
                    </a:lnTo>
                    <a:lnTo>
                      <a:pt x="14" y="9"/>
                    </a:lnTo>
                    <a:lnTo>
                      <a:pt x="16" y="12"/>
                    </a:lnTo>
                    <a:lnTo>
                      <a:pt x="12" y="16"/>
                    </a:lnTo>
                    <a:lnTo>
                      <a:pt x="7" y="16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9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444444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87" name="Freeform 572"/>
              <p:cNvSpPr>
                <a:spLocks/>
              </p:cNvSpPr>
              <p:nvPr/>
            </p:nvSpPr>
            <p:spPr bwMode="auto">
              <a:xfrm>
                <a:off x="2167" y="2484"/>
                <a:ext cx="17" cy="17"/>
              </a:xfrm>
              <a:custGeom>
                <a:avLst/>
                <a:gdLst>
                  <a:gd name="T0" fmla="*/ 8 w 17"/>
                  <a:gd name="T1" fmla="*/ 0 h 17"/>
                  <a:gd name="T2" fmla="*/ 11 w 17"/>
                  <a:gd name="T3" fmla="*/ 0 h 17"/>
                  <a:gd name="T4" fmla="*/ 14 w 17"/>
                  <a:gd name="T5" fmla="*/ 2 h 17"/>
                  <a:gd name="T6" fmla="*/ 16 w 17"/>
                  <a:gd name="T7" fmla="*/ 8 h 17"/>
                  <a:gd name="T8" fmla="*/ 16 w 17"/>
                  <a:gd name="T9" fmla="*/ 10 h 17"/>
                  <a:gd name="T10" fmla="*/ 12 w 17"/>
                  <a:gd name="T11" fmla="*/ 16 h 17"/>
                  <a:gd name="T12" fmla="*/ 7 w 17"/>
                  <a:gd name="T13" fmla="*/ 16 h 17"/>
                  <a:gd name="T14" fmla="*/ 3 w 17"/>
                  <a:gd name="T15" fmla="*/ 10 h 17"/>
                  <a:gd name="T16" fmla="*/ 1 w 17"/>
                  <a:gd name="T17" fmla="*/ 8 h 17"/>
                  <a:gd name="T18" fmla="*/ 0 w 17"/>
                  <a:gd name="T19" fmla="*/ 2 h 17"/>
                  <a:gd name="T20" fmla="*/ 1 w 17"/>
                  <a:gd name="T21" fmla="*/ 0 h 17"/>
                  <a:gd name="T22" fmla="*/ 8 w 17"/>
                  <a:gd name="T23" fmla="*/ 0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7"/>
                  <a:gd name="T38" fmla="*/ 17 w 17"/>
                  <a:gd name="T39" fmla="*/ 17 h 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7">
                    <a:moveTo>
                      <a:pt x="8" y="0"/>
                    </a:moveTo>
                    <a:lnTo>
                      <a:pt x="11" y="0"/>
                    </a:lnTo>
                    <a:lnTo>
                      <a:pt x="14" y="2"/>
                    </a:lnTo>
                    <a:lnTo>
                      <a:pt x="16" y="8"/>
                    </a:lnTo>
                    <a:lnTo>
                      <a:pt x="16" y="10"/>
                    </a:lnTo>
                    <a:lnTo>
                      <a:pt x="12" y="16"/>
                    </a:lnTo>
                    <a:lnTo>
                      <a:pt x="7" y="16"/>
                    </a:lnTo>
                    <a:lnTo>
                      <a:pt x="3" y="10"/>
                    </a:lnTo>
                    <a:lnTo>
                      <a:pt x="1" y="8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444444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88" name="Freeform 573"/>
              <p:cNvSpPr>
                <a:spLocks/>
              </p:cNvSpPr>
              <p:nvPr/>
            </p:nvSpPr>
            <p:spPr bwMode="auto">
              <a:xfrm>
                <a:off x="2167" y="2488"/>
                <a:ext cx="17" cy="17"/>
              </a:xfrm>
              <a:custGeom>
                <a:avLst/>
                <a:gdLst>
                  <a:gd name="T0" fmla="*/ 8 w 17"/>
                  <a:gd name="T1" fmla="*/ 4 h 17"/>
                  <a:gd name="T2" fmla="*/ 11 w 17"/>
                  <a:gd name="T3" fmla="*/ 4 h 17"/>
                  <a:gd name="T4" fmla="*/ 14 w 17"/>
                  <a:gd name="T5" fmla="*/ 6 h 17"/>
                  <a:gd name="T6" fmla="*/ 16 w 17"/>
                  <a:gd name="T7" fmla="*/ 10 h 17"/>
                  <a:gd name="T8" fmla="*/ 16 w 17"/>
                  <a:gd name="T9" fmla="*/ 12 h 17"/>
                  <a:gd name="T10" fmla="*/ 12 w 17"/>
                  <a:gd name="T11" fmla="*/ 16 h 17"/>
                  <a:gd name="T12" fmla="*/ 7 w 17"/>
                  <a:gd name="T13" fmla="*/ 12 h 17"/>
                  <a:gd name="T14" fmla="*/ 3 w 17"/>
                  <a:gd name="T15" fmla="*/ 12 h 17"/>
                  <a:gd name="T16" fmla="*/ 1 w 17"/>
                  <a:gd name="T17" fmla="*/ 10 h 17"/>
                  <a:gd name="T18" fmla="*/ 0 w 17"/>
                  <a:gd name="T19" fmla="*/ 6 h 17"/>
                  <a:gd name="T20" fmla="*/ 0 w 17"/>
                  <a:gd name="T21" fmla="*/ 4 h 17"/>
                  <a:gd name="T22" fmla="*/ 1 w 17"/>
                  <a:gd name="T23" fmla="*/ 0 h 17"/>
                  <a:gd name="T24" fmla="*/ 8 w 17"/>
                  <a:gd name="T25" fmla="*/ 4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"/>
                  <a:gd name="T40" fmla="*/ 0 h 17"/>
                  <a:gd name="T41" fmla="*/ 17 w 17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" h="17">
                    <a:moveTo>
                      <a:pt x="8" y="4"/>
                    </a:moveTo>
                    <a:lnTo>
                      <a:pt x="11" y="4"/>
                    </a:lnTo>
                    <a:lnTo>
                      <a:pt x="14" y="6"/>
                    </a:lnTo>
                    <a:lnTo>
                      <a:pt x="16" y="10"/>
                    </a:lnTo>
                    <a:lnTo>
                      <a:pt x="16" y="12"/>
                    </a:lnTo>
                    <a:lnTo>
                      <a:pt x="12" y="16"/>
                    </a:lnTo>
                    <a:lnTo>
                      <a:pt x="7" y="12"/>
                    </a:lnTo>
                    <a:lnTo>
                      <a:pt x="3" y="12"/>
                    </a:lnTo>
                    <a:lnTo>
                      <a:pt x="1" y="10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" y="0"/>
                    </a:lnTo>
                    <a:lnTo>
                      <a:pt x="8" y="4"/>
                    </a:lnTo>
                  </a:path>
                </a:pathLst>
              </a:custGeom>
              <a:solidFill>
                <a:srgbClr val="444444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89" name="Freeform 574"/>
              <p:cNvSpPr>
                <a:spLocks/>
              </p:cNvSpPr>
              <p:nvPr/>
            </p:nvSpPr>
            <p:spPr bwMode="auto">
              <a:xfrm>
                <a:off x="2167" y="2495"/>
                <a:ext cx="17" cy="17"/>
              </a:xfrm>
              <a:custGeom>
                <a:avLst/>
                <a:gdLst>
                  <a:gd name="T0" fmla="*/ 8 w 17"/>
                  <a:gd name="T1" fmla="*/ 0 h 17"/>
                  <a:gd name="T2" fmla="*/ 12 w 17"/>
                  <a:gd name="T3" fmla="*/ 2 h 17"/>
                  <a:gd name="T4" fmla="*/ 14 w 17"/>
                  <a:gd name="T5" fmla="*/ 8 h 17"/>
                  <a:gd name="T6" fmla="*/ 16 w 17"/>
                  <a:gd name="T7" fmla="*/ 8 h 17"/>
                  <a:gd name="T8" fmla="*/ 16 w 17"/>
                  <a:gd name="T9" fmla="*/ 10 h 17"/>
                  <a:gd name="T10" fmla="*/ 12 w 17"/>
                  <a:gd name="T11" fmla="*/ 16 h 17"/>
                  <a:gd name="T12" fmla="*/ 7 w 17"/>
                  <a:gd name="T13" fmla="*/ 16 h 17"/>
                  <a:gd name="T14" fmla="*/ 3 w 17"/>
                  <a:gd name="T15" fmla="*/ 10 h 17"/>
                  <a:gd name="T16" fmla="*/ 1 w 17"/>
                  <a:gd name="T17" fmla="*/ 10 h 17"/>
                  <a:gd name="T18" fmla="*/ 0 w 17"/>
                  <a:gd name="T19" fmla="*/ 8 h 17"/>
                  <a:gd name="T20" fmla="*/ 0 w 17"/>
                  <a:gd name="T21" fmla="*/ 2 h 17"/>
                  <a:gd name="T22" fmla="*/ 3 w 17"/>
                  <a:gd name="T23" fmla="*/ 0 h 17"/>
                  <a:gd name="T24" fmla="*/ 8 w 17"/>
                  <a:gd name="T25" fmla="*/ 0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"/>
                  <a:gd name="T40" fmla="*/ 0 h 17"/>
                  <a:gd name="T41" fmla="*/ 17 w 17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" h="17">
                    <a:moveTo>
                      <a:pt x="8" y="0"/>
                    </a:moveTo>
                    <a:lnTo>
                      <a:pt x="12" y="2"/>
                    </a:lnTo>
                    <a:lnTo>
                      <a:pt x="14" y="8"/>
                    </a:lnTo>
                    <a:lnTo>
                      <a:pt x="16" y="8"/>
                    </a:lnTo>
                    <a:lnTo>
                      <a:pt x="16" y="10"/>
                    </a:lnTo>
                    <a:lnTo>
                      <a:pt x="12" y="16"/>
                    </a:lnTo>
                    <a:lnTo>
                      <a:pt x="7" y="16"/>
                    </a:lnTo>
                    <a:lnTo>
                      <a:pt x="3" y="10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444444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90" name="Freeform 575"/>
              <p:cNvSpPr>
                <a:spLocks/>
              </p:cNvSpPr>
              <p:nvPr/>
            </p:nvSpPr>
            <p:spPr bwMode="auto">
              <a:xfrm>
                <a:off x="2167" y="2500"/>
                <a:ext cx="17" cy="17"/>
              </a:xfrm>
              <a:custGeom>
                <a:avLst/>
                <a:gdLst>
                  <a:gd name="T0" fmla="*/ 8 w 17"/>
                  <a:gd name="T1" fmla="*/ 2 h 17"/>
                  <a:gd name="T2" fmla="*/ 12 w 17"/>
                  <a:gd name="T3" fmla="*/ 2 h 17"/>
                  <a:gd name="T4" fmla="*/ 14 w 17"/>
                  <a:gd name="T5" fmla="*/ 4 h 17"/>
                  <a:gd name="T6" fmla="*/ 16 w 17"/>
                  <a:gd name="T7" fmla="*/ 9 h 17"/>
                  <a:gd name="T8" fmla="*/ 16 w 17"/>
                  <a:gd name="T9" fmla="*/ 11 h 17"/>
                  <a:gd name="T10" fmla="*/ 12 w 17"/>
                  <a:gd name="T11" fmla="*/ 16 h 17"/>
                  <a:gd name="T12" fmla="*/ 7 w 17"/>
                  <a:gd name="T13" fmla="*/ 11 h 17"/>
                  <a:gd name="T14" fmla="*/ 3 w 17"/>
                  <a:gd name="T15" fmla="*/ 11 h 17"/>
                  <a:gd name="T16" fmla="*/ 1 w 17"/>
                  <a:gd name="T17" fmla="*/ 9 h 17"/>
                  <a:gd name="T18" fmla="*/ 0 w 17"/>
                  <a:gd name="T19" fmla="*/ 4 h 17"/>
                  <a:gd name="T20" fmla="*/ 0 w 17"/>
                  <a:gd name="T21" fmla="*/ 2 h 17"/>
                  <a:gd name="T22" fmla="*/ 3 w 17"/>
                  <a:gd name="T23" fmla="*/ 0 h 17"/>
                  <a:gd name="T24" fmla="*/ 8 w 17"/>
                  <a:gd name="T25" fmla="*/ 2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"/>
                  <a:gd name="T40" fmla="*/ 0 h 17"/>
                  <a:gd name="T41" fmla="*/ 17 w 17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" h="17">
                    <a:moveTo>
                      <a:pt x="8" y="2"/>
                    </a:moveTo>
                    <a:lnTo>
                      <a:pt x="12" y="2"/>
                    </a:lnTo>
                    <a:lnTo>
                      <a:pt x="14" y="4"/>
                    </a:lnTo>
                    <a:lnTo>
                      <a:pt x="16" y="9"/>
                    </a:lnTo>
                    <a:lnTo>
                      <a:pt x="16" y="11"/>
                    </a:lnTo>
                    <a:lnTo>
                      <a:pt x="12" y="16"/>
                    </a:lnTo>
                    <a:lnTo>
                      <a:pt x="7" y="11"/>
                    </a:lnTo>
                    <a:lnTo>
                      <a:pt x="3" y="11"/>
                    </a:lnTo>
                    <a:lnTo>
                      <a:pt x="1" y="9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8" y="2"/>
                    </a:lnTo>
                  </a:path>
                </a:pathLst>
              </a:custGeom>
              <a:solidFill>
                <a:srgbClr val="444444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91" name="Freeform 576"/>
              <p:cNvSpPr>
                <a:spLocks/>
              </p:cNvSpPr>
              <p:nvPr/>
            </p:nvSpPr>
            <p:spPr bwMode="auto">
              <a:xfrm>
                <a:off x="2167" y="2506"/>
                <a:ext cx="17" cy="17"/>
              </a:xfrm>
              <a:custGeom>
                <a:avLst/>
                <a:gdLst>
                  <a:gd name="T0" fmla="*/ 8 w 17"/>
                  <a:gd name="T1" fmla="*/ 0 h 17"/>
                  <a:gd name="T2" fmla="*/ 12 w 17"/>
                  <a:gd name="T3" fmla="*/ 2 h 17"/>
                  <a:gd name="T4" fmla="*/ 14 w 17"/>
                  <a:gd name="T5" fmla="*/ 8 h 17"/>
                  <a:gd name="T6" fmla="*/ 16 w 17"/>
                  <a:gd name="T7" fmla="*/ 8 h 17"/>
                  <a:gd name="T8" fmla="*/ 16 w 17"/>
                  <a:gd name="T9" fmla="*/ 10 h 17"/>
                  <a:gd name="T10" fmla="*/ 12 w 17"/>
                  <a:gd name="T11" fmla="*/ 16 h 17"/>
                  <a:gd name="T12" fmla="*/ 7 w 17"/>
                  <a:gd name="T13" fmla="*/ 16 h 17"/>
                  <a:gd name="T14" fmla="*/ 3 w 17"/>
                  <a:gd name="T15" fmla="*/ 10 h 17"/>
                  <a:gd name="T16" fmla="*/ 1 w 17"/>
                  <a:gd name="T17" fmla="*/ 8 h 17"/>
                  <a:gd name="T18" fmla="*/ 0 w 17"/>
                  <a:gd name="T19" fmla="*/ 8 h 17"/>
                  <a:gd name="T20" fmla="*/ 0 w 17"/>
                  <a:gd name="T21" fmla="*/ 2 h 17"/>
                  <a:gd name="T22" fmla="*/ 3 w 17"/>
                  <a:gd name="T23" fmla="*/ 0 h 17"/>
                  <a:gd name="T24" fmla="*/ 8 w 17"/>
                  <a:gd name="T25" fmla="*/ 0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"/>
                  <a:gd name="T40" fmla="*/ 0 h 17"/>
                  <a:gd name="T41" fmla="*/ 17 w 17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" h="17">
                    <a:moveTo>
                      <a:pt x="8" y="0"/>
                    </a:moveTo>
                    <a:lnTo>
                      <a:pt x="12" y="2"/>
                    </a:lnTo>
                    <a:lnTo>
                      <a:pt x="14" y="8"/>
                    </a:lnTo>
                    <a:lnTo>
                      <a:pt x="16" y="8"/>
                    </a:lnTo>
                    <a:lnTo>
                      <a:pt x="16" y="10"/>
                    </a:lnTo>
                    <a:lnTo>
                      <a:pt x="12" y="16"/>
                    </a:lnTo>
                    <a:lnTo>
                      <a:pt x="7" y="16"/>
                    </a:lnTo>
                    <a:lnTo>
                      <a:pt x="3" y="10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444444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92" name="Freeform 577"/>
              <p:cNvSpPr>
                <a:spLocks/>
              </p:cNvSpPr>
              <p:nvPr/>
            </p:nvSpPr>
            <p:spPr bwMode="auto">
              <a:xfrm>
                <a:off x="2167" y="2512"/>
                <a:ext cx="17" cy="17"/>
              </a:xfrm>
              <a:custGeom>
                <a:avLst/>
                <a:gdLst>
                  <a:gd name="T0" fmla="*/ 8 w 17"/>
                  <a:gd name="T1" fmla="*/ 0 h 17"/>
                  <a:gd name="T2" fmla="*/ 12 w 17"/>
                  <a:gd name="T3" fmla="*/ 2 h 17"/>
                  <a:gd name="T4" fmla="*/ 14 w 17"/>
                  <a:gd name="T5" fmla="*/ 2 h 17"/>
                  <a:gd name="T6" fmla="*/ 16 w 17"/>
                  <a:gd name="T7" fmla="*/ 8 h 17"/>
                  <a:gd name="T8" fmla="*/ 16 w 17"/>
                  <a:gd name="T9" fmla="*/ 10 h 17"/>
                  <a:gd name="T10" fmla="*/ 12 w 17"/>
                  <a:gd name="T11" fmla="*/ 16 h 17"/>
                  <a:gd name="T12" fmla="*/ 7 w 17"/>
                  <a:gd name="T13" fmla="*/ 16 h 17"/>
                  <a:gd name="T14" fmla="*/ 3 w 17"/>
                  <a:gd name="T15" fmla="*/ 10 h 17"/>
                  <a:gd name="T16" fmla="*/ 1 w 17"/>
                  <a:gd name="T17" fmla="*/ 8 h 17"/>
                  <a:gd name="T18" fmla="*/ 0 w 17"/>
                  <a:gd name="T19" fmla="*/ 8 h 17"/>
                  <a:gd name="T20" fmla="*/ 0 w 17"/>
                  <a:gd name="T21" fmla="*/ 2 h 17"/>
                  <a:gd name="T22" fmla="*/ 3 w 17"/>
                  <a:gd name="T23" fmla="*/ 0 h 17"/>
                  <a:gd name="T24" fmla="*/ 8 w 17"/>
                  <a:gd name="T25" fmla="*/ 0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"/>
                  <a:gd name="T40" fmla="*/ 0 h 17"/>
                  <a:gd name="T41" fmla="*/ 17 w 17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" h="17">
                    <a:moveTo>
                      <a:pt x="8" y="0"/>
                    </a:moveTo>
                    <a:lnTo>
                      <a:pt x="12" y="2"/>
                    </a:lnTo>
                    <a:lnTo>
                      <a:pt x="14" y="2"/>
                    </a:lnTo>
                    <a:lnTo>
                      <a:pt x="16" y="8"/>
                    </a:lnTo>
                    <a:lnTo>
                      <a:pt x="16" y="10"/>
                    </a:lnTo>
                    <a:lnTo>
                      <a:pt x="12" y="16"/>
                    </a:lnTo>
                    <a:lnTo>
                      <a:pt x="7" y="16"/>
                    </a:lnTo>
                    <a:lnTo>
                      <a:pt x="3" y="10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444444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93" name="Freeform 578"/>
              <p:cNvSpPr>
                <a:spLocks/>
              </p:cNvSpPr>
              <p:nvPr/>
            </p:nvSpPr>
            <p:spPr bwMode="auto">
              <a:xfrm>
                <a:off x="2167" y="2517"/>
                <a:ext cx="17" cy="17"/>
              </a:xfrm>
              <a:custGeom>
                <a:avLst/>
                <a:gdLst>
                  <a:gd name="T0" fmla="*/ 8 w 17"/>
                  <a:gd name="T1" fmla="*/ 2 h 17"/>
                  <a:gd name="T2" fmla="*/ 12 w 17"/>
                  <a:gd name="T3" fmla="*/ 2 h 17"/>
                  <a:gd name="T4" fmla="*/ 14 w 17"/>
                  <a:gd name="T5" fmla="*/ 6 h 17"/>
                  <a:gd name="T6" fmla="*/ 16 w 17"/>
                  <a:gd name="T7" fmla="*/ 9 h 17"/>
                  <a:gd name="T8" fmla="*/ 16 w 17"/>
                  <a:gd name="T9" fmla="*/ 11 h 17"/>
                  <a:gd name="T10" fmla="*/ 12 w 17"/>
                  <a:gd name="T11" fmla="*/ 16 h 17"/>
                  <a:gd name="T12" fmla="*/ 7 w 17"/>
                  <a:gd name="T13" fmla="*/ 16 h 17"/>
                  <a:gd name="T14" fmla="*/ 3 w 17"/>
                  <a:gd name="T15" fmla="*/ 11 h 17"/>
                  <a:gd name="T16" fmla="*/ 1 w 17"/>
                  <a:gd name="T17" fmla="*/ 9 h 17"/>
                  <a:gd name="T18" fmla="*/ 0 w 17"/>
                  <a:gd name="T19" fmla="*/ 6 h 17"/>
                  <a:gd name="T20" fmla="*/ 0 w 17"/>
                  <a:gd name="T21" fmla="*/ 2 h 17"/>
                  <a:gd name="T22" fmla="*/ 3 w 17"/>
                  <a:gd name="T23" fmla="*/ 0 h 17"/>
                  <a:gd name="T24" fmla="*/ 8 w 17"/>
                  <a:gd name="T25" fmla="*/ 2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"/>
                  <a:gd name="T40" fmla="*/ 0 h 17"/>
                  <a:gd name="T41" fmla="*/ 17 w 17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" h="17">
                    <a:moveTo>
                      <a:pt x="8" y="2"/>
                    </a:moveTo>
                    <a:lnTo>
                      <a:pt x="12" y="2"/>
                    </a:lnTo>
                    <a:lnTo>
                      <a:pt x="14" y="6"/>
                    </a:lnTo>
                    <a:lnTo>
                      <a:pt x="16" y="9"/>
                    </a:lnTo>
                    <a:lnTo>
                      <a:pt x="16" y="11"/>
                    </a:lnTo>
                    <a:lnTo>
                      <a:pt x="12" y="16"/>
                    </a:lnTo>
                    <a:lnTo>
                      <a:pt x="7" y="16"/>
                    </a:lnTo>
                    <a:lnTo>
                      <a:pt x="3" y="11"/>
                    </a:lnTo>
                    <a:lnTo>
                      <a:pt x="1" y="9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8" y="2"/>
                    </a:lnTo>
                  </a:path>
                </a:pathLst>
              </a:custGeom>
              <a:solidFill>
                <a:srgbClr val="444444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94" name="Freeform 579"/>
              <p:cNvSpPr>
                <a:spLocks/>
              </p:cNvSpPr>
              <p:nvPr/>
            </p:nvSpPr>
            <p:spPr bwMode="auto">
              <a:xfrm>
                <a:off x="2169" y="2476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6 w 17"/>
                  <a:gd name="T3" fmla="*/ 0 h 17"/>
                  <a:gd name="T4" fmla="*/ 11 w 17"/>
                  <a:gd name="T5" fmla="*/ 0 h 17"/>
                  <a:gd name="T6" fmla="*/ 14 w 17"/>
                  <a:gd name="T7" fmla="*/ 0 h 17"/>
                  <a:gd name="T8" fmla="*/ 16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6" y="1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771" name="Group 580"/>
            <p:cNvGrpSpPr>
              <a:grpSpLocks/>
            </p:cNvGrpSpPr>
            <p:nvPr/>
          </p:nvGrpSpPr>
          <p:grpSpPr bwMode="auto">
            <a:xfrm>
              <a:off x="2295" y="2526"/>
              <a:ext cx="21" cy="59"/>
              <a:chOff x="2295" y="2526"/>
              <a:chExt cx="21" cy="59"/>
            </a:xfrm>
          </p:grpSpPr>
          <p:sp>
            <p:nvSpPr>
              <p:cNvPr id="112777" name="Freeform 581"/>
              <p:cNvSpPr>
                <a:spLocks/>
              </p:cNvSpPr>
              <p:nvPr/>
            </p:nvSpPr>
            <p:spPr bwMode="auto">
              <a:xfrm>
                <a:off x="2295" y="2529"/>
                <a:ext cx="17" cy="17"/>
              </a:xfrm>
              <a:custGeom>
                <a:avLst/>
                <a:gdLst>
                  <a:gd name="T0" fmla="*/ 8 w 17"/>
                  <a:gd name="T1" fmla="*/ 0 h 17"/>
                  <a:gd name="T2" fmla="*/ 12 w 17"/>
                  <a:gd name="T3" fmla="*/ 2 h 17"/>
                  <a:gd name="T4" fmla="*/ 13 w 17"/>
                  <a:gd name="T5" fmla="*/ 2 h 17"/>
                  <a:gd name="T6" fmla="*/ 16 w 17"/>
                  <a:gd name="T7" fmla="*/ 8 h 17"/>
                  <a:gd name="T8" fmla="*/ 16 w 17"/>
                  <a:gd name="T9" fmla="*/ 10 h 17"/>
                  <a:gd name="T10" fmla="*/ 13 w 17"/>
                  <a:gd name="T11" fmla="*/ 16 h 17"/>
                  <a:gd name="T12" fmla="*/ 6 w 17"/>
                  <a:gd name="T13" fmla="*/ 16 h 17"/>
                  <a:gd name="T14" fmla="*/ 4 w 17"/>
                  <a:gd name="T15" fmla="*/ 10 h 17"/>
                  <a:gd name="T16" fmla="*/ 1 w 17"/>
                  <a:gd name="T17" fmla="*/ 8 h 17"/>
                  <a:gd name="T18" fmla="*/ 1 w 17"/>
                  <a:gd name="T19" fmla="*/ 2 h 17"/>
                  <a:gd name="T20" fmla="*/ 0 w 17"/>
                  <a:gd name="T21" fmla="*/ 2 h 17"/>
                  <a:gd name="T22" fmla="*/ 2 w 17"/>
                  <a:gd name="T23" fmla="*/ 0 h 17"/>
                  <a:gd name="T24" fmla="*/ 8 w 17"/>
                  <a:gd name="T25" fmla="*/ 0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"/>
                  <a:gd name="T40" fmla="*/ 0 h 17"/>
                  <a:gd name="T41" fmla="*/ 17 w 17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" h="17">
                    <a:moveTo>
                      <a:pt x="8" y="0"/>
                    </a:moveTo>
                    <a:lnTo>
                      <a:pt x="12" y="2"/>
                    </a:lnTo>
                    <a:lnTo>
                      <a:pt x="13" y="2"/>
                    </a:lnTo>
                    <a:lnTo>
                      <a:pt x="16" y="8"/>
                    </a:lnTo>
                    <a:lnTo>
                      <a:pt x="16" y="10"/>
                    </a:lnTo>
                    <a:lnTo>
                      <a:pt x="13" y="16"/>
                    </a:lnTo>
                    <a:lnTo>
                      <a:pt x="6" y="16"/>
                    </a:lnTo>
                    <a:lnTo>
                      <a:pt x="4" y="10"/>
                    </a:lnTo>
                    <a:lnTo>
                      <a:pt x="1" y="8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444444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78" name="Freeform 582"/>
              <p:cNvSpPr>
                <a:spLocks/>
              </p:cNvSpPr>
              <p:nvPr/>
            </p:nvSpPr>
            <p:spPr bwMode="auto">
              <a:xfrm>
                <a:off x="2295" y="2534"/>
                <a:ext cx="17" cy="17"/>
              </a:xfrm>
              <a:custGeom>
                <a:avLst/>
                <a:gdLst>
                  <a:gd name="T0" fmla="*/ 8 w 17"/>
                  <a:gd name="T1" fmla="*/ 0 h 17"/>
                  <a:gd name="T2" fmla="*/ 12 w 17"/>
                  <a:gd name="T3" fmla="*/ 2 h 17"/>
                  <a:gd name="T4" fmla="*/ 13 w 17"/>
                  <a:gd name="T5" fmla="*/ 6 h 17"/>
                  <a:gd name="T6" fmla="*/ 16 w 17"/>
                  <a:gd name="T7" fmla="*/ 9 h 17"/>
                  <a:gd name="T8" fmla="*/ 16 w 17"/>
                  <a:gd name="T9" fmla="*/ 13 h 17"/>
                  <a:gd name="T10" fmla="*/ 13 w 17"/>
                  <a:gd name="T11" fmla="*/ 16 h 17"/>
                  <a:gd name="T12" fmla="*/ 6 w 17"/>
                  <a:gd name="T13" fmla="*/ 13 h 17"/>
                  <a:gd name="T14" fmla="*/ 4 w 17"/>
                  <a:gd name="T15" fmla="*/ 13 h 17"/>
                  <a:gd name="T16" fmla="*/ 1 w 17"/>
                  <a:gd name="T17" fmla="*/ 9 h 17"/>
                  <a:gd name="T18" fmla="*/ 1 w 17"/>
                  <a:gd name="T19" fmla="*/ 6 h 17"/>
                  <a:gd name="T20" fmla="*/ 0 w 17"/>
                  <a:gd name="T21" fmla="*/ 2 h 17"/>
                  <a:gd name="T22" fmla="*/ 2 w 17"/>
                  <a:gd name="T23" fmla="*/ 0 h 17"/>
                  <a:gd name="T24" fmla="*/ 8 w 17"/>
                  <a:gd name="T25" fmla="*/ 0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"/>
                  <a:gd name="T40" fmla="*/ 0 h 17"/>
                  <a:gd name="T41" fmla="*/ 17 w 17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" h="17">
                    <a:moveTo>
                      <a:pt x="8" y="0"/>
                    </a:moveTo>
                    <a:lnTo>
                      <a:pt x="12" y="2"/>
                    </a:lnTo>
                    <a:lnTo>
                      <a:pt x="13" y="6"/>
                    </a:lnTo>
                    <a:lnTo>
                      <a:pt x="16" y="9"/>
                    </a:lnTo>
                    <a:lnTo>
                      <a:pt x="16" y="13"/>
                    </a:lnTo>
                    <a:lnTo>
                      <a:pt x="13" y="16"/>
                    </a:lnTo>
                    <a:lnTo>
                      <a:pt x="6" y="13"/>
                    </a:lnTo>
                    <a:lnTo>
                      <a:pt x="4" y="13"/>
                    </a:lnTo>
                    <a:lnTo>
                      <a:pt x="1" y="9"/>
                    </a:lnTo>
                    <a:lnTo>
                      <a:pt x="1" y="6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444444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79" name="Freeform 583"/>
              <p:cNvSpPr>
                <a:spLocks/>
              </p:cNvSpPr>
              <p:nvPr/>
            </p:nvSpPr>
            <p:spPr bwMode="auto">
              <a:xfrm>
                <a:off x="2295" y="2539"/>
                <a:ext cx="17" cy="17"/>
              </a:xfrm>
              <a:custGeom>
                <a:avLst/>
                <a:gdLst>
                  <a:gd name="T0" fmla="*/ 8 w 17"/>
                  <a:gd name="T1" fmla="*/ 0 h 17"/>
                  <a:gd name="T2" fmla="*/ 12 w 17"/>
                  <a:gd name="T3" fmla="*/ 3 h 17"/>
                  <a:gd name="T4" fmla="*/ 13 w 17"/>
                  <a:gd name="T5" fmla="*/ 6 h 17"/>
                  <a:gd name="T6" fmla="*/ 16 w 17"/>
                  <a:gd name="T7" fmla="*/ 12 h 17"/>
                  <a:gd name="T8" fmla="*/ 13 w 17"/>
                  <a:gd name="T9" fmla="*/ 16 h 17"/>
                  <a:gd name="T10" fmla="*/ 6 w 17"/>
                  <a:gd name="T11" fmla="*/ 16 h 17"/>
                  <a:gd name="T12" fmla="*/ 4 w 17"/>
                  <a:gd name="T13" fmla="*/ 12 h 17"/>
                  <a:gd name="T14" fmla="*/ 1 w 17"/>
                  <a:gd name="T15" fmla="*/ 12 h 17"/>
                  <a:gd name="T16" fmla="*/ 1 w 17"/>
                  <a:gd name="T17" fmla="*/ 6 h 17"/>
                  <a:gd name="T18" fmla="*/ 0 w 17"/>
                  <a:gd name="T19" fmla="*/ 3 h 17"/>
                  <a:gd name="T20" fmla="*/ 2 w 17"/>
                  <a:gd name="T21" fmla="*/ 0 h 17"/>
                  <a:gd name="T22" fmla="*/ 8 w 17"/>
                  <a:gd name="T23" fmla="*/ 0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7"/>
                  <a:gd name="T38" fmla="*/ 17 w 17"/>
                  <a:gd name="T39" fmla="*/ 17 h 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7">
                    <a:moveTo>
                      <a:pt x="8" y="0"/>
                    </a:moveTo>
                    <a:lnTo>
                      <a:pt x="12" y="3"/>
                    </a:lnTo>
                    <a:lnTo>
                      <a:pt x="13" y="6"/>
                    </a:lnTo>
                    <a:lnTo>
                      <a:pt x="16" y="12"/>
                    </a:lnTo>
                    <a:lnTo>
                      <a:pt x="13" y="16"/>
                    </a:lnTo>
                    <a:lnTo>
                      <a:pt x="6" y="16"/>
                    </a:lnTo>
                    <a:lnTo>
                      <a:pt x="4" y="12"/>
                    </a:lnTo>
                    <a:lnTo>
                      <a:pt x="1" y="12"/>
                    </a:lnTo>
                    <a:lnTo>
                      <a:pt x="1" y="6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444444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80" name="Freeform 584"/>
              <p:cNvSpPr>
                <a:spLocks/>
              </p:cNvSpPr>
              <p:nvPr/>
            </p:nvSpPr>
            <p:spPr bwMode="auto">
              <a:xfrm>
                <a:off x="2296" y="2544"/>
                <a:ext cx="17" cy="17"/>
              </a:xfrm>
              <a:custGeom>
                <a:avLst/>
                <a:gdLst>
                  <a:gd name="T0" fmla="*/ 8 w 17"/>
                  <a:gd name="T1" fmla="*/ 4 h 17"/>
                  <a:gd name="T2" fmla="*/ 11 w 17"/>
                  <a:gd name="T3" fmla="*/ 4 h 17"/>
                  <a:gd name="T4" fmla="*/ 14 w 17"/>
                  <a:gd name="T5" fmla="*/ 6 h 17"/>
                  <a:gd name="T6" fmla="*/ 16 w 17"/>
                  <a:gd name="T7" fmla="*/ 10 h 17"/>
                  <a:gd name="T8" fmla="*/ 16 w 17"/>
                  <a:gd name="T9" fmla="*/ 12 h 17"/>
                  <a:gd name="T10" fmla="*/ 12 w 17"/>
                  <a:gd name="T11" fmla="*/ 16 h 17"/>
                  <a:gd name="T12" fmla="*/ 7 w 17"/>
                  <a:gd name="T13" fmla="*/ 16 h 17"/>
                  <a:gd name="T14" fmla="*/ 3 w 17"/>
                  <a:gd name="T15" fmla="*/ 12 h 17"/>
                  <a:gd name="T16" fmla="*/ 1 w 17"/>
                  <a:gd name="T17" fmla="*/ 10 h 17"/>
                  <a:gd name="T18" fmla="*/ 0 w 17"/>
                  <a:gd name="T19" fmla="*/ 6 h 17"/>
                  <a:gd name="T20" fmla="*/ 0 w 17"/>
                  <a:gd name="T21" fmla="*/ 4 h 17"/>
                  <a:gd name="T22" fmla="*/ 1 w 17"/>
                  <a:gd name="T23" fmla="*/ 0 h 17"/>
                  <a:gd name="T24" fmla="*/ 8 w 17"/>
                  <a:gd name="T25" fmla="*/ 4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"/>
                  <a:gd name="T40" fmla="*/ 0 h 17"/>
                  <a:gd name="T41" fmla="*/ 17 w 17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" h="17">
                    <a:moveTo>
                      <a:pt x="8" y="4"/>
                    </a:moveTo>
                    <a:lnTo>
                      <a:pt x="11" y="4"/>
                    </a:lnTo>
                    <a:lnTo>
                      <a:pt x="14" y="6"/>
                    </a:lnTo>
                    <a:lnTo>
                      <a:pt x="16" y="10"/>
                    </a:lnTo>
                    <a:lnTo>
                      <a:pt x="16" y="12"/>
                    </a:lnTo>
                    <a:lnTo>
                      <a:pt x="12" y="16"/>
                    </a:lnTo>
                    <a:lnTo>
                      <a:pt x="7" y="16"/>
                    </a:lnTo>
                    <a:lnTo>
                      <a:pt x="3" y="12"/>
                    </a:lnTo>
                    <a:lnTo>
                      <a:pt x="1" y="10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" y="0"/>
                    </a:lnTo>
                    <a:lnTo>
                      <a:pt x="8" y="4"/>
                    </a:lnTo>
                  </a:path>
                </a:pathLst>
              </a:custGeom>
              <a:solidFill>
                <a:srgbClr val="444444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81" name="Freeform 585"/>
              <p:cNvSpPr>
                <a:spLocks/>
              </p:cNvSpPr>
              <p:nvPr/>
            </p:nvSpPr>
            <p:spPr bwMode="auto">
              <a:xfrm>
                <a:off x="2296" y="2551"/>
                <a:ext cx="17" cy="17"/>
              </a:xfrm>
              <a:custGeom>
                <a:avLst/>
                <a:gdLst>
                  <a:gd name="T0" fmla="*/ 8 w 17"/>
                  <a:gd name="T1" fmla="*/ 0 h 17"/>
                  <a:gd name="T2" fmla="*/ 12 w 17"/>
                  <a:gd name="T3" fmla="*/ 2 h 17"/>
                  <a:gd name="T4" fmla="*/ 13 w 17"/>
                  <a:gd name="T5" fmla="*/ 8 h 17"/>
                  <a:gd name="T6" fmla="*/ 16 w 17"/>
                  <a:gd name="T7" fmla="*/ 8 h 17"/>
                  <a:gd name="T8" fmla="*/ 16 w 17"/>
                  <a:gd name="T9" fmla="*/ 10 h 17"/>
                  <a:gd name="T10" fmla="*/ 13 w 17"/>
                  <a:gd name="T11" fmla="*/ 16 h 17"/>
                  <a:gd name="T12" fmla="*/ 5 w 17"/>
                  <a:gd name="T13" fmla="*/ 16 h 17"/>
                  <a:gd name="T14" fmla="*/ 4 w 17"/>
                  <a:gd name="T15" fmla="*/ 10 h 17"/>
                  <a:gd name="T16" fmla="*/ 0 w 17"/>
                  <a:gd name="T17" fmla="*/ 10 h 17"/>
                  <a:gd name="T18" fmla="*/ 0 w 17"/>
                  <a:gd name="T19" fmla="*/ 8 h 17"/>
                  <a:gd name="T20" fmla="*/ 0 w 17"/>
                  <a:gd name="T21" fmla="*/ 2 h 17"/>
                  <a:gd name="T22" fmla="*/ 1 w 17"/>
                  <a:gd name="T23" fmla="*/ 0 h 17"/>
                  <a:gd name="T24" fmla="*/ 8 w 17"/>
                  <a:gd name="T25" fmla="*/ 0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"/>
                  <a:gd name="T40" fmla="*/ 0 h 17"/>
                  <a:gd name="T41" fmla="*/ 17 w 17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" h="17">
                    <a:moveTo>
                      <a:pt x="8" y="0"/>
                    </a:moveTo>
                    <a:lnTo>
                      <a:pt x="12" y="2"/>
                    </a:lnTo>
                    <a:lnTo>
                      <a:pt x="13" y="8"/>
                    </a:lnTo>
                    <a:lnTo>
                      <a:pt x="16" y="8"/>
                    </a:lnTo>
                    <a:lnTo>
                      <a:pt x="16" y="10"/>
                    </a:lnTo>
                    <a:lnTo>
                      <a:pt x="13" y="16"/>
                    </a:lnTo>
                    <a:lnTo>
                      <a:pt x="5" y="16"/>
                    </a:lnTo>
                    <a:lnTo>
                      <a:pt x="4" y="10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444444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82" name="Freeform 586"/>
              <p:cNvSpPr>
                <a:spLocks/>
              </p:cNvSpPr>
              <p:nvPr/>
            </p:nvSpPr>
            <p:spPr bwMode="auto">
              <a:xfrm>
                <a:off x="2296" y="2557"/>
                <a:ext cx="17" cy="17"/>
              </a:xfrm>
              <a:custGeom>
                <a:avLst/>
                <a:gdLst>
                  <a:gd name="T0" fmla="*/ 9 w 17"/>
                  <a:gd name="T1" fmla="*/ 2 h 17"/>
                  <a:gd name="T2" fmla="*/ 12 w 17"/>
                  <a:gd name="T3" fmla="*/ 2 h 17"/>
                  <a:gd name="T4" fmla="*/ 16 w 17"/>
                  <a:gd name="T5" fmla="*/ 6 h 17"/>
                  <a:gd name="T6" fmla="*/ 16 w 17"/>
                  <a:gd name="T7" fmla="*/ 9 h 17"/>
                  <a:gd name="T8" fmla="*/ 16 w 17"/>
                  <a:gd name="T9" fmla="*/ 11 h 17"/>
                  <a:gd name="T10" fmla="*/ 13 w 17"/>
                  <a:gd name="T11" fmla="*/ 16 h 17"/>
                  <a:gd name="T12" fmla="*/ 8 w 17"/>
                  <a:gd name="T13" fmla="*/ 16 h 17"/>
                  <a:gd name="T14" fmla="*/ 4 w 17"/>
                  <a:gd name="T15" fmla="*/ 11 h 17"/>
                  <a:gd name="T16" fmla="*/ 1 w 17"/>
                  <a:gd name="T17" fmla="*/ 9 h 17"/>
                  <a:gd name="T18" fmla="*/ 0 w 17"/>
                  <a:gd name="T19" fmla="*/ 6 h 17"/>
                  <a:gd name="T20" fmla="*/ 0 w 17"/>
                  <a:gd name="T21" fmla="*/ 2 h 17"/>
                  <a:gd name="T22" fmla="*/ 1 w 17"/>
                  <a:gd name="T23" fmla="*/ 0 h 17"/>
                  <a:gd name="T24" fmla="*/ 9 w 17"/>
                  <a:gd name="T25" fmla="*/ 2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"/>
                  <a:gd name="T40" fmla="*/ 0 h 17"/>
                  <a:gd name="T41" fmla="*/ 17 w 17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" h="17">
                    <a:moveTo>
                      <a:pt x="9" y="2"/>
                    </a:moveTo>
                    <a:lnTo>
                      <a:pt x="12" y="2"/>
                    </a:lnTo>
                    <a:lnTo>
                      <a:pt x="16" y="6"/>
                    </a:lnTo>
                    <a:lnTo>
                      <a:pt x="16" y="9"/>
                    </a:lnTo>
                    <a:lnTo>
                      <a:pt x="16" y="11"/>
                    </a:lnTo>
                    <a:lnTo>
                      <a:pt x="13" y="16"/>
                    </a:lnTo>
                    <a:lnTo>
                      <a:pt x="8" y="16"/>
                    </a:lnTo>
                    <a:lnTo>
                      <a:pt x="4" y="11"/>
                    </a:lnTo>
                    <a:lnTo>
                      <a:pt x="1" y="9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" y="2"/>
                    </a:lnTo>
                  </a:path>
                </a:pathLst>
              </a:custGeom>
              <a:solidFill>
                <a:srgbClr val="444444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83" name="Freeform 587"/>
              <p:cNvSpPr>
                <a:spLocks/>
              </p:cNvSpPr>
              <p:nvPr/>
            </p:nvSpPr>
            <p:spPr bwMode="auto">
              <a:xfrm>
                <a:off x="2295" y="2561"/>
                <a:ext cx="17" cy="17"/>
              </a:xfrm>
              <a:custGeom>
                <a:avLst/>
                <a:gdLst>
                  <a:gd name="T0" fmla="*/ 8 w 17"/>
                  <a:gd name="T1" fmla="*/ 4 h 17"/>
                  <a:gd name="T2" fmla="*/ 12 w 17"/>
                  <a:gd name="T3" fmla="*/ 4 h 17"/>
                  <a:gd name="T4" fmla="*/ 13 w 17"/>
                  <a:gd name="T5" fmla="*/ 6 h 17"/>
                  <a:gd name="T6" fmla="*/ 16 w 17"/>
                  <a:gd name="T7" fmla="*/ 10 h 17"/>
                  <a:gd name="T8" fmla="*/ 16 w 17"/>
                  <a:gd name="T9" fmla="*/ 12 h 17"/>
                  <a:gd name="T10" fmla="*/ 13 w 17"/>
                  <a:gd name="T11" fmla="*/ 16 h 17"/>
                  <a:gd name="T12" fmla="*/ 6 w 17"/>
                  <a:gd name="T13" fmla="*/ 12 h 17"/>
                  <a:gd name="T14" fmla="*/ 4 w 17"/>
                  <a:gd name="T15" fmla="*/ 12 h 17"/>
                  <a:gd name="T16" fmla="*/ 1 w 17"/>
                  <a:gd name="T17" fmla="*/ 10 h 17"/>
                  <a:gd name="T18" fmla="*/ 1 w 17"/>
                  <a:gd name="T19" fmla="*/ 6 h 17"/>
                  <a:gd name="T20" fmla="*/ 0 w 17"/>
                  <a:gd name="T21" fmla="*/ 4 h 17"/>
                  <a:gd name="T22" fmla="*/ 2 w 17"/>
                  <a:gd name="T23" fmla="*/ 0 h 17"/>
                  <a:gd name="T24" fmla="*/ 8 w 17"/>
                  <a:gd name="T25" fmla="*/ 4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"/>
                  <a:gd name="T40" fmla="*/ 0 h 17"/>
                  <a:gd name="T41" fmla="*/ 17 w 17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" h="17">
                    <a:moveTo>
                      <a:pt x="8" y="4"/>
                    </a:moveTo>
                    <a:lnTo>
                      <a:pt x="12" y="4"/>
                    </a:lnTo>
                    <a:lnTo>
                      <a:pt x="13" y="6"/>
                    </a:lnTo>
                    <a:lnTo>
                      <a:pt x="16" y="10"/>
                    </a:lnTo>
                    <a:lnTo>
                      <a:pt x="16" y="12"/>
                    </a:lnTo>
                    <a:lnTo>
                      <a:pt x="13" y="16"/>
                    </a:lnTo>
                    <a:lnTo>
                      <a:pt x="6" y="12"/>
                    </a:lnTo>
                    <a:lnTo>
                      <a:pt x="4" y="12"/>
                    </a:lnTo>
                    <a:lnTo>
                      <a:pt x="1" y="10"/>
                    </a:lnTo>
                    <a:lnTo>
                      <a:pt x="1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8" y="4"/>
                    </a:lnTo>
                  </a:path>
                </a:pathLst>
              </a:custGeom>
              <a:solidFill>
                <a:srgbClr val="444444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84" name="Freeform 588"/>
              <p:cNvSpPr>
                <a:spLocks/>
              </p:cNvSpPr>
              <p:nvPr/>
            </p:nvSpPr>
            <p:spPr bwMode="auto">
              <a:xfrm>
                <a:off x="2296" y="2568"/>
                <a:ext cx="17" cy="17"/>
              </a:xfrm>
              <a:custGeom>
                <a:avLst/>
                <a:gdLst>
                  <a:gd name="T0" fmla="*/ 8 w 17"/>
                  <a:gd name="T1" fmla="*/ 0 h 17"/>
                  <a:gd name="T2" fmla="*/ 11 w 17"/>
                  <a:gd name="T3" fmla="*/ 2 h 17"/>
                  <a:gd name="T4" fmla="*/ 14 w 17"/>
                  <a:gd name="T5" fmla="*/ 8 h 17"/>
                  <a:gd name="T6" fmla="*/ 14 w 17"/>
                  <a:gd name="T7" fmla="*/ 10 h 17"/>
                  <a:gd name="T8" fmla="*/ 16 w 17"/>
                  <a:gd name="T9" fmla="*/ 10 h 17"/>
                  <a:gd name="T10" fmla="*/ 12 w 17"/>
                  <a:gd name="T11" fmla="*/ 16 h 17"/>
                  <a:gd name="T12" fmla="*/ 7 w 17"/>
                  <a:gd name="T13" fmla="*/ 16 h 17"/>
                  <a:gd name="T14" fmla="*/ 3 w 17"/>
                  <a:gd name="T15" fmla="*/ 16 h 17"/>
                  <a:gd name="T16" fmla="*/ 1 w 17"/>
                  <a:gd name="T17" fmla="*/ 10 h 17"/>
                  <a:gd name="T18" fmla="*/ 0 w 17"/>
                  <a:gd name="T19" fmla="*/ 8 h 17"/>
                  <a:gd name="T20" fmla="*/ 0 w 17"/>
                  <a:gd name="T21" fmla="*/ 2 h 17"/>
                  <a:gd name="T22" fmla="*/ 1 w 17"/>
                  <a:gd name="T23" fmla="*/ 0 h 17"/>
                  <a:gd name="T24" fmla="*/ 8 w 17"/>
                  <a:gd name="T25" fmla="*/ 0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"/>
                  <a:gd name="T40" fmla="*/ 0 h 17"/>
                  <a:gd name="T41" fmla="*/ 17 w 17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" h="17">
                    <a:moveTo>
                      <a:pt x="8" y="0"/>
                    </a:moveTo>
                    <a:lnTo>
                      <a:pt x="11" y="2"/>
                    </a:lnTo>
                    <a:lnTo>
                      <a:pt x="14" y="8"/>
                    </a:lnTo>
                    <a:lnTo>
                      <a:pt x="14" y="10"/>
                    </a:lnTo>
                    <a:lnTo>
                      <a:pt x="16" y="10"/>
                    </a:lnTo>
                    <a:lnTo>
                      <a:pt x="12" y="16"/>
                    </a:lnTo>
                    <a:lnTo>
                      <a:pt x="7" y="16"/>
                    </a:lnTo>
                    <a:lnTo>
                      <a:pt x="3" y="16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444444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85" name="Freeform 589"/>
              <p:cNvSpPr>
                <a:spLocks/>
              </p:cNvSpPr>
              <p:nvPr/>
            </p:nvSpPr>
            <p:spPr bwMode="auto">
              <a:xfrm>
                <a:off x="2299" y="2526"/>
                <a:ext cx="17" cy="17"/>
              </a:xfrm>
              <a:custGeom>
                <a:avLst/>
                <a:gdLst>
                  <a:gd name="T0" fmla="*/ 0 w 17"/>
                  <a:gd name="T1" fmla="*/ 5 h 17"/>
                  <a:gd name="T2" fmla="*/ 4 w 17"/>
                  <a:gd name="T3" fmla="*/ 0 h 17"/>
                  <a:gd name="T4" fmla="*/ 9 w 17"/>
                  <a:gd name="T5" fmla="*/ 0 h 17"/>
                  <a:gd name="T6" fmla="*/ 14 w 17"/>
                  <a:gd name="T7" fmla="*/ 5 h 17"/>
                  <a:gd name="T8" fmla="*/ 16 w 1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5"/>
                    </a:moveTo>
                    <a:lnTo>
                      <a:pt x="4" y="0"/>
                    </a:lnTo>
                    <a:lnTo>
                      <a:pt x="9" y="0"/>
                    </a:lnTo>
                    <a:lnTo>
                      <a:pt x="14" y="5"/>
                    </a:lnTo>
                    <a:lnTo>
                      <a:pt x="16" y="1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772" name="Group 590"/>
            <p:cNvGrpSpPr>
              <a:grpSpLocks/>
            </p:cNvGrpSpPr>
            <p:nvPr/>
          </p:nvGrpSpPr>
          <p:grpSpPr bwMode="auto">
            <a:xfrm>
              <a:off x="2066" y="2908"/>
              <a:ext cx="44" cy="21"/>
              <a:chOff x="2066" y="2908"/>
              <a:chExt cx="44" cy="21"/>
            </a:xfrm>
          </p:grpSpPr>
          <p:sp>
            <p:nvSpPr>
              <p:cNvPr id="112773" name="Line 591"/>
              <p:cNvSpPr>
                <a:spLocks noChangeShapeType="1"/>
              </p:cNvSpPr>
              <p:nvPr/>
            </p:nvSpPr>
            <p:spPr bwMode="auto">
              <a:xfrm flipH="1">
                <a:off x="2066" y="2908"/>
                <a:ext cx="22" cy="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74" name="Line 592"/>
              <p:cNvSpPr>
                <a:spLocks noChangeShapeType="1"/>
              </p:cNvSpPr>
              <p:nvPr/>
            </p:nvSpPr>
            <p:spPr bwMode="auto">
              <a:xfrm>
                <a:off x="2066" y="2916"/>
                <a:ext cx="27" cy="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75" name="Line 593"/>
              <p:cNvSpPr>
                <a:spLocks noChangeShapeType="1"/>
              </p:cNvSpPr>
              <p:nvPr/>
            </p:nvSpPr>
            <p:spPr bwMode="auto">
              <a:xfrm flipV="1">
                <a:off x="2087" y="2919"/>
                <a:ext cx="21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76" name="Line 594"/>
              <p:cNvSpPr>
                <a:spLocks noChangeShapeType="1"/>
              </p:cNvSpPr>
              <p:nvPr/>
            </p:nvSpPr>
            <p:spPr bwMode="auto">
              <a:xfrm>
                <a:off x="2083" y="2908"/>
                <a:ext cx="27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2649" name="Arc 595"/>
          <p:cNvSpPr>
            <a:spLocks/>
          </p:cNvSpPr>
          <p:nvPr/>
        </p:nvSpPr>
        <p:spPr bwMode="auto">
          <a:xfrm>
            <a:off x="3113088" y="4540250"/>
            <a:ext cx="920750" cy="315913"/>
          </a:xfrm>
          <a:custGeom>
            <a:avLst/>
            <a:gdLst>
              <a:gd name="T0" fmla="*/ 39262311 w 21600"/>
              <a:gd name="T1" fmla="*/ 0 h 21572"/>
              <a:gd name="T2" fmla="*/ 2003100 w 21600"/>
              <a:gd name="T3" fmla="*/ 4616764 h 21572"/>
              <a:gd name="T4" fmla="*/ 0 w 21600"/>
              <a:gd name="T5" fmla="*/ 0 h 21572"/>
              <a:gd name="T6" fmla="*/ 0 60000 65536"/>
              <a:gd name="T7" fmla="*/ 0 60000 65536"/>
              <a:gd name="T8" fmla="*/ 0 60000 65536"/>
              <a:gd name="T9" fmla="*/ 0 w 21600"/>
              <a:gd name="T10" fmla="*/ 0 h 21572"/>
              <a:gd name="T11" fmla="*/ 21600 w 21600"/>
              <a:gd name="T12" fmla="*/ 21572 h 215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72" fill="none" extrusionOk="0">
                <a:moveTo>
                  <a:pt x="21600" y="0"/>
                </a:moveTo>
                <a:cubicBezTo>
                  <a:pt x="21600" y="11501"/>
                  <a:pt x="12588" y="20985"/>
                  <a:pt x="1101" y="21571"/>
                </a:cubicBezTo>
              </a:path>
              <a:path w="21600" h="21572" stroke="0" extrusionOk="0">
                <a:moveTo>
                  <a:pt x="21600" y="0"/>
                </a:moveTo>
                <a:cubicBezTo>
                  <a:pt x="21600" y="11501"/>
                  <a:pt x="12588" y="20985"/>
                  <a:pt x="1101" y="21571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2650" name="Arc 596"/>
          <p:cNvSpPr>
            <a:spLocks/>
          </p:cNvSpPr>
          <p:nvPr/>
        </p:nvSpPr>
        <p:spPr bwMode="auto">
          <a:xfrm>
            <a:off x="3851275" y="4306888"/>
            <a:ext cx="850900" cy="193675"/>
          </a:xfrm>
          <a:custGeom>
            <a:avLst/>
            <a:gdLst>
              <a:gd name="T0" fmla="*/ 39360261 w 18393"/>
              <a:gd name="T1" fmla="*/ 910111 h 21600"/>
              <a:gd name="T2" fmla="*/ 0 w 18393"/>
              <a:gd name="T3" fmla="*/ 1735696 h 21600"/>
              <a:gd name="T4" fmla="*/ 0 w 18393"/>
              <a:gd name="T5" fmla="*/ 0 h 21600"/>
              <a:gd name="T6" fmla="*/ 0 60000 65536"/>
              <a:gd name="T7" fmla="*/ 0 60000 65536"/>
              <a:gd name="T8" fmla="*/ 0 60000 65536"/>
              <a:gd name="T9" fmla="*/ 0 w 18393"/>
              <a:gd name="T10" fmla="*/ 0 h 21600"/>
              <a:gd name="T11" fmla="*/ 18393 w 1839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393" h="21600" fill="none" extrusionOk="0">
                <a:moveTo>
                  <a:pt x="18392" y="11325"/>
                </a:moveTo>
                <a:cubicBezTo>
                  <a:pt x="14460" y="17710"/>
                  <a:pt x="7498" y="21599"/>
                  <a:pt x="0" y="21599"/>
                </a:cubicBezTo>
              </a:path>
              <a:path w="18393" h="21600" stroke="0" extrusionOk="0">
                <a:moveTo>
                  <a:pt x="18392" y="11325"/>
                </a:moveTo>
                <a:cubicBezTo>
                  <a:pt x="14460" y="17710"/>
                  <a:pt x="7498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2651" name="Arc 597"/>
          <p:cNvSpPr>
            <a:spLocks/>
          </p:cNvSpPr>
          <p:nvPr/>
        </p:nvSpPr>
        <p:spPr bwMode="auto">
          <a:xfrm>
            <a:off x="4233863" y="4324350"/>
            <a:ext cx="633412" cy="280988"/>
          </a:xfrm>
          <a:custGeom>
            <a:avLst/>
            <a:gdLst>
              <a:gd name="T0" fmla="*/ 20840188 w 19264"/>
              <a:gd name="T1" fmla="*/ 1646850 h 21600"/>
              <a:gd name="T2" fmla="*/ 0 w 19264"/>
              <a:gd name="T3" fmla="*/ 3640577 h 21600"/>
              <a:gd name="T4" fmla="*/ 0 w 19264"/>
              <a:gd name="T5" fmla="*/ 0 h 21600"/>
              <a:gd name="T6" fmla="*/ 0 60000 65536"/>
              <a:gd name="T7" fmla="*/ 0 60000 65536"/>
              <a:gd name="T8" fmla="*/ 0 60000 65536"/>
              <a:gd name="T9" fmla="*/ 0 w 19264"/>
              <a:gd name="T10" fmla="*/ 0 h 21600"/>
              <a:gd name="T11" fmla="*/ 19264 w 1926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64" h="21600" fill="none" extrusionOk="0">
                <a:moveTo>
                  <a:pt x="19263" y="9770"/>
                </a:moveTo>
                <a:cubicBezTo>
                  <a:pt x="15583" y="17027"/>
                  <a:pt x="8136" y="21600"/>
                  <a:pt x="-1" y="21600"/>
                </a:cubicBezTo>
              </a:path>
              <a:path w="19264" h="21600" stroke="0" extrusionOk="0">
                <a:moveTo>
                  <a:pt x="19263" y="9770"/>
                </a:moveTo>
                <a:cubicBezTo>
                  <a:pt x="15583" y="17027"/>
                  <a:pt x="8136" y="21600"/>
                  <a:pt x="-1" y="21600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2652" name="Arc 598"/>
          <p:cNvSpPr>
            <a:spLocks/>
          </p:cNvSpPr>
          <p:nvPr/>
        </p:nvSpPr>
        <p:spPr bwMode="auto">
          <a:xfrm>
            <a:off x="4029075" y="4264025"/>
            <a:ext cx="750888" cy="287338"/>
          </a:xfrm>
          <a:custGeom>
            <a:avLst/>
            <a:gdLst>
              <a:gd name="T0" fmla="*/ 32160634 w 17532"/>
              <a:gd name="T1" fmla="*/ 2235157 h 21600"/>
              <a:gd name="T2" fmla="*/ 0 w 17532"/>
              <a:gd name="T3" fmla="*/ 3811140 h 21600"/>
              <a:gd name="T4" fmla="*/ 67885 w 17532"/>
              <a:gd name="T5" fmla="*/ 0 h 21600"/>
              <a:gd name="T6" fmla="*/ 0 60000 65536"/>
              <a:gd name="T7" fmla="*/ 0 60000 65536"/>
              <a:gd name="T8" fmla="*/ 0 60000 65536"/>
              <a:gd name="T9" fmla="*/ 0 w 17532"/>
              <a:gd name="T10" fmla="*/ 0 h 21600"/>
              <a:gd name="T11" fmla="*/ 17532 w 1753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532" h="21600" fill="none" extrusionOk="0">
                <a:moveTo>
                  <a:pt x="17532" y="12668"/>
                </a:moveTo>
                <a:cubicBezTo>
                  <a:pt x="13469" y="18278"/>
                  <a:pt x="6963" y="21599"/>
                  <a:pt x="37" y="21599"/>
                </a:cubicBezTo>
                <a:cubicBezTo>
                  <a:pt x="24" y="21599"/>
                  <a:pt x="12" y="21599"/>
                  <a:pt x="0" y="21599"/>
                </a:cubicBezTo>
              </a:path>
              <a:path w="17532" h="21600" stroke="0" extrusionOk="0">
                <a:moveTo>
                  <a:pt x="17532" y="12668"/>
                </a:moveTo>
                <a:cubicBezTo>
                  <a:pt x="13469" y="18278"/>
                  <a:pt x="6963" y="21599"/>
                  <a:pt x="37" y="21599"/>
                </a:cubicBezTo>
                <a:cubicBezTo>
                  <a:pt x="24" y="21599"/>
                  <a:pt x="12" y="21599"/>
                  <a:pt x="0" y="21599"/>
                </a:cubicBezTo>
                <a:lnTo>
                  <a:pt x="37" y="0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2653" name="Line 731"/>
          <p:cNvSpPr>
            <a:spLocks noChangeShapeType="1"/>
          </p:cNvSpPr>
          <p:nvPr/>
        </p:nvSpPr>
        <p:spPr bwMode="auto">
          <a:xfrm>
            <a:off x="4359275" y="4494213"/>
            <a:ext cx="0" cy="96837"/>
          </a:xfrm>
          <a:prstGeom prst="line">
            <a:avLst/>
          </a:prstGeom>
          <a:noFill/>
          <a:ln w="12700">
            <a:solidFill>
              <a:srgbClr val="0099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2654" name="Arc 739"/>
          <p:cNvSpPr>
            <a:spLocks/>
          </p:cNvSpPr>
          <p:nvPr/>
        </p:nvSpPr>
        <p:spPr bwMode="auto">
          <a:xfrm>
            <a:off x="3305175" y="4597400"/>
            <a:ext cx="920750" cy="304800"/>
          </a:xfrm>
          <a:custGeom>
            <a:avLst/>
            <a:gdLst>
              <a:gd name="T0" fmla="*/ 39262311 w 21600"/>
              <a:gd name="T1" fmla="*/ 0 h 21596"/>
              <a:gd name="T2" fmla="*/ 3411805 w 21600"/>
              <a:gd name="T3" fmla="*/ 4308892 h 21596"/>
              <a:gd name="T4" fmla="*/ 0 w 21600"/>
              <a:gd name="T5" fmla="*/ 15567 h 21596"/>
              <a:gd name="T6" fmla="*/ 0 60000 65536"/>
              <a:gd name="T7" fmla="*/ 0 60000 65536"/>
              <a:gd name="T8" fmla="*/ 0 60000 65536"/>
              <a:gd name="T9" fmla="*/ 0 w 21600"/>
              <a:gd name="T10" fmla="*/ 0 h 21596"/>
              <a:gd name="T11" fmla="*/ 21600 w 21600"/>
              <a:gd name="T12" fmla="*/ 21596 h 215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6" fill="none" extrusionOk="0">
                <a:moveTo>
                  <a:pt x="21599" y="0"/>
                </a:moveTo>
                <a:cubicBezTo>
                  <a:pt x="21599" y="26"/>
                  <a:pt x="21600" y="52"/>
                  <a:pt x="21600" y="78"/>
                </a:cubicBezTo>
                <a:cubicBezTo>
                  <a:pt x="21600" y="11279"/>
                  <a:pt x="13036" y="20622"/>
                  <a:pt x="1877" y="21596"/>
                </a:cubicBezTo>
              </a:path>
              <a:path w="21600" h="21596" stroke="0" extrusionOk="0">
                <a:moveTo>
                  <a:pt x="21599" y="0"/>
                </a:moveTo>
                <a:cubicBezTo>
                  <a:pt x="21599" y="26"/>
                  <a:pt x="21600" y="52"/>
                  <a:pt x="21600" y="78"/>
                </a:cubicBezTo>
                <a:cubicBezTo>
                  <a:pt x="21600" y="11279"/>
                  <a:pt x="13036" y="20622"/>
                  <a:pt x="1877" y="21596"/>
                </a:cubicBezTo>
                <a:lnTo>
                  <a:pt x="0" y="78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2655" name="Arc 740"/>
          <p:cNvSpPr>
            <a:spLocks/>
          </p:cNvSpPr>
          <p:nvPr/>
        </p:nvSpPr>
        <p:spPr bwMode="auto">
          <a:xfrm>
            <a:off x="2943225" y="4479925"/>
            <a:ext cx="914400" cy="323850"/>
          </a:xfrm>
          <a:custGeom>
            <a:avLst/>
            <a:gdLst>
              <a:gd name="T0" fmla="*/ 38727165 w 21600"/>
              <a:gd name="T1" fmla="*/ 0 h 21645"/>
              <a:gd name="T2" fmla="*/ 1990132 w 21600"/>
              <a:gd name="T3" fmla="*/ 4849192 h 21645"/>
              <a:gd name="T4" fmla="*/ 0 w 21600"/>
              <a:gd name="T5" fmla="*/ 16578 h 21645"/>
              <a:gd name="T6" fmla="*/ 0 60000 65536"/>
              <a:gd name="T7" fmla="*/ 0 60000 65536"/>
              <a:gd name="T8" fmla="*/ 0 60000 65536"/>
              <a:gd name="T9" fmla="*/ 0 w 21600"/>
              <a:gd name="T10" fmla="*/ 0 h 21645"/>
              <a:gd name="T11" fmla="*/ 21600 w 21600"/>
              <a:gd name="T12" fmla="*/ 21645 h 216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45" fill="none" extrusionOk="0">
                <a:moveTo>
                  <a:pt x="21599" y="0"/>
                </a:moveTo>
                <a:cubicBezTo>
                  <a:pt x="21599" y="24"/>
                  <a:pt x="21600" y="49"/>
                  <a:pt x="21600" y="74"/>
                </a:cubicBezTo>
                <a:cubicBezTo>
                  <a:pt x="21600" y="11571"/>
                  <a:pt x="12592" y="21054"/>
                  <a:pt x="1110" y="21645"/>
                </a:cubicBezTo>
              </a:path>
              <a:path w="21600" h="21645" stroke="0" extrusionOk="0">
                <a:moveTo>
                  <a:pt x="21599" y="0"/>
                </a:moveTo>
                <a:cubicBezTo>
                  <a:pt x="21599" y="24"/>
                  <a:pt x="21600" y="49"/>
                  <a:pt x="21600" y="74"/>
                </a:cubicBezTo>
                <a:cubicBezTo>
                  <a:pt x="21600" y="11571"/>
                  <a:pt x="12592" y="21054"/>
                  <a:pt x="1110" y="21645"/>
                </a:cubicBezTo>
                <a:lnTo>
                  <a:pt x="0" y="74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2656" name="Arc 741"/>
          <p:cNvSpPr>
            <a:spLocks/>
          </p:cNvSpPr>
          <p:nvPr/>
        </p:nvSpPr>
        <p:spPr bwMode="auto">
          <a:xfrm>
            <a:off x="2438400" y="4905375"/>
            <a:ext cx="914400" cy="407988"/>
          </a:xfrm>
          <a:custGeom>
            <a:avLst/>
            <a:gdLst>
              <a:gd name="T0" fmla="*/ 38727165 w 21600"/>
              <a:gd name="T1" fmla="*/ 0 h 21521"/>
              <a:gd name="T2" fmla="*/ 3313345 w 21600"/>
              <a:gd name="T3" fmla="*/ 7758938 h 21521"/>
              <a:gd name="T4" fmla="*/ 0 w 21600"/>
              <a:gd name="T5" fmla="*/ 0 h 21521"/>
              <a:gd name="T6" fmla="*/ 0 60000 65536"/>
              <a:gd name="T7" fmla="*/ 0 60000 65536"/>
              <a:gd name="T8" fmla="*/ 0 60000 65536"/>
              <a:gd name="T9" fmla="*/ 0 w 21600"/>
              <a:gd name="T10" fmla="*/ 0 h 21521"/>
              <a:gd name="T11" fmla="*/ 21600 w 21600"/>
              <a:gd name="T12" fmla="*/ 21521 h 215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21" fill="none" extrusionOk="0">
                <a:moveTo>
                  <a:pt x="21600" y="0"/>
                </a:moveTo>
                <a:cubicBezTo>
                  <a:pt x="21600" y="11213"/>
                  <a:pt x="13019" y="20561"/>
                  <a:pt x="1847" y="21520"/>
                </a:cubicBezTo>
              </a:path>
              <a:path w="21600" h="21521" stroke="0" extrusionOk="0">
                <a:moveTo>
                  <a:pt x="21600" y="0"/>
                </a:moveTo>
                <a:cubicBezTo>
                  <a:pt x="21600" y="11213"/>
                  <a:pt x="13019" y="20561"/>
                  <a:pt x="1847" y="21520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2657" name="Arc 742"/>
          <p:cNvSpPr>
            <a:spLocks/>
          </p:cNvSpPr>
          <p:nvPr/>
        </p:nvSpPr>
        <p:spPr bwMode="auto">
          <a:xfrm>
            <a:off x="2452688" y="4840288"/>
            <a:ext cx="719137" cy="461962"/>
          </a:xfrm>
          <a:custGeom>
            <a:avLst/>
            <a:gdLst>
              <a:gd name="T0" fmla="*/ 23960413 w 21600"/>
              <a:gd name="T1" fmla="*/ 0 h 21570"/>
              <a:gd name="T2" fmla="*/ 2083233 w 21600"/>
              <a:gd name="T3" fmla="*/ 9902563 h 21570"/>
              <a:gd name="T4" fmla="*/ 0 w 21600"/>
              <a:gd name="T5" fmla="*/ 23880 h 21570"/>
              <a:gd name="T6" fmla="*/ 0 60000 65536"/>
              <a:gd name="T7" fmla="*/ 0 60000 65536"/>
              <a:gd name="T8" fmla="*/ 0 60000 65536"/>
              <a:gd name="T9" fmla="*/ 0 w 21600"/>
              <a:gd name="T10" fmla="*/ 0 h 21570"/>
              <a:gd name="T11" fmla="*/ 21600 w 21600"/>
              <a:gd name="T12" fmla="*/ 21570 h 215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70" fill="none" extrusionOk="0">
                <a:moveTo>
                  <a:pt x="21599" y="0"/>
                </a:moveTo>
                <a:cubicBezTo>
                  <a:pt x="21599" y="17"/>
                  <a:pt x="21600" y="34"/>
                  <a:pt x="21600" y="52"/>
                </a:cubicBezTo>
                <a:cubicBezTo>
                  <a:pt x="21600" y="11253"/>
                  <a:pt x="13037" y="20596"/>
                  <a:pt x="1878" y="21570"/>
                </a:cubicBezTo>
              </a:path>
              <a:path w="21600" h="21570" stroke="0" extrusionOk="0">
                <a:moveTo>
                  <a:pt x="21599" y="0"/>
                </a:moveTo>
                <a:cubicBezTo>
                  <a:pt x="21599" y="17"/>
                  <a:pt x="21600" y="34"/>
                  <a:pt x="21600" y="52"/>
                </a:cubicBezTo>
                <a:cubicBezTo>
                  <a:pt x="21600" y="11253"/>
                  <a:pt x="13037" y="20596"/>
                  <a:pt x="1878" y="21570"/>
                </a:cubicBezTo>
                <a:lnTo>
                  <a:pt x="0" y="52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2658" name="Arc 743"/>
          <p:cNvSpPr>
            <a:spLocks/>
          </p:cNvSpPr>
          <p:nvPr/>
        </p:nvSpPr>
        <p:spPr bwMode="auto">
          <a:xfrm>
            <a:off x="2468563" y="4799013"/>
            <a:ext cx="515937" cy="492125"/>
          </a:xfrm>
          <a:custGeom>
            <a:avLst/>
            <a:gdLst>
              <a:gd name="T0" fmla="*/ 12342597 w 21600"/>
              <a:gd name="T1" fmla="*/ 0 h 21571"/>
              <a:gd name="T2" fmla="*/ 1046253 w 21600"/>
              <a:gd name="T3" fmla="*/ 11204780 h 21571"/>
              <a:gd name="T4" fmla="*/ 0 w 21600"/>
              <a:gd name="T5" fmla="*/ 25461 h 21571"/>
              <a:gd name="T6" fmla="*/ 0 60000 65536"/>
              <a:gd name="T7" fmla="*/ 0 60000 65536"/>
              <a:gd name="T8" fmla="*/ 0 60000 65536"/>
              <a:gd name="T9" fmla="*/ 0 w 21600"/>
              <a:gd name="T10" fmla="*/ 0 h 21571"/>
              <a:gd name="T11" fmla="*/ 21600 w 21600"/>
              <a:gd name="T12" fmla="*/ 21571 h 2157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71" fill="none" extrusionOk="0">
                <a:moveTo>
                  <a:pt x="21599" y="0"/>
                </a:moveTo>
                <a:cubicBezTo>
                  <a:pt x="21599" y="16"/>
                  <a:pt x="21600" y="32"/>
                  <a:pt x="21600" y="49"/>
                </a:cubicBezTo>
                <a:cubicBezTo>
                  <a:pt x="21600" y="11268"/>
                  <a:pt x="13010" y="20620"/>
                  <a:pt x="1831" y="21571"/>
                </a:cubicBezTo>
              </a:path>
              <a:path w="21600" h="21571" stroke="0" extrusionOk="0">
                <a:moveTo>
                  <a:pt x="21599" y="0"/>
                </a:moveTo>
                <a:cubicBezTo>
                  <a:pt x="21599" y="16"/>
                  <a:pt x="21600" y="32"/>
                  <a:pt x="21600" y="49"/>
                </a:cubicBezTo>
                <a:cubicBezTo>
                  <a:pt x="21600" y="11268"/>
                  <a:pt x="13010" y="20620"/>
                  <a:pt x="1831" y="21571"/>
                </a:cubicBezTo>
                <a:lnTo>
                  <a:pt x="0" y="49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12659" name="Group 1170"/>
          <p:cNvGrpSpPr>
            <a:grpSpLocks/>
          </p:cNvGrpSpPr>
          <p:nvPr/>
        </p:nvGrpSpPr>
        <p:grpSpPr bwMode="auto">
          <a:xfrm>
            <a:off x="6172200" y="3124200"/>
            <a:ext cx="1976438" cy="1306513"/>
            <a:chOff x="6271981" y="1641280"/>
            <a:chExt cx="1976438" cy="1306510"/>
          </a:xfrm>
        </p:grpSpPr>
        <p:sp>
          <p:nvSpPr>
            <p:cNvPr id="112665" name="Rectangle 8"/>
            <p:cNvSpPr>
              <a:spLocks noChangeArrowheads="1"/>
            </p:cNvSpPr>
            <p:nvPr/>
          </p:nvSpPr>
          <p:spPr bwMode="auto">
            <a:xfrm>
              <a:off x="6853006" y="1641280"/>
              <a:ext cx="9144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en-US" sz="900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 </a:t>
              </a:r>
              <a:r>
                <a: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Customer</a:t>
              </a:r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grpSp>
          <p:nvGrpSpPr>
            <p:cNvPr id="112666" name="Group 1065"/>
            <p:cNvGrpSpPr>
              <a:grpSpLocks/>
            </p:cNvGrpSpPr>
            <p:nvPr/>
          </p:nvGrpSpPr>
          <p:grpSpPr bwMode="auto">
            <a:xfrm>
              <a:off x="6271981" y="1863528"/>
              <a:ext cx="1976438" cy="1084262"/>
              <a:chOff x="4330" y="1116"/>
              <a:chExt cx="929" cy="979"/>
            </a:xfrm>
          </p:grpSpPr>
          <p:grpSp>
            <p:nvGrpSpPr>
              <p:cNvPr id="112668" name="Group 1066"/>
              <p:cNvGrpSpPr>
                <a:grpSpLocks/>
              </p:cNvGrpSpPr>
              <p:nvPr/>
            </p:nvGrpSpPr>
            <p:grpSpPr bwMode="auto">
              <a:xfrm>
                <a:off x="4830" y="1814"/>
                <a:ext cx="53" cy="265"/>
                <a:chOff x="4651" y="2318"/>
                <a:chExt cx="62" cy="323"/>
              </a:xfrm>
            </p:grpSpPr>
            <p:grpSp>
              <p:nvGrpSpPr>
                <p:cNvPr id="112721" name="Group 1067"/>
                <p:cNvGrpSpPr>
                  <a:grpSpLocks/>
                </p:cNvGrpSpPr>
                <p:nvPr/>
              </p:nvGrpSpPr>
              <p:grpSpPr bwMode="auto">
                <a:xfrm>
                  <a:off x="4651" y="2365"/>
                  <a:ext cx="36" cy="39"/>
                  <a:chOff x="3640" y="1982"/>
                  <a:chExt cx="36" cy="39"/>
                </a:xfrm>
              </p:grpSpPr>
              <p:sp>
                <p:nvSpPr>
                  <p:cNvPr id="112754" name="Oval 1068"/>
                  <p:cNvSpPr>
                    <a:spLocks noChangeArrowheads="1"/>
                  </p:cNvSpPr>
                  <p:nvPr/>
                </p:nvSpPr>
                <p:spPr bwMode="auto">
                  <a:xfrm>
                    <a:off x="3642" y="1982"/>
                    <a:ext cx="16" cy="1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ea typeface="ＭＳ Ｐゴシック"/>
                      <a:cs typeface="ＭＳ Ｐゴシック"/>
                    </a:endParaRPr>
                  </a:p>
                </p:txBody>
              </p:sp>
              <p:sp>
                <p:nvSpPr>
                  <p:cNvPr id="112755" name="Freeform 1069"/>
                  <p:cNvSpPr>
                    <a:spLocks/>
                  </p:cNvSpPr>
                  <p:nvPr/>
                </p:nvSpPr>
                <p:spPr bwMode="auto">
                  <a:xfrm>
                    <a:off x="3640" y="1985"/>
                    <a:ext cx="17" cy="17"/>
                  </a:xfrm>
                  <a:custGeom>
                    <a:avLst/>
                    <a:gdLst>
                      <a:gd name="T0" fmla="*/ 6 w 17"/>
                      <a:gd name="T1" fmla="*/ 6 h 17"/>
                      <a:gd name="T2" fmla="*/ 0 w 17"/>
                      <a:gd name="T3" fmla="*/ 13 h 17"/>
                      <a:gd name="T4" fmla="*/ 0 w 17"/>
                      <a:gd name="T5" fmla="*/ 16 h 17"/>
                      <a:gd name="T6" fmla="*/ 3 w 17"/>
                      <a:gd name="T7" fmla="*/ 16 h 17"/>
                      <a:gd name="T8" fmla="*/ 10 w 17"/>
                      <a:gd name="T9" fmla="*/ 10 h 17"/>
                      <a:gd name="T10" fmla="*/ 16 w 17"/>
                      <a:gd name="T11" fmla="*/ 4 h 17"/>
                      <a:gd name="T12" fmla="*/ 16 w 17"/>
                      <a:gd name="T13" fmla="*/ 0 h 17"/>
                      <a:gd name="T14" fmla="*/ 11 w 17"/>
                      <a:gd name="T15" fmla="*/ 0 h 17"/>
                      <a:gd name="T16" fmla="*/ 6 w 17"/>
                      <a:gd name="T17" fmla="*/ 6 h 1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7"/>
                      <a:gd name="T28" fmla="*/ 0 h 17"/>
                      <a:gd name="T29" fmla="*/ 17 w 17"/>
                      <a:gd name="T30" fmla="*/ 17 h 1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7" h="17">
                        <a:moveTo>
                          <a:pt x="6" y="6"/>
                        </a:moveTo>
                        <a:lnTo>
                          <a:pt x="0" y="13"/>
                        </a:lnTo>
                        <a:lnTo>
                          <a:pt x="0" y="16"/>
                        </a:lnTo>
                        <a:lnTo>
                          <a:pt x="3" y="16"/>
                        </a:lnTo>
                        <a:lnTo>
                          <a:pt x="10" y="10"/>
                        </a:lnTo>
                        <a:lnTo>
                          <a:pt x="16" y="4"/>
                        </a:lnTo>
                        <a:lnTo>
                          <a:pt x="16" y="0"/>
                        </a:lnTo>
                        <a:lnTo>
                          <a:pt x="11" y="0"/>
                        </a:lnTo>
                        <a:lnTo>
                          <a:pt x="6" y="6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756" name="Oval 1070"/>
                  <p:cNvSpPr>
                    <a:spLocks noChangeArrowheads="1"/>
                  </p:cNvSpPr>
                  <p:nvPr/>
                </p:nvSpPr>
                <p:spPr bwMode="auto">
                  <a:xfrm>
                    <a:off x="3645" y="1986"/>
                    <a:ext cx="16" cy="1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ea typeface="ＭＳ Ｐゴシック"/>
                      <a:cs typeface="ＭＳ Ｐゴシック"/>
                    </a:endParaRPr>
                  </a:p>
                </p:txBody>
              </p:sp>
              <p:sp>
                <p:nvSpPr>
                  <p:cNvPr id="112757" name="Freeform 1071"/>
                  <p:cNvSpPr>
                    <a:spLocks/>
                  </p:cNvSpPr>
                  <p:nvPr/>
                </p:nvSpPr>
                <p:spPr bwMode="auto">
                  <a:xfrm>
                    <a:off x="3644" y="1990"/>
                    <a:ext cx="17" cy="17"/>
                  </a:xfrm>
                  <a:custGeom>
                    <a:avLst/>
                    <a:gdLst>
                      <a:gd name="T0" fmla="*/ 5 w 17"/>
                      <a:gd name="T1" fmla="*/ 6 h 17"/>
                      <a:gd name="T2" fmla="*/ 0 w 17"/>
                      <a:gd name="T3" fmla="*/ 12 h 17"/>
                      <a:gd name="T4" fmla="*/ 0 w 17"/>
                      <a:gd name="T5" fmla="*/ 16 h 17"/>
                      <a:gd name="T6" fmla="*/ 3 w 17"/>
                      <a:gd name="T7" fmla="*/ 16 h 17"/>
                      <a:gd name="T8" fmla="*/ 8 w 17"/>
                      <a:gd name="T9" fmla="*/ 10 h 17"/>
                      <a:gd name="T10" fmla="*/ 14 w 17"/>
                      <a:gd name="T11" fmla="*/ 3 h 17"/>
                      <a:gd name="T12" fmla="*/ 16 w 17"/>
                      <a:gd name="T13" fmla="*/ 0 h 17"/>
                      <a:gd name="T14" fmla="*/ 11 w 17"/>
                      <a:gd name="T15" fmla="*/ 0 h 17"/>
                      <a:gd name="T16" fmla="*/ 5 w 17"/>
                      <a:gd name="T17" fmla="*/ 6 h 1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7"/>
                      <a:gd name="T28" fmla="*/ 0 h 17"/>
                      <a:gd name="T29" fmla="*/ 17 w 17"/>
                      <a:gd name="T30" fmla="*/ 17 h 1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7" h="17">
                        <a:moveTo>
                          <a:pt x="5" y="6"/>
                        </a:moveTo>
                        <a:lnTo>
                          <a:pt x="0" y="12"/>
                        </a:lnTo>
                        <a:lnTo>
                          <a:pt x="0" y="16"/>
                        </a:lnTo>
                        <a:lnTo>
                          <a:pt x="3" y="16"/>
                        </a:lnTo>
                        <a:lnTo>
                          <a:pt x="8" y="10"/>
                        </a:lnTo>
                        <a:lnTo>
                          <a:pt x="14" y="3"/>
                        </a:lnTo>
                        <a:lnTo>
                          <a:pt x="16" y="0"/>
                        </a:lnTo>
                        <a:lnTo>
                          <a:pt x="11" y="0"/>
                        </a:lnTo>
                        <a:lnTo>
                          <a:pt x="5" y="6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758" name="Oval 1072"/>
                  <p:cNvSpPr>
                    <a:spLocks noChangeArrowheads="1"/>
                  </p:cNvSpPr>
                  <p:nvPr/>
                </p:nvSpPr>
                <p:spPr bwMode="auto">
                  <a:xfrm>
                    <a:off x="3650" y="1991"/>
                    <a:ext cx="16" cy="1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ea typeface="ＭＳ Ｐゴシック"/>
                      <a:cs typeface="ＭＳ Ｐゴシック"/>
                    </a:endParaRPr>
                  </a:p>
                </p:txBody>
              </p:sp>
              <p:sp>
                <p:nvSpPr>
                  <p:cNvPr id="112759" name="Freeform 1073"/>
                  <p:cNvSpPr>
                    <a:spLocks/>
                  </p:cNvSpPr>
                  <p:nvPr/>
                </p:nvSpPr>
                <p:spPr bwMode="auto">
                  <a:xfrm>
                    <a:off x="3649" y="1993"/>
                    <a:ext cx="17" cy="17"/>
                  </a:xfrm>
                  <a:custGeom>
                    <a:avLst/>
                    <a:gdLst>
                      <a:gd name="T0" fmla="*/ 6 w 17"/>
                      <a:gd name="T1" fmla="*/ 5 h 17"/>
                      <a:gd name="T2" fmla="*/ 0 w 17"/>
                      <a:gd name="T3" fmla="*/ 12 h 17"/>
                      <a:gd name="T4" fmla="*/ 0 w 17"/>
                      <a:gd name="T5" fmla="*/ 16 h 17"/>
                      <a:gd name="T6" fmla="*/ 3 w 17"/>
                      <a:gd name="T7" fmla="*/ 15 h 17"/>
                      <a:gd name="T8" fmla="*/ 10 w 17"/>
                      <a:gd name="T9" fmla="*/ 9 h 17"/>
                      <a:gd name="T10" fmla="*/ 16 w 17"/>
                      <a:gd name="T11" fmla="*/ 4 h 17"/>
                      <a:gd name="T12" fmla="*/ 16 w 17"/>
                      <a:gd name="T13" fmla="*/ 0 h 17"/>
                      <a:gd name="T14" fmla="*/ 12 w 17"/>
                      <a:gd name="T15" fmla="*/ 1 h 17"/>
                      <a:gd name="T16" fmla="*/ 6 w 17"/>
                      <a:gd name="T17" fmla="*/ 5 h 1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7"/>
                      <a:gd name="T28" fmla="*/ 0 h 17"/>
                      <a:gd name="T29" fmla="*/ 17 w 17"/>
                      <a:gd name="T30" fmla="*/ 17 h 1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7" h="17">
                        <a:moveTo>
                          <a:pt x="6" y="5"/>
                        </a:moveTo>
                        <a:lnTo>
                          <a:pt x="0" y="12"/>
                        </a:lnTo>
                        <a:lnTo>
                          <a:pt x="0" y="16"/>
                        </a:lnTo>
                        <a:lnTo>
                          <a:pt x="3" y="15"/>
                        </a:lnTo>
                        <a:lnTo>
                          <a:pt x="10" y="9"/>
                        </a:lnTo>
                        <a:lnTo>
                          <a:pt x="16" y="4"/>
                        </a:lnTo>
                        <a:lnTo>
                          <a:pt x="16" y="0"/>
                        </a:lnTo>
                        <a:lnTo>
                          <a:pt x="12" y="1"/>
                        </a:lnTo>
                        <a:lnTo>
                          <a:pt x="6" y="5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760" name="Oval 1074"/>
                  <p:cNvSpPr>
                    <a:spLocks noChangeArrowheads="1"/>
                  </p:cNvSpPr>
                  <p:nvPr/>
                </p:nvSpPr>
                <p:spPr bwMode="auto">
                  <a:xfrm>
                    <a:off x="3654" y="1994"/>
                    <a:ext cx="16" cy="1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ea typeface="ＭＳ Ｐゴシック"/>
                      <a:cs typeface="ＭＳ Ｐゴシック"/>
                    </a:endParaRPr>
                  </a:p>
                </p:txBody>
              </p:sp>
              <p:sp>
                <p:nvSpPr>
                  <p:cNvPr id="112761" name="Freeform 1075"/>
                  <p:cNvSpPr>
                    <a:spLocks/>
                  </p:cNvSpPr>
                  <p:nvPr/>
                </p:nvSpPr>
                <p:spPr bwMode="auto">
                  <a:xfrm>
                    <a:off x="3653" y="1998"/>
                    <a:ext cx="17" cy="17"/>
                  </a:xfrm>
                  <a:custGeom>
                    <a:avLst/>
                    <a:gdLst>
                      <a:gd name="T0" fmla="*/ 5 w 17"/>
                      <a:gd name="T1" fmla="*/ 6 h 17"/>
                      <a:gd name="T2" fmla="*/ 1 w 17"/>
                      <a:gd name="T3" fmla="*/ 12 h 17"/>
                      <a:gd name="T4" fmla="*/ 0 w 17"/>
                      <a:gd name="T5" fmla="*/ 16 h 17"/>
                      <a:gd name="T6" fmla="*/ 4 w 17"/>
                      <a:gd name="T7" fmla="*/ 16 h 17"/>
                      <a:gd name="T8" fmla="*/ 10 w 17"/>
                      <a:gd name="T9" fmla="*/ 11 h 17"/>
                      <a:gd name="T10" fmla="*/ 15 w 17"/>
                      <a:gd name="T11" fmla="*/ 3 h 17"/>
                      <a:gd name="T12" fmla="*/ 16 w 17"/>
                      <a:gd name="T13" fmla="*/ 0 h 17"/>
                      <a:gd name="T14" fmla="*/ 12 w 17"/>
                      <a:gd name="T15" fmla="*/ 0 h 17"/>
                      <a:gd name="T16" fmla="*/ 5 w 17"/>
                      <a:gd name="T17" fmla="*/ 6 h 1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7"/>
                      <a:gd name="T28" fmla="*/ 0 h 17"/>
                      <a:gd name="T29" fmla="*/ 17 w 17"/>
                      <a:gd name="T30" fmla="*/ 17 h 1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7" h="17">
                        <a:moveTo>
                          <a:pt x="5" y="6"/>
                        </a:moveTo>
                        <a:lnTo>
                          <a:pt x="1" y="12"/>
                        </a:lnTo>
                        <a:lnTo>
                          <a:pt x="0" y="16"/>
                        </a:lnTo>
                        <a:lnTo>
                          <a:pt x="4" y="16"/>
                        </a:lnTo>
                        <a:lnTo>
                          <a:pt x="10" y="11"/>
                        </a:lnTo>
                        <a:lnTo>
                          <a:pt x="15" y="3"/>
                        </a:lnTo>
                        <a:lnTo>
                          <a:pt x="16" y="0"/>
                        </a:lnTo>
                        <a:lnTo>
                          <a:pt x="12" y="0"/>
                        </a:lnTo>
                        <a:lnTo>
                          <a:pt x="5" y="6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762" name="Oval 1076"/>
                  <p:cNvSpPr>
                    <a:spLocks noChangeArrowheads="1"/>
                  </p:cNvSpPr>
                  <p:nvPr/>
                </p:nvSpPr>
                <p:spPr bwMode="auto">
                  <a:xfrm>
                    <a:off x="3657" y="1998"/>
                    <a:ext cx="16" cy="1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ea typeface="ＭＳ Ｐゴシック"/>
                      <a:cs typeface="ＭＳ Ｐゴシック"/>
                    </a:endParaRPr>
                  </a:p>
                </p:txBody>
              </p:sp>
              <p:sp>
                <p:nvSpPr>
                  <p:cNvPr id="112763" name="Freeform 1077"/>
                  <p:cNvSpPr>
                    <a:spLocks/>
                  </p:cNvSpPr>
                  <p:nvPr/>
                </p:nvSpPr>
                <p:spPr bwMode="auto">
                  <a:xfrm>
                    <a:off x="3656" y="2001"/>
                    <a:ext cx="17" cy="17"/>
                  </a:xfrm>
                  <a:custGeom>
                    <a:avLst/>
                    <a:gdLst>
                      <a:gd name="T0" fmla="*/ 6 w 17"/>
                      <a:gd name="T1" fmla="*/ 5 h 17"/>
                      <a:gd name="T2" fmla="*/ 0 w 17"/>
                      <a:gd name="T3" fmla="*/ 11 h 17"/>
                      <a:gd name="T4" fmla="*/ 0 w 17"/>
                      <a:gd name="T5" fmla="*/ 16 h 17"/>
                      <a:gd name="T6" fmla="*/ 3 w 17"/>
                      <a:gd name="T7" fmla="*/ 14 h 17"/>
                      <a:gd name="T8" fmla="*/ 10 w 17"/>
                      <a:gd name="T9" fmla="*/ 8 h 17"/>
                      <a:gd name="T10" fmla="*/ 16 w 17"/>
                      <a:gd name="T11" fmla="*/ 4 h 17"/>
                      <a:gd name="T12" fmla="*/ 16 w 17"/>
                      <a:gd name="T13" fmla="*/ 0 h 17"/>
                      <a:gd name="T14" fmla="*/ 12 w 17"/>
                      <a:gd name="T15" fmla="*/ 1 h 17"/>
                      <a:gd name="T16" fmla="*/ 6 w 17"/>
                      <a:gd name="T17" fmla="*/ 5 h 1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7"/>
                      <a:gd name="T28" fmla="*/ 0 h 17"/>
                      <a:gd name="T29" fmla="*/ 17 w 17"/>
                      <a:gd name="T30" fmla="*/ 17 h 1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7" h="17">
                        <a:moveTo>
                          <a:pt x="6" y="5"/>
                        </a:moveTo>
                        <a:lnTo>
                          <a:pt x="0" y="11"/>
                        </a:lnTo>
                        <a:lnTo>
                          <a:pt x="0" y="16"/>
                        </a:lnTo>
                        <a:lnTo>
                          <a:pt x="3" y="14"/>
                        </a:lnTo>
                        <a:lnTo>
                          <a:pt x="10" y="8"/>
                        </a:lnTo>
                        <a:lnTo>
                          <a:pt x="16" y="4"/>
                        </a:lnTo>
                        <a:lnTo>
                          <a:pt x="16" y="0"/>
                        </a:lnTo>
                        <a:lnTo>
                          <a:pt x="12" y="1"/>
                        </a:lnTo>
                        <a:lnTo>
                          <a:pt x="6" y="5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764" name="Oval 1078"/>
                  <p:cNvSpPr>
                    <a:spLocks noChangeArrowheads="1"/>
                  </p:cNvSpPr>
                  <p:nvPr/>
                </p:nvSpPr>
                <p:spPr bwMode="auto">
                  <a:xfrm>
                    <a:off x="3659" y="2002"/>
                    <a:ext cx="16" cy="1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ea typeface="ＭＳ Ｐゴシック"/>
                      <a:cs typeface="ＭＳ Ｐゴシック"/>
                    </a:endParaRPr>
                  </a:p>
                </p:txBody>
              </p:sp>
              <p:sp>
                <p:nvSpPr>
                  <p:cNvPr id="112765" name="Freeform 1079"/>
                  <p:cNvSpPr>
                    <a:spLocks/>
                  </p:cNvSpPr>
                  <p:nvPr/>
                </p:nvSpPr>
                <p:spPr bwMode="auto">
                  <a:xfrm>
                    <a:off x="3659" y="2004"/>
                    <a:ext cx="17" cy="17"/>
                  </a:xfrm>
                  <a:custGeom>
                    <a:avLst/>
                    <a:gdLst>
                      <a:gd name="T0" fmla="*/ 5 w 17"/>
                      <a:gd name="T1" fmla="*/ 5 h 17"/>
                      <a:gd name="T2" fmla="*/ 0 w 17"/>
                      <a:gd name="T3" fmla="*/ 12 h 17"/>
                      <a:gd name="T4" fmla="*/ 0 w 17"/>
                      <a:gd name="T5" fmla="*/ 16 h 17"/>
                      <a:gd name="T6" fmla="*/ 2 w 17"/>
                      <a:gd name="T7" fmla="*/ 15 h 17"/>
                      <a:gd name="T8" fmla="*/ 10 w 17"/>
                      <a:gd name="T9" fmla="*/ 9 h 17"/>
                      <a:gd name="T10" fmla="*/ 16 w 17"/>
                      <a:gd name="T11" fmla="*/ 4 h 17"/>
                      <a:gd name="T12" fmla="*/ 16 w 17"/>
                      <a:gd name="T13" fmla="*/ 0 h 17"/>
                      <a:gd name="T14" fmla="*/ 11 w 17"/>
                      <a:gd name="T15" fmla="*/ 1 h 17"/>
                      <a:gd name="T16" fmla="*/ 5 w 17"/>
                      <a:gd name="T17" fmla="*/ 5 h 1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7"/>
                      <a:gd name="T28" fmla="*/ 0 h 17"/>
                      <a:gd name="T29" fmla="*/ 17 w 17"/>
                      <a:gd name="T30" fmla="*/ 17 h 1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7" h="17">
                        <a:moveTo>
                          <a:pt x="5" y="5"/>
                        </a:moveTo>
                        <a:lnTo>
                          <a:pt x="0" y="12"/>
                        </a:lnTo>
                        <a:lnTo>
                          <a:pt x="0" y="16"/>
                        </a:lnTo>
                        <a:lnTo>
                          <a:pt x="2" y="15"/>
                        </a:lnTo>
                        <a:lnTo>
                          <a:pt x="10" y="9"/>
                        </a:lnTo>
                        <a:lnTo>
                          <a:pt x="16" y="4"/>
                        </a:lnTo>
                        <a:lnTo>
                          <a:pt x="16" y="0"/>
                        </a:lnTo>
                        <a:lnTo>
                          <a:pt x="11" y="1"/>
                        </a:lnTo>
                        <a:lnTo>
                          <a:pt x="5" y="5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2722" name="Freeform 1080"/>
                <p:cNvSpPr>
                  <a:spLocks/>
                </p:cNvSpPr>
                <p:nvPr/>
              </p:nvSpPr>
              <p:spPr bwMode="auto">
                <a:xfrm>
                  <a:off x="4670" y="2322"/>
                  <a:ext cx="17" cy="317"/>
                </a:xfrm>
                <a:custGeom>
                  <a:avLst/>
                  <a:gdLst>
                    <a:gd name="T0" fmla="*/ 14 w 17"/>
                    <a:gd name="T1" fmla="*/ 316 h 317"/>
                    <a:gd name="T2" fmla="*/ 0 w 17"/>
                    <a:gd name="T3" fmla="*/ 316 h 317"/>
                    <a:gd name="T4" fmla="*/ 0 w 17"/>
                    <a:gd name="T5" fmla="*/ 155 h 317"/>
                    <a:gd name="T6" fmla="*/ 1 w 17"/>
                    <a:gd name="T7" fmla="*/ 0 h 317"/>
                    <a:gd name="T8" fmla="*/ 13 w 17"/>
                    <a:gd name="T9" fmla="*/ 0 h 317"/>
                    <a:gd name="T10" fmla="*/ 13 w 17"/>
                    <a:gd name="T11" fmla="*/ 155 h 317"/>
                    <a:gd name="T12" fmla="*/ 16 w 17"/>
                    <a:gd name="T13" fmla="*/ 163 h 317"/>
                    <a:gd name="T14" fmla="*/ 14 w 17"/>
                    <a:gd name="T15" fmla="*/ 316 h 3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317"/>
                    <a:gd name="T26" fmla="*/ 17 w 17"/>
                    <a:gd name="T27" fmla="*/ 317 h 3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317">
                      <a:moveTo>
                        <a:pt x="14" y="316"/>
                      </a:moveTo>
                      <a:lnTo>
                        <a:pt x="0" y="316"/>
                      </a:lnTo>
                      <a:lnTo>
                        <a:pt x="0" y="155"/>
                      </a:lnTo>
                      <a:lnTo>
                        <a:pt x="1" y="0"/>
                      </a:lnTo>
                      <a:lnTo>
                        <a:pt x="13" y="0"/>
                      </a:lnTo>
                      <a:lnTo>
                        <a:pt x="13" y="155"/>
                      </a:lnTo>
                      <a:lnTo>
                        <a:pt x="16" y="163"/>
                      </a:lnTo>
                      <a:lnTo>
                        <a:pt x="14" y="316"/>
                      </a:lnTo>
                    </a:path>
                  </a:pathLst>
                </a:custGeom>
                <a:solidFill>
                  <a:srgbClr val="9966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723" name="Line 1081"/>
                <p:cNvSpPr>
                  <a:spLocks noChangeShapeType="1"/>
                </p:cNvSpPr>
                <p:nvPr/>
              </p:nvSpPr>
              <p:spPr bwMode="auto">
                <a:xfrm flipH="1">
                  <a:off x="4671" y="2319"/>
                  <a:ext cx="2" cy="32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724" name="Line 1082"/>
                <p:cNvSpPr>
                  <a:spLocks noChangeShapeType="1"/>
                </p:cNvSpPr>
                <p:nvPr/>
              </p:nvSpPr>
              <p:spPr bwMode="auto">
                <a:xfrm>
                  <a:off x="4684" y="2319"/>
                  <a:ext cx="0" cy="32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725" name="Line 1083"/>
                <p:cNvSpPr>
                  <a:spLocks noChangeShapeType="1"/>
                </p:cNvSpPr>
                <p:nvPr/>
              </p:nvSpPr>
              <p:spPr bwMode="auto">
                <a:xfrm>
                  <a:off x="4670" y="2322"/>
                  <a:ext cx="1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726" name="Arc 1084"/>
                <p:cNvSpPr>
                  <a:spLocks/>
                </p:cNvSpPr>
                <p:nvPr/>
              </p:nvSpPr>
              <p:spPr bwMode="auto">
                <a:xfrm>
                  <a:off x="4652" y="2370"/>
                  <a:ext cx="20" cy="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12727" name="Group 1085"/>
                <p:cNvGrpSpPr>
                  <a:grpSpLocks/>
                </p:cNvGrpSpPr>
                <p:nvPr/>
              </p:nvGrpSpPr>
              <p:grpSpPr bwMode="auto">
                <a:xfrm>
                  <a:off x="4678" y="2318"/>
                  <a:ext cx="35" cy="39"/>
                  <a:chOff x="3667" y="1935"/>
                  <a:chExt cx="35" cy="39"/>
                </a:xfrm>
              </p:grpSpPr>
              <p:sp>
                <p:nvSpPr>
                  <p:cNvPr id="112742" name="Oval 1086"/>
                  <p:cNvSpPr>
                    <a:spLocks noChangeArrowheads="1"/>
                  </p:cNvSpPr>
                  <p:nvPr/>
                </p:nvSpPr>
                <p:spPr bwMode="auto">
                  <a:xfrm>
                    <a:off x="3668" y="1935"/>
                    <a:ext cx="16" cy="1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ea typeface="ＭＳ Ｐゴシック"/>
                      <a:cs typeface="ＭＳ Ｐゴシック"/>
                    </a:endParaRPr>
                  </a:p>
                </p:txBody>
              </p:sp>
              <p:sp>
                <p:nvSpPr>
                  <p:cNvPr id="112743" name="Freeform 1087"/>
                  <p:cNvSpPr>
                    <a:spLocks/>
                  </p:cNvSpPr>
                  <p:nvPr/>
                </p:nvSpPr>
                <p:spPr bwMode="auto">
                  <a:xfrm>
                    <a:off x="3667" y="1937"/>
                    <a:ext cx="17" cy="17"/>
                  </a:xfrm>
                  <a:custGeom>
                    <a:avLst/>
                    <a:gdLst>
                      <a:gd name="T0" fmla="*/ 5 w 17"/>
                      <a:gd name="T1" fmla="*/ 6 h 17"/>
                      <a:gd name="T2" fmla="*/ 0 w 17"/>
                      <a:gd name="T3" fmla="*/ 14 h 17"/>
                      <a:gd name="T4" fmla="*/ 0 w 17"/>
                      <a:gd name="T5" fmla="*/ 16 h 17"/>
                      <a:gd name="T6" fmla="*/ 2 w 17"/>
                      <a:gd name="T7" fmla="*/ 16 h 17"/>
                      <a:gd name="T8" fmla="*/ 10 w 17"/>
                      <a:gd name="T9" fmla="*/ 11 h 17"/>
                      <a:gd name="T10" fmla="*/ 16 w 17"/>
                      <a:gd name="T11" fmla="*/ 5 h 17"/>
                      <a:gd name="T12" fmla="*/ 16 w 17"/>
                      <a:gd name="T13" fmla="*/ 0 h 17"/>
                      <a:gd name="T14" fmla="*/ 11 w 17"/>
                      <a:gd name="T15" fmla="*/ 0 h 17"/>
                      <a:gd name="T16" fmla="*/ 5 w 17"/>
                      <a:gd name="T17" fmla="*/ 6 h 1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7"/>
                      <a:gd name="T28" fmla="*/ 0 h 17"/>
                      <a:gd name="T29" fmla="*/ 17 w 17"/>
                      <a:gd name="T30" fmla="*/ 17 h 1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7" h="17">
                        <a:moveTo>
                          <a:pt x="5" y="6"/>
                        </a:moveTo>
                        <a:lnTo>
                          <a:pt x="0" y="14"/>
                        </a:lnTo>
                        <a:lnTo>
                          <a:pt x="0" y="16"/>
                        </a:lnTo>
                        <a:lnTo>
                          <a:pt x="2" y="16"/>
                        </a:lnTo>
                        <a:lnTo>
                          <a:pt x="10" y="11"/>
                        </a:lnTo>
                        <a:lnTo>
                          <a:pt x="16" y="5"/>
                        </a:lnTo>
                        <a:lnTo>
                          <a:pt x="16" y="0"/>
                        </a:lnTo>
                        <a:lnTo>
                          <a:pt x="11" y="0"/>
                        </a:lnTo>
                        <a:lnTo>
                          <a:pt x="5" y="6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744" name="Oval 1088"/>
                  <p:cNvSpPr>
                    <a:spLocks noChangeArrowheads="1"/>
                  </p:cNvSpPr>
                  <p:nvPr/>
                </p:nvSpPr>
                <p:spPr bwMode="auto">
                  <a:xfrm>
                    <a:off x="3671" y="1939"/>
                    <a:ext cx="16" cy="1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ea typeface="ＭＳ Ｐゴシック"/>
                      <a:cs typeface="ＭＳ Ｐゴシック"/>
                    </a:endParaRPr>
                  </a:p>
                </p:txBody>
              </p:sp>
              <p:sp>
                <p:nvSpPr>
                  <p:cNvPr id="112745" name="Freeform 1089"/>
                  <p:cNvSpPr>
                    <a:spLocks/>
                  </p:cNvSpPr>
                  <p:nvPr/>
                </p:nvSpPr>
                <p:spPr bwMode="auto">
                  <a:xfrm>
                    <a:off x="3670" y="1942"/>
                    <a:ext cx="17" cy="17"/>
                  </a:xfrm>
                  <a:custGeom>
                    <a:avLst/>
                    <a:gdLst>
                      <a:gd name="T0" fmla="*/ 5 w 17"/>
                      <a:gd name="T1" fmla="*/ 6 h 17"/>
                      <a:gd name="T2" fmla="*/ 0 w 17"/>
                      <a:gd name="T3" fmla="*/ 12 h 17"/>
                      <a:gd name="T4" fmla="*/ 0 w 17"/>
                      <a:gd name="T5" fmla="*/ 16 h 17"/>
                      <a:gd name="T6" fmla="*/ 3 w 17"/>
                      <a:gd name="T7" fmla="*/ 16 h 17"/>
                      <a:gd name="T8" fmla="*/ 8 w 17"/>
                      <a:gd name="T9" fmla="*/ 10 h 17"/>
                      <a:gd name="T10" fmla="*/ 14 w 17"/>
                      <a:gd name="T11" fmla="*/ 3 h 17"/>
                      <a:gd name="T12" fmla="*/ 16 w 17"/>
                      <a:gd name="T13" fmla="*/ 0 h 17"/>
                      <a:gd name="T14" fmla="*/ 11 w 17"/>
                      <a:gd name="T15" fmla="*/ 0 h 17"/>
                      <a:gd name="T16" fmla="*/ 5 w 17"/>
                      <a:gd name="T17" fmla="*/ 6 h 1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7"/>
                      <a:gd name="T28" fmla="*/ 0 h 17"/>
                      <a:gd name="T29" fmla="*/ 17 w 17"/>
                      <a:gd name="T30" fmla="*/ 17 h 1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7" h="17">
                        <a:moveTo>
                          <a:pt x="5" y="6"/>
                        </a:moveTo>
                        <a:lnTo>
                          <a:pt x="0" y="12"/>
                        </a:lnTo>
                        <a:lnTo>
                          <a:pt x="0" y="16"/>
                        </a:lnTo>
                        <a:lnTo>
                          <a:pt x="3" y="16"/>
                        </a:lnTo>
                        <a:lnTo>
                          <a:pt x="8" y="10"/>
                        </a:lnTo>
                        <a:lnTo>
                          <a:pt x="14" y="3"/>
                        </a:lnTo>
                        <a:lnTo>
                          <a:pt x="16" y="0"/>
                        </a:lnTo>
                        <a:lnTo>
                          <a:pt x="11" y="0"/>
                        </a:lnTo>
                        <a:lnTo>
                          <a:pt x="5" y="6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746" name="Oval 1090"/>
                  <p:cNvSpPr>
                    <a:spLocks noChangeArrowheads="1"/>
                  </p:cNvSpPr>
                  <p:nvPr/>
                </p:nvSpPr>
                <p:spPr bwMode="auto">
                  <a:xfrm>
                    <a:off x="3675" y="1944"/>
                    <a:ext cx="16" cy="1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ea typeface="ＭＳ Ｐゴシック"/>
                      <a:cs typeface="ＭＳ Ｐゴシック"/>
                    </a:endParaRPr>
                  </a:p>
                </p:txBody>
              </p:sp>
              <p:sp>
                <p:nvSpPr>
                  <p:cNvPr id="112747" name="Freeform 1091"/>
                  <p:cNvSpPr>
                    <a:spLocks/>
                  </p:cNvSpPr>
                  <p:nvPr/>
                </p:nvSpPr>
                <p:spPr bwMode="auto">
                  <a:xfrm>
                    <a:off x="3674" y="1946"/>
                    <a:ext cx="17" cy="17"/>
                  </a:xfrm>
                  <a:custGeom>
                    <a:avLst/>
                    <a:gdLst>
                      <a:gd name="T0" fmla="*/ 6 w 17"/>
                      <a:gd name="T1" fmla="*/ 5 h 17"/>
                      <a:gd name="T2" fmla="*/ 0 w 17"/>
                      <a:gd name="T3" fmla="*/ 12 h 17"/>
                      <a:gd name="T4" fmla="*/ 0 w 17"/>
                      <a:gd name="T5" fmla="*/ 16 h 17"/>
                      <a:gd name="T6" fmla="*/ 3 w 17"/>
                      <a:gd name="T7" fmla="*/ 15 h 17"/>
                      <a:gd name="T8" fmla="*/ 10 w 17"/>
                      <a:gd name="T9" fmla="*/ 9 h 17"/>
                      <a:gd name="T10" fmla="*/ 16 w 17"/>
                      <a:gd name="T11" fmla="*/ 4 h 17"/>
                      <a:gd name="T12" fmla="*/ 16 w 17"/>
                      <a:gd name="T13" fmla="*/ 0 h 17"/>
                      <a:gd name="T14" fmla="*/ 12 w 17"/>
                      <a:gd name="T15" fmla="*/ 1 h 17"/>
                      <a:gd name="T16" fmla="*/ 6 w 17"/>
                      <a:gd name="T17" fmla="*/ 5 h 1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7"/>
                      <a:gd name="T28" fmla="*/ 0 h 17"/>
                      <a:gd name="T29" fmla="*/ 17 w 17"/>
                      <a:gd name="T30" fmla="*/ 17 h 1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7" h="17">
                        <a:moveTo>
                          <a:pt x="6" y="5"/>
                        </a:moveTo>
                        <a:lnTo>
                          <a:pt x="0" y="12"/>
                        </a:lnTo>
                        <a:lnTo>
                          <a:pt x="0" y="16"/>
                        </a:lnTo>
                        <a:lnTo>
                          <a:pt x="3" y="15"/>
                        </a:lnTo>
                        <a:lnTo>
                          <a:pt x="10" y="9"/>
                        </a:lnTo>
                        <a:lnTo>
                          <a:pt x="16" y="4"/>
                        </a:lnTo>
                        <a:lnTo>
                          <a:pt x="16" y="0"/>
                        </a:lnTo>
                        <a:lnTo>
                          <a:pt x="12" y="1"/>
                        </a:lnTo>
                        <a:lnTo>
                          <a:pt x="6" y="5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748" name="Oval 1092"/>
                  <p:cNvSpPr>
                    <a:spLocks noChangeArrowheads="1"/>
                  </p:cNvSpPr>
                  <p:nvPr/>
                </p:nvSpPr>
                <p:spPr bwMode="auto">
                  <a:xfrm>
                    <a:off x="3680" y="1947"/>
                    <a:ext cx="16" cy="1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ea typeface="ＭＳ Ｐゴシック"/>
                      <a:cs typeface="ＭＳ Ｐゴシック"/>
                    </a:endParaRPr>
                  </a:p>
                </p:txBody>
              </p:sp>
              <p:sp>
                <p:nvSpPr>
                  <p:cNvPr id="112749" name="Freeform 1093"/>
                  <p:cNvSpPr>
                    <a:spLocks/>
                  </p:cNvSpPr>
                  <p:nvPr/>
                </p:nvSpPr>
                <p:spPr bwMode="auto">
                  <a:xfrm>
                    <a:off x="3678" y="1950"/>
                    <a:ext cx="17" cy="17"/>
                  </a:xfrm>
                  <a:custGeom>
                    <a:avLst/>
                    <a:gdLst>
                      <a:gd name="T0" fmla="*/ 5 w 17"/>
                      <a:gd name="T1" fmla="*/ 5 h 17"/>
                      <a:gd name="T2" fmla="*/ 1 w 17"/>
                      <a:gd name="T3" fmla="*/ 11 h 17"/>
                      <a:gd name="T4" fmla="*/ 0 w 17"/>
                      <a:gd name="T5" fmla="*/ 16 h 17"/>
                      <a:gd name="T6" fmla="*/ 4 w 17"/>
                      <a:gd name="T7" fmla="*/ 16 h 17"/>
                      <a:gd name="T8" fmla="*/ 10 w 17"/>
                      <a:gd name="T9" fmla="*/ 10 h 17"/>
                      <a:gd name="T10" fmla="*/ 15 w 17"/>
                      <a:gd name="T11" fmla="*/ 2 h 17"/>
                      <a:gd name="T12" fmla="*/ 16 w 17"/>
                      <a:gd name="T13" fmla="*/ 0 h 17"/>
                      <a:gd name="T14" fmla="*/ 12 w 17"/>
                      <a:gd name="T15" fmla="*/ 0 h 17"/>
                      <a:gd name="T16" fmla="*/ 5 w 17"/>
                      <a:gd name="T17" fmla="*/ 5 h 1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7"/>
                      <a:gd name="T28" fmla="*/ 0 h 17"/>
                      <a:gd name="T29" fmla="*/ 17 w 17"/>
                      <a:gd name="T30" fmla="*/ 17 h 1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7" h="17">
                        <a:moveTo>
                          <a:pt x="5" y="5"/>
                        </a:moveTo>
                        <a:lnTo>
                          <a:pt x="1" y="11"/>
                        </a:lnTo>
                        <a:lnTo>
                          <a:pt x="0" y="16"/>
                        </a:lnTo>
                        <a:lnTo>
                          <a:pt x="4" y="16"/>
                        </a:lnTo>
                        <a:lnTo>
                          <a:pt x="10" y="10"/>
                        </a:lnTo>
                        <a:lnTo>
                          <a:pt x="15" y="2"/>
                        </a:lnTo>
                        <a:lnTo>
                          <a:pt x="16" y="0"/>
                        </a:lnTo>
                        <a:lnTo>
                          <a:pt x="12" y="0"/>
                        </a:lnTo>
                        <a:lnTo>
                          <a:pt x="5" y="5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750" name="Oval 1094"/>
                  <p:cNvSpPr>
                    <a:spLocks noChangeArrowheads="1"/>
                  </p:cNvSpPr>
                  <p:nvPr/>
                </p:nvSpPr>
                <p:spPr bwMode="auto">
                  <a:xfrm>
                    <a:off x="3682" y="1950"/>
                    <a:ext cx="16" cy="1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ea typeface="ＭＳ Ｐゴシック"/>
                      <a:cs typeface="ＭＳ Ｐゴシック"/>
                    </a:endParaRPr>
                  </a:p>
                </p:txBody>
              </p:sp>
              <p:sp>
                <p:nvSpPr>
                  <p:cNvPr id="112751" name="Freeform 1095"/>
                  <p:cNvSpPr>
                    <a:spLocks/>
                  </p:cNvSpPr>
                  <p:nvPr/>
                </p:nvSpPr>
                <p:spPr bwMode="auto">
                  <a:xfrm>
                    <a:off x="3681" y="1954"/>
                    <a:ext cx="17" cy="17"/>
                  </a:xfrm>
                  <a:custGeom>
                    <a:avLst/>
                    <a:gdLst>
                      <a:gd name="T0" fmla="*/ 6 w 17"/>
                      <a:gd name="T1" fmla="*/ 5 h 17"/>
                      <a:gd name="T2" fmla="*/ 0 w 17"/>
                      <a:gd name="T3" fmla="*/ 12 h 17"/>
                      <a:gd name="T4" fmla="*/ 0 w 17"/>
                      <a:gd name="T5" fmla="*/ 16 h 17"/>
                      <a:gd name="T6" fmla="*/ 3 w 17"/>
                      <a:gd name="T7" fmla="*/ 15 h 17"/>
                      <a:gd name="T8" fmla="*/ 10 w 17"/>
                      <a:gd name="T9" fmla="*/ 9 h 17"/>
                      <a:gd name="T10" fmla="*/ 16 w 17"/>
                      <a:gd name="T11" fmla="*/ 4 h 17"/>
                      <a:gd name="T12" fmla="*/ 16 w 17"/>
                      <a:gd name="T13" fmla="*/ 0 h 17"/>
                      <a:gd name="T14" fmla="*/ 11 w 17"/>
                      <a:gd name="T15" fmla="*/ 1 h 17"/>
                      <a:gd name="T16" fmla="*/ 6 w 17"/>
                      <a:gd name="T17" fmla="*/ 5 h 1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7"/>
                      <a:gd name="T28" fmla="*/ 0 h 17"/>
                      <a:gd name="T29" fmla="*/ 17 w 17"/>
                      <a:gd name="T30" fmla="*/ 17 h 1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7" h="17">
                        <a:moveTo>
                          <a:pt x="6" y="5"/>
                        </a:moveTo>
                        <a:lnTo>
                          <a:pt x="0" y="12"/>
                        </a:lnTo>
                        <a:lnTo>
                          <a:pt x="0" y="16"/>
                        </a:lnTo>
                        <a:lnTo>
                          <a:pt x="3" y="15"/>
                        </a:lnTo>
                        <a:lnTo>
                          <a:pt x="10" y="9"/>
                        </a:lnTo>
                        <a:lnTo>
                          <a:pt x="16" y="4"/>
                        </a:lnTo>
                        <a:lnTo>
                          <a:pt x="16" y="0"/>
                        </a:lnTo>
                        <a:lnTo>
                          <a:pt x="11" y="1"/>
                        </a:lnTo>
                        <a:lnTo>
                          <a:pt x="6" y="5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752" name="Oval 1096"/>
                  <p:cNvSpPr>
                    <a:spLocks noChangeArrowheads="1"/>
                  </p:cNvSpPr>
                  <p:nvPr/>
                </p:nvSpPr>
                <p:spPr bwMode="auto">
                  <a:xfrm>
                    <a:off x="3686" y="1955"/>
                    <a:ext cx="16" cy="1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ea typeface="ＭＳ Ｐゴシック"/>
                      <a:cs typeface="ＭＳ Ｐゴシック"/>
                    </a:endParaRPr>
                  </a:p>
                </p:txBody>
              </p:sp>
              <p:sp>
                <p:nvSpPr>
                  <p:cNvPr id="112753" name="Freeform 1097"/>
                  <p:cNvSpPr>
                    <a:spLocks/>
                  </p:cNvSpPr>
                  <p:nvPr/>
                </p:nvSpPr>
                <p:spPr bwMode="auto">
                  <a:xfrm>
                    <a:off x="3685" y="1957"/>
                    <a:ext cx="17" cy="17"/>
                  </a:xfrm>
                  <a:custGeom>
                    <a:avLst/>
                    <a:gdLst>
                      <a:gd name="T0" fmla="*/ 6 w 17"/>
                      <a:gd name="T1" fmla="*/ 5 h 17"/>
                      <a:gd name="T2" fmla="*/ 0 w 17"/>
                      <a:gd name="T3" fmla="*/ 12 h 17"/>
                      <a:gd name="T4" fmla="*/ 0 w 17"/>
                      <a:gd name="T5" fmla="*/ 16 h 17"/>
                      <a:gd name="T6" fmla="*/ 3 w 17"/>
                      <a:gd name="T7" fmla="*/ 15 h 17"/>
                      <a:gd name="T8" fmla="*/ 10 w 17"/>
                      <a:gd name="T9" fmla="*/ 9 h 17"/>
                      <a:gd name="T10" fmla="*/ 16 w 17"/>
                      <a:gd name="T11" fmla="*/ 3 h 17"/>
                      <a:gd name="T12" fmla="*/ 16 w 17"/>
                      <a:gd name="T13" fmla="*/ 0 h 17"/>
                      <a:gd name="T14" fmla="*/ 12 w 17"/>
                      <a:gd name="T15" fmla="*/ 0 h 17"/>
                      <a:gd name="T16" fmla="*/ 6 w 17"/>
                      <a:gd name="T17" fmla="*/ 5 h 1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7"/>
                      <a:gd name="T28" fmla="*/ 0 h 17"/>
                      <a:gd name="T29" fmla="*/ 17 w 17"/>
                      <a:gd name="T30" fmla="*/ 17 h 1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7" h="17">
                        <a:moveTo>
                          <a:pt x="6" y="5"/>
                        </a:moveTo>
                        <a:lnTo>
                          <a:pt x="0" y="12"/>
                        </a:lnTo>
                        <a:lnTo>
                          <a:pt x="0" y="16"/>
                        </a:lnTo>
                        <a:lnTo>
                          <a:pt x="3" y="15"/>
                        </a:lnTo>
                        <a:lnTo>
                          <a:pt x="10" y="9"/>
                        </a:lnTo>
                        <a:lnTo>
                          <a:pt x="16" y="3"/>
                        </a:lnTo>
                        <a:lnTo>
                          <a:pt x="16" y="0"/>
                        </a:lnTo>
                        <a:lnTo>
                          <a:pt x="12" y="0"/>
                        </a:lnTo>
                        <a:lnTo>
                          <a:pt x="6" y="5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2728" name="Line 1098"/>
                <p:cNvSpPr>
                  <a:spLocks noChangeShapeType="1"/>
                </p:cNvSpPr>
                <p:nvPr/>
              </p:nvSpPr>
              <p:spPr bwMode="auto">
                <a:xfrm>
                  <a:off x="4669" y="2637"/>
                  <a:ext cx="18" cy="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12729" name="Group 1099"/>
                <p:cNvGrpSpPr>
                  <a:grpSpLocks/>
                </p:cNvGrpSpPr>
                <p:nvPr/>
              </p:nvGrpSpPr>
              <p:grpSpPr bwMode="auto">
                <a:xfrm>
                  <a:off x="4677" y="2416"/>
                  <a:ext cx="36" cy="39"/>
                  <a:chOff x="3666" y="2033"/>
                  <a:chExt cx="36" cy="39"/>
                </a:xfrm>
              </p:grpSpPr>
              <p:sp>
                <p:nvSpPr>
                  <p:cNvPr id="112730" name="Oval 1100"/>
                  <p:cNvSpPr>
                    <a:spLocks noChangeArrowheads="1"/>
                  </p:cNvSpPr>
                  <p:nvPr/>
                </p:nvSpPr>
                <p:spPr bwMode="auto">
                  <a:xfrm>
                    <a:off x="3668" y="2033"/>
                    <a:ext cx="16" cy="1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ea typeface="ＭＳ Ｐゴシック"/>
                      <a:cs typeface="ＭＳ Ｐゴシック"/>
                    </a:endParaRPr>
                  </a:p>
                </p:txBody>
              </p:sp>
              <p:sp>
                <p:nvSpPr>
                  <p:cNvPr id="112731" name="Freeform 1101"/>
                  <p:cNvSpPr>
                    <a:spLocks/>
                  </p:cNvSpPr>
                  <p:nvPr/>
                </p:nvSpPr>
                <p:spPr bwMode="auto">
                  <a:xfrm>
                    <a:off x="3666" y="2036"/>
                    <a:ext cx="17" cy="17"/>
                  </a:xfrm>
                  <a:custGeom>
                    <a:avLst/>
                    <a:gdLst>
                      <a:gd name="T0" fmla="*/ 6 w 17"/>
                      <a:gd name="T1" fmla="*/ 6 h 17"/>
                      <a:gd name="T2" fmla="*/ 0 w 17"/>
                      <a:gd name="T3" fmla="*/ 13 h 17"/>
                      <a:gd name="T4" fmla="*/ 0 w 17"/>
                      <a:gd name="T5" fmla="*/ 16 h 17"/>
                      <a:gd name="T6" fmla="*/ 3 w 17"/>
                      <a:gd name="T7" fmla="*/ 16 h 17"/>
                      <a:gd name="T8" fmla="*/ 10 w 17"/>
                      <a:gd name="T9" fmla="*/ 10 h 17"/>
                      <a:gd name="T10" fmla="*/ 16 w 17"/>
                      <a:gd name="T11" fmla="*/ 4 h 17"/>
                      <a:gd name="T12" fmla="*/ 16 w 17"/>
                      <a:gd name="T13" fmla="*/ 0 h 17"/>
                      <a:gd name="T14" fmla="*/ 11 w 17"/>
                      <a:gd name="T15" fmla="*/ 0 h 17"/>
                      <a:gd name="T16" fmla="*/ 6 w 17"/>
                      <a:gd name="T17" fmla="*/ 6 h 1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7"/>
                      <a:gd name="T28" fmla="*/ 0 h 17"/>
                      <a:gd name="T29" fmla="*/ 17 w 17"/>
                      <a:gd name="T30" fmla="*/ 17 h 1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7" h="17">
                        <a:moveTo>
                          <a:pt x="6" y="6"/>
                        </a:moveTo>
                        <a:lnTo>
                          <a:pt x="0" y="13"/>
                        </a:lnTo>
                        <a:lnTo>
                          <a:pt x="0" y="16"/>
                        </a:lnTo>
                        <a:lnTo>
                          <a:pt x="3" y="16"/>
                        </a:lnTo>
                        <a:lnTo>
                          <a:pt x="10" y="10"/>
                        </a:lnTo>
                        <a:lnTo>
                          <a:pt x="16" y="4"/>
                        </a:lnTo>
                        <a:lnTo>
                          <a:pt x="16" y="0"/>
                        </a:lnTo>
                        <a:lnTo>
                          <a:pt x="11" y="0"/>
                        </a:lnTo>
                        <a:lnTo>
                          <a:pt x="6" y="6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732" name="Oval 1102"/>
                  <p:cNvSpPr>
                    <a:spLocks noChangeArrowheads="1"/>
                  </p:cNvSpPr>
                  <p:nvPr/>
                </p:nvSpPr>
                <p:spPr bwMode="auto">
                  <a:xfrm>
                    <a:off x="3671" y="2036"/>
                    <a:ext cx="16" cy="1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ea typeface="ＭＳ Ｐゴシック"/>
                      <a:cs typeface="ＭＳ Ｐゴシック"/>
                    </a:endParaRPr>
                  </a:p>
                </p:txBody>
              </p:sp>
              <p:sp>
                <p:nvSpPr>
                  <p:cNvPr id="112733" name="Freeform 1103"/>
                  <p:cNvSpPr>
                    <a:spLocks/>
                  </p:cNvSpPr>
                  <p:nvPr/>
                </p:nvSpPr>
                <p:spPr bwMode="auto">
                  <a:xfrm>
                    <a:off x="3670" y="2040"/>
                    <a:ext cx="17" cy="17"/>
                  </a:xfrm>
                  <a:custGeom>
                    <a:avLst/>
                    <a:gdLst>
                      <a:gd name="T0" fmla="*/ 5 w 17"/>
                      <a:gd name="T1" fmla="*/ 6 h 17"/>
                      <a:gd name="T2" fmla="*/ 0 w 17"/>
                      <a:gd name="T3" fmla="*/ 11 h 17"/>
                      <a:gd name="T4" fmla="*/ 0 w 17"/>
                      <a:gd name="T5" fmla="*/ 16 h 17"/>
                      <a:gd name="T6" fmla="*/ 3 w 17"/>
                      <a:gd name="T7" fmla="*/ 16 h 17"/>
                      <a:gd name="T8" fmla="*/ 8 w 17"/>
                      <a:gd name="T9" fmla="*/ 10 h 17"/>
                      <a:gd name="T10" fmla="*/ 14 w 17"/>
                      <a:gd name="T11" fmla="*/ 3 h 17"/>
                      <a:gd name="T12" fmla="*/ 16 w 17"/>
                      <a:gd name="T13" fmla="*/ 0 h 17"/>
                      <a:gd name="T14" fmla="*/ 11 w 17"/>
                      <a:gd name="T15" fmla="*/ 0 h 17"/>
                      <a:gd name="T16" fmla="*/ 5 w 17"/>
                      <a:gd name="T17" fmla="*/ 6 h 1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7"/>
                      <a:gd name="T28" fmla="*/ 0 h 17"/>
                      <a:gd name="T29" fmla="*/ 17 w 17"/>
                      <a:gd name="T30" fmla="*/ 17 h 1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7" h="17">
                        <a:moveTo>
                          <a:pt x="5" y="6"/>
                        </a:moveTo>
                        <a:lnTo>
                          <a:pt x="0" y="11"/>
                        </a:lnTo>
                        <a:lnTo>
                          <a:pt x="0" y="16"/>
                        </a:lnTo>
                        <a:lnTo>
                          <a:pt x="3" y="16"/>
                        </a:lnTo>
                        <a:lnTo>
                          <a:pt x="8" y="10"/>
                        </a:lnTo>
                        <a:lnTo>
                          <a:pt x="14" y="3"/>
                        </a:lnTo>
                        <a:lnTo>
                          <a:pt x="16" y="0"/>
                        </a:lnTo>
                        <a:lnTo>
                          <a:pt x="11" y="0"/>
                        </a:lnTo>
                        <a:lnTo>
                          <a:pt x="5" y="6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734" name="Oval 1104"/>
                  <p:cNvSpPr>
                    <a:spLocks noChangeArrowheads="1"/>
                  </p:cNvSpPr>
                  <p:nvPr/>
                </p:nvSpPr>
                <p:spPr bwMode="auto">
                  <a:xfrm>
                    <a:off x="3675" y="2040"/>
                    <a:ext cx="16" cy="1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ea typeface="ＭＳ Ｐゴシック"/>
                      <a:cs typeface="ＭＳ Ｐゴシック"/>
                    </a:endParaRPr>
                  </a:p>
                </p:txBody>
              </p:sp>
              <p:sp>
                <p:nvSpPr>
                  <p:cNvPr id="112735" name="Freeform 1105"/>
                  <p:cNvSpPr>
                    <a:spLocks/>
                  </p:cNvSpPr>
                  <p:nvPr/>
                </p:nvSpPr>
                <p:spPr bwMode="auto">
                  <a:xfrm>
                    <a:off x="3674" y="2043"/>
                    <a:ext cx="17" cy="17"/>
                  </a:xfrm>
                  <a:custGeom>
                    <a:avLst/>
                    <a:gdLst>
                      <a:gd name="T0" fmla="*/ 6 w 17"/>
                      <a:gd name="T1" fmla="*/ 5 h 17"/>
                      <a:gd name="T2" fmla="*/ 0 w 17"/>
                      <a:gd name="T3" fmla="*/ 11 h 17"/>
                      <a:gd name="T4" fmla="*/ 0 w 17"/>
                      <a:gd name="T5" fmla="*/ 16 h 17"/>
                      <a:gd name="T6" fmla="*/ 3 w 17"/>
                      <a:gd name="T7" fmla="*/ 14 h 17"/>
                      <a:gd name="T8" fmla="*/ 10 w 17"/>
                      <a:gd name="T9" fmla="*/ 8 h 17"/>
                      <a:gd name="T10" fmla="*/ 16 w 17"/>
                      <a:gd name="T11" fmla="*/ 3 h 17"/>
                      <a:gd name="T12" fmla="*/ 16 w 17"/>
                      <a:gd name="T13" fmla="*/ 0 h 17"/>
                      <a:gd name="T14" fmla="*/ 12 w 17"/>
                      <a:gd name="T15" fmla="*/ 0 h 17"/>
                      <a:gd name="T16" fmla="*/ 6 w 17"/>
                      <a:gd name="T17" fmla="*/ 5 h 1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7"/>
                      <a:gd name="T28" fmla="*/ 0 h 17"/>
                      <a:gd name="T29" fmla="*/ 17 w 17"/>
                      <a:gd name="T30" fmla="*/ 17 h 1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7" h="17">
                        <a:moveTo>
                          <a:pt x="6" y="5"/>
                        </a:moveTo>
                        <a:lnTo>
                          <a:pt x="0" y="11"/>
                        </a:lnTo>
                        <a:lnTo>
                          <a:pt x="0" y="16"/>
                        </a:lnTo>
                        <a:lnTo>
                          <a:pt x="3" y="14"/>
                        </a:lnTo>
                        <a:lnTo>
                          <a:pt x="10" y="8"/>
                        </a:lnTo>
                        <a:lnTo>
                          <a:pt x="16" y="3"/>
                        </a:lnTo>
                        <a:lnTo>
                          <a:pt x="16" y="0"/>
                        </a:lnTo>
                        <a:lnTo>
                          <a:pt x="12" y="0"/>
                        </a:lnTo>
                        <a:lnTo>
                          <a:pt x="6" y="5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736" name="Oval 1106"/>
                  <p:cNvSpPr>
                    <a:spLocks noChangeArrowheads="1"/>
                  </p:cNvSpPr>
                  <p:nvPr/>
                </p:nvSpPr>
                <p:spPr bwMode="auto">
                  <a:xfrm>
                    <a:off x="3680" y="2044"/>
                    <a:ext cx="16" cy="17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ea typeface="ＭＳ Ｐゴシック"/>
                      <a:cs typeface="ＭＳ Ｐゴシック"/>
                    </a:endParaRPr>
                  </a:p>
                </p:txBody>
              </p:sp>
              <p:sp>
                <p:nvSpPr>
                  <p:cNvPr id="112737" name="Freeform 1107"/>
                  <p:cNvSpPr>
                    <a:spLocks/>
                  </p:cNvSpPr>
                  <p:nvPr/>
                </p:nvSpPr>
                <p:spPr bwMode="auto">
                  <a:xfrm>
                    <a:off x="3678" y="2048"/>
                    <a:ext cx="17" cy="17"/>
                  </a:xfrm>
                  <a:custGeom>
                    <a:avLst/>
                    <a:gdLst>
                      <a:gd name="T0" fmla="*/ 5 w 17"/>
                      <a:gd name="T1" fmla="*/ 6 h 17"/>
                      <a:gd name="T2" fmla="*/ 1 w 17"/>
                      <a:gd name="T3" fmla="*/ 12 h 17"/>
                      <a:gd name="T4" fmla="*/ 0 w 17"/>
                      <a:gd name="T5" fmla="*/ 16 h 17"/>
                      <a:gd name="T6" fmla="*/ 4 w 17"/>
                      <a:gd name="T7" fmla="*/ 16 h 17"/>
                      <a:gd name="T8" fmla="*/ 10 w 17"/>
                      <a:gd name="T9" fmla="*/ 10 h 17"/>
                      <a:gd name="T10" fmla="*/ 15 w 17"/>
                      <a:gd name="T11" fmla="*/ 3 h 17"/>
                      <a:gd name="T12" fmla="*/ 16 w 17"/>
                      <a:gd name="T13" fmla="*/ 0 h 17"/>
                      <a:gd name="T14" fmla="*/ 12 w 17"/>
                      <a:gd name="T15" fmla="*/ 0 h 17"/>
                      <a:gd name="T16" fmla="*/ 5 w 17"/>
                      <a:gd name="T17" fmla="*/ 6 h 1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7"/>
                      <a:gd name="T28" fmla="*/ 0 h 17"/>
                      <a:gd name="T29" fmla="*/ 17 w 17"/>
                      <a:gd name="T30" fmla="*/ 17 h 1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7" h="17">
                        <a:moveTo>
                          <a:pt x="5" y="6"/>
                        </a:moveTo>
                        <a:lnTo>
                          <a:pt x="1" y="12"/>
                        </a:lnTo>
                        <a:lnTo>
                          <a:pt x="0" y="16"/>
                        </a:lnTo>
                        <a:lnTo>
                          <a:pt x="4" y="16"/>
                        </a:lnTo>
                        <a:lnTo>
                          <a:pt x="10" y="10"/>
                        </a:lnTo>
                        <a:lnTo>
                          <a:pt x="15" y="3"/>
                        </a:lnTo>
                        <a:lnTo>
                          <a:pt x="16" y="0"/>
                        </a:lnTo>
                        <a:lnTo>
                          <a:pt x="12" y="0"/>
                        </a:lnTo>
                        <a:lnTo>
                          <a:pt x="5" y="6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738" name="Oval 1108"/>
                  <p:cNvSpPr>
                    <a:spLocks noChangeArrowheads="1"/>
                  </p:cNvSpPr>
                  <p:nvPr/>
                </p:nvSpPr>
                <p:spPr bwMode="auto">
                  <a:xfrm>
                    <a:off x="3682" y="2048"/>
                    <a:ext cx="16" cy="1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ea typeface="ＭＳ Ｐゴシック"/>
                      <a:cs typeface="ＭＳ Ｐゴシック"/>
                    </a:endParaRPr>
                  </a:p>
                </p:txBody>
              </p:sp>
              <p:sp>
                <p:nvSpPr>
                  <p:cNvPr id="112739" name="Freeform 1109"/>
                  <p:cNvSpPr>
                    <a:spLocks/>
                  </p:cNvSpPr>
                  <p:nvPr/>
                </p:nvSpPr>
                <p:spPr bwMode="auto">
                  <a:xfrm>
                    <a:off x="3681" y="2051"/>
                    <a:ext cx="17" cy="17"/>
                  </a:xfrm>
                  <a:custGeom>
                    <a:avLst/>
                    <a:gdLst>
                      <a:gd name="T0" fmla="*/ 6 w 17"/>
                      <a:gd name="T1" fmla="*/ 5 h 17"/>
                      <a:gd name="T2" fmla="*/ 0 w 17"/>
                      <a:gd name="T3" fmla="*/ 11 h 17"/>
                      <a:gd name="T4" fmla="*/ 0 w 17"/>
                      <a:gd name="T5" fmla="*/ 16 h 17"/>
                      <a:gd name="T6" fmla="*/ 3 w 17"/>
                      <a:gd name="T7" fmla="*/ 14 h 17"/>
                      <a:gd name="T8" fmla="*/ 10 w 17"/>
                      <a:gd name="T9" fmla="*/ 8 h 17"/>
                      <a:gd name="T10" fmla="*/ 16 w 17"/>
                      <a:gd name="T11" fmla="*/ 3 h 17"/>
                      <a:gd name="T12" fmla="*/ 16 w 17"/>
                      <a:gd name="T13" fmla="*/ 0 h 17"/>
                      <a:gd name="T14" fmla="*/ 11 w 17"/>
                      <a:gd name="T15" fmla="*/ 0 h 17"/>
                      <a:gd name="T16" fmla="*/ 6 w 17"/>
                      <a:gd name="T17" fmla="*/ 5 h 1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7"/>
                      <a:gd name="T28" fmla="*/ 0 h 17"/>
                      <a:gd name="T29" fmla="*/ 17 w 17"/>
                      <a:gd name="T30" fmla="*/ 17 h 1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7" h="17">
                        <a:moveTo>
                          <a:pt x="6" y="5"/>
                        </a:moveTo>
                        <a:lnTo>
                          <a:pt x="0" y="11"/>
                        </a:lnTo>
                        <a:lnTo>
                          <a:pt x="0" y="16"/>
                        </a:lnTo>
                        <a:lnTo>
                          <a:pt x="3" y="14"/>
                        </a:lnTo>
                        <a:lnTo>
                          <a:pt x="10" y="8"/>
                        </a:lnTo>
                        <a:lnTo>
                          <a:pt x="16" y="3"/>
                        </a:lnTo>
                        <a:lnTo>
                          <a:pt x="16" y="0"/>
                        </a:lnTo>
                        <a:lnTo>
                          <a:pt x="11" y="0"/>
                        </a:lnTo>
                        <a:lnTo>
                          <a:pt x="6" y="5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740" name="Oval 1110"/>
                  <p:cNvSpPr>
                    <a:spLocks noChangeArrowheads="1"/>
                  </p:cNvSpPr>
                  <p:nvPr/>
                </p:nvSpPr>
                <p:spPr bwMode="auto">
                  <a:xfrm>
                    <a:off x="3686" y="2051"/>
                    <a:ext cx="16" cy="1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ea typeface="ＭＳ Ｐゴシック"/>
                      <a:cs typeface="ＭＳ Ｐゴシック"/>
                    </a:endParaRPr>
                  </a:p>
                </p:txBody>
              </p:sp>
              <p:sp>
                <p:nvSpPr>
                  <p:cNvPr id="112741" name="Freeform 1111"/>
                  <p:cNvSpPr>
                    <a:spLocks/>
                  </p:cNvSpPr>
                  <p:nvPr/>
                </p:nvSpPr>
                <p:spPr bwMode="auto">
                  <a:xfrm>
                    <a:off x="3685" y="2055"/>
                    <a:ext cx="17" cy="17"/>
                  </a:xfrm>
                  <a:custGeom>
                    <a:avLst/>
                    <a:gdLst>
                      <a:gd name="T0" fmla="*/ 6 w 17"/>
                      <a:gd name="T1" fmla="*/ 5 h 17"/>
                      <a:gd name="T2" fmla="*/ 0 w 17"/>
                      <a:gd name="T3" fmla="*/ 12 h 17"/>
                      <a:gd name="T4" fmla="*/ 0 w 17"/>
                      <a:gd name="T5" fmla="*/ 16 h 17"/>
                      <a:gd name="T6" fmla="*/ 3 w 17"/>
                      <a:gd name="T7" fmla="*/ 15 h 17"/>
                      <a:gd name="T8" fmla="*/ 10 w 17"/>
                      <a:gd name="T9" fmla="*/ 9 h 17"/>
                      <a:gd name="T10" fmla="*/ 16 w 17"/>
                      <a:gd name="T11" fmla="*/ 4 h 17"/>
                      <a:gd name="T12" fmla="*/ 16 w 17"/>
                      <a:gd name="T13" fmla="*/ 0 h 17"/>
                      <a:gd name="T14" fmla="*/ 12 w 17"/>
                      <a:gd name="T15" fmla="*/ 1 h 17"/>
                      <a:gd name="T16" fmla="*/ 6 w 17"/>
                      <a:gd name="T17" fmla="*/ 5 h 1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7"/>
                      <a:gd name="T28" fmla="*/ 0 h 17"/>
                      <a:gd name="T29" fmla="*/ 17 w 17"/>
                      <a:gd name="T30" fmla="*/ 17 h 1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7" h="17">
                        <a:moveTo>
                          <a:pt x="6" y="5"/>
                        </a:moveTo>
                        <a:lnTo>
                          <a:pt x="0" y="12"/>
                        </a:lnTo>
                        <a:lnTo>
                          <a:pt x="0" y="16"/>
                        </a:lnTo>
                        <a:lnTo>
                          <a:pt x="3" y="15"/>
                        </a:lnTo>
                        <a:lnTo>
                          <a:pt x="10" y="9"/>
                        </a:lnTo>
                        <a:lnTo>
                          <a:pt x="16" y="4"/>
                        </a:lnTo>
                        <a:lnTo>
                          <a:pt x="16" y="0"/>
                        </a:lnTo>
                        <a:lnTo>
                          <a:pt x="12" y="1"/>
                        </a:lnTo>
                        <a:lnTo>
                          <a:pt x="6" y="5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pic>
            <p:nvPicPr>
              <p:cNvPr id="112669" name="Picture 1112"/>
              <p:cNvPicPr>
                <a:picLocks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330" y="1116"/>
                <a:ext cx="818" cy="7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12670" name="Group 1113"/>
              <p:cNvGrpSpPr>
                <a:grpSpLocks/>
              </p:cNvGrpSpPr>
              <p:nvPr/>
            </p:nvGrpSpPr>
            <p:grpSpPr bwMode="auto">
              <a:xfrm>
                <a:off x="4533" y="1691"/>
                <a:ext cx="47" cy="257"/>
                <a:chOff x="4651" y="2318"/>
                <a:chExt cx="62" cy="323"/>
              </a:xfrm>
            </p:grpSpPr>
            <p:grpSp>
              <p:nvGrpSpPr>
                <p:cNvPr id="112676" name="Group 1114"/>
                <p:cNvGrpSpPr>
                  <a:grpSpLocks/>
                </p:cNvGrpSpPr>
                <p:nvPr/>
              </p:nvGrpSpPr>
              <p:grpSpPr bwMode="auto">
                <a:xfrm>
                  <a:off x="4651" y="2365"/>
                  <a:ext cx="36" cy="39"/>
                  <a:chOff x="3640" y="1982"/>
                  <a:chExt cx="36" cy="39"/>
                </a:xfrm>
              </p:grpSpPr>
              <p:sp>
                <p:nvSpPr>
                  <p:cNvPr id="112709" name="Oval 1115"/>
                  <p:cNvSpPr>
                    <a:spLocks noChangeArrowheads="1"/>
                  </p:cNvSpPr>
                  <p:nvPr/>
                </p:nvSpPr>
                <p:spPr bwMode="auto">
                  <a:xfrm>
                    <a:off x="3642" y="1982"/>
                    <a:ext cx="16" cy="1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ea typeface="ＭＳ Ｐゴシック"/>
                      <a:cs typeface="ＭＳ Ｐゴシック"/>
                    </a:endParaRPr>
                  </a:p>
                </p:txBody>
              </p:sp>
              <p:sp>
                <p:nvSpPr>
                  <p:cNvPr id="112710" name="Freeform 1116"/>
                  <p:cNvSpPr>
                    <a:spLocks/>
                  </p:cNvSpPr>
                  <p:nvPr/>
                </p:nvSpPr>
                <p:spPr bwMode="auto">
                  <a:xfrm>
                    <a:off x="3640" y="1985"/>
                    <a:ext cx="17" cy="17"/>
                  </a:xfrm>
                  <a:custGeom>
                    <a:avLst/>
                    <a:gdLst>
                      <a:gd name="T0" fmla="*/ 6 w 17"/>
                      <a:gd name="T1" fmla="*/ 6 h 17"/>
                      <a:gd name="T2" fmla="*/ 0 w 17"/>
                      <a:gd name="T3" fmla="*/ 13 h 17"/>
                      <a:gd name="T4" fmla="*/ 0 w 17"/>
                      <a:gd name="T5" fmla="*/ 16 h 17"/>
                      <a:gd name="T6" fmla="*/ 3 w 17"/>
                      <a:gd name="T7" fmla="*/ 16 h 17"/>
                      <a:gd name="T8" fmla="*/ 10 w 17"/>
                      <a:gd name="T9" fmla="*/ 10 h 17"/>
                      <a:gd name="T10" fmla="*/ 16 w 17"/>
                      <a:gd name="T11" fmla="*/ 4 h 17"/>
                      <a:gd name="T12" fmla="*/ 16 w 17"/>
                      <a:gd name="T13" fmla="*/ 0 h 17"/>
                      <a:gd name="T14" fmla="*/ 11 w 17"/>
                      <a:gd name="T15" fmla="*/ 0 h 17"/>
                      <a:gd name="T16" fmla="*/ 6 w 17"/>
                      <a:gd name="T17" fmla="*/ 6 h 1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7"/>
                      <a:gd name="T28" fmla="*/ 0 h 17"/>
                      <a:gd name="T29" fmla="*/ 17 w 17"/>
                      <a:gd name="T30" fmla="*/ 17 h 1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7" h="17">
                        <a:moveTo>
                          <a:pt x="6" y="6"/>
                        </a:moveTo>
                        <a:lnTo>
                          <a:pt x="0" y="13"/>
                        </a:lnTo>
                        <a:lnTo>
                          <a:pt x="0" y="16"/>
                        </a:lnTo>
                        <a:lnTo>
                          <a:pt x="3" y="16"/>
                        </a:lnTo>
                        <a:lnTo>
                          <a:pt x="10" y="10"/>
                        </a:lnTo>
                        <a:lnTo>
                          <a:pt x="16" y="4"/>
                        </a:lnTo>
                        <a:lnTo>
                          <a:pt x="16" y="0"/>
                        </a:lnTo>
                        <a:lnTo>
                          <a:pt x="11" y="0"/>
                        </a:lnTo>
                        <a:lnTo>
                          <a:pt x="6" y="6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711" name="Oval 1117"/>
                  <p:cNvSpPr>
                    <a:spLocks noChangeArrowheads="1"/>
                  </p:cNvSpPr>
                  <p:nvPr/>
                </p:nvSpPr>
                <p:spPr bwMode="auto">
                  <a:xfrm>
                    <a:off x="3645" y="1986"/>
                    <a:ext cx="16" cy="1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ea typeface="ＭＳ Ｐゴシック"/>
                      <a:cs typeface="ＭＳ Ｐゴシック"/>
                    </a:endParaRPr>
                  </a:p>
                </p:txBody>
              </p:sp>
              <p:sp>
                <p:nvSpPr>
                  <p:cNvPr id="112712" name="Freeform 1118"/>
                  <p:cNvSpPr>
                    <a:spLocks/>
                  </p:cNvSpPr>
                  <p:nvPr/>
                </p:nvSpPr>
                <p:spPr bwMode="auto">
                  <a:xfrm>
                    <a:off x="3644" y="1990"/>
                    <a:ext cx="17" cy="17"/>
                  </a:xfrm>
                  <a:custGeom>
                    <a:avLst/>
                    <a:gdLst>
                      <a:gd name="T0" fmla="*/ 5 w 17"/>
                      <a:gd name="T1" fmla="*/ 6 h 17"/>
                      <a:gd name="T2" fmla="*/ 0 w 17"/>
                      <a:gd name="T3" fmla="*/ 12 h 17"/>
                      <a:gd name="T4" fmla="*/ 0 w 17"/>
                      <a:gd name="T5" fmla="*/ 16 h 17"/>
                      <a:gd name="T6" fmla="*/ 3 w 17"/>
                      <a:gd name="T7" fmla="*/ 16 h 17"/>
                      <a:gd name="T8" fmla="*/ 8 w 17"/>
                      <a:gd name="T9" fmla="*/ 10 h 17"/>
                      <a:gd name="T10" fmla="*/ 14 w 17"/>
                      <a:gd name="T11" fmla="*/ 3 h 17"/>
                      <a:gd name="T12" fmla="*/ 16 w 17"/>
                      <a:gd name="T13" fmla="*/ 0 h 17"/>
                      <a:gd name="T14" fmla="*/ 11 w 17"/>
                      <a:gd name="T15" fmla="*/ 0 h 17"/>
                      <a:gd name="T16" fmla="*/ 5 w 17"/>
                      <a:gd name="T17" fmla="*/ 6 h 1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7"/>
                      <a:gd name="T28" fmla="*/ 0 h 17"/>
                      <a:gd name="T29" fmla="*/ 17 w 17"/>
                      <a:gd name="T30" fmla="*/ 17 h 1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7" h="17">
                        <a:moveTo>
                          <a:pt x="5" y="6"/>
                        </a:moveTo>
                        <a:lnTo>
                          <a:pt x="0" y="12"/>
                        </a:lnTo>
                        <a:lnTo>
                          <a:pt x="0" y="16"/>
                        </a:lnTo>
                        <a:lnTo>
                          <a:pt x="3" y="16"/>
                        </a:lnTo>
                        <a:lnTo>
                          <a:pt x="8" y="10"/>
                        </a:lnTo>
                        <a:lnTo>
                          <a:pt x="14" y="3"/>
                        </a:lnTo>
                        <a:lnTo>
                          <a:pt x="16" y="0"/>
                        </a:lnTo>
                        <a:lnTo>
                          <a:pt x="11" y="0"/>
                        </a:lnTo>
                        <a:lnTo>
                          <a:pt x="5" y="6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713" name="Oval 1119"/>
                  <p:cNvSpPr>
                    <a:spLocks noChangeArrowheads="1"/>
                  </p:cNvSpPr>
                  <p:nvPr/>
                </p:nvSpPr>
                <p:spPr bwMode="auto">
                  <a:xfrm>
                    <a:off x="3650" y="1991"/>
                    <a:ext cx="16" cy="1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ea typeface="ＭＳ Ｐゴシック"/>
                      <a:cs typeface="ＭＳ Ｐゴシック"/>
                    </a:endParaRPr>
                  </a:p>
                </p:txBody>
              </p:sp>
              <p:sp>
                <p:nvSpPr>
                  <p:cNvPr id="112714" name="Freeform 1120"/>
                  <p:cNvSpPr>
                    <a:spLocks/>
                  </p:cNvSpPr>
                  <p:nvPr/>
                </p:nvSpPr>
                <p:spPr bwMode="auto">
                  <a:xfrm>
                    <a:off x="3649" y="1993"/>
                    <a:ext cx="17" cy="17"/>
                  </a:xfrm>
                  <a:custGeom>
                    <a:avLst/>
                    <a:gdLst>
                      <a:gd name="T0" fmla="*/ 6 w 17"/>
                      <a:gd name="T1" fmla="*/ 5 h 17"/>
                      <a:gd name="T2" fmla="*/ 0 w 17"/>
                      <a:gd name="T3" fmla="*/ 12 h 17"/>
                      <a:gd name="T4" fmla="*/ 0 w 17"/>
                      <a:gd name="T5" fmla="*/ 16 h 17"/>
                      <a:gd name="T6" fmla="*/ 3 w 17"/>
                      <a:gd name="T7" fmla="*/ 15 h 17"/>
                      <a:gd name="T8" fmla="*/ 10 w 17"/>
                      <a:gd name="T9" fmla="*/ 9 h 17"/>
                      <a:gd name="T10" fmla="*/ 16 w 17"/>
                      <a:gd name="T11" fmla="*/ 4 h 17"/>
                      <a:gd name="T12" fmla="*/ 16 w 17"/>
                      <a:gd name="T13" fmla="*/ 0 h 17"/>
                      <a:gd name="T14" fmla="*/ 12 w 17"/>
                      <a:gd name="T15" fmla="*/ 1 h 17"/>
                      <a:gd name="T16" fmla="*/ 6 w 17"/>
                      <a:gd name="T17" fmla="*/ 5 h 1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7"/>
                      <a:gd name="T28" fmla="*/ 0 h 17"/>
                      <a:gd name="T29" fmla="*/ 17 w 17"/>
                      <a:gd name="T30" fmla="*/ 17 h 1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7" h="17">
                        <a:moveTo>
                          <a:pt x="6" y="5"/>
                        </a:moveTo>
                        <a:lnTo>
                          <a:pt x="0" y="12"/>
                        </a:lnTo>
                        <a:lnTo>
                          <a:pt x="0" y="16"/>
                        </a:lnTo>
                        <a:lnTo>
                          <a:pt x="3" y="15"/>
                        </a:lnTo>
                        <a:lnTo>
                          <a:pt x="10" y="9"/>
                        </a:lnTo>
                        <a:lnTo>
                          <a:pt x="16" y="4"/>
                        </a:lnTo>
                        <a:lnTo>
                          <a:pt x="16" y="0"/>
                        </a:lnTo>
                        <a:lnTo>
                          <a:pt x="12" y="1"/>
                        </a:lnTo>
                        <a:lnTo>
                          <a:pt x="6" y="5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715" name="Oval 1121"/>
                  <p:cNvSpPr>
                    <a:spLocks noChangeArrowheads="1"/>
                  </p:cNvSpPr>
                  <p:nvPr/>
                </p:nvSpPr>
                <p:spPr bwMode="auto">
                  <a:xfrm>
                    <a:off x="3654" y="1994"/>
                    <a:ext cx="16" cy="1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ea typeface="ＭＳ Ｐゴシック"/>
                      <a:cs typeface="ＭＳ Ｐゴシック"/>
                    </a:endParaRPr>
                  </a:p>
                </p:txBody>
              </p:sp>
              <p:sp>
                <p:nvSpPr>
                  <p:cNvPr id="112716" name="Freeform 1122"/>
                  <p:cNvSpPr>
                    <a:spLocks/>
                  </p:cNvSpPr>
                  <p:nvPr/>
                </p:nvSpPr>
                <p:spPr bwMode="auto">
                  <a:xfrm>
                    <a:off x="3653" y="1998"/>
                    <a:ext cx="17" cy="17"/>
                  </a:xfrm>
                  <a:custGeom>
                    <a:avLst/>
                    <a:gdLst>
                      <a:gd name="T0" fmla="*/ 5 w 17"/>
                      <a:gd name="T1" fmla="*/ 6 h 17"/>
                      <a:gd name="T2" fmla="*/ 1 w 17"/>
                      <a:gd name="T3" fmla="*/ 12 h 17"/>
                      <a:gd name="T4" fmla="*/ 0 w 17"/>
                      <a:gd name="T5" fmla="*/ 16 h 17"/>
                      <a:gd name="T6" fmla="*/ 4 w 17"/>
                      <a:gd name="T7" fmla="*/ 16 h 17"/>
                      <a:gd name="T8" fmla="*/ 10 w 17"/>
                      <a:gd name="T9" fmla="*/ 11 h 17"/>
                      <a:gd name="T10" fmla="*/ 15 w 17"/>
                      <a:gd name="T11" fmla="*/ 3 h 17"/>
                      <a:gd name="T12" fmla="*/ 16 w 17"/>
                      <a:gd name="T13" fmla="*/ 0 h 17"/>
                      <a:gd name="T14" fmla="*/ 12 w 17"/>
                      <a:gd name="T15" fmla="*/ 0 h 17"/>
                      <a:gd name="T16" fmla="*/ 5 w 17"/>
                      <a:gd name="T17" fmla="*/ 6 h 1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7"/>
                      <a:gd name="T28" fmla="*/ 0 h 17"/>
                      <a:gd name="T29" fmla="*/ 17 w 17"/>
                      <a:gd name="T30" fmla="*/ 17 h 1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7" h="17">
                        <a:moveTo>
                          <a:pt x="5" y="6"/>
                        </a:moveTo>
                        <a:lnTo>
                          <a:pt x="1" y="12"/>
                        </a:lnTo>
                        <a:lnTo>
                          <a:pt x="0" y="16"/>
                        </a:lnTo>
                        <a:lnTo>
                          <a:pt x="4" y="16"/>
                        </a:lnTo>
                        <a:lnTo>
                          <a:pt x="10" y="11"/>
                        </a:lnTo>
                        <a:lnTo>
                          <a:pt x="15" y="3"/>
                        </a:lnTo>
                        <a:lnTo>
                          <a:pt x="16" y="0"/>
                        </a:lnTo>
                        <a:lnTo>
                          <a:pt x="12" y="0"/>
                        </a:lnTo>
                        <a:lnTo>
                          <a:pt x="5" y="6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717" name="Oval 1123"/>
                  <p:cNvSpPr>
                    <a:spLocks noChangeArrowheads="1"/>
                  </p:cNvSpPr>
                  <p:nvPr/>
                </p:nvSpPr>
                <p:spPr bwMode="auto">
                  <a:xfrm>
                    <a:off x="3657" y="1998"/>
                    <a:ext cx="16" cy="1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ea typeface="ＭＳ Ｐゴシック"/>
                      <a:cs typeface="ＭＳ Ｐゴシック"/>
                    </a:endParaRPr>
                  </a:p>
                </p:txBody>
              </p:sp>
              <p:sp>
                <p:nvSpPr>
                  <p:cNvPr id="112718" name="Freeform 1124"/>
                  <p:cNvSpPr>
                    <a:spLocks/>
                  </p:cNvSpPr>
                  <p:nvPr/>
                </p:nvSpPr>
                <p:spPr bwMode="auto">
                  <a:xfrm>
                    <a:off x="3656" y="2001"/>
                    <a:ext cx="17" cy="17"/>
                  </a:xfrm>
                  <a:custGeom>
                    <a:avLst/>
                    <a:gdLst>
                      <a:gd name="T0" fmla="*/ 6 w 17"/>
                      <a:gd name="T1" fmla="*/ 5 h 17"/>
                      <a:gd name="T2" fmla="*/ 0 w 17"/>
                      <a:gd name="T3" fmla="*/ 11 h 17"/>
                      <a:gd name="T4" fmla="*/ 0 w 17"/>
                      <a:gd name="T5" fmla="*/ 16 h 17"/>
                      <a:gd name="T6" fmla="*/ 3 w 17"/>
                      <a:gd name="T7" fmla="*/ 14 h 17"/>
                      <a:gd name="T8" fmla="*/ 10 w 17"/>
                      <a:gd name="T9" fmla="*/ 8 h 17"/>
                      <a:gd name="T10" fmla="*/ 16 w 17"/>
                      <a:gd name="T11" fmla="*/ 4 h 17"/>
                      <a:gd name="T12" fmla="*/ 16 w 17"/>
                      <a:gd name="T13" fmla="*/ 0 h 17"/>
                      <a:gd name="T14" fmla="*/ 12 w 17"/>
                      <a:gd name="T15" fmla="*/ 1 h 17"/>
                      <a:gd name="T16" fmla="*/ 6 w 17"/>
                      <a:gd name="T17" fmla="*/ 5 h 1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7"/>
                      <a:gd name="T28" fmla="*/ 0 h 17"/>
                      <a:gd name="T29" fmla="*/ 17 w 17"/>
                      <a:gd name="T30" fmla="*/ 17 h 1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7" h="17">
                        <a:moveTo>
                          <a:pt x="6" y="5"/>
                        </a:moveTo>
                        <a:lnTo>
                          <a:pt x="0" y="11"/>
                        </a:lnTo>
                        <a:lnTo>
                          <a:pt x="0" y="16"/>
                        </a:lnTo>
                        <a:lnTo>
                          <a:pt x="3" y="14"/>
                        </a:lnTo>
                        <a:lnTo>
                          <a:pt x="10" y="8"/>
                        </a:lnTo>
                        <a:lnTo>
                          <a:pt x="16" y="4"/>
                        </a:lnTo>
                        <a:lnTo>
                          <a:pt x="16" y="0"/>
                        </a:lnTo>
                        <a:lnTo>
                          <a:pt x="12" y="1"/>
                        </a:lnTo>
                        <a:lnTo>
                          <a:pt x="6" y="5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719" name="Oval 1125"/>
                  <p:cNvSpPr>
                    <a:spLocks noChangeArrowheads="1"/>
                  </p:cNvSpPr>
                  <p:nvPr/>
                </p:nvSpPr>
                <p:spPr bwMode="auto">
                  <a:xfrm>
                    <a:off x="3659" y="2002"/>
                    <a:ext cx="16" cy="1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ea typeface="ＭＳ Ｐゴシック"/>
                      <a:cs typeface="ＭＳ Ｐゴシック"/>
                    </a:endParaRPr>
                  </a:p>
                </p:txBody>
              </p:sp>
              <p:sp>
                <p:nvSpPr>
                  <p:cNvPr id="112720" name="Freeform 1126"/>
                  <p:cNvSpPr>
                    <a:spLocks/>
                  </p:cNvSpPr>
                  <p:nvPr/>
                </p:nvSpPr>
                <p:spPr bwMode="auto">
                  <a:xfrm>
                    <a:off x="3659" y="2004"/>
                    <a:ext cx="17" cy="17"/>
                  </a:xfrm>
                  <a:custGeom>
                    <a:avLst/>
                    <a:gdLst>
                      <a:gd name="T0" fmla="*/ 5 w 17"/>
                      <a:gd name="T1" fmla="*/ 5 h 17"/>
                      <a:gd name="T2" fmla="*/ 0 w 17"/>
                      <a:gd name="T3" fmla="*/ 12 h 17"/>
                      <a:gd name="T4" fmla="*/ 0 w 17"/>
                      <a:gd name="T5" fmla="*/ 16 h 17"/>
                      <a:gd name="T6" fmla="*/ 2 w 17"/>
                      <a:gd name="T7" fmla="*/ 15 h 17"/>
                      <a:gd name="T8" fmla="*/ 10 w 17"/>
                      <a:gd name="T9" fmla="*/ 9 h 17"/>
                      <a:gd name="T10" fmla="*/ 16 w 17"/>
                      <a:gd name="T11" fmla="*/ 4 h 17"/>
                      <a:gd name="T12" fmla="*/ 16 w 17"/>
                      <a:gd name="T13" fmla="*/ 0 h 17"/>
                      <a:gd name="T14" fmla="*/ 11 w 17"/>
                      <a:gd name="T15" fmla="*/ 1 h 17"/>
                      <a:gd name="T16" fmla="*/ 5 w 17"/>
                      <a:gd name="T17" fmla="*/ 5 h 1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7"/>
                      <a:gd name="T28" fmla="*/ 0 h 17"/>
                      <a:gd name="T29" fmla="*/ 17 w 17"/>
                      <a:gd name="T30" fmla="*/ 17 h 1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7" h="17">
                        <a:moveTo>
                          <a:pt x="5" y="5"/>
                        </a:moveTo>
                        <a:lnTo>
                          <a:pt x="0" y="12"/>
                        </a:lnTo>
                        <a:lnTo>
                          <a:pt x="0" y="16"/>
                        </a:lnTo>
                        <a:lnTo>
                          <a:pt x="2" y="15"/>
                        </a:lnTo>
                        <a:lnTo>
                          <a:pt x="10" y="9"/>
                        </a:lnTo>
                        <a:lnTo>
                          <a:pt x="16" y="4"/>
                        </a:lnTo>
                        <a:lnTo>
                          <a:pt x="16" y="0"/>
                        </a:lnTo>
                        <a:lnTo>
                          <a:pt x="11" y="1"/>
                        </a:lnTo>
                        <a:lnTo>
                          <a:pt x="5" y="5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2677" name="Freeform 1127"/>
                <p:cNvSpPr>
                  <a:spLocks/>
                </p:cNvSpPr>
                <p:nvPr/>
              </p:nvSpPr>
              <p:spPr bwMode="auto">
                <a:xfrm>
                  <a:off x="4670" y="2322"/>
                  <a:ext cx="17" cy="317"/>
                </a:xfrm>
                <a:custGeom>
                  <a:avLst/>
                  <a:gdLst>
                    <a:gd name="T0" fmla="*/ 14 w 17"/>
                    <a:gd name="T1" fmla="*/ 316 h 317"/>
                    <a:gd name="T2" fmla="*/ 0 w 17"/>
                    <a:gd name="T3" fmla="*/ 316 h 317"/>
                    <a:gd name="T4" fmla="*/ 0 w 17"/>
                    <a:gd name="T5" fmla="*/ 155 h 317"/>
                    <a:gd name="T6" fmla="*/ 1 w 17"/>
                    <a:gd name="T7" fmla="*/ 0 h 317"/>
                    <a:gd name="T8" fmla="*/ 13 w 17"/>
                    <a:gd name="T9" fmla="*/ 0 h 317"/>
                    <a:gd name="T10" fmla="*/ 13 w 17"/>
                    <a:gd name="T11" fmla="*/ 155 h 317"/>
                    <a:gd name="T12" fmla="*/ 16 w 17"/>
                    <a:gd name="T13" fmla="*/ 163 h 317"/>
                    <a:gd name="T14" fmla="*/ 14 w 17"/>
                    <a:gd name="T15" fmla="*/ 316 h 3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317"/>
                    <a:gd name="T26" fmla="*/ 17 w 17"/>
                    <a:gd name="T27" fmla="*/ 317 h 3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317">
                      <a:moveTo>
                        <a:pt x="14" y="316"/>
                      </a:moveTo>
                      <a:lnTo>
                        <a:pt x="0" y="316"/>
                      </a:lnTo>
                      <a:lnTo>
                        <a:pt x="0" y="155"/>
                      </a:lnTo>
                      <a:lnTo>
                        <a:pt x="1" y="0"/>
                      </a:lnTo>
                      <a:lnTo>
                        <a:pt x="13" y="0"/>
                      </a:lnTo>
                      <a:lnTo>
                        <a:pt x="13" y="155"/>
                      </a:lnTo>
                      <a:lnTo>
                        <a:pt x="16" y="163"/>
                      </a:lnTo>
                      <a:lnTo>
                        <a:pt x="14" y="316"/>
                      </a:lnTo>
                    </a:path>
                  </a:pathLst>
                </a:custGeom>
                <a:solidFill>
                  <a:srgbClr val="9966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678" name="Line 1128"/>
                <p:cNvSpPr>
                  <a:spLocks noChangeShapeType="1"/>
                </p:cNvSpPr>
                <p:nvPr/>
              </p:nvSpPr>
              <p:spPr bwMode="auto">
                <a:xfrm flipH="1">
                  <a:off x="4671" y="2319"/>
                  <a:ext cx="2" cy="32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679" name="Line 1129"/>
                <p:cNvSpPr>
                  <a:spLocks noChangeShapeType="1"/>
                </p:cNvSpPr>
                <p:nvPr/>
              </p:nvSpPr>
              <p:spPr bwMode="auto">
                <a:xfrm>
                  <a:off x="4684" y="2319"/>
                  <a:ext cx="0" cy="32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680" name="Line 1130"/>
                <p:cNvSpPr>
                  <a:spLocks noChangeShapeType="1"/>
                </p:cNvSpPr>
                <p:nvPr/>
              </p:nvSpPr>
              <p:spPr bwMode="auto">
                <a:xfrm>
                  <a:off x="4670" y="2322"/>
                  <a:ext cx="1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681" name="Arc 1131"/>
                <p:cNvSpPr>
                  <a:spLocks/>
                </p:cNvSpPr>
                <p:nvPr/>
              </p:nvSpPr>
              <p:spPr bwMode="auto">
                <a:xfrm>
                  <a:off x="4652" y="2370"/>
                  <a:ext cx="20" cy="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12682" name="Group 1132"/>
                <p:cNvGrpSpPr>
                  <a:grpSpLocks/>
                </p:cNvGrpSpPr>
                <p:nvPr/>
              </p:nvGrpSpPr>
              <p:grpSpPr bwMode="auto">
                <a:xfrm>
                  <a:off x="4678" y="2318"/>
                  <a:ext cx="35" cy="39"/>
                  <a:chOff x="3667" y="1935"/>
                  <a:chExt cx="35" cy="39"/>
                </a:xfrm>
              </p:grpSpPr>
              <p:sp>
                <p:nvSpPr>
                  <p:cNvPr id="112697" name="Oval 1133"/>
                  <p:cNvSpPr>
                    <a:spLocks noChangeArrowheads="1"/>
                  </p:cNvSpPr>
                  <p:nvPr/>
                </p:nvSpPr>
                <p:spPr bwMode="auto">
                  <a:xfrm>
                    <a:off x="3668" y="1935"/>
                    <a:ext cx="16" cy="1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ea typeface="ＭＳ Ｐゴシック"/>
                      <a:cs typeface="ＭＳ Ｐゴシック"/>
                    </a:endParaRPr>
                  </a:p>
                </p:txBody>
              </p:sp>
              <p:sp>
                <p:nvSpPr>
                  <p:cNvPr id="112698" name="Freeform 1134"/>
                  <p:cNvSpPr>
                    <a:spLocks/>
                  </p:cNvSpPr>
                  <p:nvPr/>
                </p:nvSpPr>
                <p:spPr bwMode="auto">
                  <a:xfrm>
                    <a:off x="3667" y="1937"/>
                    <a:ext cx="17" cy="17"/>
                  </a:xfrm>
                  <a:custGeom>
                    <a:avLst/>
                    <a:gdLst>
                      <a:gd name="T0" fmla="*/ 5 w 17"/>
                      <a:gd name="T1" fmla="*/ 6 h 17"/>
                      <a:gd name="T2" fmla="*/ 0 w 17"/>
                      <a:gd name="T3" fmla="*/ 14 h 17"/>
                      <a:gd name="T4" fmla="*/ 0 w 17"/>
                      <a:gd name="T5" fmla="*/ 16 h 17"/>
                      <a:gd name="T6" fmla="*/ 2 w 17"/>
                      <a:gd name="T7" fmla="*/ 16 h 17"/>
                      <a:gd name="T8" fmla="*/ 10 w 17"/>
                      <a:gd name="T9" fmla="*/ 11 h 17"/>
                      <a:gd name="T10" fmla="*/ 16 w 17"/>
                      <a:gd name="T11" fmla="*/ 5 h 17"/>
                      <a:gd name="T12" fmla="*/ 16 w 17"/>
                      <a:gd name="T13" fmla="*/ 0 h 17"/>
                      <a:gd name="T14" fmla="*/ 11 w 17"/>
                      <a:gd name="T15" fmla="*/ 0 h 17"/>
                      <a:gd name="T16" fmla="*/ 5 w 17"/>
                      <a:gd name="T17" fmla="*/ 6 h 1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7"/>
                      <a:gd name="T28" fmla="*/ 0 h 17"/>
                      <a:gd name="T29" fmla="*/ 17 w 17"/>
                      <a:gd name="T30" fmla="*/ 17 h 1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7" h="17">
                        <a:moveTo>
                          <a:pt x="5" y="6"/>
                        </a:moveTo>
                        <a:lnTo>
                          <a:pt x="0" y="14"/>
                        </a:lnTo>
                        <a:lnTo>
                          <a:pt x="0" y="16"/>
                        </a:lnTo>
                        <a:lnTo>
                          <a:pt x="2" y="16"/>
                        </a:lnTo>
                        <a:lnTo>
                          <a:pt x="10" y="11"/>
                        </a:lnTo>
                        <a:lnTo>
                          <a:pt x="16" y="5"/>
                        </a:lnTo>
                        <a:lnTo>
                          <a:pt x="16" y="0"/>
                        </a:lnTo>
                        <a:lnTo>
                          <a:pt x="11" y="0"/>
                        </a:lnTo>
                        <a:lnTo>
                          <a:pt x="5" y="6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699" name="Oval 1135"/>
                  <p:cNvSpPr>
                    <a:spLocks noChangeArrowheads="1"/>
                  </p:cNvSpPr>
                  <p:nvPr/>
                </p:nvSpPr>
                <p:spPr bwMode="auto">
                  <a:xfrm>
                    <a:off x="3671" y="1939"/>
                    <a:ext cx="16" cy="1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ea typeface="ＭＳ Ｐゴシック"/>
                      <a:cs typeface="ＭＳ Ｐゴシック"/>
                    </a:endParaRPr>
                  </a:p>
                </p:txBody>
              </p:sp>
              <p:sp>
                <p:nvSpPr>
                  <p:cNvPr id="112700" name="Freeform 1136"/>
                  <p:cNvSpPr>
                    <a:spLocks/>
                  </p:cNvSpPr>
                  <p:nvPr/>
                </p:nvSpPr>
                <p:spPr bwMode="auto">
                  <a:xfrm>
                    <a:off x="3670" y="1942"/>
                    <a:ext cx="17" cy="17"/>
                  </a:xfrm>
                  <a:custGeom>
                    <a:avLst/>
                    <a:gdLst>
                      <a:gd name="T0" fmla="*/ 5 w 17"/>
                      <a:gd name="T1" fmla="*/ 6 h 17"/>
                      <a:gd name="T2" fmla="*/ 0 w 17"/>
                      <a:gd name="T3" fmla="*/ 12 h 17"/>
                      <a:gd name="T4" fmla="*/ 0 w 17"/>
                      <a:gd name="T5" fmla="*/ 16 h 17"/>
                      <a:gd name="T6" fmla="*/ 3 w 17"/>
                      <a:gd name="T7" fmla="*/ 16 h 17"/>
                      <a:gd name="T8" fmla="*/ 8 w 17"/>
                      <a:gd name="T9" fmla="*/ 10 h 17"/>
                      <a:gd name="T10" fmla="*/ 14 w 17"/>
                      <a:gd name="T11" fmla="*/ 3 h 17"/>
                      <a:gd name="T12" fmla="*/ 16 w 17"/>
                      <a:gd name="T13" fmla="*/ 0 h 17"/>
                      <a:gd name="T14" fmla="*/ 11 w 17"/>
                      <a:gd name="T15" fmla="*/ 0 h 17"/>
                      <a:gd name="T16" fmla="*/ 5 w 17"/>
                      <a:gd name="T17" fmla="*/ 6 h 1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7"/>
                      <a:gd name="T28" fmla="*/ 0 h 17"/>
                      <a:gd name="T29" fmla="*/ 17 w 17"/>
                      <a:gd name="T30" fmla="*/ 17 h 1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7" h="17">
                        <a:moveTo>
                          <a:pt x="5" y="6"/>
                        </a:moveTo>
                        <a:lnTo>
                          <a:pt x="0" y="12"/>
                        </a:lnTo>
                        <a:lnTo>
                          <a:pt x="0" y="16"/>
                        </a:lnTo>
                        <a:lnTo>
                          <a:pt x="3" y="16"/>
                        </a:lnTo>
                        <a:lnTo>
                          <a:pt x="8" y="10"/>
                        </a:lnTo>
                        <a:lnTo>
                          <a:pt x="14" y="3"/>
                        </a:lnTo>
                        <a:lnTo>
                          <a:pt x="16" y="0"/>
                        </a:lnTo>
                        <a:lnTo>
                          <a:pt x="11" y="0"/>
                        </a:lnTo>
                        <a:lnTo>
                          <a:pt x="5" y="6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701" name="Oval 1137"/>
                  <p:cNvSpPr>
                    <a:spLocks noChangeArrowheads="1"/>
                  </p:cNvSpPr>
                  <p:nvPr/>
                </p:nvSpPr>
                <p:spPr bwMode="auto">
                  <a:xfrm>
                    <a:off x="3675" y="1944"/>
                    <a:ext cx="16" cy="1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ea typeface="ＭＳ Ｐゴシック"/>
                      <a:cs typeface="ＭＳ Ｐゴシック"/>
                    </a:endParaRPr>
                  </a:p>
                </p:txBody>
              </p:sp>
              <p:sp>
                <p:nvSpPr>
                  <p:cNvPr id="112702" name="Freeform 1138"/>
                  <p:cNvSpPr>
                    <a:spLocks/>
                  </p:cNvSpPr>
                  <p:nvPr/>
                </p:nvSpPr>
                <p:spPr bwMode="auto">
                  <a:xfrm>
                    <a:off x="3674" y="1946"/>
                    <a:ext cx="17" cy="17"/>
                  </a:xfrm>
                  <a:custGeom>
                    <a:avLst/>
                    <a:gdLst>
                      <a:gd name="T0" fmla="*/ 6 w 17"/>
                      <a:gd name="T1" fmla="*/ 5 h 17"/>
                      <a:gd name="T2" fmla="*/ 0 w 17"/>
                      <a:gd name="T3" fmla="*/ 12 h 17"/>
                      <a:gd name="T4" fmla="*/ 0 w 17"/>
                      <a:gd name="T5" fmla="*/ 16 h 17"/>
                      <a:gd name="T6" fmla="*/ 3 w 17"/>
                      <a:gd name="T7" fmla="*/ 15 h 17"/>
                      <a:gd name="T8" fmla="*/ 10 w 17"/>
                      <a:gd name="T9" fmla="*/ 9 h 17"/>
                      <a:gd name="T10" fmla="*/ 16 w 17"/>
                      <a:gd name="T11" fmla="*/ 4 h 17"/>
                      <a:gd name="T12" fmla="*/ 16 w 17"/>
                      <a:gd name="T13" fmla="*/ 0 h 17"/>
                      <a:gd name="T14" fmla="*/ 12 w 17"/>
                      <a:gd name="T15" fmla="*/ 1 h 17"/>
                      <a:gd name="T16" fmla="*/ 6 w 17"/>
                      <a:gd name="T17" fmla="*/ 5 h 1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7"/>
                      <a:gd name="T28" fmla="*/ 0 h 17"/>
                      <a:gd name="T29" fmla="*/ 17 w 17"/>
                      <a:gd name="T30" fmla="*/ 17 h 1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7" h="17">
                        <a:moveTo>
                          <a:pt x="6" y="5"/>
                        </a:moveTo>
                        <a:lnTo>
                          <a:pt x="0" y="12"/>
                        </a:lnTo>
                        <a:lnTo>
                          <a:pt x="0" y="16"/>
                        </a:lnTo>
                        <a:lnTo>
                          <a:pt x="3" y="15"/>
                        </a:lnTo>
                        <a:lnTo>
                          <a:pt x="10" y="9"/>
                        </a:lnTo>
                        <a:lnTo>
                          <a:pt x="16" y="4"/>
                        </a:lnTo>
                        <a:lnTo>
                          <a:pt x="16" y="0"/>
                        </a:lnTo>
                        <a:lnTo>
                          <a:pt x="12" y="1"/>
                        </a:lnTo>
                        <a:lnTo>
                          <a:pt x="6" y="5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703" name="Oval 1139"/>
                  <p:cNvSpPr>
                    <a:spLocks noChangeArrowheads="1"/>
                  </p:cNvSpPr>
                  <p:nvPr/>
                </p:nvSpPr>
                <p:spPr bwMode="auto">
                  <a:xfrm>
                    <a:off x="3680" y="1947"/>
                    <a:ext cx="16" cy="1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ea typeface="ＭＳ Ｐゴシック"/>
                      <a:cs typeface="ＭＳ Ｐゴシック"/>
                    </a:endParaRPr>
                  </a:p>
                </p:txBody>
              </p:sp>
              <p:sp>
                <p:nvSpPr>
                  <p:cNvPr id="112704" name="Freeform 1140"/>
                  <p:cNvSpPr>
                    <a:spLocks/>
                  </p:cNvSpPr>
                  <p:nvPr/>
                </p:nvSpPr>
                <p:spPr bwMode="auto">
                  <a:xfrm>
                    <a:off x="3678" y="1950"/>
                    <a:ext cx="17" cy="17"/>
                  </a:xfrm>
                  <a:custGeom>
                    <a:avLst/>
                    <a:gdLst>
                      <a:gd name="T0" fmla="*/ 5 w 17"/>
                      <a:gd name="T1" fmla="*/ 5 h 17"/>
                      <a:gd name="T2" fmla="*/ 1 w 17"/>
                      <a:gd name="T3" fmla="*/ 11 h 17"/>
                      <a:gd name="T4" fmla="*/ 0 w 17"/>
                      <a:gd name="T5" fmla="*/ 16 h 17"/>
                      <a:gd name="T6" fmla="*/ 4 w 17"/>
                      <a:gd name="T7" fmla="*/ 16 h 17"/>
                      <a:gd name="T8" fmla="*/ 10 w 17"/>
                      <a:gd name="T9" fmla="*/ 10 h 17"/>
                      <a:gd name="T10" fmla="*/ 15 w 17"/>
                      <a:gd name="T11" fmla="*/ 2 h 17"/>
                      <a:gd name="T12" fmla="*/ 16 w 17"/>
                      <a:gd name="T13" fmla="*/ 0 h 17"/>
                      <a:gd name="T14" fmla="*/ 12 w 17"/>
                      <a:gd name="T15" fmla="*/ 0 h 17"/>
                      <a:gd name="T16" fmla="*/ 5 w 17"/>
                      <a:gd name="T17" fmla="*/ 5 h 1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7"/>
                      <a:gd name="T28" fmla="*/ 0 h 17"/>
                      <a:gd name="T29" fmla="*/ 17 w 17"/>
                      <a:gd name="T30" fmla="*/ 17 h 1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7" h="17">
                        <a:moveTo>
                          <a:pt x="5" y="5"/>
                        </a:moveTo>
                        <a:lnTo>
                          <a:pt x="1" y="11"/>
                        </a:lnTo>
                        <a:lnTo>
                          <a:pt x="0" y="16"/>
                        </a:lnTo>
                        <a:lnTo>
                          <a:pt x="4" y="16"/>
                        </a:lnTo>
                        <a:lnTo>
                          <a:pt x="10" y="10"/>
                        </a:lnTo>
                        <a:lnTo>
                          <a:pt x="15" y="2"/>
                        </a:lnTo>
                        <a:lnTo>
                          <a:pt x="16" y="0"/>
                        </a:lnTo>
                        <a:lnTo>
                          <a:pt x="12" y="0"/>
                        </a:lnTo>
                        <a:lnTo>
                          <a:pt x="5" y="5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705" name="Oval 1141"/>
                  <p:cNvSpPr>
                    <a:spLocks noChangeArrowheads="1"/>
                  </p:cNvSpPr>
                  <p:nvPr/>
                </p:nvSpPr>
                <p:spPr bwMode="auto">
                  <a:xfrm>
                    <a:off x="3682" y="1950"/>
                    <a:ext cx="16" cy="1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ea typeface="ＭＳ Ｐゴシック"/>
                      <a:cs typeface="ＭＳ Ｐゴシック"/>
                    </a:endParaRPr>
                  </a:p>
                </p:txBody>
              </p:sp>
              <p:sp>
                <p:nvSpPr>
                  <p:cNvPr id="112706" name="Freeform 1142"/>
                  <p:cNvSpPr>
                    <a:spLocks/>
                  </p:cNvSpPr>
                  <p:nvPr/>
                </p:nvSpPr>
                <p:spPr bwMode="auto">
                  <a:xfrm>
                    <a:off x="3681" y="1954"/>
                    <a:ext cx="17" cy="17"/>
                  </a:xfrm>
                  <a:custGeom>
                    <a:avLst/>
                    <a:gdLst>
                      <a:gd name="T0" fmla="*/ 6 w 17"/>
                      <a:gd name="T1" fmla="*/ 5 h 17"/>
                      <a:gd name="T2" fmla="*/ 0 w 17"/>
                      <a:gd name="T3" fmla="*/ 12 h 17"/>
                      <a:gd name="T4" fmla="*/ 0 w 17"/>
                      <a:gd name="T5" fmla="*/ 16 h 17"/>
                      <a:gd name="T6" fmla="*/ 3 w 17"/>
                      <a:gd name="T7" fmla="*/ 15 h 17"/>
                      <a:gd name="T8" fmla="*/ 10 w 17"/>
                      <a:gd name="T9" fmla="*/ 9 h 17"/>
                      <a:gd name="T10" fmla="*/ 16 w 17"/>
                      <a:gd name="T11" fmla="*/ 4 h 17"/>
                      <a:gd name="T12" fmla="*/ 16 w 17"/>
                      <a:gd name="T13" fmla="*/ 0 h 17"/>
                      <a:gd name="T14" fmla="*/ 11 w 17"/>
                      <a:gd name="T15" fmla="*/ 1 h 17"/>
                      <a:gd name="T16" fmla="*/ 6 w 17"/>
                      <a:gd name="T17" fmla="*/ 5 h 1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7"/>
                      <a:gd name="T28" fmla="*/ 0 h 17"/>
                      <a:gd name="T29" fmla="*/ 17 w 17"/>
                      <a:gd name="T30" fmla="*/ 17 h 1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7" h="17">
                        <a:moveTo>
                          <a:pt x="6" y="5"/>
                        </a:moveTo>
                        <a:lnTo>
                          <a:pt x="0" y="12"/>
                        </a:lnTo>
                        <a:lnTo>
                          <a:pt x="0" y="16"/>
                        </a:lnTo>
                        <a:lnTo>
                          <a:pt x="3" y="15"/>
                        </a:lnTo>
                        <a:lnTo>
                          <a:pt x="10" y="9"/>
                        </a:lnTo>
                        <a:lnTo>
                          <a:pt x="16" y="4"/>
                        </a:lnTo>
                        <a:lnTo>
                          <a:pt x="16" y="0"/>
                        </a:lnTo>
                        <a:lnTo>
                          <a:pt x="11" y="1"/>
                        </a:lnTo>
                        <a:lnTo>
                          <a:pt x="6" y="5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707" name="Oval 1143"/>
                  <p:cNvSpPr>
                    <a:spLocks noChangeArrowheads="1"/>
                  </p:cNvSpPr>
                  <p:nvPr/>
                </p:nvSpPr>
                <p:spPr bwMode="auto">
                  <a:xfrm>
                    <a:off x="3686" y="1955"/>
                    <a:ext cx="16" cy="1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ea typeface="ＭＳ Ｐゴシック"/>
                      <a:cs typeface="ＭＳ Ｐゴシック"/>
                    </a:endParaRPr>
                  </a:p>
                </p:txBody>
              </p:sp>
              <p:sp>
                <p:nvSpPr>
                  <p:cNvPr id="112708" name="Freeform 1144"/>
                  <p:cNvSpPr>
                    <a:spLocks/>
                  </p:cNvSpPr>
                  <p:nvPr/>
                </p:nvSpPr>
                <p:spPr bwMode="auto">
                  <a:xfrm>
                    <a:off x="3685" y="1957"/>
                    <a:ext cx="17" cy="17"/>
                  </a:xfrm>
                  <a:custGeom>
                    <a:avLst/>
                    <a:gdLst>
                      <a:gd name="T0" fmla="*/ 6 w 17"/>
                      <a:gd name="T1" fmla="*/ 5 h 17"/>
                      <a:gd name="T2" fmla="*/ 0 w 17"/>
                      <a:gd name="T3" fmla="*/ 12 h 17"/>
                      <a:gd name="T4" fmla="*/ 0 w 17"/>
                      <a:gd name="T5" fmla="*/ 16 h 17"/>
                      <a:gd name="T6" fmla="*/ 3 w 17"/>
                      <a:gd name="T7" fmla="*/ 15 h 17"/>
                      <a:gd name="T8" fmla="*/ 10 w 17"/>
                      <a:gd name="T9" fmla="*/ 9 h 17"/>
                      <a:gd name="T10" fmla="*/ 16 w 17"/>
                      <a:gd name="T11" fmla="*/ 3 h 17"/>
                      <a:gd name="T12" fmla="*/ 16 w 17"/>
                      <a:gd name="T13" fmla="*/ 0 h 17"/>
                      <a:gd name="T14" fmla="*/ 12 w 17"/>
                      <a:gd name="T15" fmla="*/ 0 h 17"/>
                      <a:gd name="T16" fmla="*/ 6 w 17"/>
                      <a:gd name="T17" fmla="*/ 5 h 1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7"/>
                      <a:gd name="T28" fmla="*/ 0 h 17"/>
                      <a:gd name="T29" fmla="*/ 17 w 17"/>
                      <a:gd name="T30" fmla="*/ 17 h 1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7" h="17">
                        <a:moveTo>
                          <a:pt x="6" y="5"/>
                        </a:moveTo>
                        <a:lnTo>
                          <a:pt x="0" y="12"/>
                        </a:lnTo>
                        <a:lnTo>
                          <a:pt x="0" y="16"/>
                        </a:lnTo>
                        <a:lnTo>
                          <a:pt x="3" y="15"/>
                        </a:lnTo>
                        <a:lnTo>
                          <a:pt x="10" y="9"/>
                        </a:lnTo>
                        <a:lnTo>
                          <a:pt x="16" y="3"/>
                        </a:lnTo>
                        <a:lnTo>
                          <a:pt x="16" y="0"/>
                        </a:lnTo>
                        <a:lnTo>
                          <a:pt x="12" y="0"/>
                        </a:lnTo>
                        <a:lnTo>
                          <a:pt x="6" y="5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2683" name="Line 1145"/>
                <p:cNvSpPr>
                  <a:spLocks noChangeShapeType="1"/>
                </p:cNvSpPr>
                <p:nvPr/>
              </p:nvSpPr>
              <p:spPr bwMode="auto">
                <a:xfrm>
                  <a:off x="4669" y="2637"/>
                  <a:ext cx="18" cy="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12684" name="Group 1146"/>
                <p:cNvGrpSpPr>
                  <a:grpSpLocks/>
                </p:cNvGrpSpPr>
                <p:nvPr/>
              </p:nvGrpSpPr>
              <p:grpSpPr bwMode="auto">
                <a:xfrm>
                  <a:off x="4677" y="2416"/>
                  <a:ext cx="36" cy="39"/>
                  <a:chOff x="3666" y="2033"/>
                  <a:chExt cx="36" cy="39"/>
                </a:xfrm>
              </p:grpSpPr>
              <p:sp>
                <p:nvSpPr>
                  <p:cNvPr id="112685" name="Oval 1147"/>
                  <p:cNvSpPr>
                    <a:spLocks noChangeArrowheads="1"/>
                  </p:cNvSpPr>
                  <p:nvPr/>
                </p:nvSpPr>
                <p:spPr bwMode="auto">
                  <a:xfrm>
                    <a:off x="3668" y="2033"/>
                    <a:ext cx="16" cy="1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ea typeface="ＭＳ Ｐゴシック"/>
                      <a:cs typeface="ＭＳ Ｐゴシック"/>
                    </a:endParaRPr>
                  </a:p>
                </p:txBody>
              </p:sp>
              <p:sp>
                <p:nvSpPr>
                  <p:cNvPr id="112686" name="Freeform 1148"/>
                  <p:cNvSpPr>
                    <a:spLocks/>
                  </p:cNvSpPr>
                  <p:nvPr/>
                </p:nvSpPr>
                <p:spPr bwMode="auto">
                  <a:xfrm>
                    <a:off x="3666" y="2036"/>
                    <a:ext cx="17" cy="17"/>
                  </a:xfrm>
                  <a:custGeom>
                    <a:avLst/>
                    <a:gdLst>
                      <a:gd name="T0" fmla="*/ 6 w 17"/>
                      <a:gd name="T1" fmla="*/ 6 h 17"/>
                      <a:gd name="T2" fmla="*/ 0 w 17"/>
                      <a:gd name="T3" fmla="*/ 13 h 17"/>
                      <a:gd name="T4" fmla="*/ 0 w 17"/>
                      <a:gd name="T5" fmla="*/ 16 h 17"/>
                      <a:gd name="T6" fmla="*/ 3 w 17"/>
                      <a:gd name="T7" fmla="*/ 16 h 17"/>
                      <a:gd name="T8" fmla="*/ 10 w 17"/>
                      <a:gd name="T9" fmla="*/ 10 h 17"/>
                      <a:gd name="T10" fmla="*/ 16 w 17"/>
                      <a:gd name="T11" fmla="*/ 4 h 17"/>
                      <a:gd name="T12" fmla="*/ 16 w 17"/>
                      <a:gd name="T13" fmla="*/ 0 h 17"/>
                      <a:gd name="T14" fmla="*/ 11 w 17"/>
                      <a:gd name="T15" fmla="*/ 0 h 17"/>
                      <a:gd name="T16" fmla="*/ 6 w 17"/>
                      <a:gd name="T17" fmla="*/ 6 h 1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7"/>
                      <a:gd name="T28" fmla="*/ 0 h 17"/>
                      <a:gd name="T29" fmla="*/ 17 w 17"/>
                      <a:gd name="T30" fmla="*/ 17 h 1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7" h="17">
                        <a:moveTo>
                          <a:pt x="6" y="6"/>
                        </a:moveTo>
                        <a:lnTo>
                          <a:pt x="0" y="13"/>
                        </a:lnTo>
                        <a:lnTo>
                          <a:pt x="0" y="16"/>
                        </a:lnTo>
                        <a:lnTo>
                          <a:pt x="3" y="16"/>
                        </a:lnTo>
                        <a:lnTo>
                          <a:pt x="10" y="10"/>
                        </a:lnTo>
                        <a:lnTo>
                          <a:pt x="16" y="4"/>
                        </a:lnTo>
                        <a:lnTo>
                          <a:pt x="16" y="0"/>
                        </a:lnTo>
                        <a:lnTo>
                          <a:pt x="11" y="0"/>
                        </a:lnTo>
                        <a:lnTo>
                          <a:pt x="6" y="6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687" name="Oval 1149"/>
                  <p:cNvSpPr>
                    <a:spLocks noChangeArrowheads="1"/>
                  </p:cNvSpPr>
                  <p:nvPr/>
                </p:nvSpPr>
                <p:spPr bwMode="auto">
                  <a:xfrm>
                    <a:off x="3671" y="2036"/>
                    <a:ext cx="16" cy="1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ea typeface="ＭＳ Ｐゴシック"/>
                      <a:cs typeface="ＭＳ Ｐゴシック"/>
                    </a:endParaRPr>
                  </a:p>
                </p:txBody>
              </p:sp>
              <p:sp>
                <p:nvSpPr>
                  <p:cNvPr id="112688" name="Freeform 1150"/>
                  <p:cNvSpPr>
                    <a:spLocks/>
                  </p:cNvSpPr>
                  <p:nvPr/>
                </p:nvSpPr>
                <p:spPr bwMode="auto">
                  <a:xfrm>
                    <a:off x="3670" y="2040"/>
                    <a:ext cx="17" cy="17"/>
                  </a:xfrm>
                  <a:custGeom>
                    <a:avLst/>
                    <a:gdLst>
                      <a:gd name="T0" fmla="*/ 5 w 17"/>
                      <a:gd name="T1" fmla="*/ 6 h 17"/>
                      <a:gd name="T2" fmla="*/ 0 w 17"/>
                      <a:gd name="T3" fmla="*/ 11 h 17"/>
                      <a:gd name="T4" fmla="*/ 0 w 17"/>
                      <a:gd name="T5" fmla="*/ 16 h 17"/>
                      <a:gd name="T6" fmla="*/ 3 w 17"/>
                      <a:gd name="T7" fmla="*/ 16 h 17"/>
                      <a:gd name="T8" fmla="*/ 8 w 17"/>
                      <a:gd name="T9" fmla="*/ 10 h 17"/>
                      <a:gd name="T10" fmla="*/ 14 w 17"/>
                      <a:gd name="T11" fmla="*/ 3 h 17"/>
                      <a:gd name="T12" fmla="*/ 16 w 17"/>
                      <a:gd name="T13" fmla="*/ 0 h 17"/>
                      <a:gd name="T14" fmla="*/ 11 w 17"/>
                      <a:gd name="T15" fmla="*/ 0 h 17"/>
                      <a:gd name="T16" fmla="*/ 5 w 17"/>
                      <a:gd name="T17" fmla="*/ 6 h 1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7"/>
                      <a:gd name="T28" fmla="*/ 0 h 17"/>
                      <a:gd name="T29" fmla="*/ 17 w 17"/>
                      <a:gd name="T30" fmla="*/ 17 h 1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7" h="17">
                        <a:moveTo>
                          <a:pt x="5" y="6"/>
                        </a:moveTo>
                        <a:lnTo>
                          <a:pt x="0" y="11"/>
                        </a:lnTo>
                        <a:lnTo>
                          <a:pt x="0" y="16"/>
                        </a:lnTo>
                        <a:lnTo>
                          <a:pt x="3" y="16"/>
                        </a:lnTo>
                        <a:lnTo>
                          <a:pt x="8" y="10"/>
                        </a:lnTo>
                        <a:lnTo>
                          <a:pt x="14" y="3"/>
                        </a:lnTo>
                        <a:lnTo>
                          <a:pt x="16" y="0"/>
                        </a:lnTo>
                        <a:lnTo>
                          <a:pt x="11" y="0"/>
                        </a:lnTo>
                        <a:lnTo>
                          <a:pt x="5" y="6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689" name="Oval 1151"/>
                  <p:cNvSpPr>
                    <a:spLocks noChangeArrowheads="1"/>
                  </p:cNvSpPr>
                  <p:nvPr/>
                </p:nvSpPr>
                <p:spPr bwMode="auto">
                  <a:xfrm>
                    <a:off x="3675" y="2040"/>
                    <a:ext cx="16" cy="1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ea typeface="ＭＳ Ｐゴシック"/>
                      <a:cs typeface="ＭＳ Ｐゴシック"/>
                    </a:endParaRPr>
                  </a:p>
                </p:txBody>
              </p:sp>
              <p:sp>
                <p:nvSpPr>
                  <p:cNvPr id="112690" name="Freeform 1152"/>
                  <p:cNvSpPr>
                    <a:spLocks/>
                  </p:cNvSpPr>
                  <p:nvPr/>
                </p:nvSpPr>
                <p:spPr bwMode="auto">
                  <a:xfrm>
                    <a:off x="3674" y="2043"/>
                    <a:ext cx="17" cy="17"/>
                  </a:xfrm>
                  <a:custGeom>
                    <a:avLst/>
                    <a:gdLst>
                      <a:gd name="T0" fmla="*/ 6 w 17"/>
                      <a:gd name="T1" fmla="*/ 5 h 17"/>
                      <a:gd name="T2" fmla="*/ 0 w 17"/>
                      <a:gd name="T3" fmla="*/ 11 h 17"/>
                      <a:gd name="T4" fmla="*/ 0 w 17"/>
                      <a:gd name="T5" fmla="*/ 16 h 17"/>
                      <a:gd name="T6" fmla="*/ 3 w 17"/>
                      <a:gd name="T7" fmla="*/ 14 h 17"/>
                      <a:gd name="T8" fmla="*/ 10 w 17"/>
                      <a:gd name="T9" fmla="*/ 8 h 17"/>
                      <a:gd name="T10" fmla="*/ 16 w 17"/>
                      <a:gd name="T11" fmla="*/ 3 h 17"/>
                      <a:gd name="T12" fmla="*/ 16 w 17"/>
                      <a:gd name="T13" fmla="*/ 0 h 17"/>
                      <a:gd name="T14" fmla="*/ 12 w 17"/>
                      <a:gd name="T15" fmla="*/ 0 h 17"/>
                      <a:gd name="T16" fmla="*/ 6 w 17"/>
                      <a:gd name="T17" fmla="*/ 5 h 1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7"/>
                      <a:gd name="T28" fmla="*/ 0 h 17"/>
                      <a:gd name="T29" fmla="*/ 17 w 17"/>
                      <a:gd name="T30" fmla="*/ 17 h 1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7" h="17">
                        <a:moveTo>
                          <a:pt x="6" y="5"/>
                        </a:moveTo>
                        <a:lnTo>
                          <a:pt x="0" y="11"/>
                        </a:lnTo>
                        <a:lnTo>
                          <a:pt x="0" y="16"/>
                        </a:lnTo>
                        <a:lnTo>
                          <a:pt x="3" y="14"/>
                        </a:lnTo>
                        <a:lnTo>
                          <a:pt x="10" y="8"/>
                        </a:lnTo>
                        <a:lnTo>
                          <a:pt x="16" y="3"/>
                        </a:lnTo>
                        <a:lnTo>
                          <a:pt x="16" y="0"/>
                        </a:lnTo>
                        <a:lnTo>
                          <a:pt x="12" y="0"/>
                        </a:lnTo>
                        <a:lnTo>
                          <a:pt x="6" y="5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691" name="Oval 1153"/>
                  <p:cNvSpPr>
                    <a:spLocks noChangeArrowheads="1"/>
                  </p:cNvSpPr>
                  <p:nvPr/>
                </p:nvSpPr>
                <p:spPr bwMode="auto">
                  <a:xfrm>
                    <a:off x="3680" y="2044"/>
                    <a:ext cx="16" cy="17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ea typeface="ＭＳ Ｐゴシック"/>
                      <a:cs typeface="ＭＳ Ｐゴシック"/>
                    </a:endParaRPr>
                  </a:p>
                </p:txBody>
              </p:sp>
              <p:sp>
                <p:nvSpPr>
                  <p:cNvPr id="112692" name="Freeform 1154"/>
                  <p:cNvSpPr>
                    <a:spLocks/>
                  </p:cNvSpPr>
                  <p:nvPr/>
                </p:nvSpPr>
                <p:spPr bwMode="auto">
                  <a:xfrm>
                    <a:off x="3678" y="2048"/>
                    <a:ext cx="17" cy="17"/>
                  </a:xfrm>
                  <a:custGeom>
                    <a:avLst/>
                    <a:gdLst>
                      <a:gd name="T0" fmla="*/ 5 w 17"/>
                      <a:gd name="T1" fmla="*/ 6 h 17"/>
                      <a:gd name="T2" fmla="*/ 1 w 17"/>
                      <a:gd name="T3" fmla="*/ 12 h 17"/>
                      <a:gd name="T4" fmla="*/ 0 w 17"/>
                      <a:gd name="T5" fmla="*/ 16 h 17"/>
                      <a:gd name="T6" fmla="*/ 4 w 17"/>
                      <a:gd name="T7" fmla="*/ 16 h 17"/>
                      <a:gd name="T8" fmla="*/ 10 w 17"/>
                      <a:gd name="T9" fmla="*/ 10 h 17"/>
                      <a:gd name="T10" fmla="*/ 15 w 17"/>
                      <a:gd name="T11" fmla="*/ 3 h 17"/>
                      <a:gd name="T12" fmla="*/ 16 w 17"/>
                      <a:gd name="T13" fmla="*/ 0 h 17"/>
                      <a:gd name="T14" fmla="*/ 12 w 17"/>
                      <a:gd name="T15" fmla="*/ 0 h 17"/>
                      <a:gd name="T16" fmla="*/ 5 w 17"/>
                      <a:gd name="T17" fmla="*/ 6 h 1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7"/>
                      <a:gd name="T28" fmla="*/ 0 h 17"/>
                      <a:gd name="T29" fmla="*/ 17 w 17"/>
                      <a:gd name="T30" fmla="*/ 17 h 1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7" h="17">
                        <a:moveTo>
                          <a:pt x="5" y="6"/>
                        </a:moveTo>
                        <a:lnTo>
                          <a:pt x="1" y="12"/>
                        </a:lnTo>
                        <a:lnTo>
                          <a:pt x="0" y="16"/>
                        </a:lnTo>
                        <a:lnTo>
                          <a:pt x="4" y="16"/>
                        </a:lnTo>
                        <a:lnTo>
                          <a:pt x="10" y="10"/>
                        </a:lnTo>
                        <a:lnTo>
                          <a:pt x="15" y="3"/>
                        </a:lnTo>
                        <a:lnTo>
                          <a:pt x="16" y="0"/>
                        </a:lnTo>
                        <a:lnTo>
                          <a:pt x="12" y="0"/>
                        </a:lnTo>
                        <a:lnTo>
                          <a:pt x="5" y="6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693" name="Oval 1155"/>
                  <p:cNvSpPr>
                    <a:spLocks noChangeArrowheads="1"/>
                  </p:cNvSpPr>
                  <p:nvPr/>
                </p:nvSpPr>
                <p:spPr bwMode="auto">
                  <a:xfrm>
                    <a:off x="3682" y="2048"/>
                    <a:ext cx="16" cy="1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ea typeface="ＭＳ Ｐゴシック"/>
                      <a:cs typeface="ＭＳ Ｐゴシック"/>
                    </a:endParaRPr>
                  </a:p>
                </p:txBody>
              </p:sp>
              <p:sp>
                <p:nvSpPr>
                  <p:cNvPr id="112694" name="Freeform 1156"/>
                  <p:cNvSpPr>
                    <a:spLocks/>
                  </p:cNvSpPr>
                  <p:nvPr/>
                </p:nvSpPr>
                <p:spPr bwMode="auto">
                  <a:xfrm>
                    <a:off x="3681" y="2051"/>
                    <a:ext cx="17" cy="17"/>
                  </a:xfrm>
                  <a:custGeom>
                    <a:avLst/>
                    <a:gdLst>
                      <a:gd name="T0" fmla="*/ 6 w 17"/>
                      <a:gd name="T1" fmla="*/ 5 h 17"/>
                      <a:gd name="T2" fmla="*/ 0 w 17"/>
                      <a:gd name="T3" fmla="*/ 11 h 17"/>
                      <a:gd name="T4" fmla="*/ 0 w 17"/>
                      <a:gd name="T5" fmla="*/ 16 h 17"/>
                      <a:gd name="T6" fmla="*/ 3 w 17"/>
                      <a:gd name="T7" fmla="*/ 14 h 17"/>
                      <a:gd name="T8" fmla="*/ 10 w 17"/>
                      <a:gd name="T9" fmla="*/ 8 h 17"/>
                      <a:gd name="T10" fmla="*/ 16 w 17"/>
                      <a:gd name="T11" fmla="*/ 3 h 17"/>
                      <a:gd name="T12" fmla="*/ 16 w 17"/>
                      <a:gd name="T13" fmla="*/ 0 h 17"/>
                      <a:gd name="T14" fmla="*/ 11 w 17"/>
                      <a:gd name="T15" fmla="*/ 0 h 17"/>
                      <a:gd name="T16" fmla="*/ 6 w 17"/>
                      <a:gd name="T17" fmla="*/ 5 h 1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7"/>
                      <a:gd name="T28" fmla="*/ 0 h 17"/>
                      <a:gd name="T29" fmla="*/ 17 w 17"/>
                      <a:gd name="T30" fmla="*/ 17 h 1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7" h="17">
                        <a:moveTo>
                          <a:pt x="6" y="5"/>
                        </a:moveTo>
                        <a:lnTo>
                          <a:pt x="0" y="11"/>
                        </a:lnTo>
                        <a:lnTo>
                          <a:pt x="0" y="16"/>
                        </a:lnTo>
                        <a:lnTo>
                          <a:pt x="3" y="14"/>
                        </a:lnTo>
                        <a:lnTo>
                          <a:pt x="10" y="8"/>
                        </a:lnTo>
                        <a:lnTo>
                          <a:pt x="16" y="3"/>
                        </a:lnTo>
                        <a:lnTo>
                          <a:pt x="16" y="0"/>
                        </a:lnTo>
                        <a:lnTo>
                          <a:pt x="11" y="0"/>
                        </a:lnTo>
                        <a:lnTo>
                          <a:pt x="6" y="5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695" name="Oval 1157"/>
                  <p:cNvSpPr>
                    <a:spLocks noChangeArrowheads="1"/>
                  </p:cNvSpPr>
                  <p:nvPr/>
                </p:nvSpPr>
                <p:spPr bwMode="auto">
                  <a:xfrm>
                    <a:off x="3686" y="2051"/>
                    <a:ext cx="16" cy="1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ea typeface="ＭＳ Ｐゴシック"/>
                      <a:cs typeface="ＭＳ Ｐゴシック"/>
                    </a:endParaRPr>
                  </a:p>
                </p:txBody>
              </p:sp>
              <p:sp>
                <p:nvSpPr>
                  <p:cNvPr id="112696" name="Freeform 1158"/>
                  <p:cNvSpPr>
                    <a:spLocks/>
                  </p:cNvSpPr>
                  <p:nvPr/>
                </p:nvSpPr>
                <p:spPr bwMode="auto">
                  <a:xfrm>
                    <a:off x="3685" y="2055"/>
                    <a:ext cx="17" cy="17"/>
                  </a:xfrm>
                  <a:custGeom>
                    <a:avLst/>
                    <a:gdLst>
                      <a:gd name="T0" fmla="*/ 6 w 17"/>
                      <a:gd name="T1" fmla="*/ 5 h 17"/>
                      <a:gd name="T2" fmla="*/ 0 w 17"/>
                      <a:gd name="T3" fmla="*/ 12 h 17"/>
                      <a:gd name="T4" fmla="*/ 0 w 17"/>
                      <a:gd name="T5" fmla="*/ 16 h 17"/>
                      <a:gd name="T6" fmla="*/ 3 w 17"/>
                      <a:gd name="T7" fmla="*/ 15 h 17"/>
                      <a:gd name="T8" fmla="*/ 10 w 17"/>
                      <a:gd name="T9" fmla="*/ 9 h 17"/>
                      <a:gd name="T10" fmla="*/ 16 w 17"/>
                      <a:gd name="T11" fmla="*/ 4 h 17"/>
                      <a:gd name="T12" fmla="*/ 16 w 17"/>
                      <a:gd name="T13" fmla="*/ 0 h 17"/>
                      <a:gd name="T14" fmla="*/ 12 w 17"/>
                      <a:gd name="T15" fmla="*/ 1 h 17"/>
                      <a:gd name="T16" fmla="*/ 6 w 17"/>
                      <a:gd name="T17" fmla="*/ 5 h 1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7"/>
                      <a:gd name="T28" fmla="*/ 0 h 17"/>
                      <a:gd name="T29" fmla="*/ 17 w 17"/>
                      <a:gd name="T30" fmla="*/ 17 h 1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7" h="17">
                        <a:moveTo>
                          <a:pt x="6" y="5"/>
                        </a:moveTo>
                        <a:lnTo>
                          <a:pt x="0" y="12"/>
                        </a:lnTo>
                        <a:lnTo>
                          <a:pt x="0" y="16"/>
                        </a:lnTo>
                        <a:lnTo>
                          <a:pt x="3" y="15"/>
                        </a:lnTo>
                        <a:lnTo>
                          <a:pt x="10" y="9"/>
                        </a:lnTo>
                        <a:lnTo>
                          <a:pt x="16" y="4"/>
                        </a:lnTo>
                        <a:lnTo>
                          <a:pt x="16" y="0"/>
                        </a:lnTo>
                        <a:lnTo>
                          <a:pt x="12" y="1"/>
                        </a:lnTo>
                        <a:lnTo>
                          <a:pt x="6" y="5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12671" name="Arc 1159"/>
              <p:cNvSpPr>
                <a:spLocks/>
              </p:cNvSpPr>
              <p:nvPr/>
            </p:nvSpPr>
            <p:spPr bwMode="auto">
              <a:xfrm rot="4122159">
                <a:off x="4522" y="1620"/>
                <a:ext cx="108" cy="115"/>
              </a:xfrm>
              <a:custGeom>
                <a:avLst/>
                <a:gdLst>
                  <a:gd name="T0" fmla="*/ 1 w 11872"/>
                  <a:gd name="T1" fmla="*/ 1 h 19627"/>
                  <a:gd name="T2" fmla="*/ 1 w 11872"/>
                  <a:gd name="T3" fmla="*/ 1 h 19627"/>
                  <a:gd name="T4" fmla="*/ 0 w 11872"/>
                  <a:gd name="T5" fmla="*/ 0 h 19627"/>
                  <a:gd name="T6" fmla="*/ 0 60000 65536"/>
                  <a:gd name="T7" fmla="*/ 0 60000 65536"/>
                  <a:gd name="T8" fmla="*/ 0 60000 65536"/>
                  <a:gd name="T9" fmla="*/ 0 w 11872"/>
                  <a:gd name="T10" fmla="*/ 0 h 19627"/>
                  <a:gd name="T11" fmla="*/ 11872 w 11872"/>
                  <a:gd name="T12" fmla="*/ 19627 h 196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872" h="19627" fill="none" extrusionOk="0">
                    <a:moveTo>
                      <a:pt x="11871" y="18044"/>
                    </a:moveTo>
                    <a:cubicBezTo>
                      <a:pt x="10962" y="18643"/>
                      <a:pt x="10009" y="19171"/>
                      <a:pt x="9019" y="19626"/>
                    </a:cubicBezTo>
                  </a:path>
                  <a:path w="11872" h="19627" stroke="0" extrusionOk="0">
                    <a:moveTo>
                      <a:pt x="11871" y="18044"/>
                    </a:moveTo>
                    <a:cubicBezTo>
                      <a:pt x="10962" y="18643"/>
                      <a:pt x="10009" y="19171"/>
                      <a:pt x="9019" y="1962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672" name="Arc 1160"/>
              <p:cNvSpPr>
                <a:spLocks/>
              </p:cNvSpPr>
              <p:nvPr/>
            </p:nvSpPr>
            <p:spPr bwMode="auto">
              <a:xfrm rot="4122159">
                <a:off x="4926" y="1798"/>
                <a:ext cx="66" cy="186"/>
              </a:xfrm>
              <a:custGeom>
                <a:avLst/>
                <a:gdLst>
                  <a:gd name="T0" fmla="*/ 0 w 17414"/>
                  <a:gd name="T1" fmla="*/ 1 h 21600"/>
                  <a:gd name="T2" fmla="*/ 0 w 17414"/>
                  <a:gd name="T3" fmla="*/ 2 h 21600"/>
                  <a:gd name="T4" fmla="*/ 0 w 1741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7414"/>
                  <a:gd name="T10" fmla="*/ 0 h 21600"/>
                  <a:gd name="T11" fmla="*/ 17414 w 1741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414" h="21600" fill="none" extrusionOk="0">
                    <a:moveTo>
                      <a:pt x="17413" y="12779"/>
                    </a:moveTo>
                    <a:cubicBezTo>
                      <a:pt x="13344" y="18324"/>
                      <a:pt x="6877" y="21599"/>
                      <a:pt x="0" y="21599"/>
                    </a:cubicBezTo>
                  </a:path>
                  <a:path w="17414" h="21600" stroke="0" extrusionOk="0">
                    <a:moveTo>
                      <a:pt x="17413" y="12779"/>
                    </a:moveTo>
                    <a:cubicBezTo>
                      <a:pt x="13344" y="18324"/>
                      <a:pt x="6877" y="21599"/>
                      <a:pt x="0" y="21599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673" name="Arc 1161"/>
              <p:cNvSpPr>
                <a:spLocks/>
              </p:cNvSpPr>
              <p:nvPr/>
            </p:nvSpPr>
            <p:spPr bwMode="auto">
              <a:xfrm rot="4122159">
                <a:off x="4590" y="1701"/>
                <a:ext cx="208" cy="227"/>
              </a:xfrm>
              <a:custGeom>
                <a:avLst/>
                <a:gdLst>
                  <a:gd name="T0" fmla="*/ 2 w 21600"/>
                  <a:gd name="T1" fmla="*/ 0 h 26399"/>
                  <a:gd name="T2" fmla="*/ 0 w 21600"/>
                  <a:gd name="T3" fmla="*/ 2 h 26399"/>
                  <a:gd name="T4" fmla="*/ 0 w 21600"/>
                  <a:gd name="T5" fmla="*/ 0 h 263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6399"/>
                  <a:gd name="T11" fmla="*/ 21600 w 21600"/>
                  <a:gd name="T12" fmla="*/ 26399 h 263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6399" fill="none" extrusionOk="0">
                    <a:moveTo>
                      <a:pt x="21060" y="-1"/>
                    </a:moveTo>
                    <a:cubicBezTo>
                      <a:pt x="21418" y="1574"/>
                      <a:pt x="21600" y="3184"/>
                      <a:pt x="21600" y="4799"/>
                    </a:cubicBezTo>
                    <a:cubicBezTo>
                      <a:pt x="21600" y="16728"/>
                      <a:pt x="11929" y="26399"/>
                      <a:pt x="-1" y="26399"/>
                    </a:cubicBezTo>
                  </a:path>
                  <a:path w="21600" h="26399" stroke="0" extrusionOk="0">
                    <a:moveTo>
                      <a:pt x="21060" y="-1"/>
                    </a:moveTo>
                    <a:cubicBezTo>
                      <a:pt x="21418" y="1574"/>
                      <a:pt x="21600" y="3184"/>
                      <a:pt x="21600" y="4799"/>
                    </a:cubicBezTo>
                    <a:cubicBezTo>
                      <a:pt x="21600" y="16728"/>
                      <a:pt x="11929" y="26399"/>
                      <a:pt x="-1" y="26399"/>
                    </a:cubicBezTo>
                    <a:lnTo>
                      <a:pt x="0" y="47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12674" name="Picture 1162" descr="j0215043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886" y="1848"/>
                <a:ext cx="373" cy="2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2675" name="Arc 1163"/>
              <p:cNvSpPr>
                <a:spLocks/>
              </p:cNvSpPr>
              <p:nvPr/>
            </p:nvSpPr>
            <p:spPr bwMode="auto">
              <a:xfrm rot="4122159">
                <a:off x="4602" y="1668"/>
                <a:ext cx="196" cy="238"/>
              </a:xfrm>
              <a:custGeom>
                <a:avLst/>
                <a:gdLst>
                  <a:gd name="T0" fmla="*/ 2 w 21600"/>
                  <a:gd name="T1" fmla="*/ 0 h 24197"/>
                  <a:gd name="T2" fmla="*/ 0 w 21600"/>
                  <a:gd name="T3" fmla="*/ 2 h 24197"/>
                  <a:gd name="T4" fmla="*/ 0 w 21600"/>
                  <a:gd name="T5" fmla="*/ 0 h 2419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4197"/>
                  <a:gd name="T11" fmla="*/ 21600 w 21600"/>
                  <a:gd name="T12" fmla="*/ 24197 h 241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4197" fill="none" extrusionOk="0">
                    <a:moveTo>
                      <a:pt x="21435" y="0"/>
                    </a:moveTo>
                    <a:cubicBezTo>
                      <a:pt x="21545" y="881"/>
                      <a:pt x="21600" y="1768"/>
                      <a:pt x="21600" y="2657"/>
                    </a:cubicBezTo>
                    <a:cubicBezTo>
                      <a:pt x="21600" y="13961"/>
                      <a:pt x="12884" y="23353"/>
                      <a:pt x="1611" y="24196"/>
                    </a:cubicBezTo>
                  </a:path>
                  <a:path w="21600" h="24197" stroke="0" extrusionOk="0">
                    <a:moveTo>
                      <a:pt x="21435" y="0"/>
                    </a:moveTo>
                    <a:cubicBezTo>
                      <a:pt x="21545" y="881"/>
                      <a:pt x="21600" y="1768"/>
                      <a:pt x="21600" y="2657"/>
                    </a:cubicBezTo>
                    <a:cubicBezTo>
                      <a:pt x="21600" y="13961"/>
                      <a:pt x="12884" y="23353"/>
                      <a:pt x="1611" y="24196"/>
                    </a:cubicBezTo>
                    <a:lnTo>
                      <a:pt x="0" y="265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12667" name="Picture 116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943494" y="2481069"/>
              <a:ext cx="165100" cy="284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2660" name="Picture 1494" descr="ABBBattery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05400" y="3810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1" name="Text Box 6"/>
          <p:cNvSpPr txBox="1">
            <a:spLocks noChangeArrowheads="1"/>
          </p:cNvSpPr>
          <p:nvPr/>
        </p:nvSpPr>
        <p:spPr bwMode="auto">
          <a:xfrm>
            <a:off x="1219200" y="3352800"/>
            <a:ext cx="1066800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59436" tIns="29718" rIns="59436" bIns="29718"/>
          <a:lstStyle/>
          <a:p>
            <a:pPr algn="ctr" eaLnBrk="0" hangingPunct="0"/>
            <a:r>
              <a:rPr lang="en-US" sz="1200" b="1">
                <a:solidFill>
                  <a:srgbClr val="000000"/>
                </a:solidFill>
                <a:ea typeface="ＭＳ Ｐゴシック"/>
                <a:cs typeface="ＭＳ Ｐゴシック"/>
              </a:rPr>
              <a:t>Generation</a:t>
            </a:r>
            <a:endParaRPr lang="en-US" sz="120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12662" name="Text Box 6"/>
          <p:cNvSpPr txBox="1">
            <a:spLocks noChangeArrowheads="1"/>
          </p:cNvSpPr>
          <p:nvPr/>
        </p:nvSpPr>
        <p:spPr bwMode="auto">
          <a:xfrm>
            <a:off x="1752600" y="4724400"/>
            <a:ext cx="1066800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59436" tIns="29718" rIns="59436" bIns="29718"/>
          <a:lstStyle/>
          <a:p>
            <a:pPr eaLnBrk="0" hangingPunct="0"/>
            <a:r>
              <a:rPr lang="en-US" sz="1200" b="1">
                <a:solidFill>
                  <a:srgbClr val="000000"/>
                </a:solidFill>
                <a:ea typeface="ＭＳ Ｐゴシック"/>
                <a:cs typeface="ＭＳ Ｐゴシック"/>
              </a:rPr>
              <a:t>Storage</a:t>
            </a:r>
            <a:endParaRPr lang="en-US" sz="120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12663" name="Text Box 6"/>
          <p:cNvSpPr txBox="1">
            <a:spLocks noChangeArrowheads="1"/>
          </p:cNvSpPr>
          <p:nvPr/>
        </p:nvSpPr>
        <p:spPr bwMode="auto">
          <a:xfrm>
            <a:off x="5029200" y="3581400"/>
            <a:ext cx="1066800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59436" tIns="29718" rIns="59436" bIns="29718"/>
          <a:lstStyle/>
          <a:p>
            <a:pPr algn="ctr" eaLnBrk="0" hangingPunct="0"/>
            <a:r>
              <a:rPr lang="en-US" sz="1200" b="1">
                <a:solidFill>
                  <a:srgbClr val="000000"/>
                </a:solidFill>
                <a:ea typeface="ＭＳ Ｐゴシック"/>
                <a:cs typeface="ＭＳ Ｐゴシック"/>
              </a:rPr>
              <a:t>Storage</a:t>
            </a:r>
            <a:endParaRPr lang="en-US" sz="120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12664" name="TextBox 648"/>
          <p:cNvSpPr txBox="1">
            <a:spLocks noChangeArrowheads="1"/>
          </p:cNvSpPr>
          <p:nvPr/>
        </p:nvSpPr>
        <p:spPr bwMode="auto">
          <a:xfrm>
            <a:off x="4495800" y="5105400"/>
            <a:ext cx="41449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Char char="•"/>
            </a:pPr>
            <a:r>
              <a:rPr lang="en-US" sz="2000"/>
              <a:t> Where to place storage systems?</a:t>
            </a:r>
          </a:p>
          <a:p>
            <a:pPr eaLnBrk="0" hangingPunct="0">
              <a:buFont typeface="Arial" charset="0"/>
              <a:buChar char="•"/>
            </a:pPr>
            <a:r>
              <a:rPr lang="en-US" sz="2000"/>
              <a:t> How to size them?</a:t>
            </a:r>
          </a:p>
          <a:p>
            <a:pPr eaLnBrk="0" hangingPunct="0">
              <a:buFont typeface="Arial" charset="0"/>
              <a:buChar char="•"/>
            </a:pPr>
            <a:r>
              <a:rPr lang="en-US" sz="2000"/>
              <a:t> How to optimally schedule them?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Challenge 4: High peak</a:t>
            </a:r>
          </a:p>
        </p:txBody>
      </p:sp>
      <p:sp>
        <p:nvSpPr>
          <p:cNvPr id="114690" name="TextBox 3"/>
          <p:cNvSpPr txBox="1">
            <a:spLocks noChangeArrowheads="1"/>
          </p:cNvSpPr>
          <p:nvPr/>
        </p:nvSpPr>
        <p:spPr bwMode="auto">
          <a:xfrm>
            <a:off x="5667375" y="6400800"/>
            <a:ext cx="3095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</a:rPr>
              <a:t>Source:  DoE, Smart Grid Intro, 2008</a:t>
            </a:r>
          </a:p>
        </p:txBody>
      </p:sp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19175"/>
            <a:ext cx="3971925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114800" y="1265238"/>
            <a:ext cx="4800600" cy="46847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69900" indent="-469900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o"/>
              <a:defRPr/>
            </a:pPr>
            <a:r>
              <a:rPr lang="en-US" altLang="zh-CN" sz="2400" dirty="0">
                <a:solidFill>
                  <a:srgbClr val="000000"/>
                </a:solidFill>
                <a:latin typeface="Verdana"/>
                <a:ea typeface="宋体" pitchFamily="2" charset="-122"/>
              </a:rPr>
              <a:t>National load factor: 55%</a:t>
            </a:r>
          </a:p>
          <a:p>
            <a:pPr marL="469900" indent="-469900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o"/>
              <a:defRPr/>
            </a:pPr>
            <a:r>
              <a:rPr lang="en-US" altLang="zh-CN" sz="2400" dirty="0">
                <a:solidFill>
                  <a:srgbClr val="000000"/>
                </a:solidFill>
                <a:latin typeface="Verdana"/>
                <a:ea typeface="宋体" pitchFamily="2" charset="-122"/>
              </a:rPr>
              <a:t>10% of generation and 25% of distribution facilities are used less than 400 hrs per year, i.e. ~5% of time</a:t>
            </a:r>
            <a:endParaRPr lang="en-US" altLang="zh-CN" sz="1200" u="sng" dirty="0">
              <a:solidFill>
                <a:srgbClr val="000000"/>
              </a:solidFill>
              <a:latin typeface="Verdana"/>
              <a:ea typeface="宋体" pitchFamily="2" charset="-122"/>
            </a:endParaRPr>
          </a:p>
          <a:p>
            <a:pPr marL="469900" indent="-469900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o"/>
              <a:defRPr/>
            </a:pPr>
            <a:endParaRPr lang="en-US" altLang="zh-CN" sz="2400" dirty="0">
              <a:solidFill>
                <a:srgbClr val="000000"/>
              </a:solidFill>
              <a:latin typeface="Verdana"/>
              <a:ea typeface="宋体" pitchFamily="2" charset="-122"/>
            </a:endParaRPr>
          </a:p>
          <a:p>
            <a:pPr marL="469900" indent="-469900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o"/>
              <a:defRPr/>
            </a:pPr>
            <a:r>
              <a:rPr lang="en-US" altLang="zh-CN" sz="2400" dirty="0">
                <a:solidFill>
                  <a:srgbClr val="000000"/>
                </a:solidFill>
                <a:latin typeface="Verdana"/>
                <a:ea typeface="宋体" pitchFamily="2" charset="-122"/>
              </a:rPr>
              <a:t>Demand response can reduce peak</a:t>
            </a:r>
          </a:p>
          <a:p>
            <a:pPr marL="927053" lvl="1" indent="-469900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o"/>
              <a:defRPr/>
            </a:pPr>
            <a:r>
              <a:rPr lang="en-US" altLang="zh-CN" sz="2000" dirty="0">
                <a:solidFill>
                  <a:srgbClr val="000000"/>
                </a:solidFill>
                <a:latin typeface="Verdana"/>
                <a:ea typeface="宋体" pitchFamily="2" charset="-122"/>
              </a:rPr>
              <a:t>Feedback interaction between supply &amp; demand</a:t>
            </a:r>
          </a:p>
          <a:p>
            <a:pPr marL="908050" lvl="1" indent="-436563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n"/>
              <a:defRPr/>
            </a:pPr>
            <a:endParaRPr lang="en-US" altLang="zh-CN" sz="2000" dirty="0">
              <a:solidFill>
                <a:srgbClr val="000000"/>
              </a:solidFill>
              <a:latin typeface="Verdana"/>
              <a:ea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</a:rPr>
              <a:t>Issue a: wide range of timescales</a:t>
            </a:r>
          </a:p>
        </p:txBody>
      </p:sp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 rot="5400000">
            <a:off x="3010694" y="1866106"/>
            <a:ext cx="381000" cy="1588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16739" name="TextBox 23"/>
          <p:cNvSpPr txBox="1">
            <a:spLocks noChangeArrowheads="1"/>
          </p:cNvSpPr>
          <p:nvPr/>
        </p:nvSpPr>
        <p:spPr bwMode="auto">
          <a:xfrm>
            <a:off x="914400" y="1600200"/>
            <a:ext cx="1801813" cy="42465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/>
                <a:cs typeface="ＭＳ Ｐゴシック"/>
              </a:rPr>
              <a:t>Milliseconds</a:t>
            </a:r>
          </a:p>
          <a:p>
            <a:pPr eaLnBrk="0" hangingPunct="0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/>
                <a:cs typeface="ＭＳ Ｐゴシック"/>
              </a:rPr>
              <a:t>Seconds</a:t>
            </a:r>
          </a:p>
          <a:p>
            <a:pPr eaLnBrk="0" hangingPunct="0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/>
                <a:cs typeface="ＭＳ Ｐゴシック"/>
              </a:rPr>
              <a:t>Minutes</a:t>
            </a:r>
          </a:p>
          <a:p>
            <a:pPr eaLnBrk="0" hangingPunct="0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/>
                <a:cs typeface="ＭＳ Ｐゴシック"/>
              </a:rPr>
              <a:t>Tens of minutes</a:t>
            </a:r>
          </a:p>
          <a:p>
            <a:pPr eaLnBrk="0" hangingPunct="0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/>
                <a:cs typeface="ＭＳ Ｐゴシック"/>
              </a:rPr>
              <a:t>Hours</a:t>
            </a:r>
          </a:p>
          <a:p>
            <a:pPr eaLnBrk="0" hangingPunct="0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/>
                <a:cs typeface="ＭＳ Ｐゴシック"/>
              </a:rPr>
              <a:t>Days</a:t>
            </a:r>
          </a:p>
          <a:p>
            <a:pPr eaLnBrk="0" hangingPunct="0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/>
                <a:cs typeface="ＭＳ Ｐゴシック"/>
              </a:rPr>
              <a:t>Years</a:t>
            </a:r>
          </a:p>
          <a:p>
            <a:pPr eaLnBrk="0" hangingPunct="0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/>
                <a:cs typeface="ＭＳ Ｐゴシック"/>
              </a:rPr>
              <a:t>Decades</a:t>
            </a:r>
          </a:p>
        </p:txBody>
      </p:sp>
      <p:sp>
        <p:nvSpPr>
          <p:cNvPr id="116740" name="TextBox 24"/>
          <p:cNvSpPr txBox="1">
            <a:spLocks noChangeArrowheads="1"/>
          </p:cNvSpPr>
          <p:nvPr/>
        </p:nvSpPr>
        <p:spPr bwMode="auto">
          <a:xfrm>
            <a:off x="2805113" y="838200"/>
            <a:ext cx="3559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/>
                <a:cs typeface="ＭＳ Ｐゴシック"/>
              </a:rPr>
              <a:t>Faults    PV    Wind  Backup Gen   </a:t>
            </a:r>
          </a:p>
        </p:txBody>
      </p: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 rot="5400000">
            <a:off x="3772694" y="2323306"/>
            <a:ext cx="381000" cy="1588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8" name="Straight Connector 27"/>
          <p:cNvCxnSpPr>
            <a:cxnSpLocks noChangeShapeType="1"/>
          </p:cNvCxnSpPr>
          <p:nvPr/>
        </p:nvCxnSpPr>
        <p:spPr bwMode="auto">
          <a:xfrm rot="5400000">
            <a:off x="4380707" y="2780506"/>
            <a:ext cx="381000" cy="1587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9" name="Straight Connector 28"/>
          <p:cNvCxnSpPr>
            <a:cxnSpLocks noChangeShapeType="1"/>
          </p:cNvCxnSpPr>
          <p:nvPr/>
        </p:nvCxnSpPr>
        <p:spPr bwMode="auto">
          <a:xfrm rot="5400000">
            <a:off x="5086351" y="3143250"/>
            <a:ext cx="952500" cy="3175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16744" name="TextBox 29"/>
          <p:cNvSpPr txBox="1">
            <a:spLocks noChangeArrowheads="1"/>
          </p:cNvSpPr>
          <p:nvPr/>
        </p:nvSpPr>
        <p:spPr bwMode="auto">
          <a:xfrm>
            <a:off x="6034088" y="1143000"/>
            <a:ext cx="31099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/>
                <a:cs typeface="ＭＳ Ｐゴシック"/>
              </a:rPr>
              <a:t>Markets  Demand/Response   </a:t>
            </a:r>
          </a:p>
        </p:txBody>
      </p:sp>
      <p:cxnSp>
        <p:nvCxnSpPr>
          <p:cNvPr id="31" name="Straight Connector 30"/>
          <p:cNvCxnSpPr>
            <a:cxnSpLocks noChangeShapeType="1"/>
          </p:cNvCxnSpPr>
          <p:nvPr/>
        </p:nvCxnSpPr>
        <p:spPr bwMode="auto">
          <a:xfrm rot="5400000">
            <a:off x="5715001" y="3810000"/>
            <a:ext cx="1524000" cy="3175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3" name="Straight Connector 32"/>
          <p:cNvCxnSpPr>
            <a:cxnSpLocks noChangeShapeType="1"/>
          </p:cNvCxnSpPr>
          <p:nvPr/>
        </p:nvCxnSpPr>
        <p:spPr bwMode="auto">
          <a:xfrm rot="5400000">
            <a:off x="6363494" y="3390106"/>
            <a:ext cx="2667000" cy="1588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16747" name="TextBox 35"/>
          <p:cNvSpPr txBox="1">
            <a:spLocks noChangeArrowheads="1"/>
          </p:cNvSpPr>
          <p:nvPr/>
        </p:nvSpPr>
        <p:spPr bwMode="auto">
          <a:xfrm>
            <a:off x="7894638" y="1524000"/>
            <a:ext cx="1249362" cy="646113"/>
          </a:xfrm>
          <a:prstGeom prst="rect">
            <a:avLst/>
          </a:prstGeom>
          <a:noFill/>
          <a:ln w="57150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/>
                <a:cs typeface="ＭＳ Ｐゴシック"/>
              </a:rPr>
              <a:t>EV uptake</a:t>
            </a:r>
          </a:p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/>
                <a:cs typeface="ＭＳ Ｐゴシック"/>
              </a:rPr>
              <a:t>C credits</a:t>
            </a:r>
          </a:p>
        </p:txBody>
      </p:sp>
      <p:cxnSp>
        <p:nvCxnSpPr>
          <p:cNvPr id="37" name="Straight Connector 36"/>
          <p:cNvCxnSpPr>
            <a:cxnSpLocks noChangeShapeType="1"/>
          </p:cNvCxnSpPr>
          <p:nvPr/>
        </p:nvCxnSpPr>
        <p:spPr bwMode="auto">
          <a:xfrm rot="5400000">
            <a:off x="8077201" y="5257800"/>
            <a:ext cx="1066800" cy="3175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16749" name="TextBox 13"/>
          <p:cNvSpPr txBox="1">
            <a:spLocks noChangeArrowheads="1"/>
          </p:cNvSpPr>
          <p:nvPr/>
        </p:nvSpPr>
        <p:spPr bwMode="auto">
          <a:xfrm>
            <a:off x="6705600" y="6030913"/>
            <a:ext cx="2436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Mani Chandy, Caltech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</a:rPr>
              <a:t>Issue b: Uncertainty</a:t>
            </a:r>
          </a:p>
        </p:txBody>
      </p:sp>
      <p:sp>
        <p:nvSpPr>
          <p:cNvPr id="11776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</a:rPr>
              <a:t>Increased uncertainty in demand</a:t>
            </a:r>
          </a:p>
          <a:p>
            <a:pPr lvl="1" eaLnBrk="1" hangingPunct="1"/>
            <a:r>
              <a:rPr lang="en-US" smtClean="0">
                <a:ea typeface="ＭＳ Ｐゴシック"/>
              </a:rPr>
              <a:t>e.g., Charging electric vehicles</a:t>
            </a:r>
          </a:p>
          <a:p>
            <a:pPr lvl="1" eaLnBrk="1" hangingPunct="1"/>
            <a:r>
              <a:rPr lang="en-US" smtClean="0">
                <a:ea typeface="ＭＳ Ｐゴシック"/>
              </a:rPr>
              <a:t>Demand response</a:t>
            </a:r>
          </a:p>
          <a:p>
            <a:pPr eaLnBrk="1" hangingPunct="1"/>
            <a:r>
              <a:rPr lang="en-US" smtClean="0">
                <a:ea typeface="ＭＳ Ｐゴシック"/>
              </a:rPr>
              <a:t>Increased uncertainty in supply</a:t>
            </a:r>
          </a:p>
          <a:p>
            <a:pPr lvl="1" eaLnBrk="1" hangingPunct="1"/>
            <a:r>
              <a:rPr lang="en-US" smtClean="0">
                <a:ea typeface="ＭＳ Ｐゴシック"/>
              </a:rPr>
              <a:t>Variability in solar and wind generation</a:t>
            </a:r>
          </a:p>
        </p:txBody>
      </p:sp>
      <p:sp>
        <p:nvSpPr>
          <p:cNvPr id="117763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| </a:t>
            </a:r>
            <a:fld id="{6725D27D-3AAA-480A-9003-BAE1B43BB62A}" type="slidenum">
              <a:rPr lang="en-US" smtClean="0">
                <a:ea typeface="ＭＳ Ｐゴシック"/>
                <a:cs typeface="ＭＳ Ｐゴシック"/>
              </a:rPr>
              <a:pPr/>
              <a:t>16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pic>
        <p:nvPicPr>
          <p:cNvPr id="117764" name="Picture 43" descr="solardata.pdf"/>
          <p:cNvPicPr>
            <a:picLocks noChangeAspect="1"/>
          </p:cNvPicPr>
          <p:nvPr/>
        </p:nvPicPr>
        <p:blipFill>
          <a:blip r:embed="rId2"/>
          <a:srcRect l="4303" t="3999" b="16000"/>
          <a:stretch>
            <a:fillRect/>
          </a:stretch>
        </p:blipFill>
        <p:spPr bwMode="auto">
          <a:xfrm>
            <a:off x="457200" y="3429000"/>
            <a:ext cx="4943475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5" name="Picture 47" descr="winddata.pdf"/>
          <p:cNvPicPr>
            <a:picLocks noChangeAspect="1"/>
          </p:cNvPicPr>
          <p:nvPr/>
        </p:nvPicPr>
        <p:blipFill>
          <a:blip r:embed="rId3"/>
          <a:srcRect l="5624" t="4091" r="1405" b="16364"/>
          <a:stretch>
            <a:fillRect/>
          </a:stretch>
        </p:blipFill>
        <p:spPr bwMode="auto">
          <a:xfrm>
            <a:off x="4221163" y="4953000"/>
            <a:ext cx="4922837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6" name="TextBox 23"/>
          <p:cNvSpPr txBox="1">
            <a:spLocks noChangeArrowheads="1"/>
          </p:cNvSpPr>
          <p:nvPr/>
        </p:nvSpPr>
        <p:spPr bwMode="auto">
          <a:xfrm>
            <a:off x="5334000" y="3886200"/>
            <a:ext cx="25193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/>
                <a:cs typeface="ＭＳ Ｐゴシック"/>
              </a:rPr>
              <a:t>Solar: energy/unit area</a:t>
            </a:r>
          </a:p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/>
                <a:cs typeface="ＭＳ Ｐゴシック"/>
              </a:rPr>
              <a:t>Daily variation</a:t>
            </a:r>
          </a:p>
        </p:txBody>
      </p:sp>
      <p:sp>
        <p:nvSpPr>
          <p:cNvPr id="117767" name="TextBox 24"/>
          <p:cNvSpPr txBox="1">
            <a:spLocks noChangeArrowheads="1"/>
          </p:cNvSpPr>
          <p:nvPr/>
        </p:nvSpPr>
        <p:spPr bwMode="auto">
          <a:xfrm>
            <a:off x="1524000" y="5410200"/>
            <a:ext cx="26860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/>
                <a:cs typeface="ＭＳ Ｐゴシック"/>
              </a:rPr>
              <a:t>Wind energy/unit turbine</a:t>
            </a:r>
          </a:p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/>
                <a:cs typeface="ＭＳ Ｐゴシック"/>
              </a:rPr>
              <a:t>Daily variation</a:t>
            </a:r>
          </a:p>
        </p:txBody>
      </p:sp>
      <p:sp>
        <p:nvSpPr>
          <p:cNvPr id="117768" name="TextBox 8"/>
          <p:cNvSpPr txBox="1">
            <a:spLocks noChangeArrowheads="1"/>
          </p:cNvSpPr>
          <p:nvPr/>
        </p:nvSpPr>
        <p:spPr bwMode="auto">
          <a:xfrm>
            <a:off x="6705600" y="6488113"/>
            <a:ext cx="2436813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Mani Chandy, Caltech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Issue c: SoS architecture</a:t>
            </a:r>
          </a:p>
        </p:txBody>
      </p:sp>
      <p:cxnSp>
        <p:nvCxnSpPr>
          <p:cNvPr id="118786" name="Straight Arrow Connector 5"/>
          <p:cNvCxnSpPr>
            <a:cxnSpLocks noChangeShapeType="1"/>
          </p:cNvCxnSpPr>
          <p:nvPr/>
        </p:nvCxnSpPr>
        <p:spPr bwMode="auto">
          <a:xfrm>
            <a:off x="152400" y="4191000"/>
            <a:ext cx="8915400" cy="1588"/>
          </a:xfrm>
          <a:prstGeom prst="straightConnector1">
            <a:avLst/>
          </a:prstGeom>
          <a:noFill/>
          <a:ln w="127000" cap="sq" algn="ctr">
            <a:solidFill>
              <a:srgbClr val="0000FF"/>
            </a:solidFill>
            <a:round/>
            <a:headEnd/>
            <a:tailEnd type="triangle" w="med" len="med"/>
          </a:ln>
        </p:spPr>
      </p:cxnSp>
      <p:sp>
        <p:nvSpPr>
          <p:cNvPr id="118787" name="TextBox 7"/>
          <p:cNvSpPr txBox="1">
            <a:spLocks noChangeArrowheads="1"/>
          </p:cNvSpPr>
          <p:nvPr/>
        </p:nvSpPr>
        <p:spPr bwMode="auto">
          <a:xfrm>
            <a:off x="0" y="4953000"/>
            <a:ext cx="171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</a:rPr>
              <a:t>Bell: telephone</a:t>
            </a:r>
          </a:p>
        </p:txBody>
      </p:sp>
      <p:cxnSp>
        <p:nvCxnSpPr>
          <p:cNvPr id="118788" name="Straight Connector 9"/>
          <p:cNvCxnSpPr>
            <a:cxnSpLocks noChangeShapeType="1"/>
          </p:cNvCxnSpPr>
          <p:nvPr/>
        </p:nvCxnSpPr>
        <p:spPr bwMode="auto">
          <a:xfrm rot="5400000">
            <a:off x="-152399" y="4572000"/>
            <a:ext cx="762000" cy="31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18789" name="TextBox 10"/>
          <p:cNvSpPr txBox="1">
            <a:spLocks noChangeArrowheads="1"/>
          </p:cNvSpPr>
          <p:nvPr/>
        </p:nvSpPr>
        <p:spPr bwMode="auto">
          <a:xfrm>
            <a:off x="152400" y="4354513"/>
            <a:ext cx="6969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</a:rPr>
              <a:t>1876</a:t>
            </a:r>
          </a:p>
        </p:txBody>
      </p:sp>
      <p:sp>
        <p:nvSpPr>
          <p:cNvPr id="118790" name="TextBox 11"/>
          <p:cNvSpPr txBox="1">
            <a:spLocks noChangeArrowheads="1"/>
          </p:cNvSpPr>
          <p:nvPr/>
        </p:nvSpPr>
        <p:spPr bwMode="auto">
          <a:xfrm>
            <a:off x="0" y="3059113"/>
            <a:ext cx="2416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</a:rPr>
              <a:t>Tesla: multi-phase AC</a:t>
            </a:r>
          </a:p>
        </p:txBody>
      </p:sp>
      <p:cxnSp>
        <p:nvCxnSpPr>
          <p:cNvPr id="118791" name="Straight Connector 12"/>
          <p:cNvCxnSpPr>
            <a:cxnSpLocks noChangeShapeType="1"/>
          </p:cNvCxnSpPr>
          <p:nvPr/>
        </p:nvCxnSpPr>
        <p:spPr bwMode="auto">
          <a:xfrm rot="5400000">
            <a:off x="-151606" y="3809206"/>
            <a:ext cx="7620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18792" name="TextBox 13"/>
          <p:cNvSpPr txBox="1">
            <a:spLocks noChangeArrowheads="1"/>
          </p:cNvSpPr>
          <p:nvPr/>
        </p:nvSpPr>
        <p:spPr bwMode="auto">
          <a:xfrm>
            <a:off x="152400" y="3668713"/>
            <a:ext cx="6969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</a:rPr>
              <a:t>1888</a:t>
            </a:r>
          </a:p>
        </p:txBody>
      </p:sp>
      <p:sp>
        <p:nvSpPr>
          <p:cNvPr id="118793" name="TextBox 14"/>
          <p:cNvSpPr txBox="1">
            <a:spLocks noChangeArrowheads="1"/>
          </p:cNvSpPr>
          <p:nvPr/>
        </p:nvSpPr>
        <p:spPr bwMode="auto">
          <a:xfrm>
            <a:off x="1295400" y="3724275"/>
            <a:ext cx="3916363" cy="923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</a:rPr>
              <a:t>Both started as natural monopolies</a:t>
            </a:r>
          </a:p>
          <a:p>
            <a:pPr eaLnBrk="0" hangingPunct="0"/>
            <a:r>
              <a:rPr lang="en-US">
                <a:solidFill>
                  <a:srgbClr val="000000"/>
                </a:solidFill>
              </a:rPr>
              <a:t>Both provided a single commodity</a:t>
            </a:r>
          </a:p>
          <a:p>
            <a:pPr eaLnBrk="0" hangingPunct="0"/>
            <a:r>
              <a:rPr lang="en-US">
                <a:solidFill>
                  <a:srgbClr val="000000"/>
                </a:solidFill>
              </a:rPr>
              <a:t>Both grew rapidly through two WWs</a:t>
            </a:r>
          </a:p>
        </p:txBody>
      </p:sp>
      <p:cxnSp>
        <p:nvCxnSpPr>
          <p:cNvPr id="118794" name="Straight Connector 17"/>
          <p:cNvCxnSpPr>
            <a:cxnSpLocks noChangeShapeType="1"/>
          </p:cNvCxnSpPr>
          <p:nvPr/>
        </p:nvCxnSpPr>
        <p:spPr bwMode="auto">
          <a:xfrm rot="5400000">
            <a:off x="5563394" y="4583906"/>
            <a:ext cx="7620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18795" name="TextBox 18"/>
          <p:cNvSpPr txBox="1">
            <a:spLocks noChangeArrowheads="1"/>
          </p:cNvSpPr>
          <p:nvPr/>
        </p:nvSpPr>
        <p:spPr bwMode="auto">
          <a:xfrm>
            <a:off x="5889625" y="4367213"/>
            <a:ext cx="11461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</a:rPr>
              <a:t>1980-90s</a:t>
            </a:r>
          </a:p>
        </p:txBody>
      </p:sp>
      <p:cxnSp>
        <p:nvCxnSpPr>
          <p:cNvPr id="118796" name="Straight Connector 20"/>
          <p:cNvCxnSpPr>
            <a:cxnSpLocks noChangeShapeType="1"/>
          </p:cNvCxnSpPr>
          <p:nvPr/>
        </p:nvCxnSpPr>
        <p:spPr bwMode="auto">
          <a:xfrm rot="5400000">
            <a:off x="5563394" y="3820319"/>
            <a:ext cx="7620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18797" name="TextBox 21"/>
          <p:cNvSpPr txBox="1">
            <a:spLocks noChangeArrowheads="1"/>
          </p:cNvSpPr>
          <p:nvPr/>
        </p:nvSpPr>
        <p:spPr bwMode="auto">
          <a:xfrm>
            <a:off x="5889625" y="3681413"/>
            <a:ext cx="11461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</a:rPr>
              <a:t>1980-90s</a:t>
            </a:r>
          </a:p>
        </p:txBody>
      </p:sp>
      <p:sp>
        <p:nvSpPr>
          <p:cNvPr id="118798" name="TextBox 22"/>
          <p:cNvSpPr txBox="1">
            <a:spLocks noChangeArrowheads="1"/>
          </p:cNvSpPr>
          <p:nvPr/>
        </p:nvSpPr>
        <p:spPr bwMode="auto">
          <a:xfrm>
            <a:off x="5486400" y="2782888"/>
            <a:ext cx="1492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</a:rPr>
              <a:t>Deregulation</a:t>
            </a:r>
          </a:p>
          <a:p>
            <a:pPr eaLnBrk="0" hangingPunct="0"/>
            <a:r>
              <a:rPr lang="en-US">
                <a:solidFill>
                  <a:srgbClr val="000000"/>
                </a:solidFill>
              </a:rPr>
              <a:t>started</a:t>
            </a:r>
          </a:p>
        </p:txBody>
      </p:sp>
      <p:cxnSp>
        <p:nvCxnSpPr>
          <p:cNvPr id="118799" name="Straight Connector 23"/>
          <p:cNvCxnSpPr>
            <a:cxnSpLocks noChangeShapeType="1"/>
          </p:cNvCxnSpPr>
          <p:nvPr/>
        </p:nvCxnSpPr>
        <p:spPr bwMode="auto">
          <a:xfrm rot="5400000">
            <a:off x="4763294" y="5142706"/>
            <a:ext cx="19050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18800" name="TextBox 24"/>
          <p:cNvSpPr txBox="1">
            <a:spLocks noChangeArrowheads="1"/>
          </p:cNvSpPr>
          <p:nvPr/>
        </p:nvSpPr>
        <p:spPr bwMode="auto">
          <a:xfrm>
            <a:off x="5334000" y="6135688"/>
            <a:ext cx="1282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</a:rPr>
              <a:t>1969:</a:t>
            </a:r>
          </a:p>
          <a:p>
            <a:pPr eaLnBrk="0" hangingPunct="0"/>
            <a:r>
              <a:rPr lang="en-US">
                <a:solidFill>
                  <a:srgbClr val="000000"/>
                </a:solidFill>
              </a:rPr>
              <a:t>DARPAnet</a:t>
            </a:r>
          </a:p>
        </p:txBody>
      </p:sp>
      <p:sp>
        <p:nvSpPr>
          <p:cNvPr id="118801" name="TextBox 16"/>
          <p:cNvSpPr txBox="1">
            <a:spLocks noChangeArrowheads="1"/>
          </p:cNvSpPr>
          <p:nvPr/>
        </p:nvSpPr>
        <p:spPr bwMode="auto">
          <a:xfrm>
            <a:off x="5746750" y="4916488"/>
            <a:ext cx="1492250" cy="646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</a:rPr>
              <a:t>Deregulation</a:t>
            </a:r>
          </a:p>
          <a:p>
            <a:pPr eaLnBrk="0" hangingPunct="0"/>
            <a:r>
              <a:rPr lang="en-US">
                <a:solidFill>
                  <a:srgbClr val="000000"/>
                </a:solidFill>
              </a:rPr>
              <a:t>started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484188" y="1143000"/>
            <a:ext cx="8658225" cy="2295525"/>
            <a:chOff x="484658" y="1143000"/>
            <a:chExt cx="8657601" cy="2294930"/>
          </a:xfrm>
        </p:grpSpPr>
        <p:sp>
          <p:nvSpPr>
            <p:cNvPr id="118810" name="TextBox 31"/>
            <p:cNvSpPr txBox="1">
              <a:spLocks noChangeArrowheads="1"/>
            </p:cNvSpPr>
            <p:nvPr/>
          </p:nvSpPr>
          <p:spPr bwMode="auto">
            <a:xfrm>
              <a:off x="484658" y="1143000"/>
              <a:ext cx="8125942" cy="1384995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 eaLnBrk="0" hangingPunct="0"/>
              <a:r>
                <a:rPr lang="en-US" sz="2800">
                  <a:solidFill>
                    <a:srgbClr val="0000FF"/>
                  </a:solidFill>
                </a:rPr>
                <a:t>Power network will go through similar</a:t>
              </a:r>
            </a:p>
            <a:p>
              <a:pPr algn="just" eaLnBrk="0" hangingPunct="0"/>
              <a:r>
                <a:rPr lang="en-US" sz="2800" b="1" u="sng">
                  <a:solidFill>
                    <a:srgbClr val="0000FF"/>
                  </a:solidFill>
                </a:rPr>
                <a:t>architectural transformation </a:t>
              </a:r>
              <a:r>
                <a:rPr lang="en-US" sz="2800">
                  <a:solidFill>
                    <a:srgbClr val="0000FF"/>
                  </a:solidFill>
                </a:rPr>
                <a:t>in the next couple </a:t>
              </a:r>
            </a:p>
            <a:p>
              <a:pPr algn="just" eaLnBrk="0" hangingPunct="0"/>
              <a:r>
                <a:rPr lang="en-US" sz="2800">
                  <a:solidFill>
                    <a:srgbClr val="0000FF"/>
                  </a:solidFill>
                </a:rPr>
                <a:t>decades that phone network is going through now</a:t>
              </a:r>
            </a:p>
          </p:txBody>
        </p:sp>
        <p:cxnSp>
          <p:nvCxnSpPr>
            <p:cNvPr id="118811" name="Straight Arrow Connector 32"/>
            <p:cNvCxnSpPr>
              <a:cxnSpLocks noChangeShapeType="1"/>
            </p:cNvCxnSpPr>
            <p:nvPr/>
          </p:nvCxnSpPr>
          <p:spPr bwMode="auto">
            <a:xfrm>
              <a:off x="7239000" y="2980730"/>
              <a:ext cx="1295400" cy="1588"/>
            </a:xfrm>
            <a:prstGeom prst="straightConnector1">
              <a:avLst/>
            </a:prstGeom>
            <a:noFill/>
            <a:ln w="57150" algn="ctr">
              <a:solidFill>
                <a:srgbClr val="00B050"/>
              </a:solidFill>
              <a:round/>
              <a:headEnd/>
              <a:tailEnd type="arrow" w="med" len="med"/>
            </a:ln>
          </p:spPr>
        </p:cxnSp>
        <p:sp>
          <p:nvSpPr>
            <p:cNvPr id="118812" name="TextBox 38"/>
            <p:cNvSpPr txBox="1">
              <a:spLocks noChangeArrowheads="1"/>
            </p:cNvSpPr>
            <p:nvPr/>
          </p:nvSpPr>
          <p:spPr bwMode="auto">
            <a:xfrm>
              <a:off x="8534400" y="2514600"/>
              <a:ext cx="607859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5400" b="1">
                  <a:solidFill>
                    <a:srgbClr val="00B050"/>
                  </a:solidFill>
                </a:rPr>
                <a:t>?</a:t>
              </a:r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6629400" y="5238750"/>
            <a:ext cx="2395538" cy="1503363"/>
            <a:chOff x="6629400" y="5239435"/>
            <a:chExt cx="2395036" cy="1502896"/>
          </a:xfrm>
        </p:grpSpPr>
        <p:sp>
          <p:nvSpPr>
            <p:cNvPr id="118807" name="TextBox 27"/>
            <p:cNvSpPr txBox="1">
              <a:spLocks noChangeArrowheads="1"/>
            </p:cNvSpPr>
            <p:nvPr/>
          </p:nvSpPr>
          <p:spPr bwMode="auto">
            <a:xfrm>
              <a:off x="7467600" y="6096000"/>
              <a:ext cx="155683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</a:rPr>
                <a:t>Convergence</a:t>
              </a:r>
            </a:p>
            <a:p>
              <a:pPr eaLnBrk="0" hangingPunct="0"/>
              <a:r>
                <a:rPr lang="en-US">
                  <a:solidFill>
                    <a:srgbClr val="000000"/>
                  </a:solidFill>
                </a:rPr>
                <a:t>to Internet</a:t>
              </a:r>
            </a:p>
          </p:txBody>
        </p:sp>
        <p:cxnSp>
          <p:nvCxnSpPr>
            <p:cNvPr id="118808" name="Straight Arrow Connector 29"/>
            <p:cNvCxnSpPr>
              <a:cxnSpLocks noChangeShapeType="1"/>
              <a:stCxn id="118801" idx="3"/>
            </p:cNvCxnSpPr>
            <p:nvPr/>
          </p:nvCxnSpPr>
          <p:spPr bwMode="auto">
            <a:xfrm>
              <a:off x="7239000" y="5239435"/>
              <a:ext cx="609600" cy="856565"/>
            </a:xfrm>
            <a:prstGeom prst="straightConnector1">
              <a:avLst/>
            </a:prstGeom>
            <a:noFill/>
            <a:ln w="57150" algn="ctr">
              <a:solidFill>
                <a:srgbClr val="00B050"/>
              </a:solidFill>
              <a:round/>
              <a:headEnd/>
              <a:tailEnd type="arrow" w="med" len="med"/>
            </a:ln>
          </p:spPr>
        </p:cxnSp>
        <p:cxnSp>
          <p:nvCxnSpPr>
            <p:cNvPr id="118809" name="Straight Arrow Connector 40"/>
            <p:cNvCxnSpPr>
              <a:cxnSpLocks noChangeShapeType="1"/>
            </p:cNvCxnSpPr>
            <p:nvPr/>
          </p:nvCxnSpPr>
          <p:spPr bwMode="auto">
            <a:xfrm>
              <a:off x="6629400" y="6400800"/>
              <a:ext cx="762000" cy="1588"/>
            </a:xfrm>
            <a:prstGeom prst="straightConnector1">
              <a:avLst/>
            </a:prstGeom>
            <a:noFill/>
            <a:ln w="57150" algn="ctr">
              <a:solidFill>
                <a:srgbClr val="00B050"/>
              </a:solidFill>
              <a:round/>
              <a:headEnd/>
              <a:tailEnd type="arrow" w="med" len="med"/>
            </a:ln>
          </p:spPr>
        </p:cxnSp>
      </p:grpSp>
      <p:cxnSp>
        <p:nvCxnSpPr>
          <p:cNvPr id="118804" name="Straight Connector 26"/>
          <p:cNvCxnSpPr>
            <a:cxnSpLocks noChangeShapeType="1"/>
          </p:cNvCxnSpPr>
          <p:nvPr/>
        </p:nvCxnSpPr>
        <p:spPr bwMode="auto">
          <a:xfrm rot="5400000" flipH="1" flipV="1">
            <a:off x="6970713" y="3924300"/>
            <a:ext cx="687388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18805" name="TextBox 30"/>
          <p:cNvSpPr txBox="1">
            <a:spLocks noChangeArrowheads="1"/>
          </p:cNvSpPr>
          <p:nvPr/>
        </p:nvSpPr>
        <p:spPr bwMode="auto">
          <a:xfrm>
            <a:off x="7264400" y="3744913"/>
            <a:ext cx="812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</a:rPr>
              <a:t>2000s</a:t>
            </a:r>
          </a:p>
        </p:txBody>
      </p:sp>
      <p:sp>
        <p:nvSpPr>
          <p:cNvPr id="118806" name="TextBox 33"/>
          <p:cNvSpPr txBox="1">
            <a:spLocks noChangeArrowheads="1"/>
          </p:cNvSpPr>
          <p:nvPr/>
        </p:nvSpPr>
        <p:spPr bwMode="auto">
          <a:xfrm>
            <a:off x="6781800" y="3287713"/>
            <a:ext cx="19034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</a:rPr>
              <a:t>Enron, blackouts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Issue c: SoS architecture</a:t>
            </a:r>
          </a:p>
        </p:txBody>
      </p:sp>
      <p:sp>
        <p:nvSpPr>
          <p:cNvPr id="120834" name="TextBox 29"/>
          <p:cNvSpPr txBox="1">
            <a:spLocks noChangeArrowheads="1"/>
          </p:cNvSpPr>
          <p:nvPr/>
        </p:nvSpPr>
        <p:spPr bwMode="auto">
          <a:xfrm>
            <a:off x="457200" y="1066800"/>
            <a:ext cx="8083550" cy="13843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en-US" sz="2800">
                <a:solidFill>
                  <a:srgbClr val="0000FF"/>
                </a:solidFill>
              </a:rPr>
              <a:t>... to become more interactive, more distributed, </a:t>
            </a:r>
          </a:p>
          <a:p>
            <a:pPr algn="just" eaLnBrk="0" hangingPunct="0"/>
            <a:r>
              <a:rPr lang="en-US" sz="2800">
                <a:solidFill>
                  <a:srgbClr val="0000FF"/>
                </a:solidFill>
              </a:rPr>
              <a:t>more open, more autonomous, and with greater</a:t>
            </a:r>
          </a:p>
          <a:p>
            <a:pPr algn="just" eaLnBrk="0" hangingPunct="0"/>
            <a:r>
              <a:rPr lang="en-US" sz="2800">
                <a:solidFill>
                  <a:srgbClr val="0000FF"/>
                </a:solidFill>
              </a:rPr>
              <a:t>user participation</a:t>
            </a:r>
          </a:p>
        </p:txBody>
      </p:sp>
      <p:sp>
        <p:nvSpPr>
          <p:cNvPr id="120835" name="TextBox 30"/>
          <p:cNvSpPr txBox="1">
            <a:spLocks noChangeArrowheads="1"/>
          </p:cNvSpPr>
          <p:nvPr/>
        </p:nvSpPr>
        <p:spPr bwMode="auto">
          <a:xfrm>
            <a:off x="457200" y="6172200"/>
            <a:ext cx="6521450" cy="5238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en-US" sz="2800">
                <a:solidFill>
                  <a:srgbClr val="0000FF"/>
                </a:solidFill>
              </a:rPr>
              <a:t>... while maintaining security &amp; reliability</a:t>
            </a:r>
          </a:p>
        </p:txBody>
      </p:sp>
      <p:pic>
        <p:nvPicPr>
          <p:cNvPr id="12083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500" y="2743200"/>
            <a:ext cx="47625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1600200" y="2743200"/>
            <a:ext cx="5638800" cy="3200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sz="3200">
              <a:solidFill>
                <a:srgbClr val="000000"/>
              </a:solidFill>
            </a:endParaRPr>
          </a:p>
          <a:p>
            <a:pPr algn="ctr" eaLnBrk="0" hangingPunct="0"/>
            <a:r>
              <a:rPr lang="en-US" sz="3200">
                <a:solidFill>
                  <a:srgbClr val="000000"/>
                </a:solidFill>
              </a:rPr>
              <a:t>What is an architecture theory to help guide the transformation?</a:t>
            </a:r>
          </a:p>
          <a:p>
            <a:pPr algn="ctr" eaLnBrk="0" hangingPunct="0"/>
            <a:endParaRPr lang="en-US" sz="3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295400"/>
            <a:ext cx="8001000" cy="495300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</a:rPr>
              <a:t>Renewable energy and smart grid challenges</a:t>
            </a:r>
          </a:p>
          <a:p>
            <a:pPr>
              <a:defRPr/>
            </a:pPr>
            <a:r>
              <a:rPr lang="en-US" sz="3200" dirty="0" smtClean="0"/>
              <a:t>Optimal power flow problems</a:t>
            </a:r>
          </a:p>
          <a:p>
            <a:pPr lvl="1">
              <a:defRPr/>
            </a:pPr>
            <a:r>
              <a:rPr lang="en-US" dirty="0" smtClean="0"/>
              <a:t>Zero duality gap: </a:t>
            </a:r>
            <a:r>
              <a:rPr lang="en-US" dirty="0" err="1" smtClean="0"/>
              <a:t>Javad</a:t>
            </a:r>
            <a:r>
              <a:rPr lang="en-US" dirty="0" smtClean="0"/>
              <a:t> </a:t>
            </a:r>
            <a:r>
              <a:rPr lang="en-US" dirty="0" err="1" smtClean="0"/>
              <a:t>Lavaei</a:t>
            </a:r>
            <a:r>
              <a:rPr lang="en-US" dirty="0" smtClean="0"/>
              <a:t>, SL</a:t>
            </a:r>
          </a:p>
          <a:p>
            <a:pPr lvl="1"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OPF with storage: M.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</a:rPr>
              <a:t>Chandy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, SL, U.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</a:rPr>
              <a:t>Topcu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, M.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</a:rPr>
              <a:t>Xu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90114" name="Content Placeholder 5"/>
          <p:cNvSpPr>
            <a:spLocks noGrp="1"/>
          </p:cNvSpPr>
          <p:nvPr>
            <p:ph idx="1"/>
          </p:nvPr>
        </p:nvSpPr>
        <p:spPr>
          <a:xfrm>
            <a:off x="838200" y="1295400"/>
            <a:ext cx="8001000" cy="4953000"/>
          </a:xfrm>
        </p:spPr>
        <p:txBody>
          <a:bodyPr/>
          <a:lstStyle/>
          <a:p>
            <a:r>
              <a:rPr lang="en-US" sz="3200" smtClean="0"/>
              <a:t>Renewable energy and smart grid challenges</a:t>
            </a:r>
          </a:p>
          <a:p>
            <a:r>
              <a:rPr lang="en-US" sz="3200" smtClean="0"/>
              <a:t>Optimal power flow problems</a:t>
            </a:r>
          </a:p>
          <a:p>
            <a:pPr lvl="1"/>
            <a:r>
              <a:rPr lang="en-US" smtClean="0"/>
              <a:t>Zero duality gap: Javad Lavaei, SL</a:t>
            </a:r>
          </a:p>
          <a:p>
            <a:pPr lvl="1"/>
            <a:r>
              <a:rPr lang="en-US" smtClean="0"/>
              <a:t>OPF with storage: M. Chandy, SL, U. Topcu, M. Xu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Optimal power flow (OPF)</a:t>
            </a:r>
          </a:p>
        </p:txBody>
      </p:sp>
      <p:sp>
        <p:nvSpPr>
          <p:cNvPr id="1239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OPF is solved routinely to determine</a:t>
            </a:r>
          </a:p>
          <a:p>
            <a:pPr lvl="1" eaLnBrk="1" hangingPunct="1"/>
            <a:r>
              <a:rPr lang="en-US" smtClean="0"/>
              <a:t>How much power to generate where</a:t>
            </a:r>
          </a:p>
          <a:p>
            <a:pPr lvl="1" eaLnBrk="1" hangingPunct="1"/>
            <a:r>
              <a:rPr lang="en-US" smtClean="0"/>
              <a:t>Pricing</a:t>
            </a:r>
          </a:p>
          <a:p>
            <a:pPr lvl="1" eaLnBrk="1" hangingPunct="1"/>
            <a:r>
              <a:rPr lang="en-US" smtClean="0"/>
              <a:t>Parameter setting, e.g. taps, VARs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Non-convex and hard to solve</a:t>
            </a:r>
          </a:p>
          <a:p>
            <a:pPr lvl="1" eaLnBrk="1" hangingPunct="1"/>
            <a:r>
              <a:rPr lang="en-US" smtClean="0"/>
              <a:t>Huge literature since 1962</a:t>
            </a:r>
          </a:p>
          <a:p>
            <a:pPr lvl="1" eaLnBrk="1" hangingPunct="1"/>
            <a:r>
              <a:rPr lang="en-US" smtClean="0"/>
              <a:t>In practice, operators often use heuristics to find a feasible operating point</a:t>
            </a:r>
          </a:p>
          <a:p>
            <a:pPr lvl="1" eaLnBrk="1" hangingPunct="1"/>
            <a:r>
              <a:rPr lang="en-US" smtClean="0"/>
              <a:t>Or solve the (primal) problem to find a local minimum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 smtClean="0">
                <a:ea typeface="宋体"/>
                <a:cs typeface="宋体"/>
              </a:rPr>
              <a:t>Optimal power flow (OPF)</a:t>
            </a:r>
            <a:endParaRPr lang="en-US" sz="3600" smtClean="0"/>
          </a:p>
        </p:txBody>
      </p:sp>
      <p:graphicFrame>
        <p:nvGraphicFramePr>
          <p:cNvPr id="285698" name="Object 4"/>
          <p:cNvGraphicFramePr>
            <a:graphicFrameLocks/>
          </p:cNvGraphicFramePr>
          <p:nvPr/>
        </p:nvGraphicFramePr>
        <p:xfrm>
          <a:off x="838200" y="1465263"/>
          <a:ext cx="6980238" cy="4706937"/>
        </p:xfrm>
        <a:graphic>
          <a:graphicData uri="http://schemas.openxmlformats.org/presentationml/2006/ole">
            <p:oleObj spid="_x0000_s285698" name="Equation" r:id="rId4" imgW="2946240" imgH="1955520" progId="Equation.3">
              <p:embed/>
            </p:oleObj>
          </a:graphicData>
        </a:graphic>
      </p:graphicFrame>
      <p:sp>
        <p:nvSpPr>
          <p:cNvPr id="285700" name="TextBox 3"/>
          <p:cNvSpPr txBox="1">
            <a:spLocks noChangeArrowheads="1"/>
          </p:cNvSpPr>
          <p:nvPr/>
        </p:nvSpPr>
        <p:spPr bwMode="auto">
          <a:xfrm>
            <a:off x="5299075" y="1123950"/>
            <a:ext cx="3117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FF"/>
                </a:solidFill>
              </a:rPr>
              <a:t>Quadratic generation cost</a:t>
            </a:r>
          </a:p>
        </p:txBody>
      </p:sp>
      <p:sp>
        <p:nvSpPr>
          <p:cNvPr id="285701" name="TextBox 4"/>
          <p:cNvSpPr txBox="1">
            <a:spLocks noChangeArrowheads="1"/>
          </p:cNvSpPr>
          <p:nvPr/>
        </p:nvSpPr>
        <p:spPr bwMode="auto">
          <a:xfrm>
            <a:off x="7313613" y="5715000"/>
            <a:ext cx="14493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00FF"/>
                </a:solidFill>
              </a:rPr>
              <a:t>Kirchoff Law</a:t>
            </a:r>
          </a:p>
        </p:txBody>
      </p:sp>
      <p:sp>
        <p:nvSpPr>
          <p:cNvPr id="285702" name="TextBox 5"/>
          <p:cNvSpPr txBox="1">
            <a:spLocks noChangeArrowheads="1"/>
          </p:cNvSpPr>
          <p:nvPr/>
        </p:nvSpPr>
        <p:spPr bwMode="auto">
          <a:xfrm>
            <a:off x="7272338" y="5268913"/>
            <a:ext cx="19478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00FF"/>
                </a:solidFill>
              </a:rPr>
              <a:t>supply = demand</a:t>
            </a:r>
          </a:p>
        </p:txBody>
      </p:sp>
      <p:cxnSp>
        <p:nvCxnSpPr>
          <p:cNvPr id="285703" name="Straight Arrow Connector 6"/>
          <p:cNvCxnSpPr>
            <a:cxnSpLocks noChangeShapeType="1"/>
            <a:endCxn id="285700" idx="1"/>
          </p:cNvCxnSpPr>
          <p:nvPr/>
        </p:nvCxnSpPr>
        <p:spPr bwMode="auto">
          <a:xfrm flipV="1">
            <a:off x="3886200" y="1323975"/>
            <a:ext cx="1412875" cy="276225"/>
          </a:xfrm>
          <a:prstGeom prst="straightConnector1">
            <a:avLst/>
          </a:prstGeom>
          <a:noFill/>
          <a:ln w="19050" algn="ctr">
            <a:solidFill>
              <a:srgbClr val="0000FF"/>
            </a:solidFill>
            <a:round/>
            <a:headEnd type="triangle" w="med" len="med"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Our proposal</a:t>
            </a:r>
          </a:p>
        </p:txBody>
      </p:sp>
      <p:sp>
        <p:nvSpPr>
          <p:cNvPr id="2949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Solve a </a:t>
            </a:r>
            <a:r>
              <a:rPr lang="en-US" u="sng" smtClean="0"/>
              <a:t>convex</a:t>
            </a:r>
            <a:r>
              <a:rPr lang="en-US" smtClean="0"/>
              <a:t> dual problem (SDP)</a:t>
            </a:r>
          </a:p>
          <a:p>
            <a:pPr lvl="1" eaLnBrk="1" hangingPunct="1"/>
            <a:r>
              <a:rPr lang="en-US" smtClean="0"/>
              <a:t>Very efficient</a:t>
            </a:r>
          </a:p>
          <a:p>
            <a:pPr eaLnBrk="1" hangingPunct="1"/>
            <a:r>
              <a:rPr lang="en-US" smtClean="0"/>
              <a:t>Recover a primal solution </a:t>
            </a:r>
          </a:p>
          <a:p>
            <a:pPr eaLnBrk="1" hangingPunct="1"/>
            <a:r>
              <a:rPr lang="en-US" smtClean="0"/>
              <a:t>Check if the solution is primal feasible</a:t>
            </a:r>
          </a:p>
          <a:p>
            <a:pPr lvl="1" eaLnBrk="1" hangingPunct="1"/>
            <a:r>
              <a:rPr lang="en-US" smtClean="0"/>
              <a:t>If so, it is globally optimal</a:t>
            </a:r>
          </a:p>
          <a:p>
            <a:pPr eaLnBrk="1" hangingPunct="1"/>
            <a:r>
              <a:rPr lang="en-US" smtClean="0"/>
              <a:t>A sufficient condition (on the dual optimal solution) for this to work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Our proposal</a:t>
            </a:r>
          </a:p>
        </p:txBody>
      </p:sp>
      <p:sp>
        <p:nvSpPr>
          <p:cNvPr id="288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All IEEE benchmark systems turn out to (</a:t>
            </a:r>
            <a:r>
              <a:rPr lang="en-US" u="sng" smtClean="0"/>
              <a:t>essentially</a:t>
            </a:r>
            <a:r>
              <a:rPr lang="en-US" smtClean="0"/>
              <a:t>) satisfy the sufficient condition</a:t>
            </a:r>
          </a:p>
          <a:p>
            <a:pPr lvl="1" eaLnBrk="1" hangingPunct="1"/>
            <a:r>
              <a:rPr lang="en-US" smtClean="0"/>
              <a:t>14, 30, 57, 118, 300 buses</a:t>
            </a:r>
          </a:p>
          <a:p>
            <a:pPr eaLnBrk="1" hangingPunct="1"/>
            <a:r>
              <a:rPr lang="en-US" smtClean="0"/>
              <a:t>All can be solved </a:t>
            </a:r>
            <a:r>
              <a:rPr lang="en-US" smtClean="0">
                <a:solidFill>
                  <a:srgbClr val="0000FF"/>
                </a:solidFill>
              </a:rPr>
              <a:t>efficiently</a:t>
            </a:r>
            <a:r>
              <a:rPr lang="en-US" smtClean="0"/>
              <a:t> for </a:t>
            </a:r>
            <a:r>
              <a:rPr lang="en-US" smtClean="0">
                <a:solidFill>
                  <a:srgbClr val="0000FF"/>
                </a:solidFill>
              </a:rPr>
              <a:t>global</a:t>
            </a:r>
            <a:r>
              <a:rPr lang="en-US" smtClean="0"/>
              <a:t> optimal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 smtClean="0">
                <a:ea typeface="宋体"/>
                <a:cs typeface="宋体"/>
              </a:rPr>
              <a:t>Dual OPF : SDP</a:t>
            </a:r>
            <a:endParaRPr lang="en-US" sz="3600" smtClean="0"/>
          </a:p>
        </p:txBody>
      </p:sp>
      <p:pic>
        <p:nvPicPr>
          <p:cNvPr id="28979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143000"/>
            <a:ext cx="28543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9795" name="TextBox 9"/>
          <p:cNvSpPr txBox="1">
            <a:spLocks noChangeArrowheads="1"/>
          </p:cNvSpPr>
          <p:nvPr/>
        </p:nvSpPr>
        <p:spPr bwMode="auto">
          <a:xfrm>
            <a:off x="990600" y="2438400"/>
            <a:ext cx="1822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000000"/>
                </a:solidFill>
              </a:rPr>
              <a:t>subject to </a:t>
            </a:r>
          </a:p>
        </p:txBody>
      </p:sp>
      <p:pic>
        <p:nvPicPr>
          <p:cNvPr id="28979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3062288"/>
            <a:ext cx="615315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9797" name="TextBox 11"/>
          <p:cNvSpPr txBox="1">
            <a:spLocks noChangeArrowheads="1"/>
          </p:cNvSpPr>
          <p:nvPr/>
        </p:nvSpPr>
        <p:spPr bwMode="auto">
          <a:xfrm>
            <a:off x="6553200" y="1600200"/>
            <a:ext cx="2206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FF"/>
                </a:solidFill>
              </a:rPr>
              <a:t>Linear function</a:t>
            </a:r>
          </a:p>
        </p:txBody>
      </p:sp>
      <p:cxnSp>
        <p:nvCxnSpPr>
          <p:cNvPr id="289798" name="Straight Arrow Connector 12"/>
          <p:cNvCxnSpPr>
            <a:cxnSpLocks noChangeShapeType="1"/>
            <a:endCxn id="289797" idx="1"/>
          </p:cNvCxnSpPr>
          <p:nvPr/>
        </p:nvCxnSpPr>
        <p:spPr bwMode="auto">
          <a:xfrm>
            <a:off x="3886200" y="1752600"/>
            <a:ext cx="2667000" cy="77788"/>
          </a:xfrm>
          <a:prstGeom prst="straightConnector1">
            <a:avLst/>
          </a:prstGeom>
          <a:noFill/>
          <a:ln w="19050" algn="ctr">
            <a:solidFill>
              <a:srgbClr val="0000FF"/>
            </a:solidFill>
            <a:round/>
            <a:headEnd type="triangle" w="med" len="med"/>
            <a:tailEnd/>
          </a:ln>
        </p:spPr>
      </p:cxnSp>
      <p:pic>
        <p:nvPicPr>
          <p:cNvPr id="289799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5943600"/>
            <a:ext cx="78089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Our proposal</a:t>
            </a:r>
          </a:p>
        </p:txBody>
      </p:sp>
      <p:sp>
        <p:nvSpPr>
          <p:cNvPr id="286726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8077200" cy="5562600"/>
          </a:xfrm>
        </p:spPr>
        <p:txBody>
          <a:bodyPr/>
          <a:lstStyle/>
          <a:p>
            <a:pPr eaLnBrk="1" hangingPunct="1"/>
            <a:r>
              <a:rPr lang="en-US" smtClean="0"/>
              <a:t>Solve Dual OPF for </a:t>
            </a:r>
          </a:p>
          <a:p>
            <a:pPr eaLnBrk="1" hangingPunct="1"/>
            <a:r>
              <a:rPr lang="en-US" smtClean="0"/>
              <a:t>If dual optimal value is      , OPF is infeasible</a:t>
            </a:r>
          </a:p>
          <a:p>
            <a:pPr eaLnBrk="1" hangingPunct="1"/>
            <a:r>
              <a:rPr lang="en-US" smtClean="0"/>
              <a:t>Compute                in the null space of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Compute a primal solution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If it is primal feasible, it is globally optimal</a:t>
            </a:r>
          </a:p>
        </p:txBody>
      </p:sp>
      <p:graphicFrame>
        <p:nvGraphicFramePr>
          <p:cNvPr id="286722" name="Object 4"/>
          <p:cNvGraphicFramePr>
            <a:graphicFrameLocks/>
          </p:cNvGraphicFramePr>
          <p:nvPr/>
        </p:nvGraphicFramePr>
        <p:xfrm>
          <a:off x="4910138" y="1066800"/>
          <a:ext cx="1338262" cy="549275"/>
        </p:xfrm>
        <a:graphic>
          <a:graphicData uri="http://schemas.openxmlformats.org/presentationml/2006/ole">
            <p:oleObj spid="_x0000_s286722" name="Equation" r:id="rId3" imgW="609480" imgH="228600" progId="Equation.3">
              <p:embed/>
            </p:oleObj>
          </a:graphicData>
        </a:graphic>
      </p:graphicFrame>
      <p:graphicFrame>
        <p:nvGraphicFramePr>
          <p:cNvPr id="286723" name="Object 3"/>
          <p:cNvGraphicFramePr>
            <a:graphicFrameLocks/>
          </p:cNvGraphicFramePr>
          <p:nvPr/>
        </p:nvGraphicFramePr>
        <p:xfrm>
          <a:off x="3200400" y="2514600"/>
          <a:ext cx="1533525" cy="549275"/>
        </p:xfrm>
        <a:graphic>
          <a:graphicData uri="http://schemas.openxmlformats.org/presentationml/2006/ole">
            <p:oleObj spid="_x0000_s286723" name="Equation" r:id="rId4" imgW="698400" imgH="228600" progId="Equation.3">
              <p:embed/>
            </p:oleObj>
          </a:graphicData>
        </a:graphic>
      </p:graphicFrame>
      <p:pic>
        <p:nvPicPr>
          <p:cNvPr id="28672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0" y="3048000"/>
            <a:ext cx="5410200" cy="108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28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81200" y="4800600"/>
            <a:ext cx="43338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86724" name="Object 4"/>
          <p:cNvGraphicFramePr>
            <a:graphicFrameLocks/>
          </p:cNvGraphicFramePr>
          <p:nvPr/>
        </p:nvGraphicFramePr>
        <p:xfrm>
          <a:off x="5614988" y="1676400"/>
          <a:ext cx="633412" cy="381000"/>
        </p:xfrm>
        <a:graphic>
          <a:graphicData uri="http://schemas.openxmlformats.org/presentationml/2006/ole">
            <p:oleObj spid="_x0000_s286724" name="Equation" r:id="rId7" imgW="253800" imgH="12672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Sufficient condition</a:t>
            </a:r>
          </a:p>
        </p:txBody>
      </p:sp>
      <p:sp>
        <p:nvSpPr>
          <p:cNvPr id="28774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u="sng" smtClean="0"/>
              <a:t>Theorem</a:t>
            </a:r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Suppose the positive definite matrix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has a zero eigenvalue of multiplicity 2.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The duality gap is zero</a:t>
            </a:r>
          </a:p>
          <a:p>
            <a:pPr eaLnBrk="1" hangingPunct="1"/>
            <a:r>
              <a:rPr lang="en-US" smtClean="0"/>
              <a:t>        is globally optimal</a:t>
            </a:r>
          </a:p>
          <a:p>
            <a:pPr eaLnBrk="1" hangingPunct="1"/>
            <a:endParaRPr lang="en-US" smtClean="0"/>
          </a:p>
        </p:txBody>
      </p:sp>
      <p:graphicFrame>
        <p:nvGraphicFramePr>
          <p:cNvPr id="287746" name="Object 4"/>
          <p:cNvGraphicFramePr>
            <a:graphicFrameLocks/>
          </p:cNvGraphicFramePr>
          <p:nvPr/>
        </p:nvGraphicFramePr>
        <p:xfrm>
          <a:off x="7543800" y="1676400"/>
          <a:ext cx="733425" cy="563563"/>
        </p:xfrm>
        <a:graphic>
          <a:graphicData uri="http://schemas.openxmlformats.org/presentationml/2006/ole">
            <p:oleObj spid="_x0000_s287746" name="Equation" r:id="rId3" imgW="266400" imgH="190440" progId="Equation.3">
              <p:embed/>
            </p:oleObj>
          </a:graphicData>
        </a:graphic>
      </p:graphicFrame>
      <p:graphicFrame>
        <p:nvGraphicFramePr>
          <p:cNvPr id="287747" name="Object 3"/>
          <p:cNvGraphicFramePr>
            <a:graphicFrameLocks/>
          </p:cNvGraphicFramePr>
          <p:nvPr/>
        </p:nvGraphicFramePr>
        <p:xfrm>
          <a:off x="1371600" y="3790950"/>
          <a:ext cx="733425" cy="601663"/>
        </p:xfrm>
        <a:graphic>
          <a:graphicData uri="http://schemas.openxmlformats.org/presentationml/2006/ole">
            <p:oleObj spid="_x0000_s287747" name="Equation" r:id="rId4" imgW="266400" imgH="2030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3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579438"/>
            <a:ext cx="7750175" cy="612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5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Proof idea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4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579438"/>
            <a:ext cx="7750175" cy="612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Proof idea</a:t>
            </a:r>
          </a:p>
        </p:txBody>
      </p:sp>
      <p:sp>
        <p:nvSpPr>
          <p:cNvPr id="522247" name="Rectangle 6"/>
          <p:cNvSpPr>
            <a:spLocks noChangeArrowheads="1"/>
          </p:cNvSpPr>
          <p:nvPr/>
        </p:nvSpPr>
        <p:spPr bwMode="auto">
          <a:xfrm>
            <a:off x="381000" y="2133600"/>
            <a:ext cx="5486400" cy="47244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graphicFrame>
        <p:nvGraphicFramePr>
          <p:cNvPr id="522244" name="Object 4"/>
          <p:cNvGraphicFramePr>
            <a:graphicFrameLocks/>
          </p:cNvGraphicFramePr>
          <p:nvPr/>
        </p:nvGraphicFramePr>
        <p:xfrm>
          <a:off x="685800" y="1447800"/>
          <a:ext cx="3938588" cy="1003300"/>
        </p:xfrm>
        <a:graphic>
          <a:graphicData uri="http://schemas.openxmlformats.org/presentationml/2006/ole">
            <p:oleObj spid="_x0000_s522244" name="Equation" r:id="rId4" imgW="1523880" imgH="469800" progId="Equation.3">
              <p:embed/>
            </p:oleObj>
          </a:graphicData>
        </a:graphic>
      </p:graphicFrame>
      <p:pic>
        <p:nvPicPr>
          <p:cNvPr id="52224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4038600"/>
            <a:ext cx="7391400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49" name="Rectangle 9"/>
          <p:cNvSpPr>
            <a:spLocks noChangeArrowheads="1"/>
          </p:cNvSpPr>
          <p:nvPr/>
        </p:nvSpPr>
        <p:spPr bwMode="auto">
          <a:xfrm>
            <a:off x="7620000" y="3886200"/>
            <a:ext cx="609600" cy="19812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522250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2819400"/>
            <a:ext cx="2511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51" name="Rectangle 11"/>
          <p:cNvSpPr>
            <a:spLocks noChangeArrowheads="1"/>
          </p:cNvSpPr>
          <p:nvPr/>
        </p:nvSpPr>
        <p:spPr bwMode="auto">
          <a:xfrm>
            <a:off x="7543800" y="6553200"/>
            <a:ext cx="457200" cy="2286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26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579438"/>
            <a:ext cx="7750175" cy="612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3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Proof idea</a:t>
            </a:r>
          </a:p>
        </p:txBody>
      </p:sp>
      <p:sp>
        <p:nvSpPr>
          <p:cNvPr id="523267" name="Rectangle 6"/>
          <p:cNvSpPr>
            <a:spLocks noChangeArrowheads="1"/>
          </p:cNvSpPr>
          <p:nvPr/>
        </p:nvSpPr>
        <p:spPr bwMode="auto">
          <a:xfrm>
            <a:off x="3962400" y="2133600"/>
            <a:ext cx="4648200" cy="45720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523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975" y="2667000"/>
            <a:ext cx="73628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326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371600"/>
            <a:ext cx="23447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3270" name="TextBox 8"/>
          <p:cNvSpPr txBox="1">
            <a:spLocks noChangeArrowheads="1"/>
          </p:cNvSpPr>
          <p:nvPr/>
        </p:nvSpPr>
        <p:spPr bwMode="auto">
          <a:xfrm>
            <a:off x="4953000" y="5486400"/>
            <a:ext cx="26209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0000FF"/>
                </a:solidFill>
              </a:rPr>
              <a:t>Semidefinite program</a:t>
            </a:r>
          </a:p>
          <a:p>
            <a:pPr algn="ctr" eaLnBrk="0" hangingPunct="0"/>
            <a:r>
              <a:rPr lang="en-US" sz="2000">
                <a:solidFill>
                  <a:srgbClr val="0000FF"/>
                </a:solidFill>
              </a:rPr>
              <a:t>(convex)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62" name="Content Placeholder 5"/>
          <p:cNvSpPr>
            <a:spLocks noGrp="1"/>
          </p:cNvSpPr>
          <p:nvPr>
            <p:ph idx="1"/>
          </p:nvPr>
        </p:nvSpPr>
        <p:spPr>
          <a:xfrm>
            <a:off x="838200" y="838200"/>
            <a:ext cx="7620000" cy="2057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200" smtClean="0"/>
              <a:t>Renewable energy is exploding</a:t>
            </a:r>
          </a:p>
          <a:p>
            <a:pPr>
              <a:buFont typeface="Wingdings" pitchFamily="2" charset="2"/>
              <a:buNone/>
            </a:pPr>
            <a:r>
              <a:rPr lang="en-US" sz="3200" smtClean="0"/>
              <a:t>... driven by sustainability</a:t>
            </a:r>
          </a:p>
          <a:p>
            <a:pPr>
              <a:buFont typeface="Wingdings" pitchFamily="2" charset="2"/>
              <a:buNone/>
            </a:pPr>
            <a:r>
              <a:rPr lang="en-US" sz="3200" smtClean="0"/>
              <a:t>... enabled by investment &amp; policy</a:t>
            </a:r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581400"/>
            <a:ext cx="538956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4" name="Right Arrow 15"/>
          <p:cNvSpPr>
            <a:spLocks noChangeArrowheads="1"/>
          </p:cNvSpPr>
          <p:nvPr/>
        </p:nvSpPr>
        <p:spPr bwMode="auto">
          <a:xfrm flipH="1">
            <a:off x="4191000" y="5334000"/>
            <a:ext cx="838200" cy="228600"/>
          </a:xfrm>
          <a:prstGeom prst="rightArrow">
            <a:avLst>
              <a:gd name="adj1" fmla="val 50000"/>
              <a:gd name="adj2" fmla="val 49992"/>
            </a:avLst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165" name="Right Arrow 16"/>
          <p:cNvSpPr>
            <a:spLocks noChangeArrowheads="1"/>
          </p:cNvSpPr>
          <p:nvPr/>
        </p:nvSpPr>
        <p:spPr bwMode="auto">
          <a:xfrm flipH="1">
            <a:off x="4191000" y="5867400"/>
            <a:ext cx="838200" cy="228600"/>
          </a:xfrm>
          <a:prstGeom prst="rightArrow">
            <a:avLst>
              <a:gd name="adj1" fmla="val 50000"/>
              <a:gd name="adj2" fmla="val 49992"/>
            </a:avLst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166" name="TextBox 17"/>
          <p:cNvSpPr txBox="1">
            <a:spLocks noChangeArrowheads="1"/>
          </p:cNvSpPr>
          <p:nvPr/>
        </p:nvSpPr>
        <p:spPr bwMode="auto">
          <a:xfrm>
            <a:off x="990600" y="6411913"/>
            <a:ext cx="3686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average : 2B people not electrified</a:t>
            </a:r>
          </a:p>
        </p:txBody>
      </p:sp>
      <p:pic>
        <p:nvPicPr>
          <p:cNvPr id="9216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3886200"/>
            <a:ext cx="3581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8" name="TextBox 20"/>
          <p:cNvSpPr txBox="1">
            <a:spLocks noChangeArrowheads="1"/>
          </p:cNvSpPr>
          <p:nvPr/>
        </p:nvSpPr>
        <p:spPr bwMode="auto">
          <a:xfrm>
            <a:off x="5638800" y="3516313"/>
            <a:ext cx="35194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Global investment in renewables</a:t>
            </a:r>
          </a:p>
        </p:txBody>
      </p:sp>
      <p:sp>
        <p:nvSpPr>
          <p:cNvPr id="92169" name="TextBox 21"/>
          <p:cNvSpPr txBox="1">
            <a:spLocks noChangeArrowheads="1"/>
          </p:cNvSpPr>
          <p:nvPr/>
        </p:nvSpPr>
        <p:spPr bwMode="auto">
          <a:xfrm>
            <a:off x="6172200" y="6627813"/>
            <a:ext cx="24606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900"/>
              <a:t>Source: Renewable Energy GRS, Sept 2010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28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579438"/>
            <a:ext cx="7750175" cy="612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4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Proof idea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295400"/>
            <a:ext cx="80010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</a:rPr>
              <a:t>Renewable energy and smart grid challenges</a:t>
            </a:r>
          </a:p>
          <a:p>
            <a:pPr eaLnBrk="1" hangingPunct="1">
              <a:defRPr/>
            </a:pPr>
            <a:r>
              <a:rPr lang="en-US" sz="3200" dirty="0" smtClean="0"/>
              <a:t>Optimal power flow problems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Zero duality gap: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</a:rPr>
              <a:t>Javad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</a:rPr>
              <a:t>Lavaei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, SL</a:t>
            </a:r>
          </a:p>
          <a:p>
            <a:pPr lvl="1" eaLnBrk="1" hangingPunct="1">
              <a:defRPr/>
            </a:pPr>
            <a:r>
              <a:rPr lang="en-US" dirty="0" smtClean="0"/>
              <a:t>OPF with storage: M. </a:t>
            </a:r>
            <a:r>
              <a:rPr lang="en-US" dirty="0" err="1" smtClean="0"/>
              <a:t>Chandy</a:t>
            </a:r>
            <a:r>
              <a:rPr lang="en-US" dirty="0" smtClean="0"/>
              <a:t>, SL, U. </a:t>
            </a:r>
            <a:r>
              <a:rPr lang="en-US" dirty="0" err="1" smtClean="0"/>
              <a:t>Topcu</a:t>
            </a:r>
            <a:r>
              <a:rPr lang="en-US" dirty="0" smtClean="0"/>
              <a:t>, M. </a:t>
            </a:r>
            <a:r>
              <a:rPr lang="en-US" dirty="0" err="1" smtClean="0"/>
              <a:t>Xu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 smtClean="0">
                <a:ea typeface="宋体"/>
                <a:cs typeface="宋体"/>
              </a:rPr>
              <a:t>OPF + storage</a:t>
            </a:r>
            <a:endParaRPr lang="en-US" sz="360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38200" y="914400"/>
            <a:ext cx="8077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69900" indent="-469900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o"/>
              <a:defRPr/>
            </a:pPr>
            <a:r>
              <a:rPr lang="en-US" altLang="zh-CN" sz="2800" dirty="0">
                <a:solidFill>
                  <a:srgbClr val="000000"/>
                </a:solidFill>
                <a:latin typeface="Verdana"/>
                <a:ea typeface="宋体" pitchFamily="2" charset="-122"/>
              </a:rPr>
              <a:t>Without battery: optimization in each period in isolation</a:t>
            </a:r>
            <a:endParaRPr lang="en-US" altLang="zh-CN" sz="2800" i="1" dirty="0">
              <a:solidFill>
                <a:srgbClr val="00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927100" lvl="1" indent="-469900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o"/>
              <a:defRPr/>
            </a:pPr>
            <a:r>
              <a:rPr lang="en-US" altLang="zh-CN" sz="2400" dirty="0">
                <a:solidFill>
                  <a:srgbClr val="000000"/>
                </a:solidFill>
                <a:latin typeface="Verdana"/>
                <a:ea typeface="宋体" pitchFamily="2" charset="-122"/>
              </a:rPr>
              <a:t>Grid allows optimization across space</a:t>
            </a:r>
          </a:p>
          <a:p>
            <a:pPr marL="469900" indent="-469900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o"/>
              <a:defRPr/>
            </a:pPr>
            <a:endParaRPr lang="en-US" altLang="zh-CN" sz="2800" dirty="0">
              <a:solidFill>
                <a:srgbClr val="000000"/>
              </a:solidFill>
              <a:latin typeface="Verdana"/>
              <a:ea typeface="宋体" pitchFamily="2" charset="-122"/>
            </a:endParaRPr>
          </a:p>
          <a:p>
            <a:pPr marL="469900" indent="-469900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o"/>
              <a:defRPr/>
            </a:pPr>
            <a:r>
              <a:rPr lang="en-US" altLang="zh-CN" sz="2800" dirty="0">
                <a:solidFill>
                  <a:srgbClr val="000000"/>
                </a:solidFill>
                <a:latin typeface="Verdana"/>
                <a:ea typeface="宋体" pitchFamily="2" charset="-122"/>
              </a:rPr>
              <a:t>With storage: optimal control over finite horizon</a:t>
            </a:r>
            <a:endParaRPr lang="en-US" altLang="zh-CN" sz="2800" i="1" dirty="0">
              <a:solidFill>
                <a:srgbClr val="00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927100" lvl="1" indent="-469900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o"/>
              <a:defRPr/>
            </a:pPr>
            <a:r>
              <a:rPr lang="en-US" altLang="zh-CN" sz="2400" dirty="0">
                <a:solidFill>
                  <a:srgbClr val="000000"/>
                </a:solidFill>
                <a:latin typeface="Verdana"/>
                <a:ea typeface="宋体" pitchFamily="2" charset="-122"/>
              </a:rPr>
              <a:t>Battery allows optimization across time</a:t>
            </a:r>
          </a:p>
          <a:p>
            <a:pPr marL="927100" lvl="1" indent="-469900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o"/>
              <a:defRPr/>
            </a:pPr>
            <a:r>
              <a:rPr lang="en-US" altLang="zh-CN" sz="2400" dirty="0">
                <a:solidFill>
                  <a:srgbClr val="000000"/>
                </a:solidFill>
                <a:latin typeface="Verdana"/>
                <a:ea typeface="宋体" pitchFamily="2" charset="-122"/>
              </a:rPr>
              <a:t>Static optimization </a:t>
            </a:r>
            <a:r>
              <a:rPr lang="en-US" altLang="zh-CN" sz="2400" dirty="0">
                <a:solidFill>
                  <a:srgbClr val="000000"/>
                </a:solidFill>
                <a:latin typeface="Verdana"/>
                <a:ea typeface="宋体" pitchFamily="2" charset="-122"/>
                <a:sym typeface="Wingdings" pitchFamily="2" charset="2"/>
              </a:rPr>
              <a:t> optimal control </a:t>
            </a:r>
          </a:p>
          <a:p>
            <a:pPr marL="927100" lvl="1" indent="-469900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o"/>
              <a:defRPr/>
            </a:pPr>
            <a:endParaRPr lang="en-US" altLang="zh-CN" sz="2400" dirty="0">
              <a:solidFill>
                <a:srgbClr val="000000"/>
              </a:solidFill>
              <a:latin typeface="Verdana"/>
              <a:ea typeface="宋体" pitchFamily="2" charset="-122"/>
            </a:endParaRPr>
          </a:p>
          <a:p>
            <a:pPr marL="927100" lvl="1" indent="-469900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o"/>
              <a:defRPr/>
            </a:pPr>
            <a:endParaRPr lang="en-US" altLang="zh-CN" sz="2400" dirty="0">
              <a:solidFill>
                <a:srgbClr val="000000"/>
              </a:solidFill>
              <a:latin typeface="Verdana"/>
              <a:ea typeface="宋体" pitchFamily="2" charset="-122"/>
            </a:endParaRPr>
          </a:p>
          <a:p>
            <a:pPr marL="469947" indent="-469900" eaLnBrk="0" hangingPunct="0"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altLang="zh-CN" sz="2800" dirty="0">
                <a:solidFill>
                  <a:srgbClr val="000000"/>
                </a:solidFill>
                <a:latin typeface="Verdana"/>
                <a:ea typeface="宋体" pitchFamily="2" charset="-122"/>
              </a:rPr>
              <a:t>How to optimally integrate utility-scale storage with OPF?</a:t>
            </a:r>
          </a:p>
          <a:p>
            <a:pPr marL="469900" indent="-469900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o"/>
              <a:defRPr/>
            </a:pPr>
            <a:endParaRPr lang="en-US" altLang="zh-CN" sz="2800" kern="0" dirty="0">
              <a:solidFill>
                <a:srgbClr val="000000"/>
              </a:solidFill>
              <a:latin typeface="Verdana"/>
              <a:ea typeface="宋体" pitchFamily="2" charset="-122"/>
            </a:endParaRPr>
          </a:p>
          <a:p>
            <a:pPr marL="927100" lvl="1" indent="-469900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o"/>
              <a:defRPr/>
            </a:pPr>
            <a:endParaRPr lang="en-US" altLang="zh-CN" sz="2400" dirty="0">
              <a:solidFill>
                <a:srgbClr val="000000"/>
              </a:solidFill>
              <a:latin typeface="Verdana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 smtClean="0">
                <a:ea typeface="宋体"/>
                <a:cs typeface="宋体"/>
              </a:rPr>
              <a:t>Simplest case</a:t>
            </a:r>
            <a:endParaRPr lang="en-US" sz="3600" smtClean="0"/>
          </a:p>
        </p:txBody>
      </p:sp>
      <p:graphicFrame>
        <p:nvGraphicFramePr>
          <p:cNvPr id="514050" name="Object 4"/>
          <p:cNvGraphicFramePr>
            <a:graphicFrameLocks/>
          </p:cNvGraphicFramePr>
          <p:nvPr/>
        </p:nvGraphicFramePr>
        <p:xfrm>
          <a:off x="1811338" y="2133600"/>
          <a:ext cx="5275262" cy="458788"/>
        </p:xfrm>
        <a:graphic>
          <a:graphicData uri="http://schemas.openxmlformats.org/presentationml/2006/ole">
            <p:oleObj spid="_x0000_s514050" name="Equation" r:id="rId4" imgW="1955520" imgH="190440" progId="Equation.3">
              <p:embed/>
            </p:oleObj>
          </a:graphicData>
        </a:graphic>
      </p:graphicFrame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38200" y="914400"/>
            <a:ext cx="8077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69900" indent="-469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r>
              <a:rPr lang="en-US" altLang="zh-CN" sz="2800" kern="0" dirty="0">
                <a:latin typeface="+mn-lt"/>
                <a:ea typeface="宋体" pitchFamily="2" charset="-122"/>
              </a:rPr>
              <a:t>Single generator single load (SGSL)</a:t>
            </a:r>
          </a:p>
          <a:p>
            <a:pPr marL="469900" indent="-469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r>
              <a:rPr lang="en-US" altLang="zh-CN" sz="2800" kern="0" dirty="0">
                <a:latin typeface="+mn-lt"/>
                <a:ea typeface="宋体" pitchFamily="2" charset="-122"/>
              </a:rPr>
              <a:t>Main simplification</a:t>
            </a:r>
          </a:p>
        </p:txBody>
      </p:sp>
      <p:grpSp>
        <p:nvGrpSpPr>
          <p:cNvPr id="514054" name="Group 10"/>
          <p:cNvGrpSpPr>
            <a:grpSpLocks/>
          </p:cNvGrpSpPr>
          <p:nvPr/>
        </p:nvGrpSpPr>
        <p:grpSpPr bwMode="auto">
          <a:xfrm>
            <a:off x="879475" y="3932238"/>
            <a:ext cx="7059613" cy="2925762"/>
            <a:chOff x="853827" y="4140200"/>
            <a:chExt cx="7058893" cy="2854325"/>
          </a:xfrm>
        </p:grpSpPr>
        <p:graphicFrame>
          <p:nvGraphicFramePr>
            <p:cNvPr id="514051" name="Object 3"/>
            <p:cNvGraphicFramePr>
              <a:graphicFrameLocks/>
            </p:cNvGraphicFramePr>
            <p:nvPr/>
          </p:nvGraphicFramePr>
          <p:xfrm>
            <a:off x="853827" y="4140200"/>
            <a:ext cx="6678613" cy="2854325"/>
          </p:xfrm>
          <a:graphic>
            <a:graphicData uri="http://schemas.openxmlformats.org/presentationml/2006/ole">
              <p:oleObj spid="_x0000_s514051" name="Equation" r:id="rId5" imgW="2527200" imgH="1231560" progId="Equation.3">
                <p:embed/>
              </p:oleObj>
            </a:graphicData>
          </a:graphic>
        </p:graphicFrame>
        <p:cxnSp>
          <p:nvCxnSpPr>
            <p:cNvPr id="514056" name="Straight Arrow Connector 6"/>
            <p:cNvCxnSpPr>
              <a:cxnSpLocks noChangeShapeType="1"/>
            </p:cNvCxnSpPr>
            <p:nvPr/>
          </p:nvCxnSpPr>
          <p:spPr bwMode="auto">
            <a:xfrm>
              <a:off x="4546352" y="5855732"/>
              <a:ext cx="1066800" cy="1588"/>
            </a:xfrm>
            <a:prstGeom prst="straightConnector1">
              <a:avLst/>
            </a:prstGeom>
            <a:noFill/>
            <a:ln w="28575" algn="ctr">
              <a:solidFill>
                <a:srgbClr val="0000FF"/>
              </a:solidFill>
              <a:round/>
              <a:headEnd type="triangle" w="med" len="med"/>
              <a:tailEnd/>
            </a:ln>
          </p:spPr>
        </p:cxnSp>
        <p:sp>
          <p:nvSpPr>
            <p:cNvPr id="514057" name="TextBox 8"/>
            <p:cNvSpPr txBox="1">
              <a:spLocks noChangeArrowheads="1"/>
            </p:cNvSpPr>
            <p:nvPr/>
          </p:nvSpPr>
          <p:spPr bwMode="auto">
            <a:xfrm>
              <a:off x="5650562" y="5638800"/>
              <a:ext cx="226215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FF"/>
                  </a:solidFill>
                </a:rPr>
                <a:t>all the complications</a:t>
              </a:r>
            </a:p>
          </p:txBody>
        </p:sp>
      </p:grp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838200" y="3292475"/>
            <a:ext cx="75438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69900" indent="-469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r>
              <a:rPr lang="en-US" altLang="zh-CN" sz="2800" kern="0" dirty="0">
                <a:latin typeface="+mn-lt"/>
                <a:ea typeface="宋体" pitchFamily="2" charset="-122"/>
              </a:rPr>
              <a:t>SGSL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ea typeface="宋体"/>
                <a:cs typeface="宋体"/>
              </a:rPr>
              <a:t>Example: time-invariant</a:t>
            </a:r>
            <a:endParaRPr lang="en-US" sz="360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38200" y="914400"/>
            <a:ext cx="8077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69900" indent="-469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r>
              <a:rPr lang="en-US" altLang="zh-CN" sz="2800" kern="0" dirty="0">
                <a:latin typeface="+mn-lt"/>
                <a:ea typeface="宋体" pitchFamily="2" charset="-122"/>
              </a:rPr>
              <a:t>If battery constraint inactive </a:t>
            </a:r>
          </a:p>
          <a:p>
            <a:pPr marL="469900" indent="-469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endParaRPr lang="en-US" altLang="zh-CN" sz="2800" kern="0" dirty="0">
              <a:latin typeface="+mn-lt"/>
              <a:ea typeface="宋体" pitchFamily="2" charset="-122"/>
            </a:endParaRPr>
          </a:p>
          <a:p>
            <a:pPr marL="469900" indent="-469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endParaRPr lang="en-US" altLang="zh-CN" sz="2800" kern="0" dirty="0">
              <a:latin typeface="+mn-lt"/>
              <a:ea typeface="宋体" pitchFamily="2" charset="-122"/>
            </a:endParaRPr>
          </a:p>
          <a:p>
            <a:pPr marL="469900" indent="-469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endParaRPr lang="en-US" altLang="zh-CN" sz="2800" kern="0" dirty="0">
              <a:latin typeface="+mn-lt"/>
              <a:ea typeface="宋体" pitchFamily="2" charset="-122"/>
            </a:endParaRPr>
          </a:p>
          <a:p>
            <a:pPr marL="469900" indent="-469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r>
              <a:rPr lang="en-US" altLang="zh-CN" sz="2800" kern="0" dirty="0">
                <a:latin typeface="+mn-lt"/>
                <a:ea typeface="宋体" pitchFamily="2" charset="-122"/>
              </a:rPr>
              <a:t>Optimal generation decreases linearly in time</a:t>
            </a:r>
          </a:p>
          <a:p>
            <a:pPr marL="469900" indent="-469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endParaRPr lang="en-US" altLang="zh-CN" sz="2800" kern="0" dirty="0">
              <a:latin typeface="+mn-lt"/>
              <a:ea typeface="宋体" pitchFamily="2" charset="-122"/>
            </a:endParaRPr>
          </a:p>
          <a:p>
            <a:pPr marL="469900" indent="-469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endParaRPr lang="en-US" altLang="zh-CN" sz="2800" kern="0" dirty="0">
              <a:latin typeface="+mn-lt"/>
              <a:ea typeface="宋体" pitchFamily="2" charset="-122"/>
            </a:endParaRPr>
          </a:p>
          <a:p>
            <a:pPr marL="469900" indent="-469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r>
              <a:rPr lang="en-US" altLang="zh-CN" sz="2800" kern="0" dirty="0">
                <a:latin typeface="+mn-lt"/>
                <a:ea typeface="宋体" pitchFamily="2" charset="-122"/>
              </a:rPr>
              <a:t>Optimality:</a:t>
            </a:r>
          </a:p>
        </p:txBody>
      </p:sp>
      <p:graphicFrame>
        <p:nvGraphicFramePr>
          <p:cNvPr id="519170" name="Object 2"/>
          <p:cNvGraphicFramePr>
            <a:graphicFrameLocks/>
          </p:cNvGraphicFramePr>
          <p:nvPr/>
        </p:nvGraphicFramePr>
        <p:xfrm>
          <a:off x="2057400" y="1423988"/>
          <a:ext cx="5075238" cy="1395412"/>
        </p:xfrm>
        <a:graphic>
          <a:graphicData uri="http://schemas.openxmlformats.org/presentationml/2006/ole">
            <p:oleObj spid="_x0000_s519170" name="Equation" r:id="rId4" imgW="2171520" imgH="634680" progId="Equation.3">
              <p:embed/>
            </p:oleObj>
          </a:graphicData>
        </a:graphic>
      </p:graphicFrame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5562600" y="3962400"/>
            <a:ext cx="3409950" cy="369888"/>
            <a:chOff x="5638800" y="4038600"/>
            <a:chExt cx="3409649" cy="369332"/>
          </a:xfrm>
        </p:grpSpPr>
        <p:cxnSp>
          <p:nvCxnSpPr>
            <p:cNvPr id="519180" name="Straight Arrow Connector 6"/>
            <p:cNvCxnSpPr>
              <a:cxnSpLocks noChangeShapeType="1"/>
            </p:cNvCxnSpPr>
            <p:nvPr/>
          </p:nvCxnSpPr>
          <p:spPr bwMode="auto">
            <a:xfrm>
              <a:off x="5638800" y="4255532"/>
              <a:ext cx="1066800" cy="1588"/>
            </a:xfrm>
            <a:prstGeom prst="straightConnector1">
              <a:avLst/>
            </a:prstGeom>
            <a:noFill/>
            <a:ln w="28575" algn="ctr">
              <a:solidFill>
                <a:srgbClr val="0000FF"/>
              </a:solidFill>
              <a:round/>
              <a:headEnd type="triangle" w="med" len="med"/>
              <a:tailEnd/>
            </a:ln>
          </p:spPr>
        </p:cxnSp>
        <p:sp>
          <p:nvSpPr>
            <p:cNvPr id="519181" name="TextBox 8"/>
            <p:cNvSpPr txBox="1">
              <a:spLocks noChangeArrowheads="1"/>
            </p:cNvSpPr>
            <p:nvPr/>
          </p:nvSpPr>
          <p:spPr bwMode="auto">
            <a:xfrm>
              <a:off x="6743010" y="4038600"/>
              <a:ext cx="230543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FF"/>
                  </a:solidFill>
                </a:rPr>
                <a:t>“nominal generation”</a:t>
              </a:r>
            </a:p>
          </p:txBody>
        </p:sp>
      </p:grpSp>
      <p:graphicFrame>
        <p:nvGraphicFramePr>
          <p:cNvPr id="519171" name="Object 3"/>
          <p:cNvGraphicFramePr>
            <a:graphicFrameLocks/>
          </p:cNvGraphicFramePr>
          <p:nvPr/>
        </p:nvGraphicFramePr>
        <p:xfrm>
          <a:off x="2505075" y="3735388"/>
          <a:ext cx="2819400" cy="912812"/>
        </p:xfrm>
        <a:graphic>
          <a:graphicData uri="http://schemas.openxmlformats.org/presentationml/2006/ole">
            <p:oleObj spid="_x0000_s519171" name="Equation" r:id="rId5" imgW="1066680" imgH="393480" progId="Equation.3">
              <p:embed/>
            </p:oleObj>
          </a:graphicData>
        </a:graphic>
      </p:graphicFrame>
      <p:graphicFrame>
        <p:nvGraphicFramePr>
          <p:cNvPr id="519172" name="Object 4"/>
          <p:cNvGraphicFramePr>
            <a:graphicFrameLocks/>
          </p:cNvGraphicFramePr>
          <p:nvPr/>
        </p:nvGraphicFramePr>
        <p:xfrm>
          <a:off x="3733800" y="4953000"/>
          <a:ext cx="2819400" cy="471488"/>
        </p:xfrm>
        <a:graphic>
          <a:graphicData uri="http://schemas.openxmlformats.org/presentationml/2006/ole">
            <p:oleObj spid="_x0000_s519172" name="Equation" r:id="rId6" imgW="1066680" imgH="203040" progId="Equation.3">
              <p:embed/>
            </p:oleObj>
          </a:graphicData>
        </a:graphic>
      </p:graphicFrame>
      <p:sp>
        <p:nvSpPr>
          <p:cNvPr id="519176" name="TextBox 12"/>
          <p:cNvSpPr txBox="1">
            <a:spLocks noChangeArrowheads="1"/>
          </p:cNvSpPr>
          <p:nvPr/>
        </p:nvSpPr>
        <p:spPr bwMode="auto">
          <a:xfrm>
            <a:off x="3141663" y="6059488"/>
            <a:ext cx="15827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marginal cost</a:t>
            </a:r>
          </a:p>
          <a:p>
            <a:pPr algn="ctr" eaLnBrk="0" hangingPunct="0"/>
            <a:r>
              <a:rPr lang="en-US"/>
              <a:t>of generation</a:t>
            </a:r>
          </a:p>
        </p:txBody>
      </p:sp>
      <p:cxnSp>
        <p:nvCxnSpPr>
          <p:cNvPr id="519177" name="Straight Arrow Connector 13"/>
          <p:cNvCxnSpPr>
            <a:cxnSpLocks noChangeShapeType="1"/>
          </p:cNvCxnSpPr>
          <p:nvPr/>
        </p:nvCxnSpPr>
        <p:spPr bwMode="auto">
          <a:xfrm rot="16200000" flipV="1">
            <a:off x="3657600" y="5791200"/>
            <a:ext cx="6096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19178" name="TextBox 15"/>
          <p:cNvSpPr txBox="1">
            <a:spLocks noChangeArrowheads="1"/>
          </p:cNvSpPr>
          <p:nvPr/>
        </p:nvSpPr>
        <p:spPr bwMode="auto">
          <a:xfrm>
            <a:off x="4894263" y="6059488"/>
            <a:ext cx="16589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unit-cost-to-go</a:t>
            </a:r>
          </a:p>
          <a:p>
            <a:pPr algn="ctr" eaLnBrk="0" hangingPunct="0"/>
            <a:r>
              <a:rPr lang="en-US"/>
              <a:t>of storage</a:t>
            </a:r>
          </a:p>
        </p:txBody>
      </p:sp>
      <p:cxnSp>
        <p:nvCxnSpPr>
          <p:cNvPr id="519179" name="Straight Arrow Connector 16"/>
          <p:cNvCxnSpPr>
            <a:cxnSpLocks noChangeShapeType="1"/>
          </p:cNvCxnSpPr>
          <p:nvPr/>
        </p:nvCxnSpPr>
        <p:spPr bwMode="auto">
          <a:xfrm rot="16200000" flipV="1">
            <a:off x="5410200" y="5791200"/>
            <a:ext cx="6096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 smtClean="0">
                <a:ea typeface="宋体"/>
                <a:cs typeface="宋体"/>
              </a:rPr>
              <a:t>SGSL case</a:t>
            </a:r>
            <a:endParaRPr lang="en-US" sz="360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38200" y="914400"/>
            <a:ext cx="8077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69900" indent="-469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r>
              <a:rPr lang="en-US" altLang="zh-CN" sz="2800" kern="0" dirty="0">
                <a:solidFill>
                  <a:srgbClr val="0000FF"/>
                </a:solidFill>
                <a:latin typeface="+mn-lt"/>
                <a:ea typeface="宋体" pitchFamily="2" charset="-122"/>
              </a:rPr>
              <a:t>With</a:t>
            </a:r>
            <a:r>
              <a:rPr lang="en-US" altLang="zh-CN" sz="2800" kern="0" dirty="0">
                <a:latin typeface="+mn-lt"/>
                <a:ea typeface="宋体" pitchFamily="2" charset="-122"/>
              </a:rPr>
              <a:t> battery constraint</a:t>
            </a:r>
          </a:p>
          <a:p>
            <a:pPr marL="469900" indent="-469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endParaRPr lang="en-US" altLang="zh-CN" sz="2800" kern="0" dirty="0">
              <a:latin typeface="+mn-lt"/>
              <a:ea typeface="宋体" pitchFamily="2" charset="-122"/>
            </a:endParaRPr>
          </a:p>
          <a:p>
            <a:pPr marL="469900" indent="-469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endParaRPr lang="en-US" altLang="zh-CN" sz="2800" kern="0" dirty="0">
              <a:latin typeface="+mn-lt"/>
              <a:ea typeface="宋体" pitchFamily="2" charset="-122"/>
            </a:endParaRPr>
          </a:p>
          <a:p>
            <a:pPr marL="469900" indent="-469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endParaRPr lang="en-US" altLang="zh-CN" sz="2800" kern="0" dirty="0">
              <a:latin typeface="+mn-lt"/>
              <a:ea typeface="宋体" pitchFamily="2" charset="-122"/>
            </a:endParaRPr>
          </a:p>
          <a:p>
            <a:pPr marL="469900" indent="-469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r>
              <a:rPr lang="en-US" altLang="zh-CN" sz="2800" kern="0" dirty="0">
                <a:latin typeface="+mn-lt"/>
                <a:ea typeface="宋体" pitchFamily="2" charset="-122"/>
              </a:rPr>
              <a:t>Optimal policy anticipates future starvation and saturation</a:t>
            </a:r>
          </a:p>
          <a:p>
            <a:pPr marL="469900" indent="-469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r>
              <a:rPr lang="en-US" altLang="zh-CN" sz="2800" kern="0" dirty="0">
                <a:latin typeface="+mn-lt"/>
                <a:ea typeface="宋体" pitchFamily="2" charset="-122"/>
              </a:rPr>
              <a:t>Optimal generation has 3 phases</a:t>
            </a:r>
          </a:p>
          <a:p>
            <a:pPr marL="927100" lvl="1" indent="-469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r>
              <a:rPr lang="en-US" altLang="zh-CN" sz="2000" kern="0" dirty="0">
                <a:latin typeface="+mn-lt"/>
                <a:ea typeface="宋体" pitchFamily="2" charset="-122"/>
              </a:rPr>
              <a:t>Phase 1: Charge battery, generation decreases linearly, battery increases </a:t>
            </a:r>
            <a:r>
              <a:rPr lang="en-US" altLang="zh-CN" sz="2000" kern="0" dirty="0" err="1">
                <a:latin typeface="+mn-lt"/>
                <a:ea typeface="宋体" pitchFamily="2" charset="-122"/>
              </a:rPr>
              <a:t>quadratically</a:t>
            </a:r>
            <a:endParaRPr lang="en-US" altLang="zh-CN" sz="2000" kern="0" dirty="0">
              <a:latin typeface="+mn-lt"/>
              <a:ea typeface="宋体" pitchFamily="2" charset="-122"/>
            </a:endParaRPr>
          </a:p>
          <a:p>
            <a:pPr marL="927100" lvl="1" indent="-469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r>
              <a:rPr lang="en-US" altLang="zh-CN" sz="2000" kern="0" dirty="0">
                <a:latin typeface="+mn-lt"/>
                <a:ea typeface="宋体" pitchFamily="2" charset="-122"/>
              </a:rPr>
              <a:t>Phase 2: Generation = d (phase 2 may not exist)</a:t>
            </a:r>
          </a:p>
          <a:p>
            <a:pPr marL="927100" lvl="1" indent="-469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r>
              <a:rPr lang="en-US" altLang="zh-CN" sz="2000" kern="0" dirty="0">
                <a:latin typeface="+mn-lt"/>
                <a:ea typeface="宋体" pitchFamily="2" charset="-122"/>
              </a:rPr>
              <a:t>Phase 3: Discharge battery, generation decreases linearly, battery decreases </a:t>
            </a:r>
            <a:r>
              <a:rPr lang="en-US" altLang="zh-CN" sz="2000" kern="0" dirty="0" err="1">
                <a:latin typeface="+mn-lt"/>
                <a:ea typeface="宋体" pitchFamily="2" charset="-122"/>
              </a:rPr>
              <a:t>quadratically</a:t>
            </a:r>
            <a:endParaRPr lang="en-US" altLang="zh-CN" sz="2000" kern="0" dirty="0">
              <a:latin typeface="+mn-lt"/>
              <a:ea typeface="宋体" pitchFamily="2" charset="-122"/>
            </a:endParaRPr>
          </a:p>
        </p:txBody>
      </p:sp>
      <p:graphicFrame>
        <p:nvGraphicFramePr>
          <p:cNvPr id="520195" name="Object 3"/>
          <p:cNvGraphicFramePr>
            <a:graphicFrameLocks/>
          </p:cNvGraphicFramePr>
          <p:nvPr/>
        </p:nvGraphicFramePr>
        <p:xfrm>
          <a:off x="1600200" y="1371600"/>
          <a:ext cx="6400800" cy="1465263"/>
        </p:xfrm>
        <a:graphic>
          <a:graphicData uri="http://schemas.openxmlformats.org/presentationml/2006/ole">
            <p:oleObj spid="_x0000_s520195" name="Equation" r:id="rId4" imgW="2527200" imgH="6346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assumption</a:t>
            </a:r>
          </a:p>
        </p:txBody>
      </p:sp>
      <p:pic>
        <p:nvPicPr>
          <p:cNvPr id="535554" name="Picture 3" descr="ems_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8263" y="1317625"/>
            <a:ext cx="61341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5555" name="Text Box 4"/>
          <p:cNvSpPr txBox="1">
            <a:spLocks noChangeArrowheads="1"/>
          </p:cNvSpPr>
          <p:nvPr/>
        </p:nvSpPr>
        <p:spPr bwMode="auto">
          <a:xfrm>
            <a:off x="2187575" y="5957888"/>
            <a:ext cx="4933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19075" indent="-219075" algn="ctr" eaLnBrk="0" hangingPunct="0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</a:rPr>
              <a:t>Forecast for Cal ISO, 27 September, 2009</a:t>
            </a:r>
          </a:p>
        </p:txBody>
      </p:sp>
      <p:pic>
        <p:nvPicPr>
          <p:cNvPr id="53555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588" y="6019800"/>
            <a:ext cx="6373812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ea typeface="宋体"/>
                <a:cs typeface="宋体"/>
              </a:rPr>
              <a:t>Optimal solution: case 1</a:t>
            </a:r>
            <a:endParaRPr lang="en-US" sz="360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38200" y="914400"/>
            <a:ext cx="8077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69900" indent="-469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r>
              <a:rPr lang="en-US" altLang="zh-CN" sz="2800" kern="0" dirty="0">
                <a:latin typeface="+mn-lt"/>
                <a:ea typeface="宋体" pitchFamily="2" charset="-122"/>
              </a:rPr>
              <a:t>Optimal generation cross demand curve at most once, from above</a:t>
            </a:r>
          </a:p>
          <a:p>
            <a:pPr marL="469900" indent="-469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endParaRPr lang="en-US" altLang="zh-CN" sz="2800" kern="0" dirty="0">
              <a:latin typeface="+mn-lt"/>
              <a:ea typeface="宋体" pitchFamily="2" charset="-122"/>
            </a:endParaRPr>
          </a:p>
          <a:p>
            <a:pPr marL="469900" indent="-469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endParaRPr lang="en-US" altLang="zh-CN" sz="2800" kern="0" dirty="0">
              <a:latin typeface="+mn-lt"/>
              <a:ea typeface="宋体" pitchFamily="2" charset="-122"/>
            </a:endParaRPr>
          </a:p>
          <a:p>
            <a:pPr marL="469900" indent="-469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endParaRPr lang="en-US" altLang="zh-CN" sz="2800" kern="0" dirty="0">
              <a:latin typeface="+mn-lt"/>
              <a:ea typeface="宋体" pitchFamily="2" charset="-122"/>
            </a:endParaRPr>
          </a:p>
        </p:txBody>
      </p:sp>
      <p:pic>
        <p:nvPicPr>
          <p:cNvPr id="53657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981200"/>
            <a:ext cx="5943600" cy="480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ea typeface="宋体"/>
                <a:cs typeface="宋体"/>
              </a:rPr>
              <a:t>Optimal solution: case 2</a:t>
            </a:r>
            <a:endParaRPr lang="en-US" sz="360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38200" y="914400"/>
            <a:ext cx="8077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69900" indent="-469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r>
              <a:rPr lang="en-US" altLang="zh-CN" sz="2800" kern="0" dirty="0">
                <a:latin typeface="+mn-lt"/>
                <a:ea typeface="宋体" pitchFamily="2" charset="-122"/>
              </a:rPr>
              <a:t>Optimal generation cross demand curve at most once, from above</a:t>
            </a:r>
          </a:p>
          <a:p>
            <a:pPr marL="469900" indent="-469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endParaRPr lang="en-US" altLang="zh-CN" sz="2800" kern="0" dirty="0">
              <a:latin typeface="+mn-lt"/>
              <a:ea typeface="宋体" pitchFamily="2" charset="-122"/>
            </a:endParaRPr>
          </a:p>
          <a:p>
            <a:pPr marL="469900" indent="-469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endParaRPr lang="en-US" altLang="zh-CN" sz="2800" kern="0" dirty="0">
              <a:latin typeface="+mn-lt"/>
              <a:ea typeface="宋体" pitchFamily="2" charset="-122"/>
            </a:endParaRPr>
          </a:p>
          <a:p>
            <a:pPr marL="469900" indent="-469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endParaRPr lang="en-US" altLang="zh-CN" sz="2800" kern="0" dirty="0">
              <a:latin typeface="+mn-lt"/>
              <a:ea typeface="宋体" pitchFamily="2" charset="-122"/>
            </a:endParaRPr>
          </a:p>
        </p:txBody>
      </p:sp>
      <p:pic>
        <p:nvPicPr>
          <p:cNvPr id="538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924050"/>
            <a:ext cx="624840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 smtClean="0">
                <a:ea typeface="宋体"/>
                <a:cs typeface="宋体"/>
              </a:rPr>
              <a:t>Assumption violated</a:t>
            </a:r>
            <a:endParaRPr lang="en-US" sz="3600" smtClean="0"/>
          </a:p>
        </p:txBody>
      </p:sp>
      <p:pic>
        <p:nvPicPr>
          <p:cNvPr id="54067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143000"/>
            <a:ext cx="7162800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extBox 11"/>
          <p:cNvSpPr txBox="1">
            <a:spLocks noChangeArrowheads="1"/>
          </p:cNvSpPr>
          <p:nvPr/>
        </p:nvSpPr>
        <p:spPr bwMode="auto">
          <a:xfrm>
            <a:off x="6265863" y="6427788"/>
            <a:ext cx="2344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900"/>
              <a:t>Source: Renewable Energy Global Status </a:t>
            </a:r>
          </a:p>
          <a:p>
            <a:pPr eaLnBrk="0" hangingPunct="0"/>
            <a:r>
              <a:rPr lang="en-US" sz="900"/>
              <a:t>Report, Sept 2010</a:t>
            </a:r>
          </a:p>
        </p:txBody>
      </p:sp>
      <p:grpSp>
        <p:nvGrpSpPr>
          <p:cNvPr id="94210" name="Group 12"/>
          <p:cNvGrpSpPr>
            <a:grpSpLocks/>
          </p:cNvGrpSpPr>
          <p:nvPr/>
        </p:nvGrpSpPr>
        <p:grpSpPr bwMode="auto">
          <a:xfrm>
            <a:off x="4756150" y="3913188"/>
            <a:ext cx="5454650" cy="2432050"/>
            <a:chOff x="-838200" y="2971800"/>
            <a:chExt cx="5454736" cy="2432968"/>
          </a:xfrm>
        </p:grpSpPr>
        <p:grpSp>
          <p:nvGrpSpPr>
            <p:cNvPr id="94218" name="Group 10"/>
            <p:cNvGrpSpPr>
              <a:grpSpLocks/>
            </p:cNvGrpSpPr>
            <p:nvPr/>
          </p:nvGrpSpPr>
          <p:grpSpPr bwMode="auto">
            <a:xfrm>
              <a:off x="-838200" y="2971800"/>
              <a:ext cx="5454736" cy="2432968"/>
              <a:chOff x="-838200" y="2971800"/>
              <a:chExt cx="5454736" cy="2432968"/>
            </a:xfrm>
          </p:grpSpPr>
          <p:grpSp>
            <p:nvGrpSpPr>
              <p:cNvPr id="94220" name="Group 9"/>
              <p:cNvGrpSpPr>
                <a:grpSpLocks/>
              </p:cNvGrpSpPr>
              <p:nvPr/>
            </p:nvGrpSpPr>
            <p:grpSpPr bwMode="auto">
              <a:xfrm>
                <a:off x="-838200" y="2971800"/>
                <a:ext cx="5454736" cy="2432968"/>
                <a:chOff x="381000" y="2971800"/>
                <a:chExt cx="5454736" cy="2432968"/>
              </a:xfrm>
            </p:grpSpPr>
            <p:pic>
              <p:nvPicPr>
                <p:cNvPr id="94222" name="Picture 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381000" y="2971800"/>
                  <a:ext cx="5454736" cy="24329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94223" name="Rectangle 26"/>
                <p:cNvSpPr>
                  <a:spLocks noChangeArrowheads="1"/>
                </p:cNvSpPr>
                <p:nvPr/>
              </p:nvSpPr>
              <p:spPr bwMode="auto">
                <a:xfrm>
                  <a:off x="4267200" y="4038600"/>
                  <a:ext cx="1524000" cy="457200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94224" name="Rectangle 27"/>
                <p:cNvSpPr>
                  <a:spLocks noChangeArrowheads="1"/>
                </p:cNvSpPr>
                <p:nvPr/>
              </p:nvSpPr>
              <p:spPr bwMode="auto">
                <a:xfrm>
                  <a:off x="381000" y="4038600"/>
                  <a:ext cx="1524000" cy="457200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</p:grpSp>
          <p:sp>
            <p:nvSpPr>
              <p:cNvPr id="94221" name="TextBox 24"/>
              <p:cNvSpPr txBox="1">
                <a:spLocks noChangeArrowheads="1"/>
              </p:cNvSpPr>
              <p:nvPr/>
            </p:nvSpPr>
            <p:spPr bwMode="auto">
              <a:xfrm>
                <a:off x="1828800" y="3911025"/>
                <a:ext cx="1231427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/>
                  <a:t>renewables</a:t>
                </a:r>
              </a:p>
              <a:p>
                <a:pPr algn="ctr" eaLnBrk="0" hangingPunct="0"/>
                <a:r>
                  <a:rPr lang="en-US" sz="1600"/>
                  <a:t>47%</a:t>
                </a:r>
              </a:p>
            </p:txBody>
          </p:sp>
        </p:grpSp>
        <p:sp>
          <p:nvSpPr>
            <p:cNvPr id="94219" name="TextBox 22"/>
            <p:cNvSpPr txBox="1">
              <a:spLocks noChangeArrowheads="1"/>
            </p:cNvSpPr>
            <p:nvPr/>
          </p:nvSpPr>
          <p:spPr bwMode="auto">
            <a:xfrm>
              <a:off x="685800" y="3911025"/>
              <a:ext cx="114165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/>
                <a:t>fossil fuels</a:t>
              </a:r>
            </a:p>
            <a:p>
              <a:pPr algn="ctr" eaLnBrk="0" hangingPunct="0"/>
              <a:r>
                <a:rPr lang="en-US" sz="1600"/>
                <a:t>53%</a:t>
              </a:r>
            </a:p>
          </p:txBody>
        </p:sp>
      </p:grpSp>
      <p:sp>
        <p:nvSpPr>
          <p:cNvPr id="94211" name="TextBox 28"/>
          <p:cNvSpPr txBox="1">
            <a:spLocks noChangeArrowheads="1"/>
          </p:cNvSpPr>
          <p:nvPr/>
        </p:nvSpPr>
        <p:spPr bwMode="auto">
          <a:xfrm>
            <a:off x="6127750" y="3341688"/>
            <a:ext cx="25177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Global capacity growth</a:t>
            </a:r>
          </a:p>
          <a:p>
            <a:pPr algn="ctr" eaLnBrk="0" hangingPunct="0"/>
            <a:r>
              <a:rPr lang="en-US"/>
              <a:t>2008, 09</a:t>
            </a:r>
          </a:p>
        </p:txBody>
      </p:sp>
      <p:sp>
        <p:nvSpPr>
          <p:cNvPr id="942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4213" name="Content Placeholder 5"/>
          <p:cNvSpPr>
            <a:spLocks noGrp="1"/>
          </p:cNvSpPr>
          <p:nvPr>
            <p:ph idx="1"/>
          </p:nvPr>
        </p:nvSpPr>
        <p:spPr>
          <a:xfrm>
            <a:off x="838200" y="838200"/>
            <a:ext cx="7620000" cy="2057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200" smtClean="0"/>
              <a:t>Renewable energy is exploding</a:t>
            </a:r>
          </a:p>
          <a:p>
            <a:pPr>
              <a:buFont typeface="Wingdings" pitchFamily="2" charset="2"/>
              <a:buNone/>
            </a:pPr>
            <a:r>
              <a:rPr lang="en-US" sz="3200" smtClean="0"/>
              <a:t>... driven by sustainability</a:t>
            </a:r>
          </a:p>
          <a:p>
            <a:pPr>
              <a:buFont typeface="Wingdings" pitchFamily="2" charset="2"/>
              <a:buNone/>
            </a:pPr>
            <a:r>
              <a:rPr lang="en-US" sz="3200" smtClean="0"/>
              <a:t>... enabled by investment &amp; policy</a:t>
            </a:r>
          </a:p>
        </p:txBody>
      </p:sp>
      <p:pic>
        <p:nvPicPr>
          <p:cNvPr id="9421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3581400"/>
            <a:ext cx="538956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5" name="Right Arrow 15"/>
          <p:cNvSpPr>
            <a:spLocks noChangeArrowheads="1"/>
          </p:cNvSpPr>
          <p:nvPr/>
        </p:nvSpPr>
        <p:spPr bwMode="auto">
          <a:xfrm flipH="1">
            <a:off x="4191000" y="5334000"/>
            <a:ext cx="838200" cy="228600"/>
          </a:xfrm>
          <a:prstGeom prst="rightArrow">
            <a:avLst>
              <a:gd name="adj1" fmla="val 50000"/>
              <a:gd name="adj2" fmla="val 49992"/>
            </a:avLst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4216" name="Right Arrow 16"/>
          <p:cNvSpPr>
            <a:spLocks noChangeArrowheads="1"/>
          </p:cNvSpPr>
          <p:nvPr/>
        </p:nvSpPr>
        <p:spPr bwMode="auto">
          <a:xfrm flipH="1">
            <a:off x="4191000" y="5867400"/>
            <a:ext cx="838200" cy="228600"/>
          </a:xfrm>
          <a:prstGeom prst="rightArrow">
            <a:avLst>
              <a:gd name="adj1" fmla="val 50000"/>
              <a:gd name="adj2" fmla="val 49992"/>
            </a:avLst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4217" name="TextBox 17"/>
          <p:cNvSpPr txBox="1">
            <a:spLocks noChangeArrowheads="1"/>
          </p:cNvSpPr>
          <p:nvPr/>
        </p:nvSpPr>
        <p:spPr bwMode="auto">
          <a:xfrm>
            <a:off x="990600" y="6411913"/>
            <a:ext cx="3686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average : 2B people not electrified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</a:t>
            </a:r>
          </a:p>
        </p:txBody>
      </p:sp>
      <p:sp>
        <p:nvSpPr>
          <p:cNvPr id="96258" name="Content Placeholder 5"/>
          <p:cNvSpPr>
            <a:spLocks noGrp="1"/>
          </p:cNvSpPr>
          <p:nvPr>
            <p:ph idx="1"/>
          </p:nvPr>
        </p:nvSpPr>
        <p:spPr>
          <a:xfrm>
            <a:off x="381000" y="1143000"/>
            <a:ext cx="8534400" cy="5562600"/>
          </a:xfrm>
        </p:spPr>
        <p:txBody>
          <a:bodyPr/>
          <a:lstStyle/>
          <a:p>
            <a:pPr eaLnBrk="1" hangingPunct="1"/>
            <a:r>
              <a:rPr lang="en-US" sz="3200" smtClean="0"/>
              <a:t>Renewables in 2009</a:t>
            </a:r>
          </a:p>
          <a:p>
            <a:pPr lvl="1" eaLnBrk="1" hangingPunct="1"/>
            <a:r>
              <a:rPr lang="en-US" smtClean="0"/>
              <a:t>Account for 26% of global electricity capacity</a:t>
            </a:r>
          </a:p>
          <a:p>
            <a:pPr lvl="1" eaLnBrk="1" hangingPunct="1"/>
            <a:r>
              <a:rPr lang="en-US" smtClean="0"/>
              <a:t>Generate 18% of global electricity</a:t>
            </a:r>
          </a:p>
          <a:p>
            <a:pPr lvl="1" eaLnBrk="1" hangingPunct="1"/>
            <a:r>
              <a:rPr lang="en-US" smtClean="0"/>
              <a:t>Developing countries have &gt;50% of world’s renewable capacity</a:t>
            </a:r>
          </a:p>
          <a:p>
            <a:pPr lvl="1" eaLnBrk="1" hangingPunct="1"/>
            <a:r>
              <a:rPr lang="en-US" smtClean="0"/>
              <a:t>World: +80GW renewable capacity </a:t>
            </a:r>
            <a:r>
              <a:rPr lang="en-US" sz="1800" smtClean="0"/>
              <a:t>(31GW hydro, 48GW non-hydro)</a:t>
            </a:r>
            <a:endParaRPr lang="en-US" smtClean="0"/>
          </a:p>
          <a:p>
            <a:pPr lvl="1" eaLnBrk="1" hangingPunct="1"/>
            <a:r>
              <a:rPr lang="en-US" smtClean="0"/>
              <a:t>China: +37GW to a total renewable of 226 GW</a:t>
            </a:r>
          </a:p>
          <a:p>
            <a:pPr lvl="1" eaLnBrk="1" hangingPunct="1"/>
            <a:r>
              <a:rPr lang="en-US" smtClean="0"/>
              <a:t>In both US &amp; Europe, more than 50% of added capacity is renewable</a:t>
            </a:r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3622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86513" y="0"/>
            <a:ext cx="275748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0" y="5029200"/>
            <a:ext cx="4391025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8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90800" y="0"/>
            <a:ext cx="34877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09800" y="2112963"/>
            <a:ext cx="4648200" cy="284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10" name="TextBox 11"/>
          <p:cNvSpPr txBox="1">
            <a:spLocks noChangeArrowheads="1"/>
          </p:cNvSpPr>
          <p:nvPr/>
        </p:nvSpPr>
        <p:spPr bwMode="auto">
          <a:xfrm>
            <a:off x="3668713" y="1458913"/>
            <a:ext cx="1325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</a:rPr>
              <a:t>Generation</a:t>
            </a:r>
          </a:p>
        </p:txBody>
      </p:sp>
      <p:sp>
        <p:nvSpPr>
          <p:cNvPr id="98311" name="TextBox 12"/>
          <p:cNvSpPr txBox="1">
            <a:spLocks noChangeArrowheads="1"/>
          </p:cNvSpPr>
          <p:nvPr/>
        </p:nvSpPr>
        <p:spPr bwMode="auto">
          <a:xfrm>
            <a:off x="228600" y="3200400"/>
            <a:ext cx="15478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pPr algn="ctr" eaLnBrk="0" hangingPunct="0"/>
            <a:r>
              <a:rPr lang="en-US">
                <a:solidFill>
                  <a:srgbClr val="000000"/>
                </a:solidFill>
              </a:rPr>
              <a:t>Transmission</a:t>
            </a:r>
          </a:p>
          <a:p>
            <a:pPr algn="ctr" eaLnBrk="0" hangingPunct="0"/>
            <a:r>
              <a:rPr lang="en-US">
                <a:solidFill>
                  <a:srgbClr val="000000"/>
                </a:solidFill>
              </a:rPr>
              <a:t>Distribution</a:t>
            </a:r>
          </a:p>
          <a:p>
            <a:pPr algn="ctr"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98312" name="TextBox 13"/>
          <p:cNvSpPr txBox="1">
            <a:spLocks noChangeArrowheads="1"/>
          </p:cNvSpPr>
          <p:nvPr/>
        </p:nvSpPr>
        <p:spPr bwMode="auto">
          <a:xfrm>
            <a:off x="228600" y="5602288"/>
            <a:ext cx="6969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pPr algn="ctr" eaLnBrk="0" hangingPunct="0"/>
            <a:r>
              <a:rPr lang="en-US">
                <a:solidFill>
                  <a:srgbClr val="000000"/>
                </a:solidFill>
              </a:rPr>
              <a:t>Load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Some challenges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5562600"/>
          </a:xfrm>
        </p:spPr>
        <p:txBody>
          <a:bodyPr/>
          <a:lstStyle/>
          <a:p>
            <a:pPr marL="514350" indent="-514350" eaLnBrk="1" hangingPunct="1">
              <a:buFont typeface="Verdana" pitchFamily="34" charset="0"/>
              <a:buAutoNum type="arabicPeriod"/>
            </a:pPr>
            <a:r>
              <a:rPr lang="en-US" sz="3200" smtClean="0"/>
              <a:t>Increase grid efficiency</a:t>
            </a:r>
          </a:p>
          <a:p>
            <a:pPr marL="514350" indent="-514350" eaLnBrk="1" hangingPunct="1">
              <a:buFont typeface="Verdana" pitchFamily="34" charset="0"/>
              <a:buAutoNum type="arabicPeriod"/>
            </a:pPr>
            <a:r>
              <a:rPr lang="en-US" sz="3200" smtClean="0"/>
              <a:t>Manage distributed generation </a:t>
            </a:r>
          </a:p>
          <a:p>
            <a:pPr marL="514350" indent="-514350" eaLnBrk="1" hangingPunct="1">
              <a:buFont typeface="Verdana" pitchFamily="34" charset="0"/>
              <a:buAutoNum type="arabicPeriod"/>
            </a:pPr>
            <a:r>
              <a:rPr lang="en-US" sz="3200" smtClean="0"/>
              <a:t>Integrate renewables &amp; storage</a:t>
            </a:r>
          </a:p>
          <a:p>
            <a:pPr marL="514350" indent="-514350" eaLnBrk="1" hangingPunct="1">
              <a:buFont typeface="Verdana" pitchFamily="34" charset="0"/>
              <a:buAutoNum type="arabicPeriod"/>
            </a:pPr>
            <a:r>
              <a:rPr lang="en-US" sz="3200" smtClean="0"/>
              <a:t>Reduce peak load through DR</a:t>
            </a:r>
          </a:p>
          <a:p>
            <a:pPr marL="514350" indent="-514350" eaLnBrk="1" hangingPunct="1">
              <a:buFont typeface="Wingdings" pitchFamily="2" charset="2"/>
              <a:buNone/>
            </a:pPr>
            <a:endParaRPr lang="en-US" sz="3200" smtClean="0"/>
          </a:p>
          <a:p>
            <a:pPr marL="514350" indent="-514350" eaLnBrk="1" hangingPunct="1">
              <a:buFont typeface="Wingdings" pitchFamily="2" charset="2"/>
              <a:buNone/>
            </a:pPr>
            <a:r>
              <a:rPr lang="en-US" sz="3200" smtClean="0"/>
              <a:t>Technical issues</a:t>
            </a:r>
          </a:p>
          <a:p>
            <a:pPr marL="514350" indent="-514350" eaLnBrk="1" hangingPunct="1">
              <a:buFont typeface="Verdana" pitchFamily="34" charset="0"/>
              <a:buAutoNum type="alphaLcParenR"/>
            </a:pPr>
            <a:r>
              <a:rPr lang="en-US" sz="3200" smtClean="0"/>
              <a:t>Wide range of timescales</a:t>
            </a:r>
          </a:p>
          <a:p>
            <a:pPr marL="514350" indent="-514350" eaLnBrk="1" hangingPunct="1">
              <a:buFont typeface="Verdana" pitchFamily="34" charset="0"/>
              <a:buAutoNum type="alphaLcParenR"/>
            </a:pPr>
            <a:r>
              <a:rPr lang="en-US" sz="3200" smtClean="0"/>
              <a:t>Uncertainty in demand and supply</a:t>
            </a:r>
          </a:p>
          <a:p>
            <a:pPr marL="514350" indent="-514350" eaLnBrk="1" hangingPunct="1">
              <a:buFont typeface="Verdana" pitchFamily="34" charset="0"/>
              <a:buAutoNum type="alphaLcParenR"/>
            </a:pPr>
            <a:r>
              <a:rPr lang="en-US" sz="3200" smtClean="0"/>
              <a:t>SoS architecture and algorithms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1" name="Picture 2" descr="US Major Power Centers and Wind Averages Combined-96 dp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5725" y="1790700"/>
            <a:ext cx="65182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2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82563"/>
            <a:ext cx="8686800" cy="914400"/>
          </a:xfrm>
        </p:spPr>
        <p:txBody>
          <a:bodyPr/>
          <a:lstStyle/>
          <a:p>
            <a:pPr eaLnBrk="1" hangingPunct="1"/>
            <a:r>
              <a:rPr lang="en-US" smtClean="0"/>
              <a:t>Challenge 1: Wind &amp; Solar are Far from People</a:t>
            </a:r>
          </a:p>
        </p:txBody>
      </p:sp>
      <p:sp>
        <p:nvSpPr>
          <p:cNvPr id="102403" name="Rectangle 4"/>
          <p:cNvSpPr>
            <a:spLocks noChangeArrowheads="1"/>
          </p:cNvSpPr>
          <p:nvPr/>
        </p:nvSpPr>
        <p:spPr bwMode="auto">
          <a:xfrm>
            <a:off x="2416175" y="4835525"/>
            <a:ext cx="1304925" cy="10207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219075" indent="-219075" eaLnBrk="0" hangingPunct="0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  </a:t>
            </a:r>
            <a:r>
              <a:rPr lang="en-US" sz="1400">
                <a:solidFill>
                  <a:srgbClr val="000000"/>
                </a:solidFill>
              </a:rPr>
              <a:t>Legend:  </a:t>
            </a:r>
          </a:p>
          <a:p>
            <a:pPr marL="219075" indent="-219075" eaLnBrk="0" hangingPunct="0">
              <a:spcBef>
                <a:spcPct val="50000"/>
              </a:spcBef>
              <a:buFontTx/>
              <a:buChar char="•"/>
            </a:pPr>
            <a:r>
              <a:rPr lang="en-US" sz="1400">
                <a:solidFill>
                  <a:srgbClr val="000000"/>
                </a:solidFill>
              </a:rPr>
              <a:t>Wind</a:t>
            </a:r>
          </a:p>
          <a:p>
            <a:pPr marL="219075" indent="-219075" eaLnBrk="0" hangingPunct="0">
              <a:spcBef>
                <a:spcPct val="50000"/>
              </a:spcBef>
              <a:buFontTx/>
              <a:buChar char="•"/>
            </a:pPr>
            <a:r>
              <a:rPr lang="en-US" sz="1400">
                <a:solidFill>
                  <a:srgbClr val="000000"/>
                </a:solidFill>
              </a:rPr>
              <a:t>People</a:t>
            </a:r>
          </a:p>
        </p:txBody>
      </p:sp>
      <p:pic>
        <p:nvPicPr>
          <p:cNvPr id="10240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6613" y="5476875"/>
            <a:ext cx="246062" cy="22225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</p:pic>
      <p:pic>
        <p:nvPicPr>
          <p:cNvPr id="102405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70263" y="5149850"/>
            <a:ext cx="255587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17500" y="1911350"/>
            <a:ext cx="2905125" cy="2090738"/>
          </a:xfrm>
        </p:spPr>
        <p:txBody>
          <a:bodyPr/>
          <a:lstStyle/>
          <a:p>
            <a:pPr eaLnBrk="1" hangingPunct="1"/>
            <a:r>
              <a:rPr lang="en-US" sz="2800" smtClean="0"/>
              <a:t>Need </a:t>
            </a:r>
            <a:r>
              <a:rPr lang="en-US" sz="2800" smtClean="0">
                <a:solidFill>
                  <a:schemeClr val="tx2"/>
                </a:solidFill>
              </a:rPr>
              <a:t>transmission</a:t>
            </a:r>
            <a:r>
              <a:rPr lang="en-US" sz="2800" smtClean="0"/>
              <a:t> lines</a:t>
            </a:r>
          </a:p>
        </p:txBody>
      </p:sp>
      <p:sp>
        <p:nvSpPr>
          <p:cNvPr id="102407" name="TextBox 7"/>
          <p:cNvSpPr txBox="1">
            <a:spLocks noChangeArrowheads="1"/>
          </p:cNvSpPr>
          <p:nvPr/>
        </p:nvSpPr>
        <p:spPr bwMode="auto">
          <a:xfrm>
            <a:off x="6896100" y="6172200"/>
            <a:ext cx="19431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</a:rPr>
              <a:t>Source: Rosa Yang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0"/>
            <a:ext cx="69342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Profile">
  <a:themeElements>
    <a:clrScheme name="5_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5_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Profile">
  <a:themeElements>
    <a:clrScheme name="5_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5_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Profile">
  <a:themeElements>
    <a:clrScheme name="5_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5_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8_Profile">
  <a:themeElements>
    <a:clrScheme name="5_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5_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010 PowerPoint Template">
  <a:themeElements>
    <a:clrScheme name="">
      <a:dk1>
        <a:srgbClr val="000000"/>
      </a:dk1>
      <a:lt1>
        <a:srgbClr val="FFFFFF"/>
      </a:lt1>
      <a:dk2>
        <a:srgbClr val="0013C5"/>
      </a:dk2>
      <a:lt2>
        <a:srgbClr val="B5B5B5"/>
      </a:lt2>
      <a:accent1>
        <a:srgbClr val="B04359"/>
      </a:accent1>
      <a:accent2>
        <a:srgbClr val="006699"/>
      </a:accent2>
      <a:accent3>
        <a:srgbClr val="FFFFFF"/>
      </a:accent3>
      <a:accent4>
        <a:srgbClr val="000000"/>
      </a:accent4>
      <a:accent5>
        <a:srgbClr val="D4B0B5"/>
      </a:accent5>
      <a:accent6>
        <a:srgbClr val="005C8A"/>
      </a:accent6>
      <a:hlink>
        <a:srgbClr val="FFA432"/>
      </a:hlink>
      <a:folHlink>
        <a:srgbClr val="4FE37C"/>
      </a:folHlink>
    </a:clrScheme>
    <a:fontScheme name="2010 PowerPoin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219075" marR="0" indent="-219075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219075" marR="0" indent="-219075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010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0 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0 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0 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0 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0 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0 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0 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0 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0 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0 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0 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9_Profile">
  <a:themeElements>
    <a:clrScheme name="5_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5_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88346</TotalTime>
  <Words>1027</Words>
  <Application>Microsoft PowerPoint</Application>
  <PresentationFormat>On-screen Show (4:3)</PresentationFormat>
  <Paragraphs>290</Paragraphs>
  <Slides>39</Slides>
  <Notes>26</Notes>
  <HiddenSlides>3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19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67" baseType="lpstr">
      <vt:lpstr>Arial</vt:lpstr>
      <vt:lpstr>Verdana</vt:lpstr>
      <vt:lpstr>Wingdings</vt:lpstr>
      <vt:lpstr>Calibri</vt:lpstr>
      <vt:lpstr>ＭＳ Ｐゴシック</vt:lpstr>
      <vt:lpstr>宋体</vt:lpstr>
      <vt:lpstr>Trebuchet MS</vt:lpstr>
      <vt:lpstr>Times New Roman</vt:lpstr>
      <vt:lpstr>5_Profile</vt:lpstr>
      <vt:lpstr>6_Profile</vt:lpstr>
      <vt:lpstr>7_Profile</vt:lpstr>
      <vt:lpstr>8_Profile</vt:lpstr>
      <vt:lpstr>Office Theme</vt:lpstr>
      <vt:lpstr>2010 PowerPoint Template</vt:lpstr>
      <vt:lpstr>9_Profile</vt:lpstr>
      <vt:lpstr>5_Profile</vt:lpstr>
      <vt:lpstr>6_Profile</vt:lpstr>
      <vt:lpstr>7_Profile</vt:lpstr>
      <vt:lpstr>8_Profile</vt:lpstr>
      <vt:lpstr>Office Theme</vt:lpstr>
      <vt:lpstr>Office Theme</vt:lpstr>
      <vt:lpstr>Office Theme</vt:lpstr>
      <vt:lpstr>Office Theme</vt:lpstr>
      <vt:lpstr>Office Theme</vt:lpstr>
      <vt:lpstr>Office Theme</vt:lpstr>
      <vt:lpstr>2010 PowerPoint Template</vt:lpstr>
      <vt:lpstr>9_Profile</vt:lpstr>
      <vt:lpstr>Equation</vt:lpstr>
      <vt:lpstr>Optimal Power Flow Problems</vt:lpstr>
      <vt:lpstr>Outline</vt:lpstr>
      <vt:lpstr>Slide 3</vt:lpstr>
      <vt:lpstr>Slide 4</vt:lpstr>
      <vt:lpstr>Summary</vt:lpstr>
      <vt:lpstr>Slide 6</vt:lpstr>
      <vt:lpstr>Some challenges</vt:lpstr>
      <vt:lpstr>Challenge 1: Wind &amp; Solar are Far from People</vt:lpstr>
      <vt:lpstr>Slide 9</vt:lpstr>
      <vt:lpstr>Challenge 1: grid efficiency</vt:lpstr>
      <vt:lpstr>Challenge 2: distributed gen</vt:lpstr>
      <vt:lpstr>Challenge 3: uncertainty of renewables</vt:lpstr>
      <vt:lpstr>Challenge 3: storage integration</vt:lpstr>
      <vt:lpstr>Challenge 4: High peak</vt:lpstr>
      <vt:lpstr>Issue a: wide range of timescales</vt:lpstr>
      <vt:lpstr>Issue b: Uncertainty</vt:lpstr>
      <vt:lpstr>Issue c: SoS architecture</vt:lpstr>
      <vt:lpstr>Issue c: SoS architecture</vt:lpstr>
      <vt:lpstr>Outline</vt:lpstr>
      <vt:lpstr>Optimal power flow (OPF)</vt:lpstr>
      <vt:lpstr>Optimal power flow (OPF)</vt:lpstr>
      <vt:lpstr>Our proposal</vt:lpstr>
      <vt:lpstr>Our proposal</vt:lpstr>
      <vt:lpstr>Dual OPF : SDP</vt:lpstr>
      <vt:lpstr>Our proposal</vt:lpstr>
      <vt:lpstr>Sufficient condition</vt:lpstr>
      <vt:lpstr>Proof idea</vt:lpstr>
      <vt:lpstr>Proof idea</vt:lpstr>
      <vt:lpstr>Proof idea</vt:lpstr>
      <vt:lpstr>Proof idea</vt:lpstr>
      <vt:lpstr>Outline</vt:lpstr>
      <vt:lpstr>OPF + storage</vt:lpstr>
      <vt:lpstr>Simplest case</vt:lpstr>
      <vt:lpstr>Example: time-invariant</vt:lpstr>
      <vt:lpstr>SGSL case</vt:lpstr>
      <vt:lpstr>Key assumption</vt:lpstr>
      <vt:lpstr>Optimal solution: case 1</vt:lpstr>
      <vt:lpstr>Optimal solution: case 2</vt:lpstr>
      <vt:lpstr>Assumption violated</vt:lpstr>
    </vt:vector>
  </TitlesOfParts>
  <Company>Caltech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FAST v3</dc:title>
  <dc:creator>Steven Low</dc:creator>
  <cp:lastModifiedBy>Linda Casals</cp:lastModifiedBy>
  <cp:revision>865</cp:revision>
  <dcterms:created xsi:type="dcterms:W3CDTF">2002-02-06T01:55:12Z</dcterms:created>
  <dcterms:modified xsi:type="dcterms:W3CDTF">2010-10-29T15:19:51Z</dcterms:modified>
</cp:coreProperties>
</file>