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5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8"/>
  </p:notesMasterIdLst>
  <p:sldIdLst>
    <p:sldId id="256" r:id="rId2"/>
    <p:sldId id="392" r:id="rId3"/>
    <p:sldId id="393" r:id="rId4"/>
    <p:sldId id="394" r:id="rId5"/>
    <p:sldId id="395" r:id="rId6"/>
    <p:sldId id="396" r:id="rId7"/>
    <p:sldId id="397" r:id="rId8"/>
    <p:sldId id="399" r:id="rId9"/>
    <p:sldId id="411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08" r:id="rId18"/>
    <p:sldId id="409" r:id="rId19"/>
    <p:sldId id="410" r:id="rId20"/>
    <p:sldId id="366" r:id="rId21"/>
    <p:sldId id="285" r:id="rId22"/>
    <p:sldId id="260" r:id="rId23"/>
    <p:sldId id="315" r:id="rId24"/>
    <p:sldId id="276" r:id="rId25"/>
    <p:sldId id="306" r:id="rId26"/>
    <p:sldId id="312" r:id="rId27"/>
    <p:sldId id="277" r:id="rId28"/>
    <p:sldId id="273" r:id="rId29"/>
    <p:sldId id="274" r:id="rId30"/>
    <p:sldId id="367" r:id="rId31"/>
    <p:sldId id="369" r:id="rId32"/>
    <p:sldId id="384" r:id="rId33"/>
    <p:sldId id="385" r:id="rId34"/>
    <p:sldId id="383" r:id="rId35"/>
    <p:sldId id="387" r:id="rId36"/>
    <p:sldId id="386" r:id="rId37"/>
    <p:sldId id="368" r:id="rId38"/>
    <p:sldId id="374" r:id="rId39"/>
    <p:sldId id="375" r:id="rId40"/>
    <p:sldId id="376" r:id="rId41"/>
    <p:sldId id="377" r:id="rId42"/>
    <p:sldId id="378" r:id="rId43"/>
    <p:sldId id="264" r:id="rId44"/>
    <p:sldId id="263" r:id="rId45"/>
    <p:sldId id="412" r:id="rId46"/>
    <p:sldId id="413" r:id="rId4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宋体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宋体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宋体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宋体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宋体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宋体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宋体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宋体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宋体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8B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39" autoAdjust="0"/>
    <p:restoredTop sz="74444" autoAdjust="0"/>
  </p:normalViewPr>
  <p:slideViewPr>
    <p:cSldViewPr>
      <p:cViewPr>
        <p:scale>
          <a:sx n="70" d="100"/>
          <a:sy n="70" d="100"/>
        </p:scale>
        <p:origin x="-1170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4B71102-1F16-4525-89AC-99C2032A081D}" type="datetimeFigureOut">
              <a:rPr lang="en-US"/>
              <a:pPr>
                <a:defRPr/>
              </a:pPr>
              <a:t>3/16/2010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9B36548-A21B-4B34-8811-5C561E670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B2BB58-EBC8-4563-8C60-0FC84A195443}" type="slidenum">
              <a:rPr lang="en-US" altLang="zh-CN">
                <a:solidFill>
                  <a:srgbClr val="000000"/>
                </a:solidFill>
                <a:latin typeface="Arial" charset="0"/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CN">
              <a:solidFill>
                <a:srgbClr val="000000"/>
              </a:solidFill>
              <a:latin typeface="Arial" charset="0"/>
              <a:cs typeface="宋体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A133C3-2E05-44D7-9A96-9254B6767953}" type="slidenum">
              <a:rPr lang="en-US">
                <a:ea typeface="宋体"/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ea typeface="宋体"/>
              <a:cs typeface="宋体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C28EAC-9981-4C68-A731-2472F9D93A7F}" type="slidenum">
              <a:rPr lang="en-US">
                <a:ea typeface="宋体"/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ea typeface="宋体"/>
              <a:cs typeface="宋体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D1FAB9-93CA-40DC-A8B3-80427195606A}" type="slidenum">
              <a:rPr lang="en-US">
                <a:ea typeface="宋体"/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ea typeface="宋体"/>
              <a:cs typeface="宋体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EBFF42-3FE2-403D-9797-A2E9DB8A52BB}" type="slidenum">
              <a:rPr lang="en-US">
                <a:ea typeface="宋体"/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ea typeface="宋体"/>
              <a:cs typeface="宋体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0DB912-BBCD-4BB9-B9F0-34C8BE0150D9}" type="slidenum">
              <a:rPr lang="en-US">
                <a:ea typeface="宋体"/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ea typeface="宋体"/>
              <a:cs typeface="宋体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6A9DD7-ACA7-434D-BB73-9534BC212519}" type="slidenum">
              <a:rPr lang="en-US">
                <a:ea typeface="宋体"/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ea typeface="宋体"/>
              <a:cs typeface="宋体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15FEA5-0CE4-4146-BCB7-4D43F7529300}" type="slidenum">
              <a:rPr lang="en-US">
                <a:ea typeface="宋体"/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ea typeface="宋体"/>
              <a:cs typeface="宋体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E61DD3-71F9-4BD7-BF49-2A4FA6CD42B7}" type="slidenum">
              <a:rPr lang="en-US">
                <a:ea typeface="宋体"/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ea typeface="宋体"/>
              <a:cs typeface="宋体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8DD4A7-7334-475C-ACFD-B6F2A67A20F6}" type="slidenum">
              <a:rPr lang="en-US">
                <a:ea typeface="宋体"/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ea typeface="宋体"/>
              <a:cs typeface="宋体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A4F765-6BA5-49B9-95AF-837CEB8B362E}" type="slidenum">
              <a:rPr lang="en-US">
                <a:ea typeface="宋体"/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ea typeface="宋体"/>
              <a:cs typeface="宋体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152983-57F0-408A-B136-FBB42EFC7505}" type="slidenum">
              <a:rPr lang="en-US" altLang="zh-CN"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CN">
              <a:cs typeface="宋体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A72F63-03D7-45F3-8B9B-D62906AEC0BB}" type="slidenum">
              <a:rPr lang="en-US" altLang="zh-CN"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zh-CN">
              <a:cs typeface="宋体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82761F-85DE-457C-AD54-C7E5D533F7B7}" type="slidenum">
              <a:rPr lang="en-US">
                <a:ea typeface="宋体"/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ea typeface="宋体"/>
              <a:cs typeface="宋体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5BC9EE-976F-47B6-8F2F-5090E52FFEEB}" type="slidenum">
              <a:rPr lang="en-US" altLang="zh-CN"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zh-CN">
              <a:cs typeface="宋体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191B0D-4D02-4906-A76D-28D0339FD247}" type="slidenum">
              <a:rPr lang="en-US">
                <a:ea typeface="宋体"/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ea typeface="宋体"/>
              <a:cs typeface="宋体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68DC83-21FC-4F8F-8723-F375B65DFD47}" type="slidenum">
              <a:rPr lang="en-US" altLang="zh-CN"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zh-CN">
              <a:cs typeface="宋体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8E29F5-4EE1-4568-A08A-F2AD225CC987}" type="slidenum">
              <a:rPr lang="en-US">
                <a:ea typeface="宋体"/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166176-8D04-4D73-B9BB-D6B75C94266D}" type="slidenum">
              <a:rPr lang="en-US">
                <a:ea typeface="宋体"/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ea typeface="宋体"/>
              <a:cs typeface="宋体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F37CF0-0090-4C96-809B-4ECB01816302}" type="slidenum">
              <a:rPr lang="en-US">
                <a:ea typeface="宋体"/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FAF9D8-D8A5-4997-A1E1-C74348A5F1B2}" type="slidenum">
              <a:rPr lang="en-US" altLang="zh-CN"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zh-CN">
              <a:cs typeface="宋体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F01E21-2232-4311-8DA2-F2A3D3005A17}" type="slidenum">
              <a:rPr lang="en-US" altLang="zh-CN"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zh-CN">
              <a:cs typeface="宋体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Use real examples, another figure in the paper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Verify the signature, Based on the owner of the tuple, make sure the tuple is really sent by the owner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Ndlog - &gt; SeNDlog rule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337A25-090F-453A-8EAC-6C74B168333F}" type="slidenum">
              <a:rPr lang="en-US">
                <a:ea typeface="宋体"/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ea typeface="宋体"/>
              <a:cs typeface="宋体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6538" indent="-236538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C72D27-4577-4C27-860F-D9226900A39B}" type="slidenum">
              <a:rPr lang="en-US" altLang="zh-CN"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zh-CN">
              <a:cs typeface="宋体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0DB0CB-A9BA-4B66-8928-EA7D6078AAA7}" type="slidenum">
              <a:rPr lang="en-US">
                <a:ea typeface="宋体"/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624981-C0A9-46F6-8EB8-A4D87806E124}" type="slidenum">
              <a:rPr lang="en-US" altLang="zh-CN"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altLang="zh-CN">
              <a:cs typeface="宋体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698ACE-527C-47FA-B822-2D3CCE5B2B27}" type="slidenum">
              <a:rPr lang="en-US" altLang="zh-CN"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zh-CN">
              <a:cs typeface="宋体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0814A3-322D-44E8-8B4F-34BD06950E52}" type="slidenum">
              <a:rPr lang="en-US">
                <a:ea typeface="宋体"/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57018F-16ED-46D1-9C9F-9758AF4ADC1D}" type="slidenum">
              <a:rPr lang="en-US" altLang="zh-CN"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altLang="zh-CN">
              <a:cs typeface="宋体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5200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058D7F-34BF-4B85-AF2B-FFE3F3A94206}" type="slidenum">
              <a:rPr lang="en-US">
                <a:ea typeface="宋体"/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Details</a:t>
            </a:r>
          </a:p>
          <a:p>
            <a:pPr>
              <a:spcBef>
                <a:spcPct val="0"/>
              </a:spcBef>
            </a:pPr>
            <a:r>
              <a:rPr lang="en-US" smtClean="0"/>
              <a:t>- Sub-graph caching: query results also stored at intermediate nodes</a:t>
            </a:r>
          </a:p>
          <a:p>
            <a:pPr>
              <a:spcBef>
                <a:spcPct val="0"/>
              </a:spcBef>
            </a:pPr>
            <a:r>
              <a:rPr lang="en-US" smtClean="0"/>
              <a:t>- Any further queries that require a sub-graph can benefit</a:t>
            </a:r>
          </a:p>
          <a:p>
            <a:pPr>
              <a:spcBef>
                <a:spcPct val="0"/>
              </a:spcBef>
            </a:pPr>
            <a:r>
              <a:rPr lang="en-US" smtClean="0"/>
              <a:t>- Invalidation propagation: similar to value-based prov, yet, instead of full provenance, only a flag is sent.</a:t>
            </a:r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6B7CC4-AB81-4DC6-9FE4-A7CA1A7BA950}" type="slidenum">
              <a:rPr lang="en-US">
                <a:ea typeface="宋体"/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9985B7-750F-4202-8260-9090907B25A8}" type="slidenum">
              <a:rPr lang="en-US" altLang="zh-CN"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altLang="zh-CN">
              <a:cs typeface="宋体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F13B45-E279-4FEE-813F-8A828E3AF7DA}" type="slidenum">
              <a:rPr lang="en-US" altLang="zh-CN"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altLang="zh-CN">
              <a:cs typeface="宋体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6BDBE9-DE9A-4DAE-9DCB-93776B235525}" type="slidenum">
              <a:rPr lang="en-US">
                <a:ea typeface="宋体"/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ea typeface="宋体"/>
              <a:cs typeface="宋体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6538" indent="-236538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07BD63-6B53-462F-BEB1-1584033C6669}" type="slidenum">
              <a:rPr lang="en-US">
                <a:ea typeface="宋体"/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7518E3-AA2A-467A-BBAF-DE23166EFAE7}" type="slidenum">
              <a:rPr lang="en-US">
                <a:ea typeface="宋体"/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ea typeface="宋体"/>
              <a:cs typeface="宋体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D616CC-5EF5-4FA7-B28A-BECA64DBC482}" type="slidenum">
              <a:rPr lang="en-US">
                <a:ea typeface="宋体"/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ea typeface="宋体"/>
              <a:cs typeface="宋体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B32B32-D73B-4B67-BFB9-041FFE2A71C8}" type="slidenum">
              <a:rPr lang="en-US">
                <a:ea typeface="宋体"/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ea typeface="宋体"/>
              <a:cs typeface="宋体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4ECD18-8ED8-4913-BDDB-5376897599E0}" type="slidenum">
              <a:rPr lang="en-US">
                <a:ea typeface="宋体"/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DBF479-035D-428C-95AC-0D05A5DBD5AE}" type="slidenum">
              <a:rPr lang="en-US" altLang="zh-CN"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CN">
              <a:cs typeface="宋体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</p:grpSp>
      </p:grpSp>
      <p:sp>
        <p:nvSpPr>
          <p:cNvPr id="1947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1947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CN"/>
              <a:t>03/30/2009</a:t>
            </a:r>
            <a:endParaRPr lang="en-US" altLang="zh-CN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78A5A-8CFA-4159-88EF-5B03CC7065A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6BA8A-0FBB-4B61-95F1-FEBF352448F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03/30/2009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DD756-D689-4524-B5DF-CAB45AF9780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03/30/2009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905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0" y="4038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4038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fld id="{F3BE80E4-FE70-4911-9834-B27484637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905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4038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fld id="{5F762986-F3F7-4DB4-894F-E418F2E54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905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4038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fld id="{B558D69D-7443-47DB-81F9-EE04B843B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04800"/>
            <a:ext cx="8001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fld id="{954DA21D-0E01-4A46-B03E-FC4CAD4EE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0B606-D2F9-4E1A-B2CD-6B5B8A2E4A4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03/30/2009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CC3F6-FDDE-4B50-A7C4-70F8D16920F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03/30/2009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8A769-D4ED-49ED-8E75-17CD484F1DC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03/30/2009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50542-8B50-4588-A524-6A1325D18D6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03/30/2009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74095-BCF9-4548-AEF0-C2220676D3D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03/30/2009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7E01E-C223-4D87-8778-8F975CDAD67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03/30/2009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EAB75-0D04-4650-BD56-AE1495F1767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03/30/2009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8AF1F-8EFC-4620-ADBF-B8A74128EAB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03/30/2009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3B66FC3D-4B2E-4673-ADBB-2B7E70C0C0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6699"/>
                </a:solidFill>
                <a:ea typeface="宋体" pitchFamily="2" charset="-122"/>
                <a:cs typeface="+mn-cs"/>
              </a:endParaRP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6699"/>
                </a:solidFill>
                <a:ea typeface="宋体" pitchFamily="2" charset="-122"/>
                <a:cs typeface="+mn-cs"/>
              </a:endParaRP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  <a:ea typeface="宋体" pitchFamily="2" charset="-122"/>
                <a:cs typeface="+mn-cs"/>
              </a:endParaRP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6699"/>
                </a:solidFill>
                <a:ea typeface="宋体" pitchFamily="2" charset="-122"/>
                <a:cs typeface="+mn-cs"/>
              </a:endParaRPr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  <a:ea typeface="宋体" pitchFamily="2" charset="-122"/>
                <a:cs typeface="+mn-cs"/>
              </a:endParaRPr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  <a:ea typeface="宋体" pitchFamily="2" charset="-122"/>
                <a:cs typeface="+mn-cs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844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0000"/>
                </a:solidFill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/>
              <a:t>03/30/2009</a:t>
            </a:r>
            <a:endParaRPr lang="en-US" altLang="zh-CN"/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1752600"/>
            <a:ext cx="9067800" cy="76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4" r:id="rId3"/>
    <p:sldLayoutId id="2147483673" r:id="rId4"/>
    <p:sldLayoutId id="2147483672" r:id="rId5"/>
    <p:sldLayoutId id="2147483671" r:id="rId6"/>
    <p:sldLayoutId id="2147483670" r:id="rId7"/>
    <p:sldLayoutId id="2147483669" r:id="rId8"/>
    <p:sldLayoutId id="2147483668" r:id="rId9"/>
    <p:sldLayoutId id="2147483667" r:id="rId10"/>
    <p:sldLayoutId id="2147483666" r:id="rId11"/>
    <p:sldLayoutId id="2147483677" r:id="rId12"/>
    <p:sldLayoutId id="2147483678" r:id="rId13"/>
    <p:sldLayoutId id="2147483679" r:id="rId14"/>
    <p:sldLayoutId id="2147483680" r:id="rId1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宋体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  <a:cs typeface="宋体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  <a:cs typeface="宋体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  <a:cs typeface="宋体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  <a:cs typeface="宋体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宋体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ea typeface="+mn-ea"/>
          <a:cs typeface="宋体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宋体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ea typeface="+mn-ea"/>
          <a:cs typeface="宋体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宋体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hyperlink" Target="http://www.logicblox.com/" TargetMode="External"/><Relationship Id="rId4" Type="http://schemas.openxmlformats.org/officeDocument/2006/relationships/hyperlink" Target="http://a3.cis.upenn.edu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4.xm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7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3.wmf"/><Relationship Id="rId10" Type="http://schemas.openxmlformats.org/officeDocument/2006/relationships/oleObject" Target="../embeddings/oleObject5.bin"/><Relationship Id="rId4" Type="http://schemas.openxmlformats.org/officeDocument/2006/relationships/notesSlide" Target="../notesSlides/notesSlide4.xml"/><Relationship Id="rId9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netdb.cis.upenn.edu/fvn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netdb.cis.upenn.ed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12.bin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981200"/>
            <a:ext cx="6705600" cy="1981200"/>
          </a:xfrm>
        </p:spPr>
        <p:txBody>
          <a:bodyPr/>
          <a:lstStyle/>
          <a:p>
            <a:pPr>
              <a:lnSpc>
                <a:spcPct val="130000"/>
              </a:lnSpc>
              <a:defRPr/>
            </a:pPr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Declarative Techniques for Secure Network Routing</a:t>
            </a:r>
            <a:endParaRPr lang="en-US" altLang="zh-CN" sz="3200" dirty="0" smtClean="0">
              <a:cs typeface="+mj-cs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181600"/>
            <a:ext cx="8382000" cy="5334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sz="1800" smtClean="0"/>
              <a:t>DIMACS Workshop on Secure Routing, 10 March 2010</a:t>
            </a: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457200" y="6477000"/>
            <a:ext cx="845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/>
              <a:t>This work is partially supported by NSF grant s IIS-0812270, CNS-0831376, and CAREER-0845552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2667000" y="4267200"/>
            <a:ext cx="411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Boon Thau Loo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</a:rPr>
              <a:t>University of Pennsylvania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548063" y="4876800"/>
            <a:ext cx="2243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1400"/>
              <a:t>http://netdb.cis.upenn.edu</a:t>
            </a:r>
          </a:p>
        </p:txBody>
      </p:sp>
    </p:spTree>
  </p:cSld>
  <p:clrMapOvr>
    <a:masterClrMapping/>
  </p:clrMapOvr>
  <p:transition advTm="1934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47700" y="482600"/>
            <a:ext cx="7061200" cy="965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800" smtClean="0"/>
              <a:t>Introduction to Datalog</a:t>
            </a:r>
          </a:p>
        </p:txBody>
      </p:sp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660400" y="2301875"/>
            <a:ext cx="7183438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&lt;result&gt; </a:t>
            </a:r>
            <a:r>
              <a:rPr lang="en-US" sz="2000">
                <a:solidFill>
                  <a:srgbClr val="000000"/>
                </a:solidFill>
                <a:sym typeface="Symbol" pitchFamily="18" charset="2"/>
              </a:rPr>
              <a:t></a:t>
            </a:r>
            <a:r>
              <a:rPr lang="en-US" sz="2000">
                <a:solidFill>
                  <a:srgbClr val="000000"/>
                </a:solidFill>
              </a:rPr>
              <a:t> &lt;condition1&gt;, &lt;condition2&gt;, … , &lt;conditionN&gt;.</a:t>
            </a: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660400" y="1816100"/>
            <a:ext cx="3379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Datalog rule syntax: </a:t>
            </a:r>
          </a:p>
        </p:txBody>
      </p:sp>
      <p:sp>
        <p:nvSpPr>
          <p:cNvPr id="610309" name="Oval 5"/>
          <p:cNvSpPr>
            <a:spLocks noChangeArrowheads="1"/>
          </p:cNvSpPr>
          <p:nvPr/>
        </p:nvSpPr>
        <p:spPr bwMode="auto">
          <a:xfrm>
            <a:off x="2006600" y="2286000"/>
            <a:ext cx="5702300" cy="469900"/>
          </a:xfrm>
          <a:prstGeom prst="ellips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0310" name="Oval 6"/>
          <p:cNvSpPr>
            <a:spLocks noChangeArrowheads="1"/>
          </p:cNvSpPr>
          <p:nvPr/>
        </p:nvSpPr>
        <p:spPr bwMode="auto">
          <a:xfrm>
            <a:off x="635000" y="2286000"/>
            <a:ext cx="1244600" cy="431800"/>
          </a:xfrm>
          <a:prstGeom prst="ellips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0311" name="Rectangle 7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762000" y="3530600"/>
            <a:ext cx="8078788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4"/>
              </a:buBlip>
            </a:pPr>
            <a:r>
              <a:rPr lang="en-US" sz="2800"/>
              <a:t>Types of conditions in body: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2400"/>
              <a:t>Input tables: </a:t>
            </a:r>
            <a:r>
              <a:rPr lang="en-US" sz="2400" i="1"/>
              <a:t>link(src,dst) </a:t>
            </a:r>
            <a:r>
              <a:rPr lang="en-US" sz="2400"/>
              <a:t>predicate</a:t>
            </a:r>
            <a:endParaRPr lang="en-US" sz="2400" i="1"/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2400"/>
              <a:t>Arithmetic and list operations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4"/>
              </a:buBlip>
            </a:pPr>
            <a:r>
              <a:rPr lang="en-US" sz="2800"/>
              <a:t>Head is an output table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2400"/>
              <a:t>Recursive rules: result of head in rule body</a:t>
            </a:r>
            <a:endParaRPr lang="en-US" sz="2400" i="1"/>
          </a:p>
        </p:txBody>
      </p:sp>
      <p:sp>
        <p:nvSpPr>
          <p:cNvPr id="610312" name="Text Box 8"/>
          <p:cNvSpPr txBox="1">
            <a:spLocks noChangeArrowheads="1"/>
          </p:cNvSpPr>
          <p:nvPr/>
        </p:nvSpPr>
        <p:spPr bwMode="auto">
          <a:xfrm>
            <a:off x="4338638" y="2743200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Body</a:t>
            </a:r>
          </a:p>
        </p:txBody>
      </p:sp>
      <p:sp>
        <p:nvSpPr>
          <p:cNvPr id="610313" name="Text Box 9"/>
          <p:cNvSpPr txBox="1">
            <a:spLocks noChangeArrowheads="1"/>
          </p:cNvSpPr>
          <p:nvPr/>
        </p:nvSpPr>
        <p:spPr bwMode="auto">
          <a:xfrm>
            <a:off x="635000" y="2732088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Head</a:t>
            </a:r>
          </a:p>
        </p:txBody>
      </p:sp>
    </p:spTree>
    <p:custDataLst>
      <p:tags r:id="rId1"/>
    </p:custDataLst>
  </p:cSld>
  <p:clrMapOvr>
    <a:masterClrMapping/>
  </p:clrMapOvr>
  <p:transition advTm="182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09" grpId="0" animBg="1"/>
      <p:bldP spid="610309" grpId="1" animBg="1"/>
      <p:bldP spid="610310" grpId="0" animBg="1"/>
      <p:bldP spid="610311" grpId="0" build="allAtOnce"/>
      <p:bldP spid="610312" grpId="0"/>
      <p:bldP spid="6103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Recap: All-Pairs Reachability</a:t>
            </a:r>
          </a:p>
        </p:txBody>
      </p:sp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1227138" y="2414588"/>
            <a:ext cx="57150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R2: </a:t>
            </a:r>
            <a:r>
              <a:rPr lang="en-US" sz="2000">
                <a:solidFill>
                  <a:srgbClr val="FF0000"/>
                </a:solidFill>
              </a:rPr>
              <a:t>reachable(S,D)</a:t>
            </a:r>
            <a:r>
              <a:rPr lang="en-US" sz="2000"/>
              <a:t> </a:t>
            </a:r>
            <a:r>
              <a:rPr lang="en-US" sz="2000">
                <a:sym typeface="Symbol" pitchFamily="18" charset="2"/>
              </a:rPr>
              <a:t></a:t>
            </a:r>
            <a:r>
              <a:rPr lang="en-US" sz="2000"/>
              <a:t> </a:t>
            </a:r>
            <a:r>
              <a:rPr lang="en-US" sz="2000">
                <a:solidFill>
                  <a:srgbClr val="006600"/>
                </a:solidFill>
              </a:rPr>
              <a:t>link(S,Z),</a:t>
            </a:r>
            <a:r>
              <a:rPr lang="en-US" sz="2000"/>
              <a:t> </a:t>
            </a:r>
            <a:r>
              <a:rPr lang="en-US" sz="2000">
                <a:solidFill>
                  <a:srgbClr val="FF0000"/>
                </a:solidFill>
              </a:rPr>
              <a:t>reachable(Z,D) </a:t>
            </a:r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1227138" y="1992313"/>
            <a:ext cx="4173537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R1: </a:t>
            </a:r>
            <a:r>
              <a:rPr lang="en-US" sz="2000">
                <a:solidFill>
                  <a:srgbClr val="FF0000"/>
                </a:solidFill>
              </a:rPr>
              <a:t>reachable(S,D)</a:t>
            </a:r>
            <a:r>
              <a:rPr lang="en-US" sz="2000"/>
              <a:t> </a:t>
            </a:r>
            <a:r>
              <a:rPr lang="en-US" sz="2000">
                <a:sym typeface="Symbol" pitchFamily="18" charset="2"/>
              </a:rPr>
              <a:t></a:t>
            </a:r>
            <a:r>
              <a:rPr lang="en-US" sz="2000"/>
              <a:t> </a:t>
            </a:r>
            <a:r>
              <a:rPr lang="en-US" sz="2000">
                <a:solidFill>
                  <a:srgbClr val="006600"/>
                </a:solidFill>
              </a:rPr>
              <a:t>link(S,D)</a:t>
            </a:r>
          </a:p>
        </p:txBody>
      </p:sp>
      <p:sp>
        <p:nvSpPr>
          <p:cNvPr id="46084" name="Rectangle 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46138" y="5130800"/>
            <a:ext cx="76835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4"/>
              </a:buBlip>
            </a:pPr>
            <a:r>
              <a:rPr lang="en-US" sz="2400">
                <a:solidFill>
                  <a:srgbClr val="006600"/>
                </a:solidFill>
              </a:rPr>
              <a:t>Input: link(source, destination)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4"/>
              </a:buBlip>
            </a:pPr>
            <a:r>
              <a:rPr lang="en-US" sz="2400">
                <a:solidFill>
                  <a:srgbClr val="FF0000"/>
                </a:solidFill>
              </a:rPr>
              <a:t>Output: reachable(source, destination)</a:t>
            </a:r>
            <a:endParaRPr lang="en-US" sz="2400"/>
          </a:p>
        </p:txBody>
      </p:sp>
      <p:sp>
        <p:nvSpPr>
          <p:cNvPr id="977927" name="Line 7"/>
          <p:cNvSpPr>
            <a:spLocks noChangeShapeType="1"/>
          </p:cNvSpPr>
          <p:nvPr/>
        </p:nvSpPr>
        <p:spPr bwMode="auto">
          <a:xfrm>
            <a:off x="736600" y="2185988"/>
            <a:ext cx="4699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77928" name="Text Box 8"/>
          <p:cNvSpPr txBox="1">
            <a:spLocks noChangeArrowheads="1"/>
          </p:cNvSpPr>
          <p:nvPr/>
        </p:nvSpPr>
        <p:spPr bwMode="auto">
          <a:xfrm>
            <a:off x="1195388" y="3198813"/>
            <a:ext cx="7251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“For all nodes S,D,</a:t>
            </a:r>
            <a:br>
              <a:rPr lang="en-US" sz="2000"/>
            </a:br>
            <a:r>
              <a:rPr lang="en-US" sz="2000"/>
              <a:t>            If there is a </a:t>
            </a:r>
            <a:r>
              <a:rPr lang="en-US" sz="2000">
                <a:solidFill>
                  <a:srgbClr val="003300"/>
                </a:solidFill>
              </a:rPr>
              <a:t>link from S to D</a:t>
            </a:r>
            <a:r>
              <a:rPr lang="en-US" sz="2000"/>
              <a:t>, then </a:t>
            </a:r>
            <a:r>
              <a:rPr lang="en-US" sz="2000">
                <a:solidFill>
                  <a:srgbClr val="FF0000"/>
                </a:solidFill>
              </a:rPr>
              <a:t>S can reach D</a:t>
            </a:r>
            <a:r>
              <a:rPr lang="en-US" sz="2000"/>
              <a:t>”.</a:t>
            </a:r>
          </a:p>
        </p:txBody>
      </p:sp>
      <p:sp>
        <p:nvSpPr>
          <p:cNvPr id="977929" name="Text Box 9"/>
          <p:cNvSpPr txBox="1">
            <a:spLocks noChangeArrowheads="1"/>
          </p:cNvSpPr>
          <p:nvPr/>
        </p:nvSpPr>
        <p:spPr bwMode="auto">
          <a:xfrm>
            <a:off x="1168400" y="3214688"/>
            <a:ext cx="734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006600"/>
                </a:solidFill>
              </a:rPr>
              <a:t>link(a,b)</a:t>
            </a:r>
            <a:r>
              <a:rPr lang="en-US" sz="2000">
                <a:solidFill>
                  <a:srgbClr val="006600"/>
                </a:solidFill>
              </a:rPr>
              <a:t> – “there is a link from node </a:t>
            </a:r>
            <a:r>
              <a:rPr lang="en-US" sz="2000" i="1">
                <a:solidFill>
                  <a:srgbClr val="006600"/>
                </a:solidFill>
              </a:rPr>
              <a:t>a </a:t>
            </a:r>
            <a:r>
              <a:rPr lang="en-US" sz="2000">
                <a:solidFill>
                  <a:srgbClr val="006600"/>
                </a:solidFill>
              </a:rPr>
              <a:t>to node </a:t>
            </a:r>
            <a:r>
              <a:rPr lang="en-US" sz="2000" i="1">
                <a:solidFill>
                  <a:srgbClr val="006600"/>
                </a:solidFill>
              </a:rPr>
              <a:t>b</a:t>
            </a:r>
            <a:r>
              <a:rPr lang="en-US" sz="2000">
                <a:solidFill>
                  <a:srgbClr val="006600"/>
                </a:solidFill>
              </a:rPr>
              <a:t>”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977930" name="Rectangle 10"/>
          <p:cNvSpPr>
            <a:spLocks noChangeArrowheads="1"/>
          </p:cNvSpPr>
          <p:nvPr/>
        </p:nvSpPr>
        <p:spPr bwMode="auto">
          <a:xfrm>
            <a:off x="1146175" y="3717925"/>
            <a:ext cx="5716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reachable(a,b) </a:t>
            </a:r>
            <a:r>
              <a:rPr lang="en-US" sz="2000">
                <a:solidFill>
                  <a:srgbClr val="FF0000"/>
                </a:solidFill>
              </a:rPr>
              <a:t>– “node </a:t>
            </a:r>
            <a:r>
              <a:rPr lang="en-US" sz="2000" i="1">
                <a:solidFill>
                  <a:srgbClr val="FF0000"/>
                </a:solidFill>
              </a:rPr>
              <a:t>a</a:t>
            </a:r>
            <a:r>
              <a:rPr lang="en-US" sz="2000">
                <a:solidFill>
                  <a:srgbClr val="FF0000"/>
                </a:solidFill>
              </a:rPr>
              <a:t> can reach node </a:t>
            </a:r>
            <a:r>
              <a:rPr lang="en-US" sz="2000" i="1">
                <a:solidFill>
                  <a:srgbClr val="FF0000"/>
                </a:solidFill>
              </a:rPr>
              <a:t>b</a:t>
            </a:r>
            <a:r>
              <a:rPr lang="en-US" sz="2000">
                <a:solidFill>
                  <a:srgbClr val="FF0000"/>
                </a:solidFill>
              </a:rPr>
              <a:t>”</a:t>
            </a:r>
          </a:p>
        </p:txBody>
      </p:sp>
    </p:spTree>
    <p:custDataLst>
      <p:tags r:id="rId1"/>
    </p:custDataLst>
  </p:cSld>
  <p:clrMapOvr>
    <a:masterClrMapping/>
  </p:clrMapOvr>
  <p:transition advTm="401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7927" grpId="0" animBg="1"/>
      <p:bldP spid="977928" grpId="0"/>
      <p:bldP spid="977929" grpId="0"/>
      <p:bldP spid="977929" grpId="1"/>
      <p:bldP spid="977929" grpId="2"/>
      <p:bldP spid="977930" grpId="0"/>
      <p:bldP spid="97793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All-Pairs Reachability</a:t>
            </a:r>
          </a:p>
        </p:txBody>
      </p:sp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1227138" y="2441575"/>
            <a:ext cx="57150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R2: </a:t>
            </a:r>
            <a:r>
              <a:rPr lang="en-US" sz="2000">
                <a:solidFill>
                  <a:srgbClr val="FF0000"/>
                </a:solidFill>
              </a:rPr>
              <a:t>reachable(S,D)</a:t>
            </a:r>
            <a:r>
              <a:rPr lang="en-US" sz="2000"/>
              <a:t> </a:t>
            </a:r>
            <a:r>
              <a:rPr lang="en-US" sz="2000">
                <a:sym typeface="Symbol" pitchFamily="18" charset="2"/>
              </a:rPr>
              <a:t></a:t>
            </a:r>
            <a:r>
              <a:rPr lang="en-US" sz="2000"/>
              <a:t> </a:t>
            </a:r>
            <a:r>
              <a:rPr lang="en-US" sz="2000">
                <a:solidFill>
                  <a:srgbClr val="006600"/>
                </a:solidFill>
              </a:rPr>
              <a:t>link(S,Z),</a:t>
            </a:r>
            <a:r>
              <a:rPr lang="en-US" sz="2000"/>
              <a:t> </a:t>
            </a:r>
            <a:r>
              <a:rPr lang="en-US" sz="2000">
                <a:solidFill>
                  <a:srgbClr val="FF0000"/>
                </a:solidFill>
              </a:rPr>
              <a:t>reachable(Z,D) </a:t>
            </a:r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1227138" y="2019300"/>
            <a:ext cx="4173537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R1: </a:t>
            </a:r>
            <a:r>
              <a:rPr lang="en-US" sz="2000">
                <a:solidFill>
                  <a:srgbClr val="FF0000"/>
                </a:solidFill>
              </a:rPr>
              <a:t>reachable(S,D)</a:t>
            </a:r>
            <a:r>
              <a:rPr lang="en-US" sz="2000"/>
              <a:t> </a:t>
            </a:r>
            <a:r>
              <a:rPr lang="en-US" sz="2000">
                <a:sym typeface="Symbol" pitchFamily="18" charset="2"/>
              </a:rPr>
              <a:t></a:t>
            </a:r>
            <a:r>
              <a:rPr lang="en-US" sz="2000"/>
              <a:t> </a:t>
            </a:r>
            <a:r>
              <a:rPr lang="en-US" sz="2000">
                <a:solidFill>
                  <a:srgbClr val="006600"/>
                </a:solidFill>
              </a:rPr>
              <a:t>link(S,D)</a:t>
            </a:r>
          </a:p>
        </p:txBody>
      </p:sp>
      <p:sp>
        <p:nvSpPr>
          <p:cNvPr id="48132" name="Rectangle 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46138" y="5130800"/>
            <a:ext cx="76835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</a:pPr>
            <a:r>
              <a:rPr lang="en-US" sz="2400">
                <a:solidFill>
                  <a:srgbClr val="006600"/>
                </a:solidFill>
              </a:rPr>
              <a:t>Input: link(source, destination)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</a:pPr>
            <a:r>
              <a:rPr lang="en-US" sz="2400">
                <a:solidFill>
                  <a:srgbClr val="FF0000"/>
                </a:solidFill>
              </a:rPr>
              <a:t>Output: reachable(source, destination)</a:t>
            </a:r>
            <a:endParaRPr lang="en-US" sz="2400"/>
          </a:p>
        </p:txBody>
      </p:sp>
      <p:sp>
        <p:nvSpPr>
          <p:cNvPr id="979974" name="Line 6"/>
          <p:cNvSpPr>
            <a:spLocks noChangeShapeType="1"/>
          </p:cNvSpPr>
          <p:nvPr/>
        </p:nvSpPr>
        <p:spPr bwMode="auto">
          <a:xfrm>
            <a:off x="736600" y="2619375"/>
            <a:ext cx="4699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79975" name="Text Box 7"/>
          <p:cNvSpPr txBox="1">
            <a:spLocks noChangeArrowheads="1"/>
          </p:cNvSpPr>
          <p:nvPr/>
        </p:nvSpPr>
        <p:spPr bwMode="auto">
          <a:xfrm>
            <a:off x="939800" y="3184525"/>
            <a:ext cx="7797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“For all nodes S,D and Z,</a:t>
            </a:r>
            <a:br>
              <a:rPr lang="en-US" sz="2000"/>
            </a:br>
            <a:r>
              <a:rPr lang="en-US" sz="2000"/>
              <a:t>            If there is a </a:t>
            </a:r>
            <a:r>
              <a:rPr lang="en-US" sz="2000">
                <a:solidFill>
                  <a:srgbClr val="006600"/>
                </a:solidFill>
              </a:rPr>
              <a:t>link from S to Z</a:t>
            </a:r>
            <a:r>
              <a:rPr lang="en-US" sz="2000"/>
              <a:t>, AND </a:t>
            </a:r>
            <a:r>
              <a:rPr lang="en-US" sz="2000">
                <a:solidFill>
                  <a:srgbClr val="FF0000"/>
                </a:solidFill>
              </a:rPr>
              <a:t>Z can reach D</a:t>
            </a:r>
            <a:r>
              <a:rPr lang="en-US" sz="2000"/>
              <a:t>, then </a:t>
            </a:r>
            <a:r>
              <a:rPr lang="en-US" sz="2000">
                <a:solidFill>
                  <a:srgbClr val="FF0000"/>
                </a:solidFill>
              </a:rPr>
              <a:t>S 	can reach D</a:t>
            </a:r>
            <a:r>
              <a:rPr lang="en-US" sz="2000"/>
              <a:t>”.</a:t>
            </a:r>
          </a:p>
        </p:txBody>
      </p:sp>
    </p:spTree>
  </p:cSld>
  <p:clrMapOvr>
    <a:masterClrMapping/>
  </p:clrMapOvr>
  <p:transition advTm="110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974" grpId="0" animBg="1"/>
      <p:bldP spid="9799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4"/>
          <p:cNvGrpSpPr>
            <a:grpSpLocks/>
          </p:cNvGrpSpPr>
          <p:nvPr/>
        </p:nvGrpSpPr>
        <p:grpSpPr bwMode="auto">
          <a:xfrm>
            <a:off x="3762375" y="2908300"/>
            <a:ext cx="4505325" cy="366713"/>
            <a:chOff x="2834" y="1890"/>
            <a:chExt cx="2838" cy="231"/>
          </a:xfrm>
        </p:grpSpPr>
        <p:sp>
          <p:nvSpPr>
            <p:cNvPr id="50326" name="Line 113"/>
            <p:cNvSpPr>
              <a:spLocks noChangeShapeType="1"/>
            </p:cNvSpPr>
            <p:nvPr/>
          </p:nvSpPr>
          <p:spPr bwMode="auto">
            <a:xfrm flipH="1">
              <a:off x="2834" y="2026"/>
              <a:ext cx="29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0327" name="Text Box 114"/>
            <p:cNvSpPr txBox="1">
              <a:spLocks noChangeArrowheads="1"/>
            </p:cNvSpPr>
            <p:nvPr/>
          </p:nvSpPr>
          <p:spPr bwMode="auto">
            <a:xfrm>
              <a:off x="3153" y="1890"/>
              <a:ext cx="251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3300"/>
                  </a:solidFill>
                </a:rPr>
                <a:t>All-Pairs Reachability</a:t>
              </a:r>
            </a:p>
          </p:txBody>
        </p:sp>
      </p:grp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565150" y="1939925"/>
            <a:ext cx="85788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 R1: </a:t>
            </a:r>
            <a:r>
              <a:rPr lang="en-US" sz="2000">
                <a:solidFill>
                  <a:srgbClr val="FF0000"/>
                </a:solidFill>
              </a:rPr>
              <a:t>reachable(@S,D)</a:t>
            </a:r>
            <a:r>
              <a:rPr lang="en-US" sz="2000"/>
              <a:t> </a:t>
            </a:r>
            <a:r>
              <a:rPr lang="en-US" sz="2000">
                <a:sym typeface="Symbol" pitchFamily="18" charset="2"/>
              </a:rPr>
              <a:t></a:t>
            </a:r>
            <a:r>
              <a:rPr lang="en-US" sz="2000"/>
              <a:t> </a:t>
            </a:r>
            <a:r>
              <a:rPr lang="en-US" sz="2000">
                <a:solidFill>
                  <a:srgbClr val="006600"/>
                </a:solidFill>
              </a:rPr>
              <a:t>link(@S,D)</a:t>
            </a:r>
          </a:p>
          <a:p>
            <a:pPr>
              <a:spcBef>
                <a:spcPct val="50000"/>
              </a:spcBef>
            </a:pPr>
            <a:r>
              <a:rPr lang="en-US" sz="2000"/>
              <a:t> R2: </a:t>
            </a:r>
            <a:r>
              <a:rPr lang="en-US" sz="2000">
                <a:solidFill>
                  <a:srgbClr val="FF0000"/>
                </a:solidFill>
              </a:rPr>
              <a:t>reachable(@S,D)</a:t>
            </a:r>
            <a:r>
              <a:rPr lang="en-US" sz="2000"/>
              <a:t> </a:t>
            </a:r>
            <a:r>
              <a:rPr lang="en-US" sz="2000">
                <a:sym typeface="Symbol" pitchFamily="18" charset="2"/>
              </a:rPr>
              <a:t></a:t>
            </a:r>
            <a:r>
              <a:rPr lang="en-US" sz="2000"/>
              <a:t> </a:t>
            </a:r>
            <a:r>
              <a:rPr lang="en-US" sz="2000">
                <a:solidFill>
                  <a:srgbClr val="006600"/>
                </a:solidFill>
              </a:rPr>
              <a:t>link(@S,Z)</a:t>
            </a:r>
            <a:r>
              <a:rPr lang="en-US" sz="2000"/>
              <a:t>, </a:t>
            </a:r>
            <a:r>
              <a:rPr lang="en-US" sz="2000">
                <a:solidFill>
                  <a:srgbClr val="FF0000"/>
                </a:solidFill>
              </a:rPr>
              <a:t>reachable(@Z,D)</a:t>
            </a:r>
            <a:r>
              <a:rPr lang="en-US" sz="2000"/>
              <a:t>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Datalog</a:t>
            </a:r>
          </a:p>
        </p:txBody>
      </p:sp>
      <p:sp>
        <p:nvSpPr>
          <p:cNvPr id="790532" name="Rectangle 4"/>
          <p:cNvSpPr>
            <a:spLocks noChangeArrowheads="1"/>
          </p:cNvSpPr>
          <p:nvPr/>
        </p:nvSpPr>
        <p:spPr bwMode="auto">
          <a:xfrm>
            <a:off x="565150" y="2846388"/>
            <a:ext cx="3983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 Query: </a:t>
            </a:r>
            <a:r>
              <a:rPr lang="en-US" sz="2000">
                <a:solidFill>
                  <a:srgbClr val="FF0000"/>
                </a:solidFill>
              </a:rPr>
              <a:t>reachable(@M,N)</a:t>
            </a:r>
            <a:r>
              <a:rPr lang="en-US" sz="2400"/>
              <a:t> </a:t>
            </a:r>
          </a:p>
        </p:txBody>
      </p:sp>
      <p:graphicFrame>
        <p:nvGraphicFramePr>
          <p:cNvPr id="790769" name="Group 241"/>
          <p:cNvGraphicFramePr>
            <a:graphicFrameLocks noGrp="1"/>
          </p:cNvGraphicFramePr>
          <p:nvPr/>
        </p:nvGraphicFramePr>
        <p:xfrm>
          <a:off x="2265363" y="5541963"/>
          <a:ext cx="779462" cy="1219200"/>
        </p:xfrm>
        <a:graphic>
          <a:graphicData uri="http://schemas.openxmlformats.org/drawingml/2006/table">
            <a:tbl>
              <a:tblPr/>
              <a:tblGrid>
                <a:gridCol w="460375"/>
                <a:gridCol w="319087"/>
              </a:tblGrid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@S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@a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@a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@a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0557" name="Text Box 29"/>
          <p:cNvSpPr txBox="1">
            <a:spLocks noChangeArrowheads="1"/>
          </p:cNvSpPr>
          <p:nvPr/>
        </p:nvSpPr>
        <p:spPr bwMode="auto">
          <a:xfrm>
            <a:off x="2062163" y="5160963"/>
            <a:ext cx="1231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reachable</a:t>
            </a:r>
          </a:p>
        </p:txBody>
      </p:sp>
      <p:sp>
        <p:nvSpPr>
          <p:cNvPr id="790558" name="Text Box 30"/>
          <p:cNvSpPr txBox="1">
            <a:spLocks noChangeArrowheads="1"/>
          </p:cNvSpPr>
          <p:nvPr/>
        </p:nvSpPr>
        <p:spPr bwMode="auto">
          <a:xfrm>
            <a:off x="431800" y="5465763"/>
            <a:ext cx="187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Output table:</a:t>
            </a:r>
            <a:endParaRPr lang="en-US">
              <a:solidFill>
                <a:srgbClr val="06C606"/>
              </a:solidFill>
            </a:endParaRPr>
          </a:p>
        </p:txBody>
      </p:sp>
      <p:sp>
        <p:nvSpPr>
          <p:cNvPr id="790586" name="Text Box 58"/>
          <p:cNvSpPr txBox="1">
            <a:spLocks noChangeArrowheads="1"/>
          </p:cNvSpPr>
          <p:nvPr/>
        </p:nvSpPr>
        <p:spPr bwMode="auto">
          <a:xfrm>
            <a:off x="431800" y="3789363"/>
            <a:ext cx="155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Input table:</a:t>
            </a:r>
          </a:p>
        </p:txBody>
      </p:sp>
      <p:sp>
        <p:nvSpPr>
          <p:cNvPr id="790623" name="Oval 95"/>
          <p:cNvSpPr>
            <a:spLocks noChangeArrowheads="1"/>
          </p:cNvSpPr>
          <p:nvPr/>
        </p:nvSpPr>
        <p:spPr bwMode="auto">
          <a:xfrm>
            <a:off x="3424238" y="2397125"/>
            <a:ext cx="1390650" cy="439738"/>
          </a:xfrm>
          <a:prstGeom prst="ellips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0625" name="Oval 97"/>
          <p:cNvSpPr>
            <a:spLocks noChangeArrowheads="1"/>
          </p:cNvSpPr>
          <p:nvPr/>
        </p:nvSpPr>
        <p:spPr bwMode="auto">
          <a:xfrm>
            <a:off x="3405188" y="1946275"/>
            <a:ext cx="1371600" cy="393700"/>
          </a:xfrm>
          <a:prstGeom prst="ellips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0639" name="Rectangle 111"/>
          <p:cNvSpPr>
            <a:spLocks noChangeArrowheads="1"/>
          </p:cNvSpPr>
          <p:nvPr/>
        </p:nvSpPr>
        <p:spPr bwMode="auto">
          <a:xfrm>
            <a:off x="3148013" y="5729288"/>
            <a:ext cx="3465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 Query: </a:t>
            </a:r>
            <a:r>
              <a:rPr lang="en-US" sz="2000">
                <a:solidFill>
                  <a:srgbClr val="FF0000"/>
                </a:solidFill>
              </a:rPr>
              <a:t>reachable(@a,N)</a:t>
            </a:r>
            <a:r>
              <a:rPr lang="en-US" sz="2400"/>
              <a:t> </a:t>
            </a:r>
          </a:p>
        </p:txBody>
      </p:sp>
      <p:graphicFrame>
        <p:nvGraphicFramePr>
          <p:cNvPr id="790761" name="Group 233"/>
          <p:cNvGraphicFramePr>
            <a:graphicFrameLocks noGrp="1"/>
          </p:cNvGraphicFramePr>
          <p:nvPr/>
        </p:nvGraphicFramePr>
        <p:xfrm>
          <a:off x="5961063" y="3670300"/>
          <a:ext cx="779462" cy="914400"/>
        </p:xfrm>
        <a:graphic>
          <a:graphicData uri="http://schemas.openxmlformats.org/drawingml/2006/table">
            <a:tbl>
              <a:tblPr/>
              <a:tblGrid>
                <a:gridCol w="460375"/>
                <a:gridCol w="319087"/>
              </a:tblGrid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0667" name="Text Box 139"/>
          <p:cNvSpPr txBox="1">
            <a:spLocks noChangeArrowheads="1"/>
          </p:cNvSpPr>
          <p:nvPr/>
        </p:nvSpPr>
        <p:spPr bwMode="auto">
          <a:xfrm>
            <a:off x="6075363" y="3352800"/>
            <a:ext cx="558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link</a:t>
            </a:r>
          </a:p>
        </p:txBody>
      </p:sp>
      <p:graphicFrame>
        <p:nvGraphicFramePr>
          <p:cNvPr id="790759" name="Group 231"/>
          <p:cNvGraphicFramePr>
            <a:graphicFrameLocks noGrp="1"/>
          </p:cNvGraphicFramePr>
          <p:nvPr/>
        </p:nvGraphicFramePr>
        <p:xfrm>
          <a:off x="4068763" y="3670300"/>
          <a:ext cx="779462" cy="914400"/>
        </p:xfrm>
        <a:graphic>
          <a:graphicData uri="http://schemas.openxmlformats.org/drawingml/2006/table">
            <a:tbl>
              <a:tblPr/>
              <a:tblGrid>
                <a:gridCol w="460375"/>
                <a:gridCol w="319087"/>
              </a:tblGrid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0682" name="Text Box 154"/>
          <p:cNvSpPr txBox="1">
            <a:spLocks noChangeArrowheads="1"/>
          </p:cNvSpPr>
          <p:nvPr/>
        </p:nvSpPr>
        <p:spPr bwMode="auto">
          <a:xfrm>
            <a:off x="4246563" y="3352800"/>
            <a:ext cx="558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link</a:t>
            </a:r>
          </a:p>
        </p:txBody>
      </p:sp>
      <p:graphicFrame>
        <p:nvGraphicFramePr>
          <p:cNvPr id="790757" name="Group 229"/>
          <p:cNvGraphicFramePr>
            <a:graphicFrameLocks noGrp="1"/>
          </p:cNvGraphicFramePr>
          <p:nvPr/>
        </p:nvGraphicFramePr>
        <p:xfrm>
          <a:off x="2176463" y="3683000"/>
          <a:ext cx="784225" cy="609600"/>
        </p:xfrm>
        <a:graphic>
          <a:graphicData uri="http://schemas.openxmlformats.org/drawingml/2006/table">
            <a:tbl>
              <a:tblPr/>
              <a:tblGrid>
                <a:gridCol w="460375"/>
                <a:gridCol w="323850"/>
              </a:tblGrid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0694" name="Text Box 166"/>
          <p:cNvSpPr txBox="1">
            <a:spLocks noChangeArrowheads="1"/>
          </p:cNvSpPr>
          <p:nvPr/>
        </p:nvSpPr>
        <p:spPr bwMode="auto">
          <a:xfrm>
            <a:off x="2354263" y="3352800"/>
            <a:ext cx="558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link</a:t>
            </a:r>
          </a:p>
        </p:txBody>
      </p:sp>
      <p:graphicFrame>
        <p:nvGraphicFramePr>
          <p:cNvPr id="790763" name="Group 235"/>
          <p:cNvGraphicFramePr>
            <a:graphicFrameLocks noGrp="1"/>
          </p:cNvGraphicFramePr>
          <p:nvPr/>
        </p:nvGraphicFramePr>
        <p:xfrm>
          <a:off x="7700963" y="3746500"/>
          <a:ext cx="779462" cy="609600"/>
        </p:xfrm>
        <a:graphic>
          <a:graphicData uri="http://schemas.openxmlformats.org/drawingml/2006/table">
            <a:tbl>
              <a:tblPr/>
              <a:tblGrid>
                <a:gridCol w="460375"/>
                <a:gridCol w="319087"/>
              </a:tblGrid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0706" name="Text Box 178"/>
          <p:cNvSpPr txBox="1">
            <a:spLocks noChangeArrowheads="1"/>
          </p:cNvSpPr>
          <p:nvPr/>
        </p:nvSpPr>
        <p:spPr bwMode="auto">
          <a:xfrm>
            <a:off x="7827963" y="3429000"/>
            <a:ext cx="558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link</a:t>
            </a:r>
          </a:p>
        </p:txBody>
      </p:sp>
      <p:sp>
        <p:nvSpPr>
          <p:cNvPr id="50258" name="Oval 212"/>
          <p:cNvSpPr>
            <a:spLocks noChangeArrowheads="1"/>
          </p:cNvSpPr>
          <p:nvPr/>
        </p:nvSpPr>
        <p:spPr bwMode="auto">
          <a:xfrm>
            <a:off x="4178300" y="4675188"/>
            <a:ext cx="5588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sz="2800"/>
              <a:t>b</a:t>
            </a:r>
          </a:p>
        </p:txBody>
      </p:sp>
      <p:sp>
        <p:nvSpPr>
          <p:cNvPr id="50259" name="Oval 213"/>
          <p:cNvSpPr>
            <a:spLocks noChangeArrowheads="1"/>
          </p:cNvSpPr>
          <p:nvPr/>
        </p:nvSpPr>
        <p:spPr bwMode="auto">
          <a:xfrm>
            <a:off x="7835900" y="4675188"/>
            <a:ext cx="5588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sz="2800"/>
              <a:t>d</a:t>
            </a:r>
          </a:p>
        </p:txBody>
      </p:sp>
      <p:sp>
        <p:nvSpPr>
          <p:cNvPr id="50260" name="Oval 214"/>
          <p:cNvSpPr>
            <a:spLocks noChangeArrowheads="1"/>
          </p:cNvSpPr>
          <p:nvPr/>
        </p:nvSpPr>
        <p:spPr bwMode="auto">
          <a:xfrm>
            <a:off x="6108700" y="4675188"/>
            <a:ext cx="5588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sz="2800"/>
              <a:t>c</a:t>
            </a:r>
          </a:p>
        </p:txBody>
      </p:sp>
      <p:sp>
        <p:nvSpPr>
          <p:cNvPr id="50261" name="Oval 215"/>
          <p:cNvSpPr>
            <a:spLocks noChangeArrowheads="1"/>
          </p:cNvSpPr>
          <p:nvPr/>
        </p:nvSpPr>
        <p:spPr bwMode="auto">
          <a:xfrm>
            <a:off x="2320925" y="4676775"/>
            <a:ext cx="5588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sz="2800"/>
              <a:t>a</a:t>
            </a:r>
          </a:p>
        </p:txBody>
      </p:sp>
      <p:cxnSp>
        <p:nvCxnSpPr>
          <p:cNvPr id="50262" name="AutoShape 216"/>
          <p:cNvCxnSpPr>
            <a:cxnSpLocks noChangeShapeType="1"/>
          </p:cNvCxnSpPr>
          <p:nvPr/>
        </p:nvCxnSpPr>
        <p:spPr bwMode="auto">
          <a:xfrm>
            <a:off x="6692900" y="4954588"/>
            <a:ext cx="11334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263" name="AutoShape 217"/>
          <p:cNvCxnSpPr>
            <a:cxnSpLocks noChangeShapeType="1"/>
          </p:cNvCxnSpPr>
          <p:nvPr/>
        </p:nvCxnSpPr>
        <p:spPr bwMode="auto">
          <a:xfrm>
            <a:off x="2879725" y="4941888"/>
            <a:ext cx="1289050" cy="12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264" name="AutoShape 218"/>
          <p:cNvCxnSpPr>
            <a:cxnSpLocks noChangeShapeType="1"/>
          </p:cNvCxnSpPr>
          <p:nvPr/>
        </p:nvCxnSpPr>
        <p:spPr bwMode="auto">
          <a:xfrm>
            <a:off x="4746625" y="4954588"/>
            <a:ext cx="135255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790775" name="Group 247"/>
          <p:cNvGraphicFramePr>
            <a:graphicFrameLocks noGrp="1"/>
          </p:cNvGraphicFramePr>
          <p:nvPr/>
        </p:nvGraphicFramePr>
        <p:xfrm>
          <a:off x="4106863" y="5543550"/>
          <a:ext cx="779462" cy="1219200"/>
        </p:xfrm>
        <a:graphic>
          <a:graphicData uri="http://schemas.openxmlformats.org/drawingml/2006/table">
            <a:tbl>
              <a:tblPr/>
              <a:tblGrid>
                <a:gridCol w="460375"/>
                <a:gridCol w="319087"/>
              </a:tblGrid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@S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@b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@b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@b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0792" name="Text Box 264"/>
          <p:cNvSpPr txBox="1">
            <a:spLocks noChangeArrowheads="1"/>
          </p:cNvSpPr>
          <p:nvPr/>
        </p:nvSpPr>
        <p:spPr bwMode="auto">
          <a:xfrm>
            <a:off x="3903663" y="5164138"/>
            <a:ext cx="1231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reachable</a:t>
            </a:r>
          </a:p>
        </p:txBody>
      </p:sp>
      <p:graphicFrame>
        <p:nvGraphicFramePr>
          <p:cNvPr id="790793" name="Group 265"/>
          <p:cNvGraphicFramePr>
            <a:graphicFrameLocks noGrp="1"/>
          </p:cNvGraphicFramePr>
          <p:nvPr/>
        </p:nvGraphicFramePr>
        <p:xfrm>
          <a:off x="6011863" y="5556250"/>
          <a:ext cx="779462" cy="1219200"/>
        </p:xfrm>
        <a:graphic>
          <a:graphicData uri="http://schemas.openxmlformats.org/drawingml/2006/table">
            <a:tbl>
              <a:tblPr/>
              <a:tblGrid>
                <a:gridCol w="460375"/>
                <a:gridCol w="319087"/>
              </a:tblGrid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@S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@c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@c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@c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0810" name="Text Box 282"/>
          <p:cNvSpPr txBox="1">
            <a:spLocks noChangeArrowheads="1"/>
          </p:cNvSpPr>
          <p:nvPr/>
        </p:nvSpPr>
        <p:spPr bwMode="auto">
          <a:xfrm>
            <a:off x="5808663" y="5164138"/>
            <a:ext cx="1231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reachable</a:t>
            </a:r>
          </a:p>
        </p:txBody>
      </p:sp>
      <p:graphicFrame>
        <p:nvGraphicFramePr>
          <p:cNvPr id="790811" name="Group 283"/>
          <p:cNvGraphicFramePr>
            <a:graphicFrameLocks noGrp="1"/>
          </p:cNvGraphicFramePr>
          <p:nvPr/>
        </p:nvGraphicFramePr>
        <p:xfrm>
          <a:off x="7713663" y="5556250"/>
          <a:ext cx="779462" cy="1219200"/>
        </p:xfrm>
        <a:graphic>
          <a:graphicData uri="http://schemas.openxmlformats.org/drawingml/2006/table">
            <a:tbl>
              <a:tblPr/>
              <a:tblGrid>
                <a:gridCol w="460375"/>
                <a:gridCol w="319087"/>
              </a:tblGrid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@S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@d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@d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@d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0828" name="Text Box 300"/>
          <p:cNvSpPr txBox="1">
            <a:spLocks noChangeArrowheads="1"/>
          </p:cNvSpPr>
          <p:nvPr/>
        </p:nvSpPr>
        <p:spPr bwMode="auto">
          <a:xfrm>
            <a:off x="7510463" y="5164138"/>
            <a:ext cx="1231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reachable</a:t>
            </a:r>
          </a:p>
        </p:txBody>
      </p:sp>
      <p:sp>
        <p:nvSpPr>
          <p:cNvPr id="790829" name="AutoShape 301"/>
          <p:cNvSpPr>
            <a:spLocks/>
          </p:cNvSpPr>
          <p:nvPr/>
        </p:nvSpPr>
        <p:spPr bwMode="auto">
          <a:xfrm>
            <a:off x="3155950" y="5264150"/>
            <a:ext cx="117475" cy="1479550"/>
          </a:xfrm>
          <a:prstGeom prst="rightBrace">
            <a:avLst>
              <a:gd name="adj1" fmla="val 10495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320" name="Rectangle 302"/>
          <p:cNvSpPr>
            <a:spLocks noChangeArrowheads="1"/>
          </p:cNvSpPr>
          <p:nvPr/>
        </p:nvSpPr>
        <p:spPr bwMode="auto">
          <a:xfrm>
            <a:off x="530225" y="1947863"/>
            <a:ext cx="6604000" cy="140493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304"/>
          <p:cNvGrpSpPr>
            <a:grpSpLocks/>
          </p:cNvGrpSpPr>
          <p:nvPr/>
        </p:nvGrpSpPr>
        <p:grpSpPr bwMode="auto">
          <a:xfrm>
            <a:off x="4314825" y="1371600"/>
            <a:ext cx="3041650" cy="1047750"/>
            <a:chOff x="2718" y="698"/>
            <a:chExt cx="1916" cy="660"/>
          </a:xfrm>
        </p:grpSpPr>
        <p:sp>
          <p:nvSpPr>
            <p:cNvPr id="50323" name="Text Box 109"/>
            <p:cNvSpPr txBox="1">
              <a:spLocks noChangeArrowheads="1"/>
            </p:cNvSpPr>
            <p:nvPr/>
          </p:nvSpPr>
          <p:spPr bwMode="auto">
            <a:xfrm>
              <a:off x="2928" y="698"/>
              <a:ext cx="170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3300"/>
                  </a:solidFill>
                </a:rPr>
                <a:t>Location Specifier “@S”</a:t>
              </a:r>
            </a:p>
          </p:txBody>
        </p:sp>
        <p:sp>
          <p:nvSpPr>
            <p:cNvPr id="50324" name="Line 107"/>
            <p:cNvSpPr>
              <a:spLocks noChangeShapeType="1"/>
            </p:cNvSpPr>
            <p:nvPr/>
          </p:nvSpPr>
          <p:spPr bwMode="auto">
            <a:xfrm flipH="1">
              <a:off x="2718" y="938"/>
              <a:ext cx="546" cy="12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0325" name="Line 303"/>
            <p:cNvSpPr>
              <a:spLocks noChangeShapeType="1"/>
            </p:cNvSpPr>
            <p:nvPr/>
          </p:nvSpPr>
          <p:spPr bwMode="auto">
            <a:xfrm flipH="1">
              <a:off x="2737" y="938"/>
              <a:ext cx="863" cy="42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90833" name="Rectangle 305"/>
          <p:cNvSpPr>
            <a:spLocks noChangeArrowheads="1"/>
          </p:cNvSpPr>
          <p:nvPr/>
        </p:nvSpPr>
        <p:spPr bwMode="auto">
          <a:xfrm>
            <a:off x="560388" y="2851150"/>
            <a:ext cx="3465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 Query: </a:t>
            </a:r>
            <a:r>
              <a:rPr lang="en-US" sz="2000">
                <a:solidFill>
                  <a:srgbClr val="FF0000"/>
                </a:solidFill>
              </a:rPr>
              <a:t>reachable(@a,N)</a:t>
            </a:r>
            <a:r>
              <a:rPr lang="en-US" sz="2400"/>
              <a:t> </a:t>
            </a:r>
          </a:p>
        </p:txBody>
      </p:sp>
    </p:spTree>
    <p:custDataLst>
      <p:tags r:id="rId1"/>
    </p:custDataLst>
  </p:cSld>
  <p:clrMapOvr>
    <a:masterClrMapping/>
  </p:clrMapOvr>
  <p:transition advTm="371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0532" grpId="0"/>
      <p:bldP spid="790532" grpId="1"/>
      <p:bldP spid="790557" grpId="0"/>
      <p:bldP spid="790558" grpId="0"/>
      <p:bldP spid="790586" grpId="0"/>
      <p:bldP spid="790623" grpId="0" animBg="1"/>
      <p:bldP spid="790623" grpId="1" animBg="1"/>
      <p:bldP spid="790625" grpId="0" animBg="1"/>
      <p:bldP spid="790625" grpId="1" animBg="1"/>
      <p:bldP spid="790639" grpId="0"/>
      <p:bldP spid="790639" grpId="1"/>
      <p:bldP spid="790667" grpId="0"/>
      <p:bldP spid="790682" grpId="0"/>
      <p:bldP spid="790694" grpId="0"/>
      <p:bldP spid="790706" grpId="0"/>
      <p:bldP spid="790792" grpId="0"/>
      <p:bldP spid="790792" grpId="1"/>
      <p:bldP spid="790810" grpId="0"/>
      <p:bldP spid="790810" grpId="1"/>
      <p:bldP spid="790828" grpId="0"/>
      <p:bldP spid="790828" grpId="1"/>
      <p:bldP spid="790829" grpId="0" animBg="1"/>
      <p:bldP spid="7908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Implicit Communication</a:t>
            </a:r>
          </a:p>
        </p:txBody>
      </p:sp>
      <p:sp>
        <p:nvSpPr>
          <p:cNvPr id="5222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8001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A networking language with no explicit communication: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1293316" name="Rectangle 4"/>
          <p:cNvSpPr>
            <a:spLocks noChangeArrowheads="1"/>
          </p:cNvSpPr>
          <p:nvPr/>
        </p:nvSpPr>
        <p:spPr bwMode="auto">
          <a:xfrm>
            <a:off x="1382713" y="2752725"/>
            <a:ext cx="6326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 </a:t>
            </a:r>
            <a:r>
              <a:rPr lang="en-US" sz="2000">
                <a:solidFill>
                  <a:srgbClr val="000000"/>
                </a:solidFill>
              </a:rPr>
              <a:t>R2: reachable(</a:t>
            </a:r>
            <a:r>
              <a:rPr lang="en-US" sz="2000">
                <a:solidFill>
                  <a:srgbClr val="FF0000"/>
                </a:solidFill>
              </a:rPr>
              <a:t>@S</a:t>
            </a:r>
            <a:r>
              <a:rPr lang="en-US" sz="2000">
                <a:solidFill>
                  <a:srgbClr val="000000"/>
                </a:solidFill>
              </a:rPr>
              <a:t>,D) </a:t>
            </a:r>
            <a:r>
              <a:rPr lang="en-US" sz="2000">
                <a:solidFill>
                  <a:srgbClr val="000000"/>
                </a:solidFill>
                <a:sym typeface="Symbol" pitchFamily="18" charset="2"/>
              </a:rPr>
              <a:t></a:t>
            </a:r>
            <a:r>
              <a:rPr lang="en-US" sz="2000">
                <a:solidFill>
                  <a:srgbClr val="000000"/>
                </a:solidFill>
              </a:rPr>
              <a:t> link(</a:t>
            </a:r>
            <a:r>
              <a:rPr lang="en-US" sz="2000">
                <a:solidFill>
                  <a:srgbClr val="FF0000"/>
                </a:solidFill>
              </a:rPr>
              <a:t>@S</a:t>
            </a:r>
            <a:r>
              <a:rPr lang="en-US" sz="2000">
                <a:solidFill>
                  <a:srgbClr val="000000"/>
                </a:solidFill>
              </a:rPr>
              <a:t>,Z), reachable(</a:t>
            </a:r>
            <a:r>
              <a:rPr lang="en-US" sz="2000">
                <a:solidFill>
                  <a:srgbClr val="FF0000"/>
                </a:solidFill>
              </a:rPr>
              <a:t>@Z</a:t>
            </a:r>
            <a:r>
              <a:rPr lang="en-US" sz="2000">
                <a:solidFill>
                  <a:srgbClr val="000000"/>
                </a:solidFill>
              </a:rPr>
              <a:t>,D) </a:t>
            </a:r>
          </a:p>
        </p:txBody>
      </p:sp>
      <p:sp>
        <p:nvSpPr>
          <p:cNvPr id="1293317" name="Text Box 5"/>
          <p:cNvSpPr txBox="1">
            <a:spLocks noChangeArrowheads="1"/>
          </p:cNvSpPr>
          <p:nvPr/>
        </p:nvSpPr>
        <p:spPr bwMode="auto">
          <a:xfrm>
            <a:off x="2362200" y="3324225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Data placement </a:t>
            </a:r>
            <a:r>
              <a:rPr lang="en-US" sz="2000">
                <a:solidFill>
                  <a:schemeClr val="tx2"/>
                </a:solidFill>
                <a:sym typeface="Symbol" pitchFamily="18" charset="2"/>
              </a:rPr>
              <a:t>induces</a:t>
            </a:r>
            <a:r>
              <a:rPr lang="en-US" sz="2000">
                <a:solidFill>
                  <a:schemeClr val="tx2"/>
                </a:solidFill>
              </a:rPr>
              <a:t> communication</a:t>
            </a:r>
          </a:p>
        </p:txBody>
      </p:sp>
      <p:sp>
        <p:nvSpPr>
          <p:cNvPr id="1293318" name="Line 6"/>
          <p:cNvSpPr>
            <a:spLocks noChangeShapeType="1"/>
          </p:cNvSpPr>
          <p:nvPr/>
        </p:nvSpPr>
        <p:spPr bwMode="auto">
          <a:xfrm flipV="1">
            <a:off x="5016500" y="3146425"/>
            <a:ext cx="12700" cy="2667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93319" name="Line 7"/>
          <p:cNvSpPr>
            <a:spLocks noChangeShapeType="1"/>
          </p:cNvSpPr>
          <p:nvPr/>
        </p:nvSpPr>
        <p:spPr bwMode="auto">
          <a:xfrm flipH="1" flipV="1">
            <a:off x="3365500" y="3121025"/>
            <a:ext cx="114300" cy="2667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93320" name="Line 8"/>
          <p:cNvSpPr>
            <a:spLocks noChangeShapeType="1"/>
          </p:cNvSpPr>
          <p:nvPr/>
        </p:nvSpPr>
        <p:spPr bwMode="auto">
          <a:xfrm flipV="1">
            <a:off x="6883400" y="3121025"/>
            <a:ext cx="127000" cy="304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3316" grpId="0"/>
      <p:bldP spid="1293317" grpId="0"/>
      <p:bldP spid="1293318" grpId="0" animBg="1"/>
      <p:bldP spid="1293319" grpId="0" animBg="1"/>
      <p:bldP spid="12933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r>
              <a:rPr lang="en-US" smtClean="0"/>
              <a:t>Path Vector Protocol Example</a:t>
            </a:r>
          </a:p>
        </p:txBody>
      </p:sp>
      <p:sp>
        <p:nvSpPr>
          <p:cNvPr id="54274" name="Rectangle 60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901700" y="2133600"/>
            <a:ext cx="7454900" cy="4114800"/>
          </a:xfrm>
        </p:spPr>
        <p:txBody>
          <a:bodyPr/>
          <a:lstStyle/>
          <a:p>
            <a:r>
              <a:rPr lang="en-US" sz="2400" smtClean="0"/>
              <a:t>Advertisement: entire path to a destination</a:t>
            </a:r>
          </a:p>
          <a:p>
            <a:r>
              <a:rPr lang="en-US" sz="2400" smtClean="0"/>
              <a:t>Each node receives advertisement, add itself to path and forward to neighbors</a:t>
            </a:r>
          </a:p>
        </p:txBody>
      </p:sp>
      <p:sp>
        <p:nvSpPr>
          <p:cNvPr id="1044498" name="Text Box 18"/>
          <p:cNvSpPr txBox="1">
            <a:spLocks noChangeArrowheads="1"/>
          </p:cNvSpPr>
          <p:nvPr/>
        </p:nvSpPr>
        <p:spPr bwMode="auto">
          <a:xfrm>
            <a:off x="5080000" y="3770313"/>
            <a:ext cx="165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path=[c,d]</a:t>
            </a:r>
          </a:p>
        </p:txBody>
      </p:sp>
      <p:sp>
        <p:nvSpPr>
          <p:cNvPr id="1044499" name="Text Box 19"/>
          <p:cNvSpPr txBox="1">
            <a:spLocks noChangeArrowheads="1"/>
          </p:cNvSpPr>
          <p:nvPr/>
        </p:nvSpPr>
        <p:spPr bwMode="auto">
          <a:xfrm>
            <a:off x="3225800" y="3770313"/>
            <a:ext cx="1816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path=[b</a:t>
            </a:r>
            <a:r>
              <a:rPr lang="en-US">
                <a:solidFill>
                  <a:srgbClr val="FF0000"/>
                </a:solidFill>
                <a:sym typeface="Symbol" pitchFamily="18" charset="2"/>
              </a:rPr>
              <a:t>,</a:t>
            </a:r>
            <a:r>
              <a:rPr lang="en-US">
                <a:solidFill>
                  <a:srgbClr val="FF0000"/>
                </a:solidFill>
              </a:rPr>
              <a:t>c</a:t>
            </a:r>
            <a:r>
              <a:rPr lang="en-US">
                <a:solidFill>
                  <a:srgbClr val="FF0000"/>
                </a:solidFill>
                <a:sym typeface="Symbol" pitchFamily="18" charset="2"/>
              </a:rPr>
              <a:t>,</a:t>
            </a:r>
            <a:r>
              <a:rPr lang="en-US">
                <a:solidFill>
                  <a:srgbClr val="FF0000"/>
                </a:solidFill>
              </a:rPr>
              <a:t>d]</a:t>
            </a:r>
          </a:p>
        </p:txBody>
      </p:sp>
      <p:sp>
        <p:nvSpPr>
          <p:cNvPr id="1044500" name="Text Box 20"/>
          <p:cNvSpPr txBox="1">
            <a:spLocks noChangeArrowheads="1"/>
          </p:cNvSpPr>
          <p:nvPr/>
        </p:nvSpPr>
        <p:spPr bwMode="auto">
          <a:xfrm>
            <a:off x="1130300" y="3770313"/>
            <a:ext cx="1892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path=[a</a:t>
            </a:r>
            <a:r>
              <a:rPr lang="en-US">
                <a:solidFill>
                  <a:srgbClr val="FF0000"/>
                </a:solidFill>
                <a:sym typeface="Symbol" pitchFamily="18" charset="2"/>
              </a:rPr>
              <a:t>,</a:t>
            </a:r>
            <a:r>
              <a:rPr lang="en-US">
                <a:solidFill>
                  <a:srgbClr val="FF0000"/>
                </a:solidFill>
              </a:rPr>
              <a:t>b,c,d]</a:t>
            </a:r>
          </a:p>
        </p:txBody>
      </p:sp>
      <p:sp>
        <p:nvSpPr>
          <p:cNvPr id="1044502" name="Text Box 22"/>
          <p:cNvSpPr txBox="1">
            <a:spLocks noChangeArrowheads="1"/>
          </p:cNvSpPr>
          <p:nvPr/>
        </p:nvSpPr>
        <p:spPr bwMode="auto">
          <a:xfrm>
            <a:off x="3873500" y="4953000"/>
            <a:ext cx="2197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</a:rPr>
              <a:t>c advertises [c,d]</a:t>
            </a:r>
          </a:p>
        </p:txBody>
      </p:sp>
      <p:sp>
        <p:nvSpPr>
          <p:cNvPr id="1044503" name="Text Box 23"/>
          <p:cNvSpPr txBox="1">
            <a:spLocks noChangeArrowheads="1"/>
          </p:cNvSpPr>
          <p:nvPr/>
        </p:nvSpPr>
        <p:spPr bwMode="auto">
          <a:xfrm>
            <a:off x="1816100" y="4953000"/>
            <a:ext cx="2400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</a:rPr>
              <a:t>b advertises [b,c,d]</a:t>
            </a:r>
          </a:p>
        </p:txBody>
      </p:sp>
      <p:sp>
        <p:nvSpPr>
          <p:cNvPr id="1044526" name="AutoShape 46"/>
          <p:cNvSpPr>
            <a:spLocks noChangeArrowheads="1"/>
          </p:cNvSpPr>
          <p:nvPr/>
        </p:nvSpPr>
        <p:spPr bwMode="auto">
          <a:xfrm rot="10800000">
            <a:off x="4038600" y="4714875"/>
            <a:ext cx="1701800" cy="241300"/>
          </a:xfrm>
          <a:prstGeom prst="curvedDownArrow">
            <a:avLst>
              <a:gd name="adj1" fmla="val 141053"/>
              <a:gd name="adj2" fmla="val 282105"/>
              <a:gd name="adj3" fmla="val 33333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27" name="AutoShape 47"/>
          <p:cNvSpPr>
            <a:spLocks noChangeArrowheads="1"/>
          </p:cNvSpPr>
          <p:nvPr/>
        </p:nvSpPr>
        <p:spPr bwMode="auto">
          <a:xfrm rot="10800000">
            <a:off x="2095500" y="4727575"/>
            <a:ext cx="1701800" cy="241300"/>
          </a:xfrm>
          <a:prstGeom prst="curvedDownArrow">
            <a:avLst>
              <a:gd name="adj1" fmla="val 141053"/>
              <a:gd name="adj2" fmla="val 282105"/>
              <a:gd name="adj3" fmla="val 33333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Oval 242"/>
          <p:cNvSpPr>
            <a:spLocks noChangeArrowheads="1"/>
          </p:cNvSpPr>
          <p:nvPr/>
        </p:nvSpPr>
        <p:spPr bwMode="auto">
          <a:xfrm>
            <a:off x="3670300" y="4138613"/>
            <a:ext cx="5588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sz="2800"/>
              <a:t>b</a:t>
            </a:r>
          </a:p>
        </p:txBody>
      </p:sp>
      <p:sp>
        <p:nvSpPr>
          <p:cNvPr id="54283" name="Oval 243"/>
          <p:cNvSpPr>
            <a:spLocks noChangeArrowheads="1"/>
          </p:cNvSpPr>
          <p:nvPr/>
        </p:nvSpPr>
        <p:spPr bwMode="auto">
          <a:xfrm>
            <a:off x="7327900" y="4138613"/>
            <a:ext cx="5588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sz="2800"/>
              <a:t>d</a:t>
            </a:r>
          </a:p>
        </p:txBody>
      </p:sp>
      <p:sp>
        <p:nvSpPr>
          <p:cNvPr id="54284" name="Oval 244"/>
          <p:cNvSpPr>
            <a:spLocks noChangeArrowheads="1"/>
          </p:cNvSpPr>
          <p:nvPr/>
        </p:nvSpPr>
        <p:spPr bwMode="auto">
          <a:xfrm>
            <a:off x="5600700" y="4138613"/>
            <a:ext cx="5588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sz="2800"/>
              <a:t>c</a:t>
            </a:r>
          </a:p>
        </p:txBody>
      </p:sp>
      <p:sp>
        <p:nvSpPr>
          <p:cNvPr id="54285" name="Oval 245"/>
          <p:cNvSpPr>
            <a:spLocks noChangeArrowheads="1"/>
          </p:cNvSpPr>
          <p:nvPr/>
        </p:nvSpPr>
        <p:spPr bwMode="auto">
          <a:xfrm>
            <a:off x="1812925" y="4138613"/>
            <a:ext cx="5588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sz="2800"/>
              <a:t>a</a:t>
            </a:r>
          </a:p>
        </p:txBody>
      </p:sp>
      <p:cxnSp>
        <p:nvCxnSpPr>
          <p:cNvPr id="54286" name="AutoShape 246"/>
          <p:cNvCxnSpPr>
            <a:cxnSpLocks noChangeShapeType="1"/>
          </p:cNvCxnSpPr>
          <p:nvPr/>
        </p:nvCxnSpPr>
        <p:spPr bwMode="auto">
          <a:xfrm>
            <a:off x="6184900" y="4421188"/>
            <a:ext cx="11334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287" name="AutoShape 247"/>
          <p:cNvCxnSpPr>
            <a:cxnSpLocks noChangeShapeType="1"/>
          </p:cNvCxnSpPr>
          <p:nvPr/>
        </p:nvCxnSpPr>
        <p:spPr bwMode="auto">
          <a:xfrm>
            <a:off x="2371725" y="4408488"/>
            <a:ext cx="1289050" cy="12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288" name="AutoShape 248"/>
          <p:cNvCxnSpPr>
            <a:cxnSpLocks noChangeShapeType="1"/>
          </p:cNvCxnSpPr>
          <p:nvPr/>
        </p:nvCxnSpPr>
        <p:spPr bwMode="auto">
          <a:xfrm>
            <a:off x="4238625" y="4421188"/>
            <a:ext cx="135255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4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4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498" grpId="0"/>
      <p:bldP spid="1044499" grpId="0"/>
      <p:bldP spid="1044500" grpId="0"/>
      <p:bldP spid="1044502" grpId="0"/>
      <p:bldP spid="1044503" grpId="0"/>
      <p:bldP spid="1044526" grpId="0" animBg="1"/>
      <p:bldP spid="10445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293100" cy="1143000"/>
          </a:xfrm>
        </p:spPr>
        <p:txBody>
          <a:bodyPr/>
          <a:lstStyle/>
          <a:p>
            <a:r>
              <a:rPr lang="en-US" smtClean="0"/>
              <a:t>Path Vector in Network Datalog</a:t>
            </a:r>
          </a:p>
        </p:txBody>
      </p:sp>
      <p:sp>
        <p:nvSpPr>
          <p:cNvPr id="56322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81038" y="3771900"/>
            <a:ext cx="81375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4"/>
              </a:buBlip>
            </a:pPr>
            <a:r>
              <a:rPr lang="en-US" sz="2400"/>
              <a:t>Input: link(@source, destination)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4"/>
              </a:buBlip>
            </a:pPr>
            <a:r>
              <a:rPr lang="en-US" sz="2400"/>
              <a:t>Query output: path(@source, destination, </a:t>
            </a:r>
            <a:r>
              <a:rPr lang="en-US" sz="2400">
                <a:solidFill>
                  <a:srgbClr val="FF0000"/>
                </a:solidFill>
              </a:rPr>
              <a:t>pathVector</a:t>
            </a:r>
            <a:r>
              <a:rPr lang="en-US" sz="2400"/>
              <a:t>)</a:t>
            </a:r>
          </a:p>
        </p:txBody>
      </p:sp>
      <p:sp>
        <p:nvSpPr>
          <p:cNvPr id="56323" name="Rectangle 4"/>
          <p:cNvSpPr>
            <a:spLocks noChangeArrowheads="1"/>
          </p:cNvSpPr>
          <p:nvPr/>
        </p:nvSpPr>
        <p:spPr bwMode="auto">
          <a:xfrm>
            <a:off x="650875" y="2149475"/>
            <a:ext cx="770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R1: path(@S,D</a:t>
            </a:r>
            <a:r>
              <a:rPr lang="en-US" sz="2000">
                <a:solidFill>
                  <a:srgbClr val="FF0000"/>
                </a:solidFill>
              </a:rPr>
              <a:t>,P</a:t>
            </a:r>
            <a:r>
              <a:rPr lang="en-US" sz="2000"/>
              <a:t>) </a:t>
            </a:r>
            <a:r>
              <a:rPr lang="en-US" sz="2000">
                <a:sym typeface="Symbol" pitchFamily="18" charset="2"/>
              </a:rPr>
              <a:t></a:t>
            </a:r>
            <a:r>
              <a:rPr lang="en-US" sz="2400"/>
              <a:t> </a:t>
            </a:r>
            <a:r>
              <a:rPr lang="en-US" sz="2000"/>
              <a:t>link(@S,D), </a:t>
            </a:r>
            <a:r>
              <a:rPr lang="en-US" sz="2000">
                <a:solidFill>
                  <a:srgbClr val="FF0000"/>
                </a:solidFill>
              </a:rPr>
              <a:t>P=(S,D).</a:t>
            </a:r>
            <a:r>
              <a:rPr lang="en-US" sz="2000"/>
              <a:t> </a:t>
            </a:r>
          </a:p>
        </p:txBody>
      </p:sp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649288" y="2628900"/>
            <a:ext cx="668337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R2: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56325" name="Rectangle 6"/>
          <p:cNvSpPr>
            <a:spLocks noChangeArrowheads="1"/>
          </p:cNvSpPr>
          <p:nvPr/>
        </p:nvSpPr>
        <p:spPr bwMode="auto">
          <a:xfrm>
            <a:off x="3065463" y="2625725"/>
            <a:ext cx="1508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link(@Z,S), </a:t>
            </a:r>
          </a:p>
        </p:txBody>
      </p:sp>
      <p:sp>
        <p:nvSpPr>
          <p:cNvPr id="56326" name="Rectangle 7"/>
          <p:cNvSpPr>
            <a:spLocks noChangeArrowheads="1"/>
          </p:cNvSpPr>
          <p:nvPr/>
        </p:nvSpPr>
        <p:spPr bwMode="auto">
          <a:xfrm>
            <a:off x="1114425" y="2622550"/>
            <a:ext cx="1824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path(@S,D</a:t>
            </a:r>
            <a:r>
              <a:rPr lang="en-US" sz="2000">
                <a:solidFill>
                  <a:srgbClr val="FF0000"/>
                </a:solidFill>
              </a:rPr>
              <a:t>,P</a:t>
            </a:r>
            <a:r>
              <a:rPr lang="en-US" sz="2000"/>
              <a:t>)</a:t>
            </a:r>
            <a:endParaRPr lang="en-US" sz="2000">
              <a:sym typeface="Symbol" pitchFamily="18" charset="2"/>
            </a:endParaRPr>
          </a:p>
        </p:txBody>
      </p:sp>
      <p:sp>
        <p:nvSpPr>
          <p:cNvPr id="56327" name="Rectangle 8"/>
          <p:cNvSpPr>
            <a:spLocks noChangeArrowheads="1"/>
          </p:cNvSpPr>
          <p:nvPr/>
        </p:nvSpPr>
        <p:spPr bwMode="auto">
          <a:xfrm>
            <a:off x="6099175" y="2616200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P=S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</a:t>
            </a:r>
            <a:r>
              <a:rPr lang="en-US" sz="2000">
                <a:solidFill>
                  <a:srgbClr val="FF0000"/>
                </a:solidFill>
              </a:rPr>
              <a:t>P</a:t>
            </a:r>
            <a:r>
              <a:rPr lang="en-US" sz="2000" baseline="-25000">
                <a:solidFill>
                  <a:srgbClr val="FF0000"/>
                </a:solidFill>
              </a:rPr>
              <a:t>2</a:t>
            </a:r>
            <a:r>
              <a:rPr lang="en-US" sz="200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56328" name="Rectangle 9"/>
          <p:cNvSpPr>
            <a:spLocks noChangeArrowheads="1"/>
          </p:cNvSpPr>
          <p:nvPr/>
        </p:nvSpPr>
        <p:spPr bwMode="auto">
          <a:xfrm>
            <a:off x="4349750" y="2614613"/>
            <a:ext cx="1881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path(@Z,D</a:t>
            </a:r>
            <a:r>
              <a:rPr lang="en-US" sz="2000">
                <a:solidFill>
                  <a:srgbClr val="FF0000"/>
                </a:solidFill>
              </a:rPr>
              <a:t>,P</a:t>
            </a:r>
            <a:r>
              <a:rPr lang="en-US" sz="2000" baseline="-25000">
                <a:solidFill>
                  <a:srgbClr val="FF0000"/>
                </a:solidFill>
              </a:rPr>
              <a:t>2</a:t>
            </a:r>
            <a:r>
              <a:rPr lang="en-US" sz="2000"/>
              <a:t>),</a:t>
            </a:r>
          </a:p>
        </p:txBody>
      </p:sp>
      <p:sp>
        <p:nvSpPr>
          <p:cNvPr id="56329" name="Rectangle 10"/>
          <p:cNvSpPr>
            <a:spLocks noChangeArrowheads="1"/>
          </p:cNvSpPr>
          <p:nvPr/>
        </p:nvSpPr>
        <p:spPr bwMode="auto">
          <a:xfrm>
            <a:off x="2743200" y="2609850"/>
            <a:ext cx="434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ym typeface="Symbol" pitchFamily="18" charset="2"/>
              </a:rPr>
              <a:t></a:t>
            </a:r>
          </a:p>
        </p:txBody>
      </p:sp>
      <p:sp>
        <p:nvSpPr>
          <p:cNvPr id="56330" name="Rectangle 11"/>
          <p:cNvSpPr>
            <a:spLocks noChangeArrowheads="1"/>
          </p:cNvSpPr>
          <p:nvPr/>
        </p:nvSpPr>
        <p:spPr bwMode="auto">
          <a:xfrm>
            <a:off x="630238" y="3035300"/>
            <a:ext cx="2686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Query: path(@S,D,P) </a:t>
            </a:r>
          </a:p>
        </p:txBody>
      </p:sp>
      <p:sp>
        <p:nvSpPr>
          <p:cNvPr id="626724" name="Oval 36"/>
          <p:cNvSpPr>
            <a:spLocks noChangeArrowheads="1"/>
          </p:cNvSpPr>
          <p:nvPr/>
        </p:nvSpPr>
        <p:spPr bwMode="auto">
          <a:xfrm>
            <a:off x="6045200" y="2590800"/>
            <a:ext cx="1160463" cy="48260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6727" name="Text Box 39"/>
          <p:cNvSpPr txBox="1">
            <a:spLocks noChangeArrowheads="1"/>
          </p:cNvSpPr>
          <p:nvPr/>
        </p:nvSpPr>
        <p:spPr bwMode="auto">
          <a:xfrm>
            <a:off x="5305425" y="3036888"/>
            <a:ext cx="3478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Add S to front of P</a:t>
            </a:r>
            <a:r>
              <a:rPr lang="en-US" sz="2000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26728" name="Oval 40"/>
          <p:cNvSpPr>
            <a:spLocks noChangeArrowheads="1"/>
          </p:cNvSpPr>
          <p:nvPr/>
        </p:nvSpPr>
        <p:spPr bwMode="auto">
          <a:xfrm>
            <a:off x="4406900" y="2178050"/>
            <a:ext cx="1271588" cy="48260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724" grpId="0" animBg="1"/>
      <p:bldP spid="626727" grpId="0"/>
      <p:bldP spid="6267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30" name="Oval 130"/>
          <p:cNvSpPr>
            <a:spLocks noChangeArrowheads="1"/>
          </p:cNvSpPr>
          <p:nvPr/>
        </p:nvSpPr>
        <p:spPr bwMode="auto">
          <a:xfrm>
            <a:off x="2082800" y="5943600"/>
            <a:ext cx="4470400" cy="685800"/>
          </a:xfrm>
          <a:prstGeom prst="ellips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title"/>
          </p:nvPr>
        </p:nvSpPr>
        <p:spPr>
          <a:xfrm>
            <a:off x="584200" y="381000"/>
            <a:ext cx="7010400" cy="1143000"/>
          </a:xfrm>
        </p:spPr>
        <p:txBody>
          <a:bodyPr/>
          <a:lstStyle/>
          <a:p>
            <a:r>
              <a:rPr lang="en-US" smtClean="0"/>
              <a:t>Datalog </a:t>
            </a:r>
            <a:r>
              <a:rPr lang="en-US" smtClean="0">
                <a:sym typeface="Wingdings" pitchFamily="2" charset="2"/>
              </a:rPr>
              <a:t></a:t>
            </a:r>
            <a:r>
              <a:rPr lang="en-US" smtClean="0"/>
              <a:t> Execution Plan</a:t>
            </a:r>
            <a:r>
              <a:rPr lang="en-US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8371" name="Rectangle 7"/>
          <p:cNvSpPr>
            <a:spLocks noChangeArrowheads="1"/>
          </p:cNvSpPr>
          <p:nvPr/>
        </p:nvSpPr>
        <p:spPr bwMode="auto">
          <a:xfrm>
            <a:off x="650875" y="2057400"/>
            <a:ext cx="770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R1: path(@S,D,P) </a:t>
            </a:r>
            <a:r>
              <a:rPr lang="en-US" sz="2000">
                <a:solidFill>
                  <a:srgbClr val="000000"/>
                </a:solidFill>
                <a:sym typeface="Symbol" pitchFamily="18" charset="2"/>
              </a:rPr>
              <a:t>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link(@S,D), P=(S,D). </a:t>
            </a:r>
          </a:p>
        </p:txBody>
      </p:sp>
      <p:sp>
        <p:nvSpPr>
          <p:cNvPr id="58372" name="Rectangle 8"/>
          <p:cNvSpPr>
            <a:spLocks noChangeArrowheads="1"/>
          </p:cNvSpPr>
          <p:nvPr/>
        </p:nvSpPr>
        <p:spPr bwMode="auto">
          <a:xfrm>
            <a:off x="649288" y="2536825"/>
            <a:ext cx="668337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R2:</a:t>
            </a:r>
          </a:p>
        </p:txBody>
      </p:sp>
      <p:sp>
        <p:nvSpPr>
          <p:cNvPr id="58373" name="Text Box 40"/>
          <p:cNvSpPr txBox="1">
            <a:spLocks noChangeArrowheads="1"/>
          </p:cNvSpPr>
          <p:nvPr/>
        </p:nvSpPr>
        <p:spPr bwMode="auto">
          <a:xfrm>
            <a:off x="2133600" y="6134100"/>
            <a:ext cx="1277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link(@Z,S)</a:t>
            </a:r>
          </a:p>
        </p:txBody>
      </p:sp>
      <p:sp>
        <p:nvSpPr>
          <p:cNvPr id="58374" name="Text Box 41"/>
          <p:cNvSpPr txBox="1">
            <a:spLocks noChangeArrowheads="1"/>
          </p:cNvSpPr>
          <p:nvPr/>
        </p:nvSpPr>
        <p:spPr bwMode="auto">
          <a:xfrm>
            <a:off x="4826000" y="6134100"/>
            <a:ext cx="1611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path(@Z,D,P)</a:t>
            </a:r>
          </a:p>
        </p:txBody>
      </p:sp>
      <p:sp>
        <p:nvSpPr>
          <p:cNvPr id="58375" name="Line 51"/>
          <p:cNvSpPr>
            <a:spLocks noChangeShapeType="1"/>
          </p:cNvSpPr>
          <p:nvPr/>
        </p:nvSpPr>
        <p:spPr bwMode="auto">
          <a:xfrm flipV="1">
            <a:off x="3505200" y="6337300"/>
            <a:ext cx="1295400" cy="31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Text Box 52"/>
          <p:cNvSpPr txBox="1">
            <a:spLocks noChangeArrowheads="1"/>
          </p:cNvSpPr>
          <p:nvPr/>
        </p:nvSpPr>
        <p:spPr bwMode="auto">
          <a:xfrm>
            <a:off x="3889375" y="5994400"/>
            <a:ext cx="530225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R1</a:t>
            </a:r>
          </a:p>
        </p:txBody>
      </p:sp>
      <p:sp>
        <p:nvSpPr>
          <p:cNvPr id="230470" name="Text Box 70"/>
          <p:cNvSpPr txBox="1">
            <a:spLocks noChangeArrowheads="1"/>
          </p:cNvSpPr>
          <p:nvPr/>
        </p:nvSpPr>
        <p:spPr bwMode="auto">
          <a:xfrm>
            <a:off x="4198938" y="3835400"/>
            <a:ext cx="1616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Recursion</a:t>
            </a:r>
          </a:p>
        </p:txBody>
      </p:sp>
      <p:sp>
        <p:nvSpPr>
          <p:cNvPr id="58378" name="Rectangle 74"/>
          <p:cNvSpPr>
            <a:spLocks noChangeArrowheads="1"/>
          </p:cNvSpPr>
          <p:nvPr/>
        </p:nvSpPr>
        <p:spPr bwMode="auto">
          <a:xfrm>
            <a:off x="3113088" y="2517775"/>
            <a:ext cx="1541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link(@</a:t>
            </a:r>
            <a:r>
              <a:rPr lang="en-US" sz="2000">
                <a:solidFill>
                  <a:srgbClr val="FF0000"/>
                </a:solidFill>
              </a:rPr>
              <a:t>Z</a:t>
            </a:r>
            <a:r>
              <a:rPr lang="en-US" sz="2000">
                <a:solidFill>
                  <a:srgbClr val="000000"/>
                </a:solidFill>
              </a:rPr>
              <a:t>,S), </a:t>
            </a:r>
          </a:p>
        </p:txBody>
      </p:sp>
      <p:sp>
        <p:nvSpPr>
          <p:cNvPr id="58379" name="Rectangle 75"/>
          <p:cNvSpPr>
            <a:spLocks noChangeArrowheads="1"/>
          </p:cNvSpPr>
          <p:nvPr/>
        </p:nvSpPr>
        <p:spPr bwMode="auto">
          <a:xfrm>
            <a:off x="1114425" y="2530475"/>
            <a:ext cx="2439988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path(@S,D,P)</a:t>
            </a:r>
            <a:endParaRPr lang="en-US" sz="200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58380" name="Rectangle 76"/>
          <p:cNvSpPr>
            <a:spLocks noChangeArrowheads="1"/>
          </p:cNvSpPr>
          <p:nvPr/>
        </p:nvSpPr>
        <p:spPr bwMode="auto">
          <a:xfrm>
            <a:off x="6324600" y="2520950"/>
            <a:ext cx="1273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P=S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2000">
                <a:sym typeface="Symbol" pitchFamily="18" charset="2"/>
              </a:rPr>
              <a:t> </a:t>
            </a:r>
            <a:r>
              <a:rPr lang="en-US" sz="2000">
                <a:solidFill>
                  <a:srgbClr val="000000"/>
                </a:solidFill>
              </a:rPr>
              <a:t>P</a:t>
            </a:r>
            <a:r>
              <a:rPr lang="en-US" sz="2000" baseline="-25000">
                <a:solidFill>
                  <a:srgbClr val="000000"/>
                </a:solidFill>
              </a:rPr>
              <a:t>2</a:t>
            </a:r>
            <a:r>
              <a:rPr lang="en-US" sz="20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8381" name="Text Box 68"/>
          <p:cNvSpPr txBox="1">
            <a:spLocks noChangeArrowheads="1"/>
          </p:cNvSpPr>
          <p:nvPr/>
        </p:nvSpPr>
        <p:spPr bwMode="auto">
          <a:xfrm>
            <a:off x="3338513" y="4914900"/>
            <a:ext cx="1223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link.Z=path.Z</a:t>
            </a:r>
          </a:p>
        </p:txBody>
      </p:sp>
      <p:grpSp>
        <p:nvGrpSpPr>
          <p:cNvPr id="58382" name="Group 44"/>
          <p:cNvGrpSpPr>
            <a:grpSpLocks/>
          </p:cNvGrpSpPr>
          <p:nvPr/>
        </p:nvGrpSpPr>
        <p:grpSpPr bwMode="auto">
          <a:xfrm>
            <a:off x="3651250" y="4591050"/>
            <a:ext cx="723900" cy="393700"/>
            <a:chOff x="1140" y="2780"/>
            <a:chExt cx="280" cy="184"/>
          </a:xfrm>
        </p:grpSpPr>
        <p:sp>
          <p:nvSpPr>
            <p:cNvPr id="58407" name="AutoShape 42"/>
            <p:cNvSpPr>
              <a:spLocks noChangeArrowheads="1"/>
            </p:cNvSpPr>
            <p:nvPr/>
          </p:nvSpPr>
          <p:spPr bwMode="auto">
            <a:xfrm rot="-5400000">
              <a:off x="1256" y="2800"/>
              <a:ext cx="184" cy="14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8" name="AutoShape 43"/>
            <p:cNvSpPr>
              <a:spLocks noChangeArrowheads="1"/>
            </p:cNvSpPr>
            <p:nvPr/>
          </p:nvSpPr>
          <p:spPr bwMode="auto">
            <a:xfrm rot="5400000" flipH="1">
              <a:off x="1120" y="2800"/>
              <a:ext cx="184" cy="14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83" name="Line 45"/>
          <p:cNvSpPr>
            <a:spLocks noChangeShapeType="1"/>
          </p:cNvSpPr>
          <p:nvPr/>
        </p:nvSpPr>
        <p:spPr bwMode="auto">
          <a:xfrm flipV="1">
            <a:off x="2844800" y="5156200"/>
            <a:ext cx="698500" cy="8763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4" name="Rectangle 77"/>
          <p:cNvSpPr>
            <a:spLocks noChangeArrowheads="1"/>
          </p:cNvSpPr>
          <p:nvPr/>
        </p:nvSpPr>
        <p:spPr bwMode="auto">
          <a:xfrm>
            <a:off x="2998788" y="4591050"/>
            <a:ext cx="530225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R2</a:t>
            </a:r>
          </a:p>
        </p:txBody>
      </p:sp>
      <p:sp>
        <p:nvSpPr>
          <p:cNvPr id="230495" name="Oval 95"/>
          <p:cNvSpPr>
            <a:spLocks noChangeArrowheads="1"/>
          </p:cNvSpPr>
          <p:nvPr/>
        </p:nvSpPr>
        <p:spPr bwMode="auto">
          <a:xfrm>
            <a:off x="2959100" y="4406900"/>
            <a:ext cx="1917700" cy="850900"/>
          </a:xfrm>
          <a:prstGeom prst="ellips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6" name="Rectangle 97"/>
          <p:cNvSpPr>
            <a:spLocks noChangeArrowheads="1"/>
          </p:cNvSpPr>
          <p:nvPr/>
        </p:nvSpPr>
        <p:spPr bwMode="auto">
          <a:xfrm>
            <a:off x="4467225" y="2508250"/>
            <a:ext cx="1933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path(@</a:t>
            </a:r>
            <a:r>
              <a:rPr lang="en-US" sz="2000">
                <a:solidFill>
                  <a:srgbClr val="FF0000"/>
                </a:solidFill>
              </a:rPr>
              <a:t>Z</a:t>
            </a:r>
            <a:r>
              <a:rPr lang="en-US" sz="2000">
                <a:solidFill>
                  <a:srgbClr val="000000"/>
                </a:solidFill>
              </a:rPr>
              <a:t>,D,P</a:t>
            </a:r>
            <a:r>
              <a:rPr lang="en-US" sz="2000" baseline="-25000">
                <a:solidFill>
                  <a:srgbClr val="000000"/>
                </a:solidFill>
              </a:rPr>
              <a:t>2</a:t>
            </a:r>
            <a:r>
              <a:rPr lang="en-US" sz="2000">
                <a:solidFill>
                  <a:srgbClr val="000000"/>
                </a:solidFill>
              </a:rPr>
              <a:t>),</a:t>
            </a:r>
          </a:p>
        </p:txBody>
      </p:sp>
      <p:sp>
        <p:nvSpPr>
          <p:cNvPr id="58387" name="Rectangle 98"/>
          <p:cNvSpPr>
            <a:spLocks noChangeArrowheads="1"/>
          </p:cNvSpPr>
          <p:nvPr/>
        </p:nvSpPr>
        <p:spPr bwMode="auto">
          <a:xfrm>
            <a:off x="2841625" y="2517775"/>
            <a:ext cx="434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sym typeface="Symbol" pitchFamily="18" charset="2"/>
              </a:rPr>
              <a:t></a:t>
            </a:r>
          </a:p>
        </p:txBody>
      </p:sp>
      <p:cxnSp>
        <p:nvCxnSpPr>
          <p:cNvPr id="230464" name="AutoShape 64"/>
          <p:cNvCxnSpPr>
            <a:cxnSpLocks noChangeShapeType="1"/>
          </p:cNvCxnSpPr>
          <p:nvPr/>
        </p:nvCxnSpPr>
        <p:spPr bwMode="auto">
          <a:xfrm flipV="1">
            <a:off x="4027488" y="4222750"/>
            <a:ext cx="608012" cy="439738"/>
          </a:xfrm>
          <a:prstGeom prst="bentConnector3">
            <a:avLst>
              <a:gd name="adj1" fmla="val 2347"/>
            </a:avLst>
          </a:prstGeom>
          <a:noFill/>
          <a:ln w="57150">
            <a:solidFill>
              <a:srgbClr val="000000"/>
            </a:solidFill>
            <a:miter lim="800000"/>
            <a:headEnd/>
            <a:tailEnd type="triangle" w="med" len="med"/>
          </a:ln>
        </p:spPr>
      </p:cxnSp>
      <p:cxnSp>
        <p:nvCxnSpPr>
          <p:cNvPr id="230465" name="AutoShape 65"/>
          <p:cNvCxnSpPr>
            <a:cxnSpLocks noChangeShapeType="1"/>
          </p:cNvCxnSpPr>
          <p:nvPr/>
        </p:nvCxnSpPr>
        <p:spPr bwMode="auto">
          <a:xfrm flipH="1">
            <a:off x="5659438" y="4238625"/>
            <a:ext cx="1587" cy="1908175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30466" name="Line 66"/>
          <p:cNvSpPr>
            <a:spLocks noChangeShapeType="1"/>
          </p:cNvSpPr>
          <p:nvPr/>
        </p:nvSpPr>
        <p:spPr bwMode="auto">
          <a:xfrm>
            <a:off x="4518025" y="4219575"/>
            <a:ext cx="116205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449" name="Line 49"/>
          <p:cNvSpPr>
            <a:spLocks noChangeShapeType="1"/>
          </p:cNvSpPr>
          <p:nvPr/>
        </p:nvSpPr>
        <p:spPr bwMode="auto">
          <a:xfrm flipH="1" flipV="1">
            <a:off x="4559300" y="5181600"/>
            <a:ext cx="698500" cy="889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2" name="Oval 67"/>
          <p:cNvSpPr>
            <a:spLocks noChangeArrowheads="1"/>
          </p:cNvSpPr>
          <p:nvPr/>
        </p:nvSpPr>
        <p:spPr bwMode="auto">
          <a:xfrm>
            <a:off x="4965700" y="4622800"/>
            <a:ext cx="1358900" cy="7874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en-US" sz="2000">
                <a:solidFill>
                  <a:srgbClr val="000000"/>
                </a:solidFill>
              </a:rPr>
              <a:t>Send path.S</a:t>
            </a:r>
          </a:p>
        </p:txBody>
      </p:sp>
      <p:sp>
        <p:nvSpPr>
          <p:cNvPr id="230528" name="Oval 128"/>
          <p:cNvSpPr>
            <a:spLocks noChangeArrowheads="1"/>
          </p:cNvSpPr>
          <p:nvPr/>
        </p:nvSpPr>
        <p:spPr bwMode="auto">
          <a:xfrm>
            <a:off x="4826000" y="6108700"/>
            <a:ext cx="1549400" cy="482600"/>
          </a:xfrm>
          <a:prstGeom prst="ellips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531" name="Oval 131"/>
          <p:cNvSpPr>
            <a:spLocks noChangeArrowheads="1"/>
          </p:cNvSpPr>
          <p:nvPr/>
        </p:nvSpPr>
        <p:spPr bwMode="auto">
          <a:xfrm>
            <a:off x="2108200" y="6083300"/>
            <a:ext cx="1295400" cy="457200"/>
          </a:xfrm>
          <a:prstGeom prst="ellips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505" name="Oval 105"/>
          <p:cNvSpPr>
            <a:spLocks noChangeArrowheads="1"/>
          </p:cNvSpPr>
          <p:nvPr/>
        </p:nvSpPr>
        <p:spPr bwMode="auto">
          <a:xfrm>
            <a:off x="4889500" y="4533900"/>
            <a:ext cx="1524000" cy="952500"/>
          </a:xfrm>
          <a:prstGeom prst="ellips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532" name="Oval 132"/>
          <p:cNvSpPr>
            <a:spLocks noChangeArrowheads="1"/>
          </p:cNvSpPr>
          <p:nvPr/>
        </p:nvSpPr>
        <p:spPr bwMode="auto">
          <a:xfrm>
            <a:off x="990600" y="2511425"/>
            <a:ext cx="1841500" cy="457200"/>
          </a:xfrm>
          <a:prstGeom prst="ellips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46"/>
          <p:cNvGrpSpPr>
            <a:grpSpLocks/>
          </p:cNvGrpSpPr>
          <p:nvPr/>
        </p:nvGrpSpPr>
        <p:grpSpPr bwMode="auto">
          <a:xfrm>
            <a:off x="3035300" y="2911475"/>
            <a:ext cx="3441700" cy="635000"/>
            <a:chOff x="1576" y="1628"/>
            <a:chExt cx="2168" cy="400"/>
          </a:xfrm>
        </p:grpSpPr>
        <p:sp>
          <p:nvSpPr>
            <p:cNvPr id="58402" name="AutoShape 85"/>
            <p:cNvSpPr>
              <a:spLocks noChangeArrowheads="1"/>
            </p:cNvSpPr>
            <p:nvPr/>
          </p:nvSpPr>
          <p:spPr bwMode="auto">
            <a:xfrm flipH="1">
              <a:off x="2046" y="1628"/>
              <a:ext cx="974" cy="182"/>
            </a:xfrm>
            <a:prstGeom prst="curvedUpArrow">
              <a:avLst>
                <a:gd name="adj1" fmla="val 49057"/>
                <a:gd name="adj2" fmla="val 181262"/>
                <a:gd name="adj3" fmla="val 31611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3" name="Text Box 91"/>
            <p:cNvSpPr txBox="1">
              <a:spLocks noChangeArrowheads="1"/>
            </p:cNvSpPr>
            <p:nvPr/>
          </p:nvSpPr>
          <p:spPr bwMode="auto">
            <a:xfrm>
              <a:off x="1576" y="1816"/>
              <a:ext cx="21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Matching variable </a:t>
              </a:r>
              <a:r>
                <a:rPr lang="en-US" sz="1600">
                  <a:solidFill>
                    <a:srgbClr val="FF0000"/>
                  </a:solidFill>
                </a:rPr>
                <a:t>Z</a:t>
              </a:r>
              <a:r>
                <a:rPr lang="en-US" sz="1600"/>
                <a:t> = “Join”</a:t>
              </a:r>
            </a:p>
          </p:txBody>
        </p:sp>
        <p:grpSp>
          <p:nvGrpSpPr>
            <p:cNvPr id="58404" name="Group 92"/>
            <p:cNvGrpSpPr>
              <a:grpSpLocks/>
            </p:cNvGrpSpPr>
            <p:nvPr/>
          </p:nvGrpSpPr>
          <p:grpSpPr bwMode="auto">
            <a:xfrm>
              <a:off x="3246" y="1856"/>
              <a:ext cx="249" cy="149"/>
              <a:chOff x="724" y="2780"/>
              <a:chExt cx="279" cy="184"/>
            </a:xfrm>
          </p:grpSpPr>
          <p:sp>
            <p:nvSpPr>
              <p:cNvPr id="58405" name="AutoShape 93"/>
              <p:cNvSpPr>
                <a:spLocks noChangeArrowheads="1"/>
              </p:cNvSpPr>
              <p:nvPr/>
            </p:nvSpPr>
            <p:spPr bwMode="auto">
              <a:xfrm rot="-5400000">
                <a:off x="839" y="2800"/>
                <a:ext cx="184" cy="144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06" name="AutoShape 94"/>
              <p:cNvSpPr>
                <a:spLocks noChangeArrowheads="1"/>
              </p:cNvSpPr>
              <p:nvPr/>
            </p:nvSpPr>
            <p:spPr bwMode="auto">
              <a:xfrm rot="5400000" flipH="1">
                <a:off x="704" y="2800"/>
                <a:ext cx="184" cy="144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141"/>
          <p:cNvGrpSpPr>
            <a:grpSpLocks/>
          </p:cNvGrpSpPr>
          <p:nvPr/>
        </p:nvGrpSpPr>
        <p:grpSpPr bwMode="auto">
          <a:xfrm>
            <a:off x="3098800" y="2473325"/>
            <a:ext cx="3200400" cy="520700"/>
            <a:chOff x="1824" y="1352"/>
            <a:chExt cx="1592" cy="328"/>
          </a:xfrm>
        </p:grpSpPr>
        <p:sp>
          <p:nvSpPr>
            <p:cNvPr id="58400" name="Oval 133"/>
            <p:cNvSpPr>
              <a:spLocks noChangeArrowheads="1"/>
            </p:cNvSpPr>
            <p:nvPr/>
          </p:nvSpPr>
          <p:spPr bwMode="auto">
            <a:xfrm>
              <a:off x="2512" y="1352"/>
              <a:ext cx="904" cy="328"/>
            </a:xfrm>
            <a:prstGeom prst="ellips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1" name="Oval 134"/>
            <p:cNvSpPr>
              <a:spLocks noChangeArrowheads="1"/>
            </p:cNvSpPr>
            <p:nvPr/>
          </p:nvSpPr>
          <p:spPr bwMode="auto">
            <a:xfrm>
              <a:off x="1824" y="1360"/>
              <a:ext cx="688" cy="312"/>
            </a:xfrm>
            <a:prstGeom prst="ellips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0535" name="Oval 135"/>
          <p:cNvSpPr>
            <a:spLocks noChangeArrowheads="1"/>
          </p:cNvSpPr>
          <p:nvPr/>
        </p:nvSpPr>
        <p:spPr bwMode="auto">
          <a:xfrm>
            <a:off x="495300" y="2066925"/>
            <a:ext cx="5207000" cy="469900"/>
          </a:xfrm>
          <a:prstGeom prst="ellips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2304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304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2304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304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304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304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304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304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530" grpId="0" animBg="1"/>
      <p:bldP spid="230530" grpId="1" animBg="1"/>
      <p:bldP spid="230470" grpId="0"/>
      <p:bldP spid="230495" grpId="0" animBg="1"/>
      <p:bldP spid="230495" grpId="1" animBg="1"/>
      <p:bldP spid="230495" grpId="2" animBg="1"/>
      <p:bldP spid="230495" grpId="3" animBg="1"/>
      <p:bldP spid="230528" grpId="0" animBg="1"/>
      <p:bldP spid="230528" grpId="1" animBg="1"/>
      <p:bldP spid="230528" grpId="2" animBg="1"/>
      <p:bldP spid="230528" grpId="3" animBg="1"/>
      <p:bldP spid="230531" grpId="0" animBg="1"/>
      <p:bldP spid="230531" grpId="1" animBg="1"/>
      <p:bldP spid="230505" grpId="0" animBg="1"/>
      <p:bldP spid="230505" grpId="1" animBg="1"/>
      <p:bldP spid="230505" grpId="2" animBg="1"/>
      <p:bldP spid="230532" grpId="0" animBg="1"/>
      <p:bldP spid="230532" grpId="1" animBg="1"/>
      <p:bldP spid="230535" grpId="0" animBg="1"/>
      <p:bldP spid="23053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1159" name="Group 375"/>
          <p:cNvGraphicFramePr>
            <a:graphicFrameLocks noGrp="1"/>
          </p:cNvGraphicFramePr>
          <p:nvPr/>
        </p:nvGraphicFramePr>
        <p:xfrm>
          <a:off x="2024063" y="5480050"/>
          <a:ext cx="1341437" cy="304800"/>
        </p:xfrm>
        <a:graphic>
          <a:graphicData uri="http://schemas.openxmlformats.org/drawingml/2006/table">
            <a:tbl>
              <a:tblPr/>
              <a:tblGrid>
                <a:gridCol w="460375"/>
                <a:gridCol w="319087"/>
                <a:gridCol w="561975"/>
              </a:tblGrid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@S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31153" name="Group 369"/>
          <p:cNvGraphicFramePr>
            <a:graphicFrameLocks noGrp="1"/>
          </p:cNvGraphicFramePr>
          <p:nvPr/>
        </p:nvGraphicFramePr>
        <p:xfrm>
          <a:off x="5868988" y="5492750"/>
          <a:ext cx="1338262" cy="611188"/>
        </p:xfrm>
        <a:graphic>
          <a:graphicData uri="http://schemas.openxmlformats.org/drawingml/2006/table">
            <a:tbl>
              <a:tblPr/>
              <a:tblGrid>
                <a:gridCol w="460375"/>
                <a:gridCol w="319087"/>
                <a:gridCol w="5588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@S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@c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[c,d]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sp>
        <p:nvSpPr>
          <p:cNvPr id="60441" name="Rectangle 51"/>
          <p:cNvSpPr>
            <a:spLocks noChangeArrowheads="1"/>
          </p:cNvSpPr>
          <p:nvPr/>
        </p:nvSpPr>
        <p:spPr bwMode="auto">
          <a:xfrm>
            <a:off x="674688" y="541338"/>
            <a:ext cx="42179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chemeClr val="tx2"/>
                </a:solidFill>
              </a:rPr>
              <a:t>Query Execution</a:t>
            </a:r>
          </a:p>
        </p:txBody>
      </p:sp>
      <p:graphicFrame>
        <p:nvGraphicFramePr>
          <p:cNvPr id="631135" name="Group 351"/>
          <p:cNvGraphicFramePr>
            <a:graphicFrameLocks noGrp="1"/>
          </p:cNvGraphicFramePr>
          <p:nvPr/>
        </p:nvGraphicFramePr>
        <p:xfrm>
          <a:off x="3954463" y="5492750"/>
          <a:ext cx="1335087" cy="311150"/>
        </p:xfrm>
        <a:graphic>
          <a:graphicData uri="http://schemas.openxmlformats.org/drawingml/2006/table">
            <a:tbl>
              <a:tblPr/>
              <a:tblGrid>
                <a:gridCol w="460375"/>
                <a:gridCol w="319087"/>
                <a:gridCol w="555625"/>
              </a:tblGrid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@S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31156" name="Group 372"/>
          <p:cNvGraphicFramePr>
            <a:graphicFrameLocks noGrp="1"/>
          </p:cNvGraphicFramePr>
          <p:nvPr/>
        </p:nvGraphicFramePr>
        <p:xfrm>
          <a:off x="5872163" y="5492750"/>
          <a:ext cx="1344612" cy="304800"/>
        </p:xfrm>
        <a:graphic>
          <a:graphicData uri="http://schemas.openxmlformats.org/drawingml/2006/table">
            <a:tbl>
              <a:tblPr/>
              <a:tblGrid>
                <a:gridCol w="460375"/>
                <a:gridCol w="319087"/>
                <a:gridCol w="56515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@S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462" name="Text Box 263"/>
          <p:cNvSpPr txBox="1">
            <a:spLocks noChangeArrowheads="1"/>
          </p:cNvSpPr>
          <p:nvPr/>
        </p:nvSpPr>
        <p:spPr bwMode="auto">
          <a:xfrm>
            <a:off x="800100" y="3098800"/>
            <a:ext cx="1271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Neighbor table:</a:t>
            </a:r>
          </a:p>
        </p:txBody>
      </p:sp>
      <p:graphicFrame>
        <p:nvGraphicFramePr>
          <p:cNvPr id="631048" name="Group 264"/>
          <p:cNvGraphicFramePr>
            <a:graphicFrameLocks noGrp="1"/>
          </p:cNvGraphicFramePr>
          <p:nvPr/>
        </p:nvGraphicFramePr>
        <p:xfrm>
          <a:off x="6037263" y="3175000"/>
          <a:ext cx="842962" cy="914400"/>
        </p:xfrm>
        <a:graphic>
          <a:graphicData uri="http://schemas.openxmlformats.org/drawingml/2006/table">
            <a:tbl>
              <a:tblPr/>
              <a:tblGrid>
                <a:gridCol w="460375"/>
                <a:gridCol w="382587"/>
              </a:tblGrid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477" name="Text Box 278"/>
          <p:cNvSpPr txBox="1">
            <a:spLocks noChangeArrowheads="1"/>
          </p:cNvSpPr>
          <p:nvPr/>
        </p:nvSpPr>
        <p:spPr bwMode="auto">
          <a:xfrm>
            <a:off x="6189663" y="2857500"/>
            <a:ext cx="558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link</a:t>
            </a:r>
          </a:p>
        </p:txBody>
      </p:sp>
      <p:graphicFrame>
        <p:nvGraphicFramePr>
          <p:cNvPr id="631063" name="Group 279"/>
          <p:cNvGraphicFramePr>
            <a:graphicFrameLocks noGrp="1"/>
          </p:cNvGraphicFramePr>
          <p:nvPr/>
        </p:nvGraphicFramePr>
        <p:xfrm>
          <a:off x="4030663" y="3162300"/>
          <a:ext cx="846137" cy="914400"/>
        </p:xfrm>
        <a:graphic>
          <a:graphicData uri="http://schemas.openxmlformats.org/drawingml/2006/table">
            <a:tbl>
              <a:tblPr/>
              <a:tblGrid>
                <a:gridCol w="515937"/>
                <a:gridCol w="330200"/>
              </a:tblGrid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492" name="Text Box 293"/>
          <p:cNvSpPr txBox="1">
            <a:spLocks noChangeArrowheads="1"/>
          </p:cNvSpPr>
          <p:nvPr/>
        </p:nvSpPr>
        <p:spPr bwMode="auto">
          <a:xfrm>
            <a:off x="4183063" y="2844800"/>
            <a:ext cx="558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link</a:t>
            </a:r>
          </a:p>
        </p:txBody>
      </p:sp>
      <p:graphicFrame>
        <p:nvGraphicFramePr>
          <p:cNvPr id="631078" name="Group 294"/>
          <p:cNvGraphicFramePr>
            <a:graphicFrameLocks noGrp="1"/>
          </p:cNvGraphicFramePr>
          <p:nvPr/>
        </p:nvGraphicFramePr>
        <p:xfrm>
          <a:off x="2316163" y="3175000"/>
          <a:ext cx="779462" cy="609600"/>
        </p:xfrm>
        <a:graphic>
          <a:graphicData uri="http://schemas.openxmlformats.org/drawingml/2006/table">
            <a:tbl>
              <a:tblPr/>
              <a:tblGrid>
                <a:gridCol w="460375"/>
                <a:gridCol w="319087"/>
              </a:tblGrid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504" name="Text Box 305"/>
          <p:cNvSpPr txBox="1">
            <a:spLocks noChangeArrowheads="1"/>
          </p:cNvSpPr>
          <p:nvPr/>
        </p:nvSpPr>
        <p:spPr bwMode="auto">
          <a:xfrm>
            <a:off x="2455863" y="2844800"/>
            <a:ext cx="558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link</a:t>
            </a:r>
          </a:p>
        </p:txBody>
      </p:sp>
      <p:graphicFrame>
        <p:nvGraphicFramePr>
          <p:cNvPr id="631090" name="Group 306"/>
          <p:cNvGraphicFramePr>
            <a:graphicFrameLocks noGrp="1"/>
          </p:cNvGraphicFramePr>
          <p:nvPr/>
        </p:nvGraphicFramePr>
        <p:xfrm>
          <a:off x="7726363" y="3187700"/>
          <a:ext cx="795337" cy="609600"/>
        </p:xfrm>
        <a:graphic>
          <a:graphicData uri="http://schemas.openxmlformats.org/drawingml/2006/table">
            <a:tbl>
              <a:tblPr/>
              <a:tblGrid>
                <a:gridCol w="503237"/>
                <a:gridCol w="292100"/>
              </a:tblGrid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516" name="Text Box 317"/>
          <p:cNvSpPr txBox="1">
            <a:spLocks noChangeArrowheads="1"/>
          </p:cNvSpPr>
          <p:nvPr/>
        </p:nvSpPr>
        <p:spPr bwMode="auto">
          <a:xfrm>
            <a:off x="7853363" y="2870200"/>
            <a:ext cx="558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link</a:t>
            </a:r>
          </a:p>
        </p:txBody>
      </p:sp>
      <p:sp>
        <p:nvSpPr>
          <p:cNvPr id="60517" name="Oval 322"/>
          <p:cNvSpPr>
            <a:spLocks noChangeArrowheads="1"/>
          </p:cNvSpPr>
          <p:nvPr/>
        </p:nvSpPr>
        <p:spPr bwMode="auto">
          <a:xfrm>
            <a:off x="4178300" y="4164013"/>
            <a:ext cx="5588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sz="2800"/>
              <a:t>b</a:t>
            </a:r>
          </a:p>
        </p:txBody>
      </p:sp>
      <p:sp>
        <p:nvSpPr>
          <p:cNvPr id="60518" name="Oval 323"/>
          <p:cNvSpPr>
            <a:spLocks noChangeArrowheads="1"/>
          </p:cNvSpPr>
          <p:nvPr/>
        </p:nvSpPr>
        <p:spPr bwMode="auto">
          <a:xfrm>
            <a:off x="7835900" y="4164013"/>
            <a:ext cx="5588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sz="2800"/>
              <a:t>d</a:t>
            </a:r>
          </a:p>
        </p:txBody>
      </p:sp>
      <p:sp>
        <p:nvSpPr>
          <p:cNvPr id="60519" name="Oval 324"/>
          <p:cNvSpPr>
            <a:spLocks noChangeArrowheads="1"/>
          </p:cNvSpPr>
          <p:nvPr/>
        </p:nvSpPr>
        <p:spPr bwMode="auto">
          <a:xfrm>
            <a:off x="6108700" y="4164013"/>
            <a:ext cx="5588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sz="2800"/>
              <a:t>c</a:t>
            </a:r>
          </a:p>
        </p:txBody>
      </p:sp>
      <p:sp>
        <p:nvSpPr>
          <p:cNvPr id="60520" name="Oval 325"/>
          <p:cNvSpPr>
            <a:spLocks noChangeArrowheads="1"/>
          </p:cNvSpPr>
          <p:nvPr/>
        </p:nvSpPr>
        <p:spPr bwMode="auto">
          <a:xfrm>
            <a:off x="2320925" y="4164013"/>
            <a:ext cx="5588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sz="2800"/>
              <a:t>a</a:t>
            </a:r>
          </a:p>
        </p:txBody>
      </p:sp>
      <p:cxnSp>
        <p:nvCxnSpPr>
          <p:cNvPr id="60521" name="AutoShape 326"/>
          <p:cNvCxnSpPr>
            <a:cxnSpLocks noChangeShapeType="1"/>
          </p:cNvCxnSpPr>
          <p:nvPr/>
        </p:nvCxnSpPr>
        <p:spPr bwMode="auto">
          <a:xfrm>
            <a:off x="6692900" y="4446588"/>
            <a:ext cx="11334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522" name="AutoShape 327"/>
          <p:cNvCxnSpPr>
            <a:cxnSpLocks noChangeShapeType="1"/>
          </p:cNvCxnSpPr>
          <p:nvPr/>
        </p:nvCxnSpPr>
        <p:spPr bwMode="auto">
          <a:xfrm>
            <a:off x="2879725" y="4433888"/>
            <a:ext cx="1289050" cy="12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523" name="AutoShape 328"/>
          <p:cNvCxnSpPr>
            <a:cxnSpLocks noChangeShapeType="1"/>
          </p:cNvCxnSpPr>
          <p:nvPr/>
        </p:nvCxnSpPr>
        <p:spPr bwMode="auto">
          <a:xfrm>
            <a:off x="4746625" y="4446588"/>
            <a:ext cx="135255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60524" name="Group 376"/>
          <p:cNvGrpSpPr>
            <a:grpSpLocks/>
          </p:cNvGrpSpPr>
          <p:nvPr/>
        </p:nvGrpSpPr>
        <p:grpSpPr bwMode="auto">
          <a:xfrm>
            <a:off x="2100263" y="5127625"/>
            <a:ext cx="5080000" cy="368300"/>
            <a:chOff x="1323" y="3230"/>
            <a:chExt cx="3200" cy="232"/>
          </a:xfrm>
        </p:grpSpPr>
        <p:sp>
          <p:nvSpPr>
            <p:cNvPr id="60530" name="Text Box 330"/>
            <p:cNvSpPr txBox="1">
              <a:spLocks noChangeArrowheads="1"/>
            </p:cNvSpPr>
            <p:nvPr/>
          </p:nvSpPr>
          <p:spPr bwMode="auto">
            <a:xfrm>
              <a:off x="1323" y="3230"/>
              <a:ext cx="77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   path</a:t>
              </a:r>
            </a:p>
          </p:txBody>
        </p:sp>
        <p:sp>
          <p:nvSpPr>
            <p:cNvPr id="60531" name="Text Box 331"/>
            <p:cNvSpPr txBox="1">
              <a:spLocks noChangeArrowheads="1"/>
            </p:cNvSpPr>
            <p:nvPr/>
          </p:nvSpPr>
          <p:spPr bwMode="auto">
            <a:xfrm>
              <a:off x="2499" y="3230"/>
              <a:ext cx="77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    path</a:t>
              </a:r>
            </a:p>
          </p:txBody>
        </p:sp>
        <p:sp>
          <p:nvSpPr>
            <p:cNvPr id="60532" name="Text Box 332"/>
            <p:cNvSpPr txBox="1">
              <a:spLocks noChangeArrowheads="1"/>
            </p:cNvSpPr>
            <p:nvPr/>
          </p:nvSpPr>
          <p:spPr bwMode="auto">
            <a:xfrm>
              <a:off x="3747" y="3230"/>
              <a:ext cx="77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   path</a:t>
              </a:r>
            </a:p>
          </p:txBody>
        </p:sp>
      </p:grpSp>
      <p:sp>
        <p:nvSpPr>
          <p:cNvPr id="60525" name="Text Box 333"/>
          <p:cNvSpPr txBox="1">
            <a:spLocks noChangeArrowheads="1"/>
          </p:cNvSpPr>
          <p:nvPr/>
        </p:nvSpPr>
        <p:spPr bwMode="auto">
          <a:xfrm>
            <a:off x="266700" y="5524500"/>
            <a:ext cx="157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Forwarding table:</a:t>
            </a:r>
            <a:endParaRPr lang="en-US">
              <a:solidFill>
                <a:srgbClr val="06C606"/>
              </a:solidFill>
            </a:endParaRPr>
          </a:p>
        </p:txBody>
      </p:sp>
      <p:sp>
        <p:nvSpPr>
          <p:cNvPr id="631125" name="Oval 341"/>
          <p:cNvSpPr>
            <a:spLocks noChangeArrowheads="1"/>
          </p:cNvSpPr>
          <p:nvPr/>
        </p:nvSpPr>
        <p:spPr bwMode="auto">
          <a:xfrm>
            <a:off x="6003925" y="3752850"/>
            <a:ext cx="895350" cy="342900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527" name="Rectangle 321"/>
          <p:cNvSpPr>
            <a:spLocks noChangeArrowheads="1"/>
          </p:cNvSpPr>
          <p:nvPr/>
        </p:nvSpPr>
        <p:spPr bwMode="auto">
          <a:xfrm>
            <a:off x="609600" y="1447800"/>
            <a:ext cx="6604000" cy="1404938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0786" name="Rectangle 2"/>
          <p:cNvSpPr>
            <a:spLocks noChangeArrowheads="1"/>
          </p:cNvSpPr>
          <p:nvPr/>
        </p:nvSpPr>
        <p:spPr bwMode="auto">
          <a:xfrm>
            <a:off x="635000" y="1524000"/>
            <a:ext cx="59182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R1: path(@S,D,P) </a:t>
            </a:r>
            <a:r>
              <a:rPr lang="en-US">
                <a:solidFill>
                  <a:srgbClr val="FF0000"/>
                </a:solidFill>
                <a:sym typeface="Symbol" pitchFamily="18" charset="2"/>
              </a:rPr>
              <a:t>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008000"/>
                </a:solidFill>
              </a:rPr>
              <a:t>link(@S,D),</a:t>
            </a:r>
            <a:r>
              <a:rPr lang="en-US">
                <a:solidFill>
                  <a:srgbClr val="FF0000"/>
                </a:solidFill>
              </a:rPr>
              <a:t> P=(S,D).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R2: path(@S,D,P) </a:t>
            </a:r>
            <a:r>
              <a:rPr lang="en-US" sz="1600">
                <a:solidFill>
                  <a:srgbClr val="000000"/>
                </a:solidFill>
                <a:sym typeface="Symbol" pitchFamily="18" charset="2"/>
              </a:rPr>
              <a:t></a:t>
            </a:r>
            <a:r>
              <a:rPr lang="en-US" sz="1600">
                <a:solidFill>
                  <a:srgbClr val="000000"/>
                </a:solidFill>
              </a:rPr>
              <a:t> link(@Z,S), path(@Z,D,P</a:t>
            </a:r>
            <a:r>
              <a:rPr lang="en-US" sz="1600" baseline="-25000">
                <a:solidFill>
                  <a:srgbClr val="000000"/>
                </a:solidFill>
              </a:rPr>
              <a:t>2</a:t>
            </a:r>
            <a:r>
              <a:rPr lang="en-US" sz="1600">
                <a:solidFill>
                  <a:srgbClr val="000000"/>
                </a:solidFill>
              </a:rPr>
              <a:t>), P=S</a:t>
            </a:r>
            <a:r>
              <a:rPr lang="en-US" sz="1600">
                <a:solidFill>
                  <a:srgbClr val="000000"/>
                </a:solidFill>
                <a:sym typeface="Symbol" pitchFamily="18" charset="2"/>
              </a:rPr>
              <a:t></a:t>
            </a:r>
            <a:r>
              <a:rPr lang="en-US" sz="1600">
                <a:solidFill>
                  <a:srgbClr val="000000"/>
                </a:solidFill>
              </a:rPr>
              <a:t>P</a:t>
            </a:r>
            <a:r>
              <a:rPr lang="en-US" sz="1600" baseline="-25000">
                <a:solidFill>
                  <a:srgbClr val="000000"/>
                </a:solidFill>
              </a:rPr>
              <a:t>2</a:t>
            </a:r>
            <a:r>
              <a:rPr lang="en-US" sz="1600">
                <a:solidFill>
                  <a:srgbClr val="000000"/>
                </a:solidFill>
              </a:rPr>
              <a:t>.</a:t>
            </a:r>
            <a:r>
              <a:rPr lang="en-US" sz="16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60529" name="Rectangle 159"/>
          <p:cNvSpPr>
            <a:spLocks noChangeArrowheads="1"/>
          </p:cNvSpPr>
          <p:nvPr/>
        </p:nvSpPr>
        <p:spPr bwMode="auto">
          <a:xfrm>
            <a:off x="611188" y="2298700"/>
            <a:ext cx="488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Query: </a:t>
            </a:r>
            <a:r>
              <a:rPr lang="en-US">
                <a:solidFill>
                  <a:srgbClr val="FF0000"/>
                </a:solidFill>
              </a:rPr>
              <a:t>path(@a,d,P) </a:t>
            </a:r>
          </a:p>
        </p:txBody>
      </p:sp>
    </p:spTree>
    <p:custDataLst>
      <p:tags r:id="rId1"/>
    </p:custDataLst>
  </p:cSld>
  <p:clrMapOvr>
    <a:masterClrMapping/>
  </p:clrMapOvr>
  <p:transition advTm="542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25" calcmode="lin" valueType="num">
                                      <p:cBhvr override="childStyle">
                                        <p:cTn id="6" dur="500" fill="hold"/>
                                        <p:tgtEl>
                                          <p:spTgt spid="630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1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44"/>
          <p:cNvSpPr>
            <a:spLocks noChangeArrowheads="1"/>
          </p:cNvSpPr>
          <p:nvPr/>
        </p:nvSpPr>
        <p:spPr bwMode="auto">
          <a:xfrm>
            <a:off x="609600" y="1490663"/>
            <a:ext cx="7848600" cy="140493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33151" name="Group 319"/>
          <p:cNvGraphicFramePr>
            <a:graphicFrameLocks noGrp="1"/>
          </p:cNvGraphicFramePr>
          <p:nvPr/>
        </p:nvGraphicFramePr>
        <p:xfrm>
          <a:off x="2017713" y="5480050"/>
          <a:ext cx="1346200" cy="304800"/>
        </p:xfrm>
        <a:graphic>
          <a:graphicData uri="http://schemas.openxmlformats.org/drawingml/2006/table">
            <a:tbl>
              <a:tblPr/>
              <a:tblGrid>
                <a:gridCol w="460375"/>
                <a:gridCol w="319087"/>
                <a:gridCol w="566738"/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@S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33152" name="Group 320"/>
          <p:cNvGraphicFramePr>
            <a:graphicFrameLocks noGrp="1"/>
          </p:cNvGraphicFramePr>
          <p:nvPr/>
        </p:nvGraphicFramePr>
        <p:xfrm>
          <a:off x="3948113" y="5492750"/>
          <a:ext cx="1335087" cy="304800"/>
        </p:xfrm>
        <a:graphic>
          <a:graphicData uri="http://schemas.openxmlformats.org/drawingml/2006/table">
            <a:tbl>
              <a:tblPr/>
              <a:tblGrid>
                <a:gridCol w="460375"/>
                <a:gridCol w="319087"/>
                <a:gridCol w="555625"/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@S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33155" name="Group 323"/>
          <p:cNvGraphicFramePr>
            <a:graphicFrameLocks noGrp="1"/>
          </p:cNvGraphicFramePr>
          <p:nvPr/>
        </p:nvGraphicFramePr>
        <p:xfrm>
          <a:off x="5862638" y="5495925"/>
          <a:ext cx="1335087" cy="609600"/>
        </p:xfrm>
        <a:graphic>
          <a:graphicData uri="http://schemas.openxmlformats.org/drawingml/2006/table">
            <a:tbl>
              <a:tblPr/>
              <a:tblGrid>
                <a:gridCol w="460375"/>
                <a:gridCol w="319087"/>
                <a:gridCol w="555625"/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@S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@c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[c,d]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sp>
        <p:nvSpPr>
          <p:cNvPr id="62500" name="Rectangle 49"/>
          <p:cNvSpPr>
            <a:spLocks noChangeArrowheads="1"/>
          </p:cNvSpPr>
          <p:nvPr/>
        </p:nvSpPr>
        <p:spPr bwMode="auto">
          <a:xfrm>
            <a:off x="674688" y="541338"/>
            <a:ext cx="42179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chemeClr val="tx2"/>
                </a:solidFill>
              </a:rPr>
              <a:t>Query Execution</a:t>
            </a:r>
          </a:p>
        </p:txBody>
      </p:sp>
      <p:sp>
        <p:nvSpPr>
          <p:cNvPr id="62501" name="Text Box 50"/>
          <p:cNvSpPr txBox="1">
            <a:spLocks noChangeArrowheads="1"/>
          </p:cNvSpPr>
          <p:nvPr/>
        </p:nvSpPr>
        <p:spPr bwMode="auto">
          <a:xfrm>
            <a:off x="266700" y="5524500"/>
            <a:ext cx="157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Forwarding table:</a:t>
            </a:r>
            <a:endParaRPr lang="en-US">
              <a:solidFill>
                <a:srgbClr val="06C606"/>
              </a:solidFill>
            </a:endParaRPr>
          </a:p>
        </p:txBody>
      </p:sp>
      <p:graphicFrame>
        <p:nvGraphicFramePr>
          <p:cNvPr id="633153" name="Group 321"/>
          <p:cNvGraphicFramePr>
            <a:graphicFrameLocks noGrp="1"/>
          </p:cNvGraphicFramePr>
          <p:nvPr/>
        </p:nvGraphicFramePr>
        <p:xfrm>
          <a:off x="3948113" y="5491163"/>
          <a:ext cx="1487487" cy="609600"/>
        </p:xfrm>
        <a:graphic>
          <a:graphicData uri="http://schemas.openxmlformats.org/drawingml/2006/table">
            <a:tbl>
              <a:tblPr/>
              <a:tblGrid>
                <a:gridCol w="460375"/>
                <a:gridCol w="319087"/>
                <a:gridCol w="708025"/>
              </a:tblGrid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@S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@b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[b,c,d]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sp>
        <p:nvSpPr>
          <p:cNvPr id="62516" name="Oval 87"/>
          <p:cNvSpPr>
            <a:spLocks noChangeArrowheads="1"/>
          </p:cNvSpPr>
          <p:nvPr/>
        </p:nvSpPr>
        <p:spPr bwMode="auto">
          <a:xfrm>
            <a:off x="4178300" y="4164013"/>
            <a:ext cx="5588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sz="2800"/>
              <a:t>b</a:t>
            </a:r>
          </a:p>
        </p:txBody>
      </p:sp>
      <p:sp>
        <p:nvSpPr>
          <p:cNvPr id="62517" name="Oval 88"/>
          <p:cNvSpPr>
            <a:spLocks noChangeArrowheads="1"/>
          </p:cNvSpPr>
          <p:nvPr/>
        </p:nvSpPr>
        <p:spPr bwMode="auto">
          <a:xfrm>
            <a:off x="7835900" y="4164013"/>
            <a:ext cx="5588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sz="2800"/>
              <a:t>d</a:t>
            </a:r>
          </a:p>
        </p:txBody>
      </p:sp>
      <p:sp>
        <p:nvSpPr>
          <p:cNvPr id="62518" name="Oval 89"/>
          <p:cNvSpPr>
            <a:spLocks noChangeArrowheads="1"/>
          </p:cNvSpPr>
          <p:nvPr/>
        </p:nvSpPr>
        <p:spPr bwMode="auto">
          <a:xfrm>
            <a:off x="6108700" y="4164013"/>
            <a:ext cx="5588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sz="2800"/>
              <a:t>c</a:t>
            </a:r>
          </a:p>
        </p:txBody>
      </p:sp>
      <p:sp>
        <p:nvSpPr>
          <p:cNvPr id="62519" name="Oval 90"/>
          <p:cNvSpPr>
            <a:spLocks noChangeArrowheads="1"/>
          </p:cNvSpPr>
          <p:nvPr/>
        </p:nvSpPr>
        <p:spPr bwMode="auto">
          <a:xfrm>
            <a:off x="2320925" y="4164013"/>
            <a:ext cx="5588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sz="2800"/>
              <a:t>a</a:t>
            </a:r>
          </a:p>
        </p:txBody>
      </p:sp>
      <p:cxnSp>
        <p:nvCxnSpPr>
          <p:cNvPr id="62520" name="AutoShape 91"/>
          <p:cNvCxnSpPr>
            <a:cxnSpLocks noChangeShapeType="1"/>
          </p:cNvCxnSpPr>
          <p:nvPr/>
        </p:nvCxnSpPr>
        <p:spPr bwMode="auto">
          <a:xfrm>
            <a:off x="6692900" y="4446588"/>
            <a:ext cx="11334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521" name="AutoShape 92"/>
          <p:cNvCxnSpPr>
            <a:cxnSpLocks noChangeShapeType="1"/>
          </p:cNvCxnSpPr>
          <p:nvPr/>
        </p:nvCxnSpPr>
        <p:spPr bwMode="auto">
          <a:xfrm>
            <a:off x="2879725" y="4433888"/>
            <a:ext cx="1289050" cy="12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522" name="AutoShape 93"/>
          <p:cNvCxnSpPr>
            <a:cxnSpLocks noChangeShapeType="1"/>
          </p:cNvCxnSpPr>
          <p:nvPr/>
        </p:nvCxnSpPr>
        <p:spPr bwMode="auto">
          <a:xfrm>
            <a:off x="4746625" y="4446588"/>
            <a:ext cx="135255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632926" name="Text Box 94"/>
          <p:cNvSpPr txBox="1">
            <a:spLocks noChangeArrowheads="1"/>
          </p:cNvSpPr>
          <p:nvPr/>
        </p:nvSpPr>
        <p:spPr bwMode="auto">
          <a:xfrm>
            <a:off x="4572000" y="4953000"/>
            <a:ext cx="1719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</a:rPr>
              <a:t>path(@b,d,[b,c,d])</a:t>
            </a:r>
          </a:p>
        </p:txBody>
      </p:sp>
      <p:sp>
        <p:nvSpPr>
          <p:cNvPr id="633005" name="Oval 173"/>
          <p:cNvSpPr>
            <a:spLocks noChangeArrowheads="1"/>
          </p:cNvSpPr>
          <p:nvPr/>
        </p:nvSpPr>
        <p:spPr bwMode="auto">
          <a:xfrm>
            <a:off x="6032500" y="3451225"/>
            <a:ext cx="895350" cy="342900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3006" name="Oval 174"/>
          <p:cNvSpPr>
            <a:spLocks noChangeArrowheads="1"/>
          </p:cNvSpPr>
          <p:nvPr/>
        </p:nvSpPr>
        <p:spPr bwMode="auto">
          <a:xfrm>
            <a:off x="5727700" y="5759450"/>
            <a:ext cx="1581150" cy="342900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3071" name="AutoShape 239"/>
          <p:cNvSpPr>
            <a:spLocks noChangeArrowheads="1"/>
          </p:cNvSpPr>
          <p:nvPr/>
        </p:nvSpPr>
        <p:spPr bwMode="auto">
          <a:xfrm rot="10800000">
            <a:off x="4445000" y="4664075"/>
            <a:ext cx="1701800" cy="241300"/>
          </a:xfrm>
          <a:prstGeom prst="curvedDownArrow">
            <a:avLst>
              <a:gd name="adj1" fmla="val 141053"/>
              <a:gd name="adj2" fmla="val 282105"/>
              <a:gd name="adj3" fmla="val 33333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27" name="Rectangle 242"/>
          <p:cNvSpPr>
            <a:spLocks noChangeArrowheads="1"/>
          </p:cNvSpPr>
          <p:nvPr/>
        </p:nvSpPr>
        <p:spPr bwMode="auto">
          <a:xfrm>
            <a:off x="611188" y="2343150"/>
            <a:ext cx="488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Query: </a:t>
            </a:r>
            <a:r>
              <a:rPr lang="en-US">
                <a:solidFill>
                  <a:srgbClr val="FF0000"/>
                </a:solidFill>
              </a:rPr>
              <a:t>path(@a,d,P)</a:t>
            </a:r>
            <a:r>
              <a:rPr lang="en-US"/>
              <a:t> </a:t>
            </a:r>
          </a:p>
        </p:txBody>
      </p:sp>
      <p:sp>
        <p:nvSpPr>
          <p:cNvPr id="62528" name="Text Box 245"/>
          <p:cNvSpPr txBox="1">
            <a:spLocks noChangeArrowheads="1"/>
          </p:cNvSpPr>
          <p:nvPr/>
        </p:nvSpPr>
        <p:spPr bwMode="auto">
          <a:xfrm>
            <a:off x="800100" y="3098800"/>
            <a:ext cx="1271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Neighbor table:</a:t>
            </a:r>
          </a:p>
        </p:txBody>
      </p:sp>
      <p:graphicFrame>
        <p:nvGraphicFramePr>
          <p:cNvPr id="633078" name="Group 246"/>
          <p:cNvGraphicFramePr>
            <a:graphicFrameLocks noGrp="1"/>
          </p:cNvGraphicFramePr>
          <p:nvPr/>
        </p:nvGraphicFramePr>
        <p:xfrm>
          <a:off x="6037263" y="3175000"/>
          <a:ext cx="842962" cy="914400"/>
        </p:xfrm>
        <a:graphic>
          <a:graphicData uri="http://schemas.openxmlformats.org/drawingml/2006/table">
            <a:tbl>
              <a:tblPr/>
              <a:tblGrid>
                <a:gridCol w="460375"/>
                <a:gridCol w="382587"/>
              </a:tblGrid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543" name="Text Box 260"/>
          <p:cNvSpPr txBox="1">
            <a:spLocks noChangeArrowheads="1"/>
          </p:cNvSpPr>
          <p:nvPr/>
        </p:nvSpPr>
        <p:spPr bwMode="auto">
          <a:xfrm>
            <a:off x="6189663" y="2857500"/>
            <a:ext cx="558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link</a:t>
            </a:r>
          </a:p>
        </p:txBody>
      </p:sp>
      <p:graphicFrame>
        <p:nvGraphicFramePr>
          <p:cNvPr id="633093" name="Group 261"/>
          <p:cNvGraphicFramePr>
            <a:graphicFrameLocks noGrp="1"/>
          </p:cNvGraphicFramePr>
          <p:nvPr/>
        </p:nvGraphicFramePr>
        <p:xfrm>
          <a:off x="4030663" y="3162300"/>
          <a:ext cx="846137" cy="914400"/>
        </p:xfrm>
        <a:graphic>
          <a:graphicData uri="http://schemas.openxmlformats.org/drawingml/2006/table">
            <a:tbl>
              <a:tblPr/>
              <a:tblGrid>
                <a:gridCol w="515937"/>
                <a:gridCol w="330200"/>
              </a:tblGrid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558" name="Text Box 275"/>
          <p:cNvSpPr txBox="1">
            <a:spLocks noChangeArrowheads="1"/>
          </p:cNvSpPr>
          <p:nvPr/>
        </p:nvSpPr>
        <p:spPr bwMode="auto">
          <a:xfrm>
            <a:off x="4183063" y="2844800"/>
            <a:ext cx="558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link</a:t>
            </a:r>
          </a:p>
        </p:txBody>
      </p:sp>
      <p:graphicFrame>
        <p:nvGraphicFramePr>
          <p:cNvPr id="633108" name="Group 276"/>
          <p:cNvGraphicFramePr>
            <a:graphicFrameLocks noGrp="1"/>
          </p:cNvGraphicFramePr>
          <p:nvPr/>
        </p:nvGraphicFramePr>
        <p:xfrm>
          <a:off x="2316163" y="3175000"/>
          <a:ext cx="779462" cy="609600"/>
        </p:xfrm>
        <a:graphic>
          <a:graphicData uri="http://schemas.openxmlformats.org/drawingml/2006/table">
            <a:tbl>
              <a:tblPr/>
              <a:tblGrid>
                <a:gridCol w="460375"/>
                <a:gridCol w="319087"/>
              </a:tblGrid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570" name="Text Box 287"/>
          <p:cNvSpPr txBox="1">
            <a:spLocks noChangeArrowheads="1"/>
          </p:cNvSpPr>
          <p:nvPr/>
        </p:nvSpPr>
        <p:spPr bwMode="auto">
          <a:xfrm>
            <a:off x="2455863" y="2844800"/>
            <a:ext cx="558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link</a:t>
            </a:r>
          </a:p>
        </p:txBody>
      </p:sp>
      <p:graphicFrame>
        <p:nvGraphicFramePr>
          <p:cNvPr id="633120" name="Group 288"/>
          <p:cNvGraphicFramePr>
            <a:graphicFrameLocks noGrp="1"/>
          </p:cNvGraphicFramePr>
          <p:nvPr/>
        </p:nvGraphicFramePr>
        <p:xfrm>
          <a:off x="7726363" y="3187700"/>
          <a:ext cx="795337" cy="609600"/>
        </p:xfrm>
        <a:graphic>
          <a:graphicData uri="http://schemas.openxmlformats.org/drawingml/2006/table">
            <a:tbl>
              <a:tblPr/>
              <a:tblGrid>
                <a:gridCol w="503237"/>
                <a:gridCol w="292100"/>
              </a:tblGrid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582" name="Text Box 299"/>
          <p:cNvSpPr txBox="1">
            <a:spLocks noChangeArrowheads="1"/>
          </p:cNvSpPr>
          <p:nvPr/>
        </p:nvSpPr>
        <p:spPr bwMode="auto">
          <a:xfrm>
            <a:off x="7853363" y="2870200"/>
            <a:ext cx="558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link</a:t>
            </a:r>
          </a:p>
        </p:txBody>
      </p:sp>
      <p:grpSp>
        <p:nvGrpSpPr>
          <p:cNvPr id="62583" name="Group 328"/>
          <p:cNvGrpSpPr>
            <a:grpSpLocks/>
          </p:cNvGrpSpPr>
          <p:nvPr/>
        </p:nvGrpSpPr>
        <p:grpSpPr bwMode="auto">
          <a:xfrm>
            <a:off x="2100263" y="5127625"/>
            <a:ext cx="5080000" cy="368300"/>
            <a:chOff x="1323" y="3230"/>
            <a:chExt cx="3200" cy="232"/>
          </a:xfrm>
        </p:grpSpPr>
        <p:sp>
          <p:nvSpPr>
            <p:cNvPr id="62605" name="Text Box 329"/>
            <p:cNvSpPr txBox="1">
              <a:spLocks noChangeArrowheads="1"/>
            </p:cNvSpPr>
            <p:nvPr/>
          </p:nvSpPr>
          <p:spPr bwMode="auto">
            <a:xfrm>
              <a:off x="1323" y="3230"/>
              <a:ext cx="77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   path</a:t>
              </a:r>
            </a:p>
          </p:txBody>
        </p:sp>
        <p:sp>
          <p:nvSpPr>
            <p:cNvPr id="62606" name="Text Box 330"/>
            <p:cNvSpPr txBox="1">
              <a:spLocks noChangeArrowheads="1"/>
            </p:cNvSpPr>
            <p:nvPr/>
          </p:nvSpPr>
          <p:spPr bwMode="auto">
            <a:xfrm>
              <a:off x="2499" y="3230"/>
              <a:ext cx="77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    path</a:t>
              </a:r>
            </a:p>
          </p:txBody>
        </p:sp>
        <p:sp>
          <p:nvSpPr>
            <p:cNvPr id="62607" name="Text Box 331"/>
            <p:cNvSpPr txBox="1">
              <a:spLocks noChangeArrowheads="1"/>
            </p:cNvSpPr>
            <p:nvPr/>
          </p:nvSpPr>
          <p:spPr bwMode="auto">
            <a:xfrm>
              <a:off x="3747" y="3230"/>
              <a:ext cx="77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   path</a:t>
              </a:r>
            </a:p>
          </p:txBody>
        </p:sp>
      </p:grpSp>
      <p:graphicFrame>
        <p:nvGraphicFramePr>
          <p:cNvPr id="633213" name="Group 381"/>
          <p:cNvGraphicFramePr>
            <a:graphicFrameLocks noGrp="1"/>
          </p:cNvGraphicFramePr>
          <p:nvPr>
            <p:ph/>
          </p:nvPr>
        </p:nvGraphicFramePr>
        <p:xfrm>
          <a:off x="2019300" y="5486400"/>
          <a:ext cx="1635125" cy="609600"/>
        </p:xfrm>
        <a:graphic>
          <a:graphicData uri="http://schemas.openxmlformats.org/drawingml/2006/table">
            <a:tbl>
              <a:tblPr/>
              <a:tblGrid>
                <a:gridCol w="460375"/>
                <a:gridCol w="319088"/>
                <a:gridCol w="855662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@S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@a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[a,b,c,d]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sp>
        <p:nvSpPr>
          <p:cNvPr id="633184" name="Oval 352"/>
          <p:cNvSpPr>
            <a:spLocks noChangeArrowheads="1"/>
          </p:cNvSpPr>
          <p:nvPr/>
        </p:nvSpPr>
        <p:spPr bwMode="auto">
          <a:xfrm>
            <a:off x="3886200" y="5800725"/>
            <a:ext cx="1581150" cy="292100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3185" name="Oval 353"/>
          <p:cNvSpPr>
            <a:spLocks noChangeArrowheads="1"/>
          </p:cNvSpPr>
          <p:nvPr/>
        </p:nvSpPr>
        <p:spPr bwMode="auto">
          <a:xfrm>
            <a:off x="4000500" y="3749675"/>
            <a:ext cx="895350" cy="342900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3186" name="Text Box 354"/>
          <p:cNvSpPr txBox="1">
            <a:spLocks noChangeArrowheads="1"/>
          </p:cNvSpPr>
          <p:nvPr/>
        </p:nvSpPr>
        <p:spPr bwMode="auto">
          <a:xfrm>
            <a:off x="2566988" y="4927600"/>
            <a:ext cx="191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</a:rPr>
              <a:t>path(@a,d,[a,b,c,d])</a:t>
            </a:r>
          </a:p>
        </p:txBody>
      </p:sp>
      <p:sp>
        <p:nvSpPr>
          <p:cNvPr id="633187" name="AutoShape 355"/>
          <p:cNvSpPr>
            <a:spLocks noChangeArrowheads="1"/>
          </p:cNvSpPr>
          <p:nvPr/>
        </p:nvSpPr>
        <p:spPr bwMode="auto">
          <a:xfrm rot="10800000">
            <a:off x="2579688" y="4651375"/>
            <a:ext cx="1701800" cy="241300"/>
          </a:xfrm>
          <a:prstGeom prst="curvedDownArrow">
            <a:avLst>
              <a:gd name="adj1" fmla="val 141053"/>
              <a:gd name="adj2" fmla="val 282105"/>
              <a:gd name="adj3" fmla="val 33333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3188" name="Text Box 356"/>
          <p:cNvSpPr txBox="1">
            <a:spLocks noChangeArrowheads="1"/>
          </p:cNvSpPr>
          <p:nvPr/>
        </p:nvSpPr>
        <p:spPr bwMode="auto">
          <a:xfrm>
            <a:off x="992188" y="3168650"/>
            <a:ext cx="7334250" cy="9461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rgbClr val="FFFF66"/>
                </a:solidFill>
                <a:latin typeface="+mn-lt"/>
                <a:ea typeface="+mn-ea"/>
                <a:cs typeface="+mn-cs"/>
              </a:rPr>
              <a:t>Communication patterns are identical to those in the actual path vector protocol </a:t>
            </a:r>
          </a:p>
        </p:txBody>
      </p:sp>
      <p:grpSp>
        <p:nvGrpSpPr>
          <p:cNvPr id="3" name="Group 389"/>
          <p:cNvGrpSpPr>
            <a:grpSpLocks/>
          </p:cNvGrpSpPr>
          <p:nvPr/>
        </p:nvGrpSpPr>
        <p:grpSpPr bwMode="auto">
          <a:xfrm>
            <a:off x="3165476" y="2285994"/>
            <a:ext cx="3540125" cy="533401"/>
            <a:chOff x="1994" y="1410"/>
            <a:chExt cx="2230" cy="336"/>
          </a:xfrm>
          <a:noFill/>
        </p:grpSpPr>
        <p:sp>
          <p:nvSpPr>
            <p:cNvPr id="633215" name="Text Box 383"/>
            <p:cNvSpPr txBox="1">
              <a:spLocks noChangeArrowheads="1"/>
            </p:cNvSpPr>
            <p:nvPr/>
          </p:nvSpPr>
          <p:spPr bwMode="auto">
            <a:xfrm>
              <a:off x="1994" y="1534"/>
              <a:ext cx="2230" cy="2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Matching variable</a:t>
              </a:r>
              <a:r>
                <a:rPr lang="en-US" sz="1600" dirty="0">
                  <a:latin typeface="+mn-lt"/>
                  <a:ea typeface="+mn-ea"/>
                  <a:cs typeface="+mn-cs"/>
                </a:rPr>
                <a:t> </a:t>
              </a:r>
              <a:r>
                <a:rPr lang="en-US" sz="160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Z</a:t>
              </a:r>
              <a:r>
                <a:rPr lang="en-US" sz="1600" dirty="0">
                  <a:latin typeface="+mn-lt"/>
                  <a:ea typeface="+mn-ea"/>
                  <a:cs typeface="+mn-cs"/>
                </a:rPr>
                <a:t> </a:t>
              </a:r>
              <a:r>
                <a:rPr lang="en-US" sz="160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= “Join”</a:t>
              </a:r>
            </a:p>
          </p:txBody>
        </p:sp>
        <p:grpSp>
          <p:nvGrpSpPr>
            <p:cNvPr id="4" name="Group 385"/>
            <p:cNvGrpSpPr>
              <a:grpSpLocks/>
            </p:cNvGrpSpPr>
            <p:nvPr/>
          </p:nvGrpSpPr>
          <p:grpSpPr bwMode="auto">
            <a:xfrm>
              <a:off x="3648" y="1574"/>
              <a:ext cx="256" cy="149"/>
              <a:chOff x="801" y="2780"/>
              <a:chExt cx="279" cy="184"/>
            </a:xfrm>
            <a:grpFill/>
          </p:grpSpPr>
          <p:sp>
            <p:nvSpPr>
              <p:cNvPr id="633218" name="AutoShape 386"/>
              <p:cNvSpPr>
                <a:spLocks noChangeArrowheads="1"/>
              </p:cNvSpPr>
              <p:nvPr/>
            </p:nvSpPr>
            <p:spPr bwMode="auto">
              <a:xfrm rot="16200000">
                <a:off x="916" y="2800"/>
                <a:ext cx="184" cy="144"/>
              </a:xfrm>
              <a:prstGeom prst="triangle">
                <a:avLst>
                  <a:gd name="adj" fmla="val 50000"/>
                </a:avLst>
              </a:prstGeom>
              <a:grp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3219" name="AutoShape 387"/>
              <p:cNvSpPr>
                <a:spLocks noChangeArrowheads="1"/>
              </p:cNvSpPr>
              <p:nvPr/>
            </p:nvSpPr>
            <p:spPr bwMode="auto">
              <a:xfrm rot="5400000" flipH="1">
                <a:off x="781" y="2800"/>
                <a:ext cx="184" cy="144"/>
              </a:xfrm>
              <a:prstGeom prst="triangle">
                <a:avLst>
                  <a:gd name="adj" fmla="val 50000"/>
                </a:avLst>
              </a:prstGeom>
              <a:grp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633216" name="AutoShape 384"/>
            <p:cNvSpPr>
              <a:spLocks noChangeArrowheads="1"/>
            </p:cNvSpPr>
            <p:nvPr/>
          </p:nvSpPr>
          <p:spPr bwMode="auto">
            <a:xfrm flipH="1">
              <a:off x="2485" y="1410"/>
              <a:ext cx="1046" cy="85"/>
            </a:xfrm>
            <a:prstGeom prst="curvedUpArrow">
              <a:avLst>
                <a:gd name="adj1" fmla="val 112804"/>
                <a:gd name="adj2" fmla="val 416805"/>
                <a:gd name="adj3" fmla="val 31611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33073" name="Rectangle 241"/>
          <p:cNvSpPr>
            <a:spLocks noChangeArrowheads="1"/>
          </p:cNvSpPr>
          <p:nvPr/>
        </p:nvSpPr>
        <p:spPr bwMode="auto">
          <a:xfrm>
            <a:off x="630238" y="1524000"/>
            <a:ext cx="7827962" cy="769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R1: path(@S,D,P) </a:t>
            </a:r>
            <a:r>
              <a:rPr lang="en-US" sz="1600">
                <a:solidFill>
                  <a:srgbClr val="000000"/>
                </a:solidFill>
                <a:sym typeface="Symbol" pitchFamily="18" charset="2"/>
              </a:rPr>
              <a:t></a:t>
            </a:r>
            <a:r>
              <a:rPr lang="en-US" sz="1600">
                <a:solidFill>
                  <a:srgbClr val="000000"/>
                </a:solidFill>
              </a:rPr>
              <a:t> link(@S,D), P=(S,D).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R2: path(@S,D,P) </a:t>
            </a:r>
            <a:r>
              <a:rPr lang="en-US">
                <a:solidFill>
                  <a:srgbClr val="FF0000"/>
                </a:solidFill>
                <a:sym typeface="Symbol" pitchFamily="18" charset="2"/>
              </a:rPr>
              <a:t>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008000"/>
                </a:solidFill>
              </a:rPr>
              <a:t>link(@Z,S),</a:t>
            </a:r>
            <a:r>
              <a:rPr lang="en-US">
                <a:solidFill>
                  <a:srgbClr val="FF0000"/>
                </a:solidFill>
              </a:rPr>
              <a:t> path(@Z,D,P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), P=S</a:t>
            </a:r>
            <a:r>
              <a:rPr lang="en-US">
                <a:solidFill>
                  <a:srgbClr val="FF0000"/>
                </a:solidFill>
                <a:sym typeface="Symbol" pitchFamily="18" charset="2"/>
              </a:rPr>
              <a:t></a:t>
            </a:r>
            <a:r>
              <a:rPr lang="en-US">
                <a:solidFill>
                  <a:srgbClr val="FF0000"/>
                </a:solidFill>
              </a:rPr>
              <a:t>P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.</a:t>
            </a:r>
            <a:r>
              <a:rPr lang="en-US" sz="1900">
                <a:solidFill>
                  <a:srgbClr val="FF0000"/>
                </a:solidFill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25" calcmode="lin" valueType="num">
                                      <p:cBhvr override="childStyle">
                                        <p:cTn id="6" dur="500" fill="hold"/>
                                        <p:tgtEl>
                                          <p:spTgt spid="63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3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63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926" grpId="0"/>
      <p:bldP spid="633005" grpId="0" animBg="1"/>
      <p:bldP spid="633005" grpId="1" animBg="1"/>
      <p:bldP spid="633006" grpId="0" animBg="1"/>
      <p:bldP spid="633006" grpId="1" animBg="1"/>
      <p:bldP spid="633071" grpId="0" animBg="1"/>
      <p:bldP spid="633184" grpId="0" animBg="1"/>
      <p:bldP spid="633184" grpId="1" animBg="1"/>
      <p:bldP spid="633184" grpId="2" animBg="1"/>
      <p:bldP spid="633185" grpId="0" animBg="1"/>
      <p:bldP spid="633185" grpId="1" animBg="1"/>
      <p:bldP spid="633185" grpId="2" animBg="1"/>
      <p:bldP spid="633186" grpId="0" autoUpdateAnimBg="0"/>
      <p:bldP spid="633187" grpId="0" animBg="1"/>
      <p:bldP spid="63318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smtClean="0"/>
              <a:t>Outline of Talk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smtClean="0">
                <a:solidFill>
                  <a:srgbClr val="FF0000"/>
                </a:solidFill>
              </a:rPr>
              <a:t>Overview of declarative networking</a:t>
            </a:r>
          </a:p>
          <a:p>
            <a:r>
              <a:rPr lang="en-US" sz="2000" smtClean="0"/>
              <a:t>Connections between Distributed Datalog and network routing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sz="2000" smtClean="0"/>
              <a:t>Unifying networking and security specifications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sz="2000" smtClean="0"/>
              <a:t>Use case: Application-aware Anonymity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sz="2000" smtClean="0"/>
              <a:t>Network provenance</a:t>
            </a:r>
          </a:p>
        </p:txBody>
      </p:sp>
    </p:spTree>
  </p:cSld>
  <p:clrMapOvr>
    <a:masterClrMapping/>
  </p:clrMapOvr>
  <p:transition advTm="9562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smtClean="0"/>
              <a:t>Outline of Talk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smtClean="0"/>
              <a:t>Overview of declarative networking</a:t>
            </a:r>
          </a:p>
          <a:p>
            <a:r>
              <a:rPr lang="en-US" sz="1800" smtClean="0"/>
              <a:t>Connections between Distributed Datalog and network routing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sz="1800" smtClean="0">
                <a:solidFill>
                  <a:srgbClr val="FF0000"/>
                </a:solidFill>
              </a:rPr>
              <a:t>Unifying networking and security specifications </a:t>
            </a:r>
            <a:r>
              <a:rPr lang="en-US" altLang="zh-CN" sz="1600" smtClean="0">
                <a:solidFill>
                  <a:srgbClr val="FF0000"/>
                </a:solidFill>
              </a:rPr>
              <a:t>(http://netdb.cis.upenn.edu/ds2)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sz="1800" smtClean="0"/>
              <a:t>Use case: Application-aware Anonymity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sz="1800" smtClean="0"/>
              <a:t>Network provenance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609600" y="3733800"/>
            <a:ext cx="7620000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Unified Declarative Platform for Secure Networked Information Systems.</a:t>
            </a: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Wenchao Zhou, Yun Mao, Boon Thau Loo, and Martín Abadi. </a:t>
            </a:r>
            <a:b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25th International Conference on Data Engineering (ICDE), Apr 2009. 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609600" y="4637088"/>
            <a:ext cx="8153400" cy="1077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Times New Roman" pitchFamily="18" charset="0"/>
                <a:cs typeface="Times New Roman" pitchFamily="18" charset="0"/>
              </a:rPr>
              <a:t>SecureBlox: Customizable Secure Distributed Data Processing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William R. Marczak, Shan Shan Huang, Martin Bravenboer, Micah Sherr, Boon Thau Loo, and Molham Aref.</a:t>
            </a:r>
          </a:p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ACM SIGMOD International Conference on Management of Data, 2010.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609600" y="5791200"/>
            <a:ext cx="7696200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Times New Roman" pitchFamily="18" charset="0"/>
                <a:cs typeface="Times New Roman" pitchFamily="18" charset="0"/>
              </a:rPr>
              <a:t>Declarative Reconfigurable Trust Management.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1600">
                <a:latin typeface="Times New Roman" pitchFamily="18" charset="0"/>
                <a:cs typeface="Times New Roman" pitchFamily="18" charset="0"/>
              </a:rPr>
            </a:br>
            <a:r>
              <a:rPr lang="en-US" sz="1600">
                <a:latin typeface="Times New Roman" pitchFamily="18" charset="0"/>
                <a:cs typeface="Times New Roman" pitchFamily="18" charset="0"/>
              </a:rPr>
              <a:t>William R. Marczak, David Zook, Wenchao Zhou, Molham Aref, and Boon Thau Loo. </a:t>
            </a:r>
            <a:br>
              <a:rPr lang="en-US" sz="1600">
                <a:latin typeface="Times New Roman" pitchFamily="18" charset="0"/>
                <a:cs typeface="Times New Roman" pitchFamily="18" charset="0"/>
              </a:rPr>
            </a:br>
            <a:r>
              <a:rPr lang="en-US" sz="1600">
                <a:latin typeface="Times New Roman" pitchFamily="18" charset="0"/>
                <a:cs typeface="Times New Roman" pitchFamily="18" charset="0"/>
              </a:rPr>
              <a:t>4th Biennial Conference on Innovative Data Systems Research (CIDR), Jan 2009. </a:t>
            </a:r>
          </a:p>
        </p:txBody>
      </p:sp>
    </p:spTree>
  </p:cSld>
  <p:clrMapOvr>
    <a:masterClrMapping/>
  </p:clrMapOvr>
  <p:transition advTm="9562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Background: Access Control</a:t>
            </a:r>
          </a:p>
        </p:txBody>
      </p:sp>
      <p:sp>
        <p:nvSpPr>
          <p:cNvPr id="12503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890713"/>
            <a:ext cx="7772400" cy="4114800"/>
          </a:xfrm>
        </p:spPr>
        <p:txBody>
          <a:bodyPr/>
          <a:lstStyle/>
          <a:p>
            <a:r>
              <a:rPr lang="en-US" sz="2000" smtClean="0"/>
              <a:t>Central to security, pervasive in computer systems</a:t>
            </a:r>
          </a:p>
          <a:p>
            <a:pPr marL="342900" lvl="2" indent="-342900">
              <a:spcBef>
                <a:spcPts val="600"/>
              </a:spcBef>
              <a:buSzPct val="75000"/>
            </a:pPr>
            <a:r>
              <a:rPr lang="en-US" sz="2000" smtClean="0"/>
              <a:t>Broadly defined as:</a:t>
            </a:r>
            <a:endParaRPr lang="en-US" altLang="zh-CN" sz="1600" smtClean="0"/>
          </a:p>
          <a:p>
            <a:pPr lvl="1">
              <a:spcBef>
                <a:spcPts val="600"/>
              </a:spcBef>
            </a:pPr>
            <a:r>
              <a:rPr lang="en-US" altLang="zh-CN" sz="1800" smtClean="0"/>
              <a:t>Enforce security policies in a multi-user environment</a:t>
            </a:r>
          </a:p>
          <a:p>
            <a:pPr lvl="1">
              <a:spcBef>
                <a:spcPts val="600"/>
              </a:spcBef>
            </a:pPr>
            <a:r>
              <a:rPr lang="en-US" altLang="zh-CN" sz="1800" smtClean="0"/>
              <a:t>Assigning credentials to principals to perform actions</a:t>
            </a:r>
          </a:p>
          <a:p>
            <a:pPr lvl="1">
              <a:spcBef>
                <a:spcPts val="600"/>
              </a:spcBef>
            </a:pPr>
            <a:r>
              <a:rPr lang="en-US" altLang="zh-CN" sz="1800" smtClean="0"/>
              <a:t>Commonly known as </a:t>
            </a:r>
            <a:r>
              <a:rPr lang="en-US" altLang="zh-CN" sz="1800" b="1" i="1" smtClean="0"/>
              <a:t>trust management</a:t>
            </a:r>
          </a:p>
          <a:p>
            <a:r>
              <a:rPr lang="en-US" sz="2000" smtClean="0"/>
              <a:t>Model:</a:t>
            </a:r>
          </a:p>
          <a:p>
            <a:pPr lvl="1"/>
            <a:r>
              <a:rPr lang="en-US" sz="1800" smtClean="0">
                <a:solidFill>
                  <a:srgbClr val="FF0000"/>
                </a:solidFill>
              </a:rPr>
              <a:t>objects</a:t>
            </a:r>
            <a:r>
              <a:rPr lang="en-US" sz="1800" smtClean="0"/>
              <a:t>, resources</a:t>
            </a:r>
          </a:p>
          <a:p>
            <a:pPr lvl="1"/>
            <a:r>
              <a:rPr lang="en-US" sz="1800" smtClean="0">
                <a:solidFill>
                  <a:srgbClr val="FF0000"/>
                </a:solidFill>
              </a:rPr>
              <a:t>requests</a:t>
            </a:r>
            <a:r>
              <a:rPr lang="en-US" sz="1800" smtClean="0"/>
              <a:t> for operations on objects</a:t>
            </a:r>
          </a:p>
          <a:p>
            <a:pPr lvl="1"/>
            <a:r>
              <a:rPr lang="en-US" sz="1800" smtClean="0"/>
              <a:t>sources for requests, called </a:t>
            </a:r>
            <a:r>
              <a:rPr lang="en-US" sz="1800" smtClean="0">
                <a:solidFill>
                  <a:srgbClr val="FF0000"/>
                </a:solidFill>
              </a:rPr>
              <a:t>principals</a:t>
            </a:r>
          </a:p>
          <a:p>
            <a:pPr lvl="1"/>
            <a:r>
              <a:rPr lang="en-US" sz="1800" smtClean="0"/>
              <a:t>a </a:t>
            </a:r>
            <a:r>
              <a:rPr lang="en-US" sz="1800" smtClean="0">
                <a:solidFill>
                  <a:srgbClr val="FF0000"/>
                </a:solidFill>
              </a:rPr>
              <a:t>reference monitor</a:t>
            </a:r>
            <a:r>
              <a:rPr lang="en-US" sz="1800" smtClean="0"/>
              <a:t> to decide on requests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38175" y="5562600"/>
            <a:ext cx="7769225" cy="1214438"/>
            <a:chOff x="638175" y="5562600"/>
            <a:chExt cx="7769225" cy="1214438"/>
          </a:xfrm>
        </p:grpSpPr>
        <p:sp>
          <p:nvSpPr>
            <p:cNvPr id="66564" name="Rectangle 7"/>
            <p:cNvSpPr>
              <a:spLocks noChangeArrowheads="1"/>
            </p:cNvSpPr>
            <p:nvPr/>
          </p:nvSpPr>
          <p:spPr bwMode="auto">
            <a:xfrm>
              <a:off x="638175" y="5646738"/>
              <a:ext cx="1528763" cy="7350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Principal</a:t>
              </a:r>
            </a:p>
          </p:txBody>
        </p:sp>
        <p:sp>
          <p:nvSpPr>
            <p:cNvPr id="66565" name="Rectangle 8"/>
            <p:cNvSpPr>
              <a:spLocks noChangeArrowheads="1"/>
            </p:cNvSpPr>
            <p:nvPr/>
          </p:nvSpPr>
          <p:spPr bwMode="auto">
            <a:xfrm>
              <a:off x="4953000" y="5649913"/>
              <a:ext cx="1528763" cy="7350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Reference Monitor</a:t>
              </a:r>
            </a:p>
          </p:txBody>
        </p:sp>
        <p:sp>
          <p:nvSpPr>
            <p:cNvPr id="66566" name="Rectangle 9"/>
            <p:cNvSpPr>
              <a:spLocks noChangeArrowheads="1"/>
            </p:cNvSpPr>
            <p:nvPr/>
          </p:nvSpPr>
          <p:spPr bwMode="auto">
            <a:xfrm>
              <a:off x="6878638" y="5651500"/>
              <a:ext cx="1528762" cy="73501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Object</a:t>
              </a:r>
            </a:p>
          </p:txBody>
        </p:sp>
        <p:sp>
          <p:nvSpPr>
            <p:cNvPr id="66567" name="Oval 10"/>
            <p:cNvSpPr>
              <a:spLocks noChangeArrowheads="1"/>
            </p:cNvSpPr>
            <p:nvPr/>
          </p:nvSpPr>
          <p:spPr bwMode="auto">
            <a:xfrm>
              <a:off x="2570163" y="5562600"/>
              <a:ext cx="1978025" cy="91598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Do operation</a:t>
              </a:r>
            </a:p>
          </p:txBody>
        </p:sp>
        <p:sp>
          <p:nvSpPr>
            <p:cNvPr id="66568" name="Line 11"/>
            <p:cNvSpPr>
              <a:spLocks noChangeShapeType="1"/>
            </p:cNvSpPr>
            <p:nvPr/>
          </p:nvSpPr>
          <p:spPr bwMode="auto">
            <a:xfrm>
              <a:off x="2170113" y="6013450"/>
              <a:ext cx="404812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69" name="Line 12"/>
            <p:cNvSpPr>
              <a:spLocks noChangeShapeType="1"/>
            </p:cNvSpPr>
            <p:nvPr/>
          </p:nvSpPr>
          <p:spPr bwMode="auto">
            <a:xfrm>
              <a:off x="4552950" y="6007100"/>
              <a:ext cx="404813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70" name="Line 13"/>
            <p:cNvSpPr>
              <a:spLocks noChangeShapeType="1"/>
            </p:cNvSpPr>
            <p:nvPr/>
          </p:nvSpPr>
          <p:spPr bwMode="auto">
            <a:xfrm>
              <a:off x="6473825" y="6008688"/>
              <a:ext cx="404813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71" name="Text Box 14"/>
            <p:cNvSpPr txBox="1">
              <a:spLocks noChangeArrowheads="1"/>
            </p:cNvSpPr>
            <p:nvPr/>
          </p:nvSpPr>
          <p:spPr bwMode="auto">
            <a:xfrm>
              <a:off x="5175250" y="6380163"/>
              <a:ext cx="1073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/>
                <a:t>“guard”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82000" cy="1219200"/>
          </a:xfrm>
        </p:spPr>
        <p:txBody>
          <a:bodyPr/>
          <a:lstStyle/>
          <a:p>
            <a:pPr marL="342900" indent="-342900" eaLnBrk="1" hangingPunct="1"/>
            <a:r>
              <a:rPr lang="en-US" altLang="zh-CN" sz="4000" smtClean="0"/>
              <a:t>Background: Access Control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839200" cy="4343400"/>
          </a:xfrm>
        </p:spPr>
        <p:txBody>
          <a:bodyPr/>
          <a:lstStyle/>
          <a:p>
            <a:pPr marL="342900" lvl="2" indent="-342900">
              <a:spcBef>
                <a:spcPts val="600"/>
              </a:spcBef>
              <a:buSzPct val="75000"/>
              <a:defRPr/>
            </a:pPr>
            <a:r>
              <a:rPr lang="en-US" altLang="zh-CN" sz="2000" b="1" dirty="0" smtClean="0"/>
              <a:t>Access control languages:</a:t>
            </a:r>
            <a:endParaRPr lang="en-US" sz="2000" b="1" dirty="0" smtClean="0"/>
          </a:p>
          <a:p>
            <a:pPr lvl="1">
              <a:spcBef>
                <a:spcPts val="600"/>
              </a:spcBef>
              <a:defRPr/>
            </a:pPr>
            <a:r>
              <a:rPr lang="en-US" altLang="zh-CN" sz="1800" i="1" dirty="0" smtClean="0"/>
              <a:t>Analyzing</a:t>
            </a:r>
            <a:r>
              <a:rPr lang="en-US" altLang="zh-CN" sz="1800" dirty="0" smtClean="0"/>
              <a:t> and </a:t>
            </a:r>
            <a:r>
              <a:rPr lang="en-US" altLang="zh-CN" sz="1800" i="1" dirty="0" smtClean="0"/>
              <a:t>implementing </a:t>
            </a:r>
            <a:r>
              <a:rPr lang="en-US" altLang="zh-CN" sz="1800" dirty="0" smtClean="0"/>
              <a:t>security policies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zh-CN" sz="1800" dirty="0" smtClean="0"/>
              <a:t>Several runtime systems based on distributed </a:t>
            </a:r>
            <a:r>
              <a:rPr lang="en-US" altLang="zh-CN" sz="1800" dirty="0" err="1" smtClean="0"/>
              <a:t>Datalog</a:t>
            </a:r>
            <a:r>
              <a:rPr lang="en-US" altLang="zh-CN" sz="1800" dirty="0" smtClean="0"/>
              <a:t>/Prolog</a:t>
            </a:r>
          </a:p>
          <a:p>
            <a:pPr marL="342900" lvl="2" indent="-342900">
              <a:spcBef>
                <a:spcPts val="600"/>
              </a:spcBef>
              <a:buSzPct val="75000"/>
              <a:defRPr/>
            </a:pPr>
            <a:r>
              <a:rPr lang="en-US" sz="2000" b="1" dirty="0" smtClean="0"/>
              <a:t>Binder </a:t>
            </a:r>
            <a:r>
              <a:rPr lang="en-US" sz="1600" dirty="0" smtClean="0">
                <a:solidFill>
                  <a:srgbClr val="FF0000"/>
                </a:solidFill>
              </a:rPr>
              <a:t>[Oakland 02]</a:t>
            </a:r>
            <a:r>
              <a:rPr lang="en-US" sz="2000" b="1" dirty="0" smtClean="0"/>
              <a:t>: a simple representative language</a:t>
            </a:r>
          </a:p>
          <a:p>
            <a:pPr lvl="1">
              <a:spcBef>
                <a:spcPts val="600"/>
              </a:spcBef>
              <a:defRPr/>
            </a:pPr>
            <a:r>
              <a:rPr lang="en-AU" altLang="zh-CN" sz="1800" b="1" dirty="0" smtClean="0"/>
              <a:t>Context:</a:t>
            </a:r>
            <a:r>
              <a:rPr lang="en-AU" altLang="zh-CN" sz="1800" dirty="0" smtClean="0"/>
              <a:t> each principal has its own context where its rules and data reside</a:t>
            </a:r>
          </a:p>
          <a:p>
            <a:pPr lvl="1">
              <a:spcBef>
                <a:spcPts val="600"/>
              </a:spcBef>
              <a:defRPr/>
            </a:pPr>
            <a:r>
              <a:rPr lang="en-AU" altLang="zh-CN" sz="1800" b="1" dirty="0" smtClean="0"/>
              <a:t>Authentication: </a:t>
            </a:r>
            <a:r>
              <a:rPr lang="en-AU" altLang="zh-CN" sz="1800" dirty="0" smtClean="0"/>
              <a:t>“says” construct</a:t>
            </a:r>
            <a:r>
              <a:rPr lang="en-US" altLang="zh-CN" sz="1800" dirty="0" smtClean="0"/>
              <a:t> (digital signatures)</a:t>
            </a:r>
          </a:p>
          <a:p>
            <a:pPr lvl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AU" sz="1800" dirty="0" smtClean="0">
                <a:solidFill>
                  <a:srgbClr val="262699"/>
                </a:solidFill>
                <a:latin typeface="Calibri" pitchFamily="34" charset="0"/>
              </a:rPr>
              <a:t>	</a:t>
            </a:r>
            <a:r>
              <a:rPr lang="en-AU" sz="1800" b="1" dirty="0" smtClean="0">
                <a:solidFill>
                  <a:srgbClr val="FF0000"/>
                </a:solidFill>
                <a:latin typeface="Calibri" pitchFamily="34" charset="0"/>
              </a:rPr>
              <a:t>At </a:t>
            </a:r>
            <a:r>
              <a:rPr lang="en-AU" sz="1800" b="1" dirty="0" err="1" smtClean="0">
                <a:solidFill>
                  <a:srgbClr val="FF0000"/>
                </a:solidFill>
                <a:latin typeface="Calibri" pitchFamily="34" charset="0"/>
              </a:rPr>
              <a:t>alice</a:t>
            </a:r>
            <a:r>
              <a:rPr lang="en-AU" sz="1800" b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 lvl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AU" sz="1800" b="1" dirty="0" smtClean="0">
                <a:solidFill>
                  <a:srgbClr val="FF0000"/>
                </a:solidFill>
                <a:latin typeface="Calibri" pitchFamily="34" charset="0"/>
              </a:rPr>
              <a:t> 	</a:t>
            </a:r>
            <a:r>
              <a:rPr lang="en-AU" sz="1800" b="1" dirty="0" smtClean="0">
                <a:solidFill>
                  <a:srgbClr val="FF0000"/>
                </a:solidFill>
              </a:rPr>
              <a:t>    b1: access(</a:t>
            </a:r>
            <a:r>
              <a:rPr lang="en-AU" sz="1800" b="1" dirty="0" err="1" smtClean="0">
                <a:solidFill>
                  <a:srgbClr val="FF0000"/>
                </a:solidFill>
              </a:rPr>
              <a:t>P,O,read</a:t>
            </a:r>
            <a:r>
              <a:rPr lang="en-AU" sz="1800" b="1" dirty="0" smtClean="0">
                <a:solidFill>
                  <a:srgbClr val="FF0000"/>
                </a:solidFill>
              </a:rPr>
              <a:t>) :- good(P).</a:t>
            </a:r>
          </a:p>
          <a:p>
            <a:pPr lvl="1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AU" sz="1800" b="1" dirty="0" smtClean="0">
                <a:solidFill>
                  <a:srgbClr val="FF0000"/>
                </a:solidFill>
              </a:rPr>
              <a:t>    b2: access(</a:t>
            </a:r>
            <a:r>
              <a:rPr lang="en-AU" sz="1800" b="1" dirty="0" err="1" smtClean="0">
                <a:solidFill>
                  <a:srgbClr val="FF0000"/>
                </a:solidFill>
              </a:rPr>
              <a:t>P,O,read</a:t>
            </a:r>
            <a:r>
              <a:rPr lang="en-AU" sz="1800" b="1" dirty="0" smtClean="0">
                <a:solidFill>
                  <a:srgbClr val="FF0000"/>
                </a:solidFill>
              </a:rPr>
              <a:t>) :- bob says access(</a:t>
            </a:r>
            <a:r>
              <a:rPr lang="en-AU" sz="1800" b="1" dirty="0" err="1" smtClean="0">
                <a:solidFill>
                  <a:srgbClr val="FF0000"/>
                </a:solidFill>
              </a:rPr>
              <a:t>P,O,read</a:t>
            </a:r>
            <a:r>
              <a:rPr lang="en-AU" sz="1800" b="1" dirty="0" smtClean="0">
                <a:solidFill>
                  <a:srgbClr val="FF0000"/>
                </a:solidFill>
              </a:rPr>
              <a:t>).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zh-CN" sz="1800" dirty="0" smtClean="0"/>
              <a:t>“In </a:t>
            </a:r>
            <a:r>
              <a:rPr lang="en-US" altLang="zh-CN" sz="1800" dirty="0" err="1" smtClean="0"/>
              <a:t>alice's</a:t>
            </a:r>
            <a:r>
              <a:rPr lang="en-US" altLang="zh-CN" sz="1800" dirty="0" smtClean="0"/>
              <a:t> context, any principal P may access object O in read mode if P is good (b1) or, bob says P may do so (b2 - delegation)”</a:t>
            </a:r>
          </a:p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dirty="0" smtClean="0"/>
              <a:t>Several languages and systems: </a:t>
            </a:r>
            <a:r>
              <a:rPr lang="en-US" altLang="zh-CN" sz="1600" dirty="0" smtClean="0"/>
              <a:t>Keynote </a:t>
            </a:r>
            <a:r>
              <a:rPr lang="en-US" altLang="zh-CN" sz="1600" dirty="0" smtClean="0">
                <a:solidFill>
                  <a:srgbClr val="FF0000"/>
                </a:solidFill>
              </a:rPr>
              <a:t>[RFC-2704], </a:t>
            </a:r>
            <a:r>
              <a:rPr lang="en-US" altLang="zh-CN" sz="1600" dirty="0" smtClean="0"/>
              <a:t>SD3 </a:t>
            </a:r>
            <a:r>
              <a:rPr lang="en-US" altLang="zh-CN" sz="1600" dirty="0" smtClean="0">
                <a:solidFill>
                  <a:srgbClr val="FF0000"/>
                </a:solidFill>
              </a:rPr>
              <a:t>[Oakland 01]</a:t>
            </a:r>
            <a:r>
              <a:rPr lang="en-US" altLang="zh-CN" sz="1600" dirty="0" smtClean="0"/>
              <a:t>, Delegation Logic </a:t>
            </a:r>
            <a:r>
              <a:rPr lang="en-US" altLang="zh-CN" sz="1600" dirty="0" smtClean="0">
                <a:solidFill>
                  <a:srgbClr val="FF0000"/>
                </a:solidFill>
              </a:rPr>
              <a:t>[TISSEC 03], </a:t>
            </a:r>
            <a:r>
              <a:rPr lang="en-US" altLang="zh-CN" sz="1600" dirty="0" smtClean="0"/>
              <a:t>etc.</a:t>
            </a:r>
            <a:endParaRPr lang="en-US" sz="2000" dirty="0" smtClean="0"/>
          </a:p>
          <a:p>
            <a:pPr lvl="1">
              <a:spcBef>
                <a:spcPts val="600"/>
              </a:spcBef>
              <a:defRPr/>
            </a:pPr>
            <a:endParaRPr lang="en-US" altLang="zh-CN" sz="2000" dirty="0" smtClean="0"/>
          </a:p>
        </p:txBody>
      </p:sp>
    </p:spTree>
  </p:cSld>
  <p:clrMapOvr>
    <a:masterClrMapping/>
  </p:clrMapOvr>
  <p:transition advTm="1135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Comparing the two</a:t>
            </a:r>
          </a:p>
        </p:txBody>
      </p:sp>
      <p:sp>
        <p:nvSpPr>
          <p:cNvPr id="12564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534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Declarative networking and access control languages are based on logic and Datalog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Similar observation: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Mart</a:t>
            </a:r>
            <a:r>
              <a:rPr lang="en-US" sz="1800" smtClean="0">
                <a:cs typeface="Tahoma" pitchFamily="34" charset="0"/>
              </a:rPr>
              <a:t>í</a:t>
            </a:r>
            <a:r>
              <a:rPr lang="en-US" sz="1800" smtClean="0"/>
              <a:t>n</a:t>
            </a:r>
            <a:r>
              <a:rPr lang="en-US" sz="1600" smtClean="0"/>
              <a:t> </a:t>
            </a:r>
            <a:r>
              <a:rPr lang="en-US" sz="1800" smtClean="0"/>
              <a:t>Abadi. “</a:t>
            </a:r>
            <a:r>
              <a:rPr lang="en-US" sz="1800" i="1" smtClean="0"/>
              <a:t>On Access Control, Data Integration, and Their Languages</a:t>
            </a:r>
            <a:r>
              <a:rPr lang="en-US" sz="1800" smtClean="0"/>
              <a:t>.” 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Comparing data-integration and trust management languages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Both extend Datalog in surprisingly similar ways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Notion of context (location) to identify components (nodes) in a distributed system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Suggests possibility to unify both languages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Leverage ideas from database community (e.g. efficient query processing and optimizations) to enforce access control policies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Differences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Top-down vs bottom-up evaluation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Trust assumptions</a:t>
            </a:r>
          </a:p>
          <a:p>
            <a:pPr lvl="1">
              <a:lnSpc>
                <a:spcPct val="90000"/>
              </a:lnSpc>
            </a:pPr>
            <a:endParaRPr lang="en-US" sz="1800" smtClean="0"/>
          </a:p>
          <a:p>
            <a:pPr lvl="1">
              <a:lnSpc>
                <a:spcPct val="90000"/>
              </a:lnSpc>
            </a:pP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/>
            <a:r>
              <a:rPr lang="en-US" altLang="zh-CN" sz="3600" smtClean="0"/>
              <a:t>Secure Network Datalog (SeNDlog)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32766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AU" sz="2000" smtClean="0"/>
              <a:t>Rules within a context </a:t>
            </a:r>
          </a:p>
          <a:p>
            <a:pPr lvl="1">
              <a:spcBef>
                <a:spcPts val="600"/>
              </a:spcBef>
            </a:pPr>
            <a:r>
              <a:rPr lang="en-AU" altLang="zh-CN" sz="1600" smtClean="0"/>
              <a:t>Untrusted network</a:t>
            </a:r>
          </a:p>
          <a:p>
            <a:pPr lvl="1">
              <a:spcBef>
                <a:spcPts val="600"/>
              </a:spcBef>
            </a:pPr>
            <a:r>
              <a:rPr lang="en-AU" altLang="zh-CN" sz="1600" smtClean="0"/>
              <a:t>Predicates in rule body in local context</a:t>
            </a:r>
          </a:p>
          <a:p>
            <a:pPr>
              <a:spcBef>
                <a:spcPts val="600"/>
              </a:spcBef>
            </a:pPr>
            <a:r>
              <a:rPr lang="en-AU" altLang="zh-CN" sz="2000" smtClean="0"/>
              <a:t>Authenticated communication</a:t>
            </a:r>
          </a:p>
          <a:p>
            <a:pPr lvl="1">
              <a:spcBef>
                <a:spcPts val="600"/>
              </a:spcBef>
            </a:pPr>
            <a:r>
              <a:rPr lang="en-AU" altLang="zh-CN" sz="1600" smtClean="0"/>
              <a:t>“says” construct</a:t>
            </a:r>
          </a:p>
          <a:p>
            <a:pPr lvl="1">
              <a:spcBef>
                <a:spcPts val="600"/>
              </a:spcBef>
            </a:pPr>
            <a:r>
              <a:rPr lang="en-AU" altLang="zh-CN" sz="1600" i="1" smtClean="0">
                <a:solidFill>
                  <a:srgbClr val="FF0000"/>
                </a:solidFill>
              </a:rPr>
              <a:t>Export predicate:</a:t>
            </a:r>
            <a:r>
              <a:rPr lang="en-AU" altLang="zh-CN" sz="1600" smtClean="0">
                <a:solidFill>
                  <a:srgbClr val="FF0000"/>
                </a:solidFill>
              </a:rPr>
              <a:t> “X says p@Y”</a:t>
            </a:r>
          </a:p>
          <a:p>
            <a:pPr lvl="2">
              <a:spcBef>
                <a:spcPts val="600"/>
              </a:spcBef>
            </a:pPr>
            <a:r>
              <a:rPr lang="en-AU" altLang="zh-CN" sz="1600" smtClean="0">
                <a:solidFill>
                  <a:srgbClr val="FF0000"/>
                </a:solidFill>
              </a:rPr>
              <a:t>X exports the predicate p to Y.</a:t>
            </a:r>
          </a:p>
          <a:p>
            <a:pPr lvl="1">
              <a:spcBef>
                <a:spcPts val="600"/>
              </a:spcBef>
            </a:pPr>
            <a:r>
              <a:rPr lang="en-AU" altLang="zh-CN" sz="1600" i="1" smtClean="0">
                <a:solidFill>
                  <a:srgbClr val="0070C0"/>
                </a:solidFill>
              </a:rPr>
              <a:t>Import predicate:</a:t>
            </a:r>
            <a:r>
              <a:rPr lang="en-AU" altLang="zh-CN" sz="1600" smtClean="0">
                <a:solidFill>
                  <a:srgbClr val="0070C0"/>
                </a:solidFill>
              </a:rPr>
              <a:t> “X says p”</a:t>
            </a:r>
          </a:p>
          <a:p>
            <a:pPr lvl="2">
              <a:spcBef>
                <a:spcPts val="600"/>
              </a:spcBef>
            </a:pPr>
            <a:r>
              <a:rPr lang="en-AU" altLang="zh-CN" sz="1600" smtClean="0">
                <a:solidFill>
                  <a:srgbClr val="0070C0"/>
                </a:solidFill>
              </a:rPr>
              <a:t>X asserts the predicate p. </a:t>
            </a:r>
          </a:p>
        </p:txBody>
      </p:sp>
      <p:sp>
        <p:nvSpPr>
          <p:cNvPr id="72707" name="TextBox 10"/>
          <p:cNvSpPr txBox="1">
            <a:spLocks noChangeArrowheads="1"/>
          </p:cNvSpPr>
          <p:nvPr/>
        </p:nvSpPr>
        <p:spPr bwMode="auto">
          <a:xfrm>
            <a:off x="4953000" y="1981200"/>
            <a:ext cx="3911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  r1: reachable(@S,D) :- link(@S,D).</a:t>
            </a:r>
          </a:p>
          <a:p>
            <a:r>
              <a:rPr lang="en-US" sz="1600"/>
              <a:t>  r2: reachable(@S,D) :- link(@S,Z), </a:t>
            </a:r>
          </a:p>
          <a:p>
            <a:r>
              <a:rPr lang="en-US" sz="1600"/>
              <a:t>	reachable(@Z,D).</a:t>
            </a:r>
          </a:p>
          <a:p>
            <a:endParaRPr lang="en-US" sz="1600"/>
          </a:p>
        </p:txBody>
      </p:sp>
      <p:sp>
        <p:nvSpPr>
          <p:cNvPr id="12" name="TextBox 11"/>
          <p:cNvSpPr txBox="1"/>
          <p:nvPr/>
        </p:nvSpPr>
        <p:spPr>
          <a:xfrm>
            <a:off x="4876800" y="4678363"/>
            <a:ext cx="39116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At 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  s1: reachable(S,D) :- link(S,D).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  s2: </a:t>
            </a:r>
            <a:r>
              <a:rPr lang="en-US" sz="16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 says </a:t>
            </a:r>
            <a:r>
              <a:rPr lang="en-US" sz="16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linkD</a:t>
            </a:r>
            <a:r>
              <a:rPr lang="en-US" sz="16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(D,S)@D </a:t>
            </a:r>
            <a:r>
              <a:rPr lang="en-US" sz="1600" dirty="0">
                <a:latin typeface="+mn-lt"/>
                <a:ea typeface="+mn-ea"/>
                <a:cs typeface="+mn-cs"/>
              </a:rPr>
              <a:t>:- link(S,D).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  s3: </a:t>
            </a:r>
            <a:r>
              <a:rPr lang="en-US" sz="16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 says reachable(Z,D)@Z :-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	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Z says 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linkD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(S,Z),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	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W says reachable(S,D).</a:t>
            </a:r>
            <a:endParaRPr lang="en-US" sz="1600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927600" y="3095625"/>
            <a:ext cx="3911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At S:</a:t>
            </a:r>
          </a:p>
          <a:p>
            <a:r>
              <a:rPr lang="en-US" sz="1600"/>
              <a:t>  s1: reachable(@S,D) :- link(@S,D).</a:t>
            </a:r>
          </a:p>
          <a:p>
            <a:r>
              <a:rPr lang="en-US" sz="1600">
                <a:solidFill>
                  <a:srgbClr val="FF0000"/>
                </a:solidFill>
              </a:rPr>
              <a:t>  s2: linkD(D,S)@D :- link(S,D).</a:t>
            </a:r>
          </a:p>
          <a:p>
            <a:r>
              <a:rPr lang="en-US" sz="1600">
                <a:solidFill>
                  <a:srgbClr val="FF0000"/>
                </a:solidFill>
              </a:rPr>
              <a:t>  s3: reachable(Z,D)@Z :- linkD(S,Z), </a:t>
            </a:r>
          </a:p>
          <a:p>
            <a:r>
              <a:rPr lang="en-US" sz="1600">
                <a:solidFill>
                  <a:srgbClr val="FF0000"/>
                </a:solidFill>
              </a:rPr>
              <a:t>	reachable(S,D).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5791200" y="2862263"/>
            <a:ext cx="304800" cy="2286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5300663" y="4462463"/>
            <a:ext cx="304800" cy="2286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096000" y="2800350"/>
            <a:ext cx="18700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localization rewrite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605463" y="4405313"/>
            <a:ext cx="28527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authenticated communication</a:t>
            </a:r>
          </a:p>
        </p:txBody>
      </p:sp>
    </p:spTree>
    <p:custDataLst>
      <p:tags r:id="rId1"/>
    </p:custDataLst>
  </p:cSld>
  <p:clrMapOvr>
    <a:masterClrMapping/>
  </p:clrMapOvr>
  <p:transition advTm="1409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1"/>
      <p:bldP spid="15" grpId="0" animBg="1"/>
      <p:bldP spid="16" grpId="0" animBg="1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962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0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r>
              <a:rPr lang="en-US" sz="2000" smtClean="0">
                <a:solidFill>
                  <a:srgbClr val="FF0000"/>
                </a:solidFill>
              </a:rPr>
              <a:t>Import</a:t>
            </a:r>
            <a:r>
              <a:rPr lang="en-US" sz="2000" smtClean="0"/>
              <a:t> and </a:t>
            </a:r>
            <a:r>
              <a:rPr lang="en-US" sz="2000" smtClean="0">
                <a:solidFill>
                  <a:srgbClr val="FF0000"/>
                </a:solidFill>
              </a:rPr>
              <a:t>export</a:t>
            </a:r>
            <a:r>
              <a:rPr lang="en-US" sz="2000" smtClean="0"/>
              <a:t> policies</a:t>
            </a:r>
          </a:p>
          <a:p>
            <a:r>
              <a:rPr lang="en-US" sz="2000" smtClean="0"/>
              <a:t>Basis for Secure BGP</a:t>
            </a:r>
          </a:p>
          <a:p>
            <a:pPr lvl="1"/>
            <a:r>
              <a:rPr lang="en-US" sz="1800" smtClean="0"/>
              <a:t>Authenticated advertisements</a:t>
            </a:r>
          </a:p>
          <a:p>
            <a:pPr lvl="1"/>
            <a:r>
              <a:rPr lang="en-US" sz="1800" smtClean="0"/>
              <a:t>Authenticated subpaths (provenance)</a:t>
            </a:r>
          </a:p>
          <a:p>
            <a:pPr lvl="1"/>
            <a:r>
              <a:rPr lang="en-US" sz="1800" smtClean="0"/>
              <a:t>Encryption (for secrecy) with cryptographic functions</a:t>
            </a:r>
          </a:p>
          <a:p>
            <a:endParaRPr lang="en-US" sz="2000" smtClean="0"/>
          </a:p>
        </p:txBody>
      </p:sp>
      <p:sp>
        <p:nvSpPr>
          <p:cNvPr id="74754" name="Rectangle 4"/>
          <p:cNvSpPr>
            <a:spLocks noChangeArrowheads="1"/>
          </p:cNvSpPr>
          <p:nvPr/>
        </p:nvSpPr>
        <p:spPr bwMode="auto">
          <a:xfrm>
            <a:off x="838200" y="2057400"/>
            <a:ext cx="7620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At Z,</a:t>
            </a:r>
          </a:p>
          <a:p>
            <a:r>
              <a:rPr lang="en-US"/>
              <a:t>     z1 route(Z,X,P) :- neighbor(Z,X), P=f_initPath(Z,X).</a:t>
            </a:r>
          </a:p>
          <a:p>
            <a:r>
              <a:rPr lang="en-US"/>
              <a:t>     z2 route(Z,Y,P) :- X says advertise(Y,P), </a:t>
            </a:r>
            <a:r>
              <a:rPr lang="en-US">
                <a:solidFill>
                  <a:srgbClr val="FF0000"/>
                </a:solidFill>
              </a:rPr>
              <a:t>acceptRoute(Z,X,Y</a:t>
            </a:r>
            <a:r>
              <a:rPr lang="en-US"/>
              <a:t>).</a:t>
            </a:r>
          </a:p>
          <a:p>
            <a:r>
              <a:rPr lang="en-US"/>
              <a:t>     </a:t>
            </a:r>
            <a:r>
              <a:rPr lang="pl-PL"/>
              <a:t>z3 advertise(Y,P1)@X :- neighbor(Z,X),</a:t>
            </a:r>
            <a:r>
              <a:rPr lang="en-US"/>
              <a:t> </a:t>
            </a:r>
            <a:r>
              <a:rPr lang="pl-PL"/>
              <a:t>route(Z,Y,P),</a:t>
            </a:r>
            <a:r>
              <a:rPr lang="en-US"/>
              <a:t>  				               </a:t>
            </a:r>
            <a:r>
              <a:rPr lang="en-US">
                <a:solidFill>
                  <a:srgbClr val="FF0000"/>
                </a:solidFill>
              </a:rPr>
              <a:t>carryTraffic(Z,X,Y)</a:t>
            </a:r>
            <a:r>
              <a:rPr lang="en-US"/>
              <a:t>, P1=f_concat(X,P).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Authenticated Path Vector Protocol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89" name="Text Box 21"/>
          <p:cNvSpPr txBox="1">
            <a:spLocks noChangeArrowheads="1"/>
          </p:cNvSpPr>
          <p:nvPr/>
        </p:nvSpPr>
        <p:spPr bwMode="auto">
          <a:xfrm>
            <a:off x="5416550" y="4267200"/>
            <a:ext cx="1746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</a:rPr>
              <a:t>route(@c,d,[c,d])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4121150" y="5164138"/>
            <a:ext cx="2751138" cy="576262"/>
            <a:chOff x="2596" y="3253"/>
            <a:chExt cx="1733" cy="363"/>
          </a:xfrm>
        </p:grpSpPr>
        <p:sp>
          <p:nvSpPr>
            <p:cNvPr id="76817" name="Text Box 24"/>
            <p:cNvSpPr txBox="1">
              <a:spLocks noChangeArrowheads="1"/>
            </p:cNvSpPr>
            <p:nvPr/>
          </p:nvSpPr>
          <p:spPr bwMode="auto">
            <a:xfrm>
              <a:off x="2596" y="3403"/>
              <a:ext cx="173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FF0000"/>
                  </a:solidFill>
                </a:rPr>
                <a:t>c says advertise(d,[b,c,d])</a:t>
              </a:r>
            </a:p>
          </p:txBody>
        </p:sp>
        <p:sp>
          <p:nvSpPr>
            <p:cNvPr id="76818" name="AutoShape 26"/>
            <p:cNvSpPr>
              <a:spLocks noChangeArrowheads="1"/>
            </p:cNvSpPr>
            <p:nvPr/>
          </p:nvSpPr>
          <p:spPr bwMode="auto">
            <a:xfrm rot="10800000">
              <a:off x="2700" y="3253"/>
              <a:ext cx="1072" cy="152"/>
            </a:xfrm>
            <a:prstGeom prst="curvedDownArrow">
              <a:avLst>
                <a:gd name="adj1" fmla="val 141053"/>
                <a:gd name="adj2" fmla="val 282105"/>
                <a:gd name="adj3" fmla="val 33333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1592263" y="5176838"/>
            <a:ext cx="2871787" cy="563562"/>
            <a:chOff x="1003" y="3261"/>
            <a:chExt cx="1809" cy="355"/>
          </a:xfrm>
        </p:grpSpPr>
        <p:sp>
          <p:nvSpPr>
            <p:cNvPr id="76815" name="Text Box 25"/>
            <p:cNvSpPr txBox="1">
              <a:spLocks noChangeArrowheads="1"/>
            </p:cNvSpPr>
            <p:nvPr/>
          </p:nvSpPr>
          <p:spPr bwMode="auto">
            <a:xfrm>
              <a:off x="1003" y="3403"/>
              <a:ext cx="180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FF0000"/>
                  </a:solidFill>
                </a:rPr>
                <a:t>b says advertise(d,[a,b,c,d])</a:t>
              </a:r>
            </a:p>
          </p:txBody>
        </p:sp>
        <p:sp>
          <p:nvSpPr>
            <p:cNvPr id="76816" name="AutoShape 27"/>
            <p:cNvSpPr>
              <a:spLocks noChangeArrowheads="1"/>
            </p:cNvSpPr>
            <p:nvPr/>
          </p:nvSpPr>
          <p:spPr bwMode="auto">
            <a:xfrm rot="10800000">
              <a:off x="1476" y="3261"/>
              <a:ext cx="1072" cy="152"/>
            </a:xfrm>
            <a:prstGeom prst="curvedDownArrow">
              <a:avLst>
                <a:gd name="adj1" fmla="val 141053"/>
                <a:gd name="adj2" fmla="val 282105"/>
                <a:gd name="adj3" fmla="val 33333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</p:grpSp>
      <p:sp>
        <p:nvSpPr>
          <p:cNvPr id="76804" name="Oval 28"/>
          <p:cNvSpPr>
            <a:spLocks noChangeArrowheads="1"/>
          </p:cNvSpPr>
          <p:nvPr/>
        </p:nvSpPr>
        <p:spPr bwMode="auto">
          <a:xfrm>
            <a:off x="3917950" y="4587875"/>
            <a:ext cx="5588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sz="2800"/>
              <a:t>b</a:t>
            </a:r>
          </a:p>
        </p:txBody>
      </p:sp>
      <p:sp>
        <p:nvSpPr>
          <p:cNvPr id="76805" name="Oval 29"/>
          <p:cNvSpPr>
            <a:spLocks noChangeArrowheads="1"/>
          </p:cNvSpPr>
          <p:nvPr/>
        </p:nvSpPr>
        <p:spPr bwMode="auto">
          <a:xfrm>
            <a:off x="7575550" y="4587875"/>
            <a:ext cx="5588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sz="2800"/>
              <a:t>d</a:t>
            </a:r>
          </a:p>
        </p:txBody>
      </p:sp>
      <p:sp>
        <p:nvSpPr>
          <p:cNvPr id="76806" name="Oval 30"/>
          <p:cNvSpPr>
            <a:spLocks noChangeArrowheads="1"/>
          </p:cNvSpPr>
          <p:nvPr/>
        </p:nvSpPr>
        <p:spPr bwMode="auto">
          <a:xfrm>
            <a:off x="5848350" y="4587875"/>
            <a:ext cx="5588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sz="2800"/>
              <a:t>c</a:t>
            </a:r>
          </a:p>
        </p:txBody>
      </p:sp>
      <p:sp>
        <p:nvSpPr>
          <p:cNvPr id="76807" name="Oval 31"/>
          <p:cNvSpPr>
            <a:spLocks noChangeArrowheads="1"/>
          </p:cNvSpPr>
          <p:nvPr/>
        </p:nvSpPr>
        <p:spPr bwMode="auto">
          <a:xfrm>
            <a:off x="2060575" y="4587875"/>
            <a:ext cx="5588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sz="2800"/>
              <a:t>a</a:t>
            </a:r>
          </a:p>
        </p:txBody>
      </p:sp>
      <p:cxnSp>
        <p:nvCxnSpPr>
          <p:cNvPr id="76808" name="AutoShape 32"/>
          <p:cNvCxnSpPr>
            <a:cxnSpLocks noChangeShapeType="1"/>
          </p:cNvCxnSpPr>
          <p:nvPr/>
        </p:nvCxnSpPr>
        <p:spPr bwMode="auto">
          <a:xfrm>
            <a:off x="6432550" y="4870450"/>
            <a:ext cx="11334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809" name="AutoShape 33"/>
          <p:cNvCxnSpPr>
            <a:cxnSpLocks noChangeShapeType="1"/>
          </p:cNvCxnSpPr>
          <p:nvPr/>
        </p:nvCxnSpPr>
        <p:spPr bwMode="auto">
          <a:xfrm>
            <a:off x="2619375" y="4857750"/>
            <a:ext cx="1289050" cy="12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810" name="AutoShape 34"/>
          <p:cNvCxnSpPr>
            <a:cxnSpLocks noChangeShapeType="1"/>
          </p:cNvCxnSpPr>
          <p:nvPr/>
        </p:nvCxnSpPr>
        <p:spPr bwMode="auto">
          <a:xfrm>
            <a:off x="4486275" y="4870450"/>
            <a:ext cx="135255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1236003" name="Text Box 35"/>
          <p:cNvSpPr txBox="1">
            <a:spLocks noChangeArrowheads="1"/>
          </p:cNvSpPr>
          <p:nvPr/>
        </p:nvSpPr>
        <p:spPr bwMode="auto">
          <a:xfrm>
            <a:off x="3206750" y="4246563"/>
            <a:ext cx="2203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</a:rPr>
              <a:t>route(@b,d,[b,c,d])</a:t>
            </a:r>
          </a:p>
        </p:txBody>
      </p:sp>
      <p:sp>
        <p:nvSpPr>
          <p:cNvPr id="1236004" name="Text Box 36"/>
          <p:cNvSpPr txBox="1">
            <a:spLocks noChangeArrowheads="1"/>
          </p:cNvSpPr>
          <p:nvPr/>
        </p:nvSpPr>
        <p:spPr bwMode="auto">
          <a:xfrm>
            <a:off x="914400" y="4248150"/>
            <a:ext cx="2293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</a:rPr>
              <a:t>route(@a,d,[a,b,c,d])</a:t>
            </a:r>
          </a:p>
        </p:txBody>
      </p:sp>
      <p:sp>
        <p:nvSpPr>
          <p:cNvPr id="76813" name="Rectangle 19"/>
          <p:cNvSpPr>
            <a:spLocks noChangeArrowheads="1"/>
          </p:cNvSpPr>
          <p:nvPr/>
        </p:nvSpPr>
        <p:spPr bwMode="auto">
          <a:xfrm>
            <a:off x="838200" y="2057400"/>
            <a:ext cx="7620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At Z,</a:t>
            </a:r>
          </a:p>
          <a:p>
            <a:r>
              <a:rPr lang="en-US"/>
              <a:t>     z1 route(Z,X,P) :- neighbor(Z,X), P=f_initPath(Z,X).</a:t>
            </a:r>
          </a:p>
          <a:p>
            <a:r>
              <a:rPr lang="en-US"/>
              <a:t>     z2 route(Z,Y,P) :- X says advertise(Y,P), acceptRoute(Z,X,Y).</a:t>
            </a:r>
          </a:p>
          <a:p>
            <a:r>
              <a:rPr lang="en-US"/>
              <a:t>     </a:t>
            </a:r>
            <a:r>
              <a:rPr lang="pl-PL"/>
              <a:t>z3 advertise(Y,P1)@X :- neighbor(Z,X),</a:t>
            </a:r>
            <a:r>
              <a:rPr lang="en-US"/>
              <a:t> </a:t>
            </a:r>
            <a:r>
              <a:rPr lang="pl-PL"/>
              <a:t>route(Z,Y,P),</a:t>
            </a:r>
            <a:r>
              <a:rPr lang="en-US"/>
              <a:t>  				               carryTraffic(Z,X,Y), P1=f_concat(X,P).</a:t>
            </a:r>
          </a:p>
        </p:txBody>
      </p:sp>
      <p:sp>
        <p:nvSpPr>
          <p:cNvPr id="768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Authenticated Path Vector Protocol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5989" grpId="0"/>
      <p:bldP spid="1236003" grpId="0"/>
      <p:bldP spid="123600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Example Protocols in SeNDlog</a:t>
            </a:r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9530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b="1" smtClean="0"/>
              <a:t>Secure network routing</a:t>
            </a:r>
          </a:p>
          <a:p>
            <a:pPr lvl="1">
              <a:spcBef>
                <a:spcPts val="600"/>
              </a:spcBef>
            </a:pPr>
            <a:r>
              <a:rPr lang="en-US" sz="1600" smtClean="0"/>
              <a:t>Nodes import/export signed route advertisements from neighbors</a:t>
            </a:r>
          </a:p>
          <a:p>
            <a:pPr lvl="1">
              <a:spcBef>
                <a:spcPts val="600"/>
              </a:spcBef>
            </a:pPr>
            <a:r>
              <a:rPr lang="en-US" sz="1600" smtClean="0"/>
              <a:t>Advertisements include signed sub-paths (</a:t>
            </a:r>
            <a:r>
              <a:rPr lang="en-US" sz="1600" i="1" smtClean="0"/>
              <a:t>authenticated provenance</a:t>
            </a:r>
            <a:r>
              <a:rPr lang="en-US" sz="1600" smtClean="0"/>
              <a:t>)</a:t>
            </a:r>
          </a:p>
          <a:p>
            <a:pPr lvl="1">
              <a:spcBef>
                <a:spcPts val="600"/>
              </a:spcBef>
            </a:pPr>
            <a:r>
              <a:rPr lang="en-US" sz="1600" smtClean="0"/>
              <a:t>Building blocks for secure BGP</a:t>
            </a:r>
          </a:p>
          <a:p>
            <a:pPr>
              <a:spcBef>
                <a:spcPts val="600"/>
              </a:spcBef>
            </a:pPr>
            <a:r>
              <a:rPr lang="en-US" sz="2000" b="1" smtClean="0"/>
              <a:t>Secure packet forwarding</a:t>
            </a:r>
          </a:p>
          <a:p>
            <a:pPr>
              <a:spcBef>
                <a:spcPts val="600"/>
              </a:spcBef>
            </a:pPr>
            <a:r>
              <a:rPr lang="en-US" sz="2000" b="1" smtClean="0"/>
              <a:t>Customizable anonymous routing </a:t>
            </a:r>
          </a:p>
          <a:p>
            <a:pPr lvl="1">
              <a:spcBef>
                <a:spcPts val="600"/>
              </a:spcBef>
            </a:pPr>
            <a:r>
              <a:rPr lang="en-US" sz="1600" smtClean="0"/>
              <a:t>Path selection and setting up “onion paths” with layered encryption </a:t>
            </a:r>
            <a:r>
              <a:rPr lang="en-US" sz="1600" b="1" smtClean="0"/>
              <a:t>[NDSS’10]</a:t>
            </a:r>
          </a:p>
          <a:p>
            <a:pPr lvl="1">
              <a:spcBef>
                <a:spcPts val="600"/>
              </a:spcBef>
            </a:pPr>
            <a:r>
              <a:rPr lang="en-US" sz="1600" smtClean="0"/>
              <a:t>Application-aware Anonymity (</a:t>
            </a:r>
            <a:r>
              <a:rPr lang="en-US" sz="1600" smtClean="0">
                <a:hlinkClick r:id="rId4"/>
              </a:rPr>
              <a:t>http://a3.cis.upenn.edu</a:t>
            </a:r>
            <a:r>
              <a:rPr lang="en-US" sz="1600" smtClean="0"/>
              <a:t>) </a:t>
            </a:r>
          </a:p>
          <a:p>
            <a:pPr>
              <a:spcBef>
                <a:spcPts val="600"/>
              </a:spcBef>
            </a:pPr>
            <a:r>
              <a:rPr lang="en-US" sz="2000" b="1" smtClean="0"/>
              <a:t>Secure DHTs</a:t>
            </a:r>
          </a:p>
          <a:p>
            <a:pPr lvl="1">
              <a:spcBef>
                <a:spcPts val="600"/>
              </a:spcBef>
            </a:pPr>
            <a:r>
              <a:rPr lang="en-US" sz="1600" smtClean="0"/>
              <a:t>Chord DHT –  authenticate the node-join process</a:t>
            </a:r>
          </a:p>
          <a:p>
            <a:pPr lvl="1">
              <a:spcBef>
                <a:spcPts val="600"/>
              </a:spcBef>
            </a:pPr>
            <a:r>
              <a:rPr lang="en-US" sz="1600" smtClean="0"/>
              <a:t>Signed node identifiers to prevent malicious nodes from joining the DHT</a:t>
            </a:r>
          </a:p>
          <a:p>
            <a:pPr>
              <a:spcBef>
                <a:spcPts val="600"/>
              </a:spcBef>
            </a:pPr>
            <a:r>
              <a:rPr lang="en-US" sz="2000" b="1" smtClean="0"/>
              <a:t>Customizable distributed data processing</a:t>
            </a:r>
          </a:p>
          <a:p>
            <a:pPr lvl="1">
              <a:spcBef>
                <a:spcPts val="600"/>
              </a:spcBef>
            </a:pPr>
            <a:r>
              <a:rPr lang="en-US" sz="1600" smtClean="0"/>
              <a:t>Secure DHT-joins, authenticated map-reduce operation</a:t>
            </a:r>
          </a:p>
          <a:p>
            <a:pPr lvl="1">
              <a:spcBef>
                <a:spcPts val="600"/>
              </a:spcBef>
            </a:pPr>
            <a:r>
              <a:rPr lang="en-US" sz="1600" smtClean="0"/>
              <a:t>Integration with LogicBlox (</a:t>
            </a:r>
            <a:r>
              <a:rPr lang="en-US" sz="1600" smtClean="0">
                <a:hlinkClick r:id="rId5"/>
              </a:rPr>
              <a:t>http://www.logicblox.com</a:t>
            </a:r>
            <a:r>
              <a:rPr lang="en-US" sz="1600" smtClean="0"/>
              <a:t>) </a:t>
            </a:r>
            <a:r>
              <a:rPr lang="en-US" sz="1600" b="1" smtClean="0"/>
              <a:t>[SIGMOD’10]</a:t>
            </a:r>
          </a:p>
        </p:txBody>
      </p:sp>
    </p:spTree>
    <p:custDataLst>
      <p:tags r:id="rId1"/>
    </p:custDataLst>
  </p:cSld>
  <p:clrMapOvr>
    <a:masterClrMapping/>
  </p:clrMapOvr>
  <p:transition advTm="121593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spcBef>
                <a:spcPts val="600"/>
              </a:spcBef>
            </a:pPr>
            <a:r>
              <a:rPr lang="en-AU" sz="3600" smtClean="0"/>
              <a:t>Authenticated Query Processing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pPr marL="342900" lvl="2" indent="-342900">
              <a:spcBef>
                <a:spcPts val="600"/>
              </a:spcBef>
              <a:buSzPct val="75000"/>
              <a:defRPr/>
            </a:pPr>
            <a:r>
              <a:rPr lang="en-AU" sz="2000" b="1" dirty="0" smtClean="0"/>
              <a:t>Semi-na</a:t>
            </a:r>
            <a:r>
              <a:rPr lang="en-AU" sz="2000" b="1" dirty="0" smtClean="0">
                <a:cs typeface="Arial"/>
              </a:rPr>
              <a:t>ï</a:t>
            </a:r>
            <a:r>
              <a:rPr lang="en-AU" sz="2000" b="1" dirty="0" smtClean="0"/>
              <a:t>ve Evaluation</a:t>
            </a:r>
          </a:p>
          <a:p>
            <a:pPr lvl="1">
              <a:spcBef>
                <a:spcPts val="600"/>
              </a:spcBef>
              <a:defRPr/>
            </a:pPr>
            <a:r>
              <a:rPr lang="en-AU" altLang="zh-CN" sz="1600" dirty="0" smtClean="0"/>
              <a:t>Standard technique for processing recursive queries</a:t>
            </a:r>
          </a:p>
          <a:p>
            <a:pPr lvl="1">
              <a:spcBef>
                <a:spcPts val="600"/>
              </a:spcBef>
              <a:defRPr/>
            </a:pPr>
            <a:r>
              <a:rPr lang="en-AU" altLang="zh-CN" sz="1600" dirty="0" smtClean="0"/>
              <a:t>Synchronous rounds of computation</a:t>
            </a:r>
          </a:p>
          <a:p>
            <a:pPr>
              <a:spcBef>
                <a:spcPts val="600"/>
              </a:spcBef>
              <a:defRPr/>
            </a:pPr>
            <a:r>
              <a:rPr lang="en-AU" altLang="zh-CN" sz="2000" b="1" dirty="0" smtClean="0">
                <a:cs typeface="+mn-cs"/>
              </a:rPr>
              <a:t>Pipelined Semi-na</a:t>
            </a:r>
            <a:r>
              <a:rPr lang="en-AU" sz="2000" b="1" dirty="0" smtClean="0">
                <a:cs typeface="Arial"/>
              </a:rPr>
              <a:t>ï</a:t>
            </a:r>
            <a:r>
              <a:rPr lang="en-AU" altLang="zh-CN" sz="2000" b="1" dirty="0" smtClean="0">
                <a:cs typeface="+mn-cs"/>
              </a:rPr>
              <a:t>ve Evaluation </a:t>
            </a:r>
            <a:r>
              <a:rPr lang="en-AU" altLang="zh-CN" sz="1600" b="1" dirty="0" smtClean="0">
                <a:solidFill>
                  <a:srgbClr val="FF0000"/>
                </a:solidFill>
                <a:cs typeface="+mn-cs"/>
              </a:rPr>
              <a:t>[SIGMOD 06]</a:t>
            </a:r>
            <a:r>
              <a:rPr lang="en-AU" altLang="zh-CN" sz="1800" b="1" dirty="0" smtClean="0">
                <a:solidFill>
                  <a:srgbClr val="FF0000"/>
                </a:solidFill>
                <a:cs typeface="+mn-cs"/>
              </a:rPr>
              <a:t> </a:t>
            </a:r>
            <a:endParaRPr lang="en-AU" altLang="zh-CN" sz="2000" b="1" dirty="0" smtClean="0">
              <a:solidFill>
                <a:srgbClr val="FF0000"/>
              </a:solidFill>
              <a:cs typeface="+mn-cs"/>
            </a:endParaRPr>
          </a:p>
          <a:p>
            <a:pPr lvl="1">
              <a:spcBef>
                <a:spcPts val="600"/>
              </a:spcBef>
              <a:defRPr/>
            </a:pPr>
            <a:r>
              <a:rPr lang="en-AU" altLang="zh-CN" sz="1600" dirty="0" smtClean="0"/>
              <a:t>Asynchronous communication in distributed setting</a:t>
            </a:r>
          </a:p>
          <a:p>
            <a:pPr lvl="1">
              <a:spcBef>
                <a:spcPts val="600"/>
              </a:spcBef>
              <a:defRPr/>
            </a:pPr>
            <a:r>
              <a:rPr lang="en-AU" altLang="zh-CN" sz="1600" dirty="0" smtClean="0"/>
              <a:t>No requirement on expensive synchronous computation</a:t>
            </a:r>
          </a:p>
          <a:p>
            <a:pPr>
              <a:spcBef>
                <a:spcPts val="600"/>
              </a:spcBef>
              <a:defRPr/>
            </a:pPr>
            <a:r>
              <a:rPr lang="en-AU" altLang="zh-CN" sz="2000" b="1" dirty="0" smtClean="0">
                <a:cs typeface="+mn-cs"/>
              </a:rPr>
              <a:t>Authenticated Semi-na</a:t>
            </a:r>
            <a:r>
              <a:rPr lang="en-AU" sz="2000" b="1" dirty="0" smtClean="0">
                <a:cs typeface="Arial"/>
              </a:rPr>
              <a:t>ï</a:t>
            </a:r>
            <a:r>
              <a:rPr lang="en-AU" altLang="zh-CN" sz="2000" b="1" dirty="0" smtClean="0">
                <a:cs typeface="+mn-cs"/>
              </a:rPr>
              <a:t>ve Evaluation</a:t>
            </a:r>
          </a:p>
          <a:p>
            <a:pPr lvl="1">
              <a:spcBef>
                <a:spcPts val="600"/>
              </a:spcBef>
              <a:defRPr/>
            </a:pPr>
            <a:r>
              <a:rPr lang="en-AU" altLang="zh-CN" sz="1600" dirty="0" smtClean="0"/>
              <a:t>Modification for “says” construct, in </a:t>
            </a:r>
            <a:r>
              <a:rPr lang="en-AU" altLang="zh-CN" sz="1600" dirty="0" err="1" smtClean="0"/>
              <a:t>p’s</a:t>
            </a:r>
            <a:r>
              <a:rPr lang="en-AU" altLang="zh-CN" sz="1600" dirty="0" smtClean="0"/>
              <a:t> context:</a:t>
            </a:r>
          </a:p>
          <a:p>
            <a:pPr lvl="1" inden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AU" sz="1600" dirty="0" smtClean="0">
                <a:solidFill>
                  <a:srgbClr val="FF0000"/>
                </a:solidFill>
              </a:rPr>
              <a:t>a</a:t>
            </a:r>
            <a:r>
              <a:rPr lang="en-AU" sz="1600" dirty="0" smtClean="0">
                <a:solidFill>
                  <a:srgbClr val="262699"/>
                </a:solidFill>
              </a:rPr>
              <a:t> :- d</a:t>
            </a:r>
            <a:r>
              <a:rPr lang="en-AU" sz="1600" baseline="-25000" dirty="0" smtClean="0">
                <a:solidFill>
                  <a:srgbClr val="262699"/>
                </a:solidFill>
              </a:rPr>
              <a:t>1</a:t>
            </a:r>
            <a:r>
              <a:rPr lang="en-AU" sz="1600" dirty="0" smtClean="0">
                <a:solidFill>
                  <a:srgbClr val="262699"/>
                </a:solidFill>
              </a:rPr>
              <a:t>, ..., </a:t>
            </a:r>
            <a:r>
              <a:rPr lang="en-AU" sz="1600" dirty="0" err="1" smtClean="0">
                <a:solidFill>
                  <a:srgbClr val="262699"/>
                </a:solidFill>
              </a:rPr>
              <a:t>d</a:t>
            </a:r>
            <a:r>
              <a:rPr lang="en-AU" sz="1600" baseline="-25000" dirty="0" err="1" smtClean="0">
                <a:solidFill>
                  <a:srgbClr val="262699"/>
                </a:solidFill>
              </a:rPr>
              <a:t>n</a:t>
            </a:r>
            <a:r>
              <a:rPr lang="en-AU" sz="1600" dirty="0" smtClean="0">
                <a:solidFill>
                  <a:srgbClr val="262699"/>
                </a:solidFill>
              </a:rPr>
              <a:t>, b</a:t>
            </a:r>
            <a:r>
              <a:rPr lang="en-AU" sz="1600" baseline="-25000" dirty="0" smtClean="0">
                <a:solidFill>
                  <a:srgbClr val="262699"/>
                </a:solidFill>
              </a:rPr>
              <a:t>1</a:t>
            </a:r>
            <a:r>
              <a:rPr lang="en-AU" sz="1600" dirty="0" smtClean="0">
                <a:solidFill>
                  <a:srgbClr val="262699"/>
                </a:solidFill>
              </a:rPr>
              <a:t>, ..., </a:t>
            </a:r>
            <a:r>
              <a:rPr lang="en-AU" sz="1600" dirty="0" err="1" smtClean="0">
                <a:solidFill>
                  <a:srgbClr val="262699"/>
                </a:solidFill>
              </a:rPr>
              <a:t>b</a:t>
            </a:r>
            <a:r>
              <a:rPr lang="en-AU" sz="1600" baseline="-25000" dirty="0" err="1" smtClean="0">
                <a:solidFill>
                  <a:srgbClr val="262699"/>
                </a:solidFill>
              </a:rPr>
              <a:t>m</a:t>
            </a:r>
            <a:r>
              <a:rPr lang="en-AU" sz="1600" dirty="0" smtClean="0">
                <a:solidFill>
                  <a:srgbClr val="262699"/>
                </a:solidFill>
              </a:rPr>
              <a:t>, p</a:t>
            </a:r>
            <a:r>
              <a:rPr lang="en-AU" sz="1600" baseline="-25000" dirty="0" smtClean="0">
                <a:solidFill>
                  <a:srgbClr val="262699"/>
                </a:solidFill>
              </a:rPr>
              <a:t>1</a:t>
            </a:r>
            <a:r>
              <a:rPr lang="en-AU" sz="1600" dirty="0" smtClean="0">
                <a:solidFill>
                  <a:srgbClr val="262699"/>
                </a:solidFill>
              </a:rPr>
              <a:t> says a</a:t>
            </a:r>
            <a:r>
              <a:rPr lang="en-AU" sz="1600" baseline="-25000" dirty="0" smtClean="0">
                <a:solidFill>
                  <a:srgbClr val="262699"/>
                </a:solidFill>
              </a:rPr>
              <a:t>1</a:t>
            </a:r>
            <a:r>
              <a:rPr lang="en-AU" sz="1600" dirty="0" smtClean="0">
                <a:solidFill>
                  <a:srgbClr val="262699"/>
                </a:solidFill>
              </a:rPr>
              <a:t>, ..., </a:t>
            </a:r>
            <a:r>
              <a:rPr lang="en-AU" sz="1600" dirty="0" err="1" smtClean="0">
                <a:solidFill>
                  <a:srgbClr val="FF0000"/>
                </a:solidFill>
              </a:rPr>
              <a:t>p</a:t>
            </a:r>
            <a:r>
              <a:rPr lang="en-AU" sz="1600" baseline="-25000" dirty="0" err="1" smtClean="0">
                <a:solidFill>
                  <a:srgbClr val="FF0000"/>
                </a:solidFill>
              </a:rPr>
              <a:t>k</a:t>
            </a:r>
            <a:r>
              <a:rPr lang="en-AU" sz="1600" dirty="0" smtClean="0">
                <a:solidFill>
                  <a:srgbClr val="FF0000"/>
                </a:solidFill>
              </a:rPr>
              <a:t> says </a:t>
            </a:r>
            <a:r>
              <a:rPr lang="en-AU" sz="1600" dirty="0" err="1" smtClean="0">
                <a:solidFill>
                  <a:srgbClr val="FF0000"/>
                </a:solidFill>
              </a:rPr>
              <a:t>a</a:t>
            </a:r>
            <a:r>
              <a:rPr lang="en-AU" sz="1600" baseline="-25000" dirty="0" err="1" smtClean="0">
                <a:solidFill>
                  <a:srgbClr val="FF0000"/>
                </a:solidFill>
              </a:rPr>
              <a:t>k</a:t>
            </a:r>
            <a:r>
              <a:rPr lang="en-AU" sz="1600" dirty="0" smtClean="0">
                <a:solidFill>
                  <a:srgbClr val="262699"/>
                </a:solidFill>
              </a:rPr>
              <a:t>, ..., </a:t>
            </a:r>
            <a:r>
              <a:rPr lang="en-AU" sz="1600" dirty="0" err="1" smtClean="0">
                <a:solidFill>
                  <a:srgbClr val="262699"/>
                </a:solidFill>
              </a:rPr>
              <a:t>p</a:t>
            </a:r>
            <a:r>
              <a:rPr lang="en-AU" sz="1600" baseline="-25000" dirty="0" err="1" smtClean="0">
                <a:solidFill>
                  <a:srgbClr val="262699"/>
                </a:solidFill>
              </a:rPr>
              <a:t>o</a:t>
            </a:r>
            <a:r>
              <a:rPr lang="en-AU" sz="1600" dirty="0" smtClean="0">
                <a:solidFill>
                  <a:srgbClr val="262699"/>
                </a:solidFill>
              </a:rPr>
              <a:t> says </a:t>
            </a:r>
            <a:r>
              <a:rPr lang="en-AU" sz="1600" dirty="0" err="1" smtClean="0">
                <a:solidFill>
                  <a:srgbClr val="262699"/>
                </a:solidFill>
              </a:rPr>
              <a:t>a</a:t>
            </a:r>
            <a:r>
              <a:rPr lang="en-AU" sz="1600" baseline="-25000" dirty="0" err="1" smtClean="0">
                <a:solidFill>
                  <a:srgbClr val="262699"/>
                </a:solidFill>
              </a:rPr>
              <a:t>o</a:t>
            </a:r>
            <a:r>
              <a:rPr lang="en-AU" sz="1600" dirty="0" smtClean="0">
                <a:solidFill>
                  <a:srgbClr val="262699"/>
                </a:solidFill>
              </a:rPr>
              <a:t>. </a:t>
            </a:r>
          </a:p>
          <a:p>
            <a:pPr lvl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AU" altLang="zh-CN" sz="1600" dirty="0" smtClean="0"/>
              <a:t>	for </a:t>
            </a:r>
            <a:r>
              <a:rPr lang="en-AU" altLang="zh-CN" sz="1600" dirty="0" err="1" smtClean="0"/>
              <a:t>kth</a:t>
            </a:r>
            <a:r>
              <a:rPr lang="en-AU" altLang="zh-CN" sz="1600" dirty="0" smtClean="0"/>
              <a:t> </a:t>
            </a:r>
            <a:r>
              <a:rPr lang="en-AU" altLang="zh-CN" sz="1600" i="1" dirty="0" smtClean="0"/>
              <a:t>import predicate</a:t>
            </a:r>
            <a:r>
              <a:rPr lang="en-AU" altLang="zh-CN" sz="1600" dirty="0" smtClean="0"/>
              <a:t>, an authenticated delta rules is generated:</a:t>
            </a:r>
          </a:p>
          <a:p>
            <a:pPr lvl="1" inden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AU" sz="1600" dirty="0" smtClean="0">
                <a:solidFill>
                  <a:srgbClr val="FF0000"/>
                </a:solidFill>
              </a:rPr>
              <a:t>p says ∆a</a:t>
            </a:r>
            <a:r>
              <a:rPr lang="en-AU" sz="1600" dirty="0" smtClean="0">
                <a:solidFill>
                  <a:srgbClr val="262699"/>
                </a:solidFill>
              </a:rPr>
              <a:t> :- d</a:t>
            </a:r>
            <a:r>
              <a:rPr lang="en-AU" sz="1600" baseline="-25000" dirty="0" smtClean="0">
                <a:solidFill>
                  <a:srgbClr val="262699"/>
                </a:solidFill>
              </a:rPr>
              <a:t>1</a:t>
            </a:r>
            <a:r>
              <a:rPr lang="en-AU" sz="1600" dirty="0" smtClean="0">
                <a:solidFill>
                  <a:srgbClr val="262699"/>
                </a:solidFill>
              </a:rPr>
              <a:t>, ..., </a:t>
            </a:r>
            <a:r>
              <a:rPr lang="en-AU" sz="1600" dirty="0" err="1" smtClean="0">
                <a:solidFill>
                  <a:srgbClr val="262699"/>
                </a:solidFill>
              </a:rPr>
              <a:t>d</a:t>
            </a:r>
            <a:r>
              <a:rPr lang="en-AU" sz="1600" baseline="-25000" dirty="0" err="1" smtClean="0">
                <a:solidFill>
                  <a:srgbClr val="262699"/>
                </a:solidFill>
              </a:rPr>
              <a:t>n</a:t>
            </a:r>
            <a:r>
              <a:rPr lang="en-AU" sz="1600" dirty="0" smtClean="0">
                <a:solidFill>
                  <a:srgbClr val="262699"/>
                </a:solidFill>
              </a:rPr>
              <a:t>, b</a:t>
            </a:r>
            <a:r>
              <a:rPr lang="en-AU" sz="1600" baseline="-25000" dirty="0" smtClean="0">
                <a:solidFill>
                  <a:srgbClr val="262699"/>
                </a:solidFill>
              </a:rPr>
              <a:t>1</a:t>
            </a:r>
            <a:r>
              <a:rPr lang="en-AU" sz="1600" dirty="0" smtClean="0">
                <a:solidFill>
                  <a:srgbClr val="262699"/>
                </a:solidFill>
              </a:rPr>
              <a:t>, ..., </a:t>
            </a:r>
            <a:r>
              <a:rPr lang="en-AU" sz="1600" dirty="0" err="1" smtClean="0">
                <a:solidFill>
                  <a:srgbClr val="262699"/>
                </a:solidFill>
              </a:rPr>
              <a:t>b</a:t>
            </a:r>
            <a:r>
              <a:rPr lang="en-AU" sz="1600" baseline="-25000" dirty="0" err="1" smtClean="0">
                <a:solidFill>
                  <a:srgbClr val="262699"/>
                </a:solidFill>
              </a:rPr>
              <a:t>m</a:t>
            </a:r>
            <a:r>
              <a:rPr lang="en-AU" sz="1600" dirty="0" smtClean="0">
                <a:solidFill>
                  <a:srgbClr val="262699"/>
                </a:solidFill>
              </a:rPr>
              <a:t>, p</a:t>
            </a:r>
            <a:r>
              <a:rPr lang="en-AU" sz="1600" baseline="-25000" dirty="0" smtClean="0">
                <a:solidFill>
                  <a:srgbClr val="262699"/>
                </a:solidFill>
              </a:rPr>
              <a:t>1</a:t>
            </a:r>
            <a:r>
              <a:rPr lang="en-AU" sz="1600" dirty="0" smtClean="0">
                <a:solidFill>
                  <a:srgbClr val="262699"/>
                </a:solidFill>
              </a:rPr>
              <a:t> says a</a:t>
            </a:r>
            <a:r>
              <a:rPr lang="en-AU" sz="1600" baseline="-25000" dirty="0" smtClean="0">
                <a:solidFill>
                  <a:srgbClr val="262699"/>
                </a:solidFill>
              </a:rPr>
              <a:t>1</a:t>
            </a:r>
            <a:r>
              <a:rPr lang="en-AU" sz="1600" dirty="0" smtClean="0">
                <a:solidFill>
                  <a:srgbClr val="262699"/>
                </a:solidFill>
              </a:rPr>
              <a:t>, ..., </a:t>
            </a:r>
            <a:r>
              <a:rPr lang="en-AU" sz="1600" dirty="0" err="1" smtClean="0">
                <a:solidFill>
                  <a:srgbClr val="FF0000"/>
                </a:solidFill>
              </a:rPr>
              <a:t>p</a:t>
            </a:r>
            <a:r>
              <a:rPr lang="en-AU" sz="1600" baseline="-25000" dirty="0" err="1" smtClean="0">
                <a:solidFill>
                  <a:srgbClr val="FF0000"/>
                </a:solidFill>
              </a:rPr>
              <a:t>k</a:t>
            </a:r>
            <a:r>
              <a:rPr lang="en-AU" sz="1600" dirty="0" smtClean="0">
                <a:solidFill>
                  <a:srgbClr val="FF0000"/>
                </a:solidFill>
              </a:rPr>
              <a:t> says ∆</a:t>
            </a:r>
            <a:r>
              <a:rPr lang="en-AU" sz="1600" dirty="0" err="1" smtClean="0">
                <a:solidFill>
                  <a:srgbClr val="FF0000"/>
                </a:solidFill>
              </a:rPr>
              <a:t>a</a:t>
            </a:r>
            <a:r>
              <a:rPr lang="en-AU" sz="1600" baseline="-25000" dirty="0" err="1" smtClean="0">
                <a:solidFill>
                  <a:srgbClr val="FF0000"/>
                </a:solidFill>
              </a:rPr>
              <a:t>k</a:t>
            </a:r>
            <a:r>
              <a:rPr lang="en-AU" sz="1600" dirty="0" smtClean="0">
                <a:solidFill>
                  <a:srgbClr val="262699"/>
                </a:solidFill>
              </a:rPr>
              <a:t>, ..., </a:t>
            </a:r>
            <a:r>
              <a:rPr lang="en-AU" sz="1600" dirty="0" err="1" smtClean="0">
                <a:solidFill>
                  <a:srgbClr val="262699"/>
                </a:solidFill>
              </a:rPr>
              <a:t>p</a:t>
            </a:r>
            <a:r>
              <a:rPr lang="en-AU" sz="1600" baseline="-25000" dirty="0" err="1" smtClean="0">
                <a:solidFill>
                  <a:srgbClr val="262699"/>
                </a:solidFill>
              </a:rPr>
              <a:t>o</a:t>
            </a:r>
            <a:r>
              <a:rPr lang="en-AU" sz="1600" dirty="0" smtClean="0">
                <a:solidFill>
                  <a:srgbClr val="262699"/>
                </a:solidFill>
              </a:rPr>
              <a:t> says </a:t>
            </a:r>
            <a:r>
              <a:rPr lang="en-AU" sz="1600" dirty="0" err="1" smtClean="0">
                <a:solidFill>
                  <a:srgbClr val="262699"/>
                </a:solidFill>
              </a:rPr>
              <a:t>a</a:t>
            </a:r>
            <a:r>
              <a:rPr lang="en-AU" sz="1600" baseline="-25000" dirty="0" err="1" smtClean="0">
                <a:solidFill>
                  <a:srgbClr val="262699"/>
                </a:solidFill>
              </a:rPr>
              <a:t>o</a:t>
            </a:r>
            <a:r>
              <a:rPr lang="en-AU" sz="1600" dirty="0" smtClean="0">
                <a:solidFill>
                  <a:srgbClr val="262699"/>
                </a:solidFill>
              </a:rPr>
              <a:t>.</a:t>
            </a:r>
          </a:p>
        </p:txBody>
      </p:sp>
    </p:spTree>
  </p:cSld>
  <p:clrMapOvr>
    <a:masterClrMapping/>
  </p:clrMapOvr>
  <p:transition advTm="119343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12" descr="rulestran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505200"/>
            <a:ext cx="74358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/>
            <a:r>
              <a:rPr lang="en-US" altLang="zh-CN" sz="3600" smtClean="0"/>
              <a:t>Execution Plan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52400" y="2057400"/>
            <a:ext cx="899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2" indent="-342900" eaLnBrk="0" hangingPunct="0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AU" kern="0" dirty="0">
                <a:latin typeface="+mn-lt"/>
                <a:ea typeface="+mn-ea"/>
                <a:cs typeface="+mn-cs"/>
              </a:rPr>
              <a:t>Each delta rule corresponds to a “rule strand”</a:t>
            </a:r>
            <a:r>
              <a:rPr lang="en-AU" altLang="zh-CN" kern="0" dirty="0">
                <a:latin typeface="+mn-lt"/>
                <a:ea typeface="+mn-ea"/>
                <a:cs typeface="+mn-cs"/>
              </a:rPr>
              <a:t> </a:t>
            </a:r>
          </a:p>
          <a:p>
            <a:pPr marL="342900" lvl="2" indent="-342900" eaLnBrk="0" hangingPunct="0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AU" altLang="zh-CN" kern="0" dirty="0">
                <a:latin typeface="+mn-lt"/>
                <a:ea typeface="+mn-ea"/>
                <a:cs typeface="+mn-cs"/>
              </a:rPr>
              <a:t>Additional modules to support authenticated communication</a:t>
            </a:r>
          </a:p>
          <a:p>
            <a:pPr marL="285750" indent="-285750" eaLnBrk="0" hangingPunct="0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en-AU" altLang="zh-CN" kern="0" dirty="0">
                <a:latin typeface="+mn-lt"/>
                <a:ea typeface="+mn-ea"/>
                <a:cs typeface="+mn-cs"/>
              </a:rPr>
              <a:t>RapidNet declarative networking system (http://netdb.cis.upenn.edu/rapidnet)</a:t>
            </a:r>
          </a:p>
        </p:txBody>
      </p:sp>
      <p:sp>
        <p:nvSpPr>
          <p:cNvPr id="19" name="Oval 18"/>
          <p:cNvSpPr/>
          <p:nvPr/>
        </p:nvSpPr>
        <p:spPr>
          <a:xfrm>
            <a:off x="2438400" y="3962400"/>
            <a:ext cx="1295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48400" y="3962400"/>
            <a:ext cx="1447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371600" y="4191000"/>
            <a:ext cx="1143000" cy="15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371600" y="4038600"/>
            <a:ext cx="6324600" cy="1143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</a:rPr>
              <a:t>S says reachable(Z,D)@Z :- Z says </a:t>
            </a:r>
            <a:r>
              <a:rPr lang="en-US" sz="2000" dirty="0" err="1">
                <a:solidFill>
                  <a:srgbClr val="FF0000"/>
                </a:solidFill>
              </a:rPr>
              <a:t>linkD</a:t>
            </a:r>
            <a:r>
              <a:rPr lang="en-US" sz="2000" dirty="0">
                <a:solidFill>
                  <a:srgbClr val="FF0000"/>
                </a:solidFill>
              </a:rPr>
              <a:t>(S,Z),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</a:rPr>
              <a:t>	W says reachable(S,D).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7100888" y="4914900"/>
            <a:ext cx="144780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18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16900" cy="1143000"/>
          </a:xfrm>
        </p:spPr>
        <p:txBody>
          <a:bodyPr/>
          <a:lstStyle/>
          <a:p>
            <a:r>
              <a:rPr lang="en-US" sz="4000" smtClean="0"/>
              <a:t>Declarative Networking</a:t>
            </a:r>
          </a:p>
        </p:txBody>
      </p:sp>
      <p:sp>
        <p:nvSpPr>
          <p:cNvPr id="10250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763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A declarative framework for networks: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Declarative language: </a:t>
            </a:r>
            <a:r>
              <a:rPr lang="en-US" sz="1800" i="1" smtClean="0"/>
              <a:t>“ask for what you want, not how to implement it”</a:t>
            </a:r>
            <a:endParaRPr lang="en-US" sz="1800" i="1" smtClean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sz="1800" smtClean="0"/>
              <a:t>Declarative specifications of networks, </a:t>
            </a:r>
            <a:r>
              <a:rPr lang="en-US" sz="1800" smtClean="0">
                <a:sym typeface="Symbol" pitchFamily="18" charset="2"/>
              </a:rPr>
              <a:t>compiled to distributed dataflows</a:t>
            </a:r>
          </a:p>
          <a:p>
            <a:pPr lvl="1">
              <a:lnSpc>
                <a:spcPct val="90000"/>
              </a:lnSpc>
            </a:pPr>
            <a:r>
              <a:rPr lang="en-US" sz="1800" smtClean="0">
                <a:sym typeface="Symbol" pitchFamily="18" charset="2"/>
              </a:rPr>
              <a:t>Runtime engine to execute distributed </a:t>
            </a:r>
            <a:r>
              <a:rPr lang="en-US" sz="1800" smtClean="0"/>
              <a:t>dataflows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Observation: </a:t>
            </a:r>
            <a:r>
              <a:rPr lang="en-US" sz="2000" i="1" smtClean="0"/>
              <a:t>Recursive queries</a:t>
            </a:r>
            <a:r>
              <a:rPr lang="en-US" sz="2000" smtClean="0"/>
              <a:t> are a natural fit for routing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Recursive queries: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Traditionally for querying graph data structures stored in databases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Uses the Datalog language. Designed to be processed using database operators with set semantics. 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Classic examples: Airline flight  reservations, “Bill-of-Materials”, typically </a:t>
            </a:r>
            <a:r>
              <a:rPr lang="en-US" sz="1800" i="1" smtClean="0"/>
              <a:t>transitive closure </a:t>
            </a:r>
            <a:r>
              <a:rPr lang="en-US" sz="1800" smtClean="0"/>
              <a:t>queries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smtClean="0"/>
              <a:t>Outline of Talk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smtClean="0"/>
              <a:t>Overview of declarative networking</a:t>
            </a:r>
          </a:p>
          <a:p>
            <a:r>
              <a:rPr lang="en-US" sz="2000" smtClean="0"/>
              <a:t>Connections between Distributed Datalog and network routing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sz="2000" smtClean="0"/>
              <a:t>Unifying networking and security specifications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sz="2000" smtClean="0">
                <a:solidFill>
                  <a:srgbClr val="FF0000"/>
                </a:solidFill>
              </a:rPr>
              <a:t>Use case: Application-aware Anonymity (http://a3.cis.upenn.edu)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sz="2000" smtClean="0"/>
              <a:t>Network provenance</a:t>
            </a: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609600" y="3970338"/>
            <a:ext cx="8229600" cy="830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A3: An Extensible Platform for Application-Aware Anonymity.</a:t>
            </a:r>
            <a:endParaRPr lang="en-US" sz="1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Micah Sherr, Andrew Mao, William R. Marczak, Wenchao Zhou, Boon Thau Loo, and Matt Blaze</a:t>
            </a:r>
          </a:p>
          <a:p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17th Annual Network &amp; Distributed System Security Symposium (NDSS), 2010.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609600" y="4865688"/>
            <a:ext cx="8229600" cy="830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Times New Roman" pitchFamily="18" charset="0"/>
                <a:cs typeface="Times New Roman" pitchFamily="18" charset="0"/>
              </a:rPr>
              <a:t>Scalable Link-Based Relay Selection for Anonymous Routing.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1600">
                <a:latin typeface="Times New Roman" pitchFamily="18" charset="0"/>
                <a:cs typeface="Times New Roman" pitchFamily="18" charset="0"/>
              </a:rPr>
            </a:br>
            <a:r>
              <a:rPr lang="en-US" sz="1600">
                <a:latin typeface="Times New Roman" pitchFamily="18" charset="0"/>
                <a:cs typeface="Times New Roman" pitchFamily="18" charset="0"/>
              </a:rPr>
              <a:t>Micah Sherr, Matt Blaze, and Boon Thau Loo. </a:t>
            </a:r>
            <a:br>
              <a:rPr lang="en-US" sz="1600">
                <a:latin typeface="Times New Roman" pitchFamily="18" charset="0"/>
                <a:cs typeface="Times New Roman" pitchFamily="18" charset="0"/>
              </a:rPr>
            </a:br>
            <a:r>
              <a:rPr lang="en-US" sz="1600">
                <a:latin typeface="Times New Roman" pitchFamily="18" charset="0"/>
                <a:cs typeface="Times New Roman" pitchFamily="18" charset="0"/>
              </a:rPr>
              <a:t>9th Privacy Enhancing Technologies Symposium (PETS), Aug 2009. </a:t>
            </a: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609600" y="5791200"/>
            <a:ext cx="8229600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Times New Roman" pitchFamily="18" charset="0"/>
                <a:cs typeface="Times New Roman" pitchFamily="18" charset="0"/>
              </a:rPr>
              <a:t>Veracity: Practical Secure Network Coordinates via Vote-based Agreements.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1600">
                <a:latin typeface="Times New Roman" pitchFamily="18" charset="0"/>
                <a:cs typeface="Times New Roman" pitchFamily="18" charset="0"/>
              </a:rPr>
            </a:br>
            <a:r>
              <a:rPr lang="en-US" sz="1600">
                <a:latin typeface="Times New Roman" pitchFamily="18" charset="0"/>
                <a:cs typeface="Times New Roman" pitchFamily="18" charset="0"/>
              </a:rPr>
              <a:t>Micah Sherr, Matt Blaze, and Boon Thau Loo. </a:t>
            </a:r>
            <a:br>
              <a:rPr lang="en-US" sz="1600">
                <a:latin typeface="Times New Roman" pitchFamily="18" charset="0"/>
                <a:cs typeface="Times New Roman" pitchFamily="18" charset="0"/>
              </a:rPr>
            </a:br>
            <a:r>
              <a:rPr lang="en-US" sz="1600">
                <a:latin typeface="Times New Roman" pitchFamily="18" charset="0"/>
                <a:cs typeface="Times New Roman" pitchFamily="18" charset="0"/>
              </a:rPr>
              <a:t>USENIX Annual Technical Conference, San Diego, CA, June 2009.</a:t>
            </a:r>
          </a:p>
        </p:txBody>
      </p:sp>
    </p:spTree>
  </p:cSld>
  <p:clrMapOvr>
    <a:masterClrMapping/>
  </p:clrMapOvr>
  <p:transition advTm="9562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704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49225"/>
            <a:ext cx="9074150" cy="655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TextBox 3"/>
          <p:cNvSpPr txBox="1">
            <a:spLocks noChangeArrowheads="1"/>
          </p:cNvSpPr>
          <p:nvPr/>
        </p:nvSpPr>
        <p:spPr bwMode="auto">
          <a:xfrm>
            <a:off x="2590800" y="1219200"/>
            <a:ext cx="419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Next few slides courtesy of Micah Sherr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8" y="0"/>
            <a:ext cx="9102725" cy="715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901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0"/>
            <a:ext cx="9097963" cy="715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20650"/>
            <a:ext cx="9074150" cy="661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Declarative Relay Selection and Path Instantiation</a:t>
            </a:r>
          </a:p>
        </p:txBody>
      </p:sp>
      <p:sp>
        <p:nvSpPr>
          <p:cNvPr id="92162" name="TextBox 4"/>
          <p:cNvSpPr txBox="1">
            <a:spLocks noChangeArrowheads="1"/>
          </p:cNvSpPr>
          <p:nvPr/>
        </p:nvSpPr>
        <p:spPr bwMode="auto">
          <a:xfrm>
            <a:off x="609600" y="4964113"/>
            <a:ext cx="7620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Path instantiation policies: </a:t>
            </a:r>
            <a:r>
              <a:rPr lang="en-US"/>
              <a:t>Onion routing, Tor incremental telescoping strategy, Crowds </a:t>
            </a: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" y="2028825"/>
            <a:ext cx="89535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" y="2000250"/>
            <a:ext cx="89535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A3 on PlanetLab</a:t>
            </a:r>
          </a:p>
        </p:txBody>
      </p:sp>
      <p:pic>
        <p:nvPicPr>
          <p:cNvPr id="9318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87550"/>
            <a:ext cx="640080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4338" y="4724400"/>
            <a:ext cx="4614862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8" name="TextBox 6"/>
          <p:cNvSpPr txBox="1">
            <a:spLocks noChangeArrowheads="1"/>
          </p:cNvSpPr>
          <p:nvPr/>
        </p:nvSpPr>
        <p:spPr bwMode="auto">
          <a:xfrm>
            <a:off x="533400" y="1371600"/>
            <a:ext cx="815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A3: An Extensible Platform for Application-Aware Anonymity. </a:t>
            </a:r>
            <a:r>
              <a:rPr lang="en-US"/>
              <a:t>NDSS’09</a:t>
            </a:r>
          </a:p>
        </p:txBody>
      </p:sp>
      <p:sp>
        <p:nvSpPr>
          <p:cNvPr id="93189" name="TextBox 5"/>
          <p:cNvSpPr txBox="1">
            <a:spLocks noChangeArrowheads="1"/>
          </p:cNvSpPr>
          <p:nvPr/>
        </p:nvSpPr>
        <p:spPr bwMode="auto">
          <a:xfrm>
            <a:off x="5257800" y="4430713"/>
            <a:ext cx="2819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202 PlanetLab nodes</a:t>
            </a:r>
          </a:p>
        </p:txBody>
      </p:sp>
      <p:sp>
        <p:nvSpPr>
          <p:cNvPr id="93190" name="TextBox 7"/>
          <p:cNvSpPr txBox="1">
            <a:spLocks noChangeArrowheads="1"/>
          </p:cNvSpPr>
          <p:nvPr/>
        </p:nvSpPr>
        <p:spPr bwMode="auto">
          <a:xfrm>
            <a:off x="4800600" y="99060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http://a3.cis.upenn.edu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smtClean="0"/>
              <a:t>Outline of Talk</a:t>
            </a:r>
          </a:p>
        </p:txBody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smtClean="0"/>
              <a:t>Overview of declarative networking</a:t>
            </a:r>
          </a:p>
          <a:p>
            <a:r>
              <a:rPr lang="en-US" sz="2000" smtClean="0"/>
              <a:t>Connections between Distributed Datalog and network routing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sz="2000" smtClean="0"/>
              <a:t>Unifying networking and security specifications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sz="2000" smtClean="0"/>
              <a:t>Use case: Application-aware Anonymity (http://a3.cis.upenn.edu)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sz="2000" smtClean="0">
                <a:solidFill>
                  <a:srgbClr val="FF0000"/>
                </a:solidFill>
              </a:rPr>
              <a:t>Network provenance</a:t>
            </a: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609600" y="5037138"/>
            <a:ext cx="7543800" cy="830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Times New Roman" pitchFamily="18" charset="0"/>
                <a:cs typeface="Times New Roman" pitchFamily="18" charset="0"/>
              </a:rPr>
              <a:t>Recursive Computation of Regions and Connectivity in Networks. 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1600">
                <a:latin typeface="Times New Roman" pitchFamily="18" charset="0"/>
                <a:cs typeface="Times New Roman" pitchFamily="18" charset="0"/>
              </a:rPr>
            </a:br>
            <a:r>
              <a:rPr lang="en-US" sz="1600">
                <a:latin typeface="Times New Roman" pitchFamily="18" charset="0"/>
                <a:cs typeface="Times New Roman" pitchFamily="18" charset="0"/>
              </a:rPr>
              <a:t>Mengmeng Liu, Nicholas E. Taylor, Wenchao Zhou, Zachary Ives, and Boon Thau Loo. </a:t>
            </a:r>
            <a:br>
              <a:rPr lang="en-US" sz="1600">
                <a:latin typeface="Times New Roman" pitchFamily="18" charset="0"/>
                <a:cs typeface="Times New Roman" pitchFamily="18" charset="0"/>
              </a:rPr>
            </a:br>
            <a:r>
              <a:rPr lang="en-US" sz="1600">
                <a:latin typeface="Times New Roman" pitchFamily="18" charset="0"/>
                <a:cs typeface="Times New Roman" pitchFamily="18" charset="0"/>
              </a:rPr>
              <a:t>25th International Conference on Data Engineering (ICDE), Apr 2009. 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609600" y="4038600"/>
            <a:ext cx="7543800" cy="862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Efficient Querying and Maintenance of Network Provenance at Internet-Scale</a:t>
            </a:r>
            <a:endParaRPr lang="en-US" sz="1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Wenchao Zhou, Micah Sherr, Tao Tao, Xiaozhou Li, Boon Thau Loo, and Yun Mao</a:t>
            </a:r>
          </a:p>
          <a:p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ACM SIGMOD International Conference on Management of Data, 2010.</a:t>
            </a:r>
          </a:p>
        </p:txBody>
      </p:sp>
    </p:spTree>
  </p:cSld>
  <p:clrMapOvr>
    <a:masterClrMapping/>
  </p:clrMapOvr>
  <p:transition advTm="9562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smtClean="0"/>
              <a:t>What is “Network Provenance”?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1447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AU" altLang="zh-CN" sz="2000" smtClean="0"/>
              <a:t>Naturally captured within declarative framework</a:t>
            </a:r>
          </a:p>
          <a:p>
            <a:pPr>
              <a:spcBef>
                <a:spcPts val="600"/>
              </a:spcBef>
            </a:pPr>
            <a:r>
              <a:rPr lang="en-AU" altLang="zh-CN" sz="2000" smtClean="0"/>
              <a:t>Explain the existence of any network state</a:t>
            </a:r>
          </a:p>
          <a:p>
            <a:pPr>
              <a:spcBef>
                <a:spcPts val="600"/>
              </a:spcBef>
            </a:pPr>
            <a:r>
              <a:rPr lang="en-AU" altLang="zh-CN" sz="2000" smtClean="0"/>
              <a:t>Similar notion in security community: </a:t>
            </a:r>
            <a:r>
              <a:rPr lang="en-AU" altLang="zh-CN" sz="2000" i="1" smtClean="0"/>
              <a:t>proof-trees</a:t>
            </a:r>
          </a:p>
        </p:txBody>
      </p:sp>
      <p:pic>
        <p:nvPicPr>
          <p:cNvPr id="96259" name="Picture 11" descr="network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200400"/>
            <a:ext cx="2095500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0" name="Picture 10" descr="dtre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048000"/>
            <a:ext cx="5486400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Isosceles Triangle 9"/>
          <p:cNvSpPr/>
          <p:nvPr/>
        </p:nvSpPr>
        <p:spPr>
          <a:xfrm>
            <a:off x="762000" y="3733800"/>
            <a:ext cx="2286000" cy="1676400"/>
          </a:xfrm>
          <a:prstGeom prst="triangl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6653213" y="3586163"/>
            <a:ext cx="6858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sosceles Triangle 14"/>
          <p:cNvSpPr/>
          <p:nvPr/>
        </p:nvSpPr>
        <p:spPr>
          <a:xfrm>
            <a:off x="2362200" y="3733800"/>
            <a:ext cx="3657600" cy="2590800"/>
          </a:xfrm>
          <a:prstGeom prst="triangl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767513" y="4371975"/>
            <a:ext cx="1371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V="1">
            <a:off x="7467600" y="3581400"/>
            <a:ext cx="7620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244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Types of Network Provenance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4495800"/>
          </a:xfrm>
        </p:spPr>
        <p:txBody>
          <a:bodyPr/>
          <a:lstStyle/>
          <a:p>
            <a:r>
              <a:rPr lang="en-US" sz="2000" smtClean="0"/>
              <a:t>Representation</a:t>
            </a:r>
          </a:p>
          <a:p>
            <a:pPr lvl="1"/>
            <a:r>
              <a:rPr lang="en-US" sz="1800" smtClean="0"/>
              <a:t>Graph: relations between base tuples, intermediate results and output</a:t>
            </a:r>
          </a:p>
          <a:p>
            <a:pPr lvl="2"/>
            <a:endParaRPr lang="en-US" sz="800" smtClean="0"/>
          </a:p>
          <a:p>
            <a:pPr lvl="1"/>
            <a:r>
              <a:rPr lang="en-US" sz="1800" smtClean="0"/>
              <a:t>Algebraic representations</a:t>
            </a:r>
          </a:p>
          <a:p>
            <a:pPr lvl="2"/>
            <a:r>
              <a:rPr lang="en-US" sz="1600" smtClean="0"/>
              <a:t>Semi-ring: algebraic structure with “+” and “*” (representing union and join)</a:t>
            </a:r>
          </a:p>
          <a:p>
            <a:pPr lvl="2"/>
            <a:r>
              <a:rPr lang="en-US" sz="1600" smtClean="0"/>
              <a:t>E.g. polynomial, Set, BDD, etc.</a:t>
            </a:r>
          </a:p>
          <a:p>
            <a:pPr lvl="2"/>
            <a:endParaRPr lang="en-US" sz="800" smtClean="0"/>
          </a:p>
          <a:p>
            <a:r>
              <a:rPr lang="en-US" sz="2000" smtClean="0"/>
              <a:t>Distribution</a:t>
            </a:r>
          </a:p>
          <a:p>
            <a:pPr lvl="1"/>
            <a:r>
              <a:rPr lang="en-US" sz="1800" b="1" smtClean="0"/>
              <a:t>Centralized:</a:t>
            </a:r>
            <a:r>
              <a:rPr lang="en-US" sz="1800" smtClean="0"/>
              <a:t> maintain provenance at a centralized server.</a:t>
            </a:r>
          </a:p>
          <a:p>
            <a:pPr lvl="2"/>
            <a:r>
              <a:rPr lang="en-US" sz="1600" smtClean="0"/>
              <a:t>Single bottleneck, not feasible in large-scale distributed systems</a:t>
            </a:r>
          </a:p>
          <a:p>
            <a:pPr lvl="2"/>
            <a:endParaRPr lang="en-US" sz="800" smtClean="0"/>
          </a:p>
          <a:p>
            <a:pPr lvl="1"/>
            <a:r>
              <a:rPr lang="en-US" sz="1800" b="1" smtClean="0"/>
              <a:t>Distributed value-based: </a:t>
            </a:r>
            <a:r>
              <a:rPr lang="en-US" sz="1800" smtClean="0"/>
              <a:t>entire provenance information with each tuple</a:t>
            </a:r>
          </a:p>
          <a:p>
            <a:pPr lvl="2"/>
            <a:r>
              <a:rPr lang="en-US" sz="1600" smtClean="0"/>
              <a:t>Expensive to maintain, relatively cheap to query</a:t>
            </a:r>
          </a:p>
          <a:p>
            <a:pPr lvl="2"/>
            <a:endParaRPr lang="en-US" sz="800" smtClean="0"/>
          </a:p>
          <a:p>
            <a:pPr lvl="1"/>
            <a:r>
              <a:rPr lang="en-US" sz="1800" b="1" smtClean="0"/>
              <a:t>Distributed reference-based:</a:t>
            </a:r>
            <a:r>
              <a:rPr lang="en-US" sz="1800" smtClean="0"/>
              <a:t> markers to direct contributing derivations</a:t>
            </a:r>
          </a:p>
          <a:p>
            <a:pPr lvl="2"/>
            <a:r>
              <a:rPr lang="en-US" sz="1600" smtClean="0"/>
              <a:t>Expensive to query, cheap to maintain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Declarative Network</a:t>
            </a:r>
          </a:p>
        </p:txBody>
      </p:sp>
      <p:pic>
        <p:nvPicPr>
          <p:cNvPr id="30730" name="Picture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22750" y="283051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92550" y="432911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8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4950" y="359251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10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18150" y="214471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11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27750" y="382111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1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7350" y="199231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6" name="Line 15"/>
          <p:cNvSpPr>
            <a:spLocks noChangeShapeType="1"/>
          </p:cNvSpPr>
          <p:nvPr/>
        </p:nvSpPr>
        <p:spPr bwMode="auto">
          <a:xfrm flipH="1">
            <a:off x="3003550" y="2449513"/>
            <a:ext cx="152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Line 18"/>
          <p:cNvSpPr>
            <a:spLocks noChangeShapeType="1"/>
          </p:cNvSpPr>
          <p:nvPr/>
        </p:nvSpPr>
        <p:spPr bwMode="auto">
          <a:xfrm>
            <a:off x="3384550" y="2144713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8" name="Line 19"/>
          <p:cNvSpPr>
            <a:spLocks noChangeShapeType="1"/>
          </p:cNvSpPr>
          <p:nvPr/>
        </p:nvSpPr>
        <p:spPr bwMode="auto">
          <a:xfrm flipV="1">
            <a:off x="3155950" y="3059113"/>
            <a:ext cx="1066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9" name="Line 20"/>
          <p:cNvSpPr>
            <a:spLocks noChangeShapeType="1"/>
          </p:cNvSpPr>
          <p:nvPr/>
        </p:nvSpPr>
        <p:spPr bwMode="auto">
          <a:xfrm flipH="1">
            <a:off x="4121150" y="3287713"/>
            <a:ext cx="254000" cy="952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0" name="Line 22"/>
          <p:cNvSpPr>
            <a:spLocks noChangeShapeType="1"/>
          </p:cNvSpPr>
          <p:nvPr/>
        </p:nvSpPr>
        <p:spPr bwMode="auto">
          <a:xfrm>
            <a:off x="3155950" y="3973513"/>
            <a:ext cx="711200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Line 23"/>
          <p:cNvSpPr>
            <a:spLocks noChangeShapeType="1"/>
          </p:cNvSpPr>
          <p:nvPr/>
        </p:nvSpPr>
        <p:spPr bwMode="auto">
          <a:xfrm>
            <a:off x="3384550" y="2068513"/>
            <a:ext cx="2133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2" name="Line 24"/>
          <p:cNvSpPr>
            <a:spLocks noChangeShapeType="1"/>
          </p:cNvSpPr>
          <p:nvPr/>
        </p:nvSpPr>
        <p:spPr bwMode="auto">
          <a:xfrm>
            <a:off x="5746750" y="2601913"/>
            <a:ext cx="533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Line 25"/>
          <p:cNvSpPr>
            <a:spLocks noChangeShapeType="1"/>
          </p:cNvSpPr>
          <p:nvPr/>
        </p:nvSpPr>
        <p:spPr bwMode="auto">
          <a:xfrm>
            <a:off x="4603750" y="3211513"/>
            <a:ext cx="1524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Line 26"/>
          <p:cNvSpPr>
            <a:spLocks noChangeShapeType="1"/>
          </p:cNvSpPr>
          <p:nvPr/>
        </p:nvSpPr>
        <p:spPr bwMode="auto">
          <a:xfrm flipV="1">
            <a:off x="4362450" y="4151313"/>
            <a:ext cx="1701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5139" name="Object 2"/>
          <p:cNvGraphicFramePr>
            <a:graphicFrameLocks noChangeAspect="1"/>
          </p:cNvGraphicFramePr>
          <p:nvPr/>
        </p:nvGraphicFramePr>
        <p:xfrm>
          <a:off x="6637338" y="3892550"/>
          <a:ext cx="379412" cy="293688"/>
        </p:xfrm>
        <a:graphic>
          <a:graphicData uri="http://schemas.openxmlformats.org/presentationml/2006/ole">
            <p:oleObj spid="_x0000_s30722" name="Visio" r:id="rId6" imgW="925373" imgH="714756" progId="">
              <p:embed/>
            </p:oleObj>
          </a:graphicData>
        </a:graphic>
      </p:graphicFrame>
      <p:graphicFrame>
        <p:nvGraphicFramePr>
          <p:cNvPr id="1025141" name="Object 3"/>
          <p:cNvGraphicFramePr>
            <a:graphicFrameLocks noChangeAspect="1"/>
          </p:cNvGraphicFramePr>
          <p:nvPr/>
        </p:nvGraphicFramePr>
        <p:xfrm>
          <a:off x="2344738" y="3663950"/>
          <a:ext cx="379412" cy="293688"/>
        </p:xfrm>
        <a:graphic>
          <a:graphicData uri="http://schemas.openxmlformats.org/presentationml/2006/ole">
            <p:oleObj spid="_x0000_s30723" name="Visio" r:id="rId7" imgW="925373" imgH="714756" progId="">
              <p:embed/>
            </p:oleObj>
          </a:graphicData>
        </a:graphic>
      </p:graphicFrame>
      <p:graphicFrame>
        <p:nvGraphicFramePr>
          <p:cNvPr id="1025147" name="Object 4"/>
          <p:cNvGraphicFramePr>
            <a:graphicFrameLocks noChangeAspect="1"/>
          </p:cNvGraphicFramePr>
          <p:nvPr/>
        </p:nvGraphicFramePr>
        <p:xfrm>
          <a:off x="3462338" y="4476750"/>
          <a:ext cx="379412" cy="293688"/>
        </p:xfrm>
        <a:graphic>
          <a:graphicData uri="http://schemas.openxmlformats.org/presentationml/2006/ole">
            <p:oleObj spid="_x0000_s30724" name="Visio" r:id="rId8" imgW="925373" imgH="714756" progId="">
              <p:embed/>
            </p:oleObj>
          </a:graphicData>
        </a:graphic>
      </p:graphicFrame>
      <p:graphicFrame>
        <p:nvGraphicFramePr>
          <p:cNvPr id="1025149" name="Object 5"/>
          <p:cNvGraphicFramePr>
            <a:graphicFrameLocks noChangeAspect="1"/>
          </p:cNvGraphicFramePr>
          <p:nvPr/>
        </p:nvGraphicFramePr>
        <p:xfrm>
          <a:off x="2509838" y="2051050"/>
          <a:ext cx="379412" cy="293688"/>
        </p:xfrm>
        <a:graphic>
          <a:graphicData uri="http://schemas.openxmlformats.org/presentationml/2006/ole">
            <p:oleObj spid="_x0000_s30725" name="Visio" r:id="rId9" imgW="925373" imgH="714756" progId="">
              <p:embed/>
            </p:oleObj>
          </a:graphicData>
        </a:graphic>
      </p:graphicFrame>
      <p:graphicFrame>
        <p:nvGraphicFramePr>
          <p:cNvPr id="1025151" name="Object 6"/>
          <p:cNvGraphicFramePr>
            <a:graphicFrameLocks noChangeAspect="1"/>
          </p:cNvGraphicFramePr>
          <p:nvPr/>
        </p:nvGraphicFramePr>
        <p:xfrm>
          <a:off x="4668838" y="2774950"/>
          <a:ext cx="379412" cy="293688"/>
        </p:xfrm>
        <a:graphic>
          <a:graphicData uri="http://schemas.openxmlformats.org/presentationml/2006/ole">
            <p:oleObj spid="_x0000_s30726" name="Visio" r:id="rId10" imgW="925373" imgH="714756" progId="">
              <p:embed/>
            </p:oleObj>
          </a:graphicData>
        </a:graphic>
      </p:graphicFrame>
      <p:sp>
        <p:nvSpPr>
          <p:cNvPr id="1025159" name="Text Box 135"/>
          <p:cNvSpPr txBox="1">
            <a:spLocks noChangeArrowheads="1"/>
          </p:cNvSpPr>
          <p:nvPr/>
        </p:nvSpPr>
        <p:spPr bwMode="auto">
          <a:xfrm>
            <a:off x="6167438" y="4252913"/>
            <a:ext cx="187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</a:rPr>
              <a:t>Distributed recursive query</a:t>
            </a:r>
          </a:p>
        </p:txBody>
      </p:sp>
      <p:sp>
        <p:nvSpPr>
          <p:cNvPr id="30746" name="Text Box 207"/>
          <p:cNvSpPr txBox="1">
            <a:spLocks noChangeArrowheads="1"/>
          </p:cNvSpPr>
          <p:nvPr/>
        </p:nvSpPr>
        <p:spPr bwMode="auto">
          <a:xfrm>
            <a:off x="765175" y="5065713"/>
            <a:ext cx="3263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Traditional Networks</a:t>
            </a:r>
          </a:p>
        </p:txBody>
      </p:sp>
      <p:sp>
        <p:nvSpPr>
          <p:cNvPr id="30747" name="Text Box 208"/>
          <p:cNvSpPr txBox="1">
            <a:spLocks noChangeArrowheads="1"/>
          </p:cNvSpPr>
          <p:nvPr/>
        </p:nvSpPr>
        <p:spPr bwMode="auto">
          <a:xfrm>
            <a:off x="5181600" y="5062538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Declarative Networks</a:t>
            </a:r>
          </a:p>
        </p:txBody>
      </p:sp>
      <p:grpSp>
        <p:nvGrpSpPr>
          <p:cNvPr id="2" name="Group 252"/>
          <p:cNvGrpSpPr>
            <a:grpSpLocks/>
          </p:cNvGrpSpPr>
          <p:nvPr/>
        </p:nvGrpSpPr>
        <p:grpSpPr bwMode="auto">
          <a:xfrm>
            <a:off x="1079500" y="5459413"/>
            <a:ext cx="6765925" cy="344487"/>
            <a:chOff x="810" y="3674"/>
            <a:chExt cx="4262" cy="217"/>
          </a:xfrm>
        </p:grpSpPr>
        <p:graphicFrame>
          <p:nvGraphicFramePr>
            <p:cNvPr id="30728" name="Object 8"/>
            <p:cNvGraphicFramePr>
              <a:graphicFrameLocks noChangeAspect="1"/>
            </p:cNvGraphicFramePr>
            <p:nvPr/>
          </p:nvGraphicFramePr>
          <p:xfrm>
            <a:off x="1956" y="3702"/>
            <a:ext cx="241" cy="186"/>
          </p:xfrm>
          <a:graphic>
            <a:graphicData uri="http://schemas.openxmlformats.org/presentationml/2006/ole">
              <p:oleObj spid="_x0000_s30728" name="Visio" r:id="rId11" imgW="925373" imgH="714756" progId="">
                <p:embed/>
              </p:oleObj>
            </a:graphicData>
          </a:graphic>
        </p:graphicFrame>
        <p:sp>
          <p:nvSpPr>
            <p:cNvPr id="30786" name="Text Box 209"/>
            <p:cNvSpPr txBox="1">
              <a:spLocks noChangeArrowheads="1"/>
            </p:cNvSpPr>
            <p:nvPr/>
          </p:nvSpPr>
          <p:spPr bwMode="auto">
            <a:xfrm>
              <a:off x="810" y="3679"/>
              <a:ext cx="1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</a:rPr>
                <a:t>Network State</a:t>
              </a:r>
            </a:p>
          </p:txBody>
        </p:sp>
        <p:sp>
          <p:nvSpPr>
            <p:cNvPr id="30787" name="Text Box 210"/>
            <p:cNvSpPr txBox="1">
              <a:spLocks noChangeArrowheads="1"/>
            </p:cNvSpPr>
            <p:nvPr/>
          </p:nvSpPr>
          <p:spPr bwMode="auto">
            <a:xfrm>
              <a:off x="3544" y="3674"/>
              <a:ext cx="1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</a:rPr>
                <a:t>Distributed database</a:t>
              </a:r>
            </a:p>
          </p:txBody>
        </p:sp>
      </p:grpSp>
      <p:grpSp>
        <p:nvGrpSpPr>
          <p:cNvPr id="3" name="Group 254"/>
          <p:cNvGrpSpPr>
            <a:grpSpLocks/>
          </p:cNvGrpSpPr>
          <p:nvPr/>
        </p:nvGrpSpPr>
        <p:grpSpPr bwMode="auto">
          <a:xfrm>
            <a:off x="1003300" y="5794375"/>
            <a:ext cx="7820025" cy="344488"/>
            <a:chOff x="578" y="3442"/>
            <a:chExt cx="4926" cy="217"/>
          </a:xfrm>
        </p:grpSpPr>
        <p:sp>
          <p:nvSpPr>
            <p:cNvPr id="30784" name="Text Box 211"/>
            <p:cNvSpPr txBox="1">
              <a:spLocks noChangeArrowheads="1"/>
            </p:cNvSpPr>
            <p:nvPr/>
          </p:nvSpPr>
          <p:spPr bwMode="auto">
            <a:xfrm>
              <a:off x="578" y="3447"/>
              <a:ext cx="23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FF0000"/>
                  </a:solidFill>
                </a:rPr>
                <a:t>Network protocol</a:t>
              </a:r>
            </a:p>
          </p:txBody>
        </p:sp>
        <p:sp>
          <p:nvSpPr>
            <p:cNvPr id="30785" name="Text Box 212"/>
            <p:cNvSpPr txBox="1">
              <a:spLocks noChangeArrowheads="1"/>
            </p:cNvSpPr>
            <p:nvPr/>
          </p:nvSpPr>
          <p:spPr bwMode="auto">
            <a:xfrm>
              <a:off x="3240" y="3442"/>
              <a:ext cx="22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FF0000"/>
                  </a:solidFill>
                </a:rPr>
                <a:t>Recursive Query Execution</a:t>
              </a:r>
            </a:p>
          </p:txBody>
        </p:sp>
      </p:grpSp>
      <p:grpSp>
        <p:nvGrpSpPr>
          <p:cNvPr id="4" name="Group 255"/>
          <p:cNvGrpSpPr>
            <a:grpSpLocks/>
          </p:cNvGrpSpPr>
          <p:nvPr/>
        </p:nvGrpSpPr>
        <p:grpSpPr bwMode="auto">
          <a:xfrm>
            <a:off x="914400" y="6142038"/>
            <a:ext cx="7870825" cy="352425"/>
            <a:chOff x="522" y="3917"/>
            <a:chExt cx="4958" cy="222"/>
          </a:xfrm>
        </p:grpSpPr>
        <p:sp>
          <p:nvSpPr>
            <p:cNvPr id="30782" name="Text Box 213"/>
            <p:cNvSpPr txBox="1">
              <a:spLocks noChangeArrowheads="1"/>
            </p:cNvSpPr>
            <p:nvPr/>
          </p:nvSpPr>
          <p:spPr bwMode="auto">
            <a:xfrm>
              <a:off x="522" y="3927"/>
              <a:ext cx="23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008000"/>
                  </a:solidFill>
                </a:rPr>
                <a:t>Network messages</a:t>
              </a:r>
            </a:p>
          </p:txBody>
        </p:sp>
        <p:sp>
          <p:nvSpPr>
            <p:cNvPr id="30783" name="Text Box 214"/>
            <p:cNvSpPr txBox="1">
              <a:spLocks noChangeArrowheads="1"/>
            </p:cNvSpPr>
            <p:nvPr/>
          </p:nvSpPr>
          <p:spPr bwMode="auto">
            <a:xfrm>
              <a:off x="3328" y="3917"/>
              <a:ext cx="21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008000"/>
                  </a:solidFill>
                </a:rPr>
                <a:t>Distributed Dataflow</a:t>
              </a:r>
            </a:p>
          </p:txBody>
        </p:sp>
      </p:grpSp>
      <p:graphicFrame>
        <p:nvGraphicFramePr>
          <p:cNvPr id="1025239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6008688" y="2058988"/>
          <a:ext cx="392112" cy="303212"/>
        </p:xfrm>
        <a:graphic>
          <a:graphicData uri="http://schemas.openxmlformats.org/presentationml/2006/ole">
            <p:oleObj spid="_x0000_s30727" name="Visio" r:id="rId12" imgW="925373" imgH="714756" progId="">
              <p:embed/>
            </p:oleObj>
          </a:graphicData>
        </a:graphic>
      </p:graphicFrame>
      <p:sp>
        <p:nvSpPr>
          <p:cNvPr id="30751" name="Line 218"/>
          <p:cNvSpPr>
            <a:spLocks noChangeShapeType="1"/>
          </p:cNvSpPr>
          <p:nvPr/>
        </p:nvSpPr>
        <p:spPr bwMode="auto">
          <a:xfrm>
            <a:off x="612775" y="5408613"/>
            <a:ext cx="2832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752" name="Line 219"/>
          <p:cNvSpPr>
            <a:spLocks noChangeShapeType="1"/>
          </p:cNvSpPr>
          <p:nvPr/>
        </p:nvSpPr>
        <p:spPr bwMode="auto">
          <a:xfrm>
            <a:off x="5032375" y="5405438"/>
            <a:ext cx="2895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5" name="Group 239"/>
          <p:cNvGrpSpPr>
            <a:grpSpLocks/>
          </p:cNvGrpSpPr>
          <p:nvPr/>
        </p:nvGrpSpPr>
        <p:grpSpPr bwMode="auto">
          <a:xfrm>
            <a:off x="2878138" y="2233613"/>
            <a:ext cx="3429000" cy="2235200"/>
            <a:chOff x="2008" y="1144"/>
            <a:chExt cx="2160" cy="1408"/>
          </a:xfrm>
        </p:grpSpPr>
        <p:sp>
          <p:nvSpPr>
            <p:cNvPr id="30773" name="Line 68"/>
            <p:cNvSpPr>
              <a:spLocks noChangeShapeType="1"/>
            </p:cNvSpPr>
            <p:nvPr/>
          </p:nvSpPr>
          <p:spPr bwMode="auto">
            <a:xfrm flipH="1" flipV="1">
              <a:off x="2760" y="1144"/>
              <a:ext cx="552" cy="56"/>
            </a:xfrm>
            <a:prstGeom prst="line">
              <a:avLst/>
            </a:prstGeom>
            <a:noFill/>
            <a:ln w="38100">
              <a:solidFill>
                <a:srgbClr val="06C606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74" name="Line 89"/>
            <p:cNvSpPr>
              <a:spLocks noChangeShapeType="1"/>
            </p:cNvSpPr>
            <p:nvPr/>
          </p:nvSpPr>
          <p:spPr bwMode="auto">
            <a:xfrm flipH="1" flipV="1">
              <a:off x="3400" y="1824"/>
              <a:ext cx="456" cy="248"/>
            </a:xfrm>
            <a:prstGeom prst="line">
              <a:avLst/>
            </a:prstGeom>
            <a:noFill/>
            <a:ln w="38100">
              <a:solidFill>
                <a:srgbClr val="06C606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75" name="Line 90"/>
            <p:cNvSpPr>
              <a:spLocks noChangeShapeType="1"/>
            </p:cNvSpPr>
            <p:nvPr/>
          </p:nvSpPr>
          <p:spPr bwMode="auto">
            <a:xfrm flipH="1" flipV="1">
              <a:off x="3944" y="1520"/>
              <a:ext cx="224" cy="536"/>
            </a:xfrm>
            <a:prstGeom prst="line">
              <a:avLst/>
            </a:prstGeom>
            <a:noFill/>
            <a:ln w="38100">
              <a:solidFill>
                <a:srgbClr val="06C606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76" name="Line 91"/>
            <p:cNvSpPr>
              <a:spLocks noChangeShapeType="1"/>
            </p:cNvSpPr>
            <p:nvPr/>
          </p:nvSpPr>
          <p:spPr bwMode="auto">
            <a:xfrm flipH="1">
              <a:off x="3136" y="2392"/>
              <a:ext cx="496" cy="160"/>
            </a:xfrm>
            <a:prstGeom prst="line">
              <a:avLst/>
            </a:prstGeom>
            <a:noFill/>
            <a:ln w="38100">
              <a:solidFill>
                <a:srgbClr val="06C606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77" name="Line 92"/>
            <p:cNvSpPr>
              <a:spLocks noChangeShapeType="1"/>
            </p:cNvSpPr>
            <p:nvPr/>
          </p:nvSpPr>
          <p:spPr bwMode="auto">
            <a:xfrm flipH="1">
              <a:off x="2312" y="1792"/>
              <a:ext cx="400" cy="256"/>
            </a:xfrm>
            <a:prstGeom prst="line">
              <a:avLst/>
            </a:prstGeom>
            <a:noFill/>
            <a:ln w="38100">
              <a:solidFill>
                <a:srgbClr val="06C606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78" name="Line 93"/>
            <p:cNvSpPr>
              <a:spLocks noChangeShapeType="1"/>
            </p:cNvSpPr>
            <p:nvPr/>
          </p:nvSpPr>
          <p:spPr bwMode="auto">
            <a:xfrm flipH="1">
              <a:off x="2008" y="1384"/>
              <a:ext cx="80" cy="472"/>
            </a:xfrm>
            <a:prstGeom prst="line">
              <a:avLst/>
            </a:prstGeom>
            <a:noFill/>
            <a:ln w="38100">
              <a:solidFill>
                <a:srgbClr val="06C606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79" name="Line 94"/>
            <p:cNvSpPr>
              <a:spLocks noChangeShapeType="1"/>
            </p:cNvSpPr>
            <p:nvPr/>
          </p:nvSpPr>
          <p:spPr bwMode="auto">
            <a:xfrm flipH="1">
              <a:off x="2832" y="1936"/>
              <a:ext cx="112" cy="496"/>
            </a:xfrm>
            <a:prstGeom prst="line">
              <a:avLst/>
            </a:prstGeom>
            <a:noFill/>
            <a:ln w="38100">
              <a:solidFill>
                <a:srgbClr val="06C606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80" name="Line 227"/>
            <p:cNvSpPr>
              <a:spLocks noChangeShapeType="1"/>
            </p:cNvSpPr>
            <p:nvPr/>
          </p:nvSpPr>
          <p:spPr bwMode="auto">
            <a:xfrm>
              <a:off x="2400" y="1232"/>
              <a:ext cx="312" cy="248"/>
            </a:xfrm>
            <a:prstGeom prst="line">
              <a:avLst/>
            </a:prstGeom>
            <a:noFill/>
            <a:ln w="38100">
              <a:solidFill>
                <a:srgbClr val="06C606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81" name="Line 228"/>
            <p:cNvSpPr>
              <a:spLocks noChangeShapeType="1"/>
            </p:cNvSpPr>
            <p:nvPr/>
          </p:nvSpPr>
          <p:spPr bwMode="auto">
            <a:xfrm>
              <a:off x="2312" y="2256"/>
              <a:ext cx="312" cy="248"/>
            </a:xfrm>
            <a:prstGeom prst="line">
              <a:avLst/>
            </a:prstGeom>
            <a:noFill/>
            <a:ln w="38100">
              <a:solidFill>
                <a:srgbClr val="06C606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25264" name="Text Box 240"/>
          <p:cNvSpPr txBox="1">
            <a:spLocks noChangeArrowheads="1"/>
          </p:cNvSpPr>
          <p:nvPr/>
        </p:nvSpPr>
        <p:spPr bwMode="auto">
          <a:xfrm>
            <a:off x="5884863" y="2324100"/>
            <a:ext cx="1100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</a:rPr>
              <a:t>Dataflow</a:t>
            </a:r>
          </a:p>
        </p:txBody>
      </p:sp>
      <p:sp>
        <p:nvSpPr>
          <p:cNvPr id="1025265" name="Text Box 241"/>
          <p:cNvSpPr txBox="1">
            <a:spLocks noChangeArrowheads="1"/>
          </p:cNvSpPr>
          <p:nvPr/>
        </p:nvSpPr>
        <p:spPr bwMode="auto">
          <a:xfrm>
            <a:off x="1966913" y="2301875"/>
            <a:ext cx="1062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</a:rPr>
              <a:t>Dataflow</a:t>
            </a:r>
          </a:p>
        </p:txBody>
      </p:sp>
      <p:sp>
        <p:nvSpPr>
          <p:cNvPr id="1025266" name="Text Box 242"/>
          <p:cNvSpPr txBox="1">
            <a:spLocks noChangeArrowheads="1"/>
          </p:cNvSpPr>
          <p:nvPr/>
        </p:nvSpPr>
        <p:spPr bwMode="auto">
          <a:xfrm>
            <a:off x="3811588" y="1870075"/>
            <a:ext cx="171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6C606"/>
                </a:solidFill>
              </a:rPr>
              <a:t>messages</a:t>
            </a:r>
          </a:p>
        </p:txBody>
      </p:sp>
      <p:sp>
        <p:nvSpPr>
          <p:cNvPr id="1025267" name="Text Box 243"/>
          <p:cNvSpPr txBox="1">
            <a:spLocks noChangeArrowheads="1"/>
          </p:cNvSpPr>
          <p:nvPr/>
        </p:nvSpPr>
        <p:spPr bwMode="auto">
          <a:xfrm>
            <a:off x="6027738" y="4164013"/>
            <a:ext cx="187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</a:rPr>
              <a:t>Dataflow</a:t>
            </a:r>
          </a:p>
        </p:txBody>
      </p:sp>
      <p:sp>
        <p:nvSpPr>
          <p:cNvPr id="1025268" name="Text Box 244"/>
          <p:cNvSpPr txBox="1">
            <a:spLocks noChangeArrowheads="1"/>
          </p:cNvSpPr>
          <p:nvPr/>
        </p:nvSpPr>
        <p:spPr bwMode="auto">
          <a:xfrm>
            <a:off x="3573463" y="4800600"/>
            <a:ext cx="1100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</a:rPr>
              <a:t>Dataflow</a:t>
            </a:r>
          </a:p>
        </p:txBody>
      </p:sp>
      <p:sp>
        <p:nvSpPr>
          <p:cNvPr id="1025269" name="Text Box 245"/>
          <p:cNvSpPr txBox="1">
            <a:spLocks noChangeArrowheads="1"/>
          </p:cNvSpPr>
          <p:nvPr/>
        </p:nvSpPr>
        <p:spPr bwMode="auto">
          <a:xfrm>
            <a:off x="2239963" y="4051300"/>
            <a:ext cx="1100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</a:rPr>
              <a:t>Dataflow</a:t>
            </a:r>
          </a:p>
        </p:txBody>
      </p:sp>
      <p:sp>
        <p:nvSpPr>
          <p:cNvPr id="1025270" name="Text Box 246"/>
          <p:cNvSpPr txBox="1">
            <a:spLocks noChangeArrowheads="1"/>
          </p:cNvSpPr>
          <p:nvPr/>
        </p:nvSpPr>
        <p:spPr bwMode="auto">
          <a:xfrm>
            <a:off x="4576763" y="3022600"/>
            <a:ext cx="1100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</a:rPr>
              <a:t>Dataflow</a:t>
            </a:r>
          </a:p>
        </p:txBody>
      </p:sp>
      <p:sp>
        <p:nvSpPr>
          <p:cNvPr id="1025271" name="Text Box 247"/>
          <p:cNvSpPr txBox="1">
            <a:spLocks noChangeArrowheads="1"/>
          </p:cNvSpPr>
          <p:nvPr/>
        </p:nvSpPr>
        <p:spPr bwMode="auto">
          <a:xfrm>
            <a:off x="6137275" y="3063875"/>
            <a:ext cx="171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6C606"/>
                </a:solidFill>
              </a:rPr>
              <a:t>messages</a:t>
            </a:r>
          </a:p>
        </p:txBody>
      </p:sp>
      <p:sp>
        <p:nvSpPr>
          <p:cNvPr id="1025272" name="Text Box 248"/>
          <p:cNvSpPr txBox="1">
            <a:spLocks noChangeArrowheads="1"/>
          </p:cNvSpPr>
          <p:nvPr/>
        </p:nvSpPr>
        <p:spPr bwMode="auto">
          <a:xfrm>
            <a:off x="1601788" y="2886075"/>
            <a:ext cx="171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6C606"/>
                </a:solidFill>
              </a:rPr>
              <a:t>messages</a:t>
            </a:r>
          </a:p>
        </p:txBody>
      </p:sp>
      <p:grpSp>
        <p:nvGrpSpPr>
          <p:cNvPr id="6" name="Group 250"/>
          <p:cNvGrpSpPr>
            <a:grpSpLocks/>
          </p:cNvGrpSpPr>
          <p:nvPr/>
        </p:nvGrpSpPr>
        <p:grpSpPr bwMode="auto">
          <a:xfrm>
            <a:off x="2876550" y="2238375"/>
            <a:ext cx="3429000" cy="2235200"/>
            <a:chOff x="4076" y="506"/>
            <a:chExt cx="2160" cy="1408"/>
          </a:xfrm>
        </p:grpSpPr>
        <p:sp>
          <p:nvSpPr>
            <p:cNvPr id="30764" name="Line 229"/>
            <p:cNvSpPr>
              <a:spLocks noChangeShapeType="1"/>
            </p:cNvSpPr>
            <p:nvPr/>
          </p:nvSpPr>
          <p:spPr bwMode="auto">
            <a:xfrm flipH="1" flipV="1">
              <a:off x="4828" y="506"/>
              <a:ext cx="552" cy="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65" name="Line 230"/>
            <p:cNvSpPr>
              <a:spLocks noChangeShapeType="1"/>
            </p:cNvSpPr>
            <p:nvPr/>
          </p:nvSpPr>
          <p:spPr bwMode="auto">
            <a:xfrm flipH="1" flipV="1">
              <a:off x="5468" y="1186"/>
              <a:ext cx="456" cy="2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66" name="Line 231"/>
            <p:cNvSpPr>
              <a:spLocks noChangeShapeType="1"/>
            </p:cNvSpPr>
            <p:nvPr/>
          </p:nvSpPr>
          <p:spPr bwMode="auto">
            <a:xfrm flipH="1" flipV="1">
              <a:off x="6012" y="882"/>
              <a:ext cx="224" cy="5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67" name="Line 232"/>
            <p:cNvSpPr>
              <a:spLocks noChangeShapeType="1"/>
            </p:cNvSpPr>
            <p:nvPr/>
          </p:nvSpPr>
          <p:spPr bwMode="auto">
            <a:xfrm flipH="1">
              <a:off x="5204" y="1754"/>
              <a:ext cx="496" cy="16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68" name="Line 233"/>
            <p:cNvSpPr>
              <a:spLocks noChangeShapeType="1"/>
            </p:cNvSpPr>
            <p:nvPr/>
          </p:nvSpPr>
          <p:spPr bwMode="auto">
            <a:xfrm flipH="1">
              <a:off x="4380" y="1154"/>
              <a:ext cx="400" cy="2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69" name="Line 234"/>
            <p:cNvSpPr>
              <a:spLocks noChangeShapeType="1"/>
            </p:cNvSpPr>
            <p:nvPr/>
          </p:nvSpPr>
          <p:spPr bwMode="auto">
            <a:xfrm flipH="1">
              <a:off x="4076" y="746"/>
              <a:ext cx="80" cy="4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70" name="Line 235"/>
            <p:cNvSpPr>
              <a:spLocks noChangeShapeType="1"/>
            </p:cNvSpPr>
            <p:nvPr/>
          </p:nvSpPr>
          <p:spPr bwMode="auto">
            <a:xfrm flipH="1">
              <a:off x="4900" y="1298"/>
              <a:ext cx="112" cy="4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71" name="Line 236"/>
            <p:cNvSpPr>
              <a:spLocks noChangeShapeType="1"/>
            </p:cNvSpPr>
            <p:nvPr/>
          </p:nvSpPr>
          <p:spPr bwMode="auto">
            <a:xfrm>
              <a:off x="4468" y="594"/>
              <a:ext cx="312" cy="2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72" name="Line 249"/>
            <p:cNvSpPr>
              <a:spLocks noChangeShapeType="1"/>
            </p:cNvSpPr>
            <p:nvPr/>
          </p:nvSpPr>
          <p:spPr bwMode="auto">
            <a:xfrm>
              <a:off x="4384" y="1608"/>
              <a:ext cx="304" cy="2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59" grpId="0"/>
      <p:bldP spid="1025159" grpId="1"/>
      <p:bldP spid="1025264" grpId="0"/>
      <p:bldP spid="1025265" grpId="0"/>
      <p:bldP spid="1025266" grpId="0"/>
      <p:bldP spid="1025267" grpId="0"/>
      <p:bldP spid="1025268" grpId="0"/>
      <p:bldP spid="1025269" grpId="0"/>
      <p:bldP spid="1025270" grpId="0"/>
      <p:bldP spid="1025271" grpId="0"/>
      <p:bldP spid="102527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1219200"/>
          </a:xfrm>
        </p:spPr>
        <p:txBody>
          <a:bodyPr/>
          <a:lstStyle/>
          <a:p>
            <a:pPr marL="342900" indent="-342900">
              <a:spcBef>
                <a:spcPts val="600"/>
              </a:spcBef>
            </a:pPr>
            <a:r>
              <a:rPr lang="en-AU" sz="3200" smtClean="0"/>
              <a:t>Networking Applications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267200"/>
            <a:ext cx="8229600" cy="12192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1600" smtClean="0"/>
              <a:t>Distributed Debugging: IP Traceback</a:t>
            </a:r>
            <a:r>
              <a:rPr lang="en-US" altLang="zh-CN" sz="1600" smtClean="0">
                <a:solidFill>
                  <a:srgbClr val="FF0000"/>
                </a:solidFill>
              </a:rPr>
              <a:t> </a:t>
            </a:r>
            <a:r>
              <a:rPr lang="en-US" altLang="zh-CN" sz="1400" smtClean="0">
                <a:solidFill>
                  <a:srgbClr val="FF0000"/>
                </a:solidFill>
              </a:rPr>
              <a:t>[SIGCOMM 00]</a:t>
            </a:r>
            <a:r>
              <a:rPr lang="en-US" altLang="zh-CN" sz="1600" smtClean="0">
                <a:solidFill>
                  <a:srgbClr val="FF0000"/>
                </a:solidFill>
              </a:rPr>
              <a:t>, </a:t>
            </a:r>
            <a:r>
              <a:rPr lang="en-US" altLang="zh-CN" sz="1600" smtClean="0"/>
              <a:t>PIP</a:t>
            </a:r>
            <a:r>
              <a:rPr lang="en-US" altLang="zh-CN" sz="1400" smtClean="0">
                <a:solidFill>
                  <a:srgbClr val="FF0000"/>
                </a:solidFill>
              </a:rPr>
              <a:t> [NSDI 06]</a:t>
            </a:r>
            <a:r>
              <a:rPr lang="en-US" altLang="zh-CN" sz="1400" smtClean="0"/>
              <a:t>, FRIDAY  </a:t>
            </a:r>
            <a:r>
              <a:rPr lang="en-US" altLang="zh-CN" sz="1400" smtClean="0">
                <a:solidFill>
                  <a:srgbClr val="FF0000"/>
                </a:solidFill>
              </a:rPr>
              <a:t>[NSDI 07]</a:t>
            </a:r>
            <a:endParaRPr lang="en-US" altLang="zh-CN" sz="1400" smtClean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1600" smtClean="0"/>
              <a:t>Accountability: IP Forensics </a:t>
            </a:r>
            <a:r>
              <a:rPr lang="en-US" altLang="zh-CN" sz="1600" smtClean="0">
                <a:solidFill>
                  <a:srgbClr val="FF0000"/>
                </a:solidFill>
              </a:rPr>
              <a:t>[ICNP 06], </a:t>
            </a:r>
            <a:r>
              <a:rPr lang="en-US" altLang="zh-CN" sz="1600" smtClean="0"/>
              <a:t>PeerReview </a:t>
            </a:r>
            <a:r>
              <a:rPr lang="en-US" altLang="zh-CN" sz="1400" smtClean="0">
                <a:solidFill>
                  <a:srgbClr val="FF0000"/>
                </a:solidFill>
              </a:rPr>
              <a:t>[SOSP 07], </a:t>
            </a:r>
            <a:r>
              <a:rPr lang="en-US" altLang="zh-CN" sz="1600" smtClean="0"/>
              <a:t>AIP </a:t>
            </a:r>
            <a:r>
              <a:rPr lang="en-US" altLang="zh-CN" sz="1400" smtClean="0">
                <a:solidFill>
                  <a:srgbClr val="FF0000"/>
                </a:solidFill>
              </a:rPr>
              <a:t>[SIGCOMM 08]</a:t>
            </a:r>
            <a:endParaRPr lang="en-US" altLang="zh-CN" sz="160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1600" smtClean="0"/>
              <a:t>Distributed Trust Management: SD3 </a:t>
            </a:r>
            <a:r>
              <a:rPr lang="en-US" altLang="zh-CN" sz="1400" smtClean="0">
                <a:solidFill>
                  <a:srgbClr val="FF0000"/>
                </a:solidFill>
              </a:rPr>
              <a:t>[Oakland 01]</a:t>
            </a:r>
            <a:r>
              <a:rPr lang="en-US" altLang="zh-CN" sz="1600" smtClean="0"/>
              <a:t>, Delegation Logic </a:t>
            </a:r>
            <a:r>
              <a:rPr lang="en-US" altLang="zh-CN" sz="1400" smtClean="0">
                <a:solidFill>
                  <a:srgbClr val="FF0000"/>
                </a:solidFill>
              </a:rPr>
              <a:t>[TISSEC 03]</a:t>
            </a:r>
            <a:endParaRPr lang="en-US" altLang="zh-CN" sz="1600" smtClean="0">
              <a:solidFill>
                <a:srgbClr val="FF0000"/>
              </a:solidFill>
            </a:endParaRPr>
          </a:p>
        </p:txBody>
      </p:sp>
      <p:sp>
        <p:nvSpPr>
          <p:cNvPr id="100355" name="Rectangle 8"/>
          <p:cNvSpPr>
            <a:spLocks noChangeArrowheads="1"/>
          </p:cNvSpPr>
          <p:nvPr/>
        </p:nvSpPr>
        <p:spPr bwMode="auto">
          <a:xfrm>
            <a:off x="457200" y="5943600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/>
              <a:t>Provenance-aware Secure Networks. Zhou, Cronin and Loo. 4th International Workshop on Networking meets Databases (NetDB), 2008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2133600"/>
          <a:ext cx="8077200" cy="1752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62200"/>
                <a:gridCol w="1981200"/>
                <a:gridCol w="3733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i="0" dirty="0" smtClean="0"/>
                        <a:t>Application Scenarios</a:t>
                      </a:r>
                      <a:endParaRPr lang="en-US" sz="18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Representation</a:t>
                      </a:r>
                      <a:endParaRPr lang="en-US" sz="18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Distribution</a:t>
                      </a:r>
                      <a:endParaRPr lang="en-US" sz="1800" i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/>
                        <a:t>Distributed Debugging</a:t>
                      </a:r>
                      <a:endParaRPr lang="en-US" sz="16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 smtClean="0">
                          <a:latin typeface="+mn-lt"/>
                          <a:cs typeface="Arial"/>
                        </a:rPr>
                        <a:t>Graph</a:t>
                      </a:r>
                      <a:endParaRPr lang="en-US" sz="1600" i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baseline="0" dirty="0" smtClean="0"/>
                        <a:t>Distributed Ref-based</a:t>
                      </a:r>
                      <a:endParaRPr lang="en-US" sz="1600" i="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Accountability</a:t>
                      </a:r>
                      <a:endParaRPr lang="en-US" sz="16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/>
                        <a:t>Graph / Algebraic</a:t>
                      </a:r>
                      <a:endParaRPr lang="en-US" sz="16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 smtClean="0">
                          <a:latin typeface="+mn-lt"/>
                          <a:cs typeface="Arial"/>
                        </a:rPr>
                        <a:t>Distributed</a:t>
                      </a:r>
                      <a:r>
                        <a:rPr lang="en-US" sz="1600" i="0" baseline="0" dirty="0" smtClean="0">
                          <a:latin typeface="+mn-lt"/>
                          <a:cs typeface="Arial"/>
                        </a:rPr>
                        <a:t> Ref-based / Value-based</a:t>
                      </a:r>
                      <a:endParaRPr lang="en-US" sz="1600" i="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Trust Management</a:t>
                      </a:r>
                      <a:endParaRPr lang="en-US" sz="16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 smtClean="0"/>
                        <a:t>Algebraic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/>
                        <a:t>Centralized / Distributed Value-based</a:t>
                      </a:r>
                      <a:endParaRPr lang="en-US" sz="1600" i="0" dirty="0"/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advTm="139891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Distributed Provenance Maintenance</a:t>
            </a:r>
          </a:p>
        </p:txBody>
      </p:sp>
      <p:sp>
        <p:nvSpPr>
          <p:cNvPr id="1024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Given a declarative networking program:</a:t>
            </a:r>
          </a:p>
          <a:p>
            <a:pPr lvl="1"/>
            <a:r>
              <a:rPr lang="en-US" sz="1800" smtClean="0"/>
              <a:t>Automatically generate rules for distributed provenance maintenance</a:t>
            </a:r>
          </a:p>
          <a:p>
            <a:pPr lvl="1"/>
            <a:r>
              <a:rPr lang="en-US" sz="1800" smtClean="0"/>
              <a:t>Minimize cross-node communication – piggyback tuples with lightweight cryptographic digests (“markers”) for traceback</a:t>
            </a:r>
          </a:p>
          <a:p>
            <a:pPr lvl="1"/>
            <a:r>
              <a:rPr lang="en-US" sz="1800" smtClean="0"/>
              <a:t>Materialize provenance information in distributed tables</a:t>
            </a:r>
          </a:p>
          <a:p>
            <a:endParaRPr lang="en-US" sz="2400" smtClean="0"/>
          </a:p>
        </p:txBody>
      </p:sp>
      <p:pic>
        <p:nvPicPr>
          <p:cNvPr id="10240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62400"/>
            <a:ext cx="90900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Distributed Query Optimizations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/>
          <a:lstStyle/>
          <a:p>
            <a:r>
              <a:rPr lang="en-US" sz="2000" smtClean="0"/>
              <a:t>Query Results Caching</a:t>
            </a:r>
          </a:p>
          <a:p>
            <a:pPr lvl="1"/>
            <a:r>
              <a:rPr lang="en-US" sz="1800" smtClean="0"/>
              <a:t>“Sweet-spot” between value-based and ref-based provenance</a:t>
            </a:r>
          </a:p>
          <a:p>
            <a:pPr lvl="1"/>
            <a:r>
              <a:rPr lang="en-US" sz="1800" smtClean="0"/>
              <a:t>Queries are rare: ref-based provenance for low bandwidth consumption</a:t>
            </a:r>
          </a:p>
          <a:p>
            <a:pPr lvl="1"/>
            <a:r>
              <a:rPr lang="en-US" sz="1800" smtClean="0"/>
              <a:t>Queries are frequent: subsequent queries benefit from caches</a:t>
            </a:r>
          </a:p>
          <a:p>
            <a:pPr lvl="1"/>
            <a:endParaRPr lang="en-US" sz="1600" smtClean="0"/>
          </a:p>
          <a:p>
            <a:r>
              <a:rPr lang="en-US" sz="2000" smtClean="0"/>
              <a:t>Query Traversal Order</a:t>
            </a:r>
          </a:p>
          <a:p>
            <a:pPr lvl="1"/>
            <a:r>
              <a:rPr lang="en-US" sz="1800" smtClean="0"/>
              <a:t>Breadth First Search (BFS)</a:t>
            </a:r>
          </a:p>
          <a:p>
            <a:pPr lvl="2"/>
            <a:r>
              <a:rPr lang="en-US" sz="1600" smtClean="0"/>
              <a:t>Flood throughout the whole provenance graph</a:t>
            </a:r>
          </a:p>
          <a:p>
            <a:pPr lvl="2"/>
            <a:r>
              <a:rPr lang="en-US" sz="1600" smtClean="0"/>
              <a:t>Low latency, yet, high bandwidth consumption</a:t>
            </a:r>
          </a:p>
          <a:p>
            <a:pPr lvl="2"/>
            <a:endParaRPr lang="en-US" sz="800" smtClean="0"/>
          </a:p>
          <a:p>
            <a:pPr lvl="1"/>
            <a:r>
              <a:rPr lang="en-US" sz="1800" smtClean="0"/>
              <a:t>Depth First Search (DFS)</a:t>
            </a:r>
          </a:p>
          <a:p>
            <a:pPr lvl="2"/>
            <a:r>
              <a:rPr lang="en-US" sz="1600" smtClean="0"/>
              <a:t>Alternative derivations are explored in order</a:t>
            </a:r>
          </a:p>
          <a:p>
            <a:pPr lvl="2"/>
            <a:r>
              <a:rPr lang="en-US" sz="1600" smtClean="0"/>
              <a:t>Query evaluation at a node “stalls” before a sub-result is received.</a:t>
            </a:r>
          </a:p>
          <a:p>
            <a:pPr lvl="2"/>
            <a:r>
              <a:rPr lang="en-US" sz="1600" smtClean="0"/>
              <a:t>High latency, yet, allows threshold-based pruning to save bandwidth.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smtClean="0"/>
              <a:t>Summary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610600" cy="457200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sz="2400" b="1" dirty="0" smtClean="0">
                <a:cs typeface="+mn-cs"/>
              </a:rPr>
              <a:t>Key ideas:</a:t>
            </a:r>
            <a:endParaRPr lang="en-US" sz="2400" dirty="0" smtClean="0">
              <a:cs typeface="+mn-cs"/>
            </a:endParaRPr>
          </a:p>
          <a:p>
            <a:pPr lvl="1">
              <a:spcBef>
                <a:spcPts val="600"/>
              </a:spcBef>
              <a:defRPr/>
            </a:pPr>
            <a:r>
              <a:rPr lang="en-AU" altLang="zh-CN" sz="1800" dirty="0" smtClean="0"/>
              <a:t>Declarative framework for networks and security specifications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zh-CN" sz="1800" dirty="0" smtClean="0">
                <a:cs typeface="+mn-cs"/>
              </a:rPr>
              <a:t>Authenticated query processing techniques for distributed settings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zh-CN" sz="1800" dirty="0" smtClean="0">
                <a:cs typeface="+mn-cs"/>
              </a:rPr>
              <a:t>Use cases: Application-aware Anonymity, secure distributed data processing (</a:t>
            </a:r>
            <a:r>
              <a:rPr lang="en-US" altLang="zh-CN" sz="1800" dirty="0" err="1" smtClean="0">
                <a:cs typeface="+mn-cs"/>
              </a:rPr>
              <a:t>LogicBlox</a:t>
            </a:r>
            <a:r>
              <a:rPr lang="en-US" altLang="zh-CN" sz="1800" dirty="0" smtClean="0">
                <a:cs typeface="+mn-cs"/>
              </a:rPr>
              <a:t>)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zh-CN" sz="1800" dirty="0" smtClean="0">
                <a:cs typeface="+mn-cs"/>
              </a:rPr>
              <a:t>Network provenance: usage in networking, maintenance and optimizations</a:t>
            </a:r>
          </a:p>
          <a:p>
            <a:pPr>
              <a:spcBef>
                <a:spcPts val="600"/>
              </a:spcBef>
              <a:defRPr/>
            </a:pPr>
            <a:endParaRPr lang="en-US" sz="2400" b="1" dirty="0" smtClean="0">
              <a:cs typeface="+mn-cs"/>
            </a:endParaRPr>
          </a:p>
          <a:p>
            <a:pPr>
              <a:spcBef>
                <a:spcPts val="600"/>
              </a:spcBef>
              <a:defRPr/>
            </a:pPr>
            <a:r>
              <a:rPr lang="en-US" sz="2400" b="1" dirty="0" smtClean="0">
                <a:cs typeface="+mn-cs"/>
              </a:rPr>
              <a:t>Ongoing work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800" dirty="0" smtClean="0"/>
              <a:t>Securing network provenance and more use cases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800" dirty="0" smtClean="0"/>
              <a:t>Formally Verifiable Networking (</a:t>
            </a:r>
            <a:r>
              <a:rPr lang="en-US" sz="1800" dirty="0" smtClean="0">
                <a:hlinkClick r:id="rId3"/>
              </a:rPr>
              <a:t>http://netdb.cis.upenn.edu/fvn</a:t>
            </a:r>
            <a:r>
              <a:rPr lang="en-US" sz="1800" dirty="0" smtClean="0"/>
              <a:t>) </a:t>
            </a:r>
          </a:p>
        </p:txBody>
      </p:sp>
    </p:spTree>
  </p:cSld>
  <p:clrMapOvr>
    <a:masterClrMapping/>
  </p:clrMapOvr>
  <p:transition advTm="10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Thank You …</a:t>
            </a:r>
          </a:p>
        </p:txBody>
      </p:sp>
      <p:sp>
        <p:nvSpPr>
          <p:cNvPr id="108546" name="Rectangle 3"/>
          <p:cNvSpPr>
            <a:spLocks noChangeArrowheads="1"/>
          </p:cNvSpPr>
          <p:nvPr/>
        </p:nvSpPr>
        <p:spPr bwMode="auto">
          <a:xfrm>
            <a:off x="2286000" y="4495800"/>
            <a:ext cx="5140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400"/>
              <a:t>Visit us at http://netdb.cis.upenn.edu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Brief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82000" cy="4572000"/>
          </a:xfrm>
        </p:spPr>
        <p:txBody>
          <a:bodyPr/>
          <a:lstStyle/>
          <a:p>
            <a:r>
              <a:rPr lang="en-US" sz="2000" smtClean="0"/>
              <a:t>Assistant professor at the University of Pennsylvania</a:t>
            </a:r>
          </a:p>
          <a:p>
            <a:pPr>
              <a:buFont typeface="Wingdings" pitchFamily="2" charset="2"/>
              <a:buNone/>
            </a:pPr>
            <a:endParaRPr lang="en-US" sz="2000" smtClean="0"/>
          </a:p>
          <a:p>
            <a:r>
              <a:rPr lang="en-US" sz="2000" smtClean="0"/>
              <a:t>Research interests:</a:t>
            </a:r>
          </a:p>
          <a:p>
            <a:pPr lvl="1"/>
            <a:r>
              <a:rPr lang="en-US" sz="1800" smtClean="0">
                <a:solidFill>
                  <a:srgbClr val="FF0000"/>
                </a:solidFill>
              </a:rPr>
              <a:t>NetDB@Penn</a:t>
            </a:r>
            <a:r>
              <a:rPr lang="en-US" sz="1800" b="1" smtClean="0">
                <a:solidFill>
                  <a:srgbClr val="FF0000"/>
                </a:solidFill>
              </a:rPr>
              <a:t> </a:t>
            </a:r>
            <a:r>
              <a:rPr lang="en-US" sz="1800" smtClean="0">
                <a:solidFill>
                  <a:srgbClr val="FF0000"/>
                </a:solidFill>
              </a:rPr>
              <a:t>(http://netdb.cis.upenn.edu)</a:t>
            </a:r>
          </a:p>
          <a:p>
            <a:pPr lvl="1"/>
            <a:r>
              <a:rPr lang="en-US" sz="1800" smtClean="0"/>
              <a:t>Distributed data management, Internet-scale query processing, data-centric techniques in networking.</a:t>
            </a:r>
          </a:p>
          <a:p>
            <a:pPr lvl="1"/>
            <a:r>
              <a:rPr lang="en-US" sz="1800" smtClean="0"/>
              <a:t>Software methodologies and platforms for developing secure and formally verifiable distributed systems</a:t>
            </a:r>
          </a:p>
          <a:p>
            <a:pPr lvl="1"/>
            <a:endParaRPr lang="en-US" sz="1800" smtClean="0"/>
          </a:p>
          <a:p>
            <a:endParaRPr lang="en-US" sz="2000" smtClean="0"/>
          </a:p>
          <a:p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19200"/>
          </a:xfrm>
        </p:spPr>
        <p:txBody>
          <a:bodyPr/>
          <a:lstStyle/>
          <a:p>
            <a:r>
              <a:rPr lang="en-US" smtClean="0"/>
              <a:t>Papers on Declarative Networking</a:t>
            </a:r>
          </a:p>
        </p:txBody>
      </p:sp>
      <p:sp>
        <p:nvSpPr>
          <p:cNvPr id="112642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077200" cy="3200400"/>
          </a:xfrm>
        </p:spPr>
        <p:txBody>
          <a:bodyPr/>
          <a:lstStyle/>
          <a:p>
            <a:r>
              <a:rPr lang="en-US" sz="1800" b="1" smtClean="0"/>
              <a:t>Declarative Routing: Extensible Routing with Declarative Queries.</a:t>
            </a:r>
            <a:r>
              <a:rPr lang="en-US" sz="1800" smtClean="0"/>
              <a:t>  Loo, Hellerstein, Stoica, and Ramakrishnan. SIGCOMM’05.</a:t>
            </a:r>
          </a:p>
          <a:p>
            <a:r>
              <a:rPr lang="en-US" sz="1800" b="1" smtClean="0"/>
              <a:t>Implementing Declarative Overlays.</a:t>
            </a:r>
            <a:r>
              <a:rPr lang="en-US" sz="1800" smtClean="0"/>
              <a:t> Loo, Condie, Hellerstein, Maniatis, Roscoe, and Stoica. SOSP’05.</a:t>
            </a:r>
          </a:p>
          <a:p>
            <a:r>
              <a:rPr lang="en-US" sz="1800" b="1" smtClean="0"/>
              <a:t>Declarative Networking: Language, Execution and Optimization</a:t>
            </a:r>
            <a:r>
              <a:rPr lang="en-US" sz="1800" smtClean="0"/>
              <a:t>. Loo, Condie, Garofalakis, Gay, Hellerstein, Maniatis, Ramakrishnan, Roscoe, and Stoica, SIGMOD’06</a:t>
            </a:r>
            <a:r>
              <a:rPr lang="en-US" sz="180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1800" smtClean="0"/>
              <a:t>See </a:t>
            </a:r>
            <a:r>
              <a:rPr lang="en-US" sz="1800" smtClean="0">
                <a:hlinkClick r:id="rId2"/>
              </a:rPr>
              <a:t>http://netdb.cis.upenn.edu</a:t>
            </a:r>
            <a:r>
              <a:rPr lang="en-US" sz="1800" smtClean="0"/>
              <a:t> for more recent papers related to network composition, security, verification, and policy-based adaptation in wireless mesh networks.</a:t>
            </a:r>
            <a:endParaRPr lang="en-US" sz="1400" smtClean="0"/>
          </a:p>
          <a:p>
            <a:pPr lvl="1"/>
            <a:endParaRPr lang="en-US" sz="1200" smtClean="0"/>
          </a:p>
          <a:p>
            <a:pPr lvl="1"/>
            <a:endParaRPr lang="en-US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76"/>
          <p:cNvSpPr>
            <a:spLocks noChangeArrowheads="1"/>
          </p:cNvSpPr>
          <p:nvPr/>
        </p:nvSpPr>
        <p:spPr bwMode="auto">
          <a:xfrm>
            <a:off x="2971800" y="2066925"/>
            <a:ext cx="3048000" cy="377031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3024188" y="5943600"/>
            <a:ext cx="329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Traditional Router</a:t>
            </a: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3160713" y="4832350"/>
          <a:ext cx="2632075" cy="814388"/>
        </p:xfrm>
        <a:graphic>
          <a:graphicData uri="http://schemas.openxmlformats.org/presentationml/2006/ole">
            <p:oleObj spid="_x0000_s31746" name="Visio" r:id="rId5" imgW="2441143" imgH="755294" progId="">
              <p:embed/>
            </p:oleObj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6918325" y="4932363"/>
          <a:ext cx="1511300" cy="693737"/>
        </p:xfrm>
        <a:graphic>
          <a:graphicData uri="http://schemas.openxmlformats.org/presentationml/2006/ole">
            <p:oleObj spid="_x0000_s31747" name="Visio" r:id="rId6" imgW="1538630" imgH="705917" progId="">
              <p:embed/>
            </p:oleObj>
          </a:graphicData>
        </a:graphic>
      </p:graphicFrame>
      <p:grpSp>
        <p:nvGrpSpPr>
          <p:cNvPr id="31750" name="Group 67"/>
          <p:cNvGrpSpPr>
            <a:grpSpLocks/>
          </p:cNvGrpSpPr>
          <p:nvPr/>
        </p:nvGrpSpPr>
        <p:grpSpPr bwMode="auto">
          <a:xfrm>
            <a:off x="5810250" y="4733925"/>
            <a:ext cx="1138238" cy="381000"/>
            <a:chOff x="3660" y="2984"/>
            <a:chExt cx="717" cy="240"/>
          </a:xfrm>
        </p:grpSpPr>
        <p:sp>
          <p:nvSpPr>
            <p:cNvPr id="31766" name="Line 53"/>
            <p:cNvSpPr>
              <a:spLocks noChangeShapeType="1"/>
            </p:cNvSpPr>
            <p:nvPr/>
          </p:nvSpPr>
          <p:spPr bwMode="auto">
            <a:xfrm flipV="1">
              <a:off x="3660" y="3224"/>
              <a:ext cx="69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67" name="Text Box 62"/>
            <p:cNvSpPr txBox="1">
              <a:spLocks noChangeArrowheads="1"/>
            </p:cNvSpPr>
            <p:nvPr/>
          </p:nvSpPr>
          <p:spPr bwMode="auto">
            <a:xfrm>
              <a:off x="3760" y="2984"/>
              <a:ext cx="61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Packets</a:t>
              </a:r>
            </a:p>
          </p:txBody>
        </p:sp>
      </p:grpSp>
      <p:grpSp>
        <p:nvGrpSpPr>
          <p:cNvPr id="31751" name="Group 66"/>
          <p:cNvGrpSpPr>
            <a:grpSpLocks/>
          </p:cNvGrpSpPr>
          <p:nvPr/>
        </p:nvGrpSpPr>
        <p:grpSpPr bwMode="auto">
          <a:xfrm>
            <a:off x="5856288" y="5386388"/>
            <a:ext cx="1096962" cy="382587"/>
            <a:chOff x="3689" y="3395"/>
            <a:chExt cx="691" cy="241"/>
          </a:xfrm>
        </p:grpSpPr>
        <p:sp>
          <p:nvSpPr>
            <p:cNvPr id="31764" name="Line 63"/>
            <p:cNvSpPr>
              <a:spLocks noChangeShapeType="1"/>
            </p:cNvSpPr>
            <p:nvPr/>
          </p:nvSpPr>
          <p:spPr bwMode="auto">
            <a:xfrm flipH="1" flipV="1">
              <a:off x="3689" y="3395"/>
              <a:ext cx="691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65" name="Text Box 64"/>
            <p:cNvSpPr txBox="1">
              <a:spLocks noChangeArrowheads="1"/>
            </p:cNvSpPr>
            <p:nvPr/>
          </p:nvSpPr>
          <p:spPr bwMode="auto">
            <a:xfrm>
              <a:off x="3760" y="3424"/>
              <a:ext cx="61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Packets</a:t>
              </a:r>
            </a:p>
          </p:txBody>
        </p:sp>
      </p:grpSp>
      <p:sp>
        <p:nvSpPr>
          <p:cNvPr id="31752" name="Rectangle 7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mtClean="0"/>
              <a:t>Traditional Router</a:t>
            </a:r>
          </a:p>
        </p:txBody>
      </p:sp>
      <p:sp>
        <p:nvSpPr>
          <p:cNvPr id="31753" name="Line 72"/>
          <p:cNvSpPr>
            <a:spLocks noChangeShapeType="1"/>
          </p:cNvSpPr>
          <p:nvPr/>
        </p:nvSpPr>
        <p:spPr bwMode="auto">
          <a:xfrm>
            <a:off x="317500" y="4497388"/>
            <a:ext cx="8331200" cy="127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1754" name="Text Box 73"/>
          <p:cNvSpPr txBox="1">
            <a:spLocks noChangeArrowheads="1"/>
          </p:cNvSpPr>
          <p:nvPr/>
        </p:nvSpPr>
        <p:spPr bwMode="auto">
          <a:xfrm>
            <a:off x="665163" y="4075113"/>
            <a:ext cx="2070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Control Plane</a:t>
            </a:r>
          </a:p>
        </p:txBody>
      </p:sp>
      <p:sp>
        <p:nvSpPr>
          <p:cNvPr id="31755" name="Text Box 74"/>
          <p:cNvSpPr txBox="1">
            <a:spLocks noChangeArrowheads="1"/>
          </p:cNvSpPr>
          <p:nvPr/>
        </p:nvSpPr>
        <p:spPr bwMode="auto">
          <a:xfrm>
            <a:off x="469900" y="4516438"/>
            <a:ext cx="2487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Forwarding Plane</a:t>
            </a:r>
          </a:p>
        </p:txBody>
      </p:sp>
      <p:sp>
        <p:nvSpPr>
          <p:cNvPr id="31756" name="Rectangle 75"/>
          <p:cNvSpPr>
            <a:spLocks noChangeArrowheads="1"/>
          </p:cNvSpPr>
          <p:nvPr/>
        </p:nvSpPr>
        <p:spPr bwMode="auto">
          <a:xfrm>
            <a:off x="3213100" y="4638675"/>
            <a:ext cx="2540000" cy="10890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Rectangle 77"/>
          <p:cNvSpPr>
            <a:spLocks noChangeArrowheads="1"/>
          </p:cNvSpPr>
          <p:nvPr/>
        </p:nvSpPr>
        <p:spPr bwMode="auto">
          <a:xfrm>
            <a:off x="3352800" y="2292350"/>
            <a:ext cx="2292350" cy="1504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</a:endParaRPr>
          </a:p>
          <a:p>
            <a:pPr algn="ctr"/>
            <a:r>
              <a:rPr lang="en-US" sz="2200">
                <a:solidFill>
                  <a:srgbClr val="000000"/>
                </a:solidFill>
              </a:rPr>
              <a:t>Routing </a:t>
            </a:r>
          </a:p>
          <a:p>
            <a:pPr algn="ctr"/>
            <a:r>
              <a:rPr lang="en-US" sz="2200">
                <a:solidFill>
                  <a:srgbClr val="000000"/>
                </a:solidFill>
              </a:rPr>
              <a:t>Protocol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022600" y="3581400"/>
            <a:ext cx="1574800" cy="1181100"/>
            <a:chOff x="1904" y="1932"/>
            <a:chExt cx="992" cy="744"/>
          </a:xfrm>
        </p:grpSpPr>
        <p:sp>
          <p:nvSpPr>
            <p:cNvPr id="31762" name="Line 16"/>
            <p:cNvSpPr>
              <a:spLocks noChangeShapeType="1"/>
            </p:cNvSpPr>
            <p:nvPr/>
          </p:nvSpPr>
          <p:spPr bwMode="auto">
            <a:xfrm flipV="1">
              <a:off x="2384" y="1932"/>
              <a:ext cx="8" cy="744"/>
            </a:xfrm>
            <a:prstGeom prst="line">
              <a:avLst/>
            </a:prstGeom>
            <a:noFill/>
            <a:ln w="44450">
              <a:solidFill>
                <a:srgbClr val="666699"/>
              </a:solidFill>
              <a:round/>
              <a:headEnd/>
              <a:tailEnd type="stealth" w="lg" len="lg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63" name="Text Box 17"/>
            <p:cNvSpPr txBox="1">
              <a:spLocks noChangeArrowheads="1"/>
            </p:cNvSpPr>
            <p:nvPr/>
          </p:nvSpPr>
          <p:spPr bwMode="auto">
            <a:xfrm>
              <a:off x="1904" y="2116"/>
              <a:ext cx="99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rgbClr val="FF0000"/>
                  </a:solidFill>
                </a:rPr>
                <a:t>Neighbor Table updates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4406900" y="3613150"/>
            <a:ext cx="1574800" cy="1168400"/>
            <a:chOff x="2808" y="1952"/>
            <a:chExt cx="992" cy="736"/>
          </a:xfrm>
        </p:grpSpPr>
        <p:sp>
          <p:nvSpPr>
            <p:cNvPr id="31760" name="Line 19"/>
            <p:cNvSpPr>
              <a:spLocks noChangeShapeType="1"/>
            </p:cNvSpPr>
            <p:nvPr/>
          </p:nvSpPr>
          <p:spPr bwMode="auto">
            <a:xfrm flipH="1">
              <a:off x="3240" y="1952"/>
              <a:ext cx="8" cy="736"/>
            </a:xfrm>
            <a:prstGeom prst="line">
              <a:avLst/>
            </a:prstGeom>
            <a:noFill/>
            <a:ln w="44450">
              <a:solidFill>
                <a:srgbClr val="666699"/>
              </a:solidFill>
              <a:round/>
              <a:headEnd/>
              <a:tailEnd type="stealth" w="lg" len="lg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61" name="Text Box 20"/>
            <p:cNvSpPr txBox="1">
              <a:spLocks noChangeArrowheads="1"/>
            </p:cNvSpPr>
            <p:nvPr/>
          </p:nvSpPr>
          <p:spPr bwMode="auto">
            <a:xfrm>
              <a:off x="2808" y="2120"/>
              <a:ext cx="99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rgbClr val="FF0000"/>
                  </a:solidFill>
                </a:rPr>
                <a:t>Forwarding Table updates</a:t>
              </a:r>
            </a:p>
          </p:txBody>
        </p:sp>
      </p:grpSp>
    </p:spTree>
    <p:custDataLst>
      <p:tags r:id="rId2"/>
    </p:custDataLst>
  </p:cSld>
  <p:clrMapOvr>
    <a:masterClrMapping/>
  </p:clrMapOvr>
  <p:transition advTm="523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ext Box 3"/>
          <p:cNvSpPr txBox="1">
            <a:spLocks noChangeArrowheads="1"/>
          </p:cNvSpPr>
          <p:nvPr/>
        </p:nvSpPr>
        <p:spPr bwMode="auto">
          <a:xfrm>
            <a:off x="2989263" y="5943600"/>
            <a:ext cx="329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Declarative Router</a:t>
            </a:r>
          </a:p>
        </p:txBody>
      </p:sp>
      <p:sp>
        <p:nvSpPr>
          <p:cNvPr id="32775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304800"/>
            <a:ext cx="5448300" cy="1143000"/>
          </a:xfrm>
        </p:spPr>
        <p:txBody>
          <a:bodyPr/>
          <a:lstStyle/>
          <a:p>
            <a:r>
              <a:rPr lang="en-US" sz="4800" smtClean="0"/>
              <a:t>Declarative Router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3200400" y="4879975"/>
          <a:ext cx="2632075" cy="814388"/>
        </p:xfrm>
        <a:graphic>
          <a:graphicData uri="http://schemas.openxmlformats.org/presentationml/2006/ole">
            <p:oleObj spid="_x0000_s32770" name="Visio" r:id="rId5" imgW="2441143" imgH="755294" progId="">
              <p:embed/>
            </p:oleObj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>
            <p:ph sz="quarter" idx="3"/>
          </p:nvPr>
        </p:nvGraphicFramePr>
        <p:xfrm>
          <a:off x="3506788" y="3089275"/>
          <a:ext cx="630237" cy="590550"/>
        </p:xfrm>
        <a:graphic>
          <a:graphicData uri="http://schemas.openxmlformats.org/presentationml/2006/ole">
            <p:oleObj spid="_x0000_s32771" name="Visio" r:id="rId6" imgW="630631" imgH="591312" progId="">
              <p:embed/>
            </p:oleObj>
          </a:graphicData>
        </a:graphic>
      </p:graphicFrame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2800" y="2673350"/>
            <a:ext cx="2501900" cy="641350"/>
            <a:chOff x="512" y="1536"/>
            <a:chExt cx="1576" cy="404"/>
          </a:xfrm>
        </p:grpSpPr>
        <p:sp>
          <p:nvSpPr>
            <p:cNvPr id="32794" name="Line 9"/>
            <p:cNvSpPr>
              <a:spLocks noChangeShapeType="1"/>
            </p:cNvSpPr>
            <p:nvPr/>
          </p:nvSpPr>
          <p:spPr bwMode="auto">
            <a:xfrm>
              <a:off x="621" y="1744"/>
              <a:ext cx="1467" cy="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95" name="Text Box 10"/>
            <p:cNvSpPr txBox="1">
              <a:spLocks noChangeArrowheads="1"/>
            </p:cNvSpPr>
            <p:nvPr/>
          </p:nvSpPr>
          <p:spPr bwMode="auto">
            <a:xfrm>
              <a:off x="512" y="1536"/>
              <a:ext cx="13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Declarative Queries</a:t>
              </a:r>
            </a:p>
          </p:txBody>
        </p:sp>
      </p:grpSp>
      <p:sp>
        <p:nvSpPr>
          <p:cNvPr id="32777" name="Line 11"/>
          <p:cNvSpPr>
            <a:spLocks noChangeShapeType="1"/>
          </p:cNvSpPr>
          <p:nvPr/>
        </p:nvSpPr>
        <p:spPr bwMode="auto">
          <a:xfrm>
            <a:off x="317500" y="4502150"/>
            <a:ext cx="8331200" cy="127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778" name="Text Box 12"/>
          <p:cNvSpPr txBox="1">
            <a:spLocks noChangeArrowheads="1"/>
          </p:cNvSpPr>
          <p:nvPr/>
        </p:nvSpPr>
        <p:spPr bwMode="auto">
          <a:xfrm>
            <a:off x="665163" y="4079875"/>
            <a:ext cx="2070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Control Plane</a:t>
            </a:r>
          </a:p>
        </p:txBody>
      </p:sp>
      <p:sp>
        <p:nvSpPr>
          <p:cNvPr id="32779" name="Text Box 13"/>
          <p:cNvSpPr txBox="1">
            <a:spLocks noChangeArrowheads="1"/>
          </p:cNvSpPr>
          <p:nvPr/>
        </p:nvSpPr>
        <p:spPr bwMode="auto">
          <a:xfrm>
            <a:off x="469900" y="4521200"/>
            <a:ext cx="2487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Forwarding Plane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254500" y="3089275"/>
            <a:ext cx="1203325" cy="590550"/>
            <a:chOff x="2680" y="1918"/>
            <a:chExt cx="758" cy="372"/>
          </a:xfrm>
        </p:grpSpPr>
        <p:sp>
          <p:nvSpPr>
            <p:cNvPr id="32793" name="Line 15"/>
            <p:cNvSpPr>
              <a:spLocks noChangeShapeType="1"/>
            </p:cNvSpPr>
            <p:nvPr/>
          </p:nvSpPr>
          <p:spPr bwMode="auto">
            <a:xfrm>
              <a:off x="2680" y="2096"/>
              <a:ext cx="32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32772" name="Object 4"/>
            <p:cNvGraphicFramePr>
              <a:graphicFrameLocks noChangeAspect="1"/>
            </p:cNvGraphicFramePr>
            <p:nvPr/>
          </p:nvGraphicFramePr>
          <p:xfrm>
            <a:off x="3041" y="1918"/>
            <a:ext cx="397" cy="372"/>
          </p:xfrm>
          <a:graphic>
            <a:graphicData uri="http://schemas.openxmlformats.org/presentationml/2006/ole">
              <p:oleObj spid="_x0000_s32772" name="Visio" r:id="rId7" imgW="630631" imgH="591312" progId="">
                <p:embed/>
              </p:oleObj>
            </a:graphicData>
          </a:graphic>
        </p:graphicFrame>
      </p:grpSp>
      <p:sp>
        <p:nvSpPr>
          <p:cNvPr id="32781" name="Rectangle 18"/>
          <p:cNvSpPr>
            <a:spLocks noChangeArrowheads="1"/>
          </p:cNvSpPr>
          <p:nvPr/>
        </p:nvSpPr>
        <p:spPr bwMode="auto">
          <a:xfrm>
            <a:off x="3252788" y="4643438"/>
            <a:ext cx="2540000" cy="10890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Rectangle 35"/>
          <p:cNvSpPr>
            <a:spLocks noChangeArrowheads="1"/>
          </p:cNvSpPr>
          <p:nvPr/>
        </p:nvSpPr>
        <p:spPr bwMode="auto">
          <a:xfrm>
            <a:off x="2971800" y="2071688"/>
            <a:ext cx="3048000" cy="377031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Rectangle 34"/>
          <p:cNvSpPr>
            <a:spLocks noChangeArrowheads="1"/>
          </p:cNvSpPr>
          <p:nvPr/>
        </p:nvSpPr>
        <p:spPr bwMode="auto">
          <a:xfrm>
            <a:off x="3376613" y="2289175"/>
            <a:ext cx="2273300" cy="1506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Query Engine</a:t>
            </a: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4445000" y="3717925"/>
            <a:ext cx="1574800" cy="1168400"/>
            <a:chOff x="2864" y="1952"/>
            <a:chExt cx="992" cy="736"/>
          </a:xfrm>
          <a:noFill/>
        </p:grpSpPr>
        <p:sp>
          <p:nvSpPr>
            <p:cNvPr id="1146912" name="Line 32"/>
            <p:cNvSpPr>
              <a:spLocks noChangeShapeType="1"/>
            </p:cNvSpPr>
            <p:nvPr/>
          </p:nvSpPr>
          <p:spPr bwMode="auto">
            <a:xfrm flipH="1">
              <a:off x="3240" y="1952"/>
              <a:ext cx="8" cy="736"/>
            </a:xfrm>
            <a:prstGeom prst="line">
              <a:avLst/>
            </a:prstGeom>
            <a:grpFill/>
            <a:ln w="44450">
              <a:solidFill>
                <a:srgbClr val="666699"/>
              </a:solidFill>
              <a:round/>
              <a:headEnd/>
              <a:tailEnd type="stealth" w="lg" len="lg"/>
            </a:ln>
            <a:effectLst/>
          </p:spPr>
          <p:txBody>
            <a:bodyPr wrap="none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6913" name="Text Box 33"/>
            <p:cNvSpPr txBox="1">
              <a:spLocks noChangeArrowheads="1"/>
            </p:cNvSpPr>
            <p:nvPr/>
          </p:nvSpPr>
          <p:spPr bwMode="auto">
            <a:xfrm>
              <a:off x="2864" y="2120"/>
              <a:ext cx="992" cy="3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Forwarding Table updates</a:t>
              </a:r>
            </a:p>
          </p:txBody>
        </p:sp>
      </p:grpSp>
      <p:sp>
        <p:nvSpPr>
          <p:cNvPr id="32785" name="TextBox 32"/>
          <p:cNvSpPr txBox="1">
            <a:spLocks noChangeArrowheads="1"/>
          </p:cNvSpPr>
          <p:nvPr/>
        </p:nvSpPr>
        <p:spPr bwMode="auto">
          <a:xfrm>
            <a:off x="685800" y="12192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SIGCOMM’05</a:t>
            </a:r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2895600" y="3686175"/>
            <a:ext cx="1574800" cy="1181100"/>
            <a:chOff x="1856" y="1932"/>
            <a:chExt cx="992" cy="744"/>
          </a:xfrm>
          <a:noFill/>
        </p:grpSpPr>
        <p:sp>
          <p:nvSpPr>
            <p:cNvPr id="1146909" name="Line 29"/>
            <p:cNvSpPr>
              <a:spLocks noChangeShapeType="1"/>
            </p:cNvSpPr>
            <p:nvPr/>
          </p:nvSpPr>
          <p:spPr bwMode="auto">
            <a:xfrm flipV="1">
              <a:off x="2384" y="1932"/>
              <a:ext cx="8" cy="744"/>
            </a:xfrm>
            <a:prstGeom prst="line">
              <a:avLst/>
            </a:prstGeom>
            <a:grpFill/>
            <a:ln w="44450">
              <a:solidFill>
                <a:srgbClr val="666699"/>
              </a:solidFill>
              <a:round/>
              <a:headEnd/>
              <a:tailEnd type="stealth" w="lg" len="lg"/>
            </a:ln>
            <a:effectLst/>
          </p:spPr>
          <p:txBody>
            <a:bodyPr wrap="none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6910" name="Text Box 30"/>
            <p:cNvSpPr txBox="1">
              <a:spLocks noChangeArrowheads="1"/>
            </p:cNvSpPr>
            <p:nvPr/>
          </p:nvSpPr>
          <p:spPr bwMode="auto">
            <a:xfrm>
              <a:off x="1856" y="2116"/>
              <a:ext cx="992" cy="3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Neighbor Table updates</a:t>
              </a:r>
            </a:p>
          </p:txBody>
        </p:sp>
      </p:grpSp>
      <p:graphicFrame>
        <p:nvGraphicFramePr>
          <p:cNvPr id="32773" name="Object 5"/>
          <p:cNvGraphicFramePr>
            <a:graphicFrameLocks noChangeAspect="1"/>
          </p:cNvGraphicFramePr>
          <p:nvPr>
            <p:ph sz="quarter" idx="1"/>
          </p:nvPr>
        </p:nvGraphicFramePr>
        <p:xfrm>
          <a:off x="6918325" y="4932363"/>
          <a:ext cx="1511300" cy="693737"/>
        </p:xfrm>
        <a:graphic>
          <a:graphicData uri="http://schemas.openxmlformats.org/presentationml/2006/ole">
            <p:oleObj spid="_x0000_s32773" name="Visio" r:id="rId8" imgW="1538630" imgH="705917" progId="">
              <p:embed/>
            </p:oleObj>
          </a:graphicData>
        </a:graphic>
      </p:graphicFrame>
      <p:grpSp>
        <p:nvGrpSpPr>
          <p:cNvPr id="32787" name="Group 67"/>
          <p:cNvGrpSpPr>
            <a:grpSpLocks/>
          </p:cNvGrpSpPr>
          <p:nvPr/>
        </p:nvGrpSpPr>
        <p:grpSpPr bwMode="auto">
          <a:xfrm>
            <a:off x="5810250" y="4733925"/>
            <a:ext cx="1138238" cy="381000"/>
            <a:chOff x="3660" y="2984"/>
            <a:chExt cx="717" cy="240"/>
          </a:xfrm>
        </p:grpSpPr>
        <p:sp>
          <p:nvSpPr>
            <p:cNvPr id="32791" name="Line 53"/>
            <p:cNvSpPr>
              <a:spLocks noChangeShapeType="1"/>
            </p:cNvSpPr>
            <p:nvPr/>
          </p:nvSpPr>
          <p:spPr bwMode="auto">
            <a:xfrm flipV="1">
              <a:off x="3660" y="3224"/>
              <a:ext cx="69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92" name="Text Box 62"/>
            <p:cNvSpPr txBox="1">
              <a:spLocks noChangeArrowheads="1"/>
            </p:cNvSpPr>
            <p:nvPr/>
          </p:nvSpPr>
          <p:spPr bwMode="auto">
            <a:xfrm>
              <a:off x="3760" y="2984"/>
              <a:ext cx="61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Packets</a:t>
              </a:r>
            </a:p>
          </p:txBody>
        </p:sp>
      </p:grpSp>
      <p:grpSp>
        <p:nvGrpSpPr>
          <p:cNvPr id="32788" name="Group 66"/>
          <p:cNvGrpSpPr>
            <a:grpSpLocks/>
          </p:cNvGrpSpPr>
          <p:nvPr/>
        </p:nvGrpSpPr>
        <p:grpSpPr bwMode="auto">
          <a:xfrm>
            <a:off x="5856288" y="5386388"/>
            <a:ext cx="1096962" cy="382587"/>
            <a:chOff x="3689" y="3395"/>
            <a:chExt cx="691" cy="241"/>
          </a:xfrm>
        </p:grpSpPr>
        <p:sp>
          <p:nvSpPr>
            <p:cNvPr id="32789" name="Line 63"/>
            <p:cNvSpPr>
              <a:spLocks noChangeShapeType="1"/>
            </p:cNvSpPr>
            <p:nvPr/>
          </p:nvSpPr>
          <p:spPr bwMode="auto">
            <a:xfrm flipH="1" flipV="1">
              <a:off x="3689" y="3395"/>
              <a:ext cx="691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90" name="Text Box 64"/>
            <p:cNvSpPr txBox="1">
              <a:spLocks noChangeArrowheads="1"/>
            </p:cNvSpPr>
            <p:nvPr/>
          </p:nvSpPr>
          <p:spPr bwMode="auto">
            <a:xfrm>
              <a:off x="3760" y="3424"/>
              <a:ext cx="61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Packets</a:t>
              </a:r>
            </a:p>
          </p:txBody>
        </p:sp>
      </p:grpSp>
    </p:spTree>
    <p:custDataLst>
      <p:tags r:id="rId2"/>
    </p:custDataLst>
  </p:cSld>
  <p:clrMapOvr>
    <a:masterClrMapping/>
  </p:clrMapOvr>
  <p:transition advTm="523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55600"/>
            <a:ext cx="7899400" cy="1143000"/>
          </a:xfrm>
        </p:spPr>
        <p:txBody>
          <a:bodyPr/>
          <a:lstStyle/>
          <a:p>
            <a:r>
              <a:rPr lang="en-US" smtClean="0"/>
              <a:t>The Case for Declarative</a:t>
            </a:r>
          </a:p>
        </p:txBody>
      </p:sp>
      <p:sp>
        <p:nvSpPr>
          <p:cNvPr id="10188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2155825"/>
            <a:ext cx="8915400" cy="43973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>
                <a:solidFill>
                  <a:srgbClr val="FF0000"/>
                </a:solidFill>
              </a:rPr>
              <a:t>Ease of programming:</a:t>
            </a:r>
            <a:r>
              <a:rPr lang="en-US" sz="24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Compact and high-level representation of protocols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Orders of magnitude reduction in code size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Easy customization and rapid prototyping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solidFill>
                  <a:srgbClr val="FF0000"/>
                </a:solidFill>
              </a:rPr>
              <a:t>Safety:</a:t>
            </a:r>
            <a:r>
              <a:rPr lang="en-US" sz="24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Queries are “sandboxed” within query processor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Potential for static analysis and theorem proving techniques on safety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solidFill>
                  <a:srgbClr val="FF0000"/>
                </a:solidFill>
              </a:rPr>
              <a:t>What about efficiency?</a:t>
            </a:r>
            <a:r>
              <a:rPr lang="en-US" sz="24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No fundamental overhead when executing standard routing protocols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Application of well-studied query optimizations</a:t>
            </a:r>
          </a:p>
        </p:txBody>
      </p:sp>
    </p:spTree>
  </p:cSld>
  <p:clrMapOvr>
    <a:masterClrMapping/>
  </p:clrMapOvr>
  <p:transition advTm="192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88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Large Library of Declarative Protocols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458200" cy="3962400"/>
          </a:xfrm>
        </p:spPr>
        <p:txBody>
          <a:bodyPr/>
          <a:lstStyle/>
          <a:p>
            <a:r>
              <a:rPr lang="en-US" sz="2000" smtClean="0"/>
              <a:t>Example implementations to date:</a:t>
            </a:r>
          </a:p>
          <a:p>
            <a:pPr lvl="1"/>
            <a:r>
              <a:rPr lang="fr-FR" sz="1800" b="1" smtClean="0"/>
              <a:t>Wired routing protocols:</a:t>
            </a:r>
            <a:r>
              <a:rPr lang="fr-FR" sz="1800" smtClean="0"/>
              <a:t> DV, LS </a:t>
            </a:r>
            <a:r>
              <a:rPr lang="fr-FR" sz="1800" b="1" smtClean="0"/>
              <a:t>[SIGMOD’05]</a:t>
            </a:r>
          </a:p>
          <a:p>
            <a:pPr lvl="1"/>
            <a:r>
              <a:rPr lang="fr-FR" sz="1800" b="1" smtClean="0"/>
              <a:t>Wireless </a:t>
            </a:r>
            <a:r>
              <a:rPr lang="fr-FR" sz="1800" smtClean="0"/>
              <a:t>DSR, AODV, OLSR, HSLS </a:t>
            </a:r>
            <a:r>
              <a:rPr lang="fr-FR" sz="1800" b="1" smtClean="0"/>
              <a:t>[ICNP’09]</a:t>
            </a:r>
          </a:p>
          <a:p>
            <a:pPr lvl="1"/>
            <a:r>
              <a:rPr lang="en-US" sz="1800" b="1" smtClean="0"/>
              <a:t>Overlay networks:</a:t>
            </a:r>
            <a:r>
              <a:rPr lang="en-US" sz="1800" smtClean="0"/>
              <a:t> Distributed Hash Tables, Resilient overlay network (RON), Internet Indirection Infrastructure (i3), P2P query processing, multicast trees/meshes, etc. </a:t>
            </a:r>
            <a:r>
              <a:rPr lang="en-US" sz="1800" b="1" smtClean="0"/>
              <a:t>[SOSP’05]</a:t>
            </a:r>
          </a:p>
          <a:p>
            <a:pPr lvl="1"/>
            <a:r>
              <a:rPr lang="en-US" sz="1800" b="1" smtClean="0"/>
              <a:t>Network composition: </a:t>
            </a:r>
            <a:r>
              <a:rPr lang="en-US" sz="1800" smtClean="0"/>
              <a:t>Chord over RON, i3+RON </a:t>
            </a:r>
            <a:r>
              <a:rPr lang="en-US" sz="1800" b="1" smtClean="0"/>
              <a:t>[CoNEXT’08]</a:t>
            </a:r>
          </a:p>
          <a:p>
            <a:pPr lvl="1"/>
            <a:r>
              <a:rPr lang="en-US" sz="1800" b="1" smtClean="0"/>
              <a:t>Secure distributed systems [ICDE’09, NDSS’10, SIGMOD’10]</a:t>
            </a:r>
          </a:p>
          <a:p>
            <a:pPr lvl="1"/>
            <a:r>
              <a:rPr lang="en-US" sz="1800" b="1" smtClean="0"/>
              <a:t>Hybrid protocols</a:t>
            </a:r>
            <a:r>
              <a:rPr lang="en-US" sz="1800" smtClean="0"/>
              <a:t>: Combining LS and HSLS, epidemic and LS, routing + channel selection </a:t>
            </a:r>
            <a:r>
              <a:rPr lang="en-US" sz="1800" b="1" smtClean="0"/>
              <a:t>[ICNP’09]</a:t>
            </a:r>
          </a:p>
          <a:p>
            <a:pPr lvl="1"/>
            <a:r>
              <a:rPr lang="en-US" sz="1800" b="1" smtClean="0"/>
              <a:t>Others: </a:t>
            </a:r>
            <a:r>
              <a:rPr lang="en-US" sz="1800" smtClean="0"/>
              <a:t>sensor networking protocols </a:t>
            </a:r>
            <a:r>
              <a:rPr lang="en-US" sz="1800" b="1" smtClean="0"/>
              <a:t>[Sensys’07]</a:t>
            </a:r>
            <a:r>
              <a:rPr lang="en-US" sz="1800" smtClean="0"/>
              <a:t>, replication </a:t>
            </a:r>
            <a:r>
              <a:rPr lang="en-US" sz="1800" b="1" smtClean="0"/>
              <a:t>[NSDI’09]</a:t>
            </a:r>
            <a:r>
              <a:rPr lang="en-US" sz="1800" smtClean="0"/>
              <a:t>, fault tolerance protocols </a:t>
            </a:r>
            <a:r>
              <a:rPr lang="en-US" sz="1800" b="1" smtClean="0"/>
              <a:t>[NSDI’08]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smtClean="0"/>
              <a:t>Outline of Talk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smtClean="0"/>
              <a:t>Overview of declarative networking</a:t>
            </a:r>
          </a:p>
          <a:p>
            <a:r>
              <a:rPr lang="en-US" sz="2000" smtClean="0">
                <a:solidFill>
                  <a:srgbClr val="FF0000"/>
                </a:solidFill>
              </a:rPr>
              <a:t>Connections between Distributed Datalog and network routing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sz="2000" smtClean="0"/>
              <a:t>Unifying networking and security specifications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sz="2000" smtClean="0"/>
              <a:t>Use case: Application-aware Anonymity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sz="2000" smtClean="0"/>
              <a:t>Network provenance</a:t>
            </a:r>
          </a:p>
        </p:txBody>
      </p:sp>
    </p:spTree>
  </p:cSld>
  <p:clrMapOvr>
    <a:masterClrMapping/>
  </p:clrMapOvr>
  <p:transition advTm="9562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|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1|51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9|21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9.4|16.7|6.2|7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|3.1|3.1|9.7|1.3|0.8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|3.1|3.1|9.7|1.3|0.8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|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13244</TotalTime>
  <Words>2387</Words>
  <Application>Microsoft Office PowerPoint</Application>
  <PresentationFormat>On-screen Show (4:3)</PresentationFormat>
  <Paragraphs>650</Paragraphs>
  <Slides>46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61" baseType="lpstr">
      <vt:lpstr>Arial</vt:lpstr>
      <vt:lpstr>宋体</vt:lpstr>
      <vt:lpstr>Wingdings</vt:lpstr>
      <vt:lpstr>Calibri</vt:lpstr>
      <vt:lpstr>Arial Black</vt:lpstr>
      <vt:lpstr>Times New Roman</vt:lpstr>
      <vt:lpstr>Symbol</vt:lpstr>
      <vt:lpstr>Tahoma</vt:lpstr>
      <vt:lpstr>Pixel</vt:lpstr>
      <vt:lpstr>Pixel</vt:lpstr>
      <vt:lpstr>Pixel</vt:lpstr>
      <vt:lpstr>Pixel</vt:lpstr>
      <vt:lpstr>Pixel</vt:lpstr>
      <vt:lpstr>Pixel</vt:lpstr>
      <vt:lpstr>Visio</vt:lpstr>
      <vt:lpstr>Declarative Techniques for Secure Network Routing</vt:lpstr>
      <vt:lpstr>Outline of Talk</vt:lpstr>
      <vt:lpstr>Declarative Networking</vt:lpstr>
      <vt:lpstr>A Declarative Network</vt:lpstr>
      <vt:lpstr>Traditional Router</vt:lpstr>
      <vt:lpstr>Declarative Router</vt:lpstr>
      <vt:lpstr>The Case for Declarative</vt:lpstr>
      <vt:lpstr>Large Library of Declarative Protocols</vt:lpstr>
      <vt:lpstr>Outline of Talk</vt:lpstr>
      <vt:lpstr>Slide 10</vt:lpstr>
      <vt:lpstr>Recap: All-Pairs Reachability</vt:lpstr>
      <vt:lpstr>All-Pairs Reachability</vt:lpstr>
      <vt:lpstr>Network Datalog</vt:lpstr>
      <vt:lpstr>Implicit Communication</vt:lpstr>
      <vt:lpstr>Path Vector Protocol Example</vt:lpstr>
      <vt:lpstr>Path Vector in Network Datalog</vt:lpstr>
      <vt:lpstr>Datalog  Execution Plan </vt:lpstr>
      <vt:lpstr>Slide 18</vt:lpstr>
      <vt:lpstr>Slide 19</vt:lpstr>
      <vt:lpstr>Outline of Talk</vt:lpstr>
      <vt:lpstr>Background: Access Control</vt:lpstr>
      <vt:lpstr>Background: Access Control</vt:lpstr>
      <vt:lpstr>Comparing the two</vt:lpstr>
      <vt:lpstr>Secure Network Datalog (SeNDlog)</vt:lpstr>
      <vt:lpstr>Authenticated Path Vector Protocol</vt:lpstr>
      <vt:lpstr>Authenticated Path Vector Protocol</vt:lpstr>
      <vt:lpstr>Example Protocols in SeNDlog</vt:lpstr>
      <vt:lpstr>Authenticated Query Processing</vt:lpstr>
      <vt:lpstr>Execution Plan</vt:lpstr>
      <vt:lpstr>Outline of Talk</vt:lpstr>
      <vt:lpstr>Slide 31</vt:lpstr>
      <vt:lpstr>Slide 32</vt:lpstr>
      <vt:lpstr>Slide 33</vt:lpstr>
      <vt:lpstr>Slide 34</vt:lpstr>
      <vt:lpstr>Declarative Relay Selection and Path Instantiation</vt:lpstr>
      <vt:lpstr>A3 on PlanetLab</vt:lpstr>
      <vt:lpstr>Outline of Talk</vt:lpstr>
      <vt:lpstr>What is “Network Provenance”?</vt:lpstr>
      <vt:lpstr>Types of Network Provenance</vt:lpstr>
      <vt:lpstr>Networking Applications</vt:lpstr>
      <vt:lpstr>Distributed Provenance Maintenance</vt:lpstr>
      <vt:lpstr>Distributed Query Optimizations</vt:lpstr>
      <vt:lpstr>Summary</vt:lpstr>
      <vt:lpstr>Thank You …</vt:lpstr>
      <vt:lpstr>Brief Introduction</vt:lpstr>
      <vt:lpstr>Papers on Declarative Networking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Provenance-aware Secure Networks</dc:title>
  <dc:creator/>
  <cp:lastModifiedBy>Linda Casals</cp:lastModifiedBy>
  <cp:revision>1150</cp:revision>
  <dcterms:created xsi:type="dcterms:W3CDTF">2006-08-16T00:00:00Z</dcterms:created>
  <dcterms:modified xsi:type="dcterms:W3CDTF">2010-03-16T13:22:27Z</dcterms:modified>
</cp:coreProperties>
</file>