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38"/>
  </p:notesMasterIdLst>
  <p:sldIdLst>
    <p:sldId id="256" r:id="rId2"/>
    <p:sldId id="427" r:id="rId3"/>
    <p:sldId id="428" r:id="rId4"/>
    <p:sldId id="429" r:id="rId5"/>
    <p:sldId id="467" r:id="rId6"/>
    <p:sldId id="468" r:id="rId7"/>
    <p:sldId id="469" r:id="rId8"/>
    <p:sldId id="433" r:id="rId9"/>
    <p:sldId id="431" r:id="rId10"/>
    <p:sldId id="434" r:id="rId11"/>
    <p:sldId id="470" r:id="rId12"/>
    <p:sldId id="471" r:id="rId13"/>
    <p:sldId id="472" r:id="rId14"/>
    <p:sldId id="439" r:id="rId15"/>
    <p:sldId id="441" r:id="rId16"/>
    <p:sldId id="442" r:id="rId17"/>
    <p:sldId id="436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66" r:id="rId31"/>
    <p:sldId id="459" r:id="rId32"/>
    <p:sldId id="460" r:id="rId33"/>
    <p:sldId id="462" r:id="rId34"/>
    <p:sldId id="463" r:id="rId35"/>
    <p:sldId id="464" r:id="rId36"/>
    <p:sldId id="473" r:id="rId37"/>
  </p:sldIdLst>
  <p:sldSz cx="9144000" cy="6858000" type="screen4x3"/>
  <p:notesSz cx="6858000" cy="9144000"/>
  <p:embeddedFontLst>
    <p:embeddedFont>
      <p:font typeface="Bell MT" panose="02020503060305020303" pitchFamily="18" charset="0"/>
      <p:regular r:id="rId39"/>
      <p:bold r:id="rId40"/>
      <p: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Mathematica1" panose="020B0604020202020204"/>
      <p:regular r:id="rId44"/>
      <p:bold r:id="rId45"/>
    </p:embeddedFont>
    <p:embeddedFont>
      <p:font typeface="Segoe Print" panose="02000600000000000000" pitchFamily="2" charset="0"/>
      <p:regular r:id="rId46"/>
      <p:bold r:id="rId47"/>
    </p:embeddedFont>
    <p:embeddedFont>
      <p:font typeface="Cambria Math" panose="02040503050406030204" pitchFamily="18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0000"/>
    <a:srgbClr val="FFCCFF"/>
    <a:srgbClr val="D29191"/>
    <a:srgbClr val="F4E9E9"/>
    <a:srgbClr val="C0504D"/>
    <a:srgbClr val="AF7551"/>
    <a:srgbClr val="FF99CC"/>
    <a:srgbClr val="FF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9355" autoAdjust="0"/>
  </p:normalViewPr>
  <p:slideViewPr>
    <p:cSldViewPr>
      <p:cViewPr>
        <p:scale>
          <a:sx n="73" d="100"/>
          <a:sy n="73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42397-B8CF-4A99-B518-AA78BD94DC18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26682-2CC4-42A8-8085-4AA104C7C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2388E-7714-48FF-A129-C325061737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Multiple</a:t>
            </a:r>
            <a:r>
              <a:rPr lang="en-US" u="sng" baseline="0" dirty="0" smtClean="0"/>
              <a:t> ways to implement GF arithmetic</a:t>
            </a:r>
            <a:r>
              <a:rPr lang="en-US" baseline="0" dirty="0" smtClean="0"/>
              <a:t>: discrete log tables, specialized processor instructions, careful choice of the irreducible polynomial, matrix representations. In all these field size – is the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6682-2CC4-42A8-8085-4AA104C7CE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6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r,h</a:t>
            </a:r>
            <a:r>
              <a:rPr lang="en-US" baseline="0" dirty="0" smtClean="0"/>
              <a:t>)-LRC exist over a field of size </a:t>
            </a:r>
            <a:r>
              <a:rPr lang="en-US" baseline="0" dirty="0" err="1" smtClean="0"/>
              <a:t>k+h</a:t>
            </a:r>
            <a:r>
              <a:rPr lang="en-US" baseline="0" dirty="0" smtClean="0"/>
              <a:t>, to get maximal recoverability one needs a much larger field!</a:t>
            </a:r>
          </a:p>
          <a:p>
            <a:r>
              <a:rPr lang="en-US" baseline="0" dirty="0" smtClean="0"/>
              <a:t>The tradeoff thus far is empirical.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6682-2CC4-42A8-8085-4AA104C7CEC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6682-2CC4-42A8-8085-4AA104C7CEC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AD2-EF2F-4C8E-B41B-F55A0B45F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658D-A17A-428C-B4B3-25B79420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4CD8-F652-44E5-B111-78ECF7A45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CE927B-AB3C-47EB-8974-4DD35AA25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37900D-F9D1-4E2E-B480-937CCFF783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4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BE24-54D3-4E93-877A-DB4FD2F3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6BB-2413-4EEA-ABF6-0BCF09E35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680-8A22-4AE7-9D57-C63F15A5C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458-1DDF-4EA3-959A-CE5940E21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513-370A-4AF8-87C4-17DCAA840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34C7-5405-483B-ABFB-672407FF0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428F-ACBC-4292-9486-C212CA84C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9BEB-150C-421C-B125-BC5B08B8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27D1-0746-4154-B754-11E6DCCFE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470.png"/><Relationship Id="rId4" Type="http://schemas.openxmlformats.org/officeDocument/2006/relationships/image" Target="../media/image3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4.png"/><Relationship Id="rId7" Type="http://schemas.openxmlformats.org/officeDocument/2006/relationships/image" Target="../media/image19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microsoft.com/office/2007/relationships/hdphoto" Target="../media/hdphoto1.wdp"/><Relationship Id="rId9" Type="http://schemas.openxmlformats.org/officeDocument/2006/relationships/image" Target="../media/image2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1524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Arial" charset="0"/>
              </a:rPr>
              <a:t>Codes with local decoding procedures</a:t>
            </a:r>
            <a:endParaRPr lang="el-GR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1143000"/>
          </a:xfrm>
        </p:spPr>
        <p:txBody>
          <a:bodyPr>
            <a:normAutofit fontScale="47500" lnSpcReduction="20000"/>
          </a:bodyPr>
          <a:lstStyle/>
          <a:p>
            <a:r>
              <a:rPr lang="en-US" sz="6700" dirty="0" smtClean="0">
                <a:latin typeface="Times New Roman" pitchFamily="18" charset="0"/>
              </a:rPr>
              <a:t>Sergey Yekhanin 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sz="4000" smtClean="0">
                <a:latin typeface="Times New Roman" pitchFamily="18" charset="0"/>
              </a:rPr>
              <a:t>Microsoft Research</a:t>
            </a:r>
            <a:endParaRPr lang="en-US" sz="4000" dirty="0" smtClean="0">
              <a:latin typeface="Times New Roman" pitchFamily="18" charset="0"/>
            </a:endParaRPr>
          </a:p>
          <a:p>
            <a:endParaRPr lang="en-US" sz="8600" dirty="0" smtClean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2819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ea typeface="+mj-ea"/>
                <a:cs typeface="+mj-cs"/>
              </a:rPr>
              <a:t>Part I</a:t>
            </a: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: Locally decodable codes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69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288" y="98540"/>
            <a:ext cx="8258908" cy="898409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Smooth codes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Bevel 26"/>
          <p:cNvSpPr/>
          <p:nvPr/>
        </p:nvSpPr>
        <p:spPr>
          <a:xfrm>
            <a:off x="293173" y="2264762"/>
            <a:ext cx="533401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28" name="Right Arrow 27"/>
          <p:cNvSpPr/>
          <p:nvPr/>
        </p:nvSpPr>
        <p:spPr>
          <a:xfrm>
            <a:off x="2977488" y="2455262"/>
            <a:ext cx="838200" cy="2286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evel 32"/>
          <p:cNvSpPr/>
          <p:nvPr/>
        </p:nvSpPr>
        <p:spPr>
          <a:xfrm>
            <a:off x="7505526" y="2344819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18" name="Bevel 17"/>
          <p:cNvSpPr/>
          <p:nvPr/>
        </p:nvSpPr>
        <p:spPr>
          <a:xfrm>
            <a:off x="940873" y="2276485"/>
            <a:ext cx="533401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19" name="Bevel 18"/>
          <p:cNvSpPr/>
          <p:nvPr/>
        </p:nvSpPr>
        <p:spPr>
          <a:xfrm>
            <a:off x="1567789" y="2276485"/>
            <a:ext cx="533401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-25000" dirty="0" smtClean="0"/>
              <a:t>…</a:t>
            </a:r>
          </a:p>
          <a:p>
            <a:pPr algn="ctr"/>
            <a:endParaRPr lang="en-US" sz="3600" baseline="-25000" dirty="0"/>
          </a:p>
        </p:txBody>
      </p:sp>
      <p:sp>
        <p:nvSpPr>
          <p:cNvPr id="20" name="Bevel 19"/>
          <p:cNvSpPr/>
          <p:nvPr/>
        </p:nvSpPr>
        <p:spPr>
          <a:xfrm>
            <a:off x="2274374" y="2264762"/>
            <a:ext cx="533401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k</a:t>
            </a:r>
            <a:endParaRPr lang="en-US" sz="1600" baseline="-25000" dirty="0"/>
          </a:p>
        </p:txBody>
      </p:sp>
      <p:sp>
        <p:nvSpPr>
          <p:cNvPr id="21" name="Bevel 20"/>
          <p:cNvSpPr/>
          <p:nvPr/>
        </p:nvSpPr>
        <p:spPr>
          <a:xfrm>
            <a:off x="4879384" y="2344819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/>
              <a:t>i</a:t>
            </a:r>
          </a:p>
        </p:txBody>
      </p:sp>
      <p:sp>
        <p:nvSpPr>
          <p:cNvPr id="22" name="Bevel 21"/>
          <p:cNvSpPr/>
          <p:nvPr/>
        </p:nvSpPr>
        <p:spPr>
          <a:xfrm>
            <a:off x="8264596" y="2344819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23" name="Bevel 22"/>
          <p:cNvSpPr/>
          <p:nvPr/>
        </p:nvSpPr>
        <p:spPr>
          <a:xfrm>
            <a:off x="5796888" y="3218803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/>
              <a:t>6</a:t>
            </a:r>
          </a:p>
        </p:txBody>
      </p:sp>
      <p:sp>
        <p:nvSpPr>
          <p:cNvPr id="24" name="Bevel 23"/>
          <p:cNvSpPr/>
          <p:nvPr/>
        </p:nvSpPr>
        <p:spPr>
          <a:xfrm>
            <a:off x="6702864" y="3203379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25" name="Bevel 24"/>
          <p:cNvSpPr/>
          <p:nvPr/>
        </p:nvSpPr>
        <p:spPr>
          <a:xfrm>
            <a:off x="4120488" y="2344819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Bevel 25"/>
          <p:cNvSpPr/>
          <p:nvPr/>
        </p:nvSpPr>
        <p:spPr>
          <a:xfrm>
            <a:off x="7473288" y="1573872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/>
              <a:t>4</a:t>
            </a:r>
          </a:p>
        </p:txBody>
      </p:sp>
      <p:sp>
        <p:nvSpPr>
          <p:cNvPr id="31" name="Bevel 30"/>
          <p:cNvSpPr/>
          <p:nvPr/>
        </p:nvSpPr>
        <p:spPr>
          <a:xfrm>
            <a:off x="4885072" y="3185794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2" name="Bevel 31"/>
          <p:cNvSpPr/>
          <p:nvPr/>
        </p:nvSpPr>
        <p:spPr>
          <a:xfrm>
            <a:off x="5796888" y="1573872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4" name="Bevel 43"/>
          <p:cNvSpPr/>
          <p:nvPr/>
        </p:nvSpPr>
        <p:spPr>
          <a:xfrm>
            <a:off x="4879384" y="1573872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5" name="Bevel 44"/>
          <p:cNvSpPr/>
          <p:nvPr/>
        </p:nvSpPr>
        <p:spPr>
          <a:xfrm>
            <a:off x="6663537" y="1573872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/>
              <a:t>3</a:t>
            </a:r>
          </a:p>
        </p:txBody>
      </p:sp>
      <p:sp>
        <p:nvSpPr>
          <p:cNvPr id="46" name="Bevel 45"/>
          <p:cNvSpPr/>
          <p:nvPr/>
        </p:nvSpPr>
        <p:spPr>
          <a:xfrm>
            <a:off x="7505526" y="3185794"/>
            <a:ext cx="5334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5880144" y="1630980"/>
            <a:ext cx="135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44027" y="4267200"/>
                <a:ext cx="8696054" cy="234307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 smtClean="0">
                    <a:solidFill>
                      <a:srgbClr val="9966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Definition: 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Consider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that encodes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–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dimensional messages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dimensional codewords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For every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we have a family of decoding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tuples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2000" i="1" baseline="-2500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We say that E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smooth if f</a:t>
                </a:r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or each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tuples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2000" i="1" baseline="-25000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partition the set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200" dirty="0" smtClean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Clr>
                    <a:schemeClr val="tx1"/>
                  </a:buClr>
                  <a:buNone/>
                </a:pPr>
                <a:r>
                  <a:rPr lang="en-US" sz="2000" dirty="0" smtClean="0">
                    <a:solidFill>
                      <a:srgbClr val="9966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Note:  </a:t>
                </a:r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If the code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smooth; then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2000" i="1" baseline="-25000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can be recovered by reading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coordinates after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𝑒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2000" i="1" dirty="0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den>
                    </m:f>
                    <m:r>
                      <a:rPr lang="en-US" sz="2000" b="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erasures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2000" i="1" dirty="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44027" y="4267200"/>
                <a:ext cx="8696054" cy="2343074"/>
              </a:xfrm>
              <a:blipFill rotWithShape="0">
                <a:blip r:embed="rId2"/>
                <a:stretch>
                  <a:fillRect l="-701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 bwMode="auto">
          <a:xfrm>
            <a:off x="3915004" y="1429796"/>
            <a:ext cx="1666144" cy="1785455"/>
          </a:xfrm>
          <a:custGeom>
            <a:avLst/>
            <a:gdLst>
              <a:gd name="connsiteX0" fmla="*/ 855786 w 1666144"/>
              <a:gd name="connsiteY0" fmla="*/ 30547 h 1785455"/>
              <a:gd name="connsiteX1" fmla="*/ 808894 w 1666144"/>
              <a:gd name="connsiteY1" fmla="*/ 429132 h 1785455"/>
              <a:gd name="connsiteX2" fmla="*/ 750279 w 1666144"/>
              <a:gd name="connsiteY2" fmla="*/ 757378 h 1785455"/>
              <a:gd name="connsiteX3" fmla="*/ 398586 w 1666144"/>
              <a:gd name="connsiteY3" fmla="*/ 839440 h 1785455"/>
              <a:gd name="connsiteX4" fmla="*/ 70340 w 1666144"/>
              <a:gd name="connsiteY4" fmla="*/ 839440 h 1785455"/>
              <a:gd name="connsiteX5" fmla="*/ 58617 w 1666144"/>
              <a:gd name="connsiteY5" fmla="*/ 1050455 h 1785455"/>
              <a:gd name="connsiteX6" fmla="*/ 58617 w 1666144"/>
              <a:gd name="connsiteY6" fmla="*/ 1753840 h 1785455"/>
              <a:gd name="connsiteX7" fmla="*/ 844063 w 1666144"/>
              <a:gd name="connsiteY7" fmla="*/ 1660055 h 1785455"/>
              <a:gd name="connsiteX8" fmla="*/ 1582617 w 1666144"/>
              <a:gd name="connsiteY8" fmla="*/ 1624886 h 1785455"/>
              <a:gd name="connsiteX9" fmla="*/ 1652956 w 1666144"/>
              <a:gd name="connsiteY9" fmla="*/ 1109070 h 1785455"/>
              <a:gd name="connsiteX10" fmla="*/ 1617786 w 1666144"/>
              <a:gd name="connsiteY10" fmla="*/ 499470 h 1785455"/>
              <a:gd name="connsiteX11" fmla="*/ 1582617 w 1666144"/>
              <a:gd name="connsiteY11" fmla="*/ 77440 h 1785455"/>
              <a:gd name="connsiteX12" fmla="*/ 855786 w 1666144"/>
              <a:gd name="connsiteY12" fmla="*/ 30547 h 17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6144" h="1785455">
                <a:moveTo>
                  <a:pt x="855786" y="30547"/>
                </a:moveTo>
                <a:cubicBezTo>
                  <a:pt x="726832" y="89162"/>
                  <a:pt x="826478" y="307994"/>
                  <a:pt x="808894" y="429132"/>
                </a:cubicBezTo>
                <a:cubicBezTo>
                  <a:pt x="791310" y="550270"/>
                  <a:pt x="818664" y="688993"/>
                  <a:pt x="750279" y="757378"/>
                </a:cubicBezTo>
                <a:cubicBezTo>
                  <a:pt x="681894" y="825763"/>
                  <a:pt x="511909" y="825763"/>
                  <a:pt x="398586" y="839440"/>
                </a:cubicBezTo>
                <a:cubicBezTo>
                  <a:pt x="285263" y="853117"/>
                  <a:pt x="127001" y="804271"/>
                  <a:pt x="70340" y="839440"/>
                </a:cubicBezTo>
                <a:cubicBezTo>
                  <a:pt x="13679" y="874609"/>
                  <a:pt x="60571" y="898055"/>
                  <a:pt x="58617" y="1050455"/>
                </a:cubicBezTo>
                <a:cubicBezTo>
                  <a:pt x="56663" y="1202855"/>
                  <a:pt x="-72291" y="1652240"/>
                  <a:pt x="58617" y="1753840"/>
                </a:cubicBezTo>
                <a:cubicBezTo>
                  <a:pt x="189525" y="1855440"/>
                  <a:pt x="590063" y="1681547"/>
                  <a:pt x="844063" y="1660055"/>
                </a:cubicBezTo>
                <a:cubicBezTo>
                  <a:pt x="1098063" y="1638563"/>
                  <a:pt x="1447802" y="1716717"/>
                  <a:pt x="1582617" y="1624886"/>
                </a:cubicBezTo>
                <a:cubicBezTo>
                  <a:pt x="1717433" y="1533055"/>
                  <a:pt x="1647095" y="1296639"/>
                  <a:pt x="1652956" y="1109070"/>
                </a:cubicBezTo>
                <a:cubicBezTo>
                  <a:pt x="1658817" y="921501"/>
                  <a:pt x="1629509" y="671408"/>
                  <a:pt x="1617786" y="499470"/>
                </a:cubicBezTo>
                <a:cubicBezTo>
                  <a:pt x="1606063" y="327532"/>
                  <a:pt x="1709617" y="151686"/>
                  <a:pt x="1582617" y="77440"/>
                </a:cubicBezTo>
                <a:cubicBezTo>
                  <a:pt x="1455617" y="3194"/>
                  <a:pt x="984740" y="-28068"/>
                  <a:pt x="855786" y="30547"/>
                </a:cubicBezTo>
                <a:close/>
              </a:path>
            </a:pathLst>
          </a:cu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676560" y="1458800"/>
            <a:ext cx="2560221" cy="907439"/>
          </a:xfrm>
          <a:custGeom>
            <a:avLst/>
            <a:gdLst>
              <a:gd name="connsiteX0" fmla="*/ 73436 w 2560221"/>
              <a:gd name="connsiteY0" fmla="*/ 35170 h 907439"/>
              <a:gd name="connsiteX1" fmla="*/ 61713 w 2560221"/>
              <a:gd name="connsiteY1" fmla="*/ 855785 h 907439"/>
              <a:gd name="connsiteX2" fmla="*/ 741651 w 2560221"/>
              <a:gd name="connsiteY2" fmla="*/ 820616 h 907439"/>
              <a:gd name="connsiteX3" fmla="*/ 1773282 w 2560221"/>
              <a:gd name="connsiteY3" fmla="*/ 808893 h 907439"/>
              <a:gd name="connsiteX4" fmla="*/ 2476666 w 2560221"/>
              <a:gd name="connsiteY4" fmla="*/ 750277 h 907439"/>
              <a:gd name="connsiteX5" fmla="*/ 2488390 w 2560221"/>
              <a:gd name="connsiteY5" fmla="*/ 93785 h 907439"/>
              <a:gd name="connsiteX6" fmla="*/ 1949128 w 2560221"/>
              <a:gd name="connsiteY6" fmla="*/ 0 h 907439"/>
              <a:gd name="connsiteX7" fmla="*/ 1257466 w 2560221"/>
              <a:gd name="connsiteY7" fmla="*/ 35170 h 907439"/>
              <a:gd name="connsiteX8" fmla="*/ 73436 w 2560221"/>
              <a:gd name="connsiteY8" fmla="*/ 35170 h 90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221" h="907439">
                <a:moveTo>
                  <a:pt x="73436" y="35170"/>
                </a:moveTo>
                <a:cubicBezTo>
                  <a:pt x="11890" y="380023"/>
                  <a:pt x="-49656" y="724877"/>
                  <a:pt x="61713" y="855785"/>
                </a:cubicBezTo>
                <a:cubicBezTo>
                  <a:pt x="173082" y="986693"/>
                  <a:pt x="456390" y="828431"/>
                  <a:pt x="741651" y="820616"/>
                </a:cubicBezTo>
                <a:cubicBezTo>
                  <a:pt x="1026912" y="812801"/>
                  <a:pt x="1484113" y="820616"/>
                  <a:pt x="1773282" y="808893"/>
                </a:cubicBezTo>
                <a:cubicBezTo>
                  <a:pt x="2062451" y="797170"/>
                  <a:pt x="2357481" y="869462"/>
                  <a:pt x="2476666" y="750277"/>
                </a:cubicBezTo>
                <a:cubicBezTo>
                  <a:pt x="2595851" y="631092"/>
                  <a:pt x="2576313" y="218831"/>
                  <a:pt x="2488390" y="93785"/>
                </a:cubicBezTo>
                <a:cubicBezTo>
                  <a:pt x="2400467" y="-31261"/>
                  <a:pt x="2154282" y="9769"/>
                  <a:pt x="1949128" y="0"/>
                </a:cubicBezTo>
                <a:lnTo>
                  <a:pt x="1257466" y="35170"/>
                </a:lnTo>
                <a:lnTo>
                  <a:pt x="73436" y="35170"/>
                </a:lnTo>
                <a:close/>
              </a:path>
            </a:pathLst>
          </a:cu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597742" y="3101134"/>
            <a:ext cx="2794613" cy="831450"/>
          </a:xfrm>
          <a:custGeom>
            <a:avLst/>
            <a:gdLst>
              <a:gd name="connsiteX0" fmla="*/ 249577 w 2794613"/>
              <a:gd name="connsiteY0" fmla="*/ 45789 h 831450"/>
              <a:gd name="connsiteX1" fmla="*/ 2453515 w 2794613"/>
              <a:gd name="connsiteY1" fmla="*/ 69236 h 831450"/>
              <a:gd name="connsiteX2" fmla="*/ 2746592 w 2794613"/>
              <a:gd name="connsiteY2" fmla="*/ 69236 h 831450"/>
              <a:gd name="connsiteX3" fmla="*/ 2793484 w 2794613"/>
              <a:gd name="connsiteY3" fmla="*/ 280251 h 831450"/>
              <a:gd name="connsiteX4" fmla="*/ 2770038 w 2794613"/>
              <a:gd name="connsiteY4" fmla="*/ 585051 h 831450"/>
              <a:gd name="connsiteX5" fmla="*/ 2664531 w 2794613"/>
              <a:gd name="connsiteY5" fmla="*/ 784343 h 831450"/>
              <a:gd name="connsiteX6" fmla="*/ 1632900 w 2794613"/>
              <a:gd name="connsiteY6" fmla="*/ 807789 h 831450"/>
              <a:gd name="connsiteX7" fmla="*/ 202684 w 2794613"/>
              <a:gd name="connsiteY7" fmla="*/ 760897 h 831450"/>
              <a:gd name="connsiteX8" fmla="*/ 249577 w 2794613"/>
              <a:gd name="connsiteY8" fmla="*/ 45789 h 83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613" h="831450">
                <a:moveTo>
                  <a:pt x="249577" y="45789"/>
                </a:moveTo>
                <a:cubicBezTo>
                  <a:pt x="624715" y="-69488"/>
                  <a:pt x="2453515" y="69236"/>
                  <a:pt x="2453515" y="69236"/>
                </a:cubicBezTo>
                <a:cubicBezTo>
                  <a:pt x="2869684" y="73144"/>
                  <a:pt x="2689931" y="34067"/>
                  <a:pt x="2746592" y="69236"/>
                </a:cubicBezTo>
                <a:cubicBezTo>
                  <a:pt x="2803253" y="104405"/>
                  <a:pt x="2789576" y="194282"/>
                  <a:pt x="2793484" y="280251"/>
                </a:cubicBezTo>
                <a:cubicBezTo>
                  <a:pt x="2797392" y="366220"/>
                  <a:pt x="2791530" y="501036"/>
                  <a:pt x="2770038" y="585051"/>
                </a:cubicBezTo>
                <a:cubicBezTo>
                  <a:pt x="2748546" y="669066"/>
                  <a:pt x="2854054" y="747220"/>
                  <a:pt x="2664531" y="784343"/>
                </a:cubicBezTo>
                <a:cubicBezTo>
                  <a:pt x="2475008" y="821466"/>
                  <a:pt x="2043208" y="811697"/>
                  <a:pt x="1632900" y="807789"/>
                </a:cubicBezTo>
                <a:cubicBezTo>
                  <a:pt x="1222592" y="803881"/>
                  <a:pt x="429330" y="887897"/>
                  <a:pt x="202684" y="760897"/>
                </a:cubicBezTo>
                <a:cubicBezTo>
                  <a:pt x="-23962" y="633897"/>
                  <a:pt x="-125561" y="161066"/>
                  <a:pt x="249577" y="45789"/>
                </a:cubicBezTo>
                <a:close/>
              </a:path>
            </a:pathLst>
          </a:cu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459923" y="2250829"/>
            <a:ext cx="1478864" cy="1639766"/>
          </a:xfrm>
          <a:custGeom>
            <a:avLst/>
            <a:gdLst>
              <a:gd name="connsiteX0" fmla="*/ 13365 w 1478864"/>
              <a:gd name="connsiteY0" fmla="*/ 87202 h 1639766"/>
              <a:gd name="connsiteX1" fmla="*/ 1642 w 1478864"/>
              <a:gd name="connsiteY1" fmla="*/ 1470525 h 1639766"/>
              <a:gd name="connsiteX2" fmla="*/ 25088 w 1478864"/>
              <a:gd name="connsiteY2" fmla="*/ 1587756 h 1639766"/>
              <a:gd name="connsiteX3" fmla="*/ 224380 w 1478864"/>
              <a:gd name="connsiteY3" fmla="*/ 1611202 h 1639766"/>
              <a:gd name="connsiteX4" fmla="*/ 693303 w 1478864"/>
              <a:gd name="connsiteY4" fmla="*/ 1599479 h 1639766"/>
              <a:gd name="connsiteX5" fmla="*/ 705027 w 1478864"/>
              <a:gd name="connsiteY5" fmla="*/ 1118833 h 1639766"/>
              <a:gd name="connsiteX6" fmla="*/ 728473 w 1478864"/>
              <a:gd name="connsiteY6" fmla="*/ 884371 h 1639766"/>
              <a:gd name="connsiteX7" fmla="*/ 951211 w 1478864"/>
              <a:gd name="connsiteY7" fmla="*/ 814033 h 1639766"/>
              <a:gd name="connsiteX8" fmla="*/ 1396688 w 1478864"/>
              <a:gd name="connsiteY8" fmla="*/ 790587 h 1639766"/>
              <a:gd name="connsiteX9" fmla="*/ 1443580 w 1478864"/>
              <a:gd name="connsiteY9" fmla="*/ 438894 h 1639766"/>
              <a:gd name="connsiteX10" fmla="*/ 1478750 w 1478864"/>
              <a:gd name="connsiteY10" fmla="*/ 157541 h 1639766"/>
              <a:gd name="connsiteX11" fmla="*/ 1431857 w 1478864"/>
              <a:gd name="connsiteY11" fmla="*/ 16864 h 1639766"/>
              <a:gd name="connsiteX12" fmla="*/ 1197396 w 1478864"/>
              <a:gd name="connsiteY12" fmla="*/ 5141 h 1639766"/>
              <a:gd name="connsiteX13" fmla="*/ 716750 w 1478864"/>
              <a:gd name="connsiteY13" fmla="*/ 40310 h 1639766"/>
              <a:gd name="connsiteX14" fmla="*/ 83703 w 1478864"/>
              <a:gd name="connsiteY14" fmla="*/ 63756 h 1639766"/>
              <a:gd name="connsiteX15" fmla="*/ 36811 w 1478864"/>
              <a:gd name="connsiteY15" fmla="*/ 157541 h 1639766"/>
              <a:gd name="connsiteX16" fmla="*/ 13365 w 1478864"/>
              <a:gd name="connsiteY16" fmla="*/ 87202 h 163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78864" h="1639766">
                <a:moveTo>
                  <a:pt x="13365" y="87202"/>
                </a:moveTo>
                <a:cubicBezTo>
                  <a:pt x="7504" y="306033"/>
                  <a:pt x="-312" y="1220433"/>
                  <a:pt x="1642" y="1470525"/>
                </a:cubicBezTo>
                <a:cubicBezTo>
                  <a:pt x="3596" y="1720617"/>
                  <a:pt x="-12035" y="1564310"/>
                  <a:pt x="25088" y="1587756"/>
                </a:cubicBezTo>
                <a:cubicBezTo>
                  <a:pt x="62211" y="1611202"/>
                  <a:pt x="224380" y="1611202"/>
                  <a:pt x="224380" y="1611202"/>
                </a:cubicBezTo>
                <a:cubicBezTo>
                  <a:pt x="335749" y="1613156"/>
                  <a:pt x="613195" y="1681540"/>
                  <a:pt x="693303" y="1599479"/>
                </a:cubicBezTo>
                <a:cubicBezTo>
                  <a:pt x="773411" y="1517418"/>
                  <a:pt x="699165" y="1238018"/>
                  <a:pt x="705027" y="1118833"/>
                </a:cubicBezTo>
                <a:cubicBezTo>
                  <a:pt x="710889" y="999648"/>
                  <a:pt x="687442" y="935171"/>
                  <a:pt x="728473" y="884371"/>
                </a:cubicBezTo>
                <a:cubicBezTo>
                  <a:pt x="769504" y="833571"/>
                  <a:pt x="839842" y="829664"/>
                  <a:pt x="951211" y="814033"/>
                </a:cubicBezTo>
                <a:cubicBezTo>
                  <a:pt x="1062580" y="798402"/>
                  <a:pt x="1314626" y="853110"/>
                  <a:pt x="1396688" y="790587"/>
                </a:cubicBezTo>
                <a:cubicBezTo>
                  <a:pt x="1478750" y="728064"/>
                  <a:pt x="1429903" y="544401"/>
                  <a:pt x="1443580" y="438894"/>
                </a:cubicBezTo>
                <a:cubicBezTo>
                  <a:pt x="1457257" y="333387"/>
                  <a:pt x="1480704" y="227879"/>
                  <a:pt x="1478750" y="157541"/>
                </a:cubicBezTo>
                <a:cubicBezTo>
                  <a:pt x="1476796" y="87203"/>
                  <a:pt x="1478749" y="42264"/>
                  <a:pt x="1431857" y="16864"/>
                </a:cubicBezTo>
                <a:cubicBezTo>
                  <a:pt x="1384965" y="-8536"/>
                  <a:pt x="1316580" y="1233"/>
                  <a:pt x="1197396" y="5141"/>
                </a:cubicBezTo>
                <a:cubicBezTo>
                  <a:pt x="1078212" y="9049"/>
                  <a:pt x="902366" y="30541"/>
                  <a:pt x="716750" y="40310"/>
                </a:cubicBezTo>
                <a:cubicBezTo>
                  <a:pt x="531134" y="50079"/>
                  <a:pt x="197026" y="44217"/>
                  <a:pt x="83703" y="63756"/>
                </a:cubicBezTo>
                <a:cubicBezTo>
                  <a:pt x="-29620" y="83294"/>
                  <a:pt x="52442" y="153633"/>
                  <a:pt x="36811" y="157541"/>
                </a:cubicBezTo>
                <a:cubicBezTo>
                  <a:pt x="21180" y="161449"/>
                  <a:pt x="19226" y="-131629"/>
                  <a:pt x="13365" y="87202"/>
                </a:cubicBezTo>
                <a:close/>
              </a:path>
            </a:pathLst>
          </a:cu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4669620" y="1390005"/>
            <a:ext cx="911528" cy="2677180"/>
          </a:xfrm>
          <a:custGeom>
            <a:avLst/>
            <a:gdLst>
              <a:gd name="connsiteX0" fmla="*/ 146135 w 818359"/>
              <a:gd name="connsiteY0" fmla="*/ 302640 h 3392642"/>
              <a:gd name="connsiteX1" fmla="*/ 40627 w 818359"/>
              <a:gd name="connsiteY1" fmla="*/ 2905163 h 3392642"/>
              <a:gd name="connsiteX2" fmla="*/ 697120 w 818359"/>
              <a:gd name="connsiteY2" fmla="*/ 3163071 h 3392642"/>
              <a:gd name="connsiteX3" fmla="*/ 767458 w 818359"/>
              <a:gd name="connsiteY3" fmla="*/ 372979 h 3392642"/>
              <a:gd name="connsiteX4" fmla="*/ 146135 w 818359"/>
              <a:gd name="connsiteY4" fmla="*/ 302640 h 339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59" h="3392642">
                <a:moveTo>
                  <a:pt x="146135" y="302640"/>
                </a:moveTo>
                <a:cubicBezTo>
                  <a:pt x="24997" y="724671"/>
                  <a:pt x="-51204" y="2428425"/>
                  <a:pt x="40627" y="2905163"/>
                </a:cubicBezTo>
                <a:cubicBezTo>
                  <a:pt x="132458" y="3381901"/>
                  <a:pt x="575982" y="3585102"/>
                  <a:pt x="697120" y="3163071"/>
                </a:cubicBezTo>
                <a:cubicBezTo>
                  <a:pt x="818258" y="2741040"/>
                  <a:pt x="861243" y="849717"/>
                  <a:pt x="767458" y="372979"/>
                </a:cubicBezTo>
                <a:cubicBezTo>
                  <a:pt x="673673" y="-103759"/>
                  <a:pt x="267273" y="-119391"/>
                  <a:pt x="146135" y="302640"/>
                </a:cubicBezTo>
                <a:close/>
              </a:path>
            </a:pathLst>
          </a:cu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338657" y="1390005"/>
            <a:ext cx="802662" cy="2663392"/>
          </a:xfrm>
          <a:custGeom>
            <a:avLst/>
            <a:gdLst>
              <a:gd name="connsiteX0" fmla="*/ 284076 w 893612"/>
              <a:gd name="connsiteY0" fmla="*/ 69260 h 2886596"/>
              <a:gd name="connsiteX1" fmla="*/ 37892 w 893612"/>
              <a:gd name="connsiteY1" fmla="*/ 303721 h 2886596"/>
              <a:gd name="connsiteX2" fmla="*/ 2722 w 893612"/>
              <a:gd name="connsiteY2" fmla="*/ 714029 h 2886596"/>
              <a:gd name="connsiteX3" fmla="*/ 26169 w 893612"/>
              <a:gd name="connsiteY3" fmla="*/ 2554552 h 2886596"/>
              <a:gd name="connsiteX4" fmla="*/ 213738 w 893612"/>
              <a:gd name="connsiteY4" fmla="*/ 2824183 h 2886596"/>
              <a:gd name="connsiteX5" fmla="*/ 577153 w 893612"/>
              <a:gd name="connsiteY5" fmla="*/ 2835906 h 2886596"/>
              <a:gd name="connsiteX6" fmla="*/ 835061 w 893612"/>
              <a:gd name="connsiteY6" fmla="*/ 2636614 h 2886596"/>
              <a:gd name="connsiteX7" fmla="*/ 846784 w 893612"/>
              <a:gd name="connsiteY7" fmla="*/ 256829 h 2886596"/>
              <a:gd name="connsiteX8" fmla="*/ 284076 w 893612"/>
              <a:gd name="connsiteY8" fmla="*/ 69260 h 288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612" h="2886596">
                <a:moveTo>
                  <a:pt x="284076" y="69260"/>
                </a:moveTo>
                <a:cubicBezTo>
                  <a:pt x="149261" y="77075"/>
                  <a:pt x="84784" y="196260"/>
                  <a:pt x="37892" y="303721"/>
                </a:cubicBezTo>
                <a:cubicBezTo>
                  <a:pt x="-9000" y="411183"/>
                  <a:pt x="4676" y="338891"/>
                  <a:pt x="2722" y="714029"/>
                </a:cubicBezTo>
                <a:cubicBezTo>
                  <a:pt x="768" y="1089167"/>
                  <a:pt x="-9000" y="2202860"/>
                  <a:pt x="26169" y="2554552"/>
                </a:cubicBezTo>
                <a:cubicBezTo>
                  <a:pt x="61338" y="2906244"/>
                  <a:pt x="121907" y="2777291"/>
                  <a:pt x="213738" y="2824183"/>
                </a:cubicBezTo>
                <a:cubicBezTo>
                  <a:pt x="305569" y="2871075"/>
                  <a:pt x="473599" y="2867167"/>
                  <a:pt x="577153" y="2835906"/>
                </a:cubicBezTo>
                <a:cubicBezTo>
                  <a:pt x="680707" y="2804645"/>
                  <a:pt x="790122" y="3066460"/>
                  <a:pt x="835061" y="2636614"/>
                </a:cubicBezTo>
                <a:cubicBezTo>
                  <a:pt x="880000" y="2206768"/>
                  <a:pt x="934707" y="682768"/>
                  <a:pt x="846784" y="256829"/>
                </a:cubicBezTo>
                <a:cubicBezTo>
                  <a:pt x="758861" y="-169110"/>
                  <a:pt x="418891" y="61445"/>
                  <a:pt x="284076" y="69260"/>
                </a:cubicBezTo>
                <a:close/>
              </a:path>
            </a:pathLst>
          </a:cu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676560" y="1390005"/>
            <a:ext cx="773495" cy="2697188"/>
          </a:xfrm>
          <a:custGeom>
            <a:avLst/>
            <a:gdLst>
              <a:gd name="connsiteX0" fmla="*/ 86517 w 810734"/>
              <a:gd name="connsiteY0" fmla="*/ 273332 h 2859416"/>
              <a:gd name="connsiteX1" fmla="*/ 74794 w 810734"/>
              <a:gd name="connsiteY1" fmla="*/ 2488993 h 2859416"/>
              <a:gd name="connsiteX2" fmla="*/ 696117 w 810734"/>
              <a:gd name="connsiteY2" fmla="*/ 2641393 h 2859416"/>
              <a:gd name="connsiteX3" fmla="*/ 754732 w 810734"/>
              <a:gd name="connsiteY3" fmla="*/ 296778 h 2859416"/>
              <a:gd name="connsiteX4" fmla="*/ 86517 w 810734"/>
              <a:gd name="connsiteY4" fmla="*/ 273332 h 285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734" h="2859416">
                <a:moveTo>
                  <a:pt x="86517" y="273332"/>
                </a:moveTo>
                <a:cubicBezTo>
                  <a:pt x="-26806" y="638701"/>
                  <a:pt x="-26806" y="2094316"/>
                  <a:pt x="74794" y="2488993"/>
                </a:cubicBezTo>
                <a:cubicBezTo>
                  <a:pt x="176394" y="2883670"/>
                  <a:pt x="582794" y="3006762"/>
                  <a:pt x="696117" y="2641393"/>
                </a:cubicBezTo>
                <a:cubicBezTo>
                  <a:pt x="809440" y="2276024"/>
                  <a:pt x="856332" y="691455"/>
                  <a:pt x="754732" y="296778"/>
                </a:cubicBezTo>
                <a:cubicBezTo>
                  <a:pt x="653132" y="-97899"/>
                  <a:pt x="199840" y="-92037"/>
                  <a:pt x="86517" y="273332"/>
                </a:cubicBezTo>
                <a:close/>
              </a:path>
            </a:pathLst>
          </a:cu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9340" y="168168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16379" y="79058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E(X)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8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information retrieval   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[CGKS]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385" y="1371600"/>
            <a:ext cx="861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Protocols that allow users to privately retrieve items from replicated DBs</a:t>
            </a:r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11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8338" y="2614654"/>
            <a:ext cx="838200" cy="785813"/>
          </a:xfrm>
          <a:prstGeom prst="rect">
            <a:avLst/>
          </a:prstGeom>
          <a:noFill/>
        </p:spPr>
      </p:pic>
      <p:pic>
        <p:nvPicPr>
          <p:cNvPr id="22" name="Picture 11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538" y="2690854"/>
            <a:ext cx="838200" cy="785813"/>
          </a:xfrm>
          <a:prstGeom prst="rect">
            <a:avLst/>
          </a:prstGeom>
          <a:noFill/>
        </p:spPr>
      </p:pic>
      <p:pic>
        <p:nvPicPr>
          <p:cNvPr id="23" name="Picture 22" descr="j029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738" y="3452854"/>
            <a:ext cx="914400" cy="890546"/>
          </a:xfrm>
          <a:prstGeom prst="rect">
            <a:avLst/>
          </a:prstGeom>
          <a:noFill/>
        </p:spPr>
      </p:pic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2737338" y="3452854"/>
            <a:ext cx="5334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1137138" y="3452854"/>
            <a:ext cx="6096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2938" y="3007560"/>
            <a:ext cx="184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822938" y="2298131"/>
            <a:ext cx="750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8490" y="2152989"/>
            <a:ext cx="141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X→E(X)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352" y="2152989"/>
            <a:ext cx="141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X→E(X)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89938" y="2601697"/>
                <a:ext cx="444419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Each server encodes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-bit database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 with the same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-query smooth code </a:t>
                </a:r>
                <a:endParaRPr lang="en-US" sz="20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938" y="2601697"/>
                <a:ext cx="4444194" cy="1015663"/>
              </a:xfrm>
              <a:prstGeom prst="rect">
                <a:avLst/>
              </a:prstGeom>
              <a:blipFill rotWithShape="1">
                <a:blip r:embed="rId4"/>
                <a:stretch>
                  <a:fillRect t="-3012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873" y="4495800"/>
                <a:ext cx="8882121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/>
                <a:r>
                  <a:rPr lang="en-US" sz="2400" u="sng" dirty="0" smtClean="0">
                    <a:solidFill>
                      <a:srgbClr val="996633"/>
                    </a:solidFill>
                    <a:latin typeface="Times New Roman" pitchFamily="18" charset="0"/>
                    <a:cs typeface="Times New Roman" pitchFamily="18" charset="0"/>
                  </a:rPr>
                  <a:t>Protocol</a:t>
                </a:r>
                <a:r>
                  <a:rPr lang="en-US" dirty="0" smtClean="0">
                    <a:solidFill>
                      <a:srgbClr val="996633"/>
                    </a:solidFill>
                  </a:rPr>
                  <a:t>:</a:t>
                </a:r>
              </a:p>
              <a:p>
                <a:pPr marL="742950" lvl="1" indent="-285750" algn="l">
                  <a:buFont typeface="Arial" pitchFamily="34" charset="0"/>
                  <a:buChar char="•"/>
                </a:pPr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The user interested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2000" i="1" baseline="-2500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, picks a random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-tuple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2000" i="1" baseline="-2500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</m:oMath>
                </a14:m>
                <a:endParaRPr lang="en-US" sz="2000" baseline="-25000" dirty="0" smtClean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lvl="1" indent="-285750" algn="l">
                  <a:buFont typeface="Arial" pitchFamily="34" charset="0"/>
                  <a:buChar char="•"/>
                </a:pPr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The user sends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 elements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 different servers</a:t>
                </a:r>
              </a:p>
              <a:p>
                <a:pPr marL="742950" lvl="1" indent="-285750" algn="l">
                  <a:buFont typeface="Arial" pitchFamily="34" charset="0"/>
                  <a:buChar char="•"/>
                </a:pPr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Servers respond with respective coordinates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2000" dirty="0" smtClean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lvl="1" indent="-285750" algn="l">
                  <a:buFont typeface="Arial" pitchFamily="34" charset="0"/>
                  <a:buChar char="•"/>
                </a:pPr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User finds out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2000" i="1" baseline="-2500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</m:oMath>
                </a14:m>
                <a:endParaRPr lang="en-US" sz="2000" baseline="-25000" dirty="0" smtClean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lvl="1" indent="-285750" algn="l">
                  <a:buFont typeface="Arial" pitchFamily="34" charset="0"/>
                  <a:buChar char="•"/>
                </a:pPr>
                <a:r>
                  <a:rPr lang="en-US" sz="2000" dirty="0">
                    <a:ea typeface="Tahoma" panose="020B0604030504040204" pitchFamily="34" charset="0"/>
                    <a:cs typeface="Tahoma" panose="020B0604030504040204" pitchFamily="34" charset="0"/>
                  </a:rPr>
                  <a:t>(Each server observes a sample from a uniform distribution 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2000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2000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2000" dirty="0">
                    <a:ea typeface="Tahoma" panose="020B0604030504040204" pitchFamily="34" charset="0"/>
                    <a:cs typeface="Tahoma" panose="020B0604030504040204" pitchFamily="34" charset="0"/>
                  </a:rPr>
                  <a:t>.)</a:t>
                </a:r>
                <a:endParaRPr lang="en-US" sz="2000" baseline="-250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3" y="4495800"/>
                <a:ext cx="8882121" cy="2000548"/>
              </a:xfrm>
              <a:prstGeom prst="rect">
                <a:avLst/>
              </a:prstGeom>
              <a:blipFill rotWithShape="1">
                <a:blip r:embed="rId5"/>
                <a:stretch>
                  <a:fillRect t="-2439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information retrieval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1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9958" y="3816069"/>
            <a:ext cx="900508" cy="844226"/>
          </a:xfrm>
          <a:prstGeom prst="rect">
            <a:avLst/>
          </a:prstGeom>
          <a:noFill/>
        </p:spPr>
      </p:pic>
      <p:pic>
        <p:nvPicPr>
          <p:cNvPr id="22" name="Picture 11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404" y="3810000"/>
            <a:ext cx="906981" cy="850295"/>
          </a:xfrm>
          <a:prstGeom prst="rect">
            <a:avLst/>
          </a:prstGeom>
          <a:noFill/>
        </p:spPr>
      </p:pic>
      <p:pic>
        <p:nvPicPr>
          <p:cNvPr id="23" name="Picture 22" descr="j029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337" y="4755332"/>
            <a:ext cx="915404" cy="891523"/>
          </a:xfrm>
          <a:prstGeom prst="rect">
            <a:avLst/>
          </a:prstGeom>
          <a:noFill/>
        </p:spPr>
      </p:pic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2718937" y="4717808"/>
            <a:ext cx="440149" cy="22347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/>
          <a:lstStyle/>
          <a:p>
            <a:endParaRPr lang="en-US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1118737" y="4717808"/>
            <a:ext cx="503028" cy="22347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/>
          <a:lstStyle/>
          <a:p>
            <a:endParaRPr lang="en-US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4537" y="4437550"/>
            <a:ext cx="15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482" y="1447800"/>
            <a:ext cx="8461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sz="2400" u="sng" dirty="0" smtClean="0">
                <a:solidFill>
                  <a:srgbClr val="9966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Properties of the protocol</a:t>
            </a:r>
            <a:r>
              <a:rPr lang="en-US" sz="2400" dirty="0" smtClean="0">
                <a:solidFill>
                  <a:srgbClr val="9966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Information theoretic privacy  </a:t>
            </a:r>
            <a:r>
              <a:rPr lang="en-US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↔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smoothness</a:t>
            </a:r>
            <a:endParaRPr lang="en-US" sz="2000" i="1" baseline="-25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Number of DB replicas needed </a:t>
            </a:r>
            <a:r>
              <a:rPr lang="en-US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↔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locality</a:t>
            </a:r>
            <a:endParaRPr lang="en-US" sz="2000" i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Communication complexity </a:t>
            </a:r>
            <a:r>
              <a:rPr lang="en-US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↔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codeword</a:t>
            </a:r>
            <a:r>
              <a:rPr lang="en-US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 length</a:t>
            </a:r>
            <a:endParaRPr lang="en-US" sz="2000" i="1" baseline="-25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982" y="3248912"/>
            <a:ext cx="45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Short smooth codes with low query </a:t>
            </a:r>
          </a:p>
          <a:p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complexity yield efficient PIR schemes.</a:t>
            </a:r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58630" y="4445145"/>
                <a:ext cx="4734495" cy="11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solidFill>
                      <a:srgbClr val="996633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Example</a:t>
                </a:r>
                <a:r>
                  <a:rPr lang="en-US" sz="2400" dirty="0" smtClean="0">
                    <a:solidFill>
                      <a:srgbClr val="996633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2400" dirty="0" smtClean="0">
                    <a:solidFill>
                      <a:srgbClr val="FFFF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l"/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3-server schemes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l"/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-communication to access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-bit DB.</a:t>
                </a:r>
                <a:endParaRPr lang="en-US" sz="20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630" y="4445145"/>
                <a:ext cx="4734495" cy="1144672"/>
              </a:xfrm>
              <a:prstGeom prst="rect">
                <a:avLst/>
              </a:prstGeom>
              <a:blipFill rotWithShape="1">
                <a:blip r:embed="rId4"/>
                <a:stretch>
                  <a:fillRect l="-2062" t="-425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85083" y="5943600"/>
            <a:ext cx="363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Dvir</a:t>
            </a:r>
            <a:r>
              <a:rPr lang="en-US" sz="1600" dirty="0" smtClean="0"/>
              <a:t> </a:t>
            </a:r>
            <a:r>
              <a:rPr lang="en-US" sz="1600" dirty="0" err="1" smtClean="0"/>
              <a:t>Gopi</a:t>
            </a:r>
            <a:r>
              <a:rPr lang="en-US" sz="1600" dirty="0" smtClean="0"/>
              <a:t>’ 2014]: 2-server scheme </a:t>
            </a:r>
          </a:p>
          <a:p>
            <a:r>
              <a:rPr lang="en-US" sz="1600" dirty="0" smtClean="0"/>
              <a:t>with the same communication.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04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pPr algn="ctr"/>
            <a:r>
              <a:rPr lang="en-US" sz="3600" dirty="0" smtClean="0">
                <a:latin typeface="Bell MT" pitchFamily="18" charset="0"/>
              </a:rPr>
              <a:t>Reed Muller codes</a:t>
            </a:r>
            <a:endParaRPr lang="en-US" sz="3600" dirty="0">
              <a:latin typeface="Bell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381000" y="2057400"/>
                <a:ext cx="8382000" cy="358140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  <a:buNone/>
                </a:pPr>
                <a:endParaRPr lang="en-US" sz="21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18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Parameters: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𝑞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𝑚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𝑑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𝑞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−2.</m:t>
                    </m:r>
                  </m:oMath>
                </a14:m>
                <a:endParaRPr lang="en-US" sz="1800" dirty="0" smtClean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800" dirty="0" smtClean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18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Codewords: evaluations of degree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𝑑</m:t>
                    </m:r>
                  </m:oMath>
                </a14:m>
                <a:r>
                  <a:rPr lang="en-US" sz="1800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polynomials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𝑚</m:t>
                    </m:r>
                  </m:oMath>
                </a14:m>
                <a:r>
                  <a:rPr lang="en-US" sz="1800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variables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𝑞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1800" dirty="0" smtClean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1800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Polynomial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1800" b="0" i="1" smtClean="0">
                        <a:effectLst/>
                        <a:latin typeface="Cambria Math"/>
                        <a:ea typeface="Cambria Math"/>
                        <a:cs typeface="Tahoma" pitchFamily="34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Tahoma" pitchFamily="34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Tahoma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effectLst/>
                        <a:latin typeface="Cambria Math"/>
                        <a:ea typeface="Cambria Math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1800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deg</m:t>
                    </m:r>
                    <m:r>
                      <a:rPr lang="en-US" sz="1800" b="0" i="0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f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𝑑</m:t>
                    </m:r>
                  </m:oMath>
                </a14:m>
                <a:r>
                  <a:rPr lang="en-US" sz="1800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yields a codeword: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80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𝑓</m:t>
                            </m:r>
                            <m:r>
                              <a:rPr lang="en-US" sz="18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sz="1800" b="0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18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80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</m:sub>
                    </m:sSub>
                  </m:oMath>
                </a14:m>
                <a:endParaRPr lang="en-US" sz="1800" b="0" dirty="0" smtClean="0">
                  <a:latin typeface="Tahoma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1800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Encoder is systematic.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1800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Parameters: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1800" b="0" i="1" smtClean="0"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,    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effectLst/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𝑚</m:t>
                              </m:r>
                              <m:r>
                                <a:rPr lang="en-US" sz="1800" b="0" i="1" smtClean="0">
                                  <a:effectLst/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effectLst/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effectLst/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0" i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1800" b="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We argue that the code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sz="18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-smooth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𝑞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18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2057400"/>
                <a:ext cx="8382000" cy="3581400"/>
              </a:xfrm>
              <a:blipFill rotWithShape="0">
                <a:blip r:embed="rId2"/>
                <a:stretch>
                  <a:fillRect l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5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3025"/>
            <a:ext cx="8229600" cy="11557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Reed Muller codes: local decoding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732" name="Object 12"/>
          <p:cNvGraphicFramePr>
            <a:graphicFrameLocks noChangeAspect="1"/>
          </p:cNvGraphicFramePr>
          <p:nvPr/>
        </p:nvGraphicFramePr>
        <p:xfrm>
          <a:off x="2438400" y="1676400"/>
          <a:ext cx="9398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3" imgW="469800" imgH="203040" progId="Equation.3">
                  <p:embed/>
                </p:oleObj>
              </mc:Choice>
              <mc:Fallback>
                <p:oleObj name="Equation" r:id="rId3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9398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02874"/>
                <a:ext cx="8382000" cy="525780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1900" u="sng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Key observation:</a:t>
                </a:r>
                <a:r>
                  <a:rPr lang="en-US" sz="1900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9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Restriction of a codeword to an affine line yields an </a:t>
                </a:r>
                <a:r>
                  <a:rPr lang="en-US" sz="19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evaluation </a:t>
                </a:r>
                <a:r>
                  <a:rPr lang="en-US" sz="19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of a </a:t>
                </a:r>
                <a:r>
                  <a:rPr lang="en-US" sz="19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univariate</a:t>
                </a:r>
                <a:r>
                  <a:rPr lang="en-US" sz="19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polynomial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9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9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of degree </a:t>
                </a:r>
                <a:r>
                  <a:rPr lang="en-US" sz="19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𝑑</m:t>
                    </m:r>
                    <m:r>
                      <a:rPr lang="en-US" sz="19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1900" b="0" dirty="0" smtClean="0">
                  <a:latin typeface="Tahoma" pitchFamily="34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13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Decoding tuples for the value 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:</m:t>
                    </m:r>
                  </m:oMath>
                </a14:m>
                <a:endPara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Consider all affine lines </a:t>
                </a:r>
                <a:r>
                  <a:rPr lang="en-US" sz="2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through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Use polynomial </a:t>
                </a:r>
                <a:r>
                  <a:rPr lang="en-US" sz="2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interpolation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ru-RU" sz="20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sz="19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2000" dirty="0" smtClean="0">
                  <a:latin typeface="Bell MT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2000" dirty="0">
                  <a:latin typeface="Bell MT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2000" dirty="0" smtClean="0">
                  <a:latin typeface="Bell MT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2000" dirty="0">
                  <a:latin typeface="Bell MT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2000" dirty="0" smtClean="0">
                  <a:latin typeface="Bell MT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Smooth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code: 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Affine lines partition the space.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Decoder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reads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𝑞</m:t>
                    </m:r>
                    <m:r>
                      <a:rPr lang="en-US" sz="20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coordinates.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buClr>
                    <a:schemeClr val="tx1"/>
                  </a:buClr>
                  <a:buNone/>
                </a:pPr>
                <a:endParaRPr lang="en-US" sz="2000" dirty="0" smtClean="0">
                  <a:effectLst/>
                  <a:latin typeface="Bell MT" pitchFamily="18" charset="0"/>
                </a:endParaRPr>
              </a:p>
            </p:txBody>
          </p:sp>
        </mc:Choice>
        <mc:Fallback xmlns="">
          <p:sp>
            <p:nvSpPr>
              <p:cNvPr id="16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02874"/>
                <a:ext cx="8382000" cy="5257800"/>
              </a:xfrm>
              <a:blipFill rotWithShape="0">
                <a:blip r:embed="rId5"/>
                <a:stretch>
                  <a:fillRect l="-655" t="-3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loud Callout 9"/>
          <p:cNvSpPr>
            <a:spLocks noChangeArrowheads="1"/>
          </p:cNvSpPr>
          <p:nvPr/>
        </p:nvSpPr>
        <p:spPr bwMode="auto">
          <a:xfrm>
            <a:off x="1371600" y="3505200"/>
            <a:ext cx="5477217" cy="1295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alpha val="0"/>
            </a:schemeClr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600" dirty="0">
                <a:latin typeface="Times New Roman" pitchFamily="18" charset="0"/>
              </a:rPr>
              <a:t>			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2482452" y="3924300"/>
            <a:ext cx="3352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lowchart: Connector 13"/>
          <p:cNvSpPr>
            <a:spLocks noChangeArrowheads="1"/>
          </p:cNvSpPr>
          <p:nvPr/>
        </p:nvSpPr>
        <p:spPr bwMode="auto">
          <a:xfrm>
            <a:off x="3701651" y="3695700"/>
            <a:ext cx="169523" cy="161925"/>
          </a:xfrm>
          <a:prstGeom prst="flowChartConnector">
            <a:avLst/>
          </a:prstGeom>
          <a:solidFill>
            <a:srgbClr val="FFC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lowchart: Connector 13"/>
          <p:cNvSpPr>
            <a:spLocks noChangeArrowheads="1"/>
          </p:cNvSpPr>
          <p:nvPr/>
        </p:nvSpPr>
        <p:spPr bwMode="auto">
          <a:xfrm>
            <a:off x="4158851" y="4457700"/>
            <a:ext cx="169523" cy="161925"/>
          </a:xfrm>
          <a:prstGeom prst="flowChartConnector">
            <a:avLst/>
          </a:prstGeom>
          <a:solidFill>
            <a:srgbClr val="FFC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lowchart: Connector 13"/>
          <p:cNvSpPr>
            <a:spLocks noChangeArrowheads="1"/>
          </p:cNvSpPr>
          <p:nvPr/>
        </p:nvSpPr>
        <p:spPr bwMode="auto">
          <a:xfrm>
            <a:off x="4920851" y="3924300"/>
            <a:ext cx="169523" cy="161925"/>
          </a:xfrm>
          <a:prstGeom prst="flowChartConnector">
            <a:avLst/>
          </a:prstGeom>
          <a:solidFill>
            <a:srgbClr val="FFC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lowchart: Connector 13"/>
          <p:cNvSpPr>
            <a:spLocks noChangeArrowheads="1"/>
          </p:cNvSpPr>
          <p:nvPr/>
        </p:nvSpPr>
        <p:spPr bwMode="auto">
          <a:xfrm>
            <a:off x="5301851" y="4381500"/>
            <a:ext cx="169523" cy="161925"/>
          </a:xfrm>
          <a:prstGeom prst="flowChartConnector">
            <a:avLst/>
          </a:prstGeom>
          <a:solidFill>
            <a:srgbClr val="FFC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lowchart: Connector 13"/>
          <p:cNvSpPr>
            <a:spLocks noChangeArrowheads="1"/>
          </p:cNvSpPr>
          <p:nvPr/>
        </p:nvSpPr>
        <p:spPr bwMode="auto">
          <a:xfrm>
            <a:off x="1949051" y="4076700"/>
            <a:ext cx="169523" cy="161925"/>
          </a:xfrm>
          <a:prstGeom prst="flowChartConnector">
            <a:avLst/>
          </a:prstGeom>
          <a:solidFill>
            <a:srgbClr val="FFC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lowchart: Connector 13"/>
          <p:cNvSpPr>
            <a:spLocks noChangeArrowheads="1"/>
          </p:cNvSpPr>
          <p:nvPr/>
        </p:nvSpPr>
        <p:spPr bwMode="auto">
          <a:xfrm>
            <a:off x="3701651" y="4381500"/>
            <a:ext cx="169523" cy="161925"/>
          </a:xfrm>
          <a:prstGeom prst="flowChartConnector">
            <a:avLst/>
          </a:prstGeom>
          <a:solidFill>
            <a:srgbClr val="FFC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lowchart: Connector 13"/>
          <p:cNvSpPr>
            <a:spLocks noChangeArrowheads="1"/>
          </p:cNvSpPr>
          <p:nvPr/>
        </p:nvSpPr>
        <p:spPr bwMode="auto">
          <a:xfrm>
            <a:off x="4387451" y="3771900"/>
            <a:ext cx="169523" cy="161925"/>
          </a:xfrm>
          <a:prstGeom prst="flowChartConnector">
            <a:avLst/>
          </a:prstGeom>
          <a:solidFill>
            <a:srgbClr val="FFC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lowchart: Connector 13"/>
          <p:cNvSpPr>
            <a:spLocks noChangeArrowheads="1"/>
          </p:cNvSpPr>
          <p:nvPr/>
        </p:nvSpPr>
        <p:spPr bwMode="auto">
          <a:xfrm>
            <a:off x="3015851" y="4229100"/>
            <a:ext cx="169523" cy="161925"/>
          </a:xfrm>
          <a:prstGeom prst="flowChartConnector">
            <a:avLst/>
          </a:prstGeom>
          <a:solidFill>
            <a:srgbClr val="FF0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lowchart: Connector 13"/>
          <p:cNvSpPr>
            <a:spLocks noChangeArrowheads="1"/>
          </p:cNvSpPr>
          <p:nvPr/>
        </p:nvSpPr>
        <p:spPr bwMode="auto">
          <a:xfrm>
            <a:off x="3396851" y="3924300"/>
            <a:ext cx="169523" cy="161925"/>
          </a:xfrm>
          <a:prstGeom prst="flowChartConnector">
            <a:avLst/>
          </a:prstGeom>
          <a:solidFill>
            <a:srgbClr val="FFC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lowchart: Connector 13"/>
          <p:cNvSpPr>
            <a:spLocks noChangeArrowheads="1"/>
          </p:cNvSpPr>
          <p:nvPr/>
        </p:nvSpPr>
        <p:spPr bwMode="auto">
          <a:xfrm>
            <a:off x="6140051" y="4152900"/>
            <a:ext cx="169523" cy="161925"/>
          </a:xfrm>
          <a:prstGeom prst="flowChartConnector">
            <a:avLst/>
          </a:prstGeom>
          <a:solidFill>
            <a:srgbClr val="FFC000">
              <a:alpha val="98000"/>
            </a:srgbClr>
          </a:solidFill>
          <a:ln w="349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24934" y="4229100"/>
                <a:ext cx="472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34" y="4229100"/>
                <a:ext cx="472582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3321" y="3722434"/>
                <a:ext cx="521547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321" y="3722434"/>
                <a:ext cx="521547" cy="556434"/>
              </a:xfrm>
              <a:prstGeom prst="rect">
                <a:avLst/>
              </a:prstGeom>
              <a:blipFill rotWithShape="0">
                <a:blip r:embed="rId7"/>
                <a:stretch>
                  <a:fillRect l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1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Reed Muller codes: parameters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85800" y="1752600"/>
                <a:ext cx="7605252" cy="60960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𝑛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b="0" i="1" smtClean="0"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,    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𝑘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effectLst/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effectLst/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𝑚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effectLst/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180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𝑑</m:t>
                      </m:r>
                      <m:r>
                        <a:rPr lang="en-US" sz="180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𝑞</m:t>
                      </m:r>
                      <m:r>
                        <a:rPr lang="en-US" sz="18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−2,   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𝑟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𝑞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−1,   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𝑒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Cambria Math"/>
                          <a:cs typeface="Tahoma" pitchFamily="34" charset="0"/>
                        </a:rPr>
                        <m:t>𝛿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Cambria Math"/>
                          <a:cs typeface="Tahoma" pitchFamily="34" charset="0"/>
                        </a:rPr>
                        <m:t>𝑛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 smtClean="0">
                  <a:effectLst/>
                  <a:latin typeface="Bell MT" pitchFamily="18" charset="0"/>
                </a:endParaRPr>
              </a:p>
            </p:txBody>
          </p:sp>
        </mc:Choice>
        <mc:Fallback xmlns="">
          <p:sp>
            <p:nvSpPr>
              <p:cNvPr id="16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752600"/>
                <a:ext cx="7605252" cy="609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743461"/>
                <a:ext cx="5638800" cy="163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u="sng" dirty="0" smtClean="0"/>
                  <a:t>Setting parameters</a:t>
                </a:r>
                <a:r>
                  <a:rPr lang="en-US" sz="2000" dirty="0" smtClean="0"/>
                  <a:t>: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900" b="0" i="1" smtClean="0">
                        <a:latin typeface="Cambria Math"/>
                      </a:rPr>
                      <m:t>,  </m:t>
                    </m:r>
                    <m:r>
                      <a:rPr lang="en-US" sz="1900" b="0" i="1" smtClean="0">
                        <a:latin typeface="Cambria Math"/>
                      </a:rPr>
                      <m:t>𝑚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→∞:      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19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9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9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9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19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900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  <m:r>
                                      <a:rPr lang="en-US" sz="1900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func>
                    <m:r>
                      <a:rPr lang="en-US" sz="19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900" b="0" i="1" dirty="0" smtClean="0">
                  <a:latin typeface="Cambria Math"/>
                  <a:ea typeface="Cambria Math"/>
                </a:endParaRPr>
              </a:p>
              <a:p>
                <a:pPr algn="just"/>
                <a:endParaRPr lang="en-US" sz="800" b="0" i="1" dirty="0" smtClean="0">
                  <a:latin typeface="Cambria Math"/>
                  <a:ea typeface="Cambria Math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/>
                      </a:rPr>
                      <m:t>q</m:t>
                    </m:r>
                    <m:r>
                      <a:rPr lang="en-US" sz="19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                   :      </m:t>
                    </m:r>
                    <m:r>
                      <a:rPr lang="en-US" sz="1900" b="0" i="1" smtClean="0">
                        <a:latin typeface="Cambria Math"/>
                      </a:rPr>
                      <m:t>𝑟</m:t>
                    </m:r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𝑘</m:t>
                            </m:r>
                          </m:e>
                        </m:func>
                        <m:r>
                          <a:rPr lang="en-US" sz="19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,  </m:t>
                    </m:r>
                    <m:r>
                      <a:rPr lang="en-US" sz="1900" b="0" i="1" smtClean="0">
                        <a:latin typeface="Cambria Math"/>
                      </a:rPr>
                      <m:t>𝑛</m:t>
                    </m:r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9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1900" b="0" dirty="0" smtClean="0"/>
              </a:p>
              <a:p>
                <a:pPr algn="just"/>
                <a:endParaRPr lang="en-US" sz="800" b="0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/>
                      </a:rPr>
                      <m:t>q</m:t>
                    </m:r>
                    <m:r>
                      <a:rPr lang="en-US" sz="1900" i="1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1900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19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1900" dirty="0" smtClean="0"/>
                  <a:t>  </a:t>
                </a:r>
                <a:endParaRPr lang="en-US" sz="19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43461"/>
                <a:ext cx="5638800" cy="1630446"/>
              </a:xfrm>
              <a:prstGeom prst="rect">
                <a:avLst/>
              </a:prstGeom>
              <a:blipFill rotWithShape="1">
                <a:blip r:embed="rId3"/>
                <a:stretch>
                  <a:fillRect l="-1189" t="-1866" b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0164" y="5569087"/>
            <a:ext cx="8929844" cy="568126"/>
          </a:xfrm>
          <a:prstGeom prst="rect">
            <a:avLst/>
          </a:prstGeom>
          <a:noFill/>
          <a:ln w="444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247" y="5668429"/>
            <a:ext cx="885236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Reducing codeword length of locally decodable codes is a major open problem.</a:t>
            </a:r>
            <a:endParaRPr lang="en-US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4344399"/>
            <a:ext cx="128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</a:t>
            </a:r>
          </a:p>
          <a:p>
            <a:r>
              <a:rPr lang="en-US" dirty="0" smtClean="0"/>
              <a:t>codes are </a:t>
            </a:r>
          </a:p>
          <a:p>
            <a:r>
              <a:rPr lang="en-US" dirty="0" smtClean="0"/>
              <a:t>known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96200" y="4304464"/>
            <a:ext cx="1283808" cy="1003201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5" idx="1"/>
          </p:cNvCxnSpPr>
          <p:nvPr/>
        </p:nvCxnSpPr>
        <p:spPr>
          <a:xfrm flipH="1" flipV="1">
            <a:off x="5715000" y="3254304"/>
            <a:ext cx="1981200" cy="155176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 flipV="1">
            <a:off x="5029200" y="4168706"/>
            <a:ext cx="2667000" cy="63735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778609">
            <a:off x="5333379" y="4478512"/>
            <a:ext cx="1902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Multiplicity codes [KSY]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300672">
            <a:off x="5710125" y="3760743"/>
            <a:ext cx="222560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Matching vector codes [Y,E]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27432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ea typeface="+mj-ea"/>
                <a:cs typeface="+mj-cs"/>
              </a:rPr>
              <a:t>Part II</a:t>
            </a: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: Distributed storage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76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271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Data storage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58807" name="Text Box 87"/>
          <p:cNvSpPr txBox="1">
            <a:spLocks noChangeArrowheads="1"/>
          </p:cNvSpPr>
          <p:nvPr/>
        </p:nvSpPr>
        <p:spPr bwMode="auto">
          <a:xfrm>
            <a:off x="0" y="5638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158809" name="Rectangle 89"/>
          <p:cNvSpPr>
            <a:spLocks noChangeArrowheads="1"/>
          </p:cNvSpPr>
          <p:nvPr/>
        </p:nvSpPr>
        <p:spPr bwMode="auto">
          <a:xfrm>
            <a:off x="4038600" y="1981200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200" dirty="0" smtClean="0">
                <a:ea typeface="Tahoma" pitchFamily="34" charset="0"/>
                <a:cs typeface="Tahoma" pitchFamily="34" charset="0"/>
              </a:rPr>
              <a:t>Store data reliably</a:t>
            </a:r>
            <a:endParaRPr lang="en-US" sz="2200" dirty="0">
              <a:ea typeface="Tahoma" pitchFamily="34" charset="0"/>
              <a:cs typeface="Tahoma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200" dirty="0" smtClean="0">
                <a:ea typeface="Tahoma" pitchFamily="34" charset="0"/>
                <a:cs typeface="Tahoma" pitchFamily="34" charset="0"/>
              </a:rPr>
              <a:t>Keep it readily available for users</a:t>
            </a:r>
            <a:endParaRPr lang="en-US" sz="22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58816" name="Rectangle 96"/>
          <p:cNvSpPr>
            <a:spLocks noChangeArrowheads="1"/>
          </p:cNvSpPr>
          <p:nvPr/>
        </p:nvSpPr>
        <p:spPr bwMode="auto">
          <a:xfrm>
            <a:off x="5867400" y="43434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275091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72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271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Data storage: Replication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58807" name="Text Box 87"/>
          <p:cNvSpPr txBox="1">
            <a:spLocks noChangeArrowheads="1"/>
          </p:cNvSpPr>
          <p:nvPr/>
        </p:nvSpPr>
        <p:spPr bwMode="auto">
          <a:xfrm>
            <a:off x="0" y="5638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158809" name="Rectangle 89"/>
          <p:cNvSpPr>
            <a:spLocks noChangeArrowheads="1"/>
          </p:cNvSpPr>
          <p:nvPr/>
        </p:nvSpPr>
        <p:spPr bwMode="auto">
          <a:xfrm>
            <a:off x="4038600" y="1524000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200" dirty="0" smtClean="0">
                <a:ea typeface="Tahoma" pitchFamily="34" charset="0"/>
                <a:cs typeface="Tahoma" pitchFamily="34" charset="0"/>
              </a:rPr>
              <a:t>Store data reliably</a:t>
            </a:r>
            <a:endParaRPr lang="en-US" sz="2200" dirty="0">
              <a:ea typeface="Tahoma" pitchFamily="34" charset="0"/>
              <a:cs typeface="Tahoma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200" dirty="0" smtClean="0">
                <a:ea typeface="Tahoma" pitchFamily="34" charset="0"/>
                <a:cs typeface="Tahoma" pitchFamily="34" charset="0"/>
              </a:rPr>
              <a:t>Keep it readily available for users</a:t>
            </a:r>
            <a:endParaRPr lang="en-US" sz="22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58816" name="Rectangle 96"/>
          <p:cNvSpPr>
            <a:spLocks noChangeArrowheads="1"/>
          </p:cNvSpPr>
          <p:nvPr/>
        </p:nvSpPr>
        <p:spPr bwMode="auto">
          <a:xfrm>
            <a:off x="5867400" y="43434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5587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105400"/>
            <a:ext cx="1148313" cy="1155968"/>
          </a:xfrm>
          <a:prstGeom prst="rect">
            <a:avLst/>
          </a:prstGeom>
          <a:noFill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2438399" cy="155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429000"/>
            <a:ext cx="1295400" cy="39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1295400" cy="39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91000"/>
            <a:ext cx="1295400" cy="39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191000"/>
            <a:ext cx="1295400" cy="39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105400"/>
            <a:ext cx="1148313" cy="1155968"/>
          </a:xfrm>
          <a:prstGeom prst="rect">
            <a:avLst/>
          </a:prstGeom>
          <a:noFill/>
        </p:spPr>
      </p:pic>
      <p:pic>
        <p:nvPicPr>
          <p:cNvPr id="19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181600"/>
            <a:ext cx="1148313" cy="1155968"/>
          </a:xfrm>
          <a:prstGeom prst="rect">
            <a:avLst/>
          </a:prstGeom>
          <a:noFill/>
        </p:spPr>
      </p:pic>
      <p:sp>
        <p:nvSpPr>
          <p:cNvPr id="21" name="Rectangle 89"/>
          <p:cNvSpPr>
            <a:spLocks noChangeArrowheads="1"/>
          </p:cNvSpPr>
          <p:nvPr/>
        </p:nvSpPr>
        <p:spPr bwMode="auto">
          <a:xfrm>
            <a:off x="4953000" y="4096535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100" dirty="0" smtClean="0">
                <a:ea typeface="Tahoma" pitchFamily="34" charset="0"/>
                <a:cs typeface="Tahoma" pitchFamily="34" charset="0"/>
              </a:rPr>
              <a:t>Very large overhead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100" dirty="0" smtClean="0">
                <a:ea typeface="Tahoma" pitchFamily="34" charset="0"/>
                <a:cs typeface="Tahoma" pitchFamily="34" charset="0"/>
              </a:rPr>
              <a:t>Moderate reliability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100" dirty="0" smtClean="0">
              <a:ea typeface="Tahoma" pitchFamily="34" charset="0"/>
              <a:cs typeface="Tahoma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100" u="sng" dirty="0" smtClean="0">
                <a:ea typeface="Tahoma" pitchFamily="34" charset="0"/>
                <a:cs typeface="Tahoma" pitchFamily="34" charset="0"/>
              </a:rPr>
              <a:t>Local recovery</a:t>
            </a:r>
            <a:r>
              <a:rPr lang="en-US" sz="2100" dirty="0" smtClean="0"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100" dirty="0" smtClean="0">
                <a:ea typeface="Tahoma" pitchFamily="34" charset="0"/>
                <a:cs typeface="Tahoma" pitchFamily="34" charset="0"/>
              </a:rPr>
              <a:t>    Lose one machine, access one</a:t>
            </a:r>
            <a:endParaRPr lang="en-US" sz="21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 rot="6861438">
            <a:off x="3615510" y="3466900"/>
            <a:ext cx="104852" cy="811675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 rot="14722553">
            <a:off x="1357708" y="3450079"/>
            <a:ext cx="104909" cy="874985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 rot="10800000" flipH="1">
            <a:off x="2438400" y="3886200"/>
            <a:ext cx="228600" cy="228600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4114800" y="4724400"/>
            <a:ext cx="206218" cy="360377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2438400" y="4724400"/>
            <a:ext cx="206218" cy="360377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Up Arrow 26"/>
          <p:cNvSpPr/>
          <p:nvPr/>
        </p:nvSpPr>
        <p:spPr bwMode="auto">
          <a:xfrm rot="10800000">
            <a:off x="762000" y="4724400"/>
            <a:ext cx="206218" cy="360377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algn="ctr"/>
            <a:r>
              <a:rPr lang="en-US" sz="3600" dirty="0">
                <a:latin typeface="Times New Roman" pitchFamily="18" charset="0"/>
              </a:rPr>
              <a:t>Error-correcting </a:t>
            </a:r>
            <a:r>
              <a:rPr lang="en-US" sz="3600" dirty="0" smtClean="0">
                <a:latin typeface="Times New Roman" pitchFamily="18" charset="0"/>
              </a:rPr>
              <a:t>codes: paradigm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58807" name="Text Box 87"/>
          <p:cNvSpPr txBox="1">
            <a:spLocks noChangeArrowheads="1"/>
          </p:cNvSpPr>
          <p:nvPr/>
        </p:nvSpPr>
        <p:spPr bwMode="auto">
          <a:xfrm>
            <a:off x="0" y="5638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115497" y="2967805"/>
            <a:ext cx="1172700" cy="228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0110001</a:t>
            </a:r>
            <a:endParaRPr lang="en-US" dirty="0"/>
          </a:p>
        </p:txBody>
      </p:sp>
      <p:sp>
        <p:nvSpPr>
          <p:cNvPr id="12" name="Bevel 11"/>
          <p:cNvSpPr/>
          <p:nvPr/>
        </p:nvSpPr>
        <p:spPr>
          <a:xfrm>
            <a:off x="2172897" y="2967805"/>
            <a:ext cx="1711404" cy="228600"/>
          </a:xfrm>
          <a:prstGeom prst="bevel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011000100101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410897" y="3044005"/>
            <a:ext cx="717093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vel 20"/>
          <p:cNvSpPr/>
          <p:nvPr/>
        </p:nvSpPr>
        <p:spPr>
          <a:xfrm>
            <a:off x="7811697" y="2967805"/>
            <a:ext cx="1172700" cy="228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0110001</a:t>
            </a:r>
            <a:endParaRPr lang="en-US" dirty="0"/>
          </a:p>
        </p:txBody>
      </p:sp>
      <p:sp>
        <p:nvSpPr>
          <p:cNvPr id="22" name="Bevel 21"/>
          <p:cNvSpPr/>
          <p:nvPr/>
        </p:nvSpPr>
        <p:spPr>
          <a:xfrm>
            <a:off x="5144697" y="2967805"/>
            <a:ext cx="1711404" cy="228600"/>
          </a:xfrm>
          <a:prstGeom prst="bevel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smtClean="0"/>
              <a:t>00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smtClean="0"/>
              <a:t>10010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Bevel 23"/>
          <p:cNvSpPr/>
          <p:nvPr/>
        </p:nvSpPr>
        <p:spPr>
          <a:xfrm>
            <a:off x="1182297" y="3425005"/>
            <a:ext cx="1066800" cy="533400"/>
          </a:xfrm>
          <a:prstGeom prst="bevel">
            <a:avLst/>
          </a:prstGeom>
          <a:solidFill>
            <a:srgbClr val="AF75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Encoder</a:t>
            </a:r>
            <a:endParaRPr lang="en-US" sz="1600" dirty="0"/>
          </a:p>
        </p:txBody>
      </p:sp>
      <p:sp>
        <p:nvSpPr>
          <p:cNvPr id="25" name="Bevel 24"/>
          <p:cNvSpPr/>
          <p:nvPr/>
        </p:nvSpPr>
        <p:spPr>
          <a:xfrm>
            <a:off x="6821097" y="3425005"/>
            <a:ext cx="1066800" cy="533400"/>
          </a:xfrm>
          <a:prstGeom prst="bevel">
            <a:avLst/>
          </a:prstGeom>
          <a:solidFill>
            <a:srgbClr val="AF75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Decoder</a:t>
            </a:r>
            <a:endParaRPr lang="en-US" sz="1600" dirty="0"/>
          </a:p>
        </p:txBody>
      </p:sp>
      <p:sp>
        <p:nvSpPr>
          <p:cNvPr id="26" name="Right Arrow 25"/>
          <p:cNvSpPr/>
          <p:nvPr/>
        </p:nvSpPr>
        <p:spPr>
          <a:xfrm>
            <a:off x="4001697" y="3044006"/>
            <a:ext cx="990600" cy="7619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vel 26"/>
          <p:cNvSpPr/>
          <p:nvPr/>
        </p:nvSpPr>
        <p:spPr>
          <a:xfrm>
            <a:off x="3925497" y="3425005"/>
            <a:ext cx="1219200" cy="533400"/>
          </a:xfrm>
          <a:prstGeom prst="beve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Channel</a:t>
            </a:r>
            <a:endParaRPr lang="en-US" sz="1600" dirty="0"/>
          </a:p>
        </p:txBody>
      </p:sp>
      <p:sp>
        <p:nvSpPr>
          <p:cNvPr id="28" name="Right Arrow 27"/>
          <p:cNvSpPr/>
          <p:nvPr/>
        </p:nvSpPr>
        <p:spPr>
          <a:xfrm>
            <a:off x="6973497" y="3044005"/>
            <a:ext cx="717093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6745" y="2510605"/>
                <a:ext cx="951222" cy="38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45" y="2510605"/>
                <a:ext cx="951222" cy="380297"/>
              </a:xfrm>
              <a:prstGeom prst="rect">
                <a:avLst/>
              </a:prstGeom>
              <a:blipFill rotWithShape="1"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92897" y="2531402"/>
                <a:ext cx="1415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+noise</a:t>
                </a:r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97" y="2531402"/>
                <a:ext cx="141500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38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92285" y="2510605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285" y="2510605"/>
                <a:ext cx="41152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78548" y="2510605"/>
                <a:ext cx="1280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48" y="2510605"/>
                <a:ext cx="128099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44097" y="5352052"/>
            <a:ext cx="8534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paradigm dates back to 1940s (Shannon / Hamming)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One limitation: recovering a single message coordinate requires processing all corrupted codeword</a:t>
            </a:r>
          </a:p>
        </p:txBody>
      </p:sp>
      <p:sp>
        <p:nvSpPr>
          <p:cNvPr id="34" name="Right Arrow 33"/>
          <p:cNvSpPr/>
          <p:nvPr/>
        </p:nvSpPr>
        <p:spPr>
          <a:xfrm rot="16200000" flipV="1">
            <a:off x="1677597" y="3234505"/>
            <a:ext cx="1524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 flipV="1">
            <a:off x="7240197" y="3234505"/>
            <a:ext cx="1524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6200000" flipV="1">
            <a:off x="4496997" y="3234505"/>
            <a:ext cx="1524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16861" y="4076220"/>
                <a:ext cx="16364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Erases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oordinates.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861" y="4076220"/>
                <a:ext cx="163647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98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 bwMode="auto">
          <a:xfrm>
            <a:off x="150703" y="1742114"/>
            <a:ext cx="1272777" cy="5247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Sender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555112" y="1752600"/>
            <a:ext cx="1429285" cy="5149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3131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271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Data storage: Erasure coding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58807" name="Text Box 87"/>
          <p:cNvSpPr txBox="1">
            <a:spLocks noChangeArrowheads="1"/>
          </p:cNvSpPr>
          <p:nvPr/>
        </p:nvSpPr>
        <p:spPr bwMode="auto">
          <a:xfrm>
            <a:off x="0" y="5638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158809" name="Rectangle 89"/>
          <p:cNvSpPr>
            <a:spLocks noChangeArrowheads="1"/>
          </p:cNvSpPr>
          <p:nvPr/>
        </p:nvSpPr>
        <p:spPr bwMode="auto">
          <a:xfrm>
            <a:off x="4038600" y="1600200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200" dirty="0" smtClean="0">
                <a:ea typeface="Tahoma" pitchFamily="34" charset="0"/>
                <a:cs typeface="Tahoma" pitchFamily="34" charset="0"/>
              </a:rPr>
              <a:t>Store data reliably</a:t>
            </a:r>
            <a:endParaRPr lang="en-US" sz="2200" dirty="0">
              <a:ea typeface="Tahoma" pitchFamily="34" charset="0"/>
              <a:cs typeface="Tahoma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200" dirty="0" smtClean="0">
                <a:ea typeface="Tahoma" pitchFamily="34" charset="0"/>
                <a:cs typeface="Tahoma" pitchFamily="34" charset="0"/>
              </a:rPr>
              <a:t>Keep it readily available for users</a:t>
            </a:r>
            <a:endParaRPr lang="en-US" sz="22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58816" name="Rectangle 96"/>
          <p:cNvSpPr>
            <a:spLocks noChangeArrowheads="1"/>
          </p:cNvSpPr>
          <p:nvPr/>
        </p:nvSpPr>
        <p:spPr bwMode="auto">
          <a:xfrm>
            <a:off x="5867400" y="43434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5587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914400" cy="920496"/>
          </a:xfrm>
          <a:prstGeom prst="rect">
            <a:avLst/>
          </a:prstGeom>
          <a:noFill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3716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194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52400" y="3886200"/>
            <a:ext cx="457200" cy="4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89"/>
              <p:cNvSpPr>
                <a:spLocks noChangeArrowheads="1"/>
              </p:cNvSpPr>
              <p:nvPr/>
            </p:nvSpPr>
            <p:spPr bwMode="auto">
              <a:xfrm>
                <a:off x="5257800" y="3745218"/>
                <a:ext cx="3886200" cy="1893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l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Arial" pitchFamily="34" charset="0"/>
                  <a:buChar char="•"/>
                </a:pPr>
                <a:r>
                  <a:rPr lang="en-US" sz="2000" dirty="0" smtClean="0">
                    <a:ea typeface="Tahoma" pitchFamily="34" charset="0"/>
                    <a:cs typeface="Tahoma" pitchFamily="34" charset="0"/>
                  </a:rPr>
                  <a:t>Low overhead</a:t>
                </a:r>
              </a:p>
              <a:p>
                <a:pPr marL="342900" indent="-342900" algn="l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Arial" pitchFamily="34" charset="0"/>
                  <a:buChar char="•"/>
                </a:pPr>
                <a:r>
                  <a:rPr lang="en-US" sz="2000" dirty="0" smtClean="0">
                    <a:ea typeface="Tahoma" pitchFamily="34" charset="0"/>
                    <a:cs typeface="Tahoma" pitchFamily="34" charset="0"/>
                  </a:rPr>
                  <a:t>High reliability</a:t>
                </a:r>
              </a:p>
              <a:p>
                <a:pPr marL="342900" indent="-342900" algn="l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Arial" pitchFamily="34" charset="0"/>
                  <a:buChar char="•"/>
                </a:pPr>
                <a:endParaRPr lang="en-US" sz="2000" dirty="0" smtClean="0">
                  <a:ea typeface="Tahoma" pitchFamily="34" charset="0"/>
                  <a:cs typeface="Tahoma" pitchFamily="34" charset="0"/>
                </a:endParaRPr>
              </a:p>
              <a:p>
                <a:pPr marL="342900" indent="-342900" algn="l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Arial" pitchFamily="34" charset="0"/>
                  <a:buChar char="•"/>
                </a:pPr>
                <a:r>
                  <a:rPr lang="en-US" sz="2000" u="sng" dirty="0" smtClean="0">
                    <a:ea typeface="Tahoma" pitchFamily="34" charset="0"/>
                    <a:cs typeface="Tahoma" pitchFamily="34" charset="0"/>
                  </a:rPr>
                  <a:t>No local recovery</a:t>
                </a:r>
                <a:r>
                  <a:rPr lang="en-US" sz="2000" dirty="0" smtClean="0"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algn="l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20000"/>
                </a:pPr>
                <a:r>
                  <a:rPr lang="en-US" sz="2000" dirty="0" smtClean="0">
                    <a:ea typeface="Tahoma" pitchFamily="34" charset="0"/>
                    <a:cs typeface="Tahoma" pitchFamily="34" charset="0"/>
                  </a:rPr>
                  <a:t>     Loose one machine, access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C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3745218"/>
                <a:ext cx="3886200" cy="1893582"/>
              </a:xfrm>
              <a:prstGeom prst="rect">
                <a:avLst/>
              </a:prstGeom>
              <a:blipFill rotWithShape="1">
                <a:blip r:embed="rId5"/>
                <a:stretch>
                  <a:fillRect l="-2198" t="-514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 bwMode="auto">
          <a:xfrm rot="5400000">
            <a:off x="953294" y="3085306"/>
            <a:ext cx="533400" cy="158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4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1486694" y="3085306"/>
            <a:ext cx="533400" cy="158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4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2172494" y="3085306"/>
            <a:ext cx="533400" cy="158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4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828800" y="2743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</a:rPr>
              <a:t>…</a:t>
            </a:r>
            <a:endParaRPr lang="en-US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914400" y="3886200"/>
            <a:ext cx="457200" cy="4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981200" y="3886200"/>
            <a:ext cx="457200" cy="4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819400" y="3886200"/>
            <a:ext cx="457200" cy="4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505200" y="3886200"/>
            <a:ext cx="457200" cy="4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572000" y="3886200"/>
            <a:ext cx="457200" cy="4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Up Arrow 42"/>
          <p:cNvSpPr/>
          <p:nvPr/>
        </p:nvSpPr>
        <p:spPr bwMode="auto">
          <a:xfrm rot="14341384">
            <a:off x="2459171" y="3358446"/>
            <a:ext cx="94283" cy="457324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Up Arrow 43"/>
          <p:cNvSpPr/>
          <p:nvPr/>
        </p:nvSpPr>
        <p:spPr bwMode="auto">
          <a:xfrm rot="14341384">
            <a:off x="1239971" y="3358446"/>
            <a:ext cx="94283" cy="457324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Up Arrow 44"/>
          <p:cNvSpPr/>
          <p:nvPr/>
        </p:nvSpPr>
        <p:spPr bwMode="auto">
          <a:xfrm rot="14341384">
            <a:off x="554171" y="3358447"/>
            <a:ext cx="94283" cy="457324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7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0"/>
            <a:ext cx="914400" cy="920496"/>
          </a:xfrm>
          <a:prstGeom prst="rect">
            <a:avLst/>
          </a:prstGeom>
          <a:noFill/>
        </p:spPr>
      </p:pic>
      <p:pic>
        <p:nvPicPr>
          <p:cNvPr id="48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0"/>
            <a:ext cx="914400" cy="920496"/>
          </a:xfrm>
          <a:prstGeom prst="rect">
            <a:avLst/>
          </a:prstGeom>
          <a:noFill/>
        </p:spPr>
      </p:pic>
      <p:pic>
        <p:nvPicPr>
          <p:cNvPr id="49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0"/>
            <a:ext cx="914400" cy="920496"/>
          </a:xfrm>
          <a:prstGeom prst="rect">
            <a:avLst/>
          </a:prstGeom>
          <a:noFill/>
        </p:spPr>
      </p:pic>
      <p:pic>
        <p:nvPicPr>
          <p:cNvPr id="50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572000"/>
            <a:ext cx="914400" cy="920496"/>
          </a:xfrm>
          <a:prstGeom prst="rect">
            <a:avLst/>
          </a:prstGeom>
          <a:noFill/>
        </p:spPr>
      </p:pic>
      <p:pic>
        <p:nvPicPr>
          <p:cNvPr id="51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572000"/>
            <a:ext cx="914400" cy="920496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39624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3716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55" name="Up Arrow 54"/>
          <p:cNvSpPr/>
          <p:nvPr/>
        </p:nvSpPr>
        <p:spPr bwMode="auto">
          <a:xfrm rot="10647714">
            <a:off x="4727699" y="4422831"/>
            <a:ext cx="149327" cy="152319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Up Arrow 55"/>
          <p:cNvSpPr/>
          <p:nvPr/>
        </p:nvSpPr>
        <p:spPr bwMode="auto">
          <a:xfrm rot="10647714">
            <a:off x="3660899" y="4422832"/>
            <a:ext cx="149327" cy="152319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Up Arrow 56"/>
          <p:cNvSpPr/>
          <p:nvPr/>
        </p:nvSpPr>
        <p:spPr bwMode="auto">
          <a:xfrm rot="10647714">
            <a:off x="2975099" y="4422832"/>
            <a:ext cx="149327" cy="152319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8" name="Up Arrow 57"/>
          <p:cNvSpPr/>
          <p:nvPr/>
        </p:nvSpPr>
        <p:spPr bwMode="auto">
          <a:xfrm rot="10647714">
            <a:off x="2136900" y="4422832"/>
            <a:ext cx="149327" cy="152319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" name="Up Arrow 58"/>
          <p:cNvSpPr/>
          <p:nvPr/>
        </p:nvSpPr>
        <p:spPr bwMode="auto">
          <a:xfrm rot="10647714">
            <a:off x="1070100" y="4422832"/>
            <a:ext cx="149327" cy="152319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0" name="Up Arrow 59"/>
          <p:cNvSpPr/>
          <p:nvPr/>
        </p:nvSpPr>
        <p:spPr bwMode="auto">
          <a:xfrm rot="10647714">
            <a:off x="308100" y="4422831"/>
            <a:ext cx="149327" cy="152319"/>
          </a:xfrm>
          <a:prstGeom prst="upArrow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89"/>
              <p:cNvSpPr>
                <a:spLocks noChangeArrowheads="1"/>
              </p:cNvSpPr>
              <p:nvPr/>
            </p:nvSpPr>
            <p:spPr bwMode="auto">
              <a:xfrm>
                <a:off x="304800" y="5571688"/>
                <a:ext cx="2286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l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ea typeface="Tahoma" pitchFamily="34" charset="0"/>
                    <a:cs typeface="Tahoma" pitchFamily="34" charset="0"/>
                  </a:rPr>
                  <a:t> data chunks</a:t>
                </a:r>
                <a:endParaRPr lang="en-US" sz="2200" dirty="0"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571688"/>
                <a:ext cx="2286000" cy="457200"/>
              </a:xfrm>
              <a:prstGeom prst="rect">
                <a:avLst/>
              </a:prstGeom>
              <a:blipFill rotWithShape="1">
                <a:blip r:embed="rId6"/>
                <a:stretch>
                  <a:fillRect l="-267" t="-16000" b="-12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89"/>
              <p:cNvSpPr>
                <a:spLocks noChangeArrowheads="1"/>
              </p:cNvSpPr>
              <p:nvPr/>
            </p:nvSpPr>
            <p:spPr bwMode="auto">
              <a:xfrm>
                <a:off x="2743200" y="5562600"/>
                <a:ext cx="2743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l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ea typeface="Tahoma" pitchFamily="34" charset="0"/>
                    <a:cs typeface="Tahoma" pitchFamily="34" charset="0"/>
                  </a:rPr>
                  <a:t> parity chunks</a:t>
                </a:r>
                <a:endParaRPr lang="en-US" sz="2200" dirty="0"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5562600"/>
                <a:ext cx="2743200" cy="457200"/>
              </a:xfrm>
              <a:prstGeom prst="rect">
                <a:avLst/>
              </a:prstGeom>
              <a:blipFill rotWithShape="1">
                <a:blip r:embed="rId7"/>
                <a:stretch>
                  <a:fillRect t="-16000" b="-10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89"/>
          <p:cNvSpPr>
            <a:spLocks noChangeArrowheads="1"/>
          </p:cNvSpPr>
          <p:nvPr/>
        </p:nvSpPr>
        <p:spPr bwMode="auto">
          <a:xfrm>
            <a:off x="1524000" y="6172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u="sng" dirty="0" smtClean="0">
                <a:ea typeface="Tahoma" pitchFamily="34" charset="0"/>
                <a:cs typeface="Tahoma" pitchFamily="34" charset="0"/>
              </a:rPr>
              <a:t>Need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: Erasure codes with local decoding</a:t>
            </a:r>
            <a:endParaRPr lang="en-US" sz="24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Codes for data storage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1396" y="3810000"/>
                <a:ext cx="82296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u="sng" dirty="0" smtClean="0"/>
                  <a:t>Goals</a:t>
                </a:r>
                <a:r>
                  <a:rPr lang="en-US" dirty="0" smtClean="0"/>
                  <a:t>: 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600" dirty="0" smtClean="0"/>
                  <a:t> (Cost) minimize the number of parities.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600" dirty="0" smtClean="0"/>
                  <a:t> (Reliability) tolerate any pattern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 smtClean="0"/>
                  <a:t> simultaneous failures.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(Availability) recover any data symbol by accessing at most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/>
                  <a:t> other symbols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(Computational efficiency) use </a:t>
                </a:r>
                <a:r>
                  <a:rPr lang="en-US" sz="1600" dirty="0"/>
                  <a:t>a small finite field to define parities. 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6" y="3810000"/>
                <a:ext cx="8229600" cy="1969770"/>
              </a:xfrm>
              <a:prstGeom prst="rect">
                <a:avLst/>
              </a:prstGeom>
              <a:blipFill rotWithShape="0">
                <a:blip r:embed="rId3"/>
                <a:stretch>
                  <a:fillRect l="-519" t="-1548" b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7513" y="2499386"/>
            <a:ext cx="641848" cy="631895"/>
          </a:xfrm>
          <a:prstGeom prst="rect">
            <a:avLst/>
          </a:prstGeom>
          <a:noFill/>
        </p:spPr>
      </p:pic>
      <p:pic>
        <p:nvPicPr>
          <p:cNvPr id="24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572" y="2521089"/>
            <a:ext cx="641848" cy="631895"/>
          </a:xfrm>
          <a:prstGeom prst="rect">
            <a:avLst/>
          </a:prstGeom>
          <a:noFill/>
        </p:spPr>
      </p:pic>
      <p:pic>
        <p:nvPicPr>
          <p:cNvPr id="25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5535" y="2499385"/>
            <a:ext cx="641848" cy="631895"/>
          </a:xfrm>
          <a:prstGeom prst="rect">
            <a:avLst/>
          </a:prstGeom>
          <a:noFill/>
        </p:spPr>
      </p:pic>
      <p:pic>
        <p:nvPicPr>
          <p:cNvPr id="26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8882" y="2499384"/>
            <a:ext cx="641848" cy="631895"/>
          </a:xfrm>
          <a:prstGeom prst="rect">
            <a:avLst/>
          </a:prstGeom>
          <a:noFill/>
        </p:spPr>
      </p:pic>
      <p:pic>
        <p:nvPicPr>
          <p:cNvPr id="27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738" y="2473004"/>
            <a:ext cx="641848" cy="631895"/>
          </a:xfrm>
          <a:prstGeom prst="rect">
            <a:avLst/>
          </a:prstGeom>
          <a:noFill/>
        </p:spPr>
      </p:pic>
      <p:pic>
        <p:nvPicPr>
          <p:cNvPr id="28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1623" y="2499387"/>
            <a:ext cx="641848" cy="631895"/>
          </a:xfrm>
          <a:prstGeom prst="rect">
            <a:avLst/>
          </a:prstGeom>
          <a:noFill/>
        </p:spPr>
      </p:pic>
      <p:pic>
        <p:nvPicPr>
          <p:cNvPr id="29" name="Picture 3" descr="C:\Users\yekhanin\AppData\Local\Microsoft\Windows\Temporary Internet Files\Low\Content.IE5\1KKRTQ8F\MC90043156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6647" y="2521090"/>
            <a:ext cx="641848" cy="631895"/>
          </a:xfrm>
          <a:prstGeom prst="rect">
            <a:avLst/>
          </a:prstGeom>
          <a:noFill/>
        </p:spPr>
      </p:pic>
      <p:sp>
        <p:nvSpPr>
          <p:cNvPr id="14" name="Bevel 13"/>
          <p:cNvSpPr/>
          <p:nvPr/>
        </p:nvSpPr>
        <p:spPr>
          <a:xfrm>
            <a:off x="1609259" y="1594226"/>
            <a:ext cx="457200" cy="457200"/>
          </a:xfrm>
          <a:prstGeom prst="bevel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15" name="Bevel 14"/>
          <p:cNvSpPr/>
          <p:nvPr/>
        </p:nvSpPr>
        <p:spPr>
          <a:xfrm>
            <a:off x="2251107" y="1594226"/>
            <a:ext cx="457200" cy="457200"/>
          </a:xfrm>
          <a:prstGeom prst="bevel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16" name="Bevel 15"/>
          <p:cNvSpPr/>
          <p:nvPr/>
        </p:nvSpPr>
        <p:spPr>
          <a:xfrm>
            <a:off x="3482251" y="1589608"/>
            <a:ext cx="457200" cy="457200"/>
          </a:xfrm>
          <a:prstGeom prst="bevel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X</a:t>
            </a:r>
            <a:r>
              <a:rPr lang="en-US" sz="1200" baseline="-25000" dirty="0" err="1" smtClean="0"/>
              <a:t>k</a:t>
            </a:r>
            <a:endParaRPr lang="en-US" sz="1200" baseline="-25000" dirty="0"/>
          </a:p>
        </p:txBody>
      </p:sp>
      <p:sp>
        <p:nvSpPr>
          <p:cNvPr id="18" name="Bevel 17"/>
          <p:cNvSpPr/>
          <p:nvPr/>
        </p:nvSpPr>
        <p:spPr>
          <a:xfrm>
            <a:off x="2852589" y="1594226"/>
            <a:ext cx="457200" cy="457200"/>
          </a:xfrm>
          <a:prstGeom prst="bevel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…</a:t>
            </a:r>
            <a:endParaRPr lang="en-US" sz="2000" b="1" baseline="-25000" dirty="0"/>
          </a:p>
        </p:txBody>
      </p:sp>
      <p:sp>
        <p:nvSpPr>
          <p:cNvPr id="19" name="Bevel 18"/>
          <p:cNvSpPr/>
          <p:nvPr/>
        </p:nvSpPr>
        <p:spPr>
          <a:xfrm>
            <a:off x="5138594" y="1580372"/>
            <a:ext cx="457200" cy="45720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</a:t>
            </a:r>
            <a:r>
              <a:rPr lang="en-US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20" name="Bevel 19"/>
          <p:cNvSpPr/>
          <p:nvPr/>
        </p:nvSpPr>
        <p:spPr>
          <a:xfrm>
            <a:off x="5752765" y="1584990"/>
            <a:ext cx="457200" cy="45720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…</a:t>
            </a:r>
            <a:endParaRPr lang="en-US" sz="2000" b="1" baseline="-25000" dirty="0"/>
          </a:p>
        </p:txBody>
      </p:sp>
      <p:sp>
        <p:nvSpPr>
          <p:cNvPr id="21" name="Bevel 20"/>
          <p:cNvSpPr/>
          <p:nvPr/>
        </p:nvSpPr>
        <p:spPr>
          <a:xfrm>
            <a:off x="6384106" y="1584990"/>
            <a:ext cx="533400" cy="45720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</a:t>
            </a:r>
            <a:r>
              <a:rPr lang="en-US" sz="1200" baseline="-25000" dirty="0" err="1" smtClean="0"/>
              <a:t>n</a:t>
            </a:r>
            <a:r>
              <a:rPr lang="en-US" sz="1200" baseline="-25000" dirty="0" smtClean="0"/>
              <a:t>-k</a:t>
            </a:r>
            <a:endParaRPr lang="en-US" sz="1200" baseline="-25000" dirty="0"/>
          </a:p>
        </p:txBody>
      </p:sp>
      <p:sp>
        <p:nvSpPr>
          <p:cNvPr id="2" name="Right Arrow 1"/>
          <p:cNvSpPr/>
          <p:nvPr/>
        </p:nvSpPr>
        <p:spPr>
          <a:xfrm>
            <a:off x="4145772" y="1708526"/>
            <a:ext cx="780715" cy="228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184194">
            <a:off x="1314876" y="2122546"/>
            <a:ext cx="226819" cy="40372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9886269">
            <a:off x="5428901" y="2139155"/>
            <a:ext cx="226819" cy="40372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9455675">
            <a:off x="7014055" y="2122861"/>
            <a:ext cx="226819" cy="40372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181652">
            <a:off x="3526377" y="2109198"/>
            <a:ext cx="226819" cy="40372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2184194">
            <a:off x="2155222" y="2120197"/>
            <a:ext cx="226819" cy="40372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Local reconstruction codes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079500"/>
                <a:ext cx="8686800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 err="1" smtClean="0"/>
                  <a:t>Def</a:t>
                </a:r>
                <a:r>
                  <a:rPr lang="en-US" sz="1700" dirty="0" smtClean="0"/>
                  <a:t>: An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Local Reconstruction Code (LRC) encodes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/>
                  <a:t> symbols to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700" dirty="0" smtClean="0"/>
                  <a:t> symbols, and 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500" dirty="0" smtClean="0"/>
                  <a:t> Corrects any pattern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500" dirty="0" smtClean="0"/>
                  <a:t> simultaneous failures;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500" dirty="0"/>
                  <a:t> </a:t>
                </a:r>
                <a:r>
                  <a:rPr lang="en-US" sz="1500" dirty="0" smtClean="0"/>
                  <a:t>Recovers any single erased data symbol by accessing at most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500" dirty="0" smtClean="0"/>
                  <a:t> other symbols.</a:t>
                </a:r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79500"/>
                <a:ext cx="8686800" cy="1123384"/>
              </a:xfrm>
              <a:prstGeom prst="rect">
                <a:avLst/>
              </a:prstGeom>
              <a:blipFill rotWithShape="0">
                <a:blip r:embed="rId2"/>
                <a:stretch>
                  <a:fillRect l="-351" t="-163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5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Local reconstruction codes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079500"/>
                <a:ext cx="8686800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 err="1" smtClean="0"/>
                  <a:t>Def</a:t>
                </a:r>
                <a:r>
                  <a:rPr lang="en-US" sz="1700" dirty="0" smtClean="0"/>
                  <a:t>: An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Local Reconstruction Code (LRC) encodes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/>
                  <a:t> symbols to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700" dirty="0" smtClean="0"/>
                  <a:t> symbols, and 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500" dirty="0" smtClean="0"/>
                  <a:t> Corrects any pattern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500" dirty="0" smtClean="0"/>
                  <a:t> simultaneous failures;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500" dirty="0"/>
                  <a:t> </a:t>
                </a:r>
                <a:r>
                  <a:rPr lang="en-US" sz="1500" dirty="0" smtClean="0"/>
                  <a:t>Recovers any single erased data symbol by accessing at most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500" dirty="0" smtClean="0"/>
                  <a:t> other symbols.</a:t>
                </a:r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79500"/>
                <a:ext cx="8686800" cy="1123384"/>
              </a:xfrm>
              <a:prstGeom prst="rect">
                <a:avLst/>
              </a:prstGeom>
              <a:blipFill rotWithShape="0">
                <a:blip r:embed="rId2"/>
                <a:stretch>
                  <a:fillRect l="-351" t="-163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0182" y="2438400"/>
                <a:ext cx="8386618" cy="48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 smtClean="0"/>
                  <a:t>Theorem</a:t>
                </a:r>
                <a:r>
                  <a:rPr lang="en-US" sz="1700" dirty="0" smtClean="0"/>
                  <a:t>[GHSY]: In any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(LRC),  redundancy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/>
                  <a:t> satisfies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sz="17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82" y="2438400"/>
                <a:ext cx="8386618" cy="481927"/>
              </a:xfrm>
              <a:prstGeom prst="rect">
                <a:avLst/>
              </a:prstGeom>
              <a:blipFill rotWithShape="0">
                <a:blip r:embed="rId3"/>
                <a:stretch>
                  <a:fillRect l="-36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Local reconstruction codes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700" y="1079500"/>
                <a:ext cx="8686800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 err="1" smtClean="0"/>
                  <a:t>Def</a:t>
                </a:r>
                <a:r>
                  <a:rPr lang="en-US" sz="1700" dirty="0" smtClean="0"/>
                  <a:t>: An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Local Reconstruction Code (LRC) encodes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/>
                  <a:t> symbols to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700" dirty="0" smtClean="0"/>
                  <a:t> symbols, and 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500" dirty="0" smtClean="0"/>
                  <a:t> Corrects any pattern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500" dirty="0" smtClean="0"/>
                  <a:t> simultaneous failures;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500" dirty="0"/>
                  <a:t> </a:t>
                </a:r>
                <a:r>
                  <a:rPr lang="en-US" sz="1500" dirty="0" smtClean="0"/>
                  <a:t>Recovers any single erased data symbol by accessing at most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500" dirty="0" smtClean="0"/>
                  <a:t> other symbols.</a:t>
                </a:r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079500"/>
                <a:ext cx="8686800" cy="1123384"/>
              </a:xfrm>
              <a:prstGeom prst="rect">
                <a:avLst/>
              </a:prstGeom>
              <a:blipFill rotWithShape="0">
                <a:blip r:embed="rId2"/>
                <a:stretch>
                  <a:fillRect l="-351" t="-163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3434" y="2439891"/>
                <a:ext cx="8386618" cy="48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 smtClean="0"/>
                  <a:t>Theorem</a:t>
                </a:r>
                <a:r>
                  <a:rPr lang="en-US" sz="1700" dirty="0" smtClean="0"/>
                  <a:t>[GHSY]: In any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(LRC),  redundancy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/>
                  <a:t> satisfies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sz="17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4" y="2439891"/>
                <a:ext cx="8386618" cy="481927"/>
              </a:xfrm>
              <a:prstGeom prst="rect">
                <a:avLst/>
              </a:prstGeom>
              <a:blipFill rotWithShape="0">
                <a:blip r:embed="rId3"/>
                <a:stretch>
                  <a:fillRect l="-36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8600" y="3124200"/>
                <a:ext cx="87630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 smtClean="0"/>
                  <a:t>Theorem</a:t>
                </a:r>
                <a:r>
                  <a:rPr lang="en-US" sz="1700" dirty="0" smtClean="0"/>
                  <a:t>[GHSY]: If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700" dirty="0" smtClean="0"/>
                  <a:t>; then any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LRC has the following topology: </a:t>
                </a:r>
                <a:endParaRPr lang="en-US" sz="15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8763000" cy="353943"/>
              </a:xfrm>
              <a:prstGeom prst="rect">
                <a:avLst/>
              </a:prstGeom>
              <a:blipFill rotWithShape="0">
                <a:blip r:embed="rId4"/>
                <a:stretch>
                  <a:fillRect l="-348" t="-6897" r="-278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Bevel 31"/>
          <p:cNvSpPr/>
          <p:nvPr/>
        </p:nvSpPr>
        <p:spPr>
          <a:xfrm>
            <a:off x="3253830" y="4581089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</a:t>
            </a:r>
            <a:r>
              <a:rPr lang="en-US" sz="1000" baseline="-25000" dirty="0" smtClean="0"/>
              <a:t>1</a:t>
            </a:r>
            <a:endParaRPr lang="en-US" sz="1000" baseline="-25000" dirty="0"/>
          </a:p>
        </p:txBody>
      </p:sp>
      <p:sp>
        <p:nvSpPr>
          <p:cNvPr id="33" name="Bevel 32"/>
          <p:cNvSpPr/>
          <p:nvPr/>
        </p:nvSpPr>
        <p:spPr>
          <a:xfrm>
            <a:off x="4329373" y="4581089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</a:t>
            </a:r>
            <a:r>
              <a:rPr lang="en-US" sz="1000" baseline="-25000" dirty="0" err="1" smtClean="0"/>
              <a:t>r</a:t>
            </a:r>
            <a:endParaRPr lang="en-US" sz="1000" baseline="-25000" dirty="0"/>
          </a:p>
        </p:txBody>
      </p:sp>
      <p:sp>
        <p:nvSpPr>
          <p:cNvPr id="34" name="Bevel 33"/>
          <p:cNvSpPr/>
          <p:nvPr/>
        </p:nvSpPr>
        <p:spPr>
          <a:xfrm>
            <a:off x="3824260" y="4578562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35" name="Bevel 34"/>
          <p:cNvSpPr/>
          <p:nvPr/>
        </p:nvSpPr>
        <p:spPr>
          <a:xfrm>
            <a:off x="5441879" y="4569325"/>
            <a:ext cx="496456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</a:t>
            </a:r>
            <a:r>
              <a:rPr lang="en-US" sz="1000" baseline="-25000" dirty="0" err="1" smtClean="0"/>
              <a:t>k</a:t>
            </a:r>
            <a:r>
              <a:rPr lang="en-US" sz="1000" baseline="-25000" dirty="0" smtClean="0"/>
              <a:t>-r</a:t>
            </a:r>
            <a:endParaRPr lang="en-US" sz="1000" baseline="-25000" dirty="0"/>
          </a:p>
        </p:txBody>
      </p:sp>
      <p:sp>
        <p:nvSpPr>
          <p:cNvPr id="36" name="Bevel 35"/>
          <p:cNvSpPr/>
          <p:nvPr/>
        </p:nvSpPr>
        <p:spPr>
          <a:xfrm>
            <a:off x="6558761" y="4581089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</a:t>
            </a:r>
            <a:r>
              <a:rPr lang="en-US" sz="1000" baseline="-25000" dirty="0" err="1" smtClean="0"/>
              <a:t>k</a:t>
            </a:r>
            <a:endParaRPr lang="en-US" sz="1000" baseline="-25000" dirty="0"/>
          </a:p>
        </p:txBody>
      </p:sp>
      <p:sp>
        <p:nvSpPr>
          <p:cNvPr id="41" name="Bevel 40"/>
          <p:cNvSpPr/>
          <p:nvPr/>
        </p:nvSpPr>
        <p:spPr>
          <a:xfrm>
            <a:off x="4902468" y="5354414"/>
            <a:ext cx="411495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42" name="Bevel 41"/>
          <p:cNvSpPr/>
          <p:nvPr/>
        </p:nvSpPr>
        <p:spPr>
          <a:xfrm>
            <a:off x="5504660" y="5365959"/>
            <a:ext cx="464883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H</a:t>
            </a:r>
            <a:r>
              <a:rPr lang="en-US" sz="1000" baseline="-25000" dirty="0" err="1"/>
              <a:t>h</a:t>
            </a:r>
            <a:endParaRPr lang="en-US" sz="1000" baseline="-25000" dirty="0"/>
          </a:p>
        </p:txBody>
      </p:sp>
      <p:sp>
        <p:nvSpPr>
          <p:cNvPr id="43" name="Bevel 42"/>
          <p:cNvSpPr/>
          <p:nvPr/>
        </p:nvSpPr>
        <p:spPr>
          <a:xfrm>
            <a:off x="4303395" y="5365959"/>
            <a:ext cx="447148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/>
              <a:t>H</a:t>
            </a:r>
            <a:r>
              <a:rPr lang="en-US" sz="1000" baseline="-25000" dirty="0" smtClean="0"/>
              <a:t>1</a:t>
            </a:r>
            <a:endParaRPr lang="en-US" sz="1000" baseline="-25000" dirty="0"/>
          </a:p>
        </p:txBody>
      </p:sp>
      <p:sp>
        <p:nvSpPr>
          <p:cNvPr id="44" name="Bevel 43"/>
          <p:cNvSpPr/>
          <p:nvPr/>
        </p:nvSpPr>
        <p:spPr>
          <a:xfrm>
            <a:off x="3772303" y="3866206"/>
            <a:ext cx="463452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/>
              <a:t>L</a:t>
            </a:r>
            <a:r>
              <a:rPr lang="en-US" sz="1000" baseline="-25000" dirty="0" smtClean="0"/>
              <a:t>1</a:t>
            </a:r>
            <a:endParaRPr lang="en-US" sz="1000" baseline="-25000" dirty="0"/>
          </a:p>
        </p:txBody>
      </p:sp>
      <p:sp>
        <p:nvSpPr>
          <p:cNvPr id="45" name="Bevel 44"/>
          <p:cNvSpPr/>
          <p:nvPr/>
        </p:nvSpPr>
        <p:spPr>
          <a:xfrm>
            <a:off x="5969543" y="3881428"/>
            <a:ext cx="463452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/>
              <a:t>L</a:t>
            </a:r>
            <a:r>
              <a:rPr lang="en-US" sz="1000" baseline="-25000" dirty="0" err="1" smtClean="0"/>
              <a:t>g</a:t>
            </a:r>
            <a:endParaRPr lang="en-US" sz="1000" baseline="-25000" dirty="0"/>
          </a:p>
        </p:txBody>
      </p:sp>
      <p:sp>
        <p:nvSpPr>
          <p:cNvPr id="46" name="Bevel 45"/>
          <p:cNvSpPr/>
          <p:nvPr/>
        </p:nvSpPr>
        <p:spPr>
          <a:xfrm>
            <a:off x="4837656" y="3872872"/>
            <a:ext cx="463452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…</a:t>
            </a:r>
            <a:endParaRPr lang="en-US" sz="1400" b="1" baseline="-25000" dirty="0"/>
          </a:p>
        </p:txBody>
      </p:sp>
      <p:sp>
        <p:nvSpPr>
          <p:cNvPr id="47" name="Bevel 46"/>
          <p:cNvSpPr/>
          <p:nvPr/>
        </p:nvSpPr>
        <p:spPr>
          <a:xfrm>
            <a:off x="4869779" y="4581089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48" name="Bevel 47"/>
          <p:cNvSpPr/>
          <p:nvPr/>
        </p:nvSpPr>
        <p:spPr>
          <a:xfrm>
            <a:off x="6038060" y="4569325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baseline="-25000" dirty="0"/>
          </a:p>
        </p:txBody>
      </p:sp>
      <p:cxnSp>
        <p:nvCxnSpPr>
          <p:cNvPr id="49" name="Straight Connector 48"/>
          <p:cNvCxnSpPr>
            <a:endCxn id="44" idx="2"/>
          </p:cNvCxnSpPr>
          <p:nvPr/>
        </p:nvCxnSpPr>
        <p:spPr bwMode="auto">
          <a:xfrm flipV="1">
            <a:off x="3506381" y="4321096"/>
            <a:ext cx="497648" cy="2482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33" idx="6"/>
            <a:endCxn id="44" idx="2"/>
          </p:cNvCxnSpPr>
          <p:nvPr/>
        </p:nvCxnSpPr>
        <p:spPr bwMode="auto">
          <a:xfrm flipH="1" flipV="1">
            <a:off x="4004029" y="4321096"/>
            <a:ext cx="531092" cy="2599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36" idx="6"/>
            <a:endCxn id="45" idx="2"/>
          </p:cNvCxnSpPr>
          <p:nvPr/>
        </p:nvCxnSpPr>
        <p:spPr bwMode="auto">
          <a:xfrm flipH="1" flipV="1">
            <a:off x="6201269" y="4336318"/>
            <a:ext cx="563240" cy="2447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45" idx="2"/>
            <a:endCxn id="35" idx="6"/>
          </p:cNvCxnSpPr>
          <p:nvPr/>
        </p:nvCxnSpPr>
        <p:spPr bwMode="auto">
          <a:xfrm flipH="1">
            <a:off x="5690107" y="4336318"/>
            <a:ext cx="511162" cy="2330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Pie 52"/>
          <p:cNvSpPr/>
          <p:nvPr/>
        </p:nvSpPr>
        <p:spPr bwMode="auto">
          <a:xfrm>
            <a:off x="4348304" y="5207056"/>
            <a:ext cx="409287" cy="294716"/>
          </a:xfrm>
          <a:prstGeom prst="pie">
            <a:avLst>
              <a:gd name="adj1" fmla="val 11585937"/>
              <a:gd name="adj2" fmla="val 2094521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Pie 53"/>
          <p:cNvSpPr/>
          <p:nvPr/>
        </p:nvSpPr>
        <p:spPr bwMode="auto">
          <a:xfrm>
            <a:off x="3835805" y="4168894"/>
            <a:ext cx="304800" cy="304403"/>
          </a:xfrm>
          <a:prstGeom prst="pie">
            <a:avLst>
              <a:gd name="adj1" fmla="val 1367083"/>
              <a:gd name="adj2" fmla="val 904685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Pie 54"/>
          <p:cNvSpPr/>
          <p:nvPr/>
        </p:nvSpPr>
        <p:spPr bwMode="auto">
          <a:xfrm>
            <a:off x="6038060" y="4184116"/>
            <a:ext cx="304800" cy="304403"/>
          </a:xfrm>
          <a:prstGeom prst="pie">
            <a:avLst>
              <a:gd name="adj1" fmla="val 1367083"/>
              <a:gd name="adj2" fmla="val 904685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6" name="Straight Connector 55"/>
          <p:cNvCxnSpPr>
            <a:stCxn id="43" idx="6"/>
            <a:endCxn id="32" idx="2"/>
          </p:cNvCxnSpPr>
          <p:nvPr/>
        </p:nvCxnSpPr>
        <p:spPr bwMode="auto">
          <a:xfrm flipH="1" flipV="1">
            <a:off x="3459578" y="5035979"/>
            <a:ext cx="1067391" cy="3299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endCxn id="43" idx="6"/>
          </p:cNvCxnSpPr>
          <p:nvPr/>
        </p:nvCxnSpPr>
        <p:spPr bwMode="auto">
          <a:xfrm flipH="1">
            <a:off x="4526969" y="5005961"/>
            <a:ext cx="2237541" cy="3599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ight Arrow 5"/>
          <p:cNvSpPr/>
          <p:nvPr/>
        </p:nvSpPr>
        <p:spPr>
          <a:xfrm>
            <a:off x="1851639" y="4009767"/>
            <a:ext cx="1133160" cy="1511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1976" y="3774673"/>
            <a:ext cx="799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Light </a:t>
            </a:r>
          </a:p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parities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817855" y="5501773"/>
            <a:ext cx="1166944" cy="17140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11976" y="5320593"/>
            <a:ext cx="799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Heavy </a:t>
            </a:r>
          </a:p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parities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1851640" y="4790094"/>
            <a:ext cx="1056959" cy="1511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87233" y="4712814"/>
            <a:ext cx="13260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Data symbols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7500" y="3769958"/>
            <a:ext cx="1645920" cy="1350504"/>
          </a:xfrm>
          <a:prstGeom prst="rect">
            <a:avLst/>
          </a:prstGeom>
          <a:solidFill>
            <a:schemeClr val="bg1">
              <a:alpha val="0"/>
            </a:schemeClr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5400000">
            <a:off x="7464582" y="4047531"/>
            <a:ext cx="173736" cy="75131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018526" y="4154919"/>
            <a:ext cx="678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Local </a:t>
            </a:r>
          </a:p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group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Local reconstruction codes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599" y="1039001"/>
                <a:ext cx="8686800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 err="1" smtClean="0"/>
                  <a:t>Def</a:t>
                </a:r>
                <a:r>
                  <a:rPr lang="en-US" sz="1700" dirty="0" smtClean="0"/>
                  <a:t>: An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Local Reconstruction Code (LRC) encodes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/>
                  <a:t> symbols to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700" dirty="0" smtClean="0"/>
                  <a:t> symbols, and 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500" dirty="0" smtClean="0"/>
                  <a:t> Corrects any pattern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500" dirty="0" smtClean="0"/>
                  <a:t> simultaneous failures;</a:t>
                </a:r>
              </a:p>
              <a:p>
                <a:pPr lvl="1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500" dirty="0"/>
                  <a:t> </a:t>
                </a:r>
                <a:r>
                  <a:rPr lang="en-US" sz="1500" dirty="0" smtClean="0"/>
                  <a:t>Recovers any single erased data symbol by accessing at most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500" dirty="0" smtClean="0"/>
                  <a:t> other symbols.</a:t>
                </a:r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039001"/>
                <a:ext cx="8686800" cy="1123384"/>
              </a:xfrm>
              <a:prstGeom prst="rect">
                <a:avLst/>
              </a:prstGeom>
              <a:blipFill rotWithShape="0">
                <a:blip r:embed="rId2"/>
                <a:stretch>
                  <a:fillRect l="-281" t="-1622" b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Bevel 31"/>
          <p:cNvSpPr/>
          <p:nvPr/>
        </p:nvSpPr>
        <p:spPr>
          <a:xfrm>
            <a:off x="3301873" y="4559552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</a:t>
            </a:r>
            <a:r>
              <a:rPr lang="en-US" sz="1000" baseline="-25000" dirty="0" smtClean="0"/>
              <a:t>1</a:t>
            </a:r>
            <a:endParaRPr lang="en-US" sz="1000" baseline="-25000" dirty="0"/>
          </a:p>
        </p:txBody>
      </p:sp>
      <p:sp>
        <p:nvSpPr>
          <p:cNvPr id="33" name="Bevel 32"/>
          <p:cNvSpPr/>
          <p:nvPr/>
        </p:nvSpPr>
        <p:spPr>
          <a:xfrm>
            <a:off x="4377416" y="4559552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</a:t>
            </a:r>
            <a:r>
              <a:rPr lang="en-US" sz="1000" baseline="-25000" dirty="0" err="1" smtClean="0"/>
              <a:t>r</a:t>
            </a:r>
            <a:endParaRPr lang="en-US" sz="1000" baseline="-25000" dirty="0"/>
          </a:p>
        </p:txBody>
      </p:sp>
      <p:sp>
        <p:nvSpPr>
          <p:cNvPr id="34" name="Bevel 33"/>
          <p:cNvSpPr/>
          <p:nvPr/>
        </p:nvSpPr>
        <p:spPr>
          <a:xfrm>
            <a:off x="3872303" y="4557025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35" name="Bevel 34"/>
          <p:cNvSpPr/>
          <p:nvPr/>
        </p:nvSpPr>
        <p:spPr>
          <a:xfrm>
            <a:off x="5489922" y="4547788"/>
            <a:ext cx="496456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</a:t>
            </a:r>
            <a:r>
              <a:rPr lang="en-US" sz="1000" baseline="-25000" dirty="0" err="1" smtClean="0"/>
              <a:t>k</a:t>
            </a:r>
            <a:r>
              <a:rPr lang="en-US" sz="1000" baseline="-25000" dirty="0" smtClean="0"/>
              <a:t>-r</a:t>
            </a:r>
            <a:endParaRPr lang="en-US" sz="1000" baseline="-25000" dirty="0"/>
          </a:p>
        </p:txBody>
      </p:sp>
      <p:sp>
        <p:nvSpPr>
          <p:cNvPr id="36" name="Bevel 35"/>
          <p:cNvSpPr/>
          <p:nvPr/>
        </p:nvSpPr>
        <p:spPr>
          <a:xfrm>
            <a:off x="6606804" y="4559552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</a:t>
            </a:r>
            <a:r>
              <a:rPr lang="en-US" sz="1000" baseline="-25000" dirty="0" err="1" smtClean="0"/>
              <a:t>k</a:t>
            </a:r>
            <a:endParaRPr lang="en-US" sz="1000" baseline="-25000" dirty="0"/>
          </a:p>
        </p:txBody>
      </p:sp>
      <p:sp>
        <p:nvSpPr>
          <p:cNvPr id="41" name="Bevel 40"/>
          <p:cNvSpPr/>
          <p:nvPr/>
        </p:nvSpPr>
        <p:spPr>
          <a:xfrm>
            <a:off x="4950511" y="5332877"/>
            <a:ext cx="411495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42" name="Bevel 41"/>
          <p:cNvSpPr/>
          <p:nvPr/>
        </p:nvSpPr>
        <p:spPr>
          <a:xfrm>
            <a:off x="5552703" y="5344422"/>
            <a:ext cx="464883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H</a:t>
            </a:r>
            <a:r>
              <a:rPr lang="en-US" sz="1000" baseline="-25000" dirty="0" err="1"/>
              <a:t>h</a:t>
            </a:r>
            <a:endParaRPr lang="en-US" sz="1000" baseline="-25000" dirty="0"/>
          </a:p>
        </p:txBody>
      </p:sp>
      <p:sp>
        <p:nvSpPr>
          <p:cNvPr id="43" name="Bevel 42"/>
          <p:cNvSpPr/>
          <p:nvPr/>
        </p:nvSpPr>
        <p:spPr>
          <a:xfrm>
            <a:off x="4351438" y="5344422"/>
            <a:ext cx="447148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/>
              <a:t>H</a:t>
            </a:r>
            <a:r>
              <a:rPr lang="en-US" sz="1000" baseline="-25000" dirty="0" smtClean="0"/>
              <a:t>1</a:t>
            </a:r>
            <a:endParaRPr lang="en-US" sz="1000" baseline="-25000" dirty="0"/>
          </a:p>
        </p:txBody>
      </p:sp>
      <p:sp>
        <p:nvSpPr>
          <p:cNvPr id="44" name="Bevel 43"/>
          <p:cNvSpPr/>
          <p:nvPr/>
        </p:nvSpPr>
        <p:spPr>
          <a:xfrm>
            <a:off x="3820346" y="3844669"/>
            <a:ext cx="463452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/>
              <a:t>L</a:t>
            </a:r>
            <a:r>
              <a:rPr lang="en-US" sz="1000" baseline="-25000" dirty="0" smtClean="0"/>
              <a:t>1</a:t>
            </a:r>
            <a:endParaRPr lang="en-US" sz="1000" baseline="-25000" dirty="0"/>
          </a:p>
        </p:txBody>
      </p:sp>
      <p:sp>
        <p:nvSpPr>
          <p:cNvPr id="45" name="Bevel 44"/>
          <p:cNvSpPr/>
          <p:nvPr/>
        </p:nvSpPr>
        <p:spPr>
          <a:xfrm>
            <a:off x="6017586" y="3859891"/>
            <a:ext cx="463452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/>
              <a:t>L</a:t>
            </a:r>
            <a:r>
              <a:rPr lang="en-US" sz="1000" baseline="-25000" dirty="0" err="1" smtClean="0"/>
              <a:t>g</a:t>
            </a:r>
            <a:endParaRPr lang="en-US" sz="1000" baseline="-25000" dirty="0"/>
          </a:p>
        </p:txBody>
      </p:sp>
      <p:sp>
        <p:nvSpPr>
          <p:cNvPr id="46" name="Bevel 45"/>
          <p:cNvSpPr/>
          <p:nvPr/>
        </p:nvSpPr>
        <p:spPr>
          <a:xfrm>
            <a:off x="4924533" y="3832182"/>
            <a:ext cx="463452" cy="45489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…</a:t>
            </a:r>
            <a:endParaRPr lang="en-US" sz="1400" b="1" baseline="-25000" dirty="0"/>
          </a:p>
        </p:txBody>
      </p:sp>
      <p:sp>
        <p:nvSpPr>
          <p:cNvPr id="47" name="Bevel 46"/>
          <p:cNvSpPr/>
          <p:nvPr/>
        </p:nvSpPr>
        <p:spPr>
          <a:xfrm>
            <a:off x="4917822" y="4559552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48" name="Bevel 47"/>
          <p:cNvSpPr/>
          <p:nvPr/>
        </p:nvSpPr>
        <p:spPr>
          <a:xfrm>
            <a:off x="6086103" y="4547788"/>
            <a:ext cx="411495" cy="45489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baseline="-25000" dirty="0"/>
          </a:p>
        </p:txBody>
      </p:sp>
      <p:cxnSp>
        <p:nvCxnSpPr>
          <p:cNvPr id="49" name="Straight Connector 48"/>
          <p:cNvCxnSpPr>
            <a:endCxn id="44" idx="2"/>
          </p:cNvCxnSpPr>
          <p:nvPr/>
        </p:nvCxnSpPr>
        <p:spPr bwMode="auto">
          <a:xfrm flipV="1">
            <a:off x="3554424" y="4299559"/>
            <a:ext cx="497648" cy="2482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33" idx="6"/>
            <a:endCxn id="44" idx="2"/>
          </p:cNvCxnSpPr>
          <p:nvPr/>
        </p:nvCxnSpPr>
        <p:spPr bwMode="auto">
          <a:xfrm flipH="1" flipV="1">
            <a:off x="4052072" y="4299559"/>
            <a:ext cx="531092" cy="2599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36" idx="6"/>
            <a:endCxn id="45" idx="2"/>
          </p:cNvCxnSpPr>
          <p:nvPr/>
        </p:nvCxnSpPr>
        <p:spPr bwMode="auto">
          <a:xfrm flipH="1" flipV="1">
            <a:off x="6249312" y="4314781"/>
            <a:ext cx="563240" cy="2447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45" idx="2"/>
            <a:endCxn id="35" idx="6"/>
          </p:cNvCxnSpPr>
          <p:nvPr/>
        </p:nvCxnSpPr>
        <p:spPr bwMode="auto">
          <a:xfrm flipH="1">
            <a:off x="5738150" y="4314781"/>
            <a:ext cx="511162" cy="2330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Pie 52"/>
          <p:cNvSpPr/>
          <p:nvPr/>
        </p:nvSpPr>
        <p:spPr bwMode="auto">
          <a:xfrm>
            <a:off x="4396347" y="5185519"/>
            <a:ext cx="409287" cy="294716"/>
          </a:xfrm>
          <a:prstGeom prst="pie">
            <a:avLst>
              <a:gd name="adj1" fmla="val 11585937"/>
              <a:gd name="adj2" fmla="val 2094521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Pie 53"/>
          <p:cNvSpPr/>
          <p:nvPr/>
        </p:nvSpPr>
        <p:spPr bwMode="auto">
          <a:xfrm>
            <a:off x="3883848" y="4147357"/>
            <a:ext cx="304800" cy="304403"/>
          </a:xfrm>
          <a:prstGeom prst="pie">
            <a:avLst>
              <a:gd name="adj1" fmla="val 1367083"/>
              <a:gd name="adj2" fmla="val 904685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Pie 54"/>
          <p:cNvSpPr/>
          <p:nvPr/>
        </p:nvSpPr>
        <p:spPr bwMode="auto">
          <a:xfrm>
            <a:off x="6086103" y="4162579"/>
            <a:ext cx="304800" cy="304403"/>
          </a:xfrm>
          <a:prstGeom prst="pie">
            <a:avLst>
              <a:gd name="adj1" fmla="val 1367083"/>
              <a:gd name="adj2" fmla="val 904685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6" name="Straight Connector 55"/>
          <p:cNvCxnSpPr>
            <a:stCxn id="43" idx="6"/>
            <a:endCxn id="32" idx="2"/>
          </p:cNvCxnSpPr>
          <p:nvPr/>
        </p:nvCxnSpPr>
        <p:spPr bwMode="auto">
          <a:xfrm flipH="1" flipV="1">
            <a:off x="3507621" y="5014442"/>
            <a:ext cx="1067391" cy="3299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endCxn id="43" idx="6"/>
          </p:cNvCxnSpPr>
          <p:nvPr/>
        </p:nvCxnSpPr>
        <p:spPr bwMode="auto">
          <a:xfrm flipH="1">
            <a:off x="4575012" y="4984424"/>
            <a:ext cx="2237541" cy="3599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28600" y="6024535"/>
                <a:ext cx="86868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/>
                  <a:t>F</a:t>
                </a:r>
                <a:r>
                  <a:rPr lang="en-US" sz="1700" u="sng" dirty="0" smtClean="0"/>
                  <a:t>act</a:t>
                </a:r>
                <a:r>
                  <a:rPr lang="en-US" sz="1700" dirty="0" smtClean="0"/>
                  <a:t>: [HCL] There exist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LRCs with optimal redundancy over a field of size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.</a:t>
                </a:r>
                <a:endParaRPr lang="en-US" sz="15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24535"/>
                <a:ext cx="8686800" cy="353943"/>
              </a:xfrm>
              <a:prstGeom prst="rect">
                <a:avLst/>
              </a:prstGeom>
              <a:blipFill rotWithShape="0">
                <a:blip r:embed="rId3"/>
                <a:stretch>
                  <a:fillRect l="-351" t="-5172" r="-281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899682" y="3988230"/>
            <a:ext cx="1133160" cy="1511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19" y="3753136"/>
            <a:ext cx="799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Light </a:t>
            </a:r>
          </a:p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parities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865898" y="5480236"/>
            <a:ext cx="1166944" cy="17140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60019" y="5299056"/>
            <a:ext cx="799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Heavy </a:t>
            </a:r>
          </a:p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parities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1899683" y="4768557"/>
            <a:ext cx="1056959" cy="1511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35276" y="4691277"/>
            <a:ext cx="13260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Data symbols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15543" y="3748421"/>
            <a:ext cx="1645920" cy="1350504"/>
          </a:xfrm>
          <a:prstGeom prst="rect">
            <a:avLst/>
          </a:prstGeom>
          <a:solidFill>
            <a:schemeClr val="bg1">
              <a:alpha val="0"/>
            </a:schemeClr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5400000">
            <a:off x="7512625" y="4025994"/>
            <a:ext cx="173736" cy="75131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066569" y="4133382"/>
            <a:ext cx="678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Local </a:t>
            </a:r>
          </a:p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group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3038" y="2399909"/>
                <a:ext cx="8386618" cy="48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 smtClean="0"/>
                  <a:t>Theorem</a:t>
                </a:r>
                <a:r>
                  <a:rPr lang="en-US" sz="1700" dirty="0" smtClean="0"/>
                  <a:t>[GHSY]: In any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(LRC),  redundancy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700" dirty="0" smtClean="0"/>
                  <a:t> satisfies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sz="17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38" y="2399909"/>
                <a:ext cx="8386618" cy="481927"/>
              </a:xfrm>
              <a:prstGeom prst="rect">
                <a:avLst/>
              </a:prstGeom>
              <a:blipFill rotWithShape="0">
                <a:blip r:embed="rId4"/>
                <a:stretch>
                  <a:fillRect l="-36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2400" y="3124200"/>
                <a:ext cx="88392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 </a:t>
                </a:r>
                <a:r>
                  <a:rPr lang="en-US" sz="1700" u="sng" dirty="0" smtClean="0"/>
                  <a:t>Theorem</a:t>
                </a:r>
                <a:r>
                  <a:rPr lang="en-US" sz="1700" dirty="0" smtClean="0"/>
                  <a:t>[GHSY]: If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700" dirty="0" smtClean="0"/>
                  <a:t>; then any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 – LRC has the following topology: </a:t>
                </a:r>
                <a:endParaRPr lang="en-US" sz="15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24200"/>
                <a:ext cx="8839200" cy="353943"/>
              </a:xfrm>
              <a:prstGeom prst="rect">
                <a:avLst/>
              </a:prstGeom>
              <a:blipFill rotWithShape="0">
                <a:blip r:embed="rId5"/>
                <a:stretch>
                  <a:fillRect l="-345" t="-6897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Reliability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dirty="0" smtClean="0"/>
                  <a:t>Set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700" dirty="0" smtClean="0"/>
                  <a:t>,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7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700" dirty="0" smtClean="0"/>
                  <a:t>.</a:t>
                </a:r>
                <a:endParaRPr lang="en-US" sz="17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blipFill rotWithShape="0">
                <a:blip r:embed="rId2"/>
                <a:stretch>
                  <a:fillRect l="-429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Bevel 31"/>
          <p:cNvSpPr/>
          <p:nvPr/>
        </p:nvSpPr>
        <p:spPr>
          <a:xfrm>
            <a:off x="1068664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44" name="Bevel 43"/>
          <p:cNvSpPr/>
          <p:nvPr/>
        </p:nvSpPr>
        <p:spPr>
          <a:xfrm>
            <a:off x="2185421" y="1883908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49" name="Straight Connector 48"/>
          <p:cNvCxnSpPr>
            <a:stCxn id="32" idx="6"/>
            <a:endCxn id="44" idx="2"/>
          </p:cNvCxnSpPr>
          <p:nvPr/>
        </p:nvCxnSpPr>
        <p:spPr bwMode="auto">
          <a:xfrm flipV="1">
            <a:off x="1365844" y="2478268"/>
            <a:ext cx="1116757" cy="424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44" idx="2"/>
          </p:cNvCxnSpPr>
          <p:nvPr/>
        </p:nvCxnSpPr>
        <p:spPr bwMode="auto">
          <a:xfrm flipH="1" flipV="1">
            <a:off x="2482601" y="2478268"/>
            <a:ext cx="1024473" cy="455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65" idx="6"/>
            <a:endCxn id="76" idx="2"/>
          </p:cNvCxnSpPr>
          <p:nvPr/>
        </p:nvCxnSpPr>
        <p:spPr bwMode="auto">
          <a:xfrm flipH="1" flipV="1">
            <a:off x="6211321" y="2541781"/>
            <a:ext cx="1097581" cy="378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76" idx="2"/>
            <a:endCxn id="62" idx="6"/>
          </p:cNvCxnSpPr>
          <p:nvPr/>
        </p:nvCxnSpPr>
        <p:spPr bwMode="auto">
          <a:xfrm flipH="1">
            <a:off x="5040411" y="2541781"/>
            <a:ext cx="1170910" cy="354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Pie 53"/>
          <p:cNvSpPr/>
          <p:nvPr/>
        </p:nvSpPr>
        <p:spPr bwMode="auto">
          <a:xfrm>
            <a:off x="2330201" y="2301500"/>
            <a:ext cx="304800" cy="353535"/>
          </a:xfrm>
          <a:prstGeom prst="pie">
            <a:avLst>
              <a:gd name="adj1" fmla="val 1367083"/>
              <a:gd name="adj2" fmla="val 947819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Pie 54"/>
          <p:cNvSpPr/>
          <p:nvPr/>
        </p:nvSpPr>
        <p:spPr bwMode="auto">
          <a:xfrm>
            <a:off x="6058921" y="2370932"/>
            <a:ext cx="304800" cy="341698"/>
          </a:xfrm>
          <a:prstGeom prst="pie">
            <a:avLst>
              <a:gd name="adj1" fmla="val 1367083"/>
              <a:gd name="adj2" fmla="val 960972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6" name="Straight Connector 55"/>
          <p:cNvCxnSpPr>
            <a:stCxn id="75" idx="6"/>
            <a:endCxn id="32" idx="2"/>
          </p:cNvCxnSpPr>
          <p:nvPr/>
        </p:nvCxnSpPr>
        <p:spPr bwMode="auto">
          <a:xfrm flipH="1" flipV="1">
            <a:off x="1365844" y="3496660"/>
            <a:ext cx="1988829" cy="573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Bevel 57"/>
          <p:cNvSpPr/>
          <p:nvPr/>
        </p:nvSpPr>
        <p:spPr>
          <a:xfrm>
            <a:off x="183828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2</a:t>
            </a:r>
          </a:p>
        </p:txBody>
      </p:sp>
      <p:sp>
        <p:nvSpPr>
          <p:cNvPr id="59" name="Bevel 58"/>
          <p:cNvSpPr/>
          <p:nvPr/>
        </p:nvSpPr>
        <p:spPr>
          <a:xfrm>
            <a:off x="2607913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60" name="Bevel 59"/>
          <p:cNvSpPr/>
          <p:nvPr/>
        </p:nvSpPr>
        <p:spPr>
          <a:xfrm>
            <a:off x="3361554" y="2919299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4</a:t>
            </a:r>
            <a:endParaRPr lang="en-US" sz="1600" baseline="-25000" dirty="0"/>
          </a:p>
        </p:txBody>
      </p:sp>
      <p:sp>
        <p:nvSpPr>
          <p:cNvPr id="62" name="Bevel 61"/>
          <p:cNvSpPr/>
          <p:nvPr/>
        </p:nvSpPr>
        <p:spPr>
          <a:xfrm>
            <a:off x="4743231" y="2896051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5</a:t>
            </a:r>
            <a:endParaRPr lang="en-US" sz="1600" baseline="-25000" dirty="0"/>
          </a:p>
        </p:txBody>
      </p:sp>
      <p:sp>
        <p:nvSpPr>
          <p:cNvPr id="63" name="Bevel 62"/>
          <p:cNvSpPr/>
          <p:nvPr/>
        </p:nvSpPr>
        <p:spPr>
          <a:xfrm>
            <a:off x="551166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6</a:t>
            </a:r>
          </a:p>
        </p:txBody>
      </p:sp>
      <p:sp>
        <p:nvSpPr>
          <p:cNvPr id="64" name="Bevel 63"/>
          <p:cNvSpPr/>
          <p:nvPr/>
        </p:nvSpPr>
        <p:spPr>
          <a:xfrm>
            <a:off x="6268708" y="2911537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7</a:t>
            </a:r>
            <a:endParaRPr lang="en-US" sz="1600" baseline="-25000" dirty="0"/>
          </a:p>
        </p:txBody>
      </p:sp>
      <p:sp>
        <p:nvSpPr>
          <p:cNvPr id="65" name="Bevel 64"/>
          <p:cNvSpPr/>
          <p:nvPr/>
        </p:nvSpPr>
        <p:spPr>
          <a:xfrm>
            <a:off x="7011722" y="2920773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8</a:t>
            </a:r>
            <a:endParaRPr lang="en-US" sz="1600" baseline="-25000" dirty="0"/>
          </a:p>
        </p:txBody>
      </p:sp>
      <p:sp>
        <p:nvSpPr>
          <p:cNvPr id="73" name="Bevel 72"/>
          <p:cNvSpPr/>
          <p:nvPr/>
        </p:nvSpPr>
        <p:spPr>
          <a:xfrm>
            <a:off x="4896412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H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74" name="Bevel 73"/>
          <p:cNvSpPr/>
          <p:nvPr/>
        </p:nvSpPr>
        <p:spPr>
          <a:xfrm>
            <a:off x="3977640" y="4051534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75" name="Bevel 74"/>
          <p:cNvSpPr/>
          <p:nvPr/>
        </p:nvSpPr>
        <p:spPr>
          <a:xfrm>
            <a:off x="3057493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H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76" name="Bevel 75"/>
          <p:cNvSpPr/>
          <p:nvPr/>
        </p:nvSpPr>
        <p:spPr>
          <a:xfrm>
            <a:off x="5914141" y="1947421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91" name="Straight Connector 90"/>
          <p:cNvCxnSpPr>
            <a:stCxn id="75" idx="6"/>
            <a:endCxn id="65" idx="2"/>
          </p:cNvCxnSpPr>
          <p:nvPr/>
        </p:nvCxnSpPr>
        <p:spPr bwMode="auto">
          <a:xfrm flipV="1">
            <a:off x="3354673" y="3515133"/>
            <a:ext cx="3954229" cy="5548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Pie 93"/>
          <p:cNvSpPr/>
          <p:nvPr/>
        </p:nvSpPr>
        <p:spPr bwMode="auto">
          <a:xfrm>
            <a:off x="3214085" y="3893239"/>
            <a:ext cx="304800" cy="353535"/>
          </a:xfrm>
          <a:prstGeom prst="pie">
            <a:avLst>
              <a:gd name="adj1" fmla="val 11602180"/>
              <a:gd name="adj2" fmla="val 2077340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Reliability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dirty="0" smtClean="0"/>
                  <a:t>Set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700" dirty="0" smtClean="0"/>
                  <a:t>,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7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700" dirty="0" smtClean="0"/>
                  <a:t>.</a:t>
                </a:r>
                <a:endParaRPr lang="en-US" sz="17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blipFill rotWithShape="0">
                <a:blip r:embed="rId2"/>
                <a:stretch>
                  <a:fillRect l="-429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Bevel 31"/>
          <p:cNvSpPr/>
          <p:nvPr/>
        </p:nvSpPr>
        <p:spPr>
          <a:xfrm>
            <a:off x="1068664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X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44" name="Bevel 43"/>
          <p:cNvSpPr/>
          <p:nvPr/>
        </p:nvSpPr>
        <p:spPr>
          <a:xfrm>
            <a:off x="2185421" y="1883908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L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>
            <a:stCxn id="32" idx="6"/>
            <a:endCxn id="44" idx="2"/>
          </p:cNvCxnSpPr>
          <p:nvPr/>
        </p:nvCxnSpPr>
        <p:spPr bwMode="auto">
          <a:xfrm flipV="1">
            <a:off x="1365844" y="2478268"/>
            <a:ext cx="1116757" cy="424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44" idx="2"/>
          </p:cNvCxnSpPr>
          <p:nvPr/>
        </p:nvCxnSpPr>
        <p:spPr bwMode="auto">
          <a:xfrm flipH="1" flipV="1">
            <a:off x="2482601" y="2478268"/>
            <a:ext cx="1024473" cy="455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65" idx="6"/>
            <a:endCxn id="76" idx="2"/>
          </p:cNvCxnSpPr>
          <p:nvPr/>
        </p:nvCxnSpPr>
        <p:spPr bwMode="auto">
          <a:xfrm flipH="1" flipV="1">
            <a:off x="6211321" y="2541781"/>
            <a:ext cx="1097581" cy="378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76" idx="2"/>
            <a:endCxn id="62" idx="6"/>
          </p:cNvCxnSpPr>
          <p:nvPr/>
        </p:nvCxnSpPr>
        <p:spPr bwMode="auto">
          <a:xfrm flipH="1">
            <a:off x="5040411" y="2541781"/>
            <a:ext cx="1170910" cy="354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Pie 53"/>
          <p:cNvSpPr/>
          <p:nvPr/>
        </p:nvSpPr>
        <p:spPr bwMode="auto">
          <a:xfrm>
            <a:off x="2330201" y="2301500"/>
            <a:ext cx="304800" cy="353535"/>
          </a:xfrm>
          <a:prstGeom prst="pie">
            <a:avLst>
              <a:gd name="adj1" fmla="val 1367083"/>
              <a:gd name="adj2" fmla="val 947819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Pie 54"/>
          <p:cNvSpPr/>
          <p:nvPr/>
        </p:nvSpPr>
        <p:spPr bwMode="auto">
          <a:xfrm>
            <a:off x="6058921" y="2370932"/>
            <a:ext cx="304800" cy="341698"/>
          </a:xfrm>
          <a:prstGeom prst="pie">
            <a:avLst>
              <a:gd name="adj1" fmla="val 1367083"/>
              <a:gd name="adj2" fmla="val 960972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6" name="Straight Connector 55"/>
          <p:cNvCxnSpPr>
            <a:stCxn id="75" idx="6"/>
            <a:endCxn id="32" idx="2"/>
          </p:cNvCxnSpPr>
          <p:nvPr/>
        </p:nvCxnSpPr>
        <p:spPr bwMode="auto">
          <a:xfrm flipH="1" flipV="1">
            <a:off x="1365844" y="3496660"/>
            <a:ext cx="1988829" cy="573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267855" y="5105400"/>
            <a:ext cx="83866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All 4-failure patterns are correctable.</a:t>
            </a:r>
            <a:endParaRPr lang="en-US" sz="1500" dirty="0"/>
          </a:p>
        </p:txBody>
      </p:sp>
      <p:sp>
        <p:nvSpPr>
          <p:cNvPr id="58" name="Bevel 57"/>
          <p:cNvSpPr/>
          <p:nvPr/>
        </p:nvSpPr>
        <p:spPr>
          <a:xfrm>
            <a:off x="183828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2</a:t>
            </a:r>
          </a:p>
        </p:txBody>
      </p:sp>
      <p:sp>
        <p:nvSpPr>
          <p:cNvPr id="59" name="Bevel 58"/>
          <p:cNvSpPr/>
          <p:nvPr/>
        </p:nvSpPr>
        <p:spPr>
          <a:xfrm>
            <a:off x="2607913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60" name="Bevel 59"/>
          <p:cNvSpPr/>
          <p:nvPr/>
        </p:nvSpPr>
        <p:spPr>
          <a:xfrm>
            <a:off x="3361554" y="2919299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4</a:t>
            </a:r>
            <a:endParaRPr lang="en-US" sz="1600" baseline="-25000" dirty="0"/>
          </a:p>
        </p:txBody>
      </p:sp>
      <p:sp>
        <p:nvSpPr>
          <p:cNvPr id="62" name="Bevel 61"/>
          <p:cNvSpPr/>
          <p:nvPr/>
        </p:nvSpPr>
        <p:spPr>
          <a:xfrm>
            <a:off x="4743231" y="2896051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5</a:t>
            </a:r>
            <a:endParaRPr lang="en-US" sz="1600" baseline="-25000" dirty="0"/>
          </a:p>
        </p:txBody>
      </p:sp>
      <p:sp>
        <p:nvSpPr>
          <p:cNvPr id="63" name="Bevel 62"/>
          <p:cNvSpPr/>
          <p:nvPr/>
        </p:nvSpPr>
        <p:spPr>
          <a:xfrm>
            <a:off x="551166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6</a:t>
            </a:r>
          </a:p>
        </p:txBody>
      </p:sp>
      <p:sp>
        <p:nvSpPr>
          <p:cNvPr id="64" name="Bevel 63"/>
          <p:cNvSpPr/>
          <p:nvPr/>
        </p:nvSpPr>
        <p:spPr>
          <a:xfrm>
            <a:off x="6268708" y="2911537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7</a:t>
            </a:r>
            <a:endParaRPr lang="en-US" sz="1600" baseline="-25000" dirty="0"/>
          </a:p>
        </p:txBody>
      </p:sp>
      <p:sp>
        <p:nvSpPr>
          <p:cNvPr id="65" name="Bevel 64"/>
          <p:cNvSpPr/>
          <p:nvPr/>
        </p:nvSpPr>
        <p:spPr>
          <a:xfrm>
            <a:off x="7011722" y="2920773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8</a:t>
            </a:r>
            <a:endParaRPr lang="en-US" sz="1600" baseline="-25000" dirty="0"/>
          </a:p>
        </p:txBody>
      </p:sp>
      <p:sp>
        <p:nvSpPr>
          <p:cNvPr id="73" name="Bevel 72"/>
          <p:cNvSpPr/>
          <p:nvPr/>
        </p:nvSpPr>
        <p:spPr>
          <a:xfrm>
            <a:off x="4896412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3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4" name="Bevel 73"/>
          <p:cNvSpPr/>
          <p:nvPr/>
        </p:nvSpPr>
        <p:spPr>
          <a:xfrm>
            <a:off x="3977640" y="4051534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2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5" name="Bevel 74"/>
          <p:cNvSpPr/>
          <p:nvPr/>
        </p:nvSpPr>
        <p:spPr>
          <a:xfrm>
            <a:off x="3057493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6" name="Bevel 75"/>
          <p:cNvSpPr/>
          <p:nvPr/>
        </p:nvSpPr>
        <p:spPr>
          <a:xfrm>
            <a:off x="5914141" y="1947421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91" name="Straight Connector 90"/>
          <p:cNvCxnSpPr>
            <a:stCxn id="75" idx="6"/>
            <a:endCxn id="65" idx="2"/>
          </p:cNvCxnSpPr>
          <p:nvPr/>
        </p:nvCxnSpPr>
        <p:spPr bwMode="auto">
          <a:xfrm flipV="1">
            <a:off x="3354673" y="3515133"/>
            <a:ext cx="3954229" cy="5548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Pie 93"/>
          <p:cNvSpPr/>
          <p:nvPr/>
        </p:nvSpPr>
        <p:spPr bwMode="auto">
          <a:xfrm>
            <a:off x="3214085" y="3893239"/>
            <a:ext cx="304800" cy="353535"/>
          </a:xfrm>
          <a:prstGeom prst="pie">
            <a:avLst>
              <a:gd name="adj1" fmla="val 11602180"/>
              <a:gd name="adj2" fmla="val 2077340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9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61452" y="1800047"/>
            <a:ext cx="857102" cy="762082"/>
          </a:xfrm>
          <a:prstGeom prst="rect">
            <a:avLst/>
          </a:prstGeom>
          <a:noFill/>
        </p:spPr>
      </p:pic>
      <p:pic>
        <p:nvPicPr>
          <p:cNvPr id="30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1186" y="2811380"/>
            <a:ext cx="857102" cy="762082"/>
          </a:xfrm>
          <a:prstGeom prst="rect">
            <a:avLst/>
          </a:prstGeom>
          <a:noFill/>
        </p:spPr>
      </p:pic>
      <p:pic>
        <p:nvPicPr>
          <p:cNvPr id="31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46269" y="3986146"/>
            <a:ext cx="857102" cy="762082"/>
          </a:xfrm>
          <a:prstGeom prst="rect">
            <a:avLst/>
          </a:prstGeom>
          <a:noFill/>
        </p:spPr>
      </p:pic>
      <p:pic>
        <p:nvPicPr>
          <p:cNvPr id="33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76542" y="2818439"/>
            <a:ext cx="857102" cy="762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8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Reliability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dirty="0" smtClean="0"/>
                  <a:t>Set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700" dirty="0" smtClean="0"/>
                  <a:t>,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7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700" dirty="0" smtClean="0"/>
                  <a:t>.</a:t>
                </a:r>
                <a:endParaRPr lang="en-US" sz="17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blipFill rotWithShape="0">
                <a:blip r:embed="rId2"/>
                <a:stretch>
                  <a:fillRect l="-429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Bevel 31"/>
          <p:cNvSpPr/>
          <p:nvPr/>
        </p:nvSpPr>
        <p:spPr>
          <a:xfrm>
            <a:off x="1068664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X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44" name="Bevel 43"/>
          <p:cNvSpPr/>
          <p:nvPr/>
        </p:nvSpPr>
        <p:spPr>
          <a:xfrm>
            <a:off x="2185421" y="1883908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L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>
            <a:stCxn id="32" idx="6"/>
            <a:endCxn id="44" idx="2"/>
          </p:cNvCxnSpPr>
          <p:nvPr/>
        </p:nvCxnSpPr>
        <p:spPr bwMode="auto">
          <a:xfrm flipV="1">
            <a:off x="1365844" y="2478268"/>
            <a:ext cx="1116757" cy="424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44" idx="2"/>
          </p:cNvCxnSpPr>
          <p:nvPr/>
        </p:nvCxnSpPr>
        <p:spPr bwMode="auto">
          <a:xfrm flipH="1" flipV="1">
            <a:off x="2482601" y="2478268"/>
            <a:ext cx="1024473" cy="455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65" idx="6"/>
            <a:endCxn id="76" idx="2"/>
          </p:cNvCxnSpPr>
          <p:nvPr/>
        </p:nvCxnSpPr>
        <p:spPr bwMode="auto">
          <a:xfrm flipH="1" flipV="1">
            <a:off x="6211321" y="2541781"/>
            <a:ext cx="1097581" cy="378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76" idx="2"/>
            <a:endCxn id="62" idx="6"/>
          </p:cNvCxnSpPr>
          <p:nvPr/>
        </p:nvCxnSpPr>
        <p:spPr bwMode="auto">
          <a:xfrm flipH="1">
            <a:off x="5040411" y="2541781"/>
            <a:ext cx="1170910" cy="354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Pie 53"/>
          <p:cNvSpPr/>
          <p:nvPr/>
        </p:nvSpPr>
        <p:spPr bwMode="auto">
          <a:xfrm>
            <a:off x="2330201" y="2301500"/>
            <a:ext cx="304800" cy="353535"/>
          </a:xfrm>
          <a:prstGeom prst="pie">
            <a:avLst>
              <a:gd name="adj1" fmla="val 1367083"/>
              <a:gd name="adj2" fmla="val 947819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Pie 54"/>
          <p:cNvSpPr/>
          <p:nvPr/>
        </p:nvSpPr>
        <p:spPr bwMode="auto">
          <a:xfrm>
            <a:off x="6058921" y="2370932"/>
            <a:ext cx="304800" cy="341698"/>
          </a:xfrm>
          <a:prstGeom prst="pie">
            <a:avLst>
              <a:gd name="adj1" fmla="val 1367083"/>
              <a:gd name="adj2" fmla="val 960972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6" name="Straight Connector 55"/>
          <p:cNvCxnSpPr>
            <a:stCxn id="75" idx="6"/>
            <a:endCxn id="32" idx="2"/>
          </p:cNvCxnSpPr>
          <p:nvPr/>
        </p:nvCxnSpPr>
        <p:spPr bwMode="auto">
          <a:xfrm flipH="1" flipV="1">
            <a:off x="1365844" y="3496660"/>
            <a:ext cx="1988829" cy="573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267855" y="5105400"/>
            <a:ext cx="8386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All 4-failure patterns are correctable.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Some 5-failure patterns are not correctable.</a:t>
            </a:r>
            <a:endParaRPr lang="en-US" sz="1500" dirty="0"/>
          </a:p>
        </p:txBody>
      </p:sp>
      <p:sp>
        <p:nvSpPr>
          <p:cNvPr id="58" name="Bevel 57"/>
          <p:cNvSpPr/>
          <p:nvPr/>
        </p:nvSpPr>
        <p:spPr>
          <a:xfrm>
            <a:off x="183828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2</a:t>
            </a:r>
          </a:p>
        </p:txBody>
      </p:sp>
      <p:sp>
        <p:nvSpPr>
          <p:cNvPr id="59" name="Bevel 58"/>
          <p:cNvSpPr/>
          <p:nvPr/>
        </p:nvSpPr>
        <p:spPr>
          <a:xfrm>
            <a:off x="2607913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60" name="Bevel 59"/>
          <p:cNvSpPr/>
          <p:nvPr/>
        </p:nvSpPr>
        <p:spPr>
          <a:xfrm>
            <a:off x="3361554" y="2919299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4</a:t>
            </a:r>
            <a:endParaRPr lang="en-US" sz="1600" baseline="-25000" dirty="0"/>
          </a:p>
        </p:txBody>
      </p:sp>
      <p:sp>
        <p:nvSpPr>
          <p:cNvPr id="62" name="Bevel 61"/>
          <p:cNvSpPr/>
          <p:nvPr/>
        </p:nvSpPr>
        <p:spPr>
          <a:xfrm>
            <a:off x="4743231" y="2896051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5</a:t>
            </a:r>
            <a:endParaRPr lang="en-US" sz="1600" baseline="-25000" dirty="0"/>
          </a:p>
        </p:txBody>
      </p:sp>
      <p:sp>
        <p:nvSpPr>
          <p:cNvPr id="63" name="Bevel 62"/>
          <p:cNvSpPr/>
          <p:nvPr/>
        </p:nvSpPr>
        <p:spPr>
          <a:xfrm>
            <a:off x="551166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6</a:t>
            </a:r>
          </a:p>
        </p:txBody>
      </p:sp>
      <p:sp>
        <p:nvSpPr>
          <p:cNvPr id="64" name="Bevel 63"/>
          <p:cNvSpPr/>
          <p:nvPr/>
        </p:nvSpPr>
        <p:spPr>
          <a:xfrm>
            <a:off x="6268708" y="2911537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7</a:t>
            </a:r>
            <a:endParaRPr lang="en-US" sz="1600" baseline="-25000" dirty="0"/>
          </a:p>
        </p:txBody>
      </p:sp>
      <p:sp>
        <p:nvSpPr>
          <p:cNvPr id="65" name="Bevel 64"/>
          <p:cNvSpPr/>
          <p:nvPr/>
        </p:nvSpPr>
        <p:spPr>
          <a:xfrm>
            <a:off x="7011722" y="2920773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8</a:t>
            </a:r>
            <a:endParaRPr lang="en-US" sz="1600" baseline="-25000" dirty="0"/>
          </a:p>
        </p:txBody>
      </p:sp>
      <p:sp>
        <p:nvSpPr>
          <p:cNvPr id="73" name="Bevel 72"/>
          <p:cNvSpPr/>
          <p:nvPr/>
        </p:nvSpPr>
        <p:spPr>
          <a:xfrm>
            <a:off x="4896412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3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4" name="Bevel 73"/>
          <p:cNvSpPr/>
          <p:nvPr/>
        </p:nvSpPr>
        <p:spPr>
          <a:xfrm>
            <a:off x="3977640" y="4051534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2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5" name="Bevel 74"/>
          <p:cNvSpPr/>
          <p:nvPr/>
        </p:nvSpPr>
        <p:spPr>
          <a:xfrm>
            <a:off x="3057493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6" name="Bevel 75"/>
          <p:cNvSpPr/>
          <p:nvPr/>
        </p:nvSpPr>
        <p:spPr>
          <a:xfrm>
            <a:off x="5914141" y="1947421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91" name="Straight Connector 90"/>
          <p:cNvCxnSpPr>
            <a:stCxn id="75" idx="6"/>
            <a:endCxn id="65" idx="2"/>
          </p:cNvCxnSpPr>
          <p:nvPr/>
        </p:nvCxnSpPr>
        <p:spPr bwMode="auto">
          <a:xfrm flipV="1">
            <a:off x="3354673" y="3515133"/>
            <a:ext cx="3954229" cy="5548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Pie 93"/>
          <p:cNvSpPr/>
          <p:nvPr/>
        </p:nvSpPr>
        <p:spPr bwMode="auto">
          <a:xfrm>
            <a:off x="3214085" y="3893239"/>
            <a:ext cx="304800" cy="353535"/>
          </a:xfrm>
          <a:prstGeom prst="pie">
            <a:avLst>
              <a:gd name="adj1" fmla="val 11602180"/>
              <a:gd name="adj2" fmla="val 2077340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9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10045" y="1883908"/>
            <a:ext cx="857102" cy="762082"/>
          </a:xfrm>
          <a:prstGeom prst="rect">
            <a:avLst/>
          </a:prstGeom>
          <a:noFill/>
        </p:spPr>
      </p:pic>
      <p:pic>
        <p:nvPicPr>
          <p:cNvPr id="30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37934" y="3986146"/>
            <a:ext cx="857102" cy="762082"/>
          </a:xfrm>
          <a:prstGeom prst="rect">
            <a:avLst/>
          </a:prstGeom>
          <a:noFill/>
        </p:spPr>
      </p:pic>
      <p:pic>
        <p:nvPicPr>
          <p:cNvPr id="31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46269" y="3986146"/>
            <a:ext cx="857102" cy="762082"/>
          </a:xfrm>
          <a:prstGeom prst="rect">
            <a:avLst/>
          </a:prstGeom>
          <a:noFill/>
        </p:spPr>
      </p:pic>
      <p:pic>
        <p:nvPicPr>
          <p:cNvPr id="33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33670" y="2785192"/>
            <a:ext cx="857102" cy="762082"/>
          </a:xfrm>
          <a:prstGeom prst="rect">
            <a:avLst/>
          </a:prstGeom>
          <a:noFill/>
        </p:spPr>
      </p:pic>
      <p:pic>
        <p:nvPicPr>
          <p:cNvPr id="34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65041" y="3967673"/>
            <a:ext cx="857102" cy="762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1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Reliability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dirty="0" smtClean="0"/>
                  <a:t>Set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700" dirty="0" smtClean="0"/>
                  <a:t>,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7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700" dirty="0" smtClean="0"/>
                  <a:t>.</a:t>
                </a:r>
                <a:endParaRPr lang="en-US" sz="17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blipFill rotWithShape="0">
                <a:blip r:embed="rId2"/>
                <a:stretch>
                  <a:fillRect l="-429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Bevel 31"/>
          <p:cNvSpPr/>
          <p:nvPr/>
        </p:nvSpPr>
        <p:spPr>
          <a:xfrm>
            <a:off x="1068664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X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44" name="Bevel 43"/>
          <p:cNvSpPr/>
          <p:nvPr/>
        </p:nvSpPr>
        <p:spPr>
          <a:xfrm>
            <a:off x="2185421" y="1883908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L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>
            <a:stCxn id="32" idx="6"/>
            <a:endCxn id="44" idx="2"/>
          </p:cNvCxnSpPr>
          <p:nvPr/>
        </p:nvCxnSpPr>
        <p:spPr bwMode="auto">
          <a:xfrm flipV="1">
            <a:off x="1365844" y="2478268"/>
            <a:ext cx="1116757" cy="424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44" idx="2"/>
          </p:cNvCxnSpPr>
          <p:nvPr/>
        </p:nvCxnSpPr>
        <p:spPr bwMode="auto">
          <a:xfrm flipH="1" flipV="1">
            <a:off x="2482601" y="2478268"/>
            <a:ext cx="1024473" cy="455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65" idx="6"/>
            <a:endCxn id="76" idx="2"/>
          </p:cNvCxnSpPr>
          <p:nvPr/>
        </p:nvCxnSpPr>
        <p:spPr bwMode="auto">
          <a:xfrm flipH="1" flipV="1">
            <a:off x="6211321" y="2541781"/>
            <a:ext cx="1097581" cy="378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76" idx="2"/>
            <a:endCxn id="62" idx="6"/>
          </p:cNvCxnSpPr>
          <p:nvPr/>
        </p:nvCxnSpPr>
        <p:spPr bwMode="auto">
          <a:xfrm flipH="1">
            <a:off x="5040411" y="2541781"/>
            <a:ext cx="1170910" cy="354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Pie 53"/>
          <p:cNvSpPr/>
          <p:nvPr/>
        </p:nvSpPr>
        <p:spPr bwMode="auto">
          <a:xfrm>
            <a:off x="2330201" y="2301500"/>
            <a:ext cx="304800" cy="353535"/>
          </a:xfrm>
          <a:prstGeom prst="pie">
            <a:avLst>
              <a:gd name="adj1" fmla="val 1367083"/>
              <a:gd name="adj2" fmla="val 947819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Pie 54"/>
          <p:cNvSpPr/>
          <p:nvPr/>
        </p:nvSpPr>
        <p:spPr bwMode="auto">
          <a:xfrm>
            <a:off x="6058921" y="2370932"/>
            <a:ext cx="304800" cy="341698"/>
          </a:xfrm>
          <a:prstGeom prst="pie">
            <a:avLst>
              <a:gd name="adj1" fmla="val 1367083"/>
              <a:gd name="adj2" fmla="val 960972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6" name="Straight Connector 55"/>
          <p:cNvCxnSpPr>
            <a:stCxn id="75" idx="6"/>
            <a:endCxn id="32" idx="2"/>
          </p:cNvCxnSpPr>
          <p:nvPr/>
        </p:nvCxnSpPr>
        <p:spPr bwMode="auto">
          <a:xfrm flipH="1" flipV="1">
            <a:off x="1365844" y="3496660"/>
            <a:ext cx="1988829" cy="573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267855" y="5121564"/>
            <a:ext cx="838661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All 4-failure patterns are correctable.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Some 5-failure patterns are not correctable.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smtClean="0"/>
              <a:t>Other 5-failure patterns might be correctable.</a:t>
            </a:r>
            <a:endParaRPr lang="en-US" sz="1500" dirty="0"/>
          </a:p>
        </p:txBody>
      </p:sp>
      <p:sp>
        <p:nvSpPr>
          <p:cNvPr id="58" name="Bevel 57"/>
          <p:cNvSpPr/>
          <p:nvPr/>
        </p:nvSpPr>
        <p:spPr>
          <a:xfrm>
            <a:off x="183828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2</a:t>
            </a:r>
          </a:p>
        </p:txBody>
      </p:sp>
      <p:sp>
        <p:nvSpPr>
          <p:cNvPr id="59" name="Bevel 58"/>
          <p:cNvSpPr/>
          <p:nvPr/>
        </p:nvSpPr>
        <p:spPr>
          <a:xfrm>
            <a:off x="2607913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60" name="Bevel 59"/>
          <p:cNvSpPr/>
          <p:nvPr/>
        </p:nvSpPr>
        <p:spPr>
          <a:xfrm>
            <a:off x="3361554" y="2919299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4</a:t>
            </a:r>
            <a:endParaRPr lang="en-US" sz="1600" baseline="-25000" dirty="0"/>
          </a:p>
        </p:txBody>
      </p:sp>
      <p:sp>
        <p:nvSpPr>
          <p:cNvPr id="62" name="Bevel 61"/>
          <p:cNvSpPr/>
          <p:nvPr/>
        </p:nvSpPr>
        <p:spPr>
          <a:xfrm>
            <a:off x="4743231" y="2896051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5</a:t>
            </a:r>
            <a:endParaRPr lang="en-US" sz="1600" baseline="-25000" dirty="0"/>
          </a:p>
        </p:txBody>
      </p:sp>
      <p:sp>
        <p:nvSpPr>
          <p:cNvPr id="63" name="Bevel 62"/>
          <p:cNvSpPr/>
          <p:nvPr/>
        </p:nvSpPr>
        <p:spPr>
          <a:xfrm>
            <a:off x="551166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6</a:t>
            </a:r>
          </a:p>
        </p:txBody>
      </p:sp>
      <p:sp>
        <p:nvSpPr>
          <p:cNvPr id="64" name="Bevel 63"/>
          <p:cNvSpPr/>
          <p:nvPr/>
        </p:nvSpPr>
        <p:spPr>
          <a:xfrm>
            <a:off x="6268708" y="2911537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7</a:t>
            </a:r>
            <a:endParaRPr lang="en-US" sz="1600" baseline="-25000" dirty="0"/>
          </a:p>
        </p:txBody>
      </p:sp>
      <p:sp>
        <p:nvSpPr>
          <p:cNvPr id="65" name="Bevel 64"/>
          <p:cNvSpPr/>
          <p:nvPr/>
        </p:nvSpPr>
        <p:spPr>
          <a:xfrm>
            <a:off x="7011722" y="2920773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8</a:t>
            </a:r>
            <a:endParaRPr lang="en-US" sz="1600" baseline="-25000" dirty="0"/>
          </a:p>
        </p:txBody>
      </p:sp>
      <p:sp>
        <p:nvSpPr>
          <p:cNvPr id="73" name="Bevel 72"/>
          <p:cNvSpPr/>
          <p:nvPr/>
        </p:nvSpPr>
        <p:spPr>
          <a:xfrm>
            <a:off x="4896412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3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4" name="Bevel 73"/>
          <p:cNvSpPr/>
          <p:nvPr/>
        </p:nvSpPr>
        <p:spPr>
          <a:xfrm>
            <a:off x="3977640" y="4051534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2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5" name="Bevel 74"/>
          <p:cNvSpPr/>
          <p:nvPr/>
        </p:nvSpPr>
        <p:spPr>
          <a:xfrm>
            <a:off x="3057493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6" name="Bevel 75"/>
          <p:cNvSpPr/>
          <p:nvPr/>
        </p:nvSpPr>
        <p:spPr>
          <a:xfrm>
            <a:off x="5914141" y="1947421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91" name="Straight Connector 90"/>
          <p:cNvCxnSpPr>
            <a:stCxn id="75" idx="6"/>
            <a:endCxn id="65" idx="2"/>
          </p:cNvCxnSpPr>
          <p:nvPr/>
        </p:nvCxnSpPr>
        <p:spPr bwMode="auto">
          <a:xfrm flipV="1">
            <a:off x="3354673" y="3515133"/>
            <a:ext cx="3954229" cy="5548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Pie 93"/>
          <p:cNvSpPr/>
          <p:nvPr/>
        </p:nvSpPr>
        <p:spPr bwMode="auto">
          <a:xfrm>
            <a:off x="3214085" y="3893239"/>
            <a:ext cx="304800" cy="353535"/>
          </a:xfrm>
          <a:prstGeom prst="pie">
            <a:avLst>
              <a:gd name="adj1" fmla="val 11602180"/>
              <a:gd name="adj2" fmla="val 2077340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9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10045" y="1883908"/>
            <a:ext cx="857102" cy="762082"/>
          </a:xfrm>
          <a:prstGeom prst="rect">
            <a:avLst/>
          </a:prstGeom>
          <a:noFill/>
        </p:spPr>
      </p:pic>
      <p:pic>
        <p:nvPicPr>
          <p:cNvPr id="30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54620" y="2836912"/>
            <a:ext cx="857102" cy="762082"/>
          </a:xfrm>
          <a:prstGeom prst="rect">
            <a:avLst/>
          </a:prstGeom>
          <a:noFill/>
        </p:spPr>
      </p:pic>
      <p:pic>
        <p:nvPicPr>
          <p:cNvPr id="31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9195" y="2818439"/>
            <a:ext cx="857102" cy="762082"/>
          </a:xfrm>
          <a:prstGeom prst="rect">
            <a:avLst/>
          </a:prstGeom>
          <a:noFill/>
        </p:spPr>
      </p:pic>
      <p:pic>
        <p:nvPicPr>
          <p:cNvPr id="33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99949" y="2818439"/>
            <a:ext cx="857102" cy="762082"/>
          </a:xfrm>
          <a:prstGeom prst="rect">
            <a:avLst/>
          </a:prstGeom>
          <a:noFill/>
        </p:spPr>
      </p:pic>
      <p:pic>
        <p:nvPicPr>
          <p:cNvPr id="34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65041" y="3967673"/>
            <a:ext cx="857102" cy="762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5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Local decoding: paradigm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58807" name="Text Box 87"/>
          <p:cNvSpPr txBox="1">
            <a:spLocks noChangeArrowheads="1"/>
          </p:cNvSpPr>
          <p:nvPr/>
        </p:nvSpPr>
        <p:spPr bwMode="auto">
          <a:xfrm>
            <a:off x="0" y="5638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373310" y="1652233"/>
            <a:ext cx="1172700" cy="228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0110001</a:t>
            </a:r>
            <a:endParaRPr lang="en-US" dirty="0"/>
          </a:p>
        </p:txBody>
      </p:sp>
      <p:sp>
        <p:nvSpPr>
          <p:cNvPr id="12" name="Bevel 11"/>
          <p:cNvSpPr/>
          <p:nvPr/>
        </p:nvSpPr>
        <p:spPr>
          <a:xfrm>
            <a:off x="2430710" y="1652233"/>
            <a:ext cx="1711404" cy="228600"/>
          </a:xfrm>
          <a:prstGeom prst="bevel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011000100101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668710" y="1728433"/>
            <a:ext cx="717093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vel 20"/>
          <p:cNvSpPr/>
          <p:nvPr/>
        </p:nvSpPr>
        <p:spPr>
          <a:xfrm>
            <a:off x="8069510" y="1652233"/>
            <a:ext cx="304800" cy="228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Bevel 21"/>
          <p:cNvSpPr/>
          <p:nvPr/>
        </p:nvSpPr>
        <p:spPr>
          <a:xfrm>
            <a:off x="5402510" y="1652233"/>
            <a:ext cx="1711404" cy="228600"/>
          </a:xfrm>
          <a:prstGeom prst="bevel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smtClean="0"/>
              <a:t>00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smtClean="0"/>
              <a:t>10010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Bevel 23"/>
          <p:cNvSpPr/>
          <p:nvPr/>
        </p:nvSpPr>
        <p:spPr>
          <a:xfrm>
            <a:off x="1516310" y="2109433"/>
            <a:ext cx="1066800" cy="533400"/>
          </a:xfrm>
          <a:prstGeom prst="bevel">
            <a:avLst/>
          </a:prstGeom>
          <a:solidFill>
            <a:srgbClr val="AF75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Encoder</a:t>
            </a:r>
            <a:endParaRPr lang="en-US" sz="1600" dirty="0"/>
          </a:p>
        </p:txBody>
      </p:sp>
      <p:sp>
        <p:nvSpPr>
          <p:cNvPr id="25" name="Bevel 24"/>
          <p:cNvSpPr/>
          <p:nvPr/>
        </p:nvSpPr>
        <p:spPr>
          <a:xfrm>
            <a:off x="7078910" y="2109433"/>
            <a:ext cx="1066800" cy="533400"/>
          </a:xfrm>
          <a:prstGeom prst="bevel">
            <a:avLst/>
          </a:prstGeom>
          <a:solidFill>
            <a:srgbClr val="AF75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 Decoder</a:t>
            </a:r>
            <a:endParaRPr lang="en-US" sz="1600" dirty="0"/>
          </a:p>
        </p:txBody>
      </p:sp>
      <p:sp>
        <p:nvSpPr>
          <p:cNvPr id="26" name="Right Arrow 25"/>
          <p:cNvSpPr/>
          <p:nvPr/>
        </p:nvSpPr>
        <p:spPr>
          <a:xfrm>
            <a:off x="4259510" y="1728434"/>
            <a:ext cx="990600" cy="7619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vel 26"/>
          <p:cNvSpPr/>
          <p:nvPr/>
        </p:nvSpPr>
        <p:spPr>
          <a:xfrm>
            <a:off x="4183310" y="2109433"/>
            <a:ext cx="1143000" cy="533400"/>
          </a:xfrm>
          <a:prstGeom prst="beve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Channel</a:t>
            </a:r>
            <a:endParaRPr lang="en-US" sz="1600" dirty="0"/>
          </a:p>
        </p:txBody>
      </p:sp>
      <p:sp>
        <p:nvSpPr>
          <p:cNvPr id="28" name="Right Arrow 27"/>
          <p:cNvSpPr/>
          <p:nvPr/>
        </p:nvSpPr>
        <p:spPr>
          <a:xfrm>
            <a:off x="7231310" y="1728433"/>
            <a:ext cx="717093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600" y="4495800"/>
            <a:ext cx="86868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First account: Reed’s decoder for Muller’s codes (1954)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Implicit use: (1950s-1990s)</a:t>
            </a:r>
          </a:p>
          <a:p>
            <a:pPr marL="0"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Formal definition and systematic study (late 1990s) </a:t>
            </a:r>
            <a:r>
              <a:rPr lang="en-US" sz="1500" dirty="0" smtClean="0"/>
              <a:t>[Levin’95</a:t>
            </a:r>
            <a:r>
              <a:rPr lang="en-US" sz="1500" dirty="0"/>
              <a:t>, STV’98, KT’00]</a:t>
            </a:r>
          </a:p>
          <a:p>
            <a:pPr lvl="1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smtClean="0"/>
              <a:t> Original applications in computational complexity theory</a:t>
            </a:r>
          </a:p>
          <a:p>
            <a:pPr lvl="1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en-US" sz="1400" dirty="0" smtClean="0"/>
              <a:t>Cryptography</a:t>
            </a:r>
          </a:p>
          <a:p>
            <a:pPr lvl="1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smtClean="0"/>
              <a:t> Most recently used in practice to provide reliability in distributed storage </a:t>
            </a:r>
          </a:p>
          <a:p>
            <a:pPr lvl="1" algn="just">
              <a:spcAft>
                <a:spcPts val="3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(Microsoft Azure, Windows Server, Windows, Hadoop, etc.)</a:t>
            </a:r>
            <a:endParaRPr lang="en-US" sz="1400" dirty="0"/>
          </a:p>
        </p:txBody>
      </p:sp>
      <p:sp>
        <p:nvSpPr>
          <p:cNvPr id="34" name="Right Arrow 33"/>
          <p:cNvSpPr/>
          <p:nvPr/>
        </p:nvSpPr>
        <p:spPr>
          <a:xfrm rot="16200000" flipV="1">
            <a:off x="1935410" y="1918933"/>
            <a:ext cx="1524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 flipV="1">
            <a:off x="4678610" y="1918933"/>
            <a:ext cx="1524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6200000" flipV="1">
            <a:off x="7498010" y="1918933"/>
            <a:ext cx="1524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41579" y="3660305"/>
            <a:ext cx="6934200" cy="533400"/>
          </a:xfrm>
          <a:prstGeom prst="rect">
            <a:avLst/>
          </a:prstGeom>
          <a:noFill/>
          <a:ln w="444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41579" y="3736505"/>
            <a:ext cx="698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decoder runs in time much smaller than the message length!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6004" y="1221642"/>
                <a:ext cx="951222" cy="38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4" y="1221642"/>
                <a:ext cx="951222" cy="380297"/>
              </a:xfrm>
              <a:prstGeom prst="rect">
                <a:avLst/>
              </a:prstGeom>
              <a:blipFill rotWithShape="1">
                <a:blip r:embed="rId2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45916" y="1223381"/>
                <a:ext cx="1280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16" y="1223381"/>
                <a:ext cx="12809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50710" y="1211810"/>
                <a:ext cx="1415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+noise</a:t>
                </a:r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710" y="1211810"/>
                <a:ext cx="141500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34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79550" y="1232607"/>
                <a:ext cx="521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550" y="1232607"/>
                <a:ext cx="52168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98474" y="2745866"/>
                <a:ext cx="16364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Erases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oordinates.</a:t>
                </a:r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74" y="2745866"/>
                <a:ext cx="163647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98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80916" y="2767783"/>
                <a:ext cx="15865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oordinates.</a:t>
                </a:r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16" y="2767783"/>
                <a:ext cx="1586588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68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Reliability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dirty="0" smtClean="0"/>
                  <a:t>Set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=8,</m:t>
                    </m:r>
                  </m:oMath>
                </a14:m>
                <a:r>
                  <a:rPr lang="en-US" sz="1700" dirty="0" smtClean="0"/>
                  <a:t>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7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700" dirty="0" smtClean="0"/>
                  <a:t>.</a:t>
                </a:r>
                <a:endParaRPr lang="en-US" sz="17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10618"/>
                <a:ext cx="8534400" cy="353943"/>
              </a:xfrm>
              <a:prstGeom prst="rect">
                <a:avLst/>
              </a:prstGeom>
              <a:blipFill rotWithShape="0">
                <a:blip r:embed="rId2"/>
                <a:stretch>
                  <a:fillRect l="-429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Bevel 31"/>
          <p:cNvSpPr/>
          <p:nvPr/>
        </p:nvSpPr>
        <p:spPr>
          <a:xfrm>
            <a:off x="1068664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X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44" name="Bevel 43"/>
          <p:cNvSpPr/>
          <p:nvPr/>
        </p:nvSpPr>
        <p:spPr>
          <a:xfrm>
            <a:off x="2185421" y="1883908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L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>
            <a:stCxn id="32" idx="6"/>
            <a:endCxn id="44" idx="2"/>
          </p:cNvCxnSpPr>
          <p:nvPr/>
        </p:nvCxnSpPr>
        <p:spPr bwMode="auto">
          <a:xfrm flipV="1">
            <a:off x="1365844" y="2478268"/>
            <a:ext cx="1116757" cy="424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44" idx="2"/>
          </p:cNvCxnSpPr>
          <p:nvPr/>
        </p:nvCxnSpPr>
        <p:spPr bwMode="auto">
          <a:xfrm flipH="1" flipV="1">
            <a:off x="2482601" y="2478268"/>
            <a:ext cx="1024473" cy="455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65" idx="6"/>
            <a:endCxn id="76" idx="2"/>
          </p:cNvCxnSpPr>
          <p:nvPr/>
        </p:nvCxnSpPr>
        <p:spPr bwMode="auto">
          <a:xfrm flipH="1" flipV="1">
            <a:off x="6211321" y="2541781"/>
            <a:ext cx="1097581" cy="378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76" idx="2"/>
            <a:endCxn id="62" idx="6"/>
          </p:cNvCxnSpPr>
          <p:nvPr/>
        </p:nvCxnSpPr>
        <p:spPr bwMode="auto">
          <a:xfrm flipH="1">
            <a:off x="5040411" y="2541781"/>
            <a:ext cx="1170910" cy="354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Pie 53"/>
          <p:cNvSpPr/>
          <p:nvPr/>
        </p:nvSpPr>
        <p:spPr bwMode="auto">
          <a:xfrm>
            <a:off x="2330201" y="2301500"/>
            <a:ext cx="304800" cy="353535"/>
          </a:xfrm>
          <a:prstGeom prst="pie">
            <a:avLst>
              <a:gd name="adj1" fmla="val 1367083"/>
              <a:gd name="adj2" fmla="val 947819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Pie 54"/>
          <p:cNvSpPr/>
          <p:nvPr/>
        </p:nvSpPr>
        <p:spPr bwMode="auto">
          <a:xfrm>
            <a:off x="6058921" y="2370932"/>
            <a:ext cx="304800" cy="341698"/>
          </a:xfrm>
          <a:prstGeom prst="pie">
            <a:avLst>
              <a:gd name="adj1" fmla="val 1367083"/>
              <a:gd name="adj2" fmla="val 960972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6" name="Straight Connector 55"/>
          <p:cNvCxnSpPr>
            <a:stCxn id="75" idx="6"/>
            <a:endCxn id="32" idx="2"/>
          </p:cNvCxnSpPr>
          <p:nvPr/>
        </p:nvCxnSpPr>
        <p:spPr bwMode="auto">
          <a:xfrm flipH="1" flipV="1">
            <a:off x="1365844" y="3496660"/>
            <a:ext cx="1988829" cy="573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267855" y="5121564"/>
            <a:ext cx="838661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All 4-failure patterns are correctable.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Some 5-failure patterns are not correctable.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smtClean="0"/>
              <a:t>Other 5-failure patterns might be correctable.</a:t>
            </a:r>
            <a:endParaRPr lang="en-US" sz="1500" dirty="0"/>
          </a:p>
        </p:txBody>
      </p:sp>
      <p:sp>
        <p:nvSpPr>
          <p:cNvPr id="58" name="Bevel 57"/>
          <p:cNvSpPr/>
          <p:nvPr/>
        </p:nvSpPr>
        <p:spPr>
          <a:xfrm>
            <a:off x="183828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2</a:t>
            </a:r>
          </a:p>
        </p:txBody>
      </p:sp>
      <p:sp>
        <p:nvSpPr>
          <p:cNvPr id="59" name="Bevel 58"/>
          <p:cNvSpPr/>
          <p:nvPr/>
        </p:nvSpPr>
        <p:spPr>
          <a:xfrm>
            <a:off x="2607913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60" name="Bevel 59"/>
          <p:cNvSpPr/>
          <p:nvPr/>
        </p:nvSpPr>
        <p:spPr>
          <a:xfrm>
            <a:off x="3361554" y="2919299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4</a:t>
            </a:r>
            <a:endParaRPr lang="en-US" sz="1600" baseline="-25000" dirty="0"/>
          </a:p>
        </p:txBody>
      </p:sp>
      <p:sp>
        <p:nvSpPr>
          <p:cNvPr id="62" name="Bevel 61"/>
          <p:cNvSpPr/>
          <p:nvPr/>
        </p:nvSpPr>
        <p:spPr>
          <a:xfrm>
            <a:off x="4743231" y="2896051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5</a:t>
            </a:r>
            <a:endParaRPr lang="en-US" sz="1600" baseline="-25000" dirty="0"/>
          </a:p>
        </p:txBody>
      </p:sp>
      <p:sp>
        <p:nvSpPr>
          <p:cNvPr id="63" name="Bevel 62"/>
          <p:cNvSpPr/>
          <p:nvPr/>
        </p:nvSpPr>
        <p:spPr>
          <a:xfrm>
            <a:off x="5511668" y="2902300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/>
              <a:t>6</a:t>
            </a:r>
          </a:p>
        </p:txBody>
      </p:sp>
      <p:sp>
        <p:nvSpPr>
          <p:cNvPr id="64" name="Bevel 63"/>
          <p:cNvSpPr/>
          <p:nvPr/>
        </p:nvSpPr>
        <p:spPr>
          <a:xfrm>
            <a:off x="6268708" y="2911537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7</a:t>
            </a:r>
            <a:endParaRPr lang="en-US" sz="1600" baseline="-25000" dirty="0"/>
          </a:p>
        </p:txBody>
      </p:sp>
      <p:sp>
        <p:nvSpPr>
          <p:cNvPr id="65" name="Bevel 64"/>
          <p:cNvSpPr/>
          <p:nvPr/>
        </p:nvSpPr>
        <p:spPr>
          <a:xfrm>
            <a:off x="7011722" y="2920773"/>
            <a:ext cx="594360" cy="59436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8</a:t>
            </a:r>
            <a:endParaRPr lang="en-US" sz="1600" baseline="-25000" dirty="0"/>
          </a:p>
        </p:txBody>
      </p:sp>
      <p:sp>
        <p:nvSpPr>
          <p:cNvPr id="73" name="Bevel 72"/>
          <p:cNvSpPr/>
          <p:nvPr/>
        </p:nvSpPr>
        <p:spPr>
          <a:xfrm>
            <a:off x="4896412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3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4" name="Bevel 73"/>
          <p:cNvSpPr/>
          <p:nvPr/>
        </p:nvSpPr>
        <p:spPr>
          <a:xfrm>
            <a:off x="3977640" y="4051534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2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5" name="Bevel 74"/>
          <p:cNvSpPr/>
          <p:nvPr/>
        </p:nvSpPr>
        <p:spPr>
          <a:xfrm>
            <a:off x="3057493" y="4070007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H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76" name="Bevel 75"/>
          <p:cNvSpPr/>
          <p:nvPr/>
        </p:nvSpPr>
        <p:spPr>
          <a:xfrm>
            <a:off x="5914141" y="1947421"/>
            <a:ext cx="594360" cy="594360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91" name="Straight Connector 90"/>
          <p:cNvCxnSpPr>
            <a:stCxn id="75" idx="6"/>
            <a:endCxn id="65" idx="2"/>
          </p:cNvCxnSpPr>
          <p:nvPr/>
        </p:nvCxnSpPr>
        <p:spPr bwMode="auto">
          <a:xfrm flipV="1">
            <a:off x="3354673" y="3515133"/>
            <a:ext cx="3954229" cy="5548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Pie 93"/>
          <p:cNvSpPr/>
          <p:nvPr/>
        </p:nvSpPr>
        <p:spPr bwMode="auto">
          <a:xfrm>
            <a:off x="3214085" y="3893239"/>
            <a:ext cx="304800" cy="353535"/>
          </a:xfrm>
          <a:prstGeom prst="pie">
            <a:avLst>
              <a:gd name="adj1" fmla="val 11602180"/>
              <a:gd name="adj2" fmla="val 2077340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9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2273" y="2818897"/>
            <a:ext cx="857102" cy="762082"/>
          </a:xfrm>
          <a:prstGeom prst="rect">
            <a:avLst/>
          </a:prstGeom>
          <a:noFill/>
        </p:spPr>
      </p:pic>
      <p:pic>
        <p:nvPicPr>
          <p:cNvPr id="30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54620" y="2836912"/>
            <a:ext cx="857102" cy="762082"/>
          </a:xfrm>
          <a:prstGeom prst="rect">
            <a:avLst/>
          </a:prstGeom>
          <a:noFill/>
        </p:spPr>
      </p:pic>
      <p:pic>
        <p:nvPicPr>
          <p:cNvPr id="31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9195" y="2818439"/>
            <a:ext cx="857102" cy="762082"/>
          </a:xfrm>
          <a:prstGeom prst="rect">
            <a:avLst/>
          </a:prstGeom>
          <a:noFill/>
        </p:spPr>
      </p:pic>
      <p:pic>
        <p:nvPicPr>
          <p:cNvPr id="33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4050" y="1806943"/>
            <a:ext cx="857102" cy="762082"/>
          </a:xfrm>
          <a:prstGeom prst="rect">
            <a:avLst/>
          </a:prstGeom>
          <a:noFill/>
        </p:spPr>
      </p:pic>
      <p:pic>
        <p:nvPicPr>
          <p:cNvPr id="34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2795236"/>
            <a:ext cx="857102" cy="762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5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Combinatorics of correctable failure patterns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78" y="1371600"/>
                <a:ext cx="86106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u="sng" dirty="0" err="1" smtClean="0"/>
                  <a:t>Def</a:t>
                </a:r>
                <a:r>
                  <a:rPr lang="en-US" sz="1700" dirty="0" smtClean="0"/>
                  <a:t>: A regular failure pattern for a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)-LRC is a pattern that can be obtained by failing at most one symbol in each local group and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 extra symbols.</a:t>
                </a:r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78" y="1371600"/>
                <a:ext cx="8610600" cy="615553"/>
              </a:xfrm>
              <a:prstGeom prst="rect">
                <a:avLst/>
              </a:prstGeom>
              <a:blipFill rotWithShape="0">
                <a:blip r:embed="rId2"/>
                <a:stretch>
                  <a:fillRect l="-425" t="-2970" r="-425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Bevel 38"/>
          <p:cNvSpPr>
            <a:spLocks noChangeAspect="1"/>
          </p:cNvSpPr>
          <p:nvPr/>
        </p:nvSpPr>
        <p:spPr>
          <a:xfrm>
            <a:off x="480103" y="3132494"/>
            <a:ext cx="355059" cy="358928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1</a:t>
            </a:r>
            <a:endParaRPr lang="en-US" sz="700" baseline="-25000" dirty="0"/>
          </a:p>
        </p:txBody>
      </p:sp>
      <p:sp>
        <p:nvSpPr>
          <p:cNvPr id="40" name="Bevel 39"/>
          <p:cNvSpPr/>
          <p:nvPr/>
        </p:nvSpPr>
        <p:spPr>
          <a:xfrm>
            <a:off x="1249822" y="2461713"/>
            <a:ext cx="356616" cy="356616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/>
              <a:t>L</a:t>
            </a:r>
            <a:r>
              <a:rPr lang="en-US" sz="700" baseline="-25000" dirty="0" smtClean="0"/>
              <a:t>1</a:t>
            </a:r>
            <a:endParaRPr lang="en-US" sz="700" baseline="-25000" dirty="0"/>
          </a:p>
        </p:txBody>
      </p:sp>
      <p:cxnSp>
        <p:nvCxnSpPr>
          <p:cNvPr id="58" name="Straight Connector 57"/>
          <p:cNvCxnSpPr>
            <a:stCxn id="39" idx="6"/>
            <a:endCxn id="40" idx="2"/>
          </p:cNvCxnSpPr>
          <p:nvPr/>
        </p:nvCxnSpPr>
        <p:spPr bwMode="auto">
          <a:xfrm flipV="1">
            <a:off x="657633" y="2818329"/>
            <a:ext cx="770497" cy="3141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67" idx="6"/>
            <a:endCxn id="40" idx="2"/>
          </p:cNvCxnSpPr>
          <p:nvPr/>
        </p:nvCxnSpPr>
        <p:spPr bwMode="auto">
          <a:xfrm flipH="1" flipV="1">
            <a:off x="1428130" y="2818329"/>
            <a:ext cx="576833" cy="311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71" idx="6"/>
            <a:endCxn id="75" idx="2"/>
          </p:cNvCxnSpPr>
          <p:nvPr/>
        </p:nvCxnSpPr>
        <p:spPr bwMode="auto">
          <a:xfrm flipH="1" flipV="1">
            <a:off x="3322213" y="2818329"/>
            <a:ext cx="668587" cy="3173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75" idx="2"/>
            <a:endCxn id="68" idx="6"/>
          </p:cNvCxnSpPr>
          <p:nvPr/>
        </p:nvCxnSpPr>
        <p:spPr bwMode="auto">
          <a:xfrm flipH="1">
            <a:off x="2590729" y="2818329"/>
            <a:ext cx="731484" cy="3173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Pie 61"/>
          <p:cNvSpPr/>
          <p:nvPr/>
        </p:nvSpPr>
        <p:spPr bwMode="auto">
          <a:xfrm>
            <a:off x="1266314" y="2640027"/>
            <a:ext cx="304800" cy="353535"/>
          </a:xfrm>
          <a:prstGeom prst="pie">
            <a:avLst>
              <a:gd name="adj1" fmla="val 1367083"/>
              <a:gd name="adj2" fmla="val 947819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" name="Pie 62"/>
          <p:cNvSpPr/>
          <p:nvPr/>
        </p:nvSpPr>
        <p:spPr bwMode="auto">
          <a:xfrm>
            <a:off x="3181733" y="2647480"/>
            <a:ext cx="304800" cy="341698"/>
          </a:xfrm>
          <a:prstGeom prst="pie">
            <a:avLst>
              <a:gd name="adj1" fmla="val 1367083"/>
              <a:gd name="adj2" fmla="val 960972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4" name="Straight Connector 63"/>
          <p:cNvCxnSpPr>
            <a:stCxn id="74" idx="6"/>
            <a:endCxn id="39" idx="2"/>
          </p:cNvCxnSpPr>
          <p:nvPr/>
        </p:nvCxnSpPr>
        <p:spPr bwMode="auto">
          <a:xfrm flipH="1" flipV="1">
            <a:off x="657633" y="3491422"/>
            <a:ext cx="1079666" cy="4697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Bevel 64"/>
          <p:cNvSpPr/>
          <p:nvPr/>
        </p:nvSpPr>
        <p:spPr>
          <a:xfrm>
            <a:off x="932595" y="3135653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/>
              <a:t>2</a:t>
            </a:r>
          </a:p>
        </p:txBody>
      </p:sp>
      <p:sp>
        <p:nvSpPr>
          <p:cNvPr id="66" name="Bevel 65"/>
          <p:cNvSpPr/>
          <p:nvPr/>
        </p:nvSpPr>
        <p:spPr>
          <a:xfrm>
            <a:off x="1353236" y="3130087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3</a:t>
            </a:r>
            <a:endParaRPr lang="en-US" sz="700" baseline="-25000" dirty="0"/>
          </a:p>
        </p:txBody>
      </p:sp>
      <p:sp>
        <p:nvSpPr>
          <p:cNvPr id="67" name="Bevel 66"/>
          <p:cNvSpPr/>
          <p:nvPr/>
        </p:nvSpPr>
        <p:spPr>
          <a:xfrm>
            <a:off x="1826655" y="3130087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4</a:t>
            </a:r>
            <a:endParaRPr lang="en-US" sz="700" baseline="-25000" dirty="0"/>
          </a:p>
        </p:txBody>
      </p:sp>
      <p:sp>
        <p:nvSpPr>
          <p:cNvPr id="68" name="Bevel 67"/>
          <p:cNvSpPr/>
          <p:nvPr/>
        </p:nvSpPr>
        <p:spPr>
          <a:xfrm>
            <a:off x="2412421" y="3135653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5</a:t>
            </a:r>
            <a:endParaRPr lang="en-US" sz="700" baseline="-25000" dirty="0"/>
          </a:p>
        </p:txBody>
      </p:sp>
      <p:sp>
        <p:nvSpPr>
          <p:cNvPr id="69" name="Bevel 68"/>
          <p:cNvSpPr/>
          <p:nvPr/>
        </p:nvSpPr>
        <p:spPr>
          <a:xfrm>
            <a:off x="2882130" y="3135653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/>
              <a:t>6</a:t>
            </a:r>
          </a:p>
        </p:txBody>
      </p:sp>
      <p:sp>
        <p:nvSpPr>
          <p:cNvPr id="70" name="Bevel 69"/>
          <p:cNvSpPr/>
          <p:nvPr/>
        </p:nvSpPr>
        <p:spPr>
          <a:xfrm>
            <a:off x="3353073" y="3130087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7</a:t>
            </a:r>
            <a:endParaRPr lang="en-US" sz="700" baseline="-25000" dirty="0"/>
          </a:p>
        </p:txBody>
      </p:sp>
      <p:sp>
        <p:nvSpPr>
          <p:cNvPr id="71" name="Bevel 70"/>
          <p:cNvSpPr/>
          <p:nvPr/>
        </p:nvSpPr>
        <p:spPr>
          <a:xfrm>
            <a:off x="3812492" y="3135653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8</a:t>
            </a:r>
            <a:endParaRPr lang="en-US" sz="700" baseline="-25000" dirty="0"/>
          </a:p>
        </p:txBody>
      </p:sp>
      <p:sp>
        <p:nvSpPr>
          <p:cNvPr id="72" name="Bevel 71"/>
          <p:cNvSpPr/>
          <p:nvPr/>
        </p:nvSpPr>
        <p:spPr>
          <a:xfrm>
            <a:off x="2694678" y="3961139"/>
            <a:ext cx="374904" cy="374904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/>
              <a:t>H</a:t>
            </a:r>
            <a:r>
              <a:rPr lang="en-US" sz="700" baseline="-25000" dirty="0" smtClean="0"/>
              <a:t>3</a:t>
            </a:r>
            <a:endParaRPr lang="en-US" sz="700" baseline="-25000" dirty="0"/>
          </a:p>
        </p:txBody>
      </p:sp>
      <p:sp>
        <p:nvSpPr>
          <p:cNvPr id="73" name="Bevel 72"/>
          <p:cNvSpPr/>
          <p:nvPr/>
        </p:nvSpPr>
        <p:spPr>
          <a:xfrm>
            <a:off x="2115236" y="3961139"/>
            <a:ext cx="374904" cy="374904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/>
              <a:t>H</a:t>
            </a:r>
            <a:r>
              <a:rPr lang="en-US" sz="700" baseline="-25000" dirty="0" smtClean="0"/>
              <a:t>2</a:t>
            </a:r>
            <a:endParaRPr lang="en-US" sz="700" baseline="-25000" dirty="0"/>
          </a:p>
        </p:txBody>
      </p:sp>
      <p:sp>
        <p:nvSpPr>
          <p:cNvPr id="74" name="Bevel 73"/>
          <p:cNvSpPr/>
          <p:nvPr/>
        </p:nvSpPr>
        <p:spPr>
          <a:xfrm>
            <a:off x="1549847" y="3961139"/>
            <a:ext cx="374904" cy="374904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/>
              <a:t>H</a:t>
            </a:r>
            <a:r>
              <a:rPr lang="en-US" sz="700" baseline="-25000" dirty="0" smtClean="0"/>
              <a:t>1</a:t>
            </a:r>
            <a:endParaRPr lang="en-US" sz="700" baseline="-25000" dirty="0"/>
          </a:p>
        </p:txBody>
      </p:sp>
      <p:sp>
        <p:nvSpPr>
          <p:cNvPr id="75" name="Bevel 74"/>
          <p:cNvSpPr/>
          <p:nvPr/>
        </p:nvSpPr>
        <p:spPr>
          <a:xfrm>
            <a:off x="3143905" y="2461713"/>
            <a:ext cx="356616" cy="356616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/>
              <a:t>L</a:t>
            </a:r>
            <a:r>
              <a:rPr lang="en-US" sz="700" baseline="-25000" dirty="0" smtClean="0"/>
              <a:t>2</a:t>
            </a:r>
            <a:endParaRPr lang="en-US" sz="700" baseline="-25000" dirty="0"/>
          </a:p>
        </p:txBody>
      </p:sp>
      <p:cxnSp>
        <p:nvCxnSpPr>
          <p:cNvPr id="76" name="Straight Connector 75"/>
          <p:cNvCxnSpPr>
            <a:stCxn id="74" idx="6"/>
            <a:endCxn id="71" idx="2"/>
          </p:cNvCxnSpPr>
          <p:nvPr/>
        </p:nvCxnSpPr>
        <p:spPr bwMode="auto">
          <a:xfrm flipV="1">
            <a:off x="1737299" y="3492269"/>
            <a:ext cx="2253501" cy="4688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Pie 76"/>
          <p:cNvSpPr/>
          <p:nvPr/>
        </p:nvSpPr>
        <p:spPr bwMode="auto">
          <a:xfrm>
            <a:off x="1584899" y="3771104"/>
            <a:ext cx="304800" cy="353535"/>
          </a:xfrm>
          <a:prstGeom prst="pie">
            <a:avLst>
              <a:gd name="adj1" fmla="val 12075067"/>
              <a:gd name="adj2" fmla="val 2077340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2" name="Bevel 91"/>
          <p:cNvSpPr>
            <a:spLocks noChangeAspect="1"/>
          </p:cNvSpPr>
          <p:nvPr/>
        </p:nvSpPr>
        <p:spPr>
          <a:xfrm>
            <a:off x="4949827" y="3135570"/>
            <a:ext cx="355059" cy="358928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1</a:t>
            </a:r>
            <a:endParaRPr lang="en-US" sz="700" baseline="-25000" dirty="0"/>
          </a:p>
        </p:txBody>
      </p:sp>
      <p:sp>
        <p:nvSpPr>
          <p:cNvPr id="93" name="Bevel 92"/>
          <p:cNvSpPr/>
          <p:nvPr/>
        </p:nvSpPr>
        <p:spPr>
          <a:xfrm>
            <a:off x="5719546" y="2464789"/>
            <a:ext cx="356616" cy="356616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/>
              <a:t>L</a:t>
            </a:r>
            <a:r>
              <a:rPr lang="en-US" sz="700" baseline="-25000" dirty="0" smtClean="0"/>
              <a:t>1</a:t>
            </a:r>
            <a:endParaRPr lang="en-US" sz="700" baseline="-25000" dirty="0"/>
          </a:p>
        </p:txBody>
      </p:sp>
      <p:cxnSp>
        <p:nvCxnSpPr>
          <p:cNvPr id="94" name="Straight Connector 93"/>
          <p:cNvCxnSpPr>
            <a:stCxn id="92" idx="6"/>
            <a:endCxn id="93" idx="2"/>
          </p:cNvCxnSpPr>
          <p:nvPr/>
        </p:nvCxnSpPr>
        <p:spPr bwMode="auto">
          <a:xfrm flipV="1">
            <a:off x="5127357" y="2821405"/>
            <a:ext cx="770497" cy="3141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103" idx="6"/>
            <a:endCxn id="93" idx="2"/>
          </p:cNvCxnSpPr>
          <p:nvPr/>
        </p:nvCxnSpPr>
        <p:spPr bwMode="auto">
          <a:xfrm flipH="1" flipV="1">
            <a:off x="5897854" y="2821405"/>
            <a:ext cx="576833" cy="311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107" idx="6"/>
            <a:endCxn id="111" idx="2"/>
          </p:cNvCxnSpPr>
          <p:nvPr/>
        </p:nvCxnSpPr>
        <p:spPr bwMode="auto">
          <a:xfrm flipH="1" flipV="1">
            <a:off x="7791937" y="2821405"/>
            <a:ext cx="668587" cy="3173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111" idx="2"/>
            <a:endCxn id="104" idx="6"/>
          </p:cNvCxnSpPr>
          <p:nvPr/>
        </p:nvCxnSpPr>
        <p:spPr bwMode="auto">
          <a:xfrm flipH="1">
            <a:off x="7060453" y="2821405"/>
            <a:ext cx="731484" cy="3173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Pie 97"/>
          <p:cNvSpPr/>
          <p:nvPr/>
        </p:nvSpPr>
        <p:spPr bwMode="auto">
          <a:xfrm>
            <a:off x="5726183" y="2643097"/>
            <a:ext cx="304800" cy="353535"/>
          </a:xfrm>
          <a:prstGeom prst="pie">
            <a:avLst>
              <a:gd name="adj1" fmla="val 1367083"/>
              <a:gd name="adj2" fmla="val 947819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9" name="Pie 98"/>
          <p:cNvSpPr/>
          <p:nvPr/>
        </p:nvSpPr>
        <p:spPr bwMode="auto">
          <a:xfrm>
            <a:off x="7651457" y="2650556"/>
            <a:ext cx="304800" cy="341698"/>
          </a:xfrm>
          <a:prstGeom prst="pie">
            <a:avLst>
              <a:gd name="adj1" fmla="val 1367083"/>
              <a:gd name="adj2" fmla="val 960972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0" name="Straight Connector 99"/>
          <p:cNvCxnSpPr>
            <a:stCxn id="110" idx="6"/>
            <a:endCxn id="92" idx="2"/>
          </p:cNvCxnSpPr>
          <p:nvPr/>
        </p:nvCxnSpPr>
        <p:spPr bwMode="auto">
          <a:xfrm flipH="1" flipV="1">
            <a:off x="5127357" y="3494498"/>
            <a:ext cx="1079666" cy="4697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Bevel 100"/>
          <p:cNvSpPr/>
          <p:nvPr/>
        </p:nvSpPr>
        <p:spPr>
          <a:xfrm>
            <a:off x="5402319" y="3138729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/>
              <a:t>2</a:t>
            </a:r>
          </a:p>
        </p:txBody>
      </p:sp>
      <p:sp>
        <p:nvSpPr>
          <p:cNvPr id="102" name="Bevel 101"/>
          <p:cNvSpPr/>
          <p:nvPr/>
        </p:nvSpPr>
        <p:spPr>
          <a:xfrm>
            <a:off x="5822960" y="3133163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3</a:t>
            </a:r>
            <a:endParaRPr lang="en-US" sz="700" baseline="-25000" dirty="0"/>
          </a:p>
        </p:txBody>
      </p:sp>
      <p:sp>
        <p:nvSpPr>
          <p:cNvPr id="103" name="Bevel 102"/>
          <p:cNvSpPr/>
          <p:nvPr/>
        </p:nvSpPr>
        <p:spPr>
          <a:xfrm>
            <a:off x="6296379" y="3133163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4</a:t>
            </a:r>
            <a:endParaRPr lang="en-US" sz="700" baseline="-25000" dirty="0"/>
          </a:p>
        </p:txBody>
      </p:sp>
      <p:sp>
        <p:nvSpPr>
          <p:cNvPr id="104" name="Bevel 103"/>
          <p:cNvSpPr/>
          <p:nvPr/>
        </p:nvSpPr>
        <p:spPr>
          <a:xfrm>
            <a:off x="6882145" y="3138729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5</a:t>
            </a:r>
            <a:endParaRPr lang="en-US" sz="700" baseline="-25000" dirty="0"/>
          </a:p>
        </p:txBody>
      </p:sp>
      <p:sp>
        <p:nvSpPr>
          <p:cNvPr id="105" name="Bevel 104"/>
          <p:cNvSpPr/>
          <p:nvPr/>
        </p:nvSpPr>
        <p:spPr>
          <a:xfrm>
            <a:off x="7351854" y="3138729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/>
              <a:t>6</a:t>
            </a:r>
          </a:p>
        </p:txBody>
      </p:sp>
      <p:sp>
        <p:nvSpPr>
          <p:cNvPr id="106" name="Bevel 105"/>
          <p:cNvSpPr/>
          <p:nvPr/>
        </p:nvSpPr>
        <p:spPr>
          <a:xfrm>
            <a:off x="7822797" y="3133163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7</a:t>
            </a:r>
            <a:endParaRPr lang="en-US" sz="700" baseline="-25000" dirty="0"/>
          </a:p>
        </p:txBody>
      </p:sp>
      <p:sp>
        <p:nvSpPr>
          <p:cNvPr id="107" name="Bevel 106"/>
          <p:cNvSpPr/>
          <p:nvPr/>
        </p:nvSpPr>
        <p:spPr>
          <a:xfrm>
            <a:off x="8282216" y="3138729"/>
            <a:ext cx="356616" cy="356616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X</a:t>
            </a:r>
            <a:r>
              <a:rPr lang="en-US" sz="700" baseline="-25000" dirty="0" smtClean="0"/>
              <a:t>8</a:t>
            </a:r>
            <a:endParaRPr lang="en-US" sz="700" baseline="-25000" dirty="0"/>
          </a:p>
        </p:txBody>
      </p:sp>
      <p:sp>
        <p:nvSpPr>
          <p:cNvPr id="108" name="Bevel 107"/>
          <p:cNvSpPr/>
          <p:nvPr/>
        </p:nvSpPr>
        <p:spPr>
          <a:xfrm>
            <a:off x="7164402" y="3964215"/>
            <a:ext cx="374904" cy="374904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/>
              <a:t>H</a:t>
            </a:r>
            <a:r>
              <a:rPr lang="en-US" sz="700" baseline="-25000" dirty="0" smtClean="0"/>
              <a:t>3</a:t>
            </a:r>
            <a:endParaRPr lang="en-US" sz="700" baseline="-25000" dirty="0"/>
          </a:p>
        </p:txBody>
      </p:sp>
      <p:sp>
        <p:nvSpPr>
          <p:cNvPr id="109" name="Bevel 108"/>
          <p:cNvSpPr/>
          <p:nvPr/>
        </p:nvSpPr>
        <p:spPr>
          <a:xfrm>
            <a:off x="6584960" y="3964215"/>
            <a:ext cx="374904" cy="374904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/>
              <a:t>H</a:t>
            </a:r>
            <a:r>
              <a:rPr lang="en-US" sz="700" baseline="-25000" dirty="0" smtClean="0"/>
              <a:t>2</a:t>
            </a:r>
            <a:endParaRPr lang="en-US" sz="700" baseline="-25000" dirty="0"/>
          </a:p>
        </p:txBody>
      </p:sp>
      <p:sp>
        <p:nvSpPr>
          <p:cNvPr id="110" name="Bevel 109"/>
          <p:cNvSpPr/>
          <p:nvPr/>
        </p:nvSpPr>
        <p:spPr>
          <a:xfrm>
            <a:off x="6019571" y="3964215"/>
            <a:ext cx="374904" cy="374904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/>
              <a:t>H</a:t>
            </a:r>
            <a:r>
              <a:rPr lang="en-US" sz="700" baseline="-25000" dirty="0" smtClean="0"/>
              <a:t>1</a:t>
            </a:r>
            <a:endParaRPr lang="en-US" sz="700" baseline="-25000" dirty="0"/>
          </a:p>
        </p:txBody>
      </p:sp>
      <p:sp>
        <p:nvSpPr>
          <p:cNvPr id="111" name="Bevel 110"/>
          <p:cNvSpPr/>
          <p:nvPr/>
        </p:nvSpPr>
        <p:spPr>
          <a:xfrm>
            <a:off x="7613629" y="2464789"/>
            <a:ext cx="356616" cy="356616"/>
          </a:xfrm>
          <a:prstGeom prst="bevel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/>
              <a:t>L</a:t>
            </a:r>
            <a:r>
              <a:rPr lang="en-US" sz="700" baseline="-25000" dirty="0" smtClean="0"/>
              <a:t>2</a:t>
            </a:r>
            <a:endParaRPr lang="en-US" sz="700" baseline="-25000" dirty="0"/>
          </a:p>
        </p:txBody>
      </p:sp>
      <p:cxnSp>
        <p:nvCxnSpPr>
          <p:cNvPr id="112" name="Straight Connector 111"/>
          <p:cNvCxnSpPr>
            <a:stCxn id="110" idx="6"/>
            <a:endCxn id="107" idx="2"/>
          </p:cNvCxnSpPr>
          <p:nvPr/>
        </p:nvCxnSpPr>
        <p:spPr bwMode="auto">
          <a:xfrm flipV="1">
            <a:off x="6207023" y="3495345"/>
            <a:ext cx="2253501" cy="4688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Pie 112"/>
          <p:cNvSpPr/>
          <p:nvPr/>
        </p:nvSpPr>
        <p:spPr bwMode="auto">
          <a:xfrm>
            <a:off x="6054623" y="3774180"/>
            <a:ext cx="304800" cy="353535"/>
          </a:xfrm>
          <a:prstGeom prst="pie">
            <a:avLst>
              <a:gd name="adj1" fmla="val 12075067"/>
              <a:gd name="adj2" fmla="val 2077340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4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44765" y="3119631"/>
            <a:ext cx="431518" cy="383679"/>
          </a:xfrm>
          <a:prstGeom prst="rect">
            <a:avLst/>
          </a:prstGeom>
          <a:noFill/>
        </p:spPr>
      </p:pic>
      <p:pic>
        <p:nvPicPr>
          <p:cNvPr id="115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88157" y="3114210"/>
            <a:ext cx="431518" cy="383679"/>
          </a:xfrm>
          <a:prstGeom prst="rect">
            <a:avLst/>
          </a:prstGeom>
          <a:noFill/>
        </p:spPr>
      </p:pic>
      <p:pic>
        <p:nvPicPr>
          <p:cNvPr id="116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01268" y="3932798"/>
            <a:ext cx="431518" cy="383679"/>
          </a:xfrm>
          <a:prstGeom prst="rect">
            <a:avLst/>
          </a:prstGeom>
          <a:noFill/>
        </p:spPr>
      </p:pic>
      <p:pic>
        <p:nvPicPr>
          <p:cNvPr id="117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89204" y="3103023"/>
            <a:ext cx="431518" cy="383679"/>
          </a:xfrm>
          <a:prstGeom prst="rect">
            <a:avLst/>
          </a:prstGeom>
          <a:noFill/>
        </p:spPr>
      </p:pic>
      <p:pic>
        <p:nvPicPr>
          <p:cNvPr id="118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15236" y="3932799"/>
            <a:ext cx="431518" cy="383679"/>
          </a:xfrm>
          <a:prstGeom prst="rect">
            <a:avLst/>
          </a:prstGeom>
          <a:noFill/>
        </p:spPr>
      </p:pic>
      <p:pic>
        <p:nvPicPr>
          <p:cNvPr id="119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64049" y="3141919"/>
            <a:ext cx="431518" cy="383679"/>
          </a:xfrm>
          <a:prstGeom prst="rect">
            <a:avLst/>
          </a:prstGeom>
          <a:noFill/>
        </p:spPr>
      </p:pic>
      <p:pic>
        <p:nvPicPr>
          <p:cNvPr id="120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99863" y="2433115"/>
            <a:ext cx="431518" cy="383679"/>
          </a:xfrm>
          <a:prstGeom prst="rect">
            <a:avLst/>
          </a:prstGeom>
          <a:noFill/>
        </p:spPr>
      </p:pic>
      <p:pic>
        <p:nvPicPr>
          <p:cNvPr id="121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5144" y="3103024"/>
            <a:ext cx="431518" cy="383679"/>
          </a:xfrm>
          <a:prstGeom prst="rect">
            <a:avLst/>
          </a:prstGeom>
          <a:noFill/>
        </p:spPr>
      </p:pic>
      <p:pic>
        <p:nvPicPr>
          <p:cNvPr id="122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1442" y="3119631"/>
            <a:ext cx="431518" cy="383679"/>
          </a:xfrm>
          <a:prstGeom prst="rect">
            <a:avLst/>
          </a:prstGeom>
          <a:noFill/>
        </p:spPr>
      </p:pic>
      <p:pic>
        <p:nvPicPr>
          <p:cNvPr id="123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33773" y="3125197"/>
            <a:ext cx="431518" cy="383679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228478" y="4800600"/>
            <a:ext cx="8839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700" u="sng" dirty="0" smtClean="0"/>
              <a:t>Theorem</a:t>
            </a:r>
            <a:r>
              <a:rPr lang="en-US" sz="1700" dirty="0" smtClean="0"/>
              <a:t>: 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If a failure pattern that is not regular</a:t>
            </a:r>
            <a:r>
              <a:rPr lang="en-US" sz="1700" smtClean="0"/>
              <a:t>; then it is </a:t>
            </a:r>
            <a:r>
              <a:rPr lang="en-US" sz="1700" dirty="0" smtClean="0"/>
              <a:t>not correctable by any LRC.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/>
              <a:t>There exist LRCs that correct all regular failure patterns. </a:t>
            </a:r>
            <a:endParaRPr lang="en-US" sz="1600" dirty="0"/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203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74617" y="148041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Maximally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recoverable codes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053" y="1335639"/>
                <a:ext cx="86106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u="sng" dirty="0" err="1" smtClean="0"/>
                  <a:t>Def</a:t>
                </a:r>
                <a:r>
                  <a:rPr lang="en-US" sz="1700" dirty="0" smtClean="0"/>
                  <a:t>: An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)-LRC is maximally recoverable if it corrects all regular failure patterns.</a:t>
                </a:r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53" y="1335639"/>
                <a:ext cx="8610600" cy="353943"/>
              </a:xfrm>
              <a:prstGeom prst="rect">
                <a:avLst/>
              </a:prstGeom>
              <a:blipFill rotWithShape="0">
                <a:blip r:embed="rId3"/>
                <a:stretch>
                  <a:fillRect l="-496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053" y="2365462"/>
                <a:ext cx="8708858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u="sng" dirty="0" smtClean="0"/>
                  <a:t>Theorem</a:t>
                </a:r>
                <a:r>
                  <a:rPr lang="en-US" sz="1700" dirty="0" smtClean="0"/>
                  <a:t>: [BHH] Maximally recoverable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)-LRCs exist.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1700" u="sng" dirty="0" smtClean="0"/>
                  <a:t>Proof sketch</a:t>
                </a:r>
                <a:r>
                  <a:rPr lang="en-US" sz="1700" dirty="0" smtClean="0"/>
                  <a:t>: Pick the coefficients in heavy parities at random from a large finite field.       	</a:t>
                </a:r>
                <a:endParaRPr lang="en-US" sz="1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53" y="2365462"/>
                <a:ext cx="8708858" cy="1031051"/>
              </a:xfrm>
              <a:prstGeom prst="rect">
                <a:avLst/>
              </a:prstGeom>
              <a:blipFill rotWithShape="0">
                <a:blip r:embed="rId4"/>
                <a:stretch>
                  <a:fillRect l="-490" t="-1775" r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8195" y="5406480"/>
            <a:ext cx="8366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700" u="sng" dirty="0" smtClean="0"/>
              <a:t>The tradeoff</a:t>
            </a:r>
            <a:r>
              <a:rPr lang="en-US" sz="1700" dirty="0" smtClean="0"/>
              <a:t>: Larger fields allow for more reliable codes up to maximal recoverability. </a:t>
            </a:r>
          </a:p>
          <a:p>
            <a:pPr algn="just">
              <a:spcAft>
                <a:spcPts val="1200"/>
              </a:spcAft>
            </a:pPr>
            <a:r>
              <a:rPr lang="en-US" sz="1700" dirty="0"/>
              <a:t> </a:t>
            </a:r>
            <a:r>
              <a:rPr lang="en-US" sz="1700" dirty="0" smtClean="0"/>
              <a:t>                  </a:t>
            </a:r>
            <a:r>
              <a:rPr lang="en-US" sz="1700" dirty="0"/>
              <a:t> </a:t>
            </a:r>
            <a:r>
              <a:rPr lang="en-US" sz="1700" dirty="0" smtClean="0"/>
              <a:t> We want both: small field size (efficiency) and maximal recoverability.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338194" y="5334000"/>
            <a:ext cx="8366023" cy="914400"/>
          </a:xfrm>
          <a:prstGeom prst="rect">
            <a:avLst/>
          </a:prstGeom>
          <a:noFill/>
          <a:ln w="444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470" y="3545758"/>
                <a:ext cx="8272615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u="sng" dirty="0" smtClean="0"/>
                  <a:t>Asymptotic setting</a:t>
                </a:r>
                <a:r>
                  <a:rPr lang="en-US" sz="1700" dirty="0" smtClean="0"/>
                  <a:t>: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</a:rPr>
                      <m:t>,  </m:t>
                    </m:r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</a:rPr>
                      <m:t>𝑟</m:t>
                    </m:r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</a:rPr>
                      <m:t>,  </m:t>
                    </m:r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→∞.</m:t>
                    </m:r>
                  </m:oMath>
                </a14:m>
                <a:endParaRPr lang="en-US" sz="17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70" y="3545758"/>
                <a:ext cx="8272615" cy="353943"/>
              </a:xfrm>
              <a:prstGeom prst="rect">
                <a:avLst/>
              </a:prstGeom>
              <a:blipFill rotWithShape="0">
                <a:blip r:embed="rId5"/>
                <a:stretch>
                  <a:fillRect l="-516" t="-689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3470" y="4184567"/>
                <a:ext cx="8272615" cy="397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dirty="0" smtClean="0"/>
                  <a:t>Random choice needs a field of size </a:t>
                </a:r>
                <a:r>
                  <a:rPr lang="en-US" sz="1700" smtClean="0"/>
                  <a:t>at least [KM]: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7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7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7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1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7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70" y="4184567"/>
                <a:ext cx="8272615" cy="397353"/>
              </a:xfrm>
              <a:prstGeom prst="rect">
                <a:avLst/>
              </a:prstGeom>
              <a:blipFill rotWithShape="0">
                <a:blip r:embed="rId6"/>
                <a:stretch>
                  <a:fillRect l="-516" t="-1515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9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Explicit maximally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recoverable codes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791" y="2025710"/>
                <a:ext cx="8135782" cy="1386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u="sng" dirty="0" smtClean="0"/>
                  <a:t>Theorem</a:t>
                </a:r>
                <a:r>
                  <a:rPr lang="en-US" sz="1700" dirty="0" smtClean="0"/>
                  <a:t>[GHJY]: There exist maximally recoverable 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)-LRC over a field of size 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begChr m:val="⌈"/>
                              <m:endChr m:val="⌉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1" y="2025710"/>
                <a:ext cx="8135782" cy="1386277"/>
              </a:xfrm>
              <a:prstGeom prst="rect">
                <a:avLst/>
              </a:prstGeom>
              <a:blipFill rotWithShape="0">
                <a:blip r:embed="rId3"/>
                <a:stretch>
                  <a:fillRect l="-449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7199" y="1934712"/>
            <a:ext cx="8162374" cy="1361546"/>
          </a:xfrm>
          <a:prstGeom prst="rect">
            <a:avLst/>
          </a:prstGeom>
          <a:noFill/>
          <a:ln w="444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199" y="4267200"/>
                <a:ext cx="8272615" cy="1634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u="sng" dirty="0" smtClean="0"/>
                  <a:t>Comparison</a:t>
                </a:r>
                <a:r>
                  <a:rPr lang="en-US" sz="1700" dirty="0" smtClean="0"/>
                  <a:t>:</a:t>
                </a:r>
              </a:p>
              <a:p>
                <a:pPr marL="285750" indent="-285750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Our alphabet grows as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7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sz="17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700" b="0" dirty="0" smtClean="0"/>
                  <a:t>or slower.</a:t>
                </a:r>
              </a:p>
              <a:p>
                <a:pPr marL="285750" indent="-285750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/>
                  <a:t>Beats random </a:t>
                </a:r>
                <a:r>
                  <a:rPr lang="en-US" sz="1700" dirty="0" smtClean="0"/>
                  <a:t>codes for small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700" dirty="0" smtClean="0"/>
                  <a:t>and large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.</a:t>
                </a:r>
              </a:p>
              <a:p>
                <a:pPr marL="285750" indent="-285750" algn="just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700" dirty="0" smtClean="0"/>
                  <a:t>Our only lower bound for the alphabet size thus far is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7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700" dirty="0" smtClean="0"/>
                  <a:t>independent of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700" dirty="0" smtClean="0"/>
                  <a:t>.</a:t>
                </a:r>
                <a:endParaRPr lang="en-US" sz="17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4267200"/>
                <a:ext cx="8272615" cy="1634102"/>
              </a:xfrm>
              <a:prstGeom prst="rect">
                <a:avLst/>
              </a:prstGeom>
              <a:blipFill rotWithShape="0">
                <a:blip r:embed="rId4"/>
                <a:stretch>
                  <a:fillRect l="-442" t="-1119" b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Code construction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613" y="1125837"/>
            <a:ext cx="529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dirty="0" smtClean="0"/>
              <a:t>We use dual constraints to specify the code.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8077065"/>
                  </p:ext>
                </p:extLst>
              </p:nvPr>
            </p:nvGraphicFramePr>
            <p:xfrm>
              <a:off x="703617" y="2362362"/>
              <a:ext cx="8237220" cy="1878322"/>
            </p:xfrm>
            <a:graphic>
              <a:graphicData uri="http://schemas.openxmlformats.org/drawingml/2006/table">
                <a:tbl>
                  <a:tblPr firstRow="1">
                    <a:tableStyleId>{3B4B98B0-60AC-42C2-AFA5-B58CD77FA1E5}</a:tableStyleId>
                  </a:tblPr>
                  <a:tblGrid>
                    <a:gridCol w="480196"/>
                    <a:gridCol w="443259"/>
                    <a:gridCol w="591011"/>
                    <a:gridCol w="443259"/>
                    <a:gridCol w="443259"/>
                    <a:gridCol w="886517"/>
                    <a:gridCol w="517134"/>
                    <a:gridCol w="738764"/>
                    <a:gridCol w="517134"/>
                    <a:gridCol w="430947"/>
                    <a:gridCol w="549148"/>
                    <a:gridCol w="549148"/>
                    <a:gridCol w="549148"/>
                    <a:gridCol w="549148"/>
                    <a:gridCol w="549148"/>
                  </a:tblGrid>
                  <a:tr h="3571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…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741022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71125"/>
                  </p:ext>
                </p:extLst>
              </p:nvPr>
            </p:nvGraphicFramePr>
            <p:xfrm>
              <a:off x="703617" y="2362362"/>
              <a:ext cx="8237220" cy="1878322"/>
            </p:xfrm>
            <a:graphic>
              <a:graphicData uri="http://schemas.openxmlformats.org/drawingml/2006/table">
                <a:tbl>
                  <a:tblPr firstRow="1">
                    <a:tableStyleId>{3B4B98B0-60AC-42C2-AFA5-B58CD77FA1E5}</a:tableStyleId>
                  </a:tblPr>
                  <a:tblGrid>
                    <a:gridCol w="480196"/>
                    <a:gridCol w="443259"/>
                    <a:gridCol w="591011"/>
                    <a:gridCol w="443259"/>
                    <a:gridCol w="443259"/>
                    <a:gridCol w="886517"/>
                    <a:gridCol w="517134"/>
                    <a:gridCol w="738764"/>
                    <a:gridCol w="517134"/>
                    <a:gridCol w="430947"/>
                    <a:gridCol w="549148"/>
                    <a:gridCol w="549148"/>
                    <a:gridCol w="549148"/>
                    <a:gridCol w="549148"/>
                    <a:gridCol w="549148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7692" r="-1612658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8219" t="-7692" r="-1645205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5833" t="-7692" r="-1433333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9726" t="-7692" r="-1313699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…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42857" t="-7692" r="-867857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1475" t="-7692" r="-497541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87143" t="-7692" r="-645714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111" t="-7692" r="-402222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89011" t="-7692" r="-297802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02222" t="-7692" r="-201111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02222" t="-7692" r="-1111" b="-376923"/>
                          </a:stretch>
                        </a:blipFill>
                      </a:tcPr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741022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Left Bracket 2"/>
          <p:cNvSpPr/>
          <p:nvPr/>
        </p:nvSpPr>
        <p:spPr>
          <a:xfrm>
            <a:off x="521563" y="3494045"/>
            <a:ext cx="45719" cy="685800"/>
          </a:xfrm>
          <a:prstGeom prst="leftBracket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534263" y="2745519"/>
            <a:ext cx="45719" cy="632158"/>
          </a:xfrm>
          <a:prstGeom prst="leftBracket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113" y="2877732"/>
                <a:ext cx="368627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13" y="2877732"/>
                <a:ext cx="368627" cy="558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7636" y="36676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3217" y="3494045"/>
            <a:ext cx="228600" cy="73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755828"/>
                  </p:ext>
                </p:extLst>
              </p:nvPr>
            </p:nvGraphicFramePr>
            <p:xfrm>
              <a:off x="1877613" y="4563868"/>
              <a:ext cx="685800" cy="2057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85800"/>
                  </a:tblGrid>
                  <a:tr h="4884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183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669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37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463838"/>
                  </p:ext>
                </p:extLst>
              </p:nvPr>
            </p:nvGraphicFramePr>
            <p:xfrm>
              <a:off x="1877613" y="4563868"/>
              <a:ext cx="685800" cy="2057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85800"/>
                  </a:tblGrid>
                  <a:tr h="488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70" t="-1250" r="-1770" b="-326250"/>
                          </a:stretch>
                        </a:blipFill>
                      </a:tcPr>
                    </a:tc>
                  </a:tr>
                  <a:tr h="518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70" t="-94186" r="-1770" b="-203488"/>
                          </a:stretch>
                        </a:blipFill>
                      </a:tcPr>
                    </a:tc>
                  </a:tr>
                  <a:tr h="4669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37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70" t="-254167" r="-1770" b="-20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16547" y="4467964"/>
                <a:ext cx="6024289" cy="1996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1700" dirty="0" smtClean="0"/>
                  <a:t>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700" dirty="0" smtClean="0"/>
                  <a:t> appears in the j-</a:t>
                </a:r>
                <a:r>
                  <a:rPr lang="en-US" sz="1700" dirty="0" err="1" smtClean="0"/>
                  <a:t>th</a:t>
                </a:r>
                <a:r>
                  <a:rPr lang="en-US" sz="1700" dirty="0" smtClean="0"/>
                  <a:t> column of the </a:t>
                </a:r>
                <a:r>
                  <a:rPr lang="en-US" sz="1700" dirty="0" err="1" smtClean="0"/>
                  <a:t>i-th</a:t>
                </a:r>
                <a:r>
                  <a:rPr lang="en-US" sz="1700" dirty="0" smtClean="0"/>
                  <a:t>  group.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1600" dirty="0"/>
                  <a:t>We consider a sequence field extensions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600" dirty="0"/>
                  <a:t>.  </a:t>
                </a:r>
                <a:endParaRPr lang="en-US" sz="14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1500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500" dirty="0" smtClean="0"/>
                  <a:t>}</a:t>
                </a:r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500" dirty="0" smtClean="0"/>
                  <a:t> form a basis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 smtClean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1500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/>
                  <a:t>}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500" dirty="0" smtClean="0"/>
                  <a:t> are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500" dirty="0" smtClean="0"/>
                  <a:t>-independent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500" dirty="0" smtClean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5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1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 smtClean="0"/>
                  <a:t>.</a:t>
                </a:r>
                <a:endParaRPr lang="en-US" sz="15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547" y="4467964"/>
                <a:ext cx="6024289" cy="1996957"/>
              </a:xfrm>
              <a:prstGeom prst="rect">
                <a:avLst/>
              </a:prstGeom>
              <a:blipFill rotWithShape="0">
                <a:blip r:embed="rId5"/>
                <a:stretch>
                  <a:fillRect l="-607" t="-1524"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5400000">
            <a:off x="1748444" y="1062353"/>
            <a:ext cx="139284" cy="228210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>
            <a:off x="5213595" y="946104"/>
            <a:ext cx="139283" cy="251459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7823443" y="1155654"/>
            <a:ext cx="139285" cy="20955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97213" y="1321538"/>
                <a:ext cx="2057400" cy="48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local groups.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213" y="1321538"/>
                <a:ext cx="2057400" cy="489814"/>
              </a:xfrm>
              <a:prstGeom prst="rect">
                <a:avLst/>
              </a:prstGeom>
              <a:blipFill rotWithShape="0">
                <a:blip r:embed="rId6"/>
                <a:stretch>
                  <a:fillRect r="-236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6" idx="2"/>
            <a:endCxn id="10" idx="1"/>
          </p:cNvCxnSpPr>
          <p:nvPr/>
        </p:nvCxnSpPr>
        <p:spPr>
          <a:xfrm flipH="1">
            <a:off x="1818086" y="1811352"/>
            <a:ext cx="5507827" cy="322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2"/>
            <a:endCxn id="13" idx="1"/>
          </p:cNvCxnSpPr>
          <p:nvPr/>
        </p:nvCxnSpPr>
        <p:spPr>
          <a:xfrm flipH="1">
            <a:off x="5283236" y="1811352"/>
            <a:ext cx="2042677" cy="322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14" idx="1"/>
          </p:cNvCxnSpPr>
          <p:nvPr/>
        </p:nvCxnSpPr>
        <p:spPr>
          <a:xfrm>
            <a:off x="7325913" y="1811352"/>
            <a:ext cx="567173" cy="322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65651" y="3494045"/>
            <a:ext cx="997762" cy="110409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13217" y="4203697"/>
            <a:ext cx="504869" cy="237564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58935" y="115806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Erasure correction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28" y="653793"/>
            <a:ext cx="1911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dirty="0" smtClean="0"/>
              <a:t>k=8, r=4, h=2.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305817"/>
                  </p:ext>
                </p:extLst>
              </p:nvPr>
            </p:nvGraphicFramePr>
            <p:xfrm>
              <a:off x="257749" y="1482536"/>
              <a:ext cx="5586984" cy="2195491"/>
            </p:xfrm>
            <a:graphic>
              <a:graphicData uri="http://schemas.openxmlformats.org/drawingml/2006/table">
                <a:tbl>
                  <a:tblPr firstRow="1">
                    <a:tableStyleId>{3B4B98B0-60AC-42C2-AFA5-B58CD77FA1E5}</a:tableStyleId>
                  </a:tblPr>
                  <a:tblGrid>
                    <a:gridCol w="429768"/>
                    <a:gridCol w="429768"/>
                    <a:gridCol w="429768"/>
                    <a:gridCol w="434147"/>
                    <a:gridCol w="425389"/>
                    <a:gridCol w="429768"/>
                    <a:gridCol w="429768"/>
                    <a:gridCol w="429768"/>
                    <a:gridCol w="429768"/>
                    <a:gridCol w="429768"/>
                    <a:gridCol w="429768"/>
                    <a:gridCol w="429768"/>
                    <a:gridCol w="429768"/>
                  </a:tblGrid>
                  <a:tr h="3571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470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2470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2470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1971889"/>
                  </p:ext>
                </p:extLst>
              </p:nvPr>
            </p:nvGraphicFramePr>
            <p:xfrm>
              <a:off x="257749" y="1482536"/>
              <a:ext cx="5586984" cy="2195491"/>
            </p:xfrm>
            <a:graphic>
              <a:graphicData uri="http://schemas.openxmlformats.org/drawingml/2006/table">
                <a:tbl>
                  <a:tblPr firstRow="1">
                    <a:tableStyleId>{3B4B98B0-60AC-42C2-AFA5-B58CD77FA1E5}</a:tableStyleId>
                  </a:tblPr>
                  <a:tblGrid>
                    <a:gridCol w="429768"/>
                    <a:gridCol w="429768"/>
                    <a:gridCol w="429768"/>
                    <a:gridCol w="434147"/>
                    <a:gridCol w="425389"/>
                    <a:gridCol w="429768"/>
                    <a:gridCol w="429768"/>
                    <a:gridCol w="429768"/>
                    <a:gridCol w="429768"/>
                    <a:gridCol w="429768"/>
                    <a:gridCol w="429768"/>
                    <a:gridCol w="429768"/>
                    <a:gridCol w="429768"/>
                  </a:tblGrid>
                  <a:tr h="3571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1695" r="-1192958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429" t="-1695" r="-1110000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592" t="-1695" r="-994366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8592" t="-1695" r="-894366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4286" t="-1695" r="-807143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286" t="-1695" r="-707143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5775" t="-1695" r="-597183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5714" t="-1695" r="-505714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94366" t="-1695" r="-398592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07143" t="-1695" r="-304286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92958" t="-1695" r="-200000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8571" t="-1695" r="-102857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91549" t="-1695" r="-1408" b="-513559"/>
                          </a:stretch>
                        </a:blipFill>
                      </a:tcPr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03333" r="-1192958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429" t="-303333" r="-1110000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286" t="-303333" r="-707143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5775" t="-303333" r="-597183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92958" t="-303333" r="-200000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403333" r="-1192958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429" t="-403333" r="-111000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286" t="-403333" r="-707143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5775" t="-403333" r="-597183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92958" t="-403333" r="-20000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503333" r="-1192958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429" t="-503333" r="-111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286" t="-503333" r="-70714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5775" t="-503333" r="-59718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92958" t="-503333" r="-2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Left Brace 9"/>
          <p:cNvSpPr/>
          <p:nvPr/>
        </p:nvSpPr>
        <p:spPr>
          <a:xfrm rot="5400000">
            <a:off x="1148778" y="285351"/>
            <a:ext cx="139285" cy="200698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>
            <a:off x="3376968" y="303742"/>
            <a:ext cx="128290" cy="1981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5123650" y="678825"/>
            <a:ext cx="128290" cy="123103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276" y="1392319"/>
            <a:ext cx="202918" cy="18042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386567"/>
                  </p:ext>
                </p:extLst>
              </p:nvPr>
            </p:nvGraphicFramePr>
            <p:xfrm>
              <a:off x="6781800" y="1905000"/>
              <a:ext cx="2148840" cy="1755028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429768"/>
                    <a:gridCol w="429768"/>
                    <a:gridCol w="429768"/>
                    <a:gridCol w="429768"/>
                    <a:gridCol w="429768"/>
                  </a:tblGrid>
                  <a:tr h="37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470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2470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2470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049773"/>
                  </p:ext>
                </p:extLst>
              </p:nvPr>
            </p:nvGraphicFramePr>
            <p:xfrm>
              <a:off x="6781800" y="1905000"/>
              <a:ext cx="2148840" cy="1755028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429768"/>
                    <a:gridCol w="429768"/>
                    <a:gridCol w="429768"/>
                    <a:gridCol w="429768"/>
                    <a:gridCol w="429768"/>
                  </a:tblGrid>
                  <a:tr h="37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70530">
                    <a:tc>
                      <a:txBody>
                        <a:bodyPr/>
                        <a:lstStyle/>
                        <a:p>
                          <a:pPr algn="ctr"/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t="-225455" r="-400000" b="-2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1429" t="-225455" r="-305714" b="-2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8592" t="-225455" r="-201408" b="-2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2857" t="-225455" r="-104286" b="-2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7183" t="-225455" r="-2817" b="-205455"/>
                          </a:stretch>
                        </a:blipFill>
                      </a:tcPr>
                    </a:tc>
                  </a:tr>
                  <a:tr h="339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t="-319643" r="-400000" b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1429" t="-319643" r="-305714" b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8592" t="-319643" r="-201408" b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2857" t="-319643" r="-104286" b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7183" t="-319643" r="-2817" b="-101786"/>
                          </a:stretch>
                        </a:blipFill>
                      </a:tcPr>
                    </a:tc>
                  </a:tr>
                  <a:tr h="338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t="-419643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1429" t="-419643" r="-305714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8592" t="-419643" r="-201408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2857" t="-419643" r="-104286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7183" t="-419643" r="-2817" b="-17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4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83618" y="1354359"/>
            <a:ext cx="202918" cy="180422"/>
          </a:xfrm>
          <a:prstGeom prst="rect">
            <a:avLst/>
          </a:prstGeom>
          <a:noFill/>
        </p:spPr>
      </p:pic>
      <p:pic>
        <p:nvPicPr>
          <p:cNvPr id="26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52099" y="1400471"/>
            <a:ext cx="202918" cy="180422"/>
          </a:xfrm>
          <a:prstGeom prst="rect">
            <a:avLst/>
          </a:prstGeom>
          <a:noFill/>
        </p:spPr>
      </p:pic>
      <p:pic>
        <p:nvPicPr>
          <p:cNvPr id="27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1400471"/>
            <a:ext cx="202918" cy="180422"/>
          </a:xfrm>
          <a:prstGeom prst="rect">
            <a:avLst/>
          </a:prstGeom>
          <a:noFill/>
        </p:spPr>
      </p:pic>
      <p:pic>
        <p:nvPicPr>
          <p:cNvPr id="28" name="Picture 3" descr="C:\Users\simitci\AppData\Local\Microsoft\Windows\Temporary Internet Files\Content.IE5\YUAU32KF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8645" y="1400471"/>
            <a:ext cx="202918" cy="180422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6019800" y="2280640"/>
            <a:ext cx="533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11481" y="4411057"/>
            <a:ext cx="5715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585413"/>
                  </p:ext>
                </p:extLst>
              </p:nvPr>
            </p:nvGraphicFramePr>
            <p:xfrm>
              <a:off x="1225881" y="4285073"/>
              <a:ext cx="2880660" cy="1013968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960220"/>
                    <a:gridCol w="960220"/>
                    <a:gridCol w="960220"/>
                  </a:tblGrid>
                  <a:tr h="2470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2470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2470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2430875"/>
                  </p:ext>
                </p:extLst>
              </p:nvPr>
            </p:nvGraphicFramePr>
            <p:xfrm>
              <a:off x="1225881" y="4285073"/>
              <a:ext cx="2880660" cy="1013968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960220"/>
                    <a:gridCol w="960220"/>
                    <a:gridCol w="960220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3571" r="-200000" b="-2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637" t="-3571" r="-101274" b="-2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99367" t="-3571" r="-633" b="-223214"/>
                          </a:stretch>
                        </a:blipFill>
                      </a:tcPr>
                    </a:tc>
                  </a:tr>
                  <a:tr h="339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103571" r="-200000" b="-1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637" t="-103571" r="-101274" b="-1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99367" t="-103571" r="-633" b="-123214"/>
                          </a:stretch>
                        </a:blipFill>
                      </a:tcPr>
                    </a:tc>
                  </a:tr>
                  <a:tr h="338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203571" r="-200000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637" t="-203571" r="-10127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99367" t="-203571" r="-633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5181867"/>
                  </p:ext>
                </p:extLst>
              </p:nvPr>
            </p:nvGraphicFramePr>
            <p:xfrm>
              <a:off x="5140954" y="4267200"/>
              <a:ext cx="2942927" cy="1050036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1216109"/>
                    <a:gridCol w="1151212"/>
                    <a:gridCol w="575606"/>
                  </a:tblGrid>
                  <a:tr h="285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2470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sz="1600" dirty="0" smtClean="0"/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dirty="0"/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sz="1600" dirty="0" smtClean="0"/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sz="1600" dirty="0"/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  <a:tr h="2470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sz="1600" dirty="0" smtClean="0"/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dirty="0"/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sz="1600" dirty="0" smtClean="0"/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sz="1600" dirty="0"/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043003"/>
                  </p:ext>
                </p:extLst>
              </p:nvPr>
            </p:nvGraphicFramePr>
            <p:xfrm>
              <a:off x="5140954" y="4267200"/>
              <a:ext cx="2942927" cy="1050036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1216109"/>
                    <a:gridCol w="1151212"/>
                    <a:gridCol w="57560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t="-5455" r="-142500" b="-2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5820" t="-5455" r="-50794" b="-2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9474" t="-5455" r="-1053" b="-225455"/>
                          </a:stretch>
                        </a:blipFill>
                      </a:tcPr>
                    </a:tc>
                  </a:tr>
                  <a:tr h="357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t="-98305" r="-142500" b="-1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5820" t="-98305" r="-50794" b="-1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9474" t="-98305" r="-1053" b="-110169"/>
                          </a:stretch>
                        </a:blipFill>
                      </a:tcPr>
                    </a:tc>
                  </a:tr>
                  <a:tr h="356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t="-198305" r="-142500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5820" t="-198305" r="-50794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9474" t="-198305" r="-1053" b="-101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3" name="Right Arrow 32"/>
          <p:cNvSpPr/>
          <p:nvPr/>
        </p:nvSpPr>
        <p:spPr>
          <a:xfrm>
            <a:off x="4411593" y="4406703"/>
            <a:ext cx="521563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495700"/>
                  </p:ext>
                </p:extLst>
              </p:nvPr>
            </p:nvGraphicFramePr>
            <p:xfrm>
              <a:off x="1180701" y="5715000"/>
              <a:ext cx="2948631" cy="335280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1218466"/>
                    <a:gridCol w="1153443"/>
                    <a:gridCol w="576722"/>
                  </a:tblGrid>
                  <a:tr h="285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)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374212"/>
                  </p:ext>
                </p:extLst>
              </p:nvPr>
            </p:nvGraphicFramePr>
            <p:xfrm>
              <a:off x="1180701" y="5715000"/>
              <a:ext cx="2948631" cy="335280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1218466"/>
                    <a:gridCol w="1153443"/>
                    <a:gridCol w="576722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t="-3571" r="-143000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5263" t="-3571" r="-50526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10526" t="-3571" r="-1053" b="-2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5" name="Right Arrow 34"/>
          <p:cNvSpPr/>
          <p:nvPr/>
        </p:nvSpPr>
        <p:spPr>
          <a:xfrm>
            <a:off x="300520" y="5581650"/>
            <a:ext cx="5715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4374399" y="5600700"/>
            <a:ext cx="521563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51232"/>
                  </p:ext>
                </p:extLst>
              </p:nvPr>
            </p:nvGraphicFramePr>
            <p:xfrm>
              <a:off x="5126126" y="5699760"/>
              <a:ext cx="3789273" cy="359474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1427074"/>
                    <a:gridCol w="1524000"/>
                    <a:gridCol w="838199"/>
                  </a:tblGrid>
                  <a:tr h="285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00843"/>
                  </p:ext>
                </p:extLst>
              </p:nvPr>
            </p:nvGraphicFramePr>
            <p:xfrm>
              <a:off x="5126126" y="5699760"/>
              <a:ext cx="3789273" cy="359474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1427074"/>
                    <a:gridCol w="1524000"/>
                    <a:gridCol w="838199"/>
                  </a:tblGrid>
                  <a:tr h="3594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t="-3390" r="-165532" b="-22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94000" t="-3390" r="-55600" b="-22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51449" t="-3390" r="-725" b="-220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39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11557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forward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 rot="10800000" flipV="1">
                <a:off x="190500" y="1066800"/>
                <a:ext cx="8763000" cy="5181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  <a:buNone/>
                </a:pPr>
                <a:endParaRPr lang="en-US" sz="2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2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Codes with locality allow super-fast recovery of individual message coordinates from corrupted </a:t>
                </a:r>
                <a:r>
                  <a:rPr lang="en-US" sz="22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codewords</a:t>
                </a:r>
                <a:r>
                  <a:rPr lang="en-US" sz="22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2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Such codes are used to provide reliability in distributed storage and have many applications in theoretical computer science.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22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2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Many questions regarding these codes remain wide open: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200" b="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200" b="0" i="1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2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=3:</m:t>
                    </m:r>
                    <m:sSup>
                      <m:sSupPr>
                        <m:ctrlPr>
                          <a:rPr lang="en-US" sz="2200" b="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200" b="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200" b="0" i="1" smtClean="0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effectLst/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200" b="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rad>
                          </m:sup>
                        </m:sSup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2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𝑜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(1)</m:t>
                        </m:r>
                      </m:sup>
                    </m:sSup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sz="2200" b="0" i="1" smtClean="0"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200" b="0" i="0" smtClean="0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</m:fName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>
                  <a:buClr>
                    <a:schemeClr val="tx1"/>
                  </a:buCl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=1: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well understood. Maximally recoverable codes? </a:t>
                </a:r>
              </a:p>
              <a:p>
                <a:pPr lvl="1">
                  <a:buClr>
                    <a:schemeClr val="tx1"/>
                  </a:buCl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2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Tight bounds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200" b="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 rot="10800000" flipV="1">
                <a:off x="190500" y="1066800"/>
                <a:ext cx="8763000" cy="5181600"/>
              </a:xfrm>
              <a:blipFill rotWithShape="0">
                <a:blip r:embed="rId2"/>
                <a:stretch>
                  <a:fillRect l="-765" r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8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Local decoding: example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988970" y="3010507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3274970" y="3239107"/>
            <a:ext cx="609599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7170" y="2513978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70570" y="16733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E(X)</a:t>
            </a:r>
            <a:endParaRPr lang="en-US" dirty="0"/>
          </a:p>
        </p:txBody>
      </p:sp>
      <p:sp>
        <p:nvSpPr>
          <p:cNvPr id="23" name="Bevel 22"/>
          <p:cNvSpPr/>
          <p:nvPr/>
        </p:nvSpPr>
        <p:spPr>
          <a:xfrm>
            <a:off x="1674770" y="3010507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7" name="Bevel 36"/>
          <p:cNvSpPr/>
          <p:nvPr/>
        </p:nvSpPr>
        <p:spPr>
          <a:xfrm>
            <a:off x="2360570" y="3010507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8" name="Bevel 37"/>
          <p:cNvSpPr/>
          <p:nvPr/>
        </p:nvSpPr>
        <p:spPr>
          <a:xfrm>
            <a:off x="5103770" y="2172307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2" name="Bevel 41"/>
          <p:cNvSpPr/>
          <p:nvPr/>
        </p:nvSpPr>
        <p:spPr>
          <a:xfrm>
            <a:off x="4494170" y="3086707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sym typeface="Mathematica1"/>
              </a:rPr>
              <a:t>X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6" name="Bevel 45"/>
          <p:cNvSpPr/>
          <p:nvPr/>
        </p:nvSpPr>
        <p:spPr>
          <a:xfrm>
            <a:off x="6170570" y="2172307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7" name="Bevel 46"/>
          <p:cNvSpPr/>
          <p:nvPr/>
        </p:nvSpPr>
        <p:spPr>
          <a:xfrm>
            <a:off x="7161170" y="2172307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8" name="Bevel 47"/>
          <p:cNvSpPr/>
          <p:nvPr/>
        </p:nvSpPr>
        <p:spPr>
          <a:xfrm>
            <a:off x="6018170" y="3086707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sym typeface="Mathematica1"/>
              </a:rPr>
              <a:t>X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9" name="Bevel 48"/>
          <p:cNvSpPr/>
          <p:nvPr/>
        </p:nvSpPr>
        <p:spPr>
          <a:xfrm>
            <a:off x="7542170" y="3086707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Mathematica1"/>
              </a:rPr>
              <a:t>X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0" name="Bevel 49"/>
          <p:cNvSpPr/>
          <p:nvPr/>
        </p:nvSpPr>
        <p:spPr>
          <a:xfrm>
            <a:off x="5713370" y="4001107"/>
            <a:ext cx="15240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sym typeface="Mathematica1"/>
              </a:rPr>
              <a:t>X</a:t>
            </a:r>
            <a:r>
              <a:rPr lang="en-US" baseline="-25000" dirty="0" smtClean="0"/>
              <a:t>2</a:t>
            </a:r>
            <a:r>
              <a:rPr lang="en-US" dirty="0" smtClean="0">
                <a:sym typeface="Mathematica1"/>
              </a:rPr>
              <a:t>X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5000" y="4648200"/>
                <a:ext cx="50337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/>
                  <a:t>Message length: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k</m:t>
                    </m:r>
                    <m:r>
                      <a:rPr lang="en-US" sz="2400" b="0" i="0" smtClean="0">
                        <a:latin typeface="Cambria Math"/>
                      </a:rPr>
                      <m:t>=3</m:t>
                    </m:r>
                  </m:oMath>
                </a14:m>
                <a:endParaRPr lang="en-US" sz="2400" dirty="0" smtClean="0"/>
              </a:p>
              <a:p>
                <a:pPr algn="just"/>
                <a:r>
                  <a:rPr lang="en-US" sz="2400" dirty="0" smtClean="0"/>
                  <a:t>Codeword length: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</m:t>
                    </m:r>
                    <m:r>
                      <a:rPr lang="en-US" sz="2400" b="0" i="0" smtClean="0">
                        <a:latin typeface="Cambria Math"/>
                      </a:rPr>
                      <m:t>=7</m:t>
                    </m:r>
                  </m:oMath>
                </a14:m>
                <a:endParaRPr lang="en-US" sz="2400" dirty="0"/>
              </a:p>
              <a:p>
                <a:pPr algn="just"/>
                <a:r>
                  <a:rPr lang="en-US" sz="2400" dirty="0" smtClean="0"/>
                  <a:t>Erased locations: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sz="2400" dirty="0"/>
              </a:p>
              <a:p>
                <a:pPr algn="just"/>
                <a:r>
                  <a:rPr lang="en-US" sz="2400" dirty="0" smtClean="0"/>
                  <a:t>Locality: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0" y="4648200"/>
                <a:ext cx="5033799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16" t="-3502" b="-7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6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Local decoding: example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988970" y="3010507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3274970" y="3239107"/>
            <a:ext cx="609599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7170" y="2513978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70570" y="16733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E(X)</a:t>
            </a:r>
            <a:endParaRPr lang="en-US" dirty="0"/>
          </a:p>
        </p:txBody>
      </p:sp>
      <p:sp>
        <p:nvSpPr>
          <p:cNvPr id="23" name="Bevel 22"/>
          <p:cNvSpPr/>
          <p:nvPr/>
        </p:nvSpPr>
        <p:spPr>
          <a:xfrm>
            <a:off x="1674770" y="3010507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7" name="Bevel 36"/>
          <p:cNvSpPr/>
          <p:nvPr/>
        </p:nvSpPr>
        <p:spPr>
          <a:xfrm>
            <a:off x="2360570" y="3010507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8" name="Bevel 37"/>
          <p:cNvSpPr/>
          <p:nvPr/>
        </p:nvSpPr>
        <p:spPr>
          <a:xfrm>
            <a:off x="5103770" y="2172307"/>
            <a:ext cx="609600" cy="6096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4494170" y="3086707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sym typeface="Mathematica1"/>
              </a:rPr>
              <a:t>X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6" name="Bevel 45"/>
          <p:cNvSpPr/>
          <p:nvPr/>
        </p:nvSpPr>
        <p:spPr>
          <a:xfrm>
            <a:off x="6170570" y="2172307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7" name="Bevel 46"/>
          <p:cNvSpPr/>
          <p:nvPr/>
        </p:nvSpPr>
        <p:spPr>
          <a:xfrm>
            <a:off x="7161170" y="2172307"/>
            <a:ext cx="609600" cy="6096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Bevel 47"/>
          <p:cNvSpPr/>
          <p:nvPr/>
        </p:nvSpPr>
        <p:spPr>
          <a:xfrm>
            <a:off x="6018170" y="3086707"/>
            <a:ext cx="990600" cy="6096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Mathematica1"/>
              </a:rPr>
              <a:t>X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Bevel 48"/>
          <p:cNvSpPr/>
          <p:nvPr/>
        </p:nvSpPr>
        <p:spPr>
          <a:xfrm>
            <a:off x="7542170" y="3086707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Mathematica1"/>
              </a:rPr>
              <a:t>X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0" name="Bevel 49"/>
          <p:cNvSpPr/>
          <p:nvPr/>
        </p:nvSpPr>
        <p:spPr>
          <a:xfrm>
            <a:off x="5713370" y="4001107"/>
            <a:ext cx="15240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sym typeface="Mathematica1"/>
              </a:rPr>
              <a:t>X</a:t>
            </a:r>
            <a:r>
              <a:rPr lang="en-US" baseline="-25000" dirty="0" smtClean="0"/>
              <a:t>2</a:t>
            </a:r>
            <a:r>
              <a:rPr lang="en-US" dirty="0" smtClean="0">
                <a:sym typeface="Mathematica1"/>
              </a:rPr>
              <a:t>X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5000" y="4648200"/>
                <a:ext cx="50337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/>
                  <a:t>Message length: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k</m:t>
                    </m:r>
                    <m:r>
                      <a:rPr lang="en-US" sz="2400" b="0" i="0" smtClean="0">
                        <a:latin typeface="Cambria Math"/>
                      </a:rPr>
                      <m:t>=3</m:t>
                    </m:r>
                  </m:oMath>
                </a14:m>
                <a:endParaRPr lang="en-US" sz="2400" dirty="0" smtClean="0"/>
              </a:p>
              <a:p>
                <a:pPr algn="just"/>
                <a:r>
                  <a:rPr lang="en-US" sz="2400" dirty="0" smtClean="0"/>
                  <a:t>Codeword length: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</m:t>
                    </m:r>
                    <m:r>
                      <a:rPr lang="en-US" sz="2400" b="0" i="0" smtClean="0">
                        <a:latin typeface="Cambria Math"/>
                      </a:rPr>
                      <m:t>=7</m:t>
                    </m:r>
                  </m:oMath>
                </a14:m>
                <a:endParaRPr lang="en-US" sz="2400" dirty="0"/>
              </a:p>
              <a:p>
                <a:pPr algn="just"/>
                <a:r>
                  <a:rPr lang="en-US" sz="2400" dirty="0" smtClean="0"/>
                  <a:t>Erased locations: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sz="2400" dirty="0"/>
              </a:p>
              <a:p>
                <a:pPr algn="just"/>
                <a:r>
                  <a:rPr lang="en-US" sz="2400" dirty="0" smtClean="0"/>
                  <a:t>Locality: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0" y="4648200"/>
                <a:ext cx="5033799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16" t="-3502" b="-7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4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271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</a:rPr>
              <a:t>Local decoding: Decoding tuples for </a:t>
            </a:r>
            <a:r>
              <a:rPr lang="en-US" sz="3200" dirty="0" smtClean="0"/>
              <a:t>X</a:t>
            </a:r>
            <a:r>
              <a:rPr lang="en-US" sz="3200" baseline="-25000" dirty="0" smtClean="0"/>
              <a:t>1</a:t>
            </a:r>
            <a:endParaRPr lang="en-US" sz="3200" baseline="-25000" dirty="0">
              <a:latin typeface="Segoe Print" pitchFamily="2" charset="0"/>
            </a:endParaRPr>
          </a:p>
        </p:txBody>
      </p:sp>
      <p:sp>
        <p:nvSpPr>
          <p:cNvPr id="158816" name="Rectangle 96"/>
          <p:cNvSpPr>
            <a:spLocks noChangeArrowheads="1"/>
          </p:cNvSpPr>
          <p:nvPr/>
        </p:nvSpPr>
        <p:spPr bwMode="auto">
          <a:xfrm>
            <a:off x="5867400" y="43434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368431" y="3750533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2616331" y="3914656"/>
            <a:ext cx="685800" cy="2286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84990" y="314093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3917" y="144780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E(X)</a:t>
            </a:r>
            <a:endParaRPr lang="en-US" sz="2400" dirty="0"/>
          </a:p>
        </p:txBody>
      </p:sp>
      <p:sp>
        <p:nvSpPr>
          <p:cNvPr id="23" name="Bevel 22"/>
          <p:cNvSpPr/>
          <p:nvPr/>
        </p:nvSpPr>
        <p:spPr>
          <a:xfrm>
            <a:off x="1054231" y="3750533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7" name="Bevel 36"/>
          <p:cNvSpPr/>
          <p:nvPr/>
        </p:nvSpPr>
        <p:spPr>
          <a:xfrm>
            <a:off x="1740031" y="3750533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8" name="Bevel 37"/>
          <p:cNvSpPr/>
          <p:nvPr/>
        </p:nvSpPr>
        <p:spPr>
          <a:xfrm>
            <a:off x="4445131" y="2371438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2" name="Bevel 41"/>
          <p:cNvSpPr/>
          <p:nvPr/>
        </p:nvSpPr>
        <p:spPr>
          <a:xfrm>
            <a:off x="3794500" y="3800747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1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latin typeface="Calibri" pitchFamily="34" charset="0"/>
                <a:sym typeface="Mathematica1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2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46" name="Bevel 45"/>
          <p:cNvSpPr/>
          <p:nvPr/>
        </p:nvSpPr>
        <p:spPr>
          <a:xfrm>
            <a:off x="5943600" y="2383161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7" name="Bevel 46"/>
          <p:cNvSpPr/>
          <p:nvPr/>
        </p:nvSpPr>
        <p:spPr>
          <a:xfrm>
            <a:off x="7490200" y="2371438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8" name="Bevel 47"/>
          <p:cNvSpPr/>
          <p:nvPr/>
        </p:nvSpPr>
        <p:spPr>
          <a:xfrm>
            <a:off x="5702431" y="3798723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sym typeface="Mathematica1"/>
              </a:rPr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9" name="Bevel 48"/>
          <p:cNvSpPr/>
          <p:nvPr/>
        </p:nvSpPr>
        <p:spPr>
          <a:xfrm>
            <a:off x="7874131" y="3724156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sym typeface="Mathematica1"/>
              </a:rPr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0" name="Bevel 49"/>
          <p:cNvSpPr/>
          <p:nvPr/>
        </p:nvSpPr>
        <p:spPr>
          <a:xfrm>
            <a:off x="5435731" y="5334000"/>
            <a:ext cx="15240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sym typeface="Mathematica1"/>
              </a:rPr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sym typeface="Mathematica1"/>
              </a:rPr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58824" name="Freeform 158823"/>
          <p:cNvSpPr/>
          <p:nvPr/>
        </p:nvSpPr>
        <p:spPr bwMode="auto">
          <a:xfrm>
            <a:off x="3544863" y="2159977"/>
            <a:ext cx="3278927" cy="2519047"/>
          </a:xfrm>
          <a:custGeom>
            <a:avLst/>
            <a:gdLst>
              <a:gd name="connsiteX0" fmla="*/ 2211168 w 3278927"/>
              <a:gd name="connsiteY0" fmla="*/ 817685 h 2519047"/>
              <a:gd name="connsiteX1" fmla="*/ 1296768 w 3278927"/>
              <a:gd name="connsiteY1" fmla="*/ 1485900 h 2519047"/>
              <a:gd name="connsiteX2" fmla="*/ 124460 w 3278927"/>
              <a:gd name="connsiteY2" fmla="*/ 1521069 h 2519047"/>
              <a:gd name="connsiteX3" fmla="*/ 159629 w 3278927"/>
              <a:gd name="connsiteY3" fmla="*/ 2435469 h 2519047"/>
              <a:gd name="connsiteX4" fmla="*/ 1238152 w 3278927"/>
              <a:gd name="connsiteY4" fmla="*/ 2400300 h 2519047"/>
              <a:gd name="connsiteX5" fmla="*/ 1554675 w 3278927"/>
              <a:gd name="connsiteY5" fmla="*/ 1755531 h 2519047"/>
              <a:gd name="connsiteX6" fmla="*/ 2410460 w 3278927"/>
              <a:gd name="connsiteY6" fmla="*/ 1075592 h 2519047"/>
              <a:gd name="connsiteX7" fmla="*/ 3195906 w 3278927"/>
              <a:gd name="connsiteY7" fmla="*/ 934915 h 2519047"/>
              <a:gd name="connsiteX8" fmla="*/ 3172460 w 3278927"/>
              <a:gd name="connsiteY8" fmla="*/ 67408 h 2519047"/>
              <a:gd name="connsiteX9" fmla="*/ 2457352 w 3278927"/>
              <a:gd name="connsiteY9" fmla="*/ 67408 h 2519047"/>
              <a:gd name="connsiteX10" fmla="*/ 2258060 w 3278927"/>
              <a:gd name="connsiteY10" fmla="*/ 149469 h 2519047"/>
              <a:gd name="connsiteX11" fmla="*/ 2211168 w 3278927"/>
              <a:gd name="connsiteY11" fmla="*/ 817685 h 251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8927" h="2519047">
                <a:moveTo>
                  <a:pt x="2211168" y="817685"/>
                </a:moveTo>
                <a:cubicBezTo>
                  <a:pt x="2050953" y="1040424"/>
                  <a:pt x="1644553" y="1368669"/>
                  <a:pt x="1296768" y="1485900"/>
                </a:cubicBezTo>
                <a:cubicBezTo>
                  <a:pt x="948983" y="1603131"/>
                  <a:pt x="313983" y="1362808"/>
                  <a:pt x="124460" y="1521069"/>
                </a:cubicBezTo>
                <a:cubicBezTo>
                  <a:pt x="-65063" y="1679331"/>
                  <a:pt x="-25986" y="2288931"/>
                  <a:pt x="159629" y="2435469"/>
                </a:cubicBezTo>
                <a:cubicBezTo>
                  <a:pt x="345244" y="2582007"/>
                  <a:pt x="1005644" y="2513623"/>
                  <a:pt x="1238152" y="2400300"/>
                </a:cubicBezTo>
                <a:cubicBezTo>
                  <a:pt x="1470660" y="2286977"/>
                  <a:pt x="1359290" y="1976316"/>
                  <a:pt x="1554675" y="1755531"/>
                </a:cubicBezTo>
                <a:cubicBezTo>
                  <a:pt x="1750060" y="1534746"/>
                  <a:pt x="2136922" y="1212361"/>
                  <a:pt x="2410460" y="1075592"/>
                </a:cubicBezTo>
                <a:cubicBezTo>
                  <a:pt x="2683998" y="938823"/>
                  <a:pt x="3068906" y="1102946"/>
                  <a:pt x="3195906" y="934915"/>
                </a:cubicBezTo>
                <a:cubicBezTo>
                  <a:pt x="3322906" y="766884"/>
                  <a:pt x="3295552" y="211992"/>
                  <a:pt x="3172460" y="67408"/>
                </a:cubicBezTo>
                <a:cubicBezTo>
                  <a:pt x="3049368" y="-77176"/>
                  <a:pt x="2609752" y="53731"/>
                  <a:pt x="2457352" y="67408"/>
                </a:cubicBezTo>
                <a:cubicBezTo>
                  <a:pt x="2304952" y="81085"/>
                  <a:pt x="2301044" y="16608"/>
                  <a:pt x="2258060" y="149469"/>
                </a:cubicBezTo>
                <a:cubicBezTo>
                  <a:pt x="2215076" y="282330"/>
                  <a:pt x="2371383" y="594946"/>
                  <a:pt x="2211168" y="817685"/>
                </a:cubicBezTo>
                <a:close/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8825" name="Freeform 158824"/>
          <p:cNvSpPr/>
          <p:nvPr/>
        </p:nvSpPr>
        <p:spPr bwMode="auto">
          <a:xfrm>
            <a:off x="5433279" y="2178473"/>
            <a:ext cx="2880979" cy="2422037"/>
          </a:xfrm>
          <a:custGeom>
            <a:avLst/>
            <a:gdLst>
              <a:gd name="connsiteX0" fmla="*/ 2034321 w 2880979"/>
              <a:gd name="connsiteY0" fmla="*/ 60635 h 2422037"/>
              <a:gd name="connsiteX1" fmla="*/ 2749429 w 2880979"/>
              <a:gd name="connsiteY1" fmla="*/ 72358 h 2422037"/>
              <a:gd name="connsiteX2" fmla="*/ 2819767 w 2880979"/>
              <a:gd name="connsiteY2" fmla="*/ 904696 h 2422037"/>
              <a:gd name="connsiteX3" fmla="*/ 2081213 w 2880979"/>
              <a:gd name="connsiteY3" fmla="*/ 1045373 h 2422037"/>
              <a:gd name="connsiteX4" fmla="*/ 1506783 w 2880979"/>
              <a:gd name="connsiteY4" fmla="*/ 1654973 h 2422037"/>
              <a:gd name="connsiteX5" fmla="*/ 1459890 w 2880979"/>
              <a:gd name="connsiteY5" fmla="*/ 2252850 h 2422037"/>
              <a:gd name="connsiteX6" fmla="*/ 826844 w 2880979"/>
              <a:gd name="connsiteY6" fmla="*/ 2381804 h 2422037"/>
              <a:gd name="connsiteX7" fmla="*/ 53121 w 2880979"/>
              <a:gd name="connsiteY7" fmla="*/ 2370081 h 2422037"/>
              <a:gd name="connsiteX8" fmla="*/ 76567 w 2880979"/>
              <a:gd name="connsiteY8" fmla="*/ 1795650 h 2422037"/>
              <a:gd name="connsiteX9" fmla="*/ 146906 w 2880979"/>
              <a:gd name="connsiteY9" fmla="*/ 1514296 h 2422037"/>
              <a:gd name="connsiteX10" fmla="*/ 1213706 w 2880979"/>
              <a:gd name="connsiteY10" fmla="*/ 1432235 h 2422037"/>
              <a:gd name="connsiteX11" fmla="*/ 1752967 w 2880979"/>
              <a:gd name="connsiteY11" fmla="*/ 881250 h 2422037"/>
              <a:gd name="connsiteX12" fmla="*/ 1858475 w 2880979"/>
              <a:gd name="connsiteY12" fmla="*/ 787465 h 2422037"/>
              <a:gd name="connsiteX13" fmla="*/ 1881921 w 2880979"/>
              <a:gd name="connsiteY13" fmla="*/ 553004 h 2422037"/>
              <a:gd name="connsiteX14" fmla="*/ 1917090 w 2880979"/>
              <a:gd name="connsiteY14" fmla="*/ 107527 h 2422037"/>
              <a:gd name="connsiteX15" fmla="*/ 2092936 w 2880979"/>
              <a:gd name="connsiteY15" fmla="*/ 72358 h 2422037"/>
              <a:gd name="connsiteX16" fmla="*/ 2092936 w 2880979"/>
              <a:gd name="connsiteY16" fmla="*/ 60635 h 2422037"/>
              <a:gd name="connsiteX17" fmla="*/ 2257059 w 2880979"/>
              <a:gd name="connsiteY17" fmla="*/ 13742 h 2422037"/>
              <a:gd name="connsiteX18" fmla="*/ 2655644 w 2880979"/>
              <a:gd name="connsiteY18" fmla="*/ 2019 h 2422037"/>
              <a:gd name="connsiteX19" fmla="*/ 2139829 w 2880979"/>
              <a:gd name="connsiteY19" fmla="*/ 48912 h 2422037"/>
              <a:gd name="connsiteX20" fmla="*/ 2034321 w 2880979"/>
              <a:gd name="connsiteY20" fmla="*/ 60635 h 24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80979" h="2422037">
                <a:moveTo>
                  <a:pt x="2034321" y="60635"/>
                </a:moveTo>
                <a:cubicBezTo>
                  <a:pt x="2135921" y="64543"/>
                  <a:pt x="2618521" y="-68319"/>
                  <a:pt x="2749429" y="72358"/>
                </a:cubicBezTo>
                <a:cubicBezTo>
                  <a:pt x="2880337" y="213035"/>
                  <a:pt x="2931136" y="742527"/>
                  <a:pt x="2819767" y="904696"/>
                </a:cubicBezTo>
                <a:cubicBezTo>
                  <a:pt x="2708398" y="1066865"/>
                  <a:pt x="2300043" y="920327"/>
                  <a:pt x="2081213" y="1045373"/>
                </a:cubicBezTo>
                <a:cubicBezTo>
                  <a:pt x="1862383" y="1170419"/>
                  <a:pt x="1610337" y="1453727"/>
                  <a:pt x="1506783" y="1654973"/>
                </a:cubicBezTo>
                <a:cubicBezTo>
                  <a:pt x="1403229" y="1856219"/>
                  <a:pt x="1573213" y="2131712"/>
                  <a:pt x="1459890" y="2252850"/>
                </a:cubicBezTo>
                <a:cubicBezTo>
                  <a:pt x="1346567" y="2373988"/>
                  <a:pt x="1061305" y="2362266"/>
                  <a:pt x="826844" y="2381804"/>
                </a:cubicBezTo>
                <a:cubicBezTo>
                  <a:pt x="592383" y="2401342"/>
                  <a:pt x="178167" y="2467773"/>
                  <a:pt x="53121" y="2370081"/>
                </a:cubicBezTo>
                <a:cubicBezTo>
                  <a:pt x="-71925" y="2272389"/>
                  <a:pt x="60936" y="1938281"/>
                  <a:pt x="76567" y="1795650"/>
                </a:cubicBezTo>
                <a:cubicBezTo>
                  <a:pt x="92198" y="1653019"/>
                  <a:pt x="-42617" y="1574865"/>
                  <a:pt x="146906" y="1514296"/>
                </a:cubicBezTo>
                <a:cubicBezTo>
                  <a:pt x="336429" y="1453727"/>
                  <a:pt x="946029" y="1537743"/>
                  <a:pt x="1213706" y="1432235"/>
                </a:cubicBezTo>
                <a:cubicBezTo>
                  <a:pt x="1481383" y="1326727"/>
                  <a:pt x="1645506" y="988712"/>
                  <a:pt x="1752967" y="881250"/>
                </a:cubicBezTo>
                <a:cubicBezTo>
                  <a:pt x="1860428" y="773788"/>
                  <a:pt x="1836983" y="842173"/>
                  <a:pt x="1858475" y="787465"/>
                </a:cubicBezTo>
                <a:cubicBezTo>
                  <a:pt x="1879967" y="732757"/>
                  <a:pt x="1872152" y="666327"/>
                  <a:pt x="1881921" y="553004"/>
                </a:cubicBezTo>
                <a:cubicBezTo>
                  <a:pt x="1891690" y="439681"/>
                  <a:pt x="1881921" y="187635"/>
                  <a:pt x="1917090" y="107527"/>
                </a:cubicBezTo>
                <a:cubicBezTo>
                  <a:pt x="1952259" y="27419"/>
                  <a:pt x="2063628" y="80173"/>
                  <a:pt x="2092936" y="72358"/>
                </a:cubicBezTo>
                <a:cubicBezTo>
                  <a:pt x="2122244" y="64543"/>
                  <a:pt x="2065582" y="70404"/>
                  <a:pt x="2092936" y="60635"/>
                </a:cubicBezTo>
                <a:cubicBezTo>
                  <a:pt x="2120290" y="50866"/>
                  <a:pt x="2163275" y="23511"/>
                  <a:pt x="2257059" y="13742"/>
                </a:cubicBezTo>
                <a:cubicBezTo>
                  <a:pt x="2350843" y="3973"/>
                  <a:pt x="2675182" y="-3843"/>
                  <a:pt x="2655644" y="2019"/>
                </a:cubicBezTo>
                <a:cubicBezTo>
                  <a:pt x="2636106" y="7881"/>
                  <a:pt x="2235567" y="39143"/>
                  <a:pt x="2139829" y="48912"/>
                </a:cubicBezTo>
                <a:cubicBezTo>
                  <a:pt x="2044091" y="58681"/>
                  <a:pt x="1932721" y="56727"/>
                  <a:pt x="2034321" y="60635"/>
                </a:cubicBezTo>
                <a:close/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8826" name="Freeform 158825"/>
          <p:cNvSpPr/>
          <p:nvPr/>
        </p:nvSpPr>
        <p:spPr bwMode="auto">
          <a:xfrm>
            <a:off x="5145319" y="3516673"/>
            <a:ext cx="3935922" cy="2756820"/>
          </a:xfrm>
          <a:custGeom>
            <a:avLst/>
            <a:gdLst>
              <a:gd name="connsiteX0" fmla="*/ 3729050 w 3935922"/>
              <a:gd name="connsiteY0" fmla="*/ 70589 h 2756820"/>
              <a:gd name="connsiteX1" fmla="*/ 2720866 w 3935922"/>
              <a:gd name="connsiteY1" fmla="*/ 82312 h 2756820"/>
              <a:gd name="connsiteX2" fmla="*/ 2580189 w 3935922"/>
              <a:gd name="connsiteY2" fmla="*/ 820865 h 2756820"/>
              <a:gd name="connsiteX3" fmla="*/ 1618896 w 3935922"/>
              <a:gd name="connsiteY3" fmla="*/ 1535973 h 2756820"/>
              <a:gd name="connsiteX4" fmla="*/ 481758 w 3935922"/>
              <a:gd name="connsiteY4" fmla="*/ 1618035 h 2756820"/>
              <a:gd name="connsiteX5" fmla="*/ 106619 w 3935922"/>
              <a:gd name="connsiteY5" fmla="*/ 1770435 h 2756820"/>
              <a:gd name="connsiteX6" fmla="*/ 165235 w 3935922"/>
              <a:gd name="connsiteY6" fmla="*/ 2661389 h 2756820"/>
              <a:gd name="connsiteX7" fmla="*/ 1900250 w 3935922"/>
              <a:gd name="connsiteY7" fmla="*/ 2637942 h 2756820"/>
              <a:gd name="connsiteX8" fmla="*/ 1994035 w 3935922"/>
              <a:gd name="connsiteY8" fmla="*/ 1829050 h 2756820"/>
              <a:gd name="connsiteX9" fmla="*/ 2779481 w 3935922"/>
              <a:gd name="connsiteY9" fmla="*/ 1219450 h 2756820"/>
              <a:gd name="connsiteX10" fmla="*/ 3775943 w 3935922"/>
              <a:gd name="connsiteY10" fmla="*/ 1067050 h 2756820"/>
              <a:gd name="connsiteX11" fmla="*/ 3928343 w 3935922"/>
              <a:gd name="connsiteY11" fmla="*/ 551235 h 2756820"/>
              <a:gd name="connsiteX12" fmla="*/ 3729050 w 3935922"/>
              <a:gd name="connsiteY12" fmla="*/ 70589 h 27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5922" h="2756820">
                <a:moveTo>
                  <a:pt x="3729050" y="70589"/>
                </a:moveTo>
                <a:cubicBezTo>
                  <a:pt x="3527804" y="-7565"/>
                  <a:pt x="2912343" y="-42734"/>
                  <a:pt x="2720866" y="82312"/>
                </a:cubicBezTo>
                <a:cubicBezTo>
                  <a:pt x="2529389" y="207358"/>
                  <a:pt x="2763851" y="578588"/>
                  <a:pt x="2580189" y="820865"/>
                </a:cubicBezTo>
                <a:cubicBezTo>
                  <a:pt x="2396527" y="1063142"/>
                  <a:pt x="1968634" y="1403111"/>
                  <a:pt x="1618896" y="1535973"/>
                </a:cubicBezTo>
                <a:cubicBezTo>
                  <a:pt x="1269157" y="1668835"/>
                  <a:pt x="733804" y="1578958"/>
                  <a:pt x="481758" y="1618035"/>
                </a:cubicBezTo>
                <a:cubicBezTo>
                  <a:pt x="229712" y="1657112"/>
                  <a:pt x="159373" y="1596543"/>
                  <a:pt x="106619" y="1770435"/>
                </a:cubicBezTo>
                <a:cubicBezTo>
                  <a:pt x="53865" y="1944327"/>
                  <a:pt x="-133703" y="2516805"/>
                  <a:pt x="165235" y="2661389"/>
                </a:cubicBezTo>
                <a:cubicBezTo>
                  <a:pt x="464173" y="2805973"/>
                  <a:pt x="1595450" y="2776665"/>
                  <a:pt x="1900250" y="2637942"/>
                </a:cubicBezTo>
                <a:cubicBezTo>
                  <a:pt x="2205050" y="2499219"/>
                  <a:pt x="1847497" y="2065465"/>
                  <a:pt x="1994035" y="1829050"/>
                </a:cubicBezTo>
                <a:cubicBezTo>
                  <a:pt x="2140573" y="1592635"/>
                  <a:pt x="2482496" y="1346450"/>
                  <a:pt x="2779481" y="1219450"/>
                </a:cubicBezTo>
                <a:cubicBezTo>
                  <a:pt x="3076466" y="1092450"/>
                  <a:pt x="3584466" y="1178419"/>
                  <a:pt x="3775943" y="1067050"/>
                </a:cubicBezTo>
                <a:cubicBezTo>
                  <a:pt x="3967420" y="955681"/>
                  <a:pt x="3938112" y="717312"/>
                  <a:pt x="3928343" y="551235"/>
                </a:cubicBezTo>
                <a:cubicBezTo>
                  <a:pt x="3918574" y="385158"/>
                  <a:pt x="3930296" y="148743"/>
                  <a:pt x="3729050" y="70589"/>
                </a:cubicBezTo>
                <a:close/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157413" y="2069776"/>
            <a:ext cx="1185036" cy="1212924"/>
          </a:xfrm>
          <a:custGeom>
            <a:avLst/>
            <a:gdLst>
              <a:gd name="connsiteX0" fmla="*/ 201336 w 1185036"/>
              <a:gd name="connsiteY0" fmla="*/ 73204 h 1212924"/>
              <a:gd name="connsiteX1" fmla="*/ 75501 w 1185036"/>
              <a:gd name="connsiteY1" fmla="*/ 366818 h 1212924"/>
              <a:gd name="connsiteX2" fmla="*/ 0 w 1185036"/>
              <a:gd name="connsiteY2" fmla="*/ 819824 h 1212924"/>
              <a:gd name="connsiteX3" fmla="*/ 75501 w 1185036"/>
              <a:gd name="connsiteY3" fmla="*/ 1037938 h 1212924"/>
              <a:gd name="connsiteX4" fmla="*/ 327171 w 1185036"/>
              <a:gd name="connsiteY4" fmla="*/ 1205718 h 1212924"/>
              <a:gd name="connsiteX5" fmla="*/ 696287 w 1185036"/>
              <a:gd name="connsiteY5" fmla="*/ 1172162 h 1212924"/>
              <a:gd name="connsiteX6" fmla="*/ 1048624 w 1185036"/>
              <a:gd name="connsiteY6" fmla="*/ 1079883 h 1212924"/>
              <a:gd name="connsiteX7" fmla="*/ 1182848 w 1185036"/>
              <a:gd name="connsiteY7" fmla="*/ 828213 h 1212924"/>
              <a:gd name="connsiteX8" fmla="*/ 1132514 w 1185036"/>
              <a:gd name="connsiteY8" fmla="*/ 534598 h 1212924"/>
              <a:gd name="connsiteX9" fmla="*/ 1140903 w 1185036"/>
              <a:gd name="connsiteY9" fmla="*/ 224206 h 1212924"/>
              <a:gd name="connsiteX10" fmla="*/ 998290 w 1185036"/>
              <a:gd name="connsiteY10" fmla="*/ 140316 h 1212924"/>
              <a:gd name="connsiteX11" fmla="*/ 696287 w 1185036"/>
              <a:gd name="connsiteY11" fmla="*/ 98371 h 1212924"/>
              <a:gd name="connsiteX12" fmla="*/ 402672 w 1185036"/>
              <a:gd name="connsiteY12" fmla="*/ 22870 h 1212924"/>
              <a:gd name="connsiteX13" fmla="*/ 302004 w 1185036"/>
              <a:gd name="connsiteY13" fmla="*/ 6092 h 1212924"/>
              <a:gd name="connsiteX14" fmla="*/ 201336 w 1185036"/>
              <a:gd name="connsiteY14" fmla="*/ 73204 h 121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85036" h="1212924">
                <a:moveTo>
                  <a:pt x="201336" y="73204"/>
                </a:moveTo>
                <a:cubicBezTo>
                  <a:pt x="163586" y="133325"/>
                  <a:pt x="109057" y="242381"/>
                  <a:pt x="75501" y="366818"/>
                </a:cubicBezTo>
                <a:cubicBezTo>
                  <a:pt x="41945" y="491255"/>
                  <a:pt x="0" y="707971"/>
                  <a:pt x="0" y="819824"/>
                </a:cubicBezTo>
                <a:cubicBezTo>
                  <a:pt x="0" y="931677"/>
                  <a:pt x="20972" y="973622"/>
                  <a:pt x="75501" y="1037938"/>
                </a:cubicBezTo>
                <a:cubicBezTo>
                  <a:pt x="130029" y="1102254"/>
                  <a:pt x="223707" y="1183347"/>
                  <a:pt x="327171" y="1205718"/>
                </a:cubicBezTo>
                <a:cubicBezTo>
                  <a:pt x="430635" y="1228089"/>
                  <a:pt x="576045" y="1193134"/>
                  <a:pt x="696287" y="1172162"/>
                </a:cubicBezTo>
                <a:cubicBezTo>
                  <a:pt x="816529" y="1151190"/>
                  <a:pt x="967530" y="1137208"/>
                  <a:pt x="1048624" y="1079883"/>
                </a:cubicBezTo>
                <a:cubicBezTo>
                  <a:pt x="1129718" y="1022558"/>
                  <a:pt x="1168866" y="919094"/>
                  <a:pt x="1182848" y="828213"/>
                </a:cubicBezTo>
                <a:cubicBezTo>
                  <a:pt x="1196830" y="737332"/>
                  <a:pt x="1139505" y="635266"/>
                  <a:pt x="1132514" y="534598"/>
                </a:cubicBezTo>
                <a:cubicBezTo>
                  <a:pt x="1125523" y="433930"/>
                  <a:pt x="1163274" y="289920"/>
                  <a:pt x="1140903" y="224206"/>
                </a:cubicBezTo>
                <a:cubicBezTo>
                  <a:pt x="1118532" y="158492"/>
                  <a:pt x="1072393" y="161288"/>
                  <a:pt x="998290" y="140316"/>
                </a:cubicBezTo>
                <a:cubicBezTo>
                  <a:pt x="924187" y="119344"/>
                  <a:pt x="795557" y="117945"/>
                  <a:pt x="696287" y="98371"/>
                </a:cubicBezTo>
                <a:cubicBezTo>
                  <a:pt x="597017" y="78797"/>
                  <a:pt x="468386" y="38250"/>
                  <a:pt x="402672" y="22870"/>
                </a:cubicBezTo>
                <a:cubicBezTo>
                  <a:pt x="336958" y="7490"/>
                  <a:pt x="336958" y="-9288"/>
                  <a:pt x="302004" y="6092"/>
                </a:cubicBezTo>
                <a:cubicBezTo>
                  <a:pt x="267050" y="21472"/>
                  <a:pt x="239086" y="13083"/>
                  <a:pt x="201336" y="73204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271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>Local decoding: Decoding tuples for </a:t>
            </a:r>
            <a:r>
              <a:rPr lang="en-US" sz="3200" dirty="0" smtClean="0"/>
              <a:t>X</a:t>
            </a:r>
            <a:r>
              <a:rPr lang="en-US" sz="3200" baseline="-25000" dirty="0" smtClean="0"/>
              <a:t>2</a:t>
            </a:r>
            <a:endParaRPr lang="en-US" sz="3200" baseline="-25000" dirty="0">
              <a:latin typeface="Segoe Print" pitchFamily="2" charset="0"/>
            </a:endParaRPr>
          </a:p>
        </p:txBody>
      </p:sp>
      <p:sp>
        <p:nvSpPr>
          <p:cNvPr id="158816" name="Rectangle 96"/>
          <p:cNvSpPr>
            <a:spLocks noChangeArrowheads="1"/>
          </p:cNvSpPr>
          <p:nvPr/>
        </p:nvSpPr>
        <p:spPr bwMode="auto">
          <a:xfrm>
            <a:off x="5867400" y="43434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368431" y="3750533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2616331" y="3914656"/>
            <a:ext cx="685800" cy="2286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84991" y="314093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1916" y="150636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E(X)</a:t>
            </a:r>
            <a:endParaRPr lang="en-US" sz="2400" dirty="0"/>
          </a:p>
        </p:txBody>
      </p:sp>
      <p:sp>
        <p:nvSpPr>
          <p:cNvPr id="23" name="Bevel 22"/>
          <p:cNvSpPr/>
          <p:nvPr/>
        </p:nvSpPr>
        <p:spPr>
          <a:xfrm>
            <a:off x="1054231" y="3750533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7" name="Bevel 36"/>
          <p:cNvSpPr/>
          <p:nvPr/>
        </p:nvSpPr>
        <p:spPr>
          <a:xfrm>
            <a:off x="1740031" y="3750533"/>
            <a:ext cx="609600" cy="6096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8" name="Bevel 37"/>
          <p:cNvSpPr/>
          <p:nvPr/>
        </p:nvSpPr>
        <p:spPr>
          <a:xfrm>
            <a:off x="4445131" y="2371438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2" name="Bevel 41"/>
          <p:cNvSpPr/>
          <p:nvPr/>
        </p:nvSpPr>
        <p:spPr>
          <a:xfrm>
            <a:off x="3794500" y="3800747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1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latin typeface="Calibri" pitchFamily="34" charset="0"/>
                <a:sym typeface="Mathematica1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2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46" name="Bevel 45"/>
          <p:cNvSpPr/>
          <p:nvPr/>
        </p:nvSpPr>
        <p:spPr>
          <a:xfrm>
            <a:off x="5943600" y="2383161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7" name="Bevel 46"/>
          <p:cNvSpPr/>
          <p:nvPr/>
        </p:nvSpPr>
        <p:spPr>
          <a:xfrm>
            <a:off x="7490200" y="2371438"/>
            <a:ext cx="609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8" name="Bevel 47"/>
          <p:cNvSpPr/>
          <p:nvPr/>
        </p:nvSpPr>
        <p:spPr>
          <a:xfrm>
            <a:off x="5702431" y="3798723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sym typeface="Mathematica1"/>
              </a:rPr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9" name="Bevel 48"/>
          <p:cNvSpPr/>
          <p:nvPr/>
        </p:nvSpPr>
        <p:spPr>
          <a:xfrm>
            <a:off x="7874131" y="3724156"/>
            <a:ext cx="9906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sym typeface="Mathematica1"/>
              </a:rPr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0" name="Bevel 49"/>
          <p:cNvSpPr/>
          <p:nvPr/>
        </p:nvSpPr>
        <p:spPr>
          <a:xfrm>
            <a:off x="5435731" y="5334000"/>
            <a:ext cx="1524000" cy="609600"/>
          </a:xfrm>
          <a:prstGeom prst="bevel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sym typeface="Mathematica1"/>
              </a:rPr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>
                <a:sym typeface="Mathematica1"/>
              </a:rPr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" name="Freeform 1"/>
          <p:cNvSpPr/>
          <p:nvPr/>
        </p:nvSpPr>
        <p:spPr bwMode="auto">
          <a:xfrm>
            <a:off x="3513254" y="2133595"/>
            <a:ext cx="1735488" cy="2612053"/>
          </a:xfrm>
          <a:custGeom>
            <a:avLst/>
            <a:gdLst>
              <a:gd name="connsiteX0" fmla="*/ 836008 w 1735488"/>
              <a:gd name="connsiteY0" fmla="*/ 93790 h 2612053"/>
              <a:gd name="connsiteX1" fmla="*/ 1633177 w 1735488"/>
              <a:gd name="connsiteY1" fmla="*/ 93790 h 2612053"/>
              <a:gd name="connsiteX2" fmla="*/ 1703515 w 1735488"/>
              <a:gd name="connsiteY2" fmla="*/ 855790 h 2612053"/>
              <a:gd name="connsiteX3" fmla="*/ 1433884 w 1735488"/>
              <a:gd name="connsiteY3" fmla="*/ 1125420 h 2612053"/>
              <a:gd name="connsiteX4" fmla="*/ 1363546 w 1735488"/>
              <a:gd name="connsiteY4" fmla="*/ 2450128 h 2612053"/>
              <a:gd name="connsiteX5" fmla="*/ 74008 w 1735488"/>
              <a:gd name="connsiteY5" fmla="*/ 2485297 h 2612053"/>
              <a:gd name="connsiteX6" fmla="*/ 214684 w 1735488"/>
              <a:gd name="connsiteY6" fmla="*/ 1500559 h 2612053"/>
              <a:gd name="connsiteX7" fmla="*/ 695331 w 1735488"/>
              <a:gd name="connsiteY7" fmla="*/ 1430220 h 2612053"/>
              <a:gd name="connsiteX8" fmla="*/ 777392 w 1735488"/>
              <a:gd name="connsiteY8" fmla="*/ 832343 h 2612053"/>
              <a:gd name="connsiteX9" fmla="*/ 836008 w 1735488"/>
              <a:gd name="connsiteY9" fmla="*/ 93790 h 261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5488" h="2612053">
                <a:moveTo>
                  <a:pt x="836008" y="93790"/>
                </a:moveTo>
                <a:cubicBezTo>
                  <a:pt x="978639" y="-29302"/>
                  <a:pt x="1488593" y="-33210"/>
                  <a:pt x="1633177" y="93790"/>
                </a:cubicBezTo>
                <a:cubicBezTo>
                  <a:pt x="1777761" y="220790"/>
                  <a:pt x="1736731" y="683852"/>
                  <a:pt x="1703515" y="855790"/>
                </a:cubicBezTo>
                <a:cubicBezTo>
                  <a:pt x="1670300" y="1027728"/>
                  <a:pt x="1490546" y="859697"/>
                  <a:pt x="1433884" y="1125420"/>
                </a:cubicBezTo>
                <a:cubicBezTo>
                  <a:pt x="1377222" y="1391143"/>
                  <a:pt x="1590192" y="2223482"/>
                  <a:pt x="1363546" y="2450128"/>
                </a:cubicBezTo>
                <a:cubicBezTo>
                  <a:pt x="1136900" y="2676774"/>
                  <a:pt x="265485" y="2643558"/>
                  <a:pt x="74008" y="2485297"/>
                </a:cubicBezTo>
                <a:cubicBezTo>
                  <a:pt x="-117469" y="2327036"/>
                  <a:pt x="111130" y="1676405"/>
                  <a:pt x="214684" y="1500559"/>
                </a:cubicBezTo>
                <a:cubicBezTo>
                  <a:pt x="318238" y="1324713"/>
                  <a:pt x="601546" y="1541589"/>
                  <a:pt x="695331" y="1430220"/>
                </a:cubicBezTo>
                <a:cubicBezTo>
                  <a:pt x="789116" y="1318851"/>
                  <a:pt x="750038" y="1053127"/>
                  <a:pt x="777392" y="832343"/>
                </a:cubicBezTo>
                <a:cubicBezTo>
                  <a:pt x="804746" y="611559"/>
                  <a:pt x="693377" y="216882"/>
                  <a:pt x="836008" y="93790"/>
                </a:cubicBezTo>
                <a:close/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133935" y="3518196"/>
            <a:ext cx="2045866" cy="2713765"/>
          </a:xfrm>
          <a:custGeom>
            <a:avLst/>
            <a:gdLst>
              <a:gd name="connsiteX0" fmla="*/ 504865 w 2045866"/>
              <a:gd name="connsiteY0" fmla="*/ 104235 h 2713765"/>
              <a:gd name="connsiteX1" fmla="*/ 1665450 w 2045866"/>
              <a:gd name="connsiteY1" fmla="*/ 69066 h 2713765"/>
              <a:gd name="connsiteX2" fmla="*/ 1700619 w 2045866"/>
              <a:gd name="connsiteY2" fmla="*/ 1042081 h 2713765"/>
              <a:gd name="connsiteX3" fmla="*/ 1653727 w 2045866"/>
              <a:gd name="connsiteY3" fmla="*/ 1628235 h 2713765"/>
              <a:gd name="connsiteX4" fmla="*/ 1970250 w 2045866"/>
              <a:gd name="connsiteY4" fmla="*/ 1698573 h 2713765"/>
              <a:gd name="connsiteX5" fmla="*/ 1993696 w 2045866"/>
              <a:gd name="connsiteY5" fmla="*/ 2495742 h 2713765"/>
              <a:gd name="connsiteX6" fmla="*/ 1360650 w 2045866"/>
              <a:gd name="connsiteY6" fmla="*/ 2671589 h 2713765"/>
              <a:gd name="connsiteX7" fmla="*/ 141450 w 2045866"/>
              <a:gd name="connsiteY7" fmla="*/ 2648142 h 2713765"/>
              <a:gd name="connsiteX8" fmla="*/ 24219 w 2045866"/>
              <a:gd name="connsiteY8" fmla="*/ 1979927 h 2713765"/>
              <a:gd name="connsiteX9" fmla="*/ 129727 w 2045866"/>
              <a:gd name="connsiteY9" fmla="*/ 1593066 h 2713765"/>
              <a:gd name="connsiteX10" fmla="*/ 352465 w 2045866"/>
              <a:gd name="connsiteY10" fmla="*/ 1475835 h 2713765"/>
              <a:gd name="connsiteX11" fmla="*/ 399357 w 2045866"/>
              <a:gd name="connsiteY11" fmla="*/ 983466 h 2713765"/>
              <a:gd name="connsiteX12" fmla="*/ 422803 w 2045866"/>
              <a:gd name="connsiteY12" fmla="*/ 303527 h 2713765"/>
              <a:gd name="connsiteX13" fmla="*/ 504865 w 2045866"/>
              <a:gd name="connsiteY13" fmla="*/ 104235 h 271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5866" h="2713765">
                <a:moveTo>
                  <a:pt x="504865" y="104235"/>
                </a:moveTo>
                <a:cubicBezTo>
                  <a:pt x="711973" y="65158"/>
                  <a:pt x="1466158" y="-87242"/>
                  <a:pt x="1665450" y="69066"/>
                </a:cubicBezTo>
                <a:cubicBezTo>
                  <a:pt x="1864742" y="225374"/>
                  <a:pt x="1702573" y="782220"/>
                  <a:pt x="1700619" y="1042081"/>
                </a:cubicBezTo>
                <a:cubicBezTo>
                  <a:pt x="1698665" y="1301942"/>
                  <a:pt x="1608788" y="1518820"/>
                  <a:pt x="1653727" y="1628235"/>
                </a:cubicBezTo>
                <a:cubicBezTo>
                  <a:pt x="1698666" y="1737650"/>
                  <a:pt x="1913589" y="1553989"/>
                  <a:pt x="1970250" y="1698573"/>
                </a:cubicBezTo>
                <a:cubicBezTo>
                  <a:pt x="2026911" y="1843157"/>
                  <a:pt x="2095296" y="2333573"/>
                  <a:pt x="1993696" y="2495742"/>
                </a:cubicBezTo>
                <a:cubicBezTo>
                  <a:pt x="1892096" y="2657911"/>
                  <a:pt x="1669358" y="2646189"/>
                  <a:pt x="1360650" y="2671589"/>
                </a:cubicBezTo>
                <a:cubicBezTo>
                  <a:pt x="1051942" y="2696989"/>
                  <a:pt x="364188" y="2763419"/>
                  <a:pt x="141450" y="2648142"/>
                </a:cubicBezTo>
                <a:cubicBezTo>
                  <a:pt x="-81288" y="2532865"/>
                  <a:pt x="26173" y="2155773"/>
                  <a:pt x="24219" y="1979927"/>
                </a:cubicBezTo>
                <a:cubicBezTo>
                  <a:pt x="22265" y="1804081"/>
                  <a:pt x="75019" y="1677081"/>
                  <a:pt x="129727" y="1593066"/>
                </a:cubicBezTo>
                <a:cubicBezTo>
                  <a:pt x="184435" y="1509051"/>
                  <a:pt x="307527" y="1577435"/>
                  <a:pt x="352465" y="1475835"/>
                </a:cubicBezTo>
                <a:cubicBezTo>
                  <a:pt x="397403" y="1374235"/>
                  <a:pt x="387634" y="1178851"/>
                  <a:pt x="399357" y="983466"/>
                </a:cubicBezTo>
                <a:cubicBezTo>
                  <a:pt x="411080" y="788081"/>
                  <a:pt x="405218" y="450065"/>
                  <a:pt x="422803" y="303527"/>
                </a:cubicBezTo>
                <a:cubicBezTo>
                  <a:pt x="440388" y="156989"/>
                  <a:pt x="297757" y="143312"/>
                  <a:pt x="504865" y="104235"/>
                </a:cubicBezTo>
                <a:close/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222869" y="2095430"/>
            <a:ext cx="1807491" cy="2521433"/>
          </a:xfrm>
          <a:custGeom>
            <a:avLst/>
            <a:gdLst>
              <a:gd name="connsiteX0" fmla="*/ 162669 w 1807491"/>
              <a:gd name="connsiteY0" fmla="*/ 131955 h 2521433"/>
              <a:gd name="connsiteX1" fmla="*/ 1041900 w 1807491"/>
              <a:gd name="connsiteY1" fmla="*/ 85062 h 2521433"/>
              <a:gd name="connsiteX2" fmla="*/ 1018454 w 1807491"/>
              <a:gd name="connsiteY2" fmla="*/ 1034632 h 2521433"/>
              <a:gd name="connsiteX3" fmla="*/ 1428762 w 1807491"/>
              <a:gd name="connsiteY3" fmla="*/ 1468385 h 2521433"/>
              <a:gd name="connsiteX4" fmla="*/ 1745285 w 1807491"/>
              <a:gd name="connsiteY4" fmla="*/ 1550447 h 2521433"/>
              <a:gd name="connsiteX5" fmla="*/ 1733562 w 1807491"/>
              <a:gd name="connsiteY5" fmla="*/ 2371062 h 2521433"/>
              <a:gd name="connsiteX6" fmla="*/ 983285 w 1807491"/>
              <a:gd name="connsiteY6" fmla="*/ 2441401 h 2521433"/>
              <a:gd name="connsiteX7" fmla="*/ 490916 w 1807491"/>
              <a:gd name="connsiteY7" fmla="*/ 2464847 h 2521433"/>
              <a:gd name="connsiteX8" fmla="*/ 490916 w 1807491"/>
              <a:gd name="connsiteY8" fmla="*/ 1644232 h 2521433"/>
              <a:gd name="connsiteX9" fmla="*/ 455746 w 1807491"/>
              <a:gd name="connsiteY9" fmla="*/ 1187032 h 2521433"/>
              <a:gd name="connsiteX10" fmla="*/ 268177 w 1807491"/>
              <a:gd name="connsiteY10" fmla="*/ 1069801 h 2521433"/>
              <a:gd name="connsiteX11" fmla="*/ 10269 w 1807491"/>
              <a:gd name="connsiteY11" fmla="*/ 847062 h 2521433"/>
              <a:gd name="connsiteX12" fmla="*/ 162669 w 1807491"/>
              <a:gd name="connsiteY12" fmla="*/ 131955 h 252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491" h="2521433">
                <a:moveTo>
                  <a:pt x="162669" y="131955"/>
                </a:moveTo>
                <a:cubicBezTo>
                  <a:pt x="334608" y="4955"/>
                  <a:pt x="899269" y="-65384"/>
                  <a:pt x="1041900" y="85062"/>
                </a:cubicBezTo>
                <a:cubicBezTo>
                  <a:pt x="1184531" y="235508"/>
                  <a:pt x="953977" y="804078"/>
                  <a:pt x="1018454" y="1034632"/>
                </a:cubicBezTo>
                <a:cubicBezTo>
                  <a:pt x="1082931" y="1265186"/>
                  <a:pt x="1307624" y="1382416"/>
                  <a:pt x="1428762" y="1468385"/>
                </a:cubicBezTo>
                <a:cubicBezTo>
                  <a:pt x="1549901" y="1554354"/>
                  <a:pt x="1694485" y="1400001"/>
                  <a:pt x="1745285" y="1550447"/>
                </a:cubicBezTo>
                <a:cubicBezTo>
                  <a:pt x="1796085" y="1700893"/>
                  <a:pt x="1860562" y="2222570"/>
                  <a:pt x="1733562" y="2371062"/>
                </a:cubicBezTo>
                <a:cubicBezTo>
                  <a:pt x="1606562" y="2519554"/>
                  <a:pt x="1190393" y="2425770"/>
                  <a:pt x="983285" y="2441401"/>
                </a:cubicBezTo>
                <a:cubicBezTo>
                  <a:pt x="776177" y="2457032"/>
                  <a:pt x="572977" y="2597708"/>
                  <a:pt x="490916" y="2464847"/>
                </a:cubicBezTo>
                <a:cubicBezTo>
                  <a:pt x="408855" y="2331986"/>
                  <a:pt x="496778" y="1857201"/>
                  <a:pt x="490916" y="1644232"/>
                </a:cubicBezTo>
                <a:cubicBezTo>
                  <a:pt x="485054" y="1431263"/>
                  <a:pt x="492869" y="1282771"/>
                  <a:pt x="455746" y="1187032"/>
                </a:cubicBezTo>
                <a:cubicBezTo>
                  <a:pt x="418623" y="1091294"/>
                  <a:pt x="342423" y="1126463"/>
                  <a:pt x="268177" y="1069801"/>
                </a:cubicBezTo>
                <a:cubicBezTo>
                  <a:pt x="193931" y="1013139"/>
                  <a:pt x="33715" y="1003370"/>
                  <a:pt x="10269" y="847062"/>
                </a:cubicBezTo>
                <a:cubicBezTo>
                  <a:pt x="-13177" y="690754"/>
                  <a:pt x="-9270" y="258955"/>
                  <a:pt x="162669" y="131955"/>
                </a:cubicBezTo>
                <a:close/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94741" y="2081499"/>
            <a:ext cx="1185036" cy="1212924"/>
          </a:xfrm>
          <a:custGeom>
            <a:avLst/>
            <a:gdLst>
              <a:gd name="connsiteX0" fmla="*/ 201336 w 1185036"/>
              <a:gd name="connsiteY0" fmla="*/ 73204 h 1212924"/>
              <a:gd name="connsiteX1" fmla="*/ 75501 w 1185036"/>
              <a:gd name="connsiteY1" fmla="*/ 366818 h 1212924"/>
              <a:gd name="connsiteX2" fmla="*/ 0 w 1185036"/>
              <a:gd name="connsiteY2" fmla="*/ 819824 h 1212924"/>
              <a:gd name="connsiteX3" fmla="*/ 75501 w 1185036"/>
              <a:gd name="connsiteY3" fmla="*/ 1037938 h 1212924"/>
              <a:gd name="connsiteX4" fmla="*/ 327171 w 1185036"/>
              <a:gd name="connsiteY4" fmla="*/ 1205718 h 1212924"/>
              <a:gd name="connsiteX5" fmla="*/ 696287 w 1185036"/>
              <a:gd name="connsiteY5" fmla="*/ 1172162 h 1212924"/>
              <a:gd name="connsiteX6" fmla="*/ 1048624 w 1185036"/>
              <a:gd name="connsiteY6" fmla="*/ 1079883 h 1212924"/>
              <a:gd name="connsiteX7" fmla="*/ 1182848 w 1185036"/>
              <a:gd name="connsiteY7" fmla="*/ 828213 h 1212924"/>
              <a:gd name="connsiteX8" fmla="*/ 1132514 w 1185036"/>
              <a:gd name="connsiteY8" fmla="*/ 534598 h 1212924"/>
              <a:gd name="connsiteX9" fmla="*/ 1140903 w 1185036"/>
              <a:gd name="connsiteY9" fmla="*/ 224206 h 1212924"/>
              <a:gd name="connsiteX10" fmla="*/ 998290 w 1185036"/>
              <a:gd name="connsiteY10" fmla="*/ 140316 h 1212924"/>
              <a:gd name="connsiteX11" fmla="*/ 696287 w 1185036"/>
              <a:gd name="connsiteY11" fmla="*/ 98371 h 1212924"/>
              <a:gd name="connsiteX12" fmla="*/ 402672 w 1185036"/>
              <a:gd name="connsiteY12" fmla="*/ 22870 h 1212924"/>
              <a:gd name="connsiteX13" fmla="*/ 302004 w 1185036"/>
              <a:gd name="connsiteY13" fmla="*/ 6092 h 1212924"/>
              <a:gd name="connsiteX14" fmla="*/ 201336 w 1185036"/>
              <a:gd name="connsiteY14" fmla="*/ 73204 h 121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85036" h="1212924">
                <a:moveTo>
                  <a:pt x="201336" y="73204"/>
                </a:moveTo>
                <a:cubicBezTo>
                  <a:pt x="163586" y="133325"/>
                  <a:pt x="109057" y="242381"/>
                  <a:pt x="75501" y="366818"/>
                </a:cubicBezTo>
                <a:cubicBezTo>
                  <a:pt x="41945" y="491255"/>
                  <a:pt x="0" y="707971"/>
                  <a:pt x="0" y="819824"/>
                </a:cubicBezTo>
                <a:cubicBezTo>
                  <a:pt x="0" y="931677"/>
                  <a:pt x="20972" y="973622"/>
                  <a:pt x="75501" y="1037938"/>
                </a:cubicBezTo>
                <a:cubicBezTo>
                  <a:pt x="130029" y="1102254"/>
                  <a:pt x="223707" y="1183347"/>
                  <a:pt x="327171" y="1205718"/>
                </a:cubicBezTo>
                <a:cubicBezTo>
                  <a:pt x="430635" y="1228089"/>
                  <a:pt x="576045" y="1193134"/>
                  <a:pt x="696287" y="1172162"/>
                </a:cubicBezTo>
                <a:cubicBezTo>
                  <a:pt x="816529" y="1151190"/>
                  <a:pt x="967530" y="1137208"/>
                  <a:pt x="1048624" y="1079883"/>
                </a:cubicBezTo>
                <a:cubicBezTo>
                  <a:pt x="1129718" y="1022558"/>
                  <a:pt x="1168866" y="919094"/>
                  <a:pt x="1182848" y="828213"/>
                </a:cubicBezTo>
                <a:cubicBezTo>
                  <a:pt x="1196830" y="737332"/>
                  <a:pt x="1139505" y="635266"/>
                  <a:pt x="1132514" y="534598"/>
                </a:cubicBezTo>
                <a:cubicBezTo>
                  <a:pt x="1125523" y="433930"/>
                  <a:pt x="1163274" y="289920"/>
                  <a:pt x="1140903" y="224206"/>
                </a:cubicBezTo>
                <a:cubicBezTo>
                  <a:pt x="1118532" y="158492"/>
                  <a:pt x="1072393" y="161288"/>
                  <a:pt x="998290" y="140316"/>
                </a:cubicBezTo>
                <a:cubicBezTo>
                  <a:pt x="924187" y="119344"/>
                  <a:pt x="795557" y="117945"/>
                  <a:pt x="696287" y="98371"/>
                </a:cubicBezTo>
                <a:cubicBezTo>
                  <a:pt x="597017" y="78797"/>
                  <a:pt x="468386" y="38250"/>
                  <a:pt x="402672" y="22870"/>
                </a:cubicBezTo>
                <a:cubicBezTo>
                  <a:pt x="336958" y="7490"/>
                  <a:pt x="336958" y="-9288"/>
                  <a:pt x="302004" y="6092"/>
                </a:cubicBezTo>
                <a:cubicBezTo>
                  <a:pt x="267050" y="21472"/>
                  <a:pt x="239086" y="13083"/>
                  <a:pt x="201336" y="73204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153400" cy="7747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Codes with local decoding</a:t>
            </a:r>
            <a:endParaRPr lang="en-US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770" y="1999565"/>
                <a:ext cx="8390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u="sng" dirty="0" smtClean="0"/>
                  <a:t>Goal</a:t>
                </a:r>
                <a:r>
                  <a:rPr lang="en-US" dirty="0" smtClean="0"/>
                  <a:t>: Understand the true shape of the tradeoff between redundancy and locality, for different settings of noise.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70" y="1999565"/>
                <a:ext cx="8390727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54" t="-4717" r="-58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873310" y="3100523"/>
            <a:ext cx="0" cy="28516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73310" y="5952189"/>
            <a:ext cx="35052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6960" y="5875989"/>
                <a:ext cx="4826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960" y="5875989"/>
                <a:ext cx="48269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95515" y="2947379"/>
                <a:ext cx="476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15" y="2947379"/>
                <a:ext cx="47628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40110" y="3361389"/>
            <a:ext cx="0" cy="259080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06910" y="3361389"/>
            <a:ext cx="0" cy="259080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50189" y="5875989"/>
                <a:ext cx="738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89" y="5875989"/>
                <a:ext cx="7385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21110" y="5875989"/>
                <a:ext cx="493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10" y="5875989"/>
                <a:ext cx="49366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76111" y="5875989"/>
                <a:ext cx="517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111" y="5875989"/>
                <a:ext cx="51725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5006910" y="4961589"/>
            <a:ext cx="11430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006910" y="4123389"/>
            <a:ext cx="11430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78626" y="5325087"/>
                <a:ext cx="738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626" y="5325087"/>
                <a:ext cx="73853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00647" y="3371200"/>
                <a:ext cx="494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647" y="3371200"/>
                <a:ext cx="49449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88904" y="4264121"/>
                <a:ext cx="1023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904" y="4264121"/>
                <a:ext cx="102348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9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95515" y="6399209"/>
            <a:ext cx="399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Taxonomy of known families of codes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73270" y="3392109"/>
            <a:ext cx="107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Multiplicity </a:t>
            </a:r>
          </a:p>
          <a:p>
            <a:r>
              <a:rPr lang="en-US" sz="1400" dirty="0" smtClean="0"/>
              <a:t>codes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56883" y="5119785"/>
            <a:ext cx="955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Matching </a:t>
            </a:r>
          </a:p>
          <a:p>
            <a:r>
              <a:rPr lang="en-US" sz="1400" dirty="0" smtClean="0"/>
              <a:t>vector </a:t>
            </a:r>
          </a:p>
          <a:p>
            <a:r>
              <a:rPr lang="en-US" sz="1400" dirty="0" smtClean="0"/>
              <a:t>codes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72831" y="4273362"/>
            <a:ext cx="1174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Reed Muller </a:t>
            </a:r>
          </a:p>
          <a:p>
            <a:r>
              <a:rPr lang="en-US" sz="1400" dirty="0" smtClean="0"/>
              <a:t>codes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994882" y="4018524"/>
            <a:ext cx="824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Local </a:t>
            </a:r>
          </a:p>
          <a:p>
            <a:r>
              <a:rPr lang="en-US" sz="1400" dirty="0" err="1" smtClean="0"/>
              <a:t>reconst</a:t>
            </a:r>
            <a:r>
              <a:rPr lang="en-US" sz="1400" dirty="0" smtClean="0"/>
              <a:t>-</a:t>
            </a:r>
          </a:p>
          <a:p>
            <a:r>
              <a:rPr lang="en-US" sz="1400" dirty="0" smtClean="0"/>
              <a:t>ruction </a:t>
            </a:r>
          </a:p>
          <a:p>
            <a:r>
              <a:rPr lang="en-US" sz="1400" dirty="0" smtClean="0"/>
              <a:t>codes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54142" y="4165640"/>
            <a:ext cx="1014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Projective </a:t>
            </a:r>
          </a:p>
          <a:p>
            <a:r>
              <a:rPr lang="en-US" sz="1400" dirty="0" smtClean="0"/>
              <a:t>geometry </a:t>
            </a:r>
          </a:p>
          <a:p>
            <a:r>
              <a:rPr lang="en-US" sz="1400" dirty="0" smtClean="0"/>
              <a:t>codes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2971800" y="3943815"/>
            <a:ext cx="816926" cy="1182314"/>
          </a:xfrm>
          <a:prstGeom prst="rect">
            <a:avLst/>
          </a:prstGeom>
          <a:noFill/>
          <a:ln w="444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11506" y="4264121"/>
            <a:ext cx="1038404" cy="532461"/>
          </a:xfrm>
          <a:prstGeom prst="rect">
            <a:avLst/>
          </a:prstGeom>
          <a:noFill/>
          <a:ln w="444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2768" y="1535668"/>
                <a:ext cx="8390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u="sng" dirty="0" smtClean="0"/>
                  <a:t>Main parameters</a:t>
                </a:r>
                <a:r>
                  <a:rPr lang="en-US" dirty="0" smtClean="0"/>
                  <a:t>: </a:t>
                </a:r>
                <a:r>
                  <a:rPr lang="en-US" dirty="0"/>
                  <a:t>R</a:t>
                </a:r>
                <a:r>
                  <a:rPr lang="en-US" dirty="0" smtClean="0"/>
                  <a:t>edundancy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locality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, and noise level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68" y="1535668"/>
                <a:ext cx="83907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6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2770" y="1066800"/>
                <a:ext cx="8390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u="sng" dirty="0" smtClean="0"/>
                  <a:t>Setting</a:t>
                </a:r>
                <a:r>
                  <a:rPr lang="en-US" dirty="0" smtClean="0"/>
                  <a:t>: Encode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dimensional messages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dimensional codewords.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70" y="1066800"/>
                <a:ext cx="8390727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6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94881" y="2757878"/>
            <a:ext cx="117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Applications to</a:t>
            </a: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data storage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61554" y="2775981"/>
            <a:ext cx="148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Applications in </a:t>
            </a: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crypto / complexity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325235" y="4357893"/>
            <a:ext cx="2362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Locally decodable codes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39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+mj-cs"/>
              </a:rPr>
              <a:t>Plan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620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</a:t>
            </a:r>
            <a:r>
              <a:rPr lang="en-US" u="sng" dirty="0" smtClean="0"/>
              <a:t>Part I</a:t>
            </a:r>
            <a:r>
              <a:rPr lang="en-US" dirty="0" smtClean="0"/>
              <a:t>: (Locally decodable codes)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Private Information Retrieval (PIR) schemes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smtClean="0"/>
              <a:t>PIR schemes from smooth codes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Reed Muller codes</a:t>
            </a:r>
          </a:p>
          <a:p>
            <a:pPr lvl="1" algn="just">
              <a:spcAft>
                <a:spcPts val="1200"/>
              </a:spcAft>
            </a:pPr>
            <a:r>
              <a:rPr lang="en-US" dirty="0" smtClean="0"/>
              <a:t>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Part II</a:t>
            </a:r>
            <a:r>
              <a:rPr lang="en-US" dirty="0" smtClean="0"/>
              <a:t>: (Codes with locality for distributed data storage)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smtClean="0"/>
              <a:t>Erasure coding for data storage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smtClean="0"/>
              <a:t>Local reconstruction codes for data storage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/>
              <a:t> Constructions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4095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25432</TotalTime>
  <Words>3195</Words>
  <Application>Microsoft Office PowerPoint</Application>
  <PresentationFormat>On-screen Show (4:3)</PresentationFormat>
  <Paragraphs>607</Paragraphs>
  <Slides>36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Bell MT</vt:lpstr>
      <vt:lpstr>Tahoma</vt:lpstr>
      <vt:lpstr>Times New Roman</vt:lpstr>
      <vt:lpstr>Wingdings</vt:lpstr>
      <vt:lpstr>Mathematica1</vt:lpstr>
      <vt:lpstr>Segoe Print</vt:lpstr>
      <vt:lpstr>Cambria Math</vt:lpstr>
      <vt:lpstr>Calibri</vt:lpstr>
      <vt:lpstr>Symbol</vt:lpstr>
      <vt:lpstr>Office Theme</vt:lpstr>
      <vt:lpstr>Equation</vt:lpstr>
      <vt:lpstr>Codes with local decoding procedures</vt:lpstr>
      <vt:lpstr>Error-correcting codes: paradigm</vt:lpstr>
      <vt:lpstr>Local decoding: paradigm</vt:lpstr>
      <vt:lpstr>Local decoding: example</vt:lpstr>
      <vt:lpstr>Local decoding: example</vt:lpstr>
      <vt:lpstr>Local decoding: Decoding tuples for X1</vt:lpstr>
      <vt:lpstr>Local decoding: Decoding tuples for X2</vt:lpstr>
      <vt:lpstr>Codes with local decoding</vt:lpstr>
      <vt:lpstr>PowerPoint Presentation</vt:lpstr>
      <vt:lpstr>PowerPoint Presentation</vt:lpstr>
      <vt:lpstr>Smooth codes</vt:lpstr>
      <vt:lpstr>Private information retrieval    [CGKS]</vt:lpstr>
      <vt:lpstr>Private information retrieval</vt:lpstr>
      <vt:lpstr>Reed Muller codes</vt:lpstr>
      <vt:lpstr>Reed Muller codes: local decoding</vt:lpstr>
      <vt:lpstr>Reed Muller codes: parameters</vt:lpstr>
      <vt:lpstr>PowerPoint Presentation</vt:lpstr>
      <vt:lpstr>Data storage</vt:lpstr>
      <vt:lpstr>Data storage: Replication</vt:lpstr>
      <vt:lpstr>Data storage: Erasure 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forward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Ω(n1/3) Lower Bound for Bilinear Group Based PIR</dc:title>
  <dc:creator>t-sergey</dc:creator>
  <cp:lastModifiedBy>Linda Casals</cp:lastModifiedBy>
  <cp:revision>802</cp:revision>
  <dcterms:created xsi:type="dcterms:W3CDTF">2006-06-18T17:53:33Z</dcterms:created>
  <dcterms:modified xsi:type="dcterms:W3CDTF">2015-04-06T15:44:19Z</dcterms:modified>
</cp:coreProperties>
</file>