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461" r:id="rId3"/>
    <p:sldId id="459" r:id="rId4"/>
    <p:sldId id="261" r:id="rId5"/>
    <p:sldId id="478" r:id="rId6"/>
    <p:sldId id="436" r:id="rId7"/>
    <p:sldId id="479" r:id="rId8"/>
    <p:sldId id="272" r:id="rId9"/>
    <p:sldId id="423" r:id="rId10"/>
    <p:sldId id="278" r:id="rId11"/>
    <p:sldId id="480" r:id="rId12"/>
    <p:sldId id="287" r:id="rId13"/>
    <p:sldId id="452" r:id="rId14"/>
    <p:sldId id="490" r:id="rId15"/>
    <p:sldId id="489" r:id="rId16"/>
    <p:sldId id="315" r:id="rId17"/>
    <p:sldId id="316" r:id="rId18"/>
    <p:sldId id="318" r:id="rId19"/>
    <p:sldId id="445" r:id="rId20"/>
    <p:sldId id="446" r:id="rId21"/>
    <p:sldId id="496" r:id="rId22"/>
    <p:sldId id="447" r:id="rId23"/>
    <p:sldId id="494" r:id="rId24"/>
    <p:sldId id="493" r:id="rId25"/>
    <p:sldId id="495" r:id="rId26"/>
    <p:sldId id="492" r:id="rId27"/>
    <p:sldId id="491" r:id="rId28"/>
    <p:sldId id="455" r:id="rId29"/>
    <p:sldId id="457" r:id="rId30"/>
    <p:sldId id="458" r:id="rId31"/>
    <p:sldId id="465" r:id="rId32"/>
    <p:sldId id="270" r:id="rId33"/>
    <p:sldId id="462" r:id="rId34"/>
    <p:sldId id="430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816" y="-96"/>
      </p:cViewPr>
      <p:guideLst>
        <p:guide orient="horz" pos="2160"/>
        <p:guide pos="2880"/>
      </p:guideLst>
    </p:cSldViewPr>
  </p:slideViewPr>
  <p:sorterViewPr>
    <p:cViewPr>
      <p:scale>
        <a:sx n="100" d="100"/>
        <a:sy n="100" d="100"/>
      </p:scale>
      <p:origin x="0" y="7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FA285-8FEE-D444-9347-A0C9BD23B697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D0D3B-48CC-084D-BEB0-942D879AE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00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7D8DD57-BF97-7446-B461-F9B2C3F61F5F}" type="slidenum">
              <a:rPr lang="en-US" b="0">
                <a:latin typeface="Arial" charset="0"/>
              </a:rPr>
              <a:pPr/>
              <a:t>1</a:t>
            </a:fld>
            <a:endParaRPr lang="en-US" b="0" dirty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EF3E2E3A-17F8-3049-BA3F-2B79689F9A27}" type="slidenum">
              <a:rPr lang="en-US" sz="1200" b="0">
                <a:latin typeface="Times New Roman" charset="0"/>
              </a:rPr>
              <a:pPr algn="r" eaLnBrk="1" hangingPunct="1"/>
              <a:t>14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3588" cy="3430588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6F7C5FF-F808-F641-95D0-1BBFB9FD0415}" type="slidenum">
              <a:rPr lang="en-US" sz="1200" b="0">
                <a:latin typeface="Arial" charset="0"/>
              </a:rPr>
              <a:pPr/>
              <a:t>42</a:t>
            </a:fld>
            <a:endParaRPr lang="en-US" sz="1200" b="0" dirty="0">
              <a:latin typeface="Arial" charset="0"/>
            </a:endParaRPr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3C1C26E6-82AC-A542-8CF5-535936747CC9}" type="slidenum">
              <a:rPr lang="en-US" sz="1200" b="0">
                <a:latin typeface="Arial" charset="0"/>
              </a:rPr>
              <a:pPr algn="r" eaLnBrk="1" hangingPunct="1"/>
              <a:t>42</a:t>
            </a:fld>
            <a:endParaRPr lang="en-US" sz="1200" b="0" dirty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5" tIns="45714" rIns="91425" bIns="45714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5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0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5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9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8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5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6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7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0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7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0170-B55B-DD46-9A05-27A3D4F6536D}" type="datetimeFigureOut">
              <a:rPr lang="en-US" smtClean="0"/>
              <a:t>6/2/13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57548-1503-604C-A1E6-A09A868FD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7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6-02 at 10.20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57658"/>
            <a:ext cx="91186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633" y="154874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/>
              </a:rPr>
              <a:t>Sandy’s Fury</a:t>
            </a: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Picture 6" descr="Screen Shot 2013-02-04 at 3.42.10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468" y="2855825"/>
            <a:ext cx="4460443" cy="2883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501" y="4696190"/>
            <a:ext cx="44559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David A. Robinson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Professor, Department of Geography &amp;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New Jersey State Climatologist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Rutgers University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June 5, 2013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218" y="3097353"/>
            <a:ext cx="3318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DIMACS/CCICADA Workshop on S&amp;T Innovations in Hurricane Sandy Research</a:t>
            </a:r>
          </a:p>
        </p:txBody>
      </p:sp>
    </p:spTree>
    <p:extLst>
      <p:ext uri="{BB962C8B-B14F-4D97-AF65-F5344CB8AC3E}">
        <p14:creationId xmlns:p14="http://schemas.microsoft.com/office/powerpoint/2010/main" val="417555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y_rai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304800"/>
            <a:ext cx="5360698" cy="601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187" y="1143000"/>
            <a:ext cx="27597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Sandy</a:t>
            </a:r>
          </a:p>
          <a:p>
            <a:pPr algn="ctr"/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Total </a:t>
            </a:r>
          </a:p>
          <a:p>
            <a:pPr algn="ctr"/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Precipitation</a:t>
            </a:r>
          </a:p>
          <a:p>
            <a:pPr algn="ctr"/>
            <a:r>
              <a:rPr lang="en-US" sz="2800" b="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ct 29-31, 2012</a:t>
            </a:r>
            <a:endParaRPr lang="en-US" sz="2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97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066800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Sandy</a:t>
            </a:r>
            <a:endParaRPr lang="en-US" sz="2800" b="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Maximum</a:t>
            </a:r>
          </a:p>
          <a:p>
            <a:pPr algn="ctr"/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Wind Gusts</a:t>
            </a:r>
            <a:endParaRPr lang="en-US" sz="2800" b="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800" b="0" dirty="0">
                <a:solidFill>
                  <a:srgbClr val="FF0000"/>
                </a:solidFill>
                <a:latin typeface="Arial"/>
                <a:cs typeface="Arial"/>
              </a:rPr>
              <a:t>Oct 29-</a:t>
            </a:r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30, </a:t>
            </a:r>
            <a:r>
              <a:rPr lang="en-US" sz="2800" b="0" dirty="0">
                <a:solidFill>
                  <a:srgbClr val="FF0000"/>
                </a:solidFill>
                <a:latin typeface="Arial"/>
                <a:cs typeface="Arial"/>
              </a:rPr>
              <a:t>2012</a:t>
            </a:r>
          </a:p>
        </p:txBody>
      </p:sp>
      <p:pic>
        <p:nvPicPr>
          <p:cNvPr id="2" name="Picture 1" descr="sandy_wind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925" y="345656"/>
            <a:ext cx="5440863" cy="61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29.5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27" y="1844422"/>
            <a:ext cx="8437126" cy="4626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674" y="498901"/>
            <a:ext cx="7384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Sandy Hook, NJ</a:t>
            </a:r>
          </a:p>
          <a:p>
            <a:pPr algn="ctr"/>
            <a:r>
              <a:rPr lang="en-US" sz="2800" dirty="0" smtClean="0">
                <a:latin typeface="Arial"/>
                <a:cs typeface="Arial"/>
              </a:rPr>
              <a:t>off line at 13.5 feet, estimated surge 14.4 feet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98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4.23.04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04" y="2846624"/>
            <a:ext cx="4391786" cy="2883794"/>
          </a:xfrm>
          <a:prstGeom prst="rect">
            <a:avLst/>
          </a:prstGeom>
        </p:spPr>
      </p:pic>
      <p:pic>
        <p:nvPicPr>
          <p:cNvPr id="3" name="Picture 2" descr="Screen Shot 2013-02-04 at 4.23.32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826" y="3680267"/>
            <a:ext cx="3796229" cy="2890211"/>
          </a:xfrm>
          <a:prstGeom prst="rect">
            <a:avLst/>
          </a:prstGeom>
        </p:spPr>
      </p:pic>
      <p:pic>
        <p:nvPicPr>
          <p:cNvPr id="4" name="Picture 3" descr="Screen Shot 2013-02-04 at 4.25.06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126" y="262718"/>
            <a:ext cx="4233866" cy="321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0033" y="910066"/>
            <a:ext cx="162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Hoboken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53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640" y="250428"/>
            <a:ext cx="22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Union </a:t>
            </a:r>
            <a:r>
              <a:rPr lang="en-US" sz="2800" dirty="0" smtClean="0">
                <a:latin typeface="Arial"/>
                <a:cs typeface="Arial"/>
              </a:rPr>
              <a:t>Beach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" y="1129916"/>
            <a:ext cx="7317079" cy="4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4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ansebur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43000"/>
            <a:ext cx="7492059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1921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Keansburg</a:t>
            </a:r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095" y="6400971"/>
            <a:ext cx="169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Sonia </a:t>
            </a:r>
            <a:r>
              <a:rPr lang="en-US" dirty="0"/>
              <a:t>Szczesna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8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4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4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76200"/>
            <a:ext cx="9093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0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45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3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4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1600"/>
            <a:ext cx="91186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27 at 4.4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"/>
            <a:ext cx="9144000" cy="66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7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4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38100"/>
            <a:ext cx="9105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1624" y="419735"/>
            <a:ext cx="2799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Seaside </a:t>
            </a:r>
            <a:r>
              <a:rPr lang="en-US" sz="2800" dirty="0" smtClean="0">
                <a:latin typeface="Arial"/>
                <a:cs typeface="Arial"/>
              </a:rPr>
              <a:t>Heights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71" y="1192997"/>
            <a:ext cx="6403737" cy="48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4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 After holgat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320" y="6035040"/>
            <a:ext cx="1878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Holgate, LBI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26566" y="6414254"/>
            <a:ext cx="3122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Photo: Will Randall-Goodwin</a:t>
            </a:r>
          </a:p>
        </p:txBody>
      </p:sp>
    </p:spTree>
    <p:extLst>
      <p:ext uri="{BB962C8B-B14F-4D97-AF65-F5344CB8AC3E}">
        <p14:creationId xmlns:p14="http://schemas.microsoft.com/office/powerpoint/2010/main" val="289935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8898" cy="64808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Wildwood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146" name="Picture 2" descr="E:\Hurricane Sandy\Wiildwood N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94" y="1176833"/>
            <a:ext cx="7229698" cy="542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07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3.5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93" y="207819"/>
            <a:ext cx="8184274" cy="614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0640" y="914400"/>
            <a:ext cx="148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5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330_865670557112_307023804_o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16" y="244981"/>
            <a:ext cx="8083971" cy="6062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2880" y="6368534"/>
            <a:ext cx="608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location on LBI where the dune was established and survived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1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5 at 10.17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"/>
            <a:ext cx="9144000" cy="671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8160" y="282694"/>
            <a:ext cx="38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Bradley Beach: reestablishing the dune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7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7366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Arial" charset="0"/>
                <a:cs typeface="Arial" charset="0"/>
              </a:rPr>
              <a:t>Hundreds of thousands of </a:t>
            </a:r>
            <a:r>
              <a:rPr lang="en-US" sz="2800" dirty="0" smtClean="0">
                <a:latin typeface="Arial" charset="0"/>
                <a:cs typeface="Arial" charset="0"/>
              </a:rPr>
              <a:t>trees down…</a:t>
            </a:r>
            <a:r>
              <a:rPr lang="en-US" sz="2800" dirty="0"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7" y="822004"/>
            <a:ext cx="4171045" cy="312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0033" y="3578399"/>
            <a:ext cx="4723483" cy="314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04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washingtonpost.com/blogs/liveblog/files/2012/10/NYCSkyline_1024w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-90488"/>
            <a:ext cx="6854770" cy="6948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26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_shot_2012-10-29_at_6.05.57_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400"/>
            <a:ext cx="9144000" cy="6042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947" y="255218"/>
            <a:ext cx="3737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Wind field: October 29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07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2-04 at 4.28.14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20" y="3500255"/>
            <a:ext cx="4457927" cy="3090226"/>
          </a:xfrm>
          <a:prstGeom prst="rect">
            <a:avLst/>
          </a:prstGeom>
        </p:spPr>
      </p:pic>
      <p:pic>
        <p:nvPicPr>
          <p:cNvPr id="3" name="Picture 2" descr="Screen Shot 2013-02-04 at 4.26.56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972" y="161279"/>
            <a:ext cx="5403898" cy="3101791"/>
          </a:xfrm>
          <a:prstGeom prst="rect">
            <a:avLst/>
          </a:prstGeom>
        </p:spPr>
      </p:pic>
      <p:pic>
        <p:nvPicPr>
          <p:cNvPr id="4" name="Picture 3" descr="Screen Shot 2013-02-04 at 4.27.47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17" y="3500255"/>
            <a:ext cx="4216143" cy="2953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41" y="599440"/>
            <a:ext cx="2397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Impacts on transportation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8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1254" y="2528907"/>
            <a:ext cx="739099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How well was Sandy forecasted?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09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950" y="201613"/>
            <a:ext cx="8197850" cy="1017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Forecast October 26: 00:00Z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83971" name="Picture 3" descr="spaghetti_after_ball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1263650"/>
            <a:ext cx="69850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70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27 at 4.4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0"/>
            <a:ext cx="88959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406" y="1587413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10/23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5818" y="1587413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10/24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406" y="4399400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10/25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5818" y="4414518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1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-HURRICANE-SANDY-PREDICTIONS-5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1752600"/>
            <a:ext cx="72390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6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00298" y="381000"/>
            <a:ext cx="7134102" cy="5715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Future Sandys?</a:t>
            </a:r>
            <a:r>
              <a:rPr lang="en-US" sz="3200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/>
            </a:r>
            <a:br>
              <a:rPr lang="en-US" sz="3200" dirty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</a:br>
            <a:r>
              <a:rPr lang="en-US" sz="3200" dirty="0" smtClean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</a:b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sz="3200" dirty="0">
              <a:solidFill>
                <a:srgbClr val="FFC000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 descr="uw-logotype-seal-u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295" y="5827447"/>
            <a:ext cx="1852370" cy="5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67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52400" y="914400"/>
            <a:ext cx="7709071" cy="9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3200" b="0" dirty="0">
                <a:latin typeface="Arial" charset="0"/>
                <a:cs typeface="Arial" charset="0"/>
              </a:rPr>
              <a:t>Rising </a:t>
            </a:r>
            <a:r>
              <a:rPr lang="en-US" sz="3200" b="0" dirty="0" smtClean="0">
                <a:latin typeface="Arial" charset="0"/>
                <a:cs typeface="Arial" charset="0"/>
              </a:rPr>
              <a:t>temperatures</a:t>
            </a:r>
            <a:endParaRPr lang="en-US" sz="3200" b="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b="0" dirty="0" smtClean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52400" y="277813"/>
            <a:ext cx="884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New Jersey's </a:t>
            </a:r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changing and future </a:t>
            </a:r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climate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231" y="2036108"/>
            <a:ext cx="6934403" cy="43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68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52400" y="914400"/>
            <a:ext cx="7789702" cy="114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3200" b="0" dirty="0" smtClean="0">
                <a:latin typeface="Arial" charset="0"/>
                <a:cs typeface="Arial" charset="0"/>
              </a:rPr>
              <a:t>Steady </a:t>
            </a:r>
            <a:r>
              <a:rPr lang="en-US" sz="3200" b="0" dirty="0">
                <a:latin typeface="Arial" charset="0"/>
                <a:cs typeface="Arial" charset="0"/>
              </a:rPr>
              <a:t>or increasing </a:t>
            </a:r>
            <a:r>
              <a:rPr lang="en-US" sz="3200" b="0" dirty="0" smtClean="0">
                <a:latin typeface="Arial" charset="0"/>
                <a:cs typeface="Arial" charset="0"/>
              </a:rPr>
              <a:t>precipitation</a:t>
            </a:r>
            <a:endParaRPr lang="en-US" sz="3200" b="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b="0" dirty="0" smtClean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52400" y="277813"/>
            <a:ext cx="884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New Jersey's </a:t>
            </a:r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changing and future </a:t>
            </a:r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climate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576" y="2056266"/>
            <a:ext cx="7133535" cy="43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4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631825" y="1018053"/>
            <a:ext cx="8054975" cy="9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cs typeface="Arial" charset="0"/>
              </a:rPr>
              <a:t>  </a:t>
            </a:r>
            <a:r>
              <a:rPr lang="en-US" sz="2800" b="0" dirty="0" smtClean="0">
                <a:latin typeface="Arial" charset="0"/>
              </a:rPr>
              <a:t>Increasing </a:t>
            </a:r>
            <a:r>
              <a:rPr lang="en-US" sz="2800" b="0" dirty="0">
                <a:latin typeface="Arial" charset="0"/>
              </a:rPr>
              <a:t>variability and </a:t>
            </a:r>
            <a:r>
              <a:rPr lang="en-US" sz="2800" b="0" dirty="0" smtClean="0">
                <a:latin typeface="Arial" charset="0"/>
              </a:rPr>
              <a:t>extremes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</a:pPr>
            <a:r>
              <a:rPr lang="en-US" sz="2800" b="0" dirty="0" smtClean="0">
                <a:latin typeface="Arial" charset="0"/>
              </a:rPr>
              <a:t>		- storms</a:t>
            </a:r>
            <a:r>
              <a:rPr lang="en-US" sz="2800" b="0" dirty="0">
                <a:latin typeface="Arial" charset="0"/>
              </a:rPr>
              <a:t>, flood, drought, heat…</a:t>
            </a:r>
            <a:r>
              <a:rPr lang="en-US" sz="3200" b="0" dirty="0">
                <a:latin typeface="Arial" charset="0"/>
              </a:rPr>
              <a:t>…</a:t>
            </a:r>
            <a:r>
              <a:rPr lang="en-US" sz="3200" b="0" dirty="0" smtClean="0">
                <a:latin typeface="Arial" charset="0"/>
              </a:rPr>
              <a:t>.</a:t>
            </a:r>
            <a:endParaRPr lang="en-US" sz="3200" b="0" dirty="0">
              <a:latin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b="0" dirty="0" smtClean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52400" y="277813"/>
            <a:ext cx="884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New Jersey's </a:t>
            </a:r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changing and future </a:t>
            </a:r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climate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0"/>
          <a:stretch>
            <a:fillRect/>
          </a:stretch>
        </p:blipFill>
        <p:spPr bwMode="auto">
          <a:xfrm>
            <a:off x="1397062" y="2122799"/>
            <a:ext cx="2870200" cy="21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6" name="Picture 4" descr="Manville6_4-16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282" y="2223150"/>
            <a:ext cx="2888717" cy="214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88622" y="3940639"/>
            <a:ext cx="21491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FFFF00"/>
                </a:solidFill>
                <a:latin typeface="Arial" charset="0"/>
              </a:rPr>
              <a:t>September 17, 1999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474288" y="3998951"/>
            <a:ext cx="1506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FFFF00"/>
                </a:solidFill>
                <a:latin typeface="Arial" charset="0"/>
              </a:rPr>
              <a:t>April 16, 2007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621" y="4505522"/>
            <a:ext cx="2740578" cy="205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014261" y="6222402"/>
            <a:ext cx="1729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FFFF00"/>
                </a:solidFill>
                <a:latin typeface="Arial" charset="0"/>
              </a:rPr>
              <a:t>March 14, 2010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187" y="4476188"/>
            <a:ext cx="2777613" cy="21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445905" y="6297297"/>
            <a:ext cx="17614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FFFF00"/>
                </a:solidFill>
                <a:latin typeface="Arial" charset="0"/>
              </a:rPr>
              <a:t>August 28, 2011</a:t>
            </a:r>
          </a:p>
        </p:txBody>
      </p:sp>
      <p:sp>
        <p:nvSpPr>
          <p:cNvPr id="13" name="Oval 1"/>
          <p:cNvSpPr>
            <a:spLocks noChangeArrowheads="1"/>
          </p:cNvSpPr>
          <p:nvPr/>
        </p:nvSpPr>
        <p:spPr bwMode="auto">
          <a:xfrm>
            <a:off x="2377467" y="3483117"/>
            <a:ext cx="499970" cy="34224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162113" y="5591546"/>
            <a:ext cx="510387" cy="35205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6195920" y="3654241"/>
            <a:ext cx="499970" cy="34224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6727746" y="5671908"/>
            <a:ext cx="499970" cy="342249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4438603" y="4289337"/>
            <a:ext cx="1145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0" dirty="0" smtClean="0">
                <a:latin typeface="Arial" charset="0"/>
                <a:cs typeface="Arial" charset="0"/>
              </a:rPr>
              <a:t>Manville</a:t>
            </a:r>
            <a:endParaRPr lang="en-US" sz="2000" b="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3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52400" y="914400"/>
            <a:ext cx="7840096" cy="184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3200" dirty="0" smtClean="0">
                <a:latin typeface="Arial" charset="0"/>
                <a:cs typeface="Arial" charset="0"/>
              </a:rPr>
              <a:t>Atmospheric circulation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 sz="3200" dirty="0" smtClean="0">
                <a:latin typeface="Arial" charset="0"/>
              </a:rPr>
              <a:t>	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3200" dirty="0" smtClean="0">
                <a:latin typeface="Arial" charset="0"/>
              </a:rPr>
              <a:t>  influences from distant locations</a:t>
            </a:r>
            <a:endParaRPr lang="en-US" sz="3200" b="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b="0" dirty="0" smtClean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52400" y="277813"/>
            <a:ext cx="884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New Jersey's </a:t>
            </a:r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changing and future </a:t>
            </a:r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climate</a:t>
            </a:r>
          </a:p>
        </p:txBody>
      </p:sp>
      <p:pic>
        <p:nvPicPr>
          <p:cNvPr id="2" name="Picture 1" descr="grl29005-fig-0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992358"/>
            <a:ext cx="8657435" cy="2870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4729" y="6286524"/>
            <a:ext cx="251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Francis and Vavrus,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9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8093047" cy="5803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6186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/>
              <a:t>Satellite image Tuesday, Oct. 30, 2012 (AP Photo/NOAA)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4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52400" y="914400"/>
            <a:ext cx="7799781" cy="10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Clr>
                <a:schemeClr val="accent2"/>
              </a:buClr>
              <a:buFont typeface="Wingdings" charset="0"/>
              <a:buChar char="§"/>
            </a:pPr>
            <a:r>
              <a:rPr lang="en-US" sz="3200" b="0" dirty="0" smtClean="0">
                <a:latin typeface="Arial" charset="0"/>
                <a:cs typeface="Arial" charset="0"/>
              </a:rPr>
              <a:t>Rising </a:t>
            </a:r>
            <a:r>
              <a:rPr lang="en-US" sz="3200" b="0" dirty="0">
                <a:latin typeface="Arial" charset="0"/>
                <a:cs typeface="Arial" charset="0"/>
              </a:rPr>
              <a:t>sea </a:t>
            </a:r>
            <a:r>
              <a:rPr lang="en-US" sz="3200" b="0" dirty="0" smtClean="0">
                <a:latin typeface="Arial" charset="0"/>
                <a:cs typeface="Arial" charset="0"/>
              </a:rPr>
              <a:t>level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b="0" dirty="0" smtClean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32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32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</a:pPr>
            <a:endParaRPr lang="en-US" dirty="0"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52400" y="277813"/>
            <a:ext cx="8843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New Jersey's </a:t>
            </a:r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changing and future </a:t>
            </a:r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climate</a:t>
            </a:r>
          </a:p>
        </p:txBody>
      </p:sp>
      <p:pic>
        <p:nvPicPr>
          <p:cNvPr id="5" name="Picture 4" descr="Screen Shot 2013-02-04 at 4.01.55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90"/>
          <a:stretch/>
        </p:blipFill>
        <p:spPr>
          <a:xfrm>
            <a:off x="1340482" y="1955469"/>
            <a:ext cx="7020490" cy="4777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9498" y="6210043"/>
            <a:ext cx="134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Courtesy of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Ken Miller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5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Arial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296738" y="1445764"/>
            <a:ext cx="852461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So…. future destructive coastal storms</a:t>
            </a:r>
          </a:p>
          <a:p>
            <a:pPr eaLnBrk="1" hangingPunct="1"/>
            <a:r>
              <a:rPr lang="en-US" sz="3600" b="0" dirty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US" sz="3600" b="0" dirty="0" smtClean="0">
                <a:solidFill>
                  <a:srgbClr val="FF0000"/>
                </a:solidFill>
                <a:latin typeface="Arial" charset="0"/>
              </a:rPr>
              <a:t>re to be expected……</a:t>
            </a:r>
          </a:p>
          <a:p>
            <a:pPr eaLnBrk="1" hangingPunct="1"/>
            <a:endParaRPr lang="en-US" sz="3600" b="0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r>
              <a:rPr lang="en-US" sz="3600" b="0" dirty="0" smtClean="0">
                <a:latin typeface="Arial" charset="0"/>
              </a:rPr>
              <a:t>……..with the atmosphere and ocean </a:t>
            </a:r>
          </a:p>
          <a:p>
            <a:pPr eaLnBrk="1" hangingPunct="1"/>
            <a:r>
              <a:rPr lang="en-US" sz="3600" b="0" dirty="0">
                <a:latin typeface="Arial" charset="0"/>
              </a:rPr>
              <a:t>b</a:t>
            </a:r>
            <a:r>
              <a:rPr lang="en-US" sz="3600" b="0" dirty="0" smtClean="0">
                <a:latin typeface="Arial" charset="0"/>
              </a:rPr>
              <a:t>ecoming primed for a</a:t>
            </a:r>
            <a:r>
              <a:rPr lang="en-US" sz="3600" b="0" dirty="0">
                <a:latin typeface="Arial" charset="0"/>
              </a:rPr>
              <a:t> </a:t>
            </a:r>
            <a:r>
              <a:rPr lang="en-US" sz="3600" b="0" dirty="0" smtClean="0">
                <a:latin typeface="Arial" charset="0"/>
              </a:rPr>
              <a:t>greater frequency</a:t>
            </a:r>
          </a:p>
          <a:p>
            <a:pPr eaLnBrk="1" hangingPunct="1"/>
            <a:r>
              <a:rPr lang="en-US" sz="3600" b="0" dirty="0" smtClean="0">
                <a:latin typeface="Arial" charset="0"/>
              </a:rPr>
              <a:t>of such events.</a:t>
            </a:r>
            <a:endParaRPr lang="en-US" sz="36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9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517525" y="39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endParaRPr lang="en-US" b="0" dirty="0">
              <a:latin typeface="Arial" charset="0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5919118"/>
            <a:ext cx="431321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3300"/>
                </a:solidFill>
                <a:latin typeface="Arial" charset="0"/>
              </a:rPr>
              <a:t>Thanks     david.robinson</a:t>
            </a:r>
            <a:r>
              <a:rPr lang="en-US" dirty="0">
                <a:solidFill>
                  <a:srgbClr val="FF3300"/>
                </a:solidFill>
                <a:latin typeface="Arial" charset="0"/>
              </a:rPr>
              <a:t>@</a:t>
            </a:r>
            <a:r>
              <a:rPr lang="en-US" dirty="0" smtClean="0">
                <a:solidFill>
                  <a:srgbClr val="FF3300"/>
                </a:solidFill>
                <a:latin typeface="Arial" charset="0"/>
              </a:rPr>
              <a:t>rutgers.edu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3300"/>
                </a:solidFill>
                <a:latin typeface="Arial" charset="0"/>
              </a:rPr>
              <a:t>  http</a:t>
            </a:r>
            <a:r>
              <a:rPr lang="en-US" dirty="0">
                <a:solidFill>
                  <a:srgbClr val="FF3300"/>
                </a:solidFill>
                <a:latin typeface="Arial" charset="0"/>
              </a:rPr>
              <a:t>:/</a:t>
            </a:r>
            <a:r>
              <a:rPr lang="en-US" dirty="0" smtClean="0">
                <a:solidFill>
                  <a:srgbClr val="FF3300"/>
                </a:solidFill>
                <a:latin typeface="Arial" charset="0"/>
              </a:rPr>
              <a:t>/njclimate.org</a:t>
            </a:r>
            <a:endParaRPr lang="en-US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6600" name="Rectangle 8"/>
          <p:cNvSpPr>
            <a:spLocks noChangeArrowheads="1"/>
          </p:cNvSpPr>
          <p:nvPr/>
        </p:nvSpPr>
        <p:spPr bwMode="auto">
          <a:xfrm>
            <a:off x="5410200" y="2667000"/>
            <a:ext cx="426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en-US" sz="32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 descr="7323247852_21b63202d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20731" cy="5764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9816" y="5764302"/>
            <a:ext cx="23615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May 31, 2012 in North </a:t>
            </a:r>
            <a:r>
              <a:rPr lang="en-US" sz="1050" dirty="0" smtClean="0">
                <a:latin typeface="Arial"/>
                <a:cs typeface="Arial"/>
              </a:rPr>
              <a:t>Middletown</a:t>
            </a:r>
          </a:p>
          <a:p>
            <a:r>
              <a:rPr lang="en-US" sz="1050" dirty="0">
                <a:latin typeface="Arial"/>
                <a:cs typeface="Arial"/>
              </a:rPr>
              <a:t>http://www.flickr.com/photos/mjs242/</a:t>
            </a:r>
          </a:p>
        </p:txBody>
      </p:sp>
      <p:pic>
        <p:nvPicPr>
          <p:cNvPr id="7" name="Picture 6" descr="uw-logotype-seal-u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388" y="6207920"/>
            <a:ext cx="1852370" cy="5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17 at 11.49.28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08" y="1155700"/>
            <a:ext cx="4540124" cy="4529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364" y="6040209"/>
            <a:ext cx="496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Greene</a:t>
            </a:r>
            <a:r>
              <a:rPr lang="en-US" sz="1200" dirty="0">
                <a:latin typeface="Arial"/>
                <a:cs typeface="Arial"/>
              </a:rPr>
              <a:t>, C.H., J.A. Francis, and B.C. Monger. 2013. Superstorm Sandy: A series of </a:t>
            </a:r>
            <a:r>
              <a:rPr lang="en-US" sz="1200" dirty="0" smtClean="0">
                <a:latin typeface="Arial"/>
                <a:cs typeface="Arial"/>
              </a:rPr>
              <a:t>unfortunate events</a:t>
            </a:r>
            <a:r>
              <a:rPr lang="en-US" sz="1200" dirty="0">
                <a:latin typeface="Arial"/>
                <a:cs typeface="Arial"/>
              </a:rPr>
              <a:t>? Oceanography  26(1):8–9, http://dx.doi.org/10.5670/oceanog.2013.11.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861196" y="361971"/>
            <a:ext cx="51603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3200" b="0" dirty="0">
                <a:solidFill>
                  <a:srgbClr val="FF0000"/>
                </a:solidFill>
                <a:latin typeface="Arial" charset="0"/>
                <a:cs typeface="Arial" charset="0"/>
              </a:rPr>
              <a:t>A </a:t>
            </a:r>
            <a:r>
              <a:rPr lang="en-US" sz="32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unique recipe </a:t>
            </a:r>
            <a:r>
              <a:rPr lang="en-US" sz="3200" b="0" dirty="0">
                <a:solidFill>
                  <a:srgbClr val="FF0000"/>
                </a:solidFill>
                <a:latin typeface="Arial" charset="0"/>
                <a:cs typeface="Arial" charset="0"/>
              </a:rPr>
              <a:t>for disaster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0145" y="1560113"/>
            <a:ext cx="27252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Ingredients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Sandy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Wavy jet stream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Blocking high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Deep trough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28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17 at 11.49.28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142" y="2520341"/>
            <a:ext cx="7120574" cy="398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64" y="6371045"/>
            <a:ext cx="474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>
                <a:latin typeface="Arial"/>
                <a:cs typeface="Arial"/>
              </a:rPr>
              <a:t>Greene, C.H., J.A. Francis, and B.C. Monger. 2013.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5016" y="275628"/>
            <a:ext cx="7870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charset="0"/>
                <a:cs typeface="Arial" charset="0"/>
              </a:rPr>
              <a:t>Additional ingredients……adding insult to injury</a:t>
            </a:r>
          </a:p>
        </p:txBody>
      </p:sp>
      <p:sp>
        <p:nvSpPr>
          <p:cNvPr id="5" name="Rectangle 4"/>
          <p:cNvSpPr/>
          <p:nvPr/>
        </p:nvSpPr>
        <p:spPr>
          <a:xfrm>
            <a:off x="991139" y="950681"/>
            <a:ext cx="72790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charset="0"/>
                <a:cs typeface="Arial" charset="0"/>
              </a:rPr>
              <a:t>a. Warmer </a:t>
            </a:r>
            <a:r>
              <a:rPr lang="en-US" sz="2400" dirty="0">
                <a:latin typeface="Arial" charset="0"/>
                <a:cs typeface="Arial" charset="0"/>
              </a:rPr>
              <a:t>than average sea surface </a:t>
            </a:r>
            <a:r>
              <a:rPr lang="en-US" sz="2400" dirty="0" smtClean="0">
                <a:latin typeface="Arial" charset="0"/>
                <a:cs typeface="Arial" charset="0"/>
              </a:rPr>
              <a:t>temperatures</a:t>
            </a:r>
            <a:endParaRPr lang="en-US" sz="2400" dirty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b. Landfall </a:t>
            </a:r>
            <a:r>
              <a:rPr lang="en-US" sz="2400" dirty="0">
                <a:latin typeface="Arial" charset="0"/>
                <a:cs typeface="Arial" charset="0"/>
              </a:rPr>
              <a:t>close to high </a:t>
            </a:r>
            <a:r>
              <a:rPr lang="en-US" sz="2400" dirty="0" smtClean="0">
                <a:latin typeface="Arial" charset="0"/>
                <a:cs typeface="Arial" charset="0"/>
              </a:rPr>
              <a:t>tide</a:t>
            </a:r>
            <a:endParaRPr lang="en-US" sz="2400" dirty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c. Astronomical </a:t>
            </a:r>
            <a:r>
              <a:rPr lang="en-US" sz="2400" dirty="0">
                <a:latin typeface="Arial" charset="0"/>
                <a:cs typeface="Arial" charset="0"/>
              </a:rPr>
              <a:t>high </a:t>
            </a:r>
            <a:r>
              <a:rPr lang="en-US" sz="2400" dirty="0" smtClean="0">
                <a:latin typeface="Arial" charset="0"/>
                <a:cs typeface="Arial" charset="0"/>
              </a:rPr>
              <a:t>tide</a:t>
            </a:r>
            <a:endParaRPr lang="en-US" sz="2400" dirty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d. Higher </a:t>
            </a:r>
            <a:r>
              <a:rPr lang="en-US" sz="2400" dirty="0">
                <a:latin typeface="Arial" charset="0"/>
                <a:cs typeface="Arial" charset="0"/>
              </a:rPr>
              <a:t>sea level than 50-100 years ago</a:t>
            </a:r>
          </a:p>
        </p:txBody>
      </p:sp>
    </p:spTree>
    <p:extLst>
      <p:ext uri="{BB962C8B-B14F-4D97-AF65-F5344CB8AC3E}">
        <p14:creationId xmlns:p14="http://schemas.microsoft.com/office/powerpoint/2010/main" val="20173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 algn="l">
              <a:defRPr/>
            </a:pPr>
            <a:fld id="{E86DC90A-6DC0-664F-B3DC-38FD012FEDCF}" type="slidenum">
              <a:rPr lang="en-US">
                <a:solidFill>
                  <a:schemeClr val="accent1"/>
                </a:solidFill>
                <a:ea typeface="+mn-ea"/>
                <a:cs typeface="Arial" charset="0"/>
              </a:rPr>
              <a:pPr algn="l">
                <a:defRPr/>
              </a:pPr>
              <a:t>7</a:t>
            </a:fld>
            <a:endParaRPr lang="en-US" dirty="0">
              <a:solidFill>
                <a:schemeClr val="accent1"/>
              </a:solidFill>
              <a:ea typeface="+mn-ea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1399401"/>
            <a:ext cx="8650287" cy="5201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latin typeface="Arial"/>
                <a:cs typeface="Arial"/>
              </a:rPr>
              <a:t>Record low pressure: 946 mb (27.94”)</a:t>
            </a: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2400" b="0" dirty="0" smtClean="0"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latin typeface="Arial"/>
                <a:cs typeface="Arial"/>
              </a:rPr>
              <a:t>12.71” of rain at Stone Harbor</a:t>
            </a: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2400" b="0" dirty="0" smtClean="0"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latin typeface="Arial"/>
                <a:cs typeface="Arial"/>
              </a:rPr>
              <a:t>Peak gust of 90 mph at Seaside Heights</a:t>
            </a: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2400" b="0" dirty="0" smtClean="0"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latin typeface="Arial"/>
                <a:cs typeface="Arial"/>
              </a:rPr>
              <a:t>Record tidal surge at Sandy Hook 4.3 feet above previous record (14.4 feet above mean low low water)</a:t>
            </a: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sz="2400" b="0" dirty="0" smtClean="0"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2400" b="0" dirty="0" smtClean="0">
                <a:solidFill>
                  <a:srgbClr val="3366FF"/>
                </a:solidFill>
                <a:latin typeface="Arial"/>
                <a:cs typeface="Arial"/>
              </a:rPr>
              <a:t>Resulting in approximately 40 deaths, coastal devastation, tens of thousands of downed trees with associated damage, and unprecedented disruptions to power, transportation and communication networks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3955" y="328000"/>
            <a:ext cx="53846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Sandy pummels New Jersey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54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F22BA6-8700-4F45-9169-6D48D69520B7}" type="slidenum">
              <a:rPr lang="en-US" smtClean="0">
                <a:solidFill>
                  <a:schemeClr val="accent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 smtClean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3700" y="137709"/>
            <a:ext cx="8823325" cy="88265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3200" b="0" dirty="0" smtClean="0">
                <a:solidFill>
                  <a:srgbClr val="FF0000"/>
                </a:solidFill>
                <a:latin typeface="Arial"/>
                <a:cs typeface="Arial"/>
              </a:rPr>
              <a:t>onitoring Sandy </a:t>
            </a:r>
            <a:endParaRPr lang="en-US" sz="3200" b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762000"/>
            <a:ext cx="8853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0" dirty="0" smtClean="0">
                <a:latin typeface="Arial"/>
                <a:cs typeface="Arial"/>
              </a:rPr>
              <a:t>NJ Weather &amp; Climate Network (including 5 minute updates from 50 stations)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0" dirty="0" smtClean="0">
                <a:latin typeface="Arial"/>
                <a:cs typeface="Arial"/>
              </a:rPr>
              <a:t>Special web dashboard: 30,000 unique visitors during storm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0" dirty="0" smtClean="0">
                <a:latin typeface="Arial"/>
                <a:cs typeface="Arial"/>
              </a:rPr>
              <a:t>Over </a:t>
            </a:r>
            <a:r>
              <a:rPr lang="en-US" dirty="0" smtClean="0">
                <a:latin typeface="Arial"/>
                <a:cs typeface="Arial"/>
              </a:rPr>
              <a:t>20</a:t>
            </a:r>
            <a:r>
              <a:rPr lang="en-US" b="0" dirty="0" smtClean="0">
                <a:latin typeface="Arial"/>
                <a:cs typeface="Arial"/>
              </a:rPr>
              <a:t>0 </a:t>
            </a:r>
            <a:r>
              <a:rPr lang="en-US" b="0" dirty="0" smtClean="0">
                <a:latin typeface="Arial"/>
                <a:cs typeface="Arial"/>
              </a:rPr>
              <a:t>Community Collaborative Rain, Hail and Snow Network storm obs.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76806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28600" y="1447800"/>
            <a:ext cx="2667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Arial" charset="0"/>
                <a:cs typeface="Arial" charset="0"/>
              </a:rPr>
              <a:t>Sandy</a:t>
            </a:r>
          </a:p>
          <a:p>
            <a:pPr algn="ctr"/>
            <a:r>
              <a:rPr lang="en-US" sz="2800" b="0" dirty="0">
                <a:solidFill>
                  <a:srgbClr val="FF0000"/>
                </a:solidFill>
                <a:latin typeface="Arial" charset="0"/>
                <a:cs typeface="Arial" charset="0"/>
              </a:rPr>
              <a:t>Minimum</a:t>
            </a:r>
          </a:p>
          <a:p>
            <a:pPr algn="ctr"/>
            <a:r>
              <a:rPr lang="en-US" sz="2800" b="0" dirty="0">
                <a:solidFill>
                  <a:srgbClr val="FF0000"/>
                </a:solidFill>
                <a:latin typeface="Arial" charset="0"/>
                <a:cs typeface="Arial" charset="0"/>
              </a:rPr>
              <a:t>Pressure</a:t>
            </a:r>
          </a:p>
          <a:p>
            <a:pPr algn="ctr"/>
            <a:r>
              <a:rPr lang="en-US" sz="2800" b="0" dirty="0">
                <a:solidFill>
                  <a:srgbClr val="FF0000"/>
                </a:solidFill>
                <a:latin typeface="Arial" charset="0"/>
                <a:cs typeface="Arial" charset="0"/>
              </a:rPr>
              <a:t>Oct 29, 2012</a:t>
            </a:r>
          </a:p>
        </p:txBody>
      </p:sp>
      <p:pic>
        <p:nvPicPr>
          <p:cNvPr id="2" name="Picture 1" descr="sandy_minpressur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599" y="242167"/>
            <a:ext cx="5539621" cy="62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1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548</Words>
  <Application>Microsoft Macintosh PowerPoint</Application>
  <PresentationFormat>On-screen Show (4:3)</PresentationFormat>
  <Paragraphs>163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Wildwood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Forecast October 26: 00:00Z</vt:lpstr>
      <vt:lpstr>PowerPoint Presentation</vt:lpstr>
      <vt:lpstr>PowerPoint Presentation</vt:lpstr>
      <vt:lpstr>Future Sandys?   </vt:lpstr>
      <vt:lpstr> </vt:lpstr>
      <vt:lpstr> </vt:lpstr>
      <vt:lpstr> </vt:lpstr>
      <vt:lpstr> </vt:lpstr>
      <vt:lpstr> </vt:lpstr>
      <vt:lpstr> 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Robinson</dc:creator>
  <cp:lastModifiedBy>David Robinson</cp:lastModifiedBy>
  <cp:revision>26</cp:revision>
  <dcterms:created xsi:type="dcterms:W3CDTF">2013-02-05T19:45:03Z</dcterms:created>
  <dcterms:modified xsi:type="dcterms:W3CDTF">2013-06-02T14:56:15Z</dcterms:modified>
</cp:coreProperties>
</file>