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7" r:id="rId2"/>
    <p:sldId id="286" r:id="rId3"/>
    <p:sldId id="261" r:id="rId4"/>
    <p:sldId id="262" r:id="rId5"/>
    <p:sldId id="281" r:id="rId6"/>
    <p:sldId id="264" r:id="rId7"/>
    <p:sldId id="260" r:id="rId8"/>
    <p:sldId id="267" r:id="rId9"/>
    <p:sldId id="269" r:id="rId10"/>
    <p:sldId id="284" r:id="rId11"/>
    <p:sldId id="274" r:id="rId12"/>
    <p:sldId id="273" r:id="rId13"/>
    <p:sldId id="276" r:id="rId14"/>
    <p:sldId id="275" r:id="rId15"/>
    <p:sldId id="28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9" d="100"/>
          <a:sy n="79" d="100"/>
        </p:scale>
        <p:origin x="-126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9CEA9-B98F-904F-8EC6-7E48D1B724C2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792A5-7EA0-0D43-BB18-30902F5CB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07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53835-ADA2-CD4E-84A8-75F0C8379D4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76E4-5B4C-D94B-9EE9-CA4693C4B6CD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96CA-132D-3544-987B-E770B633F6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76E4-5B4C-D94B-9EE9-CA4693C4B6CD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96CA-132D-3544-987B-E770B633F6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76E4-5B4C-D94B-9EE9-CA4693C4B6CD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96CA-132D-3544-987B-E770B633F68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fld id="{5CAC76E4-5B4C-D94B-9EE9-CA4693C4B6CD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96CA-132D-3544-987B-E770B633F68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76E4-5B4C-D94B-9EE9-CA4693C4B6CD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96CA-132D-3544-987B-E770B633F68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76E4-5B4C-D94B-9EE9-CA4693C4B6CD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76E4-5B4C-D94B-9EE9-CA4693C4B6CD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96CA-132D-3544-987B-E770B633F68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76E4-5B4C-D94B-9EE9-CA4693C4B6CD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96CA-132D-3544-987B-E770B633F68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76E4-5B4C-D94B-9EE9-CA4693C4B6CD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96CA-132D-3544-987B-E770B633F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76E4-5B4C-D94B-9EE9-CA4693C4B6CD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96CA-132D-3544-987B-E770B633F68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76E4-5B4C-D94B-9EE9-CA4693C4B6CD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96CA-132D-3544-987B-E770B633F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76E4-5B4C-D94B-9EE9-CA4693C4B6CD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96CA-132D-3544-987B-E770B633F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C76E4-5B4C-D94B-9EE9-CA4693C4B6CD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796CA-132D-3544-987B-E770B633F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IMG_0556_2.JPG"/>
          <p:cNvPicPr>
            <a:picLocks noGrp="1" noChangeAspect="1"/>
          </p:cNvPicPr>
          <p:nvPr>
            <p:ph idx="1"/>
          </p:nvPr>
        </p:nvPicPr>
        <p:blipFill>
          <a:blip r:embed="rId3"/>
          <a:srcRect t="-9698" b="-9698"/>
          <a:stretch>
            <a:fillRect/>
          </a:stretch>
        </p:blipFill>
        <p:spPr>
          <a:xfrm>
            <a:off x="0" y="-305626"/>
            <a:ext cx="9144000" cy="4402667"/>
          </a:xfrm>
        </p:spPr>
      </p:pic>
      <p:sp>
        <p:nvSpPr>
          <p:cNvPr id="7" name="TextBox 6"/>
          <p:cNvSpPr txBox="1"/>
          <p:nvPr/>
        </p:nvSpPr>
        <p:spPr>
          <a:xfrm>
            <a:off x="0" y="390358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Times New Roman"/>
              </a:rPr>
              <a:t>“Super Storm Sandy: 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Times New Roman"/>
              </a:rPr>
              <a:t>Risk Redefinition, Response and Recovery on the Jersey Shore”</a:t>
            </a:r>
          </a:p>
          <a:p>
            <a:endParaRPr lang="en-US" sz="2800" b="1" dirty="0">
              <a:solidFill>
                <a:srgbClr val="FFFF00"/>
              </a:solidFill>
              <a:latin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1743" y="4826001"/>
            <a:ext cx="25523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Times New Roman"/>
              </a:rPr>
              <a:t>James K. Mitchell</a:t>
            </a:r>
          </a:p>
          <a:p>
            <a:r>
              <a:rPr lang="en-US" sz="1400" b="1" dirty="0" smtClean="0">
                <a:latin typeface="Times New Roman"/>
              </a:rPr>
              <a:t>Rutgers University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1160" y="5892456"/>
            <a:ext cx="8649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" y="589245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Presentation to the </a:t>
            </a:r>
            <a:r>
              <a:rPr lang="en-US" sz="1400" i="1" dirty="0" smtClean="0"/>
              <a:t>Workshop on Science and Technology Innovations in Hurricane Sandy Research</a:t>
            </a:r>
            <a:r>
              <a:rPr lang="en-US" sz="1400" dirty="0" smtClean="0"/>
              <a:t>, organized by the </a:t>
            </a:r>
          </a:p>
          <a:p>
            <a:r>
              <a:rPr lang="en-US" sz="1400" dirty="0" smtClean="0"/>
              <a:t>Center for Discrete Mathematics and Theoretical Computer Science, and the Homeland Security Center for Command, Control and Interoperability Center for Advanced Data Analysis, Rutgers University. June 5.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Focus Groups</a:t>
            </a:r>
            <a:r>
              <a:rPr lang="en-US" dirty="0" smtClean="0"/>
              <a:t>: Knowledge Of Flooding Pre-Sandy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6788"/>
            <a:ext cx="8229600" cy="506121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Well acquainted with flood risks before Sandy</a:t>
            </a:r>
          </a:p>
          <a:p>
            <a:pPr lvl="1"/>
            <a:r>
              <a:rPr lang="en-US" dirty="0" smtClean="0"/>
              <a:t>Knowledge derived:</a:t>
            </a:r>
          </a:p>
          <a:p>
            <a:pPr lvl="2"/>
            <a:r>
              <a:rPr lang="en-US" dirty="0" smtClean="0"/>
              <a:t>Past personal or neighbor experience (‘92 storm, Irene)</a:t>
            </a:r>
          </a:p>
          <a:p>
            <a:pPr lvl="2"/>
            <a:r>
              <a:rPr lang="en-US" dirty="0" smtClean="0"/>
              <a:t>Shared community wisdom (“High Tide, Full Moon; N.E. Wind”)</a:t>
            </a:r>
          </a:p>
          <a:p>
            <a:pPr lvl="2"/>
            <a:r>
              <a:rPr lang="en-US" dirty="0" smtClean="0"/>
              <a:t>Common sense (“I live on the water!”)</a:t>
            </a:r>
          </a:p>
          <a:p>
            <a:pPr lvl="2"/>
            <a:r>
              <a:rPr lang="en-US" i="1" dirty="0" smtClean="0">
                <a:solidFill>
                  <a:srgbClr val="FFFF00"/>
                </a:solidFill>
              </a:rPr>
              <a:t>Limited awareness of climate change as flood forcing factor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i="1" dirty="0" smtClean="0"/>
              <a:t>Public officials, insurance agents </a:t>
            </a:r>
            <a:r>
              <a:rPr lang="en-US" dirty="0" smtClean="0"/>
              <a:t>and </a:t>
            </a:r>
            <a:r>
              <a:rPr lang="en-US" i="1" dirty="0" smtClean="0"/>
              <a:t>property sellers </a:t>
            </a:r>
            <a:r>
              <a:rPr lang="en-US" dirty="0" smtClean="0"/>
              <a:t>are main institutional sources of local flood information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Believe public institutions </a:t>
            </a:r>
            <a:r>
              <a:rPr lang="en-US" i="1" dirty="0" smtClean="0">
                <a:solidFill>
                  <a:srgbClr val="FFFF00"/>
                </a:solidFill>
              </a:rPr>
              <a:t>understate</a:t>
            </a:r>
            <a:r>
              <a:rPr lang="en-US" dirty="0" smtClean="0">
                <a:solidFill>
                  <a:srgbClr val="FFFF00"/>
                </a:solidFill>
              </a:rPr>
              <a:t> flood risks</a:t>
            </a:r>
          </a:p>
          <a:p>
            <a:pPr lvl="2"/>
            <a:r>
              <a:rPr lang="en-US" dirty="0" smtClean="0"/>
              <a:t>Technical issues</a:t>
            </a:r>
          </a:p>
          <a:p>
            <a:pPr lvl="3"/>
            <a:r>
              <a:rPr lang="en-US" dirty="0" smtClean="0"/>
              <a:t>Short flood history; confusion over meaning of 100 year flood</a:t>
            </a:r>
          </a:p>
          <a:p>
            <a:pPr lvl="2"/>
            <a:r>
              <a:rPr lang="en-US" dirty="0" smtClean="0"/>
              <a:t>Issues of trust </a:t>
            </a:r>
          </a:p>
          <a:p>
            <a:pPr lvl="3"/>
            <a:r>
              <a:rPr lang="en-US" dirty="0" smtClean="0"/>
              <a:t>Non-disclosure by real estate agents; municipal officials seen as having vested interest in stability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Focus Groups</a:t>
            </a:r>
            <a:r>
              <a:rPr lang="en-US" sz="3200" dirty="0" smtClean="0"/>
              <a:t>: Many Uncertainties Affect Decisions To Rebuild (partial list)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4504"/>
            <a:ext cx="8229600" cy="483317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Assessed value of damaged property and cost of repairs</a:t>
            </a:r>
          </a:p>
          <a:p>
            <a:r>
              <a:rPr lang="en-US" dirty="0" smtClean="0"/>
              <a:t>Amount of flood insurance reimbursements</a:t>
            </a:r>
          </a:p>
          <a:p>
            <a:r>
              <a:rPr lang="en-US" dirty="0" smtClean="0"/>
              <a:t>Costs of future flood insurance premiums</a:t>
            </a:r>
          </a:p>
          <a:p>
            <a:r>
              <a:rPr lang="en-US" dirty="0" smtClean="0"/>
              <a:t>Eligibility for SBA loans</a:t>
            </a:r>
          </a:p>
          <a:p>
            <a:r>
              <a:rPr lang="en-US" dirty="0" smtClean="0"/>
              <a:t>Eligibility for ICC grants</a:t>
            </a:r>
          </a:p>
          <a:p>
            <a:r>
              <a:rPr lang="en-US" dirty="0" smtClean="0"/>
              <a:t>Eligibility for Community Development Block grants</a:t>
            </a:r>
          </a:p>
          <a:p>
            <a:r>
              <a:rPr lang="en-US" dirty="0" smtClean="0"/>
              <a:t>Waiting periods before funds are received</a:t>
            </a:r>
          </a:p>
          <a:p>
            <a:r>
              <a:rPr lang="en-US" dirty="0" smtClean="0"/>
              <a:t>Blocking role of banks and mortgage companies (failing to release insurance or loan monies)</a:t>
            </a:r>
          </a:p>
          <a:p>
            <a:r>
              <a:rPr lang="en-US" dirty="0" smtClean="0"/>
              <a:t>Degree to which new state and local guidelines for recovery are legally binding</a:t>
            </a:r>
          </a:p>
          <a:p>
            <a:r>
              <a:rPr lang="en-US" dirty="0" smtClean="0"/>
              <a:t>Degree to which </a:t>
            </a:r>
            <a:r>
              <a:rPr lang="en-US" dirty="0" err="1" smtClean="0"/>
              <a:t>ABFEs</a:t>
            </a:r>
            <a:r>
              <a:rPr lang="en-US" dirty="0" smtClean="0"/>
              <a:t> and </a:t>
            </a:r>
            <a:r>
              <a:rPr lang="en-US" dirty="0" err="1" smtClean="0"/>
              <a:t>FIRMs</a:t>
            </a:r>
            <a:r>
              <a:rPr lang="en-US" dirty="0" smtClean="0"/>
              <a:t> will be relaxed when permanent rules are adopted</a:t>
            </a:r>
          </a:p>
          <a:p>
            <a:r>
              <a:rPr lang="en-US" dirty="0" smtClean="0"/>
              <a:t>Market for damaged homes</a:t>
            </a:r>
          </a:p>
          <a:p>
            <a:r>
              <a:rPr lang="en-US" dirty="0" smtClean="0"/>
              <a:t>Availability of alternative accommodations (rental or purchase)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new policy 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4079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Advisory Base Flood Elevations and flood risk maps</a:t>
            </a:r>
          </a:p>
          <a:p>
            <a:pPr lvl="1"/>
            <a:r>
              <a:rPr lang="en-US" dirty="0" smtClean="0"/>
              <a:t>Intended to improve resilience of coastal communities by elevating structures and improving building standards combined with adoption of actuarial flood insurance rates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Reduced attention to some potential adjustments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Preparedness and warnings, buyouts and relocation, ecosystem restoration and management, beach nourishment, holistic recovery</a:t>
            </a:r>
          </a:p>
          <a:p>
            <a:r>
              <a:rPr lang="en-US" dirty="0" smtClean="0"/>
              <a:t>Acts as a socio-ecological differentiation mechanism</a:t>
            </a:r>
          </a:p>
          <a:p>
            <a:r>
              <a:rPr lang="en-US" dirty="0" smtClean="0"/>
              <a:t>Potential unintended effects </a:t>
            </a:r>
          </a:p>
          <a:p>
            <a:pPr lvl="1"/>
            <a:r>
              <a:rPr lang="en-US" dirty="0" smtClean="0"/>
              <a:t>Stretching the recovery period</a:t>
            </a:r>
          </a:p>
          <a:p>
            <a:pPr lvl="1"/>
            <a:r>
              <a:rPr lang="en-US" dirty="0" smtClean="0"/>
              <a:t>Winnowing out the less affluent from the local population</a:t>
            </a:r>
          </a:p>
          <a:p>
            <a:pPr lvl="1"/>
            <a:r>
              <a:rPr lang="en-US" dirty="0" smtClean="0"/>
              <a:t> Increasing the proportion of rental units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Confusion, frustration, disgruntlement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7496"/>
            <a:ext cx="8229600" cy="4800188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Emergence of three tiers of responses</a:t>
            </a:r>
          </a:p>
          <a:p>
            <a:r>
              <a:rPr lang="en-US" dirty="0" smtClean="0"/>
              <a:t>1st Tier: Elevating homes to </a:t>
            </a:r>
            <a:r>
              <a:rPr lang="en-US" dirty="0" err="1" smtClean="0"/>
              <a:t>ABFEs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Sometimes sustained &gt;50% loss and eligible for ICC grants</a:t>
            </a:r>
          </a:p>
          <a:p>
            <a:pPr lvl="1"/>
            <a:r>
              <a:rPr lang="en-US" dirty="0" smtClean="0"/>
              <a:t>Sometimes did not sustain &gt;50% loss and opting to elevate without ICC grant</a:t>
            </a:r>
          </a:p>
          <a:p>
            <a:pPr lvl="1"/>
            <a:r>
              <a:rPr lang="en-US" dirty="0" smtClean="0"/>
              <a:t>Able to rebuild using own resources </a:t>
            </a:r>
          </a:p>
          <a:p>
            <a:pPr lvl="1"/>
            <a:r>
              <a:rPr lang="en-US" dirty="0" smtClean="0"/>
              <a:t>Will seek available reimbursement later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Tier: Waiting for clarification of uncertainties and payments</a:t>
            </a:r>
          </a:p>
          <a:p>
            <a:pPr lvl="1"/>
            <a:r>
              <a:rPr lang="en-US" dirty="0" smtClean="0"/>
              <a:t>Some may eventually elevate to ABFE levels</a:t>
            </a:r>
          </a:p>
          <a:p>
            <a:pPr lvl="1"/>
            <a:r>
              <a:rPr lang="en-US" dirty="0" smtClean="0"/>
              <a:t>Others may decide to pay higher flood insurance costs without elevating  </a:t>
            </a:r>
          </a:p>
          <a:p>
            <a:pPr lvl="1"/>
            <a:r>
              <a:rPr lang="en-US" dirty="0" smtClean="0"/>
              <a:t>Will wait until insurance payments, SBA loans and/or ICC grants received before rebuilding/repairing </a:t>
            </a:r>
          </a:p>
          <a:p>
            <a:r>
              <a:rPr lang="en-US" dirty="0" smtClean="0"/>
              <a:t>3rd Tier: Not repairing; walking away from damaged property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Perceived future: “We will either become a rich town or a welfare town.”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Small Scale Governance Units Have Fewer Recovery Choices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31" y="2057401"/>
            <a:ext cx="8488869" cy="45101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Constrained range of alternative hazard adaptations:</a:t>
            </a:r>
          </a:p>
          <a:p>
            <a:pPr lvl="1"/>
            <a:r>
              <a:rPr lang="en-US" dirty="0" smtClean="0"/>
              <a:t>Focus on </a:t>
            </a:r>
            <a:r>
              <a:rPr lang="en-US" dirty="0" smtClean="0">
                <a:solidFill>
                  <a:srgbClr val="FFFF00"/>
                </a:solidFill>
              </a:rPr>
              <a:t>housing elevation, flood insurance, dune restoration</a:t>
            </a:r>
          </a:p>
          <a:p>
            <a:pPr lvl="2"/>
            <a:r>
              <a:rPr lang="en-US" i="1" dirty="0" smtClean="0"/>
              <a:t>Local governments incur costs and receive no benefits for encouraging wider (CRS) range of measures </a:t>
            </a:r>
          </a:p>
          <a:p>
            <a:r>
              <a:rPr lang="en-US" dirty="0" smtClean="0"/>
              <a:t>Holistic recovery strategies fail to emerge: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Environment</a:t>
            </a:r>
            <a:r>
              <a:rPr lang="en-US" dirty="0" smtClean="0"/>
              <a:t>: Lack of significant “natural” spaces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Economy</a:t>
            </a:r>
            <a:r>
              <a:rPr lang="en-US" dirty="0" smtClean="0"/>
              <a:t>: Service economies that serve residents’ basic needs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Society</a:t>
            </a:r>
            <a:r>
              <a:rPr lang="en-US" dirty="0" smtClean="0"/>
              <a:t>: Ethnic and socioeconomic homogeneity narrows the action space for diversity-based initiatives    </a:t>
            </a:r>
          </a:p>
          <a:p>
            <a:r>
              <a:rPr lang="en-US" i="1" dirty="0" smtClean="0"/>
              <a:t>Larger (regional?) units offer more scope for environmental management, economic rejuvenation and social engineering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Research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8904"/>
            <a:ext cx="8229600" cy="472965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Explore the </a:t>
            </a:r>
            <a:r>
              <a:rPr lang="en-US" dirty="0" smtClean="0">
                <a:solidFill>
                  <a:srgbClr val="FFFF00"/>
                </a:solidFill>
              </a:rPr>
              <a:t>role of scale </a:t>
            </a:r>
            <a:r>
              <a:rPr lang="en-US" dirty="0" smtClean="0"/>
              <a:t>in the framing and interpretation of storm surge risks by exposed populations</a:t>
            </a:r>
          </a:p>
          <a:p>
            <a:pPr lvl="1"/>
            <a:r>
              <a:rPr lang="en-US" dirty="0" smtClean="0"/>
              <a:t>Investigate relationships between </a:t>
            </a:r>
            <a:r>
              <a:rPr lang="en-US" i="1" dirty="0" smtClean="0">
                <a:solidFill>
                  <a:schemeClr val="accent1"/>
                </a:solidFill>
              </a:rPr>
              <a:t>site level </a:t>
            </a:r>
            <a:r>
              <a:rPr lang="en-US" dirty="0" smtClean="0"/>
              <a:t>assessments made by individuals and families, </a:t>
            </a:r>
            <a:r>
              <a:rPr lang="en-US" i="1" dirty="0" smtClean="0">
                <a:solidFill>
                  <a:schemeClr val="accent1"/>
                </a:solidFill>
              </a:rPr>
              <a:t>community level </a:t>
            </a:r>
            <a:r>
              <a:rPr lang="en-US" i="1" dirty="0" smtClean="0"/>
              <a:t>assessments</a:t>
            </a:r>
            <a:r>
              <a:rPr lang="en-US" i="1" dirty="0" smtClean="0">
                <a:solidFill>
                  <a:srgbClr val="FF6600"/>
                </a:solidFill>
              </a:rPr>
              <a:t> </a:t>
            </a:r>
            <a:r>
              <a:rPr lang="en-US" dirty="0" smtClean="0"/>
              <a:t>prepared by governance institutions, and </a:t>
            </a:r>
            <a:r>
              <a:rPr lang="en-US" dirty="0" smtClean="0">
                <a:solidFill>
                  <a:schemeClr val="accent1"/>
                </a:solidFill>
              </a:rPr>
              <a:t>large scale (global/regional)</a:t>
            </a:r>
            <a:r>
              <a:rPr lang="en-US" dirty="0" smtClean="0"/>
              <a:t> risk assessments developed by climate scientists.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Transformation of existing uncertainties </a:t>
            </a:r>
            <a:r>
              <a:rPr lang="en-US" dirty="0" smtClean="0"/>
              <a:t>about storm surge risks during the long term recovery period</a:t>
            </a:r>
          </a:p>
          <a:p>
            <a:pPr lvl="1"/>
            <a:r>
              <a:rPr lang="en-US" dirty="0" smtClean="0"/>
              <a:t>Revisit the impacted communities for follow up studies at periodic intervals; focus on the processes by which current identified uncertainties are accommodated, resolved, ignored or persist at different stages of the recovery process.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Comparative study </a:t>
            </a:r>
            <a:r>
              <a:rPr lang="en-US" dirty="0" smtClean="0"/>
              <a:t>of the fate of new risk information in active disasters</a:t>
            </a:r>
          </a:p>
          <a:p>
            <a:pPr lvl="1"/>
            <a:r>
              <a:rPr lang="en-US" dirty="0" smtClean="0"/>
              <a:t>Christchurch, New Zealand: Geotechnical information used in rebuilding program</a:t>
            </a:r>
          </a:p>
          <a:p>
            <a:pPr lvl="1"/>
            <a:r>
              <a:rPr lang="en-US" dirty="0" smtClean="0"/>
              <a:t>Climate adaptation plans’ effects on post-Sandy rebuilding </a:t>
            </a:r>
          </a:p>
          <a:p>
            <a:pPr lvl="1"/>
            <a:r>
              <a:rPr lang="en-US" dirty="0" smtClean="0"/>
              <a:t>Permanent adoption of </a:t>
            </a:r>
            <a:r>
              <a:rPr lang="en-US" dirty="0" err="1" smtClean="0"/>
              <a:t>ABFEs</a:t>
            </a:r>
            <a:r>
              <a:rPr lang="en-US" dirty="0" smtClean="0"/>
              <a:t>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Options for pursuing holistic recovery </a:t>
            </a:r>
            <a:r>
              <a:rPr lang="en-US" dirty="0" smtClean="0"/>
              <a:t>strategies in small municipalities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This research is ongoing. Findings are tentative, pending completion of data analysis.  </a:t>
            </a:r>
          </a:p>
          <a:p>
            <a:r>
              <a:rPr lang="en-US" dirty="0" smtClean="0"/>
              <a:t>Project personnel can be contacted via Professor Mitchell at: &lt;</a:t>
            </a:r>
            <a:r>
              <a:rPr lang="en-US" dirty="0" err="1" smtClean="0"/>
              <a:t>jmitchel@rci.rutgers.edu</a:t>
            </a:r>
            <a:r>
              <a:rPr lang="en-US" dirty="0" smtClean="0"/>
              <a:t>&gt;  His mailing address is: Department of Geography, Rutgers University, 54 Joyce Kilmer Avenue, Piscataway, NJ 08854-8045.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“Post-Disaster Risk Redefinition In Small New Jersey Municipalities During The Initial Recovery Period Following Super Storm Sandy”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448636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National Science Foundation RAPID research project</a:t>
            </a:r>
          </a:p>
          <a:p>
            <a:pPr lvl="1"/>
            <a:r>
              <a:rPr lang="en-US" dirty="0" smtClean="0"/>
              <a:t>Began: December 2012; Ends: February 2014</a:t>
            </a:r>
          </a:p>
          <a:p>
            <a:r>
              <a:rPr lang="en-US" dirty="0" smtClean="0"/>
              <a:t>Principal Investigators: </a:t>
            </a:r>
          </a:p>
          <a:p>
            <a:pPr lvl="1"/>
            <a:r>
              <a:rPr lang="en-US" sz="2000" dirty="0" smtClean="0"/>
              <a:t>James K. Mitchell (Rutgers U., geographer)</a:t>
            </a:r>
          </a:p>
          <a:p>
            <a:pPr lvl="1"/>
            <a:r>
              <a:rPr lang="en-US" sz="2000" dirty="0" smtClean="0"/>
              <a:t>Karen O’Neill (Rutgers U., sociologist)</a:t>
            </a:r>
          </a:p>
          <a:p>
            <a:pPr lvl="1"/>
            <a:r>
              <a:rPr lang="en-US" sz="2000" dirty="0" smtClean="0"/>
              <a:t>Melanie McDermott (Rutgers U., interdisciplinary social scientist)</a:t>
            </a:r>
          </a:p>
          <a:p>
            <a:pPr lvl="1"/>
            <a:r>
              <a:rPr lang="en-US" sz="2000" dirty="0" smtClean="0"/>
              <a:t>Mariana </a:t>
            </a:r>
            <a:r>
              <a:rPr lang="en-US" sz="2000" dirty="0" err="1" smtClean="0"/>
              <a:t>Leckner</a:t>
            </a:r>
            <a:r>
              <a:rPr lang="en-US" sz="2000" dirty="0" smtClean="0"/>
              <a:t> (American Military U., geographer) </a:t>
            </a:r>
          </a:p>
          <a:p>
            <a:r>
              <a:rPr lang="en-US" dirty="0" smtClean="0"/>
              <a:t>Main objective: </a:t>
            </a:r>
          </a:p>
          <a:p>
            <a:pPr lvl="1"/>
            <a:r>
              <a:rPr lang="en-US" dirty="0" smtClean="0"/>
              <a:t>To identify how experts and non-experts reassess storm surge flood risks that affect small municipalities following a record-setting disaster. </a:t>
            </a:r>
          </a:p>
          <a:p>
            <a:pPr lvl="2"/>
            <a:r>
              <a:rPr lang="en-US" i="1" dirty="0" smtClean="0">
                <a:solidFill>
                  <a:srgbClr val="FFFF00"/>
                </a:solidFill>
              </a:rPr>
              <a:t>Municipalities of less than 10,000 are the norm for much of coastal America</a:t>
            </a:r>
            <a:r>
              <a:rPr lang="en-US" dirty="0" smtClean="0">
                <a:solidFill>
                  <a:srgbClr val="FFFF00"/>
                </a:solidFill>
              </a:rPr>
              <a:t>.  </a:t>
            </a:r>
          </a:p>
          <a:p>
            <a:r>
              <a:rPr lang="en-US" dirty="0" smtClean="0"/>
              <a:t>Research contributions to literature on </a:t>
            </a:r>
            <a:r>
              <a:rPr lang="en-US" dirty="0" smtClean="0">
                <a:solidFill>
                  <a:srgbClr val="FFFF00"/>
                </a:solidFill>
              </a:rPr>
              <a:t>disaster recovery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FF00"/>
                </a:solidFill>
              </a:rPr>
              <a:t>risk governance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862" y="274638"/>
            <a:ext cx="8720003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4 target populations &amp; 4 techniques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4538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Statewide (DATA COLLECTION &amp; ANALYSIS COMPLETED)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NJ Eagleton </a:t>
            </a:r>
            <a:r>
              <a:rPr lang="en-US" u="heavy" dirty="0" smtClean="0">
                <a:solidFill>
                  <a:srgbClr val="CCFFCC"/>
                </a:solidFill>
              </a:rPr>
              <a:t>Poll</a:t>
            </a:r>
            <a:r>
              <a:rPr lang="en-US" dirty="0" smtClean="0">
                <a:solidFill>
                  <a:srgbClr val="CCFFCC"/>
                </a:solidFill>
              </a:rPr>
              <a:t> (public opinion questions, sample of </a:t>
            </a:r>
            <a:r>
              <a:rPr lang="en-US" dirty="0" err="1" smtClean="0">
                <a:solidFill>
                  <a:srgbClr val="CCFFCC"/>
                </a:solidFill>
              </a:rPr>
              <a:t>c</a:t>
            </a:r>
            <a:r>
              <a:rPr lang="en-US" dirty="0" smtClean="0">
                <a:solidFill>
                  <a:srgbClr val="CCFFCC"/>
                </a:solidFill>
              </a:rPr>
              <a:t>. 800 NJ residents)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Statewide and regional (DATA COLLECTION COMPLETED)</a:t>
            </a:r>
          </a:p>
          <a:p>
            <a:pPr lvl="1"/>
            <a:r>
              <a:rPr lang="en-US" u="heavy" dirty="0" smtClean="0">
                <a:solidFill>
                  <a:schemeClr val="tx2"/>
                </a:solidFill>
              </a:rPr>
              <a:t>Online survey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c</a:t>
            </a:r>
            <a:r>
              <a:rPr lang="en-US" dirty="0" smtClean="0">
                <a:solidFill>
                  <a:schemeClr val="tx2"/>
                </a:solidFill>
              </a:rPr>
              <a:t>. 350  managers Solicited; 102 Completed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NJ Association for Floodplain Management (NJAFM)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Emergency Managers of NJ coastal counties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Local (DATA COLLECTION COMPLETED)</a:t>
            </a:r>
          </a:p>
          <a:p>
            <a:pPr lvl="1"/>
            <a:r>
              <a:rPr lang="en-US" u="heavy" dirty="0" smtClean="0">
                <a:solidFill>
                  <a:srgbClr val="FFFF00"/>
                </a:solidFill>
              </a:rPr>
              <a:t>Interviews</a:t>
            </a:r>
            <a:r>
              <a:rPr lang="en-US" dirty="0" smtClean="0">
                <a:solidFill>
                  <a:srgbClr val="FFFF00"/>
                </a:solidFill>
              </a:rPr>
              <a:t> with public officials in 3 case study municipalities  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4 in each municipality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Mayors, Council Presidents, City Managers, Engineers, Code Officials, Emergency Managers</a:t>
            </a:r>
          </a:p>
          <a:p>
            <a:pPr lvl="1"/>
            <a:r>
              <a:rPr lang="en-US" u="heavy" dirty="0" smtClean="0">
                <a:solidFill>
                  <a:srgbClr val="FF6600"/>
                </a:solidFill>
              </a:rPr>
              <a:t>Focus groups </a:t>
            </a:r>
            <a:r>
              <a:rPr lang="en-US" dirty="0" smtClean="0">
                <a:solidFill>
                  <a:srgbClr val="FF6600"/>
                </a:solidFill>
              </a:rPr>
              <a:t>of residents in 3 case study municipalities  </a:t>
            </a:r>
          </a:p>
          <a:p>
            <a:pPr lvl="2"/>
            <a:r>
              <a:rPr lang="en-US" dirty="0" smtClean="0">
                <a:solidFill>
                  <a:srgbClr val="FF6600"/>
                </a:solidFill>
              </a:rPr>
              <a:t>2 groups of 8 residents in each municipality (45 total)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862" y="274638"/>
            <a:ext cx="875098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Public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6600"/>
                </a:solidFill>
              </a:rPr>
              <a:t>Opinion Polling</a:t>
            </a:r>
            <a:r>
              <a:rPr lang="en-US" sz="3200" dirty="0" smtClean="0"/>
              <a:t>: </a:t>
            </a:r>
            <a:r>
              <a:rPr lang="en-US" sz="3200" dirty="0" smtClean="0">
                <a:solidFill>
                  <a:srgbClr val="FFFF00"/>
                </a:solidFill>
              </a:rPr>
              <a:t>Statewide Population </a:t>
            </a:r>
            <a:r>
              <a:rPr lang="en-US" sz="3200" dirty="0" smtClean="0"/>
              <a:t>- Support For Alternative Policy Measures (%)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8229600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2038"/>
                <a:gridCol w="1099681"/>
                <a:gridCol w="1316519"/>
                <a:gridCol w="122136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ALTERNATIVE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STRONG SUPPORT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SOMEWHAT SUPPORT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COMBINED SUPPORT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Revert to pre-Sandy 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Abandon areas with excessive rebuilding costs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Convert high</a:t>
                      </a:r>
                      <a:r>
                        <a:rPr lang="en-US" baseline="0" dirty="0" smtClean="0"/>
                        <a:t> risk areas </a:t>
                      </a:r>
                      <a:r>
                        <a:rPr lang="en-US" dirty="0" smtClean="0"/>
                        <a:t>to open space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Replenish</a:t>
                      </a:r>
                      <a:r>
                        <a:rPr lang="en-US" baseline="0" dirty="0" smtClean="0"/>
                        <a:t> beaches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Relocate</a:t>
                      </a:r>
                      <a:r>
                        <a:rPr lang="en-US" baseline="0" dirty="0" smtClean="0"/>
                        <a:t> further from shore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Build dunes and seawalls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64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Elevate buildings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64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87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232400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NJ Eagleton Poll, April 25, 2013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FF00"/>
                </a:solidFill>
              </a:rPr>
              <a:t>Shore county residents </a:t>
            </a:r>
            <a:r>
              <a:rPr lang="en-US" dirty="0" smtClean="0"/>
              <a:t>display similar preferences; most opt for dunes and seawalls (84% combined); Reversion to pre-Sandy status, without other changes, is least popular (47% combined)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Online Survey of Experts: </a:t>
            </a:r>
            <a:r>
              <a:rPr lang="en-US" sz="2800" dirty="0" smtClean="0">
                <a:solidFill>
                  <a:srgbClr val="FFFF00"/>
                </a:solidFill>
              </a:rPr>
              <a:t>State and Local Floodplain And Emergency Managers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(conducted January 2013; 104 respondents)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33" y="1788198"/>
            <a:ext cx="8617552" cy="506980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Years to recovery</a:t>
            </a:r>
          </a:p>
          <a:p>
            <a:pPr lvl="1"/>
            <a:r>
              <a:rPr lang="en-US" dirty="0" smtClean="0"/>
              <a:t>Tourism industry                         2.8</a:t>
            </a:r>
          </a:p>
          <a:p>
            <a:pPr lvl="1"/>
            <a:r>
              <a:rPr lang="en-US" dirty="0" smtClean="0"/>
              <a:t>Damaged Properties                 4.8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Mitigation of future floods   18.1</a:t>
            </a:r>
          </a:p>
          <a:p>
            <a:r>
              <a:rPr lang="en-US" dirty="0" smtClean="0"/>
              <a:t>Sandy is likely to force significant improvements in flood loss reduction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88%</a:t>
            </a:r>
            <a:r>
              <a:rPr lang="en-US" dirty="0" smtClean="0"/>
              <a:t> report “</a:t>
            </a:r>
            <a:r>
              <a:rPr lang="en-US" dirty="0" smtClean="0">
                <a:solidFill>
                  <a:srgbClr val="FFFF00"/>
                </a:solidFill>
              </a:rPr>
              <a:t>very likely</a:t>
            </a:r>
            <a:r>
              <a:rPr lang="en-US" dirty="0" smtClean="0"/>
              <a:t>” or “</a:t>
            </a:r>
            <a:r>
              <a:rPr lang="en-US" dirty="0" smtClean="0">
                <a:solidFill>
                  <a:srgbClr val="FFFF00"/>
                </a:solidFill>
              </a:rPr>
              <a:t>somewhat likely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More Sandy-like events are likely:</a:t>
            </a:r>
          </a:p>
          <a:p>
            <a:pPr lvl="1"/>
            <a:r>
              <a:rPr lang="en-US" dirty="0" smtClean="0"/>
              <a:t>57% say they will occur 2 or more times in next 30 years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Worsening storms </a:t>
            </a:r>
            <a:r>
              <a:rPr lang="en-US" dirty="0" smtClean="0"/>
              <a:t>perceived as leading driver of increased risks (</a:t>
            </a:r>
            <a:r>
              <a:rPr lang="en-US" dirty="0" smtClean="0">
                <a:solidFill>
                  <a:srgbClr val="FFFF00"/>
                </a:solidFill>
              </a:rPr>
              <a:t>30%</a:t>
            </a:r>
            <a:r>
              <a:rPr lang="en-US" dirty="0" smtClean="0"/>
              <a:t>), followed by </a:t>
            </a:r>
            <a:r>
              <a:rPr lang="en-US" dirty="0" smtClean="0">
                <a:solidFill>
                  <a:srgbClr val="CCFFCC"/>
                </a:solidFill>
              </a:rPr>
              <a:t>increased development in flood prone areas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CCFFCC"/>
                </a:solidFill>
              </a:rPr>
              <a:t>22%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Strong reliance on </a:t>
            </a:r>
            <a:r>
              <a:rPr lang="en-US" dirty="0" err="1" smtClean="0">
                <a:solidFill>
                  <a:srgbClr val="FFFF00"/>
                </a:solidFill>
              </a:rPr>
              <a:t>ABFE</a:t>
            </a:r>
            <a:r>
              <a:rPr lang="en-US" dirty="0" err="1" smtClean="0"/>
              <a:t>s</a:t>
            </a:r>
            <a:r>
              <a:rPr lang="en-US" dirty="0" smtClean="0"/>
              <a:t> as chief source of information about future flood risks (identified by </a:t>
            </a:r>
            <a:r>
              <a:rPr lang="en-US" dirty="0" smtClean="0">
                <a:solidFill>
                  <a:srgbClr val="FFFF00"/>
                </a:solidFill>
              </a:rPr>
              <a:t>62% </a:t>
            </a:r>
            <a:r>
              <a:rPr lang="en-US" dirty="0" smtClean="0"/>
              <a:t>of respondents), followed by </a:t>
            </a:r>
            <a:r>
              <a:rPr lang="en-US" dirty="0" smtClean="0">
                <a:solidFill>
                  <a:srgbClr val="CCFFCC"/>
                </a:solidFill>
              </a:rPr>
              <a:t>Hazard Mitigation Plans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CCFFCC"/>
                </a:solidFill>
              </a:rPr>
              <a:t>25%</a:t>
            </a:r>
            <a:r>
              <a:rPr lang="en-US" dirty="0" smtClean="0"/>
              <a:t>)</a:t>
            </a:r>
          </a:p>
          <a:p>
            <a:r>
              <a:rPr lang="en-US" dirty="0" smtClean="0"/>
              <a:t>Needed improvements (selected from a list of 29 possible adjustment alternatives):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Public information and education </a:t>
            </a:r>
            <a:r>
              <a:rPr lang="en-US" dirty="0" smtClean="0"/>
              <a:t>programs (</a:t>
            </a:r>
            <a:r>
              <a:rPr lang="en-US" dirty="0" smtClean="0">
                <a:solidFill>
                  <a:srgbClr val="FFFF00"/>
                </a:solidFill>
              </a:rPr>
              <a:t>68%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Hazard Mitigation Plans (46%) 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Dune Conservation Ordinances (46%) 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19" y="274638"/>
            <a:ext cx="8675975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Characteristics Of Sandy-impacted Municipalities In Coastal New Jersey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9454"/>
            <a:ext cx="8229600" cy="4998545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Times New Roman"/>
              </a:rPr>
              <a:t>NJ is NOT New York City </a:t>
            </a:r>
            <a:r>
              <a:rPr lang="en-US" sz="2000" dirty="0" smtClean="0">
                <a:latin typeface="Times New Roman"/>
              </a:rPr>
              <a:t>in scale, composition, functions, resources</a:t>
            </a:r>
          </a:p>
          <a:p>
            <a:pPr lvl="1"/>
            <a:r>
              <a:rPr lang="en-US" sz="1800" dirty="0" smtClean="0">
                <a:latin typeface="Times New Roman"/>
              </a:rPr>
              <a:t>NYC &gt;8 million people in one municipality</a:t>
            </a:r>
          </a:p>
          <a:p>
            <a:pPr lvl="1"/>
            <a:r>
              <a:rPr lang="en-US" sz="1800" dirty="0" smtClean="0">
                <a:latin typeface="Times New Roman"/>
              </a:rPr>
              <a:t>NJ     &gt;8 million people in 565 municipalities</a:t>
            </a:r>
          </a:p>
          <a:p>
            <a:r>
              <a:rPr lang="en-US" sz="2000" dirty="0" smtClean="0">
                <a:latin typeface="Times New Roman"/>
              </a:rPr>
              <a:t>Approximately 100 NJ municipalities affected by Sandy</a:t>
            </a:r>
          </a:p>
          <a:p>
            <a:pPr lvl="1"/>
            <a:r>
              <a:rPr lang="en-US" sz="1800" dirty="0" smtClean="0">
                <a:latin typeface="Times New Roman"/>
              </a:rPr>
              <a:t>Typical characteristics: </a:t>
            </a:r>
          </a:p>
          <a:p>
            <a:pPr lvl="2"/>
            <a:r>
              <a:rPr lang="en-US" sz="1600" dirty="0" smtClean="0">
                <a:latin typeface="Times New Roman"/>
              </a:rPr>
              <a:t>Metropolitan edge location</a:t>
            </a:r>
          </a:p>
          <a:p>
            <a:pPr lvl="2"/>
            <a:r>
              <a:rPr lang="en-US" sz="1600" dirty="0" smtClean="0">
                <a:latin typeface="Times New Roman"/>
              </a:rPr>
              <a:t>Small in area and population with a limited governmental bureaucracy</a:t>
            </a:r>
          </a:p>
          <a:p>
            <a:pPr lvl="2"/>
            <a:r>
              <a:rPr lang="en-US" sz="1600" dirty="0" smtClean="0">
                <a:latin typeface="Times New Roman"/>
              </a:rPr>
              <a:t>Often “built out” with few natural open spaces</a:t>
            </a:r>
          </a:p>
          <a:p>
            <a:pPr lvl="2"/>
            <a:r>
              <a:rPr lang="en-US" sz="1600" dirty="0" smtClean="0">
                <a:latin typeface="Times New Roman"/>
              </a:rPr>
              <a:t>Primarily residential with many homeowners (often second homeowners)</a:t>
            </a:r>
          </a:p>
          <a:p>
            <a:pPr lvl="2"/>
            <a:r>
              <a:rPr lang="en-US" sz="1600" dirty="0" smtClean="0">
                <a:latin typeface="Times New Roman"/>
              </a:rPr>
              <a:t>Usually ethnically homogeneous </a:t>
            </a:r>
          </a:p>
          <a:p>
            <a:pPr lvl="2"/>
            <a:r>
              <a:rPr lang="en-US" sz="1600" dirty="0" smtClean="0">
                <a:latin typeface="Times New Roman"/>
              </a:rPr>
              <a:t>High levels of employment in the service economy </a:t>
            </a:r>
          </a:p>
          <a:p>
            <a:pPr lvl="2"/>
            <a:r>
              <a:rPr lang="en-US" sz="1600" dirty="0" smtClean="0">
                <a:latin typeface="Times New Roman"/>
              </a:rPr>
              <a:t>Residents conscious of wealth/status differences among different municipalities</a:t>
            </a:r>
          </a:p>
          <a:p>
            <a:pPr lvl="2"/>
            <a:r>
              <a:rPr lang="en-US" sz="1600" dirty="0" smtClean="0">
                <a:latin typeface="Times New Roman"/>
              </a:rPr>
              <a:t>Strongly protective of “home rule” privileges  </a:t>
            </a:r>
          </a:p>
          <a:p>
            <a:endParaRPr lang="en-US" sz="2000" dirty="0" smtClean="0">
              <a:latin typeface="Times New Roman"/>
            </a:endParaRPr>
          </a:p>
          <a:p>
            <a:endParaRPr lang="en-US" sz="2000" dirty="0" smtClean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COMMUNITIES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426" y="2057400"/>
          <a:ext cx="8731644" cy="2397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8505"/>
                <a:gridCol w="1599942"/>
                <a:gridCol w="2259712"/>
                <a:gridCol w="1394444"/>
                <a:gridCol w="205904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POPULATION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MEDIAN       HOUSEHOLD INCOME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ETHNICITY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BELOW POVERTY LINE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Manasquan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5,897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          $89,074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96% White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        5.0%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Oceanport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5,832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          $88,080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93% White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        4.0%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Union Beach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6,245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$65,654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91% White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        5.0%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NJ 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8,791,894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$71,180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69% 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9.4%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179584"/>
            <a:ext cx="5876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levels of exposure to physical risks</a:t>
            </a:r>
          </a:p>
          <a:p>
            <a:r>
              <a:rPr lang="en-US" dirty="0" smtClean="0"/>
              <a:t>	Oceanfront – </a:t>
            </a:r>
            <a:r>
              <a:rPr lang="en-US" dirty="0" smtClean="0">
                <a:solidFill>
                  <a:srgbClr val="FFFF00"/>
                </a:solidFill>
              </a:rPr>
              <a:t>Manasquan</a:t>
            </a:r>
          </a:p>
          <a:p>
            <a:r>
              <a:rPr lang="en-US" dirty="0" smtClean="0"/>
              <a:t>	Bay front – </a:t>
            </a:r>
            <a:r>
              <a:rPr lang="en-US" dirty="0" smtClean="0">
                <a:solidFill>
                  <a:srgbClr val="FFFF00"/>
                </a:solidFill>
              </a:rPr>
              <a:t>Union Beach</a:t>
            </a:r>
          </a:p>
          <a:p>
            <a:r>
              <a:rPr lang="en-US" dirty="0" smtClean="0"/>
              <a:t>	Riverside - </a:t>
            </a:r>
            <a:r>
              <a:rPr lang="en-US" dirty="0" smtClean="0">
                <a:solidFill>
                  <a:srgbClr val="FFFF00"/>
                </a:solidFill>
              </a:rPr>
              <a:t>Oceanport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316px-Map_of_New_Jersey_highlighting_Monmouth_County.svg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46519" r="-146519"/>
          <a:stretch>
            <a:fillRect/>
          </a:stretch>
        </p:blipFill>
        <p:spPr>
          <a:xfrm>
            <a:off x="-1166614" y="2411250"/>
            <a:ext cx="4289571" cy="2065349"/>
          </a:xfrm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2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2009670" y="900200"/>
            <a:ext cx="3006467" cy="517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659075"/>
            <a:ext cx="155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Union Beach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6141" y="3325650"/>
            <a:ext cx="1207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Oceanport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rot="10800000">
            <a:off x="6977579" y="3325650"/>
            <a:ext cx="948562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34753" y="6510378"/>
            <a:ext cx="129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Manasquan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>
            <a:stCxn id="21" idx="3"/>
          </p:cNvCxnSpPr>
          <p:nvPr/>
        </p:nvCxnSpPr>
        <p:spPr>
          <a:xfrm flipV="1">
            <a:off x="3525341" y="6253178"/>
            <a:ext cx="3098532" cy="4418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1181</TotalTime>
  <Words>1495</Words>
  <Application>Microsoft Office PowerPoint</Application>
  <PresentationFormat>On-screen Show (4:3)</PresentationFormat>
  <Paragraphs>202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Focus</vt:lpstr>
      <vt:lpstr>PowerPoint Presentation</vt:lpstr>
      <vt:lpstr>PLEASE NOTE</vt:lpstr>
      <vt:lpstr>“Post-Disaster Risk Redefinition In Small New Jersey Municipalities During The Initial Recovery Period Following Super Storm Sandy”</vt:lpstr>
      <vt:lpstr>4 target populations &amp; 4 techniques</vt:lpstr>
      <vt:lpstr>Public Opinion Polling: Statewide Population - Support For Alternative Policy Measures (%)</vt:lpstr>
      <vt:lpstr>Online Survey of Experts: State and Local Floodplain And Emergency Managers (conducted January 2013; 104 respondents)</vt:lpstr>
      <vt:lpstr>Characteristics Of Sandy-impacted Municipalities In Coastal New Jersey</vt:lpstr>
      <vt:lpstr>CASE STUDY COMMUNITIES</vt:lpstr>
      <vt:lpstr>PowerPoint Presentation</vt:lpstr>
      <vt:lpstr>Focus Groups: Knowledge Of Flooding Pre-Sandy</vt:lpstr>
      <vt:lpstr>Focus Groups: Many Uncertainties Affect Decisions To Rebuild (partial list)</vt:lpstr>
      <vt:lpstr>Effect of new policy intervention</vt:lpstr>
      <vt:lpstr>Differentiation</vt:lpstr>
      <vt:lpstr>Small Scale Governance Units Have Fewer Recovery Choices</vt:lpstr>
      <vt:lpstr>Future Research Directions</vt:lpstr>
    </vt:vector>
  </TitlesOfParts>
  <Company>Rutgers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Mitchell</dc:creator>
  <cp:lastModifiedBy>Linda Casals</cp:lastModifiedBy>
  <cp:revision>58</cp:revision>
  <dcterms:created xsi:type="dcterms:W3CDTF">2013-06-06T16:21:34Z</dcterms:created>
  <dcterms:modified xsi:type="dcterms:W3CDTF">2013-06-11T12:49:08Z</dcterms:modified>
</cp:coreProperties>
</file>