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72" r:id="rId4"/>
    <p:sldId id="259" r:id="rId5"/>
    <p:sldId id="273" r:id="rId6"/>
    <p:sldId id="271" r:id="rId7"/>
    <p:sldId id="261" r:id="rId8"/>
    <p:sldId id="260" r:id="rId9"/>
    <p:sldId id="263" r:id="rId10"/>
    <p:sldId id="274" r:id="rId11"/>
    <p:sldId id="262" r:id="rId12"/>
    <p:sldId id="270" r:id="rId13"/>
    <p:sldId id="264" r:id="rId14"/>
    <p:sldId id="265" r:id="rId15"/>
    <p:sldId id="269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FE280B-531B-4170-9E85-749B3FAF6831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669EFE0-B987-404E-8A6C-30AA53973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A8F447-235F-428A-8209-407BAC43C1F0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5CEA68-0F55-4C05-8AB8-03979E45C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174BF8-4484-4AB1-BBA6-DC975249F26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36BDBC-70FF-4EA6-9F04-16EE94AD038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54ACC-275C-49C2-A7E8-6142F92B876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Just mention busy schedule argument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665BBB-B258-46D6-96D5-8A5E04DC9DE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Note that this is an online schedule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A42F6B-36C1-482E-88C0-837AA3F0980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4045DD-B587-4A65-A9CF-69C87FA573B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Tell that QPTAS comes from the number of distinct jobs types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DBF431-E2D4-4CC3-981B-B4B9CE2A383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Evaluation is TODO, not open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9F51C6-63C6-4166-8E16-7C064F76CA5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Challenge the audience for an easier and more realistic model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2B9772-2841-4D27-8942-E21BB3C5AE8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741102-5FA7-4C7D-AA5F-A9310C167CF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FD2A0C-8BC4-476D-BA22-2FB49E9407E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E05FBE-FAA2-4250-99DC-98B7EC9BA51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8D184F-99ED-473A-96E6-9F0C3535640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CF90B9-006F-436F-9720-E125A7E4E1B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81F9AB-4E52-4C59-A590-E66E702B8B9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DD65FC-7D0B-42A8-AD68-2B500C02182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Thus flow time is hopeless? No, we show 2 approaches to work it around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EAD44E-4744-491C-BB98-1A50B9DC55C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9065AE-767E-4B19-A6E3-96583E75EB1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5525" y="5060950"/>
            <a:ext cx="51085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470020" y="261468"/>
            <a:ext cx="8204080" cy="457200"/>
          </a:xfrm>
          <a:prstGeom prst="rect">
            <a:avLst/>
          </a:prstGeom>
        </p:spPr>
        <p:txBody>
          <a:bodyPr tIns="91440" bIns="91440" anchor="ctr">
            <a:noAutofit/>
          </a:bodyPr>
          <a:lstStyle>
            <a:lvl1pPr algn="l">
              <a:defRPr sz="3200" spc="0">
                <a:solidFill>
                  <a:srgbClr val="7B0099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70020" y="729613"/>
            <a:ext cx="8204080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200" b="0" kern="1200" spc="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70020" y="1186813"/>
            <a:ext cx="8204080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b="0" kern="1200" spc="0" smtClean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/>
          <p:nvPr/>
        </p:nvSpPr>
        <p:spPr>
          <a:xfrm>
            <a:off x="2571750" y="1981200"/>
            <a:ext cx="4000500" cy="230187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1" descr="Yahoo-online-t-original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18890" y="3770929"/>
            <a:ext cx="1432864" cy="2718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0543" y="2051659"/>
            <a:ext cx="3492676" cy="4286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10"/>
          </p:nvPr>
        </p:nvSpPr>
        <p:spPr>
          <a:xfrm>
            <a:off x="2689728" y="2479334"/>
            <a:ext cx="3469360" cy="284163"/>
          </a:xfrm>
          <a:prstGeom prst="rect">
            <a:avLst/>
          </a:prstGeom>
        </p:spPr>
        <p:txBody>
          <a:bodyPr>
            <a:noAutofit/>
          </a:bodyPr>
          <a:lstStyle>
            <a:lvl1pPr marL="1588" indent="-1588">
              <a:buFontTx/>
              <a:buNone/>
              <a:defRPr sz="1400" b="1">
                <a:solidFill>
                  <a:srgbClr val="7B0099"/>
                </a:solidFill>
                <a:latin typeface="Arial" pitchFamily="34" charset="0"/>
              </a:defRPr>
            </a:lvl1pPr>
            <a:lvl2pPr>
              <a:defRPr sz="1800" b="1">
                <a:solidFill>
                  <a:srgbClr val="7B0099"/>
                </a:solidFill>
              </a:defRPr>
            </a:lvl2pPr>
            <a:lvl3pPr>
              <a:defRPr sz="1800" b="1">
                <a:solidFill>
                  <a:srgbClr val="7B0099"/>
                </a:solidFill>
              </a:defRPr>
            </a:lvl3pPr>
            <a:lvl4pPr>
              <a:defRPr sz="1800" b="1">
                <a:solidFill>
                  <a:srgbClr val="7B0099"/>
                </a:solidFill>
              </a:defRPr>
            </a:lvl4pPr>
            <a:lvl5pPr>
              <a:defRPr sz="1800" b="1">
                <a:solidFill>
                  <a:srgbClr val="7B00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1"/>
          </p:nvPr>
        </p:nvSpPr>
        <p:spPr>
          <a:xfrm>
            <a:off x="2689728" y="2768897"/>
            <a:ext cx="3471888" cy="293003"/>
          </a:xfrm>
          <a:prstGeom prst="rect">
            <a:avLst/>
          </a:prstGeom>
        </p:spPr>
        <p:txBody>
          <a:bodyPr>
            <a:noAutofit/>
          </a:bodyPr>
          <a:lstStyle>
            <a:lvl1pPr marL="1588" indent="-1588">
              <a:buFontTx/>
              <a:buNone/>
              <a:defRPr sz="1200">
                <a:solidFill>
                  <a:srgbClr val="7B0099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12"/>
          </p:nvPr>
        </p:nvSpPr>
        <p:spPr>
          <a:xfrm>
            <a:off x="2701946" y="3146090"/>
            <a:ext cx="3464603" cy="9848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aseline="0">
                <a:solidFill>
                  <a:schemeClr val="tx1"/>
                </a:solidFill>
                <a:latin typeface="Arial" pitchFamily="34" charset="0"/>
              </a:defRPr>
            </a:lvl1pPr>
            <a:lvl2pPr marL="0" indent="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470020" y="261468"/>
            <a:ext cx="8204080" cy="457200"/>
          </a:xfrm>
          <a:prstGeom prst="rect">
            <a:avLst/>
          </a:prstGeom>
        </p:spPr>
        <p:txBody>
          <a:bodyPr tIns="91440" bIns="91440" anchor="ctr">
            <a:noAutofit/>
          </a:bodyPr>
          <a:lstStyle>
            <a:lvl1pPr algn="l">
              <a:defRPr sz="3200" spc="0">
                <a:solidFill>
                  <a:srgbClr val="7B0099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70020" y="729613"/>
            <a:ext cx="8204080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200" b="0" kern="1200" spc="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70020" y="1186813"/>
            <a:ext cx="8204080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b="0" kern="1200" spc="0" smtClean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478565" y="1004888"/>
            <a:ext cx="8284435" cy="4951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D63B-1AEF-45D8-8784-3D4F66770E35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2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AD2C-6ADD-458A-A606-831D8E80F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5525" y="5060950"/>
            <a:ext cx="51085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70020" y="261468"/>
            <a:ext cx="8204080" cy="457200"/>
          </a:xfrm>
          <a:prstGeom prst="rect">
            <a:avLst/>
          </a:prstGeom>
        </p:spPr>
        <p:txBody>
          <a:bodyPr tIns="91440" bIns="91440" anchor="ctr">
            <a:noAutofit/>
          </a:bodyPr>
          <a:lstStyle>
            <a:lvl1pPr algn="l">
              <a:defRPr sz="3200" b="0" spc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70020" y="729613"/>
            <a:ext cx="8204080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200" b="1" kern="1200" spc="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566" y="1004888"/>
            <a:ext cx="4093436" cy="4728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9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2" y="1004888"/>
            <a:ext cx="4197168" cy="4728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9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D9F3E-203C-44AA-928E-D7D346429F76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19DD5-5946-4AFC-BE4A-1D6B4D2A1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163FD-1CA9-4281-ACC8-8ABC171C8700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4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CAD7-FBA5-457F-A271-81C5E347A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A9B3-4A81-46D6-B93E-4196359DB8A8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3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4BB5-20B5-4E65-AC81-2BB45E254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65" y="254000"/>
            <a:ext cx="3026138" cy="1181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4000"/>
            <a:ext cx="5111750" cy="5702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396875" algn="l"/>
              </a:tabLst>
              <a:defRPr sz="1600" b="0"/>
            </a:lvl1pPr>
            <a:lvl2pPr>
              <a:defRPr sz="1400" b="0"/>
            </a:lvl2pPr>
            <a:lvl3pPr>
              <a:defRPr sz="1200" b="0"/>
            </a:lvl3pPr>
            <a:lvl4pPr>
              <a:defRPr sz="1100" b="0"/>
            </a:lvl4pPr>
            <a:lvl5pPr>
              <a:defRPr sz="9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565" y="1721225"/>
            <a:ext cx="3026137" cy="42350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55D5-A265-451D-A2B1-03BF75C2947F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54A2-84B7-459D-B87B-88AD5BD74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98" y="4800600"/>
            <a:ext cx="5810188" cy="566738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64898" y="612775"/>
            <a:ext cx="5810188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4898" y="5367338"/>
            <a:ext cx="581018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096F-F7A2-4231-8330-FED28DDBD61D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CF3BF-0DA8-4D97-97F6-1A9656ACA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77838" y="346075"/>
            <a:ext cx="8405812" cy="6172200"/>
            <a:chOff x="311630" y="345560"/>
            <a:chExt cx="8571436" cy="6172216"/>
          </a:xfrm>
        </p:grpSpPr>
        <p:pic>
          <p:nvPicPr>
            <p:cNvPr id="4" name="Picture 6" descr="Quotations2.gif"/>
            <p:cNvPicPr>
              <a:picLocks noChangeAspect="1"/>
            </p:cNvPicPr>
            <p:nvPr userDrawn="1"/>
          </p:nvPicPr>
          <p:blipFill>
            <a:blip r:embed="rId2">
              <a:lum contrast="-10000"/>
              <a:grayscl/>
            </a:blip>
            <a:srcRect/>
            <a:stretch>
              <a:fillRect/>
            </a:stretch>
          </p:blipFill>
          <p:spPr bwMode="auto">
            <a:xfrm rot="10800000">
              <a:off x="5663616" y="3774576"/>
              <a:ext cx="3219450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7" descr="Quotations2.gif"/>
            <p:cNvPicPr>
              <a:picLocks noChangeAspect="1"/>
            </p:cNvPicPr>
            <p:nvPr userDrawn="1"/>
          </p:nvPicPr>
          <p:blipFill>
            <a:blip r:embed="rId2">
              <a:lum contrast="-10000"/>
              <a:grayscl/>
            </a:blip>
            <a:srcRect/>
            <a:stretch>
              <a:fillRect/>
            </a:stretch>
          </p:blipFill>
          <p:spPr bwMode="auto">
            <a:xfrm rot="10800000" flipH="1">
              <a:off x="311630" y="345560"/>
              <a:ext cx="3219450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" name="Text Placeholder 122"/>
          <p:cNvSpPr>
            <a:spLocks noGrp="1"/>
          </p:cNvSpPr>
          <p:nvPr>
            <p:ph type="body" sz="quarter" idx="11"/>
          </p:nvPr>
        </p:nvSpPr>
        <p:spPr>
          <a:xfrm>
            <a:off x="675641" y="523875"/>
            <a:ext cx="8089900" cy="52045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4400" b="1">
                <a:solidFill>
                  <a:schemeClr val="tx1"/>
                </a:solidFill>
              </a:defRPr>
            </a:lvl1pPr>
            <a:lvl2pPr algn="r">
              <a:buClr>
                <a:srgbClr val="585858"/>
              </a:buClr>
              <a:buFont typeface="Calibri" pitchFamily="34" charset="0"/>
              <a:buChar char="―"/>
              <a:defRPr sz="2400" b="0">
                <a:solidFill>
                  <a:schemeClr val="tx1"/>
                </a:solidFill>
              </a:defRPr>
            </a:lvl2pPr>
            <a:lvl3pPr>
              <a:buFontTx/>
              <a:buNone/>
              <a:defRPr sz="3200" b="1">
                <a:solidFill>
                  <a:schemeClr val="bg1"/>
                </a:solidFill>
              </a:defRPr>
            </a:lvl3pPr>
            <a:lvl4pPr>
              <a:buFontTx/>
              <a:buNone/>
              <a:defRPr sz="3200" b="1">
                <a:solidFill>
                  <a:schemeClr val="bg1"/>
                </a:solidFill>
              </a:defRPr>
            </a:lvl4pPr>
            <a:lvl5pPr>
              <a:buFontTx/>
              <a:buNone/>
              <a:defRPr sz="3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F27E0B-9120-4E77-9E05-6383F289B65A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03E246-763E-416C-97A1-9B354E880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7838" y="0"/>
            <a:ext cx="820896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18288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387975" y="6356350"/>
            <a:ext cx="1628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33FFB9-1FB6-42DB-8827-E6471827724C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3"/>
          </p:nvPr>
        </p:nvSpPr>
        <p:spPr>
          <a:xfrm>
            <a:off x="477838" y="6356350"/>
            <a:ext cx="2916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4572000" y="6356350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47AB37-1BE6-4274-8D39-5CCA385CA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Placeholder 27"/>
          <p:cNvSpPr>
            <a:spLocks noGrp="1"/>
          </p:cNvSpPr>
          <p:nvPr>
            <p:ph type="body" idx="1"/>
          </p:nvPr>
        </p:nvSpPr>
        <p:spPr bwMode="auto">
          <a:xfrm>
            <a:off x="477838" y="1004888"/>
            <a:ext cx="8208962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" name="Picture 8" descr="Yahoo-online-t-original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44261" y="6410951"/>
            <a:ext cx="1289186" cy="2446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75" r:id="rId9"/>
    <p:sldLayoutId id="2147483676" r:id="rId10"/>
    <p:sldLayoutId id="2147483677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7B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9pPr>
    </p:titleStyle>
    <p:bodyStyle>
      <a:lvl1pPr marL="233363" indent="-233363" algn="l" rtl="0" fontAlgn="base">
        <a:spcBef>
          <a:spcPts val="60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3838" algn="l" rtl="0" fontAlgn="base">
        <a:spcBef>
          <a:spcPts val="600"/>
        </a:spcBef>
        <a:spcAft>
          <a:spcPts val="600"/>
        </a:spcAft>
        <a:buSzPct val="80000"/>
        <a:buFont typeface="Calibri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0563" indent="-233363" algn="l" rtl="0" fontAlgn="base">
        <a:spcBef>
          <a:spcPts val="600"/>
        </a:spcBef>
        <a:spcAft>
          <a:spcPts val="60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3838" algn="l" rtl="0" fontAlgn="base">
        <a:spcBef>
          <a:spcPts val="600"/>
        </a:spcBef>
        <a:spcAft>
          <a:spcPts val="600"/>
        </a:spcAft>
        <a:buFont typeface="Calibri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33363" algn="l" rtl="0" fontAlgn="base">
        <a:spcBef>
          <a:spcPts val="600"/>
        </a:spcBef>
        <a:spcAft>
          <a:spcPts val="600"/>
        </a:spcAft>
        <a:buFont typeface="Wingdings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6"/>
          <p:cNvSpPr>
            <a:spLocks noGrp="1"/>
          </p:cNvSpPr>
          <p:nvPr>
            <p:ph type="ctrTitle"/>
          </p:nvPr>
        </p:nvSpPr>
        <p:spPr>
          <a:xfrm>
            <a:off x="0" y="261938"/>
            <a:ext cx="9144000" cy="1022350"/>
          </a:xfrm>
        </p:spPr>
        <p:txBody>
          <a:bodyPr/>
          <a:lstStyle/>
          <a:p>
            <a:pPr algn="ctr"/>
            <a:r>
              <a:rPr lang="en-US" smtClean="0">
                <a:cs typeface="Arial" charset="0"/>
              </a:rPr>
              <a:t>On Scheduling in Map-Reduce and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 Flow-Shops</a:t>
            </a:r>
          </a:p>
        </p:txBody>
      </p:sp>
      <p:sp>
        <p:nvSpPr>
          <p:cNvPr id="14338" name="Subtitle 7"/>
          <p:cNvSpPr>
            <a:spLocks noGrp="1"/>
          </p:cNvSpPr>
          <p:nvPr>
            <p:ph type="subTitle" idx="1"/>
          </p:nvPr>
        </p:nvSpPr>
        <p:spPr>
          <a:xfrm>
            <a:off x="469900" y="1652588"/>
            <a:ext cx="8204200" cy="1050925"/>
          </a:xfrm>
        </p:spPr>
        <p:txBody>
          <a:bodyPr/>
          <a:lstStyle/>
          <a:p>
            <a:pPr algn="ctr">
              <a:defRPr/>
            </a:pPr>
            <a:r>
              <a:rPr err="1">
                <a:cs typeface="Arial" charset="0"/>
              </a:rPr>
              <a:t>Tamás</a:t>
            </a:r>
            <a:r>
              <a:rPr>
                <a:cs typeface="Arial" charset="0"/>
              </a:rPr>
              <a:t> </a:t>
            </a:r>
            <a:r>
              <a:rPr err="1">
                <a:cs typeface="Arial" charset="0"/>
              </a:rPr>
              <a:t>Sarlós</a:t>
            </a:r>
            <a:endParaRPr>
              <a:cs typeface="Arial" charset="0"/>
            </a:endParaRPr>
          </a:p>
          <a:p>
            <a:pPr algn="ctr">
              <a:defRPr/>
            </a:pPr>
            <a:r>
              <a:rPr>
                <a:cs typeface="Arial" charset="0"/>
              </a:rPr>
              <a:t>Yahoo! Research</a:t>
            </a:r>
            <a:endParaRPr>
              <a:cs typeface="Arial" charset="0"/>
            </a:endParaRPr>
          </a:p>
        </p:txBody>
      </p:sp>
      <p:sp>
        <p:nvSpPr>
          <p:cNvPr id="143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0038" y="2444750"/>
            <a:ext cx="8575675" cy="2306638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dirty="0">
                <a:cs typeface="Arial" charset="0"/>
              </a:rPr>
              <a:t>Joint work with:</a:t>
            </a:r>
          </a:p>
          <a:p>
            <a:pPr algn="ctr">
              <a:buFontTx/>
              <a:buNone/>
              <a:defRPr/>
            </a:pPr>
            <a:r>
              <a:rPr b="1" dirty="0">
                <a:cs typeface="Arial" charset="0"/>
              </a:rPr>
              <a:t>Ben Moseley</a:t>
            </a:r>
            <a:r>
              <a:rPr dirty="0">
                <a:cs typeface="Arial" charset="0"/>
              </a:rPr>
              <a:t>, </a:t>
            </a:r>
            <a:r>
              <a:rPr dirty="0" err="1">
                <a:cs typeface="Arial" charset="0"/>
              </a:rPr>
              <a:t>Anirban</a:t>
            </a:r>
            <a:r>
              <a:rPr dirty="0">
                <a:cs typeface="Arial" charset="0"/>
              </a:rPr>
              <a:t> </a:t>
            </a:r>
            <a:r>
              <a:rPr dirty="0" err="1">
                <a:cs typeface="Arial" charset="0"/>
              </a:rPr>
              <a:t>Dasgupta</a:t>
            </a:r>
            <a:r>
              <a:rPr dirty="0">
                <a:cs typeface="Arial" charset="0"/>
              </a:rPr>
              <a:t>, Ravi Kumar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492625" y="54483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978275" y="526891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- Flow Shops</a:t>
            </a:r>
          </a:p>
        </p:txBody>
      </p:sp>
      <p:sp>
        <p:nvSpPr>
          <p:cNvPr id="33794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Flow shop = Map-Reduce with 1 map and 1 reduce task / job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Our model = Generalized 2 stage flexible flow shop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/>
              <a:t>Makespan in flow shops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Johnson’s algorithm for 1 map &amp; 1 reduce machine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PTAS by Schuurman &amp; Woeginger for multiple machines </a:t>
            </a:r>
            <a:br>
              <a:rPr lang="en-US" sz="2000" b="1" smtClean="0"/>
            </a:br>
            <a:r>
              <a:rPr lang="en-US" sz="2000" b="1" smtClean="0"/>
              <a:t>(flexible FS)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/>
              <a:t>Prior results on total completion time in flow shops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Trivial 2 approximation for 1 map &amp; 1 reduce machine [GS ‘78]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None for multiple machines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Flow time is still hard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33795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F3C572-B4E9-44F3-B873-BA32FDC04856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33796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D32498-BF2A-44F5-9B23-91D28ED3FC4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– Offline Identical Machines</a:t>
            </a:r>
          </a:p>
        </p:txBody>
      </p:sp>
      <p:sp>
        <p:nvSpPr>
          <p:cNvPr id="22533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sz="2000" b="1" dirty="0" smtClean="0"/>
              <a:t>All jobs arrive at time 0 </a:t>
            </a:r>
          </a:p>
          <a:p>
            <a:pPr>
              <a:buFont typeface="Arial"/>
              <a:buChar char="•"/>
              <a:defRPr/>
            </a:pPr>
            <a:r>
              <a:rPr lang="en-US" sz="2000" b="1" dirty="0" smtClean="0"/>
              <a:t>12 approx for total completion time</a:t>
            </a:r>
          </a:p>
          <a:p>
            <a:pPr>
              <a:buFont typeface="Arial"/>
              <a:buChar char="•"/>
              <a:defRPr/>
            </a:pPr>
            <a:endParaRPr lang="en-US" sz="2000" b="1" dirty="0" smtClean="0"/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Simulate shortest job first for map tasks on a single N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 speed machine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Simulate SJF for reduce task on a single N</a:t>
            </a:r>
            <a:r>
              <a:rPr lang="en-US" sz="2000" b="1" baseline="-25000" dirty="0" smtClean="0"/>
              <a:t>R</a:t>
            </a:r>
            <a:r>
              <a:rPr lang="en-US" sz="2000" b="1" dirty="0" smtClean="0"/>
              <a:t> speed machine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Width of a job := max { map finish time, reduce finish time,               			       length of longest task }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Run map tasks by width increasing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For each job delay reduce tasks till time 2 * width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Run reduces by width increasing</a:t>
            </a:r>
          </a:p>
          <a:p>
            <a:pPr>
              <a:buFont typeface="Arial"/>
              <a:buChar char="•"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  <p:sp>
        <p:nvSpPr>
          <p:cNvPr id="35843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7D247B-54B7-43A0-8F33-4A7EF87B480B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35844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C2B648-FC36-4B78-8489-B95A0BF27EF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Sketch</a:t>
            </a:r>
          </a:p>
        </p:txBody>
      </p:sp>
      <p:sp>
        <p:nvSpPr>
          <p:cNvPr id="37890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All tasks finish by availability + 2 * width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>
                <a:latin typeface="Wingdings" pitchFamily="2" charset="2"/>
              </a:rPr>
              <a:t></a:t>
            </a:r>
            <a:r>
              <a:rPr lang="en-US" sz="2000" b="1" smtClean="0"/>
              <a:t> Reduce finishes by 4 * width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/>
              <a:t>Σ width	≤ Σ map completion time +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                Σ reduce completion time +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                Σ length of longest task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             ≤ 3 * OPT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37891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401705-FE71-4EAA-BD84-BBD2E494B2E2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37892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AE08B2-1DD9-419C-BC6C-D9D60AEEFF2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– Online Identical Machines</a:t>
            </a:r>
          </a:p>
        </p:txBody>
      </p:sp>
      <p:sp>
        <p:nvSpPr>
          <p:cNvPr id="22533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Simulate shortest remaining processing time for map and reduce tasks on a single N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 and N</a:t>
            </a:r>
            <a:r>
              <a:rPr lang="en-US" sz="2000" b="1" baseline="-25000" dirty="0" smtClean="0"/>
              <a:t>R </a:t>
            </a:r>
            <a:r>
              <a:rPr lang="en-US" sz="2000" b="1" dirty="0" smtClean="0"/>
              <a:t>speed machine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u="sng" dirty="0" smtClean="0"/>
              <a:t>If</a:t>
            </a:r>
            <a:r>
              <a:rPr lang="en-US" sz="2000" b="1" dirty="0" smtClean="0"/>
              <a:t> all simulated maps and reduces of job J are finished </a:t>
            </a:r>
            <a:r>
              <a:rPr lang="en-US" sz="2000" b="1" u="sng" dirty="0" smtClean="0"/>
              <a:t>then</a:t>
            </a:r>
          </a:p>
          <a:p>
            <a:pPr marL="0" indent="-685800">
              <a:buFont typeface="Wingdings" charset="2"/>
              <a:buAutoNum type="arabicPlain"/>
              <a:defRPr/>
            </a:pPr>
            <a:r>
              <a:rPr lang="en-US" sz="2000" b="1" dirty="0" smtClean="0"/>
              <a:t>Job width := max { length of longest task,</a:t>
            </a:r>
            <a:br>
              <a:rPr lang="en-US" sz="2000" b="1" dirty="0" smtClean="0"/>
            </a:br>
            <a:r>
              <a:rPr lang="en-US" sz="2000" b="1" dirty="0" smtClean="0"/>
              <a:t>                </a:t>
            </a:r>
            <a:r>
              <a:rPr lang="en-US" sz="2000" b="1" dirty="0" err="1" smtClean="0"/>
              <a:t>max{map</a:t>
            </a:r>
            <a:r>
              <a:rPr lang="en-US" sz="2000" b="1" dirty="0" smtClean="0"/>
              <a:t> finish time, reduce finish time} – arrival time }</a:t>
            </a:r>
          </a:p>
          <a:p>
            <a:pPr marL="0" indent="-685800">
              <a:buFont typeface="Wingdings" charset="2"/>
              <a:buAutoNum type="arabicPlain"/>
              <a:defRPr/>
            </a:pPr>
            <a:r>
              <a:rPr lang="en-US" sz="2000" b="1" dirty="0" err="1" smtClean="0"/>
              <a:t>k</a:t>
            </a:r>
            <a:r>
              <a:rPr lang="en-US" sz="2000" b="1" dirty="0" smtClean="0"/>
              <a:t> := log of width     // Online load balancing</a:t>
            </a:r>
            <a:br>
              <a:rPr lang="en-US" sz="2000" b="1" dirty="0" smtClean="0"/>
            </a:br>
            <a:r>
              <a:rPr lang="en-US" sz="2000" b="1" dirty="0" smtClean="0"/>
              <a:t>         Assign map tasks to minimize imbalance in class </a:t>
            </a:r>
            <a:r>
              <a:rPr lang="en-US" sz="2000" b="1" dirty="0" err="1" smtClean="0"/>
              <a:t>k</a:t>
            </a:r>
            <a:r>
              <a:rPr lang="en-US" sz="2000" b="1" dirty="0" smtClean="0"/>
              <a:t> map work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u="sng" dirty="0" smtClean="0"/>
              <a:t>else if</a:t>
            </a:r>
            <a:r>
              <a:rPr lang="en-US" sz="2000" b="1" dirty="0" smtClean="0"/>
              <a:t> all maps finished in the new schedule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  Assign reduce tasks to minimize imbalance in class </a:t>
            </a:r>
            <a:r>
              <a:rPr lang="en-US" sz="2000" b="1" dirty="0" err="1" smtClean="0"/>
              <a:t>k</a:t>
            </a:r>
            <a:r>
              <a:rPr lang="en-US" sz="2000" b="1" dirty="0" smtClean="0"/>
              <a:t> work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u="sng" dirty="0" smtClean="0"/>
              <a:t>end if</a:t>
            </a:r>
          </a:p>
          <a:p>
            <a:pPr marL="457200" indent="-457200">
              <a:buFont typeface="Wingdings" charset="2"/>
              <a:buAutoNum type="arabicPlain"/>
              <a:defRPr/>
            </a:pPr>
            <a:r>
              <a:rPr lang="en-US" sz="2000" b="1" dirty="0" smtClean="0"/>
              <a:t>On each map and reduce machine run the tasks whose job has minimum width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Arial"/>
              <a:buChar char="•"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  <p:sp>
        <p:nvSpPr>
          <p:cNvPr id="39939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298262-A097-440C-A62B-067B996036D2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39940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AECDEA-F2AB-4B75-BFBC-B558486502E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– Online Identical Machines</a:t>
            </a:r>
          </a:p>
        </p:txBody>
      </p:sp>
      <p:sp>
        <p:nvSpPr>
          <p:cNvPr id="22533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/>
              <a:t>Theorem: </a:t>
            </a:r>
          </a:p>
          <a:p>
            <a:pPr marL="0">
              <a:buFont typeface="Wingdings" pitchFamily="2" charset="2"/>
              <a:buNone/>
              <a:defRPr/>
            </a:pPr>
            <a:r>
              <a:rPr lang="en-US" sz="2000" b="1" dirty="0" smtClean="0"/>
              <a:t>The previous slide is an 1+ε speed           competitive online algorithm for total flow time</a:t>
            </a:r>
          </a:p>
          <a:p>
            <a:pPr marL="0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marL="0">
              <a:buFont typeface="Wingdings" pitchFamily="2" charset="2"/>
              <a:buNone/>
              <a:defRPr/>
            </a:pPr>
            <a:r>
              <a:rPr lang="en-US" sz="2000" b="1" dirty="0" smtClean="0"/>
              <a:t>Remark:</a:t>
            </a:r>
          </a:p>
          <a:p>
            <a:pPr marL="0">
              <a:buFont typeface="Wingdings" pitchFamily="2" charset="2"/>
              <a:buNone/>
              <a:defRPr/>
            </a:pPr>
            <a:r>
              <a:rPr lang="en-US" sz="2000" b="1" dirty="0" smtClean="0"/>
              <a:t>Note that </a:t>
            </a:r>
            <a:r>
              <a:rPr lang="en-US" sz="2000" b="1" dirty="0" err="1" smtClean="0"/>
              <a:t>ε</a:t>
            </a:r>
            <a:r>
              <a:rPr lang="en-US" sz="2000" b="1" dirty="0" smtClean="0"/>
              <a:t> appears in the analysis only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  <p:sp>
        <p:nvSpPr>
          <p:cNvPr id="50181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080310-D43F-4A8C-BBF7-12EA0EDE4E11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50182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FC286B-4603-46EB-8295-B204D9E81D4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4802188" y="1346200"/>
          <a:ext cx="530225" cy="798513"/>
        </p:xfrm>
        <a:graphic>
          <a:graphicData uri="http://schemas.openxmlformats.org/presentationml/2006/ole">
            <p:oleObj spid="_x0000_s50178" name="Equation" r:id="rId4" imgW="2667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– QPTAS for flow shops</a:t>
            </a:r>
          </a:p>
        </p:txBody>
      </p:sp>
      <p:sp>
        <p:nvSpPr>
          <p:cNvPr id="52226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1 map and reduce task / job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Offline, arrival times, total completion time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Techniques are based on Afrati et al. ’99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Main ideas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Time intervals of size (1+ε)</a:t>
            </a:r>
            <a:r>
              <a:rPr lang="en-US" sz="2000" b="1" baseline="30000" smtClean="0"/>
              <a:t>t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Round processing times to (1+ε) powers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Structural modifications let us schedule most jobs when they are small compared to the interval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Guess the order of the rest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Dynamic program indexed by count vectors of arrived, partially, and completely done jobs in an interval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Use an algorithm for makespan as a subroutine for testing feasibility of scheduling an interval 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 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52227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915530-3F89-4E81-9F66-EA1B4D29CC9C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52228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37DE73-0350-4920-9F61-AC073A3A18F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  <p:sp>
        <p:nvSpPr>
          <p:cNvPr id="52229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Problems 1</a:t>
            </a:r>
          </a:p>
        </p:txBody>
      </p:sp>
      <p:sp>
        <p:nvSpPr>
          <p:cNvPr id="22533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 marL="0">
              <a:buFont typeface="Wingdings" pitchFamily="2" charset="2"/>
              <a:buNone/>
              <a:defRPr/>
            </a:pPr>
            <a:r>
              <a:rPr lang="en-US" sz="2000" b="1" dirty="0" smtClean="0"/>
              <a:t>Evaluation</a:t>
            </a:r>
          </a:p>
          <a:p>
            <a:pPr marL="0">
              <a:buFont typeface="Arial"/>
              <a:buChar char="•"/>
              <a:defRPr/>
            </a:pPr>
            <a:r>
              <a:rPr lang="en-US" sz="2000" b="1" dirty="0" smtClean="0"/>
              <a:t>Rent or buy a cluster</a:t>
            </a:r>
          </a:p>
          <a:p>
            <a:pPr marL="0">
              <a:buFont typeface="Arial"/>
              <a:buChar char="•"/>
              <a:defRPr/>
            </a:pPr>
            <a:r>
              <a:rPr lang="en-US" sz="2000" b="1" dirty="0" smtClean="0"/>
              <a:t>Discrete event simulation </a:t>
            </a:r>
            <a:r>
              <a:rPr lang="en-US" sz="2000" b="1" dirty="0" err="1" smtClean="0"/>
              <a:t>Hadoop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latin typeface="Courier"/>
              </a:rPr>
              <a:t>src/contrib/mumak</a:t>
            </a:r>
            <a:endParaRPr lang="en-US" sz="2000" b="1" dirty="0" smtClean="0">
              <a:latin typeface="Courier"/>
            </a:endParaRPr>
          </a:p>
          <a:p>
            <a:pPr marL="0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marL="0">
              <a:buFont typeface="Wingdings" pitchFamily="2" charset="2"/>
              <a:buNone/>
              <a:defRPr/>
            </a:pPr>
            <a:r>
              <a:rPr lang="en-US" sz="2000" b="1" dirty="0" smtClean="0"/>
              <a:t>We lose a factor 2 if there is no distinction between map and reduce machines. Can we do better?</a:t>
            </a:r>
          </a:p>
          <a:p>
            <a:pPr marL="0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marL="0">
              <a:buFont typeface="Wingdings" pitchFamily="2" charset="2"/>
              <a:buNone/>
              <a:defRPr/>
            </a:pPr>
            <a:r>
              <a:rPr lang="en-US" sz="2000" b="1" dirty="0" smtClean="0"/>
              <a:t>PTAS for flow shops irrespective of processing times?</a:t>
            </a:r>
          </a:p>
          <a:p>
            <a:pPr marL="0">
              <a:buFont typeface="Wingdings" pitchFamily="2" charset="2"/>
              <a:buNone/>
              <a:defRPr/>
            </a:pPr>
            <a:r>
              <a:rPr lang="en-US" sz="2000" b="1" dirty="0" smtClean="0"/>
              <a:t>Is there a PTAS for multiple map and reduce tasks / job for identical machines?</a:t>
            </a:r>
          </a:p>
          <a:p>
            <a:pPr marL="0">
              <a:buFont typeface="Wingdings" pitchFamily="2" charset="2"/>
              <a:buNone/>
              <a:defRPr/>
            </a:pPr>
            <a:r>
              <a:rPr lang="en-US" sz="2000" b="1" dirty="0" smtClean="0"/>
              <a:t>Is there an (1+ε) speed 1/ε or O(1) competitive online algorithm?</a:t>
            </a:r>
          </a:p>
          <a:p>
            <a:pPr marL="0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marL="0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marL="0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Arial"/>
              <a:buChar char="•"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  <p:sp>
        <p:nvSpPr>
          <p:cNvPr id="57347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94263B-492B-4175-BF82-F8DB0CA8A480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57348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D80AF7-057D-4D19-810B-DFBE56571E8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Problems 2 – Unrelated Machines</a:t>
            </a:r>
          </a:p>
        </p:txBody>
      </p:sp>
      <p:sp>
        <p:nvSpPr>
          <p:cNvPr id="54276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Run time of a task varies per machine arbitrarily 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Standard in scheduling, this can model 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Minimum memory requirements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“Data locality”</a:t>
            </a:r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/>
              <a:t>Theorem: Assuming 1 map and 1 reduce task per job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There is a 6 competitive offline algorithm for total completion time</a:t>
            </a:r>
          </a:p>
          <a:p>
            <a:pPr>
              <a:spcAft>
                <a:spcPct val="0"/>
              </a:spcAft>
              <a:buFont typeface="Wingdings" pitchFamily="2" charset="2"/>
              <a:buNone/>
            </a:pPr>
            <a:r>
              <a:rPr lang="en-US" sz="2000" b="1" smtClean="0"/>
              <a:t>There exists a (1+ε) speed             competitive online algorithm</a:t>
            </a:r>
          </a:p>
          <a:p>
            <a:pPr>
              <a:spcAft>
                <a:spcPct val="0"/>
              </a:spcAft>
              <a:buFont typeface="Wingdings" pitchFamily="2" charset="2"/>
              <a:buNone/>
            </a:pPr>
            <a:r>
              <a:rPr lang="en-US" sz="2000" b="1" smtClean="0"/>
              <a:t> </a:t>
            </a:r>
          </a:p>
          <a:p>
            <a:pPr>
              <a:spcAft>
                <a:spcPct val="0"/>
              </a:spcAft>
              <a:buFont typeface="Wingdings" pitchFamily="2" charset="2"/>
              <a:buNone/>
            </a:pPr>
            <a:r>
              <a:rPr lang="en-US" sz="2000" b="1" smtClean="0"/>
              <a:t>for total flow time with arrival times</a:t>
            </a:r>
          </a:p>
          <a:p>
            <a:pPr>
              <a:spcAft>
                <a:spcPct val="0"/>
              </a:spcAft>
              <a:buFont typeface="Wingdings" pitchFamily="2" charset="2"/>
              <a:buNone/>
            </a:pPr>
            <a:r>
              <a:rPr lang="en-US" sz="2000" b="1" smtClean="0"/>
              <a:t>Hard with multiple tasks / jobs</a:t>
            </a:r>
          </a:p>
          <a:p>
            <a:pPr>
              <a:spcAft>
                <a:spcPct val="0"/>
              </a:spcAft>
              <a:buFont typeface="Wingdings" pitchFamily="2" charset="2"/>
              <a:buNone/>
            </a:pPr>
            <a:endParaRPr lang="en-US" sz="2000" b="1" smtClean="0"/>
          </a:p>
          <a:p>
            <a:pPr>
              <a:spcAft>
                <a:spcPct val="0"/>
              </a:spcAft>
              <a:buFont typeface="Wingdings" pitchFamily="2" charset="2"/>
              <a:buNone/>
            </a:pPr>
            <a:r>
              <a:rPr lang="en-US" sz="2000" b="1" smtClean="0"/>
              <a:t>We need a more realistic model, undo simplifications</a:t>
            </a:r>
          </a:p>
          <a:p>
            <a:pPr>
              <a:spcAft>
                <a:spcPct val="0"/>
              </a:spcAft>
              <a:buFont typeface="Wingdings" pitchFamily="2" charset="2"/>
              <a:buNone/>
            </a:pPr>
            <a:endParaRPr lang="en-US" sz="2000" b="1" smtClean="0"/>
          </a:p>
          <a:p>
            <a:pPr>
              <a:spcAft>
                <a:spcPct val="0"/>
              </a:spcAft>
              <a:buFont typeface="Wingdings" pitchFamily="2" charset="2"/>
              <a:buNone/>
            </a:pPr>
            <a:endParaRPr lang="en-US" sz="2000" b="1" smtClean="0"/>
          </a:p>
          <a:p>
            <a:pPr>
              <a:spcAft>
                <a:spcPct val="0"/>
              </a:spcAft>
              <a:buFont typeface="Wingdings" pitchFamily="2" charset="2"/>
              <a:buNone/>
            </a:pPr>
            <a:endParaRPr lang="en-US" sz="2000" b="1" smtClean="0"/>
          </a:p>
          <a:p>
            <a:pPr>
              <a:spcAft>
                <a:spcPct val="0"/>
              </a:spcAft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54277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5280B-EC20-4874-A12A-34D2BB5964E6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54278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779F18-3A79-40A5-9026-469059A7386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763963" y="3967163"/>
          <a:ext cx="808037" cy="879475"/>
        </p:xfrm>
        <a:graphic>
          <a:graphicData uri="http://schemas.openxmlformats.org/presentationml/2006/ole">
            <p:oleObj spid="_x0000_s54274" name="Equation" r:id="rId4" imgW="4064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3"/>
          <p:cNvSpPr>
            <a:spLocks noGrp="1"/>
          </p:cNvSpPr>
          <p:nvPr>
            <p:ph type="title"/>
          </p:nvPr>
        </p:nvSpPr>
        <p:spPr>
          <a:xfrm rot="10800000" flipV="1">
            <a:off x="477838" y="1679575"/>
            <a:ext cx="8208962" cy="2293938"/>
          </a:xfrm>
        </p:spPr>
        <p:txBody>
          <a:bodyPr/>
          <a:lstStyle/>
          <a:p>
            <a:r>
              <a:rPr lang="en-US" smtClean="0"/>
              <a:t>Thank you!</a:t>
            </a:r>
          </a:p>
        </p:txBody>
      </p:sp>
      <p:sp>
        <p:nvSpPr>
          <p:cNvPr id="59394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857375"/>
            <a:ext cx="8285162" cy="4098925"/>
          </a:xfrm>
        </p:spPr>
        <p:txBody>
          <a:bodyPr/>
          <a:lstStyle/>
          <a:p>
            <a:pPr>
              <a:spcAft>
                <a:spcPct val="0"/>
              </a:spcAft>
              <a:buFont typeface="Wingdings" pitchFamily="2" charset="2"/>
              <a:buNone/>
            </a:pPr>
            <a:endParaRPr lang="en-US" sz="2000" b="1" smtClean="0"/>
          </a:p>
          <a:p>
            <a:pPr>
              <a:spcAft>
                <a:spcPct val="0"/>
              </a:spcAft>
              <a:buFont typeface="Wingdings" pitchFamily="2" charset="2"/>
              <a:buNone/>
            </a:pPr>
            <a:endParaRPr lang="en-US" sz="2000" b="1" smtClean="0"/>
          </a:p>
          <a:p>
            <a:pPr>
              <a:spcAft>
                <a:spcPct val="0"/>
              </a:spcAft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59395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CC8AD6-1CB8-48C4-8648-36687D20CEFB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59396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0CC10B-983D-43F6-B420-6080F37F5E5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7410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200" smtClean="0"/>
          </a:p>
          <a:p>
            <a:pPr>
              <a:buFont typeface="Wingdings" pitchFamily="2" charset="2"/>
              <a:buNone/>
            </a:pPr>
            <a:r>
              <a:rPr lang="en-US" sz="3200" smtClean="0"/>
              <a:t>Model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Related work in scheduling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Results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Proof</a:t>
            </a:r>
          </a:p>
          <a:p>
            <a:pPr>
              <a:buFont typeface="Wingdings" pitchFamily="2" charset="2"/>
              <a:buNone/>
            </a:pPr>
            <a:r>
              <a:rPr lang="en-US" sz="3200" smtClean="0"/>
              <a:t>Open problems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17411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6DC9B2-B215-46B3-8130-1337836946A1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2B74FD-8D81-4ADB-B1B7-3F595D8486C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Map-Reduce</a:t>
            </a:r>
          </a:p>
        </p:txBody>
      </p:sp>
      <p:sp>
        <p:nvSpPr>
          <p:cNvPr id="19458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/>
              <a:t>A Map-Reduce job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is a set of map and reduce tasks</a:t>
            </a:r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19459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4F2956-61D4-4FB1-8952-0FDAA3DB0CBC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D1425C-9532-4F8F-AB1E-A1B7F7800A4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9462" name="Picture 6" descr="Mapreduce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4850" y="1004888"/>
            <a:ext cx="2551113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Typical Cluster</a:t>
            </a:r>
          </a:p>
        </p:txBody>
      </p:sp>
      <p:sp>
        <p:nvSpPr>
          <p:cNvPr id="21506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EEB62B-BADF-4B76-AB70-70CF5C86A4F3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21507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0C94E7-AB3A-40E8-A488-7FB4B46E76D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1509" name="Content Placeholder 10" descr="figure3.gif"/>
          <p:cNvPicPr>
            <a:picLocks noGrp="1" noChangeAspect="1"/>
          </p:cNvPicPr>
          <p:nvPr>
            <p:ph sz="quarter" idx="18"/>
          </p:nvPr>
        </p:nvPicPr>
        <p:blipFill>
          <a:blip r:embed="rId3"/>
          <a:srcRect l="-55705" r="-55705"/>
          <a:stretch>
            <a:fillRect/>
          </a:stretch>
        </p:blipFill>
        <p:spPr>
          <a:xfrm>
            <a:off x="477838" y="1004888"/>
            <a:ext cx="8285162" cy="4951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of a Job</a:t>
            </a:r>
          </a:p>
        </p:txBody>
      </p:sp>
      <p:sp>
        <p:nvSpPr>
          <p:cNvPr id="23554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DE75E3-1F20-47B8-B602-75F6045D2C94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23555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BAEEFE-DC78-43CC-A85B-01F12901F94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3557" name="Content Placeholder 8" descr="1tbtasktime.png"/>
          <p:cNvPicPr>
            <a:picLocks noGrp="1" noChangeAspect="1"/>
          </p:cNvPicPr>
          <p:nvPr>
            <p:ph sz="quarter" idx="18"/>
          </p:nvPr>
        </p:nvPicPr>
        <p:blipFill>
          <a:blip r:embed="rId3"/>
          <a:srcRect l="-14439" r="-14439"/>
          <a:stretch>
            <a:fillRect/>
          </a:stretch>
        </p:blipFill>
        <p:spPr>
          <a:xfrm>
            <a:off x="0" y="1004888"/>
            <a:ext cx="9144000" cy="5351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</a:t>
            </a:r>
          </a:p>
        </p:txBody>
      </p:sp>
      <p:sp>
        <p:nvSpPr>
          <p:cNvPr id="25602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A Map-Reduce job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is a set of map and reduce tasks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may have an arrival time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/>
              <a:t>Schedule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Map tasks run on map machines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Reduce tasks run on reduce machines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Reduce tasks of a job J are scheduled after</a:t>
            </a:r>
            <a:br>
              <a:rPr lang="en-US" sz="2000" b="1" smtClean="0"/>
            </a:br>
            <a:r>
              <a:rPr lang="en-US" sz="2000" b="1" smtClean="0"/>
              <a:t>all maps of J are completed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Each task runs on one machine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Jobs are independent</a:t>
            </a:r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25603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EC854A-55E6-4BCB-BBF2-FD7E81F293CA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25604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5D4BB0-742A-4A4D-993E-CF1B8CEB208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5606" name="Picture 6" descr="Mapreduce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5688" y="496888"/>
            <a:ext cx="2551112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Simplifications</a:t>
            </a:r>
          </a:p>
        </p:txBody>
      </p:sp>
      <p:sp>
        <p:nvSpPr>
          <p:cNvPr id="22533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/>
              <a:t>We ignore</a:t>
            </a:r>
          </a:p>
          <a:p>
            <a:pPr>
              <a:buFont typeface="Arial"/>
              <a:buChar char="•"/>
              <a:defRPr/>
            </a:pPr>
            <a:r>
              <a:rPr lang="en-US" sz="2000" b="1" dirty="0" smtClean="0"/>
              <a:t>The shuffle phase</a:t>
            </a:r>
          </a:p>
          <a:p>
            <a:pPr>
              <a:buFont typeface="Arial"/>
              <a:buChar char="•"/>
              <a:defRPr/>
            </a:pPr>
            <a:r>
              <a:rPr lang="en-US" sz="2000" b="1" dirty="0" smtClean="0"/>
              <a:t>The network topology</a:t>
            </a:r>
          </a:p>
          <a:p>
            <a:pPr>
              <a:buFont typeface="Arial"/>
              <a:buChar char="•"/>
              <a:defRPr/>
            </a:pPr>
            <a:r>
              <a:rPr lang="en-US" sz="2000" b="1" dirty="0" smtClean="0"/>
              <a:t>Data locality</a:t>
            </a:r>
          </a:p>
          <a:p>
            <a:pPr marL="512064">
              <a:buFont typeface="Arial"/>
              <a:buChar char="•"/>
              <a:defRPr/>
            </a:pPr>
            <a:r>
              <a:rPr lang="en-US" sz="2000" b="1" dirty="0" smtClean="0"/>
              <a:t>stylized unrelated machines instead</a:t>
            </a:r>
          </a:p>
          <a:p>
            <a:pPr>
              <a:buFont typeface="Arial"/>
              <a:buChar char="•"/>
              <a:defRPr/>
            </a:pPr>
            <a:r>
              <a:rPr lang="en-US" sz="2000" b="1" dirty="0" smtClean="0"/>
              <a:t>Space usage of intermediate data emitted by maps</a:t>
            </a:r>
          </a:p>
          <a:p>
            <a:pPr>
              <a:buFont typeface="Arial"/>
              <a:buChar char="•"/>
              <a:defRPr/>
            </a:pPr>
            <a:r>
              <a:rPr lang="en-US" sz="2000" b="1" dirty="0" smtClean="0"/>
              <a:t>Machine, network, and task failures</a:t>
            </a:r>
          </a:p>
          <a:p>
            <a:pPr>
              <a:buFont typeface="Arial"/>
              <a:buChar char="•"/>
              <a:defRPr/>
            </a:pPr>
            <a:r>
              <a:rPr lang="en-US" sz="2000" b="1" dirty="0" smtClean="0"/>
              <a:t>Dependencies between jobs</a:t>
            </a:r>
          </a:p>
          <a:p>
            <a:pPr>
              <a:buFont typeface="Arial"/>
              <a:buChar char="•"/>
              <a:defRPr/>
            </a:pPr>
            <a:r>
              <a:rPr lang="en-US" sz="2000" b="1" dirty="0" smtClean="0"/>
              <a:t>Strategic behavior of users, etc.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/>
              <a:t>Task run times are assumed to be known in advance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/>
              <a:t>No speculative execution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Arial"/>
              <a:buChar char="•"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  <p:sp>
        <p:nvSpPr>
          <p:cNvPr id="27651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DCB408-F736-4672-BF0E-09CB1F060A65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27652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7D92D2-DCC8-4143-9C70-BE590DF3262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- Scheduling Objectives</a:t>
            </a:r>
          </a:p>
        </p:txBody>
      </p:sp>
      <p:sp>
        <p:nvSpPr>
          <p:cNvPr id="29698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Metrics of interest in a shared cluster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Total completion time of jobs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Total flow (= completion – arrival) time</a:t>
            </a:r>
          </a:p>
          <a:p>
            <a:pPr>
              <a:buFont typeface="Arial" charset="0"/>
              <a:buChar char="•"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/>
              <a:t>Not makespan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  <a:p>
            <a:pPr>
              <a:buFont typeface="Wingdings" pitchFamily="2" charset="2"/>
              <a:buNone/>
            </a:pPr>
            <a:r>
              <a:rPr lang="en-US" sz="2000" b="1" smtClean="0"/>
              <a:t>Known: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Shortest Remaining Processing Time is optimal for flow time on a single machine with preemption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Flow time on identical parallel machines with or without preemption is NP hard, no O(1) approx [GK 07, LR 07]</a:t>
            </a:r>
          </a:p>
          <a:p>
            <a:pPr>
              <a:buFont typeface="Wingdings" pitchFamily="2" charset="2"/>
              <a:buNone/>
            </a:pPr>
            <a:endParaRPr lang="en-US" sz="2000" b="1" smtClean="0"/>
          </a:p>
        </p:txBody>
      </p:sp>
      <p:sp>
        <p:nvSpPr>
          <p:cNvPr id="29699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B4945E-FD98-4739-B2ED-3C80F933B43B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29700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0F3833-8C9D-4895-AA62-EE115C89159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-  Online Identical Machines</a:t>
            </a:r>
          </a:p>
        </p:txBody>
      </p:sp>
      <p:sp>
        <p:nvSpPr>
          <p:cNvPr id="22533" name="Content Placeholder 7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/>
              <a:t>We allow preemption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/>
              <a:t>Competitive ratio: flow time of online schedule / offline schedule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/>
              <a:t>Strong lower bound for competitive ratio for flow time</a:t>
            </a:r>
          </a:p>
          <a:p>
            <a:pPr marL="603504">
              <a:buFont typeface="Arial"/>
              <a:buChar char="•"/>
              <a:defRPr/>
            </a:pPr>
            <a:r>
              <a:rPr lang="en-US" sz="2000" b="1" dirty="0" smtClean="0"/>
              <a:t>log( </a:t>
            </a:r>
            <a:r>
              <a:rPr lang="en-US" sz="2000" b="1" dirty="0" err="1" smtClean="0"/>
              <a:t>min{P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</a:t>
            </a:r>
            <a:r>
              <a:rPr lang="en-US" sz="2000" b="1" dirty="0" smtClean="0"/>
              <a:t>/N} )</a:t>
            </a:r>
            <a:br>
              <a:rPr lang="en-US" sz="2000" b="1" dirty="0" smtClean="0"/>
            </a:br>
            <a:r>
              <a:rPr lang="en-US" sz="2000" b="1" dirty="0" smtClean="0"/>
              <a:t>N machines, </a:t>
            </a:r>
            <a:r>
              <a:rPr lang="en-US" sz="2000" b="1" dirty="0" err="1" smtClean="0"/>
              <a:t>n</a:t>
            </a:r>
            <a:r>
              <a:rPr lang="en-US" sz="2000" b="1" dirty="0" smtClean="0"/>
              <a:t> jobs, 1 task/job, P = max/min runtime [LR ‘07]</a:t>
            </a:r>
          </a:p>
          <a:p>
            <a:pPr>
              <a:buFont typeface="Arial"/>
              <a:buChar char="•"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/>
              <a:t>Resource augmentation</a:t>
            </a:r>
          </a:p>
          <a:p>
            <a:pPr marL="603504">
              <a:buFont typeface="Arial"/>
              <a:buChar char="•"/>
              <a:defRPr/>
            </a:pPr>
            <a:r>
              <a:rPr lang="en-US" sz="2000" b="1" dirty="0" smtClean="0"/>
              <a:t>Our machines have 1+ε speed</a:t>
            </a:r>
          </a:p>
          <a:p>
            <a:pPr marL="603504">
              <a:buFont typeface="Arial"/>
              <a:buChar char="•"/>
              <a:defRPr/>
            </a:pPr>
            <a:r>
              <a:rPr lang="en-US" sz="2000" b="1" dirty="0" smtClean="0"/>
              <a:t>1+ε speed O(1) </a:t>
            </a:r>
            <a:r>
              <a:rPr lang="en-US" sz="2000" b="1" smtClean="0"/>
              <a:t>competitive algorithm </a:t>
            </a:r>
            <a:r>
              <a:rPr lang="en-US" sz="2000" b="1" dirty="0" smtClean="0"/>
              <a:t>for flow time [AA ‘07]</a:t>
            </a:r>
            <a:br>
              <a:rPr lang="en-US" sz="2000" b="1" dirty="0" smtClean="0"/>
            </a:b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  <p:sp>
        <p:nvSpPr>
          <p:cNvPr id="31747" name="Date Placeholder 8"/>
          <p:cNvSpPr>
            <a:spLocks noGrp="1"/>
          </p:cNvSpPr>
          <p:nvPr>
            <p:ph type="dt" sz="quarter" idx="19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339BF1-2DE4-435F-9CBA-C7739435D4E1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3/22/2011</a:t>
            </a:fld>
            <a:endParaRPr lang="en-US">
              <a:cs typeface="Arial" charset="0"/>
            </a:endParaRPr>
          </a:p>
        </p:txBody>
      </p:sp>
      <p:sp>
        <p:nvSpPr>
          <p:cNvPr id="31748" name="Slide Number Placeholder 9"/>
          <p:cNvSpPr>
            <a:spLocks noGrp="1"/>
          </p:cNvSpPr>
          <p:nvPr>
            <p:ph type="sldNum" sz="quarter" idx="2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E860B6-BAFD-4194-BA8C-39DC2D70FF1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88900" y="4643438"/>
            <a:ext cx="134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hoo! 4">
  <a:themeElements>
    <a:clrScheme name="Yahoo!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7B0099"/>
      </a:accent1>
      <a:accent2>
        <a:srgbClr val="EC53A0"/>
      </a:accent2>
      <a:accent3>
        <a:srgbClr val="F19824"/>
      </a:accent3>
      <a:accent4>
        <a:srgbClr val="A7CC25"/>
      </a:accent4>
      <a:accent5>
        <a:srgbClr val="32A7A1"/>
      </a:accent5>
      <a:accent6>
        <a:srgbClr val="2D9EC0"/>
      </a:accent6>
      <a:hlink>
        <a:srgbClr val="456FAC"/>
      </a:hlink>
      <a:folHlink>
        <a:srgbClr val="BC3A9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rgbClr val="000000"/>
          </a:solidFill>
        </a:ln>
      </a:spPr>
      <a:bodyPr rtlCol="0" anchor="t">
        <a:normAutofit/>
      </a:bodyPr>
      <a:lstStyle>
        <a:defPPr>
          <a:defRPr sz="16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rm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910</Words>
  <Application>Microsoft Macintosh PowerPoint</Application>
  <PresentationFormat>On-screen Show (4:3)</PresentationFormat>
  <Paragraphs>245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Wingdings</vt:lpstr>
      <vt:lpstr>Calibri</vt:lpstr>
      <vt:lpstr>Verdana</vt:lpstr>
      <vt:lpstr>Courier</vt:lpstr>
      <vt:lpstr>Yahoo! 4</vt:lpstr>
      <vt:lpstr>Yahoo! 4</vt:lpstr>
      <vt:lpstr>Yahoo! 4</vt:lpstr>
      <vt:lpstr>Yahoo! 4</vt:lpstr>
      <vt:lpstr>Yahoo! 4</vt:lpstr>
      <vt:lpstr>Yahoo! 4</vt:lpstr>
      <vt:lpstr>Equation</vt:lpstr>
      <vt:lpstr>On Scheduling in Map-Reduce and  Flow-Shops</vt:lpstr>
      <vt:lpstr>Overview</vt:lpstr>
      <vt:lpstr>Map-Reduce</vt:lpstr>
      <vt:lpstr>A Typical Cluster</vt:lpstr>
      <vt:lpstr>Life of a Job</vt:lpstr>
      <vt:lpstr>Model</vt:lpstr>
      <vt:lpstr>Simplifications</vt:lpstr>
      <vt:lpstr>Background - Scheduling Objectives</vt:lpstr>
      <vt:lpstr>Background -  Online Identical Machines</vt:lpstr>
      <vt:lpstr>Background - Flow Shops</vt:lpstr>
      <vt:lpstr>Results – Offline Identical Machines</vt:lpstr>
      <vt:lpstr>Proof Sketch</vt:lpstr>
      <vt:lpstr>Results – Online Identical Machines</vt:lpstr>
      <vt:lpstr>Results – Online Identical Machines</vt:lpstr>
      <vt:lpstr>Results – QPTAS for flow shops</vt:lpstr>
      <vt:lpstr>Open Problems 1</vt:lpstr>
      <vt:lpstr>Open Problems 2 – Unrelated Machines</vt:lpstr>
      <vt:lpstr>Thank you!</vt:lpstr>
    </vt:vector>
  </TitlesOfParts>
  <Company>Yahoo!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Scheduling in Map-Reduce and Flow-Shops</dc:title>
  <dc:creator>yahoo! yahoo!</dc:creator>
  <cp:lastModifiedBy>Linda Casals</cp:lastModifiedBy>
  <cp:revision>35</cp:revision>
  <dcterms:created xsi:type="dcterms:W3CDTF">2011-03-17T22:04:08Z</dcterms:created>
  <dcterms:modified xsi:type="dcterms:W3CDTF">2011-03-22T14:42:39Z</dcterms:modified>
</cp:coreProperties>
</file>