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90" r:id="rId3"/>
    <p:sldId id="269" r:id="rId4"/>
    <p:sldId id="287" r:id="rId5"/>
    <p:sldId id="285" r:id="rId6"/>
    <p:sldId id="286" r:id="rId7"/>
    <p:sldId id="273" r:id="rId8"/>
    <p:sldId id="261" r:id="rId9"/>
    <p:sldId id="268" r:id="rId10"/>
    <p:sldId id="260" r:id="rId11"/>
    <p:sldId id="271" r:id="rId12"/>
    <p:sldId id="277" r:id="rId13"/>
    <p:sldId id="276" r:id="rId14"/>
    <p:sldId id="278" r:id="rId15"/>
    <p:sldId id="284" r:id="rId16"/>
    <p:sldId id="281" r:id="rId17"/>
    <p:sldId id="262" r:id="rId18"/>
    <p:sldId id="263" r:id="rId19"/>
    <p:sldId id="264" r:id="rId20"/>
    <p:sldId id="283" r:id="rId21"/>
    <p:sldId id="288" r:id="rId22"/>
    <p:sldId id="266" r:id="rId23"/>
    <p:sldId id="270" r:id="rId24"/>
    <p:sldId id="267" r:id="rId25"/>
    <p:sldId id="272" r:id="rId26"/>
    <p:sldId id="279" r:id="rId27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74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3705E-C885-42DC-BE8D-BCB5C2368FC0}" type="datetimeFigureOut">
              <a:rPr lang="zh-TW" altLang="en-US" smtClean="0"/>
              <a:pPr/>
              <a:t>2012/11/15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CFD87-07D6-4FC5-AC21-ECDDA0EED9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4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CFD87-07D6-4FC5-AC21-ECDDA0EED96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CFD87-07D6-4FC5-AC21-ECDDA0EED96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CFD87-07D6-4FC5-AC21-ECDDA0EED96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CFD87-07D6-4FC5-AC21-ECDDA0EED96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CFD87-07D6-4FC5-AC21-ECDDA0EED96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CFD87-07D6-4FC5-AC21-ECDDA0EED96F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84/635 = 13.23%, 391/635 =  61.57%, 160/635 = 25.20%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CFD87-07D6-4FC5-AC21-ECDDA0EED96F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CFD87-07D6-4FC5-AC21-ECDDA0EED96F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FDD467-A8A8-4158-9A57-68A29294D9E7}" type="datetime1">
              <a:rPr lang="zh-TW" altLang="en-US" smtClean="0"/>
              <a:pPr/>
              <a:t>2012/11/15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E93649-D38D-4317-836E-0A54722E9D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B338C9-0B40-4A22-B3D7-1F786ACB4431}" type="datetime1">
              <a:rPr lang="zh-TW" altLang="en-US" smtClean="0"/>
              <a:pPr/>
              <a:t>2012/11/15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93649-D38D-4317-836E-0A54722E9D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78437-88F8-43B9-A2B8-BD51A7374CA3}" type="datetime1">
              <a:rPr lang="zh-TW" altLang="en-US" smtClean="0"/>
              <a:pPr/>
              <a:t>2012/11/15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93649-D38D-4317-836E-0A54722E9D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73CD2-3ED5-4678-8D0E-4E7515E69718}" type="datetime1">
              <a:rPr lang="zh-TW" altLang="en-US" smtClean="0"/>
              <a:pPr/>
              <a:t>2012/11/15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93649-D38D-4317-836E-0A54722E9D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3DC0B-6057-4CC8-855A-CDDB2D0D61D0}" type="datetime1">
              <a:rPr lang="zh-TW" altLang="en-US" smtClean="0"/>
              <a:pPr/>
              <a:t>2012/11/15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93649-D38D-4317-836E-0A54722E9D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AC7CF-134B-40FB-966E-D42219DDD429}" type="datetime1">
              <a:rPr lang="zh-TW" altLang="en-US" smtClean="0"/>
              <a:pPr/>
              <a:t>2012/11/15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93649-D38D-4317-836E-0A54722E9D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39C89A-0E11-47F5-A0BB-3BF21062F7ED}" type="datetime1">
              <a:rPr lang="zh-TW" altLang="en-US" smtClean="0"/>
              <a:pPr/>
              <a:t>2012/11/15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93649-D38D-4317-836E-0A54722E9D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233EA6-3A3A-426E-8BBD-8F2F4BFA056F}" type="datetime1">
              <a:rPr lang="zh-TW" altLang="en-US" smtClean="0"/>
              <a:pPr/>
              <a:t>2012/11/15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93649-D38D-4317-836E-0A54722E9D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DE594-607E-4652-9102-6A3786324189}" type="datetime1">
              <a:rPr lang="zh-TW" altLang="en-US" smtClean="0"/>
              <a:pPr/>
              <a:t>2012/11/15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93649-D38D-4317-836E-0A54722E9D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F3F4278-E747-4D01-9571-5A8BE366D17C}" type="datetime1">
              <a:rPr lang="zh-TW" altLang="en-US" smtClean="0"/>
              <a:pPr/>
              <a:t>2012/11/15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93649-D38D-4317-836E-0A54722E9D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9C2190-6B80-43AE-B80D-9CF022881ECF}" type="datetime1">
              <a:rPr lang="zh-TW" altLang="en-US" smtClean="0"/>
              <a:pPr/>
              <a:t>2012/11/15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E93649-D38D-4317-836E-0A54722E9D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DE394C-CB99-4B38-A49C-C82C3DBA9B01}" type="datetime1">
              <a:rPr lang="zh-TW" altLang="en-US" smtClean="0"/>
              <a:pPr/>
              <a:t>2012/11/15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E93649-D38D-4317-836E-0A54722E9D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772400" cy="1829761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Information Fusion on Human Disease Network in Taiwan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Kuang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-Chi Chen, Ph.D.</a:t>
            </a:r>
          </a:p>
          <a:p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Dept. of Medical Informatics, Tzu Chi University, Taiwan</a:t>
            </a:r>
          </a:p>
          <a:p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DIMACS WAIF, Nov. 8-9, 2012</a:t>
            </a:r>
            <a:endParaRPr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17409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dirty="0" smtClean="0"/>
              <a:t>Taiwan launched a single-payer </a:t>
            </a:r>
            <a:r>
              <a:rPr lang="en-US" altLang="zh-TW" sz="2400" dirty="0" smtClean="0">
                <a:solidFill>
                  <a:srgbClr val="0000CC"/>
                </a:solidFill>
              </a:rPr>
              <a:t>National Health Insurance program</a:t>
            </a:r>
            <a:r>
              <a:rPr lang="en-US" altLang="zh-TW" sz="2400" dirty="0" smtClean="0"/>
              <a:t> on March 1, 1995. As of 2007, 22.60 million of Taiwan’s 22.96 million population were enrolled in this program. (</a:t>
            </a:r>
            <a:r>
              <a:rPr lang="en-US" altLang="zh-TW" sz="2400" dirty="0" smtClean="0">
                <a:solidFill>
                  <a:srgbClr val="0000CC"/>
                </a:solidFill>
              </a:rPr>
              <a:t>coverage = 98.4%</a:t>
            </a:r>
            <a:r>
              <a:rPr lang="en-US" altLang="zh-TW" sz="2400" dirty="0" smtClean="0"/>
              <a:t>)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Large computerized databases derived from this system by the Bureau of National Health Insurance, Taiwan (BNHI).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 database of this program contains </a:t>
            </a:r>
            <a:r>
              <a:rPr lang="en-US" altLang="zh-TW" sz="2400" dirty="0" smtClean="0">
                <a:solidFill>
                  <a:srgbClr val="0000CC"/>
                </a:solidFill>
              </a:rPr>
              <a:t>registration files</a:t>
            </a:r>
            <a:r>
              <a:rPr lang="en-US" altLang="zh-TW" sz="2400" dirty="0" smtClean="0"/>
              <a:t> and </a:t>
            </a:r>
            <a:r>
              <a:rPr lang="en-US" altLang="zh-TW" sz="2400" dirty="0" smtClean="0">
                <a:solidFill>
                  <a:srgbClr val="0000CC"/>
                </a:solidFill>
              </a:rPr>
              <a:t>original claim data </a:t>
            </a:r>
            <a:r>
              <a:rPr lang="en-US" altLang="zh-TW" sz="2400" dirty="0" smtClean="0"/>
              <a:t>for reimbursement.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400" dirty="0" smtClean="0"/>
              <a:t>Taiwan Health Insurance database (I)</a:t>
            </a:r>
            <a:endParaRPr lang="zh-TW" altLang="en-US" sz="3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843808" y="6011996"/>
            <a:ext cx="6300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http://w3.nhri.org.tw/nhird/en/Data_Files.html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zh-TW" sz="2400" dirty="0" smtClean="0"/>
              <a:t>These data files are de-identified by scrambling the identification codes of both patients and medical facilities.</a:t>
            </a:r>
          </a:p>
          <a:p>
            <a:endParaRPr lang="en-US" altLang="zh-TW" sz="2400" u="sng" dirty="0" smtClean="0"/>
          </a:p>
          <a:p>
            <a:r>
              <a:rPr lang="en-US" altLang="zh-TW" sz="2400" dirty="0" smtClean="0"/>
              <a:t>The data can be applied for research purpose only. They are </a:t>
            </a:r>
            <a:r>
              <a:rPr lang="en-US" altLang="zh-TW" sz="2400" dirty="0" smtClean="0">
                <a:solidFill>
                  <a:srgbClr val="0000CC"/>
                </a:solidFill>
              </a:rPr>
              <a:t>data subsets </a:t>
            </a:r>
            <a:r>
              <a:rPr lang="en-US" altLang="zh-TW" sz="2400" dirty="0" smtClean="0"/>
              <a:t>extracted by </a:t>
            </a:r>
            <a:r>
              <a:rPr lang="en-US" altLang="zh-TW" sz="2400" dirty="0" smtClean="0">
                <a:solidFill>
                  <a:srgbClr val="0000CC"/>
                </a:solidFill>
              </a:rPr>
              <a:t>systematic sampling method</a:t>
            </a:r>
            <a:r>
              <a:rPr lang="en-US" altLang="zh-TW" sz="2400" dirty="0" smtClean="0"/>
              <a:t> of 0.2% (outpatient records) or 5% (inpatient records) on a monthly basis.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There was no significant difference in the gender distribution between the data subsets and the original claim data. 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400" dirty="0" smtClean="0"/>
              <a:t>Taiwan Health Insurance database (II)</a:t>
            </a:r>
            <a:endParaRPr lang="zh-TW" altLang="en-US" sz="3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dirty="0" smtClean="0"/>
              <a:t>We use Taiwan </a:t>
            </a:r>
            <a:r>
              <a:rPr lang="en-US" altLang="zh-TW" sz="2400" dirty="0" smtClean="0">
                <a:solidFill>
                  <a:srgbClr val="0000CC"/>
                </a:solidFill>
              </a:rPr>
              <a:t>inpatient data subset </a:t>
            </a:r>
            <a:r>
              <a:rPr lang="en-US" altLang="zh-TW" sz="2400" dirty="0" smtClean="0"/>
              <a:t>to measure </a:t>
            </a:r>
            <a:r>
              <a:rPr lang="en-US" altLang="zh-TW" sz="2400" smtClean="0"/>
              <a:t>co-morbidity and build </a:t>
            </a:r>
            <a:r>
              <a:rPr lang="en-US" altLang="zh-TW" sz="2400" dirty="0" smtClean="0"/>
              <a:t>the HDN.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>
                <a:solidFill>
                  <a:srgbClr val="0000CC"/>
                </a:solidFill>
              </a:rPr>
              <a:t>A primary diagnosis </a:t>
            </a:r>
            <a:r>
              <a:rPr lang="en-US" altLang="zh-TW" sz="2400" dirty="0" smtClean="0"/>
              <a:t>and</a:t>
            </a:r>
            <a:r>
              <a:rPr lang="en-US" altLang="zh-TW" sz="2400" dirty="0" smtClean="0">
                <a:solidFill>
                  <a:srgbClr val="0000CC"/>
                </a:solidFill>
              </a:rPr>
              <a:t> up to 4 secondary diagnoses </a:t>
            </a:r>
            <a:r>
              <a:rPr lang="en-US" altLang="zh-TW" sz="2400" dirty="0" smtClean="0"/>
              <a:t>are specified by ICD-9-CM codes.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>
                <a:solidFill>
                  <a:srgbClr val="0000CC"/>
                </a:solidFill>
              </a:rPr>
              <a:t>ICD-9-CM</a:t>
            </a:r>
            <a:r>
              <a:rPr lang="en-US" altLang="zh-TW" sz="2400" dirty="0" smtClean="0"/>
              <a:t> (International Classification of Diseases, Ninth Revision, Clinical Modification) is set up by the WHO (World Health Organization). ICD-9-CM is the </a:t>
            </a:r>
            <a:r>
              <a:rPr lang="en-US" altLang="zh-TW" sz="2400" dirty="0" smtClean="0">
                <a:solidFill>
                  <a:srgbClr val="0000CC"/>
                </a:solidFill>
              </a:rPr>
              <a:t>official system of assigning 5-digit codes to diagnoses and procedures </a:t>
            </a:r>
            <a:r>
              <a:rPr lang="en-US" altLang="zh-TW" sz="2400" dirty="0" smtClean="0"/>
              <a:t>associated with hospital utilization in many countries.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Inpatient data subset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366120" y="6021288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http://www.cdc.gov/nchs/icd/icd9cm.htm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zh-TW" sz="2400" dirty="0" smtClean="0"/>
              <a:t>The </a:t>
            </a:r>
            <a:r>
              <a:rPr lang="en-US" altLang="zh-TW" sz="2400" dirty="0" smtClean="0">
                <a:solidFill>
                  <a:srgbClr val="0000CC"/>
                </a:solidFill>
              </a:rPr>
              <a:t>first three digits </a:t>
            </a:r>
            <a:r>
              <a:rPr lang="en-US" altLang="zh-TW" sz="2400" dirty="0" smtClean="0"/>
              <a:t>specify the </a:t>
            </a:r>
            <a:r>
              <a:rPr lang="en-US" altLang="zh-TW" sz="2400" dirty="0" smtClean="0">
                <a:solidFill>
                  <a:srgbClr val="0000CC"/>
                </a:solidFill>
              </a:rPr>
              <a:t>main disease category</a:t>
            </a:r>
            <a:r>
              <a:rPr lang="en-US" altLang="zh-TW" sz="2400" dirty="0" smtClean="0"/>
              <a:t> while the last two provide additional information about the disease.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In total, ICD-9-CM classification consists of 17 chapters, </a:t>
            </a:r>
            <a:r>
              <a:rPr lang="en-US" altLang="zh-TW" sz="2400" dirty="0" smtClean="0">
                <a:solidFill>
                  <a:srgbClr val="0000CC"/>
                </a:solidFill>
              </a:rPr>
              <a:t>657 categories </a:t>
            </a:r>
            <a:r>
              <a:rPr lang="en-US" altLang="zh-TW" sz="2400" dirty="0" smtClean="0"/>
              <a:t>of diseases at the 3 digit level and 16,459 categories at 5 digits.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Disregard of complications of pregnancy, childbirth, and the </a:t>
            </a:r>
            <a:r>
              <a:rPr lang="en-US" altLang="zh-TW" sz="2400" dirty="0" err="1" smtClean="0"/>
              <a:t>puerperium</a:t>
            </a:r>
            <a:r>
              <a:rPr lang="en-US" altLang="zh-TW" sz="2400" dirty="0" smtClean="0"/>
              <a:t> (630-679), congenital anomalies (740-759), newborn </a:t>
            </a:r>
            <a:r>
              <a:rPr lang="en-US" altLang="zh-TW" sz="2400" dirty="0" err="1" smtClean="0"/>
              <a:t>perinatal</a:t>
            </a:r>
            <a:r>
              <a:rPr lang="en-US" altLang="zh-TW" sz="2400" dirty="0" smtClean="0"/>
              <a:t> guidelines (760-779), and injury and poisoning (800-999), </a:t>
            </a:r>
            <a:r>
              <a:rPr lang="en-US" altLang="zh-TW" sz="2400" dirty="0" smtClean="0">
                <a:solidFill>
                  <a:srgbClr val="0000CC"/>
                </a:solidFill>
              </a:rPr>
              <a:t>635 disease categories</a:t>
            </a:r>
            <a:r>
              <a:rPr lang="en-US" altLang="zh-TW" sz="2400" dirty="0" smtClean="0"/>
              <a:t> are considered.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ICD-9-CM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pic>
        <p:nvPicPr>
          <p:cNvPr id="5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2484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zh-TW" sz="2400" dirty="0" smtClean="0"/>
              <a:t>There are </a:t>
            </a:r>
            <a:r>
              <a:rPr lang="en-US" altLang="zh-TW" sz="2400" dirty="0" smtClean="0">
                <a:solidFill>
                  <a:srgbClr val="0000CC"/>
                </a:solidFill>
              </a:rPr>
              <a:t>4,287,191 individuals </a:t>
            </a:r>
            <a:r>
              <a:rPr lang="en-US" altLang="zh-TW" sz="2400" dirty="0" smtClean="0"/>
              <a:t>with</a:t>
            </a:r>
            <a:r>
              <a:rPr lang="en-US" altLang="zh-TW" sz="2400" dirty="0" smtClean="0">
                <a:solidFill>
                  <a:srgbClr val="0000CC"/>
                </a:solidFill>
              </a:rPr>
              <a:t> 8,927,522 hospitalization claims</a:t>
            </a:r>
            <a:r>
              <a:rPr lang="en-US" altLang="zh-TW" sz="2400" dirty="0" smtClean="0"/>
              <a:t> during </a:t>
            </a:r>
            <a:r>
              <a:rPr lang="en-US" altLang="zh-TW" sz="2400" dirty="0" smtClean="0">
                <a:solidFill>
                  <a:srgbClr val="0000CC"/>
                </a:solidFill>
              </a:rPr>
              <a:t>3 years </a:t>
            </a:r>
            <a:r>
              <a:rPr lang="en-US" altLang="zh-TW" sz="2400" dirty="0" smtClean="0"/>
              <a:t>are used in our study.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 mean age is 45.10 years old, and the percentage of female is 52.17%.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To measure association resulting in disease co-occurrence, we use </a:t>
            </a:r>
            <a:r>
              <a:rPr lang="el-GR" altLang="zh-TW" sz="2400" i="1" dirty="0" smtClean="0">
                <a:solidFill>
                  <a:srgbClr val="0000CC"/>
                </a:solidFill>
              </a:rPr>
              <a:t>φ</a:t>
            </a:r>
            <a:r>
              <a:rPr lang="en-US" altLang="zh-TW" sz="2400" dirty="0" smtClean="0">
                <a:solidFill>
                  <a:srgbClr val="0000CC"/>
                </a:solidFill>
              </a:rPr>
              <a:t>-correlation </a:t>
            </a:r>
            <a:r>
              <a:rPr lang="en-US" altLang="zh-TW" sz="2400" dirty="0" smtClean="0"/>
              <a:t>and </a:t>
            </a:r>
            <a:r>
              <a:rPr lang="en-US" altLang="zh-TW" sz="2400" dirty="0" smtClean="0">
                <a:solidFill>
                  <a:srgbClr val="0000CC"/>
                </a:solidFill>
              </a:rPr>
              <a:t>Relative Risk (</a:t>
            </a:r>
            <a:r>
              <a:rPr lang="en-US" altLang="zh-TW" sz="2400" dirty="0" smtClean="0">
                <a:solidFill>
                  <a:srgbClr val="0000CC"/>
                </a:solidFill>
                <a:cs typeface="Times New Roman" pitchFamily="18" charset="0"/>
              </a:rPr>
              <a:t>RR)</a:t>
            </a:r>
            <a:r>
              <a:rPr lang="en-US" altLang="zh-TW" sz="2400" dirty="0" smtClean="0"/>
              <a:t> to quantify the strength of co-morbidity  based on Taiwan inpatient data subset.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n-US" altLang="zh-TW" sz="3400" dirty="0" smtClean="0"/>
              <a:t>Descriptive statistics of inpatient data</a:t>
            </a:r>
            <a:endParaRPr lang="zh-TW" altLang="en-US" sz="3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5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200" dirty="0" smtClean="0">
                <a:cs typeface="Times New Roman" pitchFamily="18" charset="0"/>
              </a:rPr>
              <a:t>There are </a:t>
            </a:r>
            <a:r>
              <a:rPr lang="en-US" altLang="zh-TW" sz="2200" dirty="0" smtClean="0">
                <a:solidFill>
                  <a:srgbClr val="0000CC"/>
                </a:solidFill>
              </a:rPr>
              <a:t>635 disease nodes</a:t>
            </a:r>
            <a:r>
              <a:rPr lang="en-US" altLang="zh-TW" sz="2200" dirty="0" smtClean="0"/>
              <a:t>, and C</a:t>
            </a:r>
            <a:r>
              <a:rPr lang="en-US" altLang="zh-TW" sz="2200" baseline="30000" dirty="0" smtClean="0"/>
              <a:t>635</a:t>
            </a:r>
            <a:r>
              <a:rPr lang="en-US" altLang="zh-TW" sz="2200" baseline="-25000" dirty="0" smtClean="0"/>
              <a:t>2</a:t>
            </a:r>
            <a:r>
              <a:rPr lang="en-US" altLang="zh-TW" sz="2200" dirty="0" smtClean="0"/>
              <a:t> = </a:t>
            </a:r>
            <a:r>
              <a:rPr lang="en-US" altLang="zh-TW" sz="2200" dirty="0" smtClean="0">
                <a:solidFill>
                  <a:srgbClr val="0000CC"/>
                </a:solidFill>
              </a:rPr>
              <a:t>201,295 possible links </a:t>
            </a:r>
            <a:r>
              <a:rPr lang="en-US" altLang="zh-TW" sz="2200" dirty="0" smtClean="0"/>
              <a:t>are considered in the HDN. </a:t>
            </a:r>
            <a:r>
              <a:rPr lang="en-US" altLang="zh-TW" sz="1900" dirty="0" smtClean="0"/>
              <a:t>(huge # of edges)</a:t>
            </a:r>
          </a:p>
          <a:p>
            <a:endParaRPr lang="en-US" altLang="zh-TW" sz="2200" dirty="0" smtClean="0"/>
          </a:p>
          <a:p>
            <a:r>
              <a:rPr lang="en-US" altLang="zh-TW" sz="2200" dirty="0" smtClean="0">
                <a:cs typeface="Times New Roman" pitchFamily="18" charset="0"/>
              </a:rPr>
              <a:t>Two nodes are linked if the association measure &gt; </a:t>
            </a:r>
            <a:r>
              <a:rPr lang="en-US" altLang="zh-TW" sz="2200" dirty="0" smtClean="0">
                <a:solidFill>
                  <a:srgbClr val="0000CC"/>
                </a:solidFill>
                <a:cs typeface="Times New Roman" pitchFamily="18" charset="0"/>
              </a:rPr>
              <a:t>threshold</a:t>
            </a:r>
            <a:r>
              <a:rPr lang="en-US" altLang="zh-TW" sz="2200" dirty="0" smtClean="0">
                <a:cs typeface="Times New Roman" pitchFamily="18" charset="0"/>
              </a:rPr>
              <a:t> (preconceived or decided by statistical testing)</a:t>
            </a:r>
          </a:p>
          <a:p>
            <a:endParaRPr lang="en-US" altLang="zh-TW" sz="22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200" dirty="0" smtClean="0">
                <a:cs typeface="Times New Roman" pitchFamily="18" charset="0"/>
              </a:rPr>
              <a:t>For example,</a:t>
            </a:r>
            <a:endParaRPr lang="en-US" altLang="zh-TW" sz="2200" i="1" dirty="0" smtClean="0">
              <a:cs typeface="Times New Roman" pitchFamily="18" charset="0"/>
            </a:endParaRPr>
          </a:p>
          <a:p>
            <a:r>
              <a:rPr lang="el-GR" altLang="zh-TW" sz="2200" i="1" dirty="0" smtClean="0">
                <a:cs typeface="Times New Roman" pitchFamily="18" charset="0"/>
              </a:rPr>
              <a:t>φ </a:t>
            </a:r>
            <a:r>
              <a:rPr lang="en-US" altLang="zh-TW" sz="2200" dirty="0" smtClean="0">
                <a:cs typeface="Times New Roman" pitchFamily="18" charset="0"/>
              </a:rPr>
              <a:t>–correlation: two diseases are associated if </a:t>
            </a:r>
            <a:r>
              <a:rPr lang="el-GR" altLang="zh-TW" sz="2200" i="1" dirty="0" smtClean="0">
                <a:cs typeface="Times New Roman" pitchFamily="18" charset="0"/>
              </a:rPr>
              <a:t>φ</a:t>
            </a:r>
            <a:r>
              <a:rPr lang="en-US" altLang="zh-TW" sz="2200" dirty="0" smtClean="0">
                <a:cs typeface="Times New Roman" pitchFamily="18" charset="0"/>
              </a:rPr>
              <a:t> &gt; 0.06</a:t>
            </a:r>
          </a:p>
          <a:p>
            <a:r>
              <a:rPr lang="en-US" altLang="zh-TW" sz="2200" dirty="0" smtClean="0">
                <a:cs typeface="Times New Roman" pitchFamily="18" charset="0"/>
              </a:rPr>
              <a:t>RR: two diseases are associated if </a:t>
            </a:r>
            <a:r>
              <a:rPr lang="en-US" altLang="zh-TW" sz="2200" i="1" dirty="0" smtClean="0">
                <a:cs typeface="Times New Roman" pitchFamily="18" charset="0"/>
              </a:rPr>
              <a:t>R</a:t>
            </a:r>
            <a:r>
              <a:rPr lang="en-US" altLang="zh-TW" sz="2200" dirty="0" smtClean="0">
                <a:cs typeface="Times New Roman" pitchFamily="18" charset="0"/>
              </a:rPr>
              <a:t> &gt; 20</a:t>
            </a:r>
          </a:p>
          <a:p>
            <a:pPr>
              <a:buNone/>
            </a:pPr>
            <a:endParaRPr lang="en-US" altLang="zh-TW" sz="22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200" dirty="0" smtClean="0">
                <a:cs typeface="Times New Roman" pitchFamily="18" charset="0"/>
              </a:rPr>
              <a:t>  where 0.06 and 20 are suggested by Hidalgo et al. (2009)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400" dirty="0" smtClean="0"/>
              <a:t>Taiwan human disease network</a:t>
            </a:r>
            <a:endParaRPr lang="zh-TW" altLang="en-US" sz="3400" dirty="0"/>
          </a:p>
        </p:txBody>
      </p:sp>
      <p:pic>
        <p:nvPicPr>
          <p:cNvPr id="5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dirty="0" smtClean="0"/>
              <a:t>However, these measures have 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biases</a:t>
            </a:r>
            <a:r>
              <a:rPr lang="en-US" altLang="zh-TW" sz="2400" dirty="0" smtClean="0"/>
              <a:t> that over- or under-estimate the co-morbidity involving </a:t>
            </a:r>
            <a:r>
              <a:rPr lang="en-US" altLang="zh-TW" sz="2400" dirty="0" smtClean="0">
                <a:solidFill>
                  <a:srgbClr val="0000CC"/>
                </a:solidFill>
              </a:rPr>
              <a:t>rare</a:t>
            </a:r>
            <a:r>
              <a:rPr lang="en-US" altLang="zh-TW" sz="2400" dirty="0" smtClean="0"/>
              <a:t> or </a:t>
            </a:r>
            <a:r>
              <a:rPr lang="en-US" altLang="zh-TW" sz="2400" dirty="0" smtClean="0">
                <a:solidFill>
                  <a:srgbClr val="0000CC"/>
                </a:solidFill>
              </a:rPr>
              <a:t>prevalent</a:t>
            </a:r>
            <a:r>
              <a:rPr lang="en-US" altLang="zh-TW" sz="2400" dirty="0" smtClean="0"/>
              <a:t> diseases (i.e., low or high prevalence).</a:t>
            </a:r>
          </a:p>
          <a:p>
            <a:endParaRPr lang="en-US" altLang="zh-TW" sz="2400" dirty="0" smtClean="0"/>
          </a:p>
          <a:p>
            <a:pPr>
              <a:buNone/>
            </a:pPr>
            <a:r>
              <a:rPr lang="en-US" altLang="zh-TW" sz="2200" dirty="0" smtClean="0"/>
              <a:t> - </a:t>
            </a:r>
            <a:r>
              <a:rPr lang="en-US" altLang="zh-TW" sz="2200" i="1" dirty="0" smtClean="0"/>
              <a:t>φ</a:t>
            </a:r>
            <a:r>
              <a:rPr lang="en-US" altLang="zh-TW" sz="2200" dirty="0" smtClean="0"/>
              <a:t>-correlation </a:t>
            </a:r>
            <a:r>
              <a:rPr lang="en-US" altLang="zh-TW" sz="2200" dirty="0" smtClean="0">
                <a:solidFill>
                  <a:schemeClr val="accent2"/>
                </a:solidFill>
              </a:rPr>
              <a:t>under-estimates</a:t>
            </a:r>
            <a:r>
              <a:rPr lang="en-US" altLang="zh-TW" sz="2200" dirty="0" smtClean="0"/>
              <a:t> the strength of co-morbidity between rare and prevalent diseases,</a:t>
            </a:r>
          </a:p>
          <a:p>
            <a:pPr>
              <a:buNone/>
            </a:pPr>
            <a:r>
              <a:rPr lang="en-US" altLang="zh-TW" sz="2200" dirty="0" smtClean="0"/>
              <a:t> - RR </a:t>
            </a:r>
            <a:r>
              <a:rPr lang="en-US" altLang="zh-TW" sz="2200" dirty="0" smtClean="0">
                <a:solidFill>
                  <a:schemeClr val="accent2"/>
                </a:solidFill>
              </a:rPr>
              <a:t>under-estimates</a:t>
            </a:r>
            <a:r>
              <a:rPr lang="en-US" altLang="zh-TW" sz="2200" dirty="0" smtClean="0"/>
              <a:t> the co-morbidity strength between two prevalent diseases, </a:t>
            </a:r>
          </a:p>
          <a:p>
            <a:pPr>
              <a:buNone/>
            </a:pPr>
            <a:r>
              <a:rPr lang="en-US" altLang="zh-TW" sz="2200" dirty="0" smtClean="0"/>
              <a:t> - RR </a:t>
            </a:r>
            <a:r>
              <a:rPr lang="en-US" altLang="zh-TW" sz="2200" dirty="0" smtClean="0">
                <a:solidFill>
                  <a:schemeClr val="accent2"/>
                </a:solidFill>
              </a:rPr>
              <a:t>over-estimates</a:t>
            </a:r>
            <a:r>
              <a:rPr lang="en-US" altLang="zh-TW" sz="2200" dirty="0" smtClean="0"/>
              <a:t> the co-morbidity involving rare diseases.</a:t>
            </a:r>
          </a:p>
          <a:p>
            <a:pPr>
              <a:buNone/>
            </a:pPr>
            <a:endParaRPr lang="en-US" altLang="zh-TW" sz="2400" dirty="0" smtClean="0"/>
          </a:p>
          <a:p>
            <a:r>
              <a:rPr lang="en-US" altLang="zh-TW" sz="2400" dirty="0" smtClean="0"/>
              <a:t>We propose a </a:t>
            </a:r>
            <a:r>
              <a:rPr lang="en-US" altLang="zh-TW" sz="2400" dirty="0" smtClean="0">
                <a:solidFill>
                  <a:srgbClr val="0000CC"/>
                </a:solidFill>
              </a:rPr>
              <a:t>rank-combination method </a:t>
            </a:r>
            <a:r>
              <a:rPr lang="en-US" altLang="zh-TW" sz="2400" dirty="0" smtClean="0"/>
              <a:t>to reduce the biases regarding prevalence.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dirty="0" smtClean="0"/>
              <a:t>Problem and goal</a:t>
            </a:r>
            <a:endParaRPr lang="zh-TW" altLang="en-US" sz="3800" dirty="0"/>
          </a:p>
        </p:txBody>
      </p:sp>
      <p:pic>
        <p:nvPicPr>
          <p:cNvPr id="5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000" dirty="0" smtClean="0"/>
              <a:t>Distribution of prevalence of 635 disease </a:t>
            </a:r>
            <a:br>
              <a:rPr lang="en-US" altLang="zh-TW" sz="3000" dirty="0" smtClean="0"/>
            </a:br>
            <a:r>
              <a:rPr lang="en-US" altLang="zh-TW" sz="3000" dirty="0" smtClean="0"/>
              <a:t>categories</a:t>
            </a:r>
            <a:endParaRPr lang="zh-TW" altLang="en-US" sz="30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0" y="1700808"/>
            <a:ext cx="9144000" cy="4792017"/>
            <a:chOff x="0" y="1700808"/>
            <a:chExt cx="9144000" cy="4792017"/>
          </a:xfrm>
        </p:grpSpPr>
        <p:pic>
          <p:nvPicPr>
            <p:cNvPr id="3074" name="Picture 2" descr="C:\Documents and Settings\tseyi\桌面\New York\DIMACS\Reference\心怡宜柔的結果\12.11.02_所有圖檔\train_盛行分布圖.bmp"/>
            <p:cNvPicPr>
              <a:picLocks noChangeAspect="1" noChangeArrowheads="1"/>
            </p:cNvPicPr>
            <p:nvPr/>
          </p:nvPicPr>
          <p:blipFill>
            <a:blip r:embed="rId3" cstate="print"/>
            <a:srcRect l="2354" t="12846" r="6107" b="7782"/>
            <a:stretch>
              <a:fillRect/>
            </a:stretch>
          </p:blipFill>
          <p:spPr bwMode="auto">
            <a:xfrm>
              <a:off x="0" y="1700808"/>
              <a:ext cx="9144000" cy="4417016"/>
            </a:xfrm>
            <a:prstGeom prst="rect">
              <a:avLst/>
            </a:prstGeom>
            <a:noFill/>
          </p:spPr>
        </p:pic>
        <p:sp>
          <p:nvSpPr>
            <p:cNvPr id="5" name="文字方塊 4"/>
            <p:cNvSpPr txBox="1"/>
            <p:nvPr/>
          </p:nvSpPr>
          <p:spPr>
            <a:xfrm>
              <a:off x="611560" y="5877272"/>
              <a:ext cx="828092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+mj-lt"/>
                  <a:cs typeface="Times New Roman" pitchFamily="18" charset="0"/>
                </a:rPr>
                <a:t>0                      10                      10</a:t>
              </a:r>
              <a:r>
                <a:rPr lang="en-US" altLang="zh-TW" sz="1400" baseline="30000" dirty="0" smtClean="0">
                  <a:latin typeface="+mj-lt"/>
                  <a:cs typeface="Times New Roman" pitchFamily="18" charset="0"/>
                </a:rPr>
                <a:t>2</a:t>
              </a:r>
              <a:r>
                <a:rPr lang="en-US" altLang="zh-TW" sz="1400" dirty="0" smtClean="0">
                  <a:latin typeface="+mj-lt"/>
                  <a:cs typeface="Times New Roman" pitchFamily="18" charset="0"/>
                </a:rPr>
                <a:t>                      10</a:t>
              </a:r>
              <a:r>
                <a:rPr lang="en-US" altLang="zh-TW" sz="1400" baseline="30000" dirty="0" smtClean="0">
                  <a:latin typeface="+mj-lt"/>
                  <a:cs typeface="Times New Roman" pitchFamily="18" charset="0"/>
                </a:rPr>
                <a:t>3</a:t>
              </a:r>
              <a:r>
                <a:rPr lang="en-US" altLang="zh-TW" sz="1400" dirty="0" smtClean="0">
                  <a:latin typeface="+mj-lt"/>
                  <a:cs typeface="Times New Roman" pitchFamily="18" charset="0"/>
                </a:rPr>
                <a:t>                     10</a:t>
              </a:r>
              <a:r>
                <a:rPr lang="en-US" altLang="zh-TW" sz="1400" baseline="30000" dirty="0" smtClean="0">
                  <a:latin typeface="+mj-lt"/>
                  <a:cs typeface="Times New Roman" pitchFamily="18" charset="0"/>
                </a:rPr>
                <a:t>4</a:t>
              </a:r>
              <a:r>
                <a:rPr lang="en-US" altLang="zh-TW" sz="1400" dirty="0" smtClean="0">
                  <a:latin typeface="+mj-lt"/>
                  <a:cs typeface="Times New Roman" pitchFamily="18" charset="0"/>
                </a:rPr>
                <a:t>                     10</a:t>
              </a:r>
              <a:r>
                <a:rPr lang="en-US" altLang="zh-TW" sz="1400" baseline="30000" dirty="0" smtClean="0">
                  <a:latin typeface="+mj-lt"/>
                  <a:cs typeface="Times New Roman" pitchFamily="18" charset="0"/>
                </a:rPr>
                <a:t>5</a:t>
              </a:r>
              <a:r>
                <a:rPr lang="en-US" altLang="zh-TW" sz="1400" dirty="0" smtClean="0">
                  <a:latin typeface="+mj-lt"/>
                  <a:cs typeface="Times New Roman" pitchFamily="18" charset="0"/>
                </a:rPr>
                <a:t>  </a:t>
              </a:r>
            </a:p>
            <a:p>
              <a:r>
                <a:rPr lang="en-US" altLang="zh-TW" sz="2000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                                                               Prevalence</a:t>
              </a:r>
              <a:endParaRPr lang="zh-TW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-36512" y="180475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# diseases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3635896" y="1988840"/>
            <a:ext cx="0" cy="381642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588224" y="1988840"/>
            <a:ext cx="0" cy="381642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444231" y="1661899"/>
            <a:ext cx="1686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C00000"/>
                </a:solidFill>
              </a:rPr>
              <a:t>Low</a:t>
            </a:r>
          </a:p>
          <a:p>
            <a:pPr algn="ctr"/>
            <a:r>
              <a:rPr lang="en-US" altLang="zh-TW" dirty="0" smtClean="0">
                <a:solidFill>
                  <a:srgbClr val="C00000"/>
                </a:solidFill>
              </a:rPr>
              <a:t>13.23%</a:t>
            </a:r>
          </a:p>
          <a:p>
            <a:pPr algn="ctr"/>
            <a:r>
              <a:rPr lang="en-US" altLang="zh-TW" dirty="0" smtClean="0">
                <a:solidFill>
                  <a:srgbClr val="C00000"/>
                </a:solidFill>
              </a:rPr>
              <a:t>(rare disease)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283968" y="1671191"/>
            <a:ext cx="11881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C00000"/>
                </a:solidFill>
              </a:rPr>
              <a:t>Middle</a:t>
            </a:r>
          </a:p>
          <a:p>
            <a:pPr algn="ctr"/>
            <a:r>
              <a:rPr lang="en-US" altLang="zh-TW" dirty="0" smtClean="0">
                <a:solidFill>
                  <a:srgbClr val="C00000"/>
                </a:solidFill>
              </a:rPr>
              <a:t>61.57%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710893" y="1671191"/>
            <a:ext cx="2282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C00000"/>
                </a:solidFill>
              </a:rPr>
              <a:t>High</a:t>
            </a:r>
          </a:p>
          <a:p>
            <a:pPr algn="ctr"/>
            <a:r>
              <a:rPr lang="en-US" altLang="zh-TW" dirty="0" smtClean="0">
                <a:solidFill>
                  <a:srgbClr val="C00000"/>
                </a:solidFill>
              </a:rPr>
              <a:t>25.20%</a:t>
            </a:r>
          </a:p>
          <a:p>
            <a:pPr algn="ctr"/>
            <a:r>
              <a:rPr lang="en-US" altLang="zh-TW" dirty="0" smtClean="0">
                <a:solidFill>
                  <a:srgbClr val="C00000"/>
                </a:solidFill>
              </a:rPr>
              <a:t>(prevalent disease)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0751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TW" sz="2200" b="1" dirty="0" smtClean="0"/>
              <a:t>Cons</a:t>
            </a:r>
            <a:r>
              <a:rPr lang="en-US" altLang="zh-TW" sz="2200" dirty="0" smtClean="0"/>
              <a:t>:  </a:t>
            </a:r>
            <a:r>
              <a:rPr lang="en-US" altLang="zh-TW" sz="2200" dirty="0" smtClean="0">
                <a:solidFill>
                  <a:srgbClr val="0070C0"/>
                </a:solidFill>
              </a:rPr>
              <a:t>under-estimation</a:t>
            </a:r>
            <a:r>
              <a:rPr lang="en-US" altLang="zh-TW" sz="2200" dirty="0" smtClean="0"/>
              <a:t> between rare and prevalent diseases</a:t>
            </a:r>
          </a:p>
          <a:p>
            <a:endParaRPr lang="zh-TW" altLang="en-US" sz="2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cs typeface="Times New Roman" pitchFamily="18" charset="0"/>
              </a:rPr>
              <a:t>Distribution of </a:t>
            </a:r>
            <a:r>
              <a:rPr lang="el-GR" altLang="zh-TW" sz="3600" i="1" dirty="0" smtClean="0">
                <a:cs typeface="Times New Roman" pitchFamily="18" charset="0"/>
              </a:rPr>
              <a:t>φ</a:t>
            </a:r>
            <a:r>
              <a:rPr lang="en-US" altLang="zh-TW" sz="3600" dirty="0" smtClean="0"/>
              <a:t>-correlation</a:t>
            </a:r>
            <a:endParaRPr lang="zh-TW" altLang="en-US" sz="36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644008" y="567344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2000" i="1" dirty="0" smtClean="0">
                <a:solidFill>
                  <a:srgbClr val="C00000"/>
                </a:solidFill>
                <a:cs typeface="Times New Roman" pitchFamily="18" charset="0"/>
              </a:rPr>
              <a:t>φ</a:t>
            </a:r>
            <a:r>
              <a:rPr lang="el-GR" altLang="zh-TW" sz="2000" dirty="0" smtClean="0">
                <a:solidFill>
                  <a:srgbClr val="C00000"/>
                </a:solidFill>
              </a:rPr>
              <a:t> </a:t>
            </a:r>
            <a:r>
              <a:rPr lang="en-US" altLang="zh-TW" sz="2000" dirty="0" smtClean="0">
                <a:solidFill>
                  <a:srgbClr val="C00000"/>
                </a:solidFill>
              </a:rPr>
              <a:t>tends to be small for rare disease vs. prevalence disease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 flipV="1">
            <a:off x="6300192" y="5229200"/>
            <a:ext cx="216024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-36512" y="1916832"/>
            <a:ext cx="9073008" cy="3672408"/>
            <a:chOff x="-36512" y="1916832"/>
            <a:chExt cx="9073008" cy="3672408"/>
          </a:xfrm>
        </p:grpSpPr>
        <p:pic>
          <p:nvPicPr>
            <p:cNvPr id="4098" name="Picture 2" descr="C:\Documents and Settings\tseyi\桌面\New York\DIMACS\Reference\心怡宜柔的結果\12.11.02_所有圖檔\phi六組圖_刪正負0.001的資料.bmp"/>
            <p:cNvPicPr>
              <a:picLocks noChangeAspect="1" noChangeArrowheads="1"/>
            </p:cNvPicPr>
            <p:nvPr/>
          </p:nvPicPr>
          <p:blipFill>
            <a:blip r:embed="rId2" cstate="print"/>
            <a:srcRect l="1533" t="5879" r="68959" b="55231"/>
            <a:stretch>
              <a:fillRect/>
            </a:stretch>
          </p:blipFill>
          <p:spPr bwMode="auto">
            <a:xfrm>
              <a:off x="3108176" y="2446154"/>
              <a:ext cx="2948903" cy="2819681"/>
            </a:xfrm>
            <a:prstGeom prst="rect">
              <a:avLst/>
            </a:prstGeom>
            <a:noFill/>
          </p:spPr>
        </p:pic>
        <p:pic>
          <p:nvPicPr>
            <p:cNvPr id="5" name="Picture 2" descr="C:\Documents and Settings\tseyi\桌面\New York\DIMACS\Reference\心怡宜柔的結果\12.11.02_所有圖檔\phi六組圖_刪正負0.001的資料.bmp"/>
            <p:cNvPicPr>
              <a:picLocks noChangeAspect="1" noChangeArrowheads="1"/>
            </p:cNvPicPr>
            <p:nvPr/>
          </p:nvPicPr>
          <p:blipFill>
            <a:blip r:embed="rId2" cstate="print"/>
            <a:srcRect l="68703" t="6418" r="2680" b="52967"/>
            <a:stretch>
              <a:fillRect/>
            </a:stretch>
          </p:blipFill>
          <p:spPr bwMode="auto">
            <a:xfrm>
              <a:off x="144016" y="2367829"/>
              <a:ext cx="2964160" cy="289800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tseyi\桌面\New York\DIMACS\Reference\心怡宜柔的結果\12.11.02_所有圖檔\phi六組圖_刪正負0.001的資料.bmp"/>
            <p:cNvPicPr>
              <a:picLocks noChangeAspect="1" noChangeArrowheads="1"/>
            </p:cNvPicPr>
            <p:nvPr/>
          </p:nvPicPr>
          <p:blipFill>
            <a:blip r:embed="rId2" cstate="print"/>
            <a:srcRect l="34340" t="7601" r="37164" b="55105"/>
            <a:stretch>
              <a:fillRect/>
            </a:stretch>
          </p:blipFill>
          <p:spPr bwMode="auto">
            <a:xfrm>
              <a:off x="6069781" y="2367829"/>
              <a:ext cx="2966715" cy="2898004"/>
            </a:xfrm>
            <a:prstGeom prst="rect">
              <a:avLst/>
            </a:prstGeom>
            <a:noFill/>
          </p:spPr>
        </p:pic>
        <p:sp>
          <p:nvSpPr>
            <p:cNvPr id="8" name="文字方塊 7"/>
            <p:cNvSpPr txBox="1"/>
            <p:nvPr/>
          </p:nvSpPr>
          <p:spPr>
            <a:xfrm>
              <a:off x="885056" y="2556692"/>
              <a:ext cx="1630288" cy="36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</a:rPr>
                <a:t>high  vs. high</a:t>
              </a:r>
              <a:endParaRPr lang="zh-TW" alt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997424" y="2556692"/>
              <a:ext cx="1556184" cy="36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</a:rPr>
                <a:t>low  vs. low</a:t>
              </a:r>
              <a:endParaRPr lang="zh-TW" alt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887480" y="2556692"/>
              <a:ext cx="1556184" cy="36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</a:rPr>
                <a:t>high  vs. low</a:t>
              </a:r>
              <a:endParaRPr lang="zh-TW" alt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551992" y="5250686"/>
              <a:ext cx="2964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TW" sz="1400" i="1" dirty="0" smtClean="0">
                  <a:cs typeface="Times New Roman" pitchFamily="18" charset="0"/>
                </a:rPr>
                <a:t>φ</a:t>
              </a:r>
              <a:endParaRPr lang="zh-TW" altLang="en-US" sz="1400" i="1" dirty="0">
                <a:cs typeface="Times New Roman" pitchFamily="18" charset="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516152" y="5281463"/>
              <a:ext cx="2964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TW" sz="1400" i="1" dirty="0" smtClean="0">
                  <a:cs typeface="Times New Roman" pitchFamily="18" charset="0"/>
                </a:rPr>
                <a:t>φ</a:t>
              </a:r>
              <a:endParaRPr lang="zh-TW" altLang="en-US" sz="1400" i="1" dirty="0">
                <a:cs typeface="Times New Roman" pitchFamily="18" charset="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554416" y="5281463"/>
              <a:ext cx="2964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TW" sz="1400" i="1" dirty="0" smtClean="0">
                  <a:cs typeface="Times New Roman" pitchFamily="18" charset="0"/>
                </a:rPr>
                <a:t>φ</a:t>
              </a:r>
              <a:endParaRPr lang="zh-TW" altLang="en-US" sz="1400" i="1" dirty="0">
                <a:cs typeface="Times New Roman" pitchFamily="18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-36512" y="1916832"/>
              <a:ext cx="100811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700" dirty="0" smtClean="0">
                  <a:latin typeface="Times New Roman" pitchFamily="18" charset="0"/>
                  <a:cs typeface="Times New Roman" pitchFamily="18" charset="0"/>
                </a:rPr>
                <a:t># of pairs</a:t>
              </a:r>
              <a:endParaRPr lang="zh-TW" altLang="en-US" sz="1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18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/>
          <p:cNvGrpSpPr/>
          <p:nvPr/>
        </p:nvGrpSpPr>
        <p:grpSpPr>
          <a:xfrm>
            <a:off x="126734" y="2800672"/>
            <a:ext cx="8837754" cy="2639855"/>
            <a:chOff x="251520" y="2708920"/>
            <a:chExt cx="8586234" cy="2425813"/>
          </a:xfrm>
        </p:grpSpPr>
        <p:pic>
          <p:nvPicPr>
            <p:cNvPr id="5122" name="Picture 2" descr="C:\Documents and Settings\tseyi\桌面\New York\DIMACS\Reference\心怡宜柔的結果\12.11.02_所有圖檔\RR六組圖_刪0的資料.bmp"/>
            <p:cNvPicPr>
              <a:picLocks noChangeAspect="1" noChangeArrowheads="1"/>
            </p:cNvPicPr>
            <p:nvPr/>
          </p:nvPicPr>
          <p:blipFill>
            <a:blip r:embed="rId2" cstate="print"/>
            <a:srcRect l="36066" t="56984" r="35081" b="4100"/>
            <a:stretch>
              <a:fillRect/>
            </a:stretch>
          </p:blipFill>
          <p:spPr bwMode="auto">
            <a:xfrm>
              <a:off x="251520" y="2978950"/>
              <a:ext cx="2160240" cy="1890210"/>
            </a:xfrm>
            <a:prstGeom prst="rect">
              <a:avLst/>
            </a:prstGeom>
            <a:noFill/>
          </p:spPr>
        </p:pic>
        <p:sp>
          <p:nvSpPr>
            <p:cNvPr id="7" name="文字方塊 6"/>
            <p:cNvSpPr txBox="1"/>
            <p:nvPr/>
          </p:nvSpPr>
          <p:spPr>
            <a:xfrm>
              <a:off x="755576" y="2708920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</a:rPr>
                <a:t>mid. vs. mid.</a:t>
              </a:r>
              <a:endParaRPr lang="zh-TW" alt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043608" y="4869160"/>
              <a:ext cx="792088" cy="25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>
                  <a:latin typeface="Times New Roman" pitchFamily="18" charset="0"/>
                  <a:cs typeface="Times New Roman" pitchFamily="18" charset="0"/>
                </a:rPr>
                <a:t>log</a:t>
              </a:r>
              <a:r>
                <a:rPr lang="en-US" altLang="zh-TW" sz="1200" baseline="-250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altLang="zh-TW" sz="1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12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TW" sz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 descr="C:\Documents and Settings\tseyi\桌面\New York\DIMACS\Reference\心怡宜柔的結果\12.11.02_所有圖檔\RR六組圖_刪0的資料.bmp"/>
            <p:cNvPicPr>
              <a:picLocks noChangeAspect="1" noChangeArrowheads="1"/>
            </p:cNvPicPr>
            <p:nvPr/>
          </p:nvPicPr>
          <p:blipFill>
            <a:blip r:embed="rId2" cstate="print"/>
            <a:srcRect l="69492" t="8457" r="2163" b="53488"/>
            <a:stretch>
              <a:fillRect/>
            </a:stretch>
          </p:blipFill>
          <p:spPr bwMode="auto">
            <a:xfrm>
              <a:off x="2411760" y="2987661"/>
              <a:ext cx="2160240" cy="1881499"/>
            </a:xfrm>
            <a:prstGeom prst="rect">
              <a:avLst/>
            </a:prstGeom>
            <a:noFill/>
          </p:spPr>
        </p:pic>
        <p:sp>
          <p:nvSpPr>
            <p:cNvPr id="10" name="文字方塊 9"/>
            <p:cNvSpPr txBox="1"/>
            <p:nvPr/>
          </p:nvSpPr>
          <p:spPr>
            <a:xfrm>
              <a:off x="2843808" y="2708920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</a:rPr>
                <a:t>high  vs. high</a:t>
              </a:r>
              <a:endParaRPr lang="zh-TW" alt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203848" y="4869160"/>
              <a:ext cx="792088" cy="25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>
                  <a:latin typeface="Times New Roman" pitchFamily="18" charset="0"/>
                  <a:cs typeface="Times New Roman" pitchFamily="18" charset="0"/>
                </a:rPr>
                <a:t>log</a:t>
              </a:r>
              <a:r>
                <a:rPr lang="en-US" altLang="zh-TW" sz="1200" baseline="-250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altLang="zh-TW" sz="1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12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TW" sz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2" descr="C:\Documents and Settings\tseyi\桌面\New York\DIMACS\Reference\心怡宜柔的結果\12.11.02_所有圖檔\RR六組圖_刪0的資料.bmp"/>
            <p:cNvPicPr>
              <a:picLocks noChangeAspect="1" noChangeArrowheads="1"/>
            </p:cNvPicPr>
            <p:nvPr/>
          </p:nvPicPr>
          <p:blipFill>
            <a:blip r:embed="rId2" cstate="print"/>
            <a:srcRect l="35605" t="8071" r="35074" b="53188"/>
            <a:stretch>
              <a:fillRect/>
            </a:stretch>
          </p:blipFill>
          <p:spPr bwMode="auto">
            <a:xfrm>
              <a:off x="4572000" y="3017526"/>
              <a:ext cx="2160240" cy="1851634"/>
            </a:xfrm>
            <a:prstGeom prst="rect">
              <a:avLst/>
            </a:prstGeom>
            <a:noFill/>
          </p:spPr>
        </p:pic>
        <p:sp>
          <p:nvSpPr>
            <p:cNvPr id="14" name="文字方塊 13"/>
            <p:cNvSpPr txBox="1"/>
            <p:nvPr/>
          </p:nvSpPr>
          <p:spPr>
            <a:xfrm>
              <a:off x="5364088" y="4869160"/>
              <a:ext cx="792088" cy="25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>
                  <a:latin typeface="Times New Roman" pitchFamily="18" charset="0"/>
                  <a:cs typeface="Times New Roman" pitchFamily="18" charset="0"/>
                </a:rPr>
                <a:t>log</a:t>
              </a:r>
              <a:r>
                <a:rPr lang="en-US" altLang="zh-TW" sz="1200" baseline="-250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altLang="zh-TW" sz="1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12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TW" sz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076056" y="2708920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</a:rPr>
                <a:t>high  vs. low</a:t>
              </a:r>
              <a:endParaRPr lang="zh-TW" alt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21" name="Picture 2" descr="C:\Documents and Settings\tseyi\桌面\New York\DIMACS\Reference\心怡宜柔的結果\12.11.02_所有圖檔\RR六組圖_刪0的資料.bmp"/>
            <p:cNvPicPr>
              <a:picLocks noChangeAspect="1" noChangeArrowheads="1"/>
            </p:cNvPicPr>
            <p:nvPr/>
          </p:nvPicPr>
          <p:blipFill>
            <a:blip r:embed="rId2" cstate="print"/>
            <a:srcRect l="1047" t="6457" r="69631" b="53188"/>
            <a:stretch>
              <a:fillRect/>
            </a:stretch>
          </p:blipFill>
          <p:spPr bwMode="auto">
            <a:xfrm>
              <a:off x="6732240" y="2996952"/>
              <a:ext cx="2105514" cy="1879923"/>
            </a:xfrm>
            <a:prstGeom prst="rect">
              <a:avLst/>
            </a:prstGeom>
            <a:noFill/>
          </p:spPr>
        </p:pic>
        <p:sp>
          <p:nvSpPr>
            <p:cNvPr id="22" name="文字方塊 21"/>
            <p:cNvSpPr txBox="1"/>
            <p:nvPr/>
          </p:nvSpPr>
          <p:spPr>
            <a:xfrm>
              <a:off x="7164288" y="2730406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C00000"/>
                  </a:solidFill>
                </a:rPr>
                <a:t>low  vs. low</a:t>
              </a:r>
              <a:endParaRPr lang="zh-TW" alt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7524328" y="4880193"/>
              <a:ext cx="792088" cy="25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>
                  <a:latin typeface="Times New Roman" pitchFamily="18" charset="0"/>
                  <a:cs typeface="Times New Roman" pitchFamily="18" charset="0"/>
                </a:rPr>
                <a:t>log</a:t>
              </a:r>
              <a:r>
                <a:rPr lang="en-US" altLang="zh-TW" sz="1200" baseline="-250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altLang="zh-TW" sz="1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12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TW" sz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Distribution of </a:t>
            </a:r>
            <a:r>
              <a:rPr lang="en-US" altLang="zh-TW" sz="3600" dirty="0" smtClean="0">
                <a:cs typeface="Times New Roman" pitchFamily="18" charset="0"/>
              </a:rPr>
              <a:t>RR</a:t>
            </a:r>
            <a:endParaRPr lang="zh-TW" altLang="en-US" sz="36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867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b="1" dirty="0" smtClean="0"/>
              <a:t>Cons:</a:t>
            </a:r>
            <a:r>
              <a:rPr lang="en-US" altLang="zh-TW" sz="2000" dirty="0" smtClean="0"/>
              <a:t>  </a:t>
            </a:r>
            <a:r>
              <a:rPr lang="en-US" altLang="zh-TW" sz="2000" dirty="0" smtClean="0">
                <a:solidFill>
                  <a:srgbClr val="0070C0"/>
                </a:solidFill>
              </a:rPr>
              <a:t>under-estimation</a:t>
            </a:r>
            <a:r>
              <a:rPr lang="en-US" altLang="zh-TW" sz="2000" dirty="0" smtClean="0"/>
              <a:t> between prevalent diseases</a:t>
            </a:r>
          </a:p>
          <a:p>
            <a:pPr>
              <a:buNone/>
            </a:pPr>
            <a:r>
              <a:rPr lang="en-US" altLang="zh-TW" sz="2000" dirty="0" smtClean="0"/>
              <a:t>           </a:t>
            </a:r>
            <a:r>
              <a:rPr lang="en-US" altLang="zh-TW" sz="2000" dirty="0" smtClean="0">
                <a:solidFill>
                  <a:srgbClr val="0070C0"/>
                </a:solidFill>
              </a:rPr>
              <a:t>over-estimation</a:t>
            </a:r>
            <a:r>
              <a:rPr lang="en-US" altLang="zh-TW" sz="2000" dirty="0" smtClean="0"/>
              <a:t> when involving rare diseases</a:t>
            </a:r>
          </a:p>
          <a:p>
            <a:endParaRPr lang="zh-TW" altLang="en-US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411760" y="55172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skewed to the left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2915816" y="5085184"/>
            <a:ext cx="216024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4716016" y="556891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skewed to the right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 flipV="1">
            <a:off x="6228184" y="5176936"/>
            <a:ext cx="72008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7164288" y="562117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C00000"/>
                </a:solidFill>
              </a:rPr>
              <a:t>extremely high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 flipV="1">
            <a:off x="8532440" y="5176936"/>
            <a:ext cx="144016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-36512" y="299695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# of pairs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29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Introduction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Material and method</a:t>
            </a:r>
          </a:p>
          <a:p>
            <a:pPr>
              <a:buNone/>
            </a:pPr>
            <a:r>
              <a:rPr lang="en-US" altLang="zh-TW" sz="2400" dirty="0" smtClean="0"/>
              <a:t>  - Measure of co-morbidity</a:t>
            </a:r>
          </a:p>
          <a:p>
            <a:pPr>
              <a:buNone/>
            </a:pPr>
            <a:r>
              <a:rPr lang="en-US" altLang="zh-TW" sz="2400" dirty="0" smtClean="0"/>
              <a:t>  - Taiwan health insurance dataset</a:t>
            </a:r>
          </a:p>
          <a:p>
            <a:pPr>
              <a:buNone/>
            </a:pPr>
            <a:r>
              <a:rPr lang="en-US" altLang="zh-TW" sz="2400" dirty="0" smtClean="0"/>
              <a:t>  - Rank-combination method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Result and conclusion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>
              <a:solidFill>
                <a:srgbClr val="0000CC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dirty="0" smtClean="0"/>
              <a:t>Outline</a:t>
            </a:r>
            <a:endParaRPr lang="zh-TW" altLang="en-US" sz="3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Rank-score functions</a:t>
            </a:r>
            <a:endParaRPr lang="zh-TW" altLang="en-US" sz="3600" dirty="0"/>
          </a:p>
        </p:txBody>
      </p:sp>
      <p:pic>
        <p:nvPicPr>
          <p:cNvPr id="6146" name="Picture 2" descr="C:\Documents and Settings\tseyi\桌面\New York\DIMACS\Reference\心怡宜柔的結果\12.11.02_所有圖檔\x_rank y_Phi.bmp"/>
          <p:cNvPicPr>
            <a:picLocks noChangeAspect="1" noChangeArrowheads="1"/>
          </p:cNvPicPr>
          <p:nvPr/>
        </p:nvPicPr>
        <p:blipFill>
          <a:blip r:embed="rId2" cstate="print"/>
          <a:srcRect l="49278" t="10195" r="6371" b="8246"/>
          <a:stretch>
            <a:fillRect/>
          </a:stretch>
        </p:blipFill>
        <p:spPr bwMode="auto">
          <a:xfrm>
            <a:off x="4572000" y="1906488"/>
            <a:ext cx="4572000" cy="4114800"/>
          </a:xfrm>
          <a:prstGeom prst="rect">
            <a:avLst/>
          </a:prstGeom>
          <a:noFill/>
        </p:spPr>
      </p:pic>
      <p:pic>
        <p:nvPicPr>
          <p:cNvPr id="9" name="Picture 2" descr="C:\Documents and Settings\tseyi\桌面\New York\DIMACS\Reference\心怡宜柔的結果\12.11.02_所有圖檔\x_rank y_Phi.bmp"/>
          <p:cNvPicPr>
            <a:picLocks noChangeAspect="1" noChangeArrowheads="1"/>
          </p:cNvPicPr>
          <p:nvPr/>
        </p:nvPicPr>
        <p:blipFill>
          <a:blip r:embed="rId2" cstate="print"/>
          <a:srcRect l="2464" t="10195" r="54007" b="6547"/>
          <a:stretch>
            <a:fillRect/>
          </a:stretch>
        </p:blipFill>
        <p:spPr bwMode="auto">
          <a:xfrm>
            <a:off x="0" y="1916623"/>
            <a:ext cx="4517627" cy="4176673"/>
          </a:xfrm>
          <a:prstGeom prst="rect">
            <a:avLst/>
          </a:prstGeom>
          <a:noFill/>
        </p:spPr>
      </p:pic>
      <p:sp>
        <p:nvSpPr>
          <p:cNvPr id="16" name="文字方塊 15"/>
          <p:cNvSpPr txBox="1"/>
          <p:nvPr/>
        </p:nvSpPr>
        <p:spPr>
          <a:xfrm>
            <a:off x="-36512" y="172229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Normalized</a:t>
            </a:r>
            <a:r>
              <a:rPr lang="en-US" altLang="zh-TW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TW" sz="1600" i="1" dirty="0" smtClean="0">
                <a:cs typeface="Times New Roman" pitchFamily="18" charset="0"/>
              </a:rPr>
              <a:t>φ</a:t>
            </a:r>
            <a:endParaRPr lang="zh-TW" altLang="en-US" sz="1600" i="1" dirty="0">
              <a:cs typeface="Times New Roman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572000" y="165028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Normalized log</a:t>
            </a:r>
            <a:r>
              <a:rPr lang="en-US" altLang="zh-TW" sz="16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16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195736" y="597076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Rank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516216" y="597076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Rank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915816" y="6300028"/>
            <a:ext cx="60486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score is normalized into [0, 1] by (score - min)/(max – min)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-108520" y="1988840"/>
            <a:ext cx="432048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TW" sz="1000" dirty="0" smtClean="0"/>
              <a:t>1</a:t>
            </a:r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r>
              <a:rPr lang="en-US" altLang="zh-TW" sz="1000" dirty="0" smtClean="0"/>
              <a:t>.5</a:t>
            </a:r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r>
              <a:rPr lang="en-US" altLang="zh-TW" sz="1000" dirty="0" smtClean="0"/>
              <a:t>0</a:t>
            </a:r>
            <a:endParaRPr lang="zh-TW" altLang="en-US" sz="1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427984" y="1988840"/>
            <a:ext cx="432048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TW" sz="1000" dirty="0" smtClean="0"/>
              <a:t>1</a:t>
            </a:r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r>
              <a:rPr lang="en-US" altLang="zh-TW" sz="1000" dirty="0" smtClean="0"/>
              <a:t>.5</a:t>
            </a:r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endParaRPr lang="en-US" altLang="zh-TW" sz="1000" dirty="0" smtClean="0"/>
          </a:p>
          <a:p>
            <a:pPr algn="r"/>
            <a:r>
              <a:rPr lang="en-US" altLang="zh-TW" sz="1000" dirty="0" smtClean="0"/>
              <a:t>0</a:t>
            </a:r>
            <a:endParaRPr lang="zh-TW" altLang="en-US" sz="1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403648" y="4366265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C00000"/>
                </a:solidFill>
              </a:rPr>
              <a:t>Two measures (</a:t>
            </a:r>
            <a:r>
              <a:rPr lang="el-GR" altLang="zh-TW" sz="2200" i="1" dirty="0" smtClean="0">
                <a:solidFill>
                  <a:srgbClr val="C00000"/>
                </a:solidFill>
              </a:rPr>
              <a:t>φ</a:t>
            </a:r>
            <a:r>
              <a:rPr lang="en-US" altLang="zh-TW" sz="2200" dirty="0" smtClean="0">
                <a:solidFill>
                  <a:srgbClr val="C00000"/>
                </a:solidFill>
              </a:rPr>
              <a:t> and RR) look quite diverse.</a:t>
            </a:r>
            <a:endParaRPr lang="zh-TW" altLang="en-US" sz="2200" dirty="0">
              <a:solidFill>
                <a:srgbClr val="C00000"/>
              </a:solidFill>
            </a:endParaRPr>
          </a:p>
        </p:txBody>
      </p:sp>
      <p:pic>
        <p:nvPicPr>
          <p:cNvPr id="20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Two diseases are </a:t>
            </a:r>
            <a:r>
              <a:rPr lang="en-US" altLang="zh-TW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associated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if</a:t>
            </a:r>
          </a:p>
          <a:p>
            <a:pPr algn="ctr"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[Rank(</a:t>
            </a:r>
            <a:r>
              <a:rPr lang="el-GR" altLang="zh-TW" sz="2400" i="1" dirty="0" smtClean="0">
                <a:cs typeface="Times New Roman" pitchFamily="18" charset="0"/>
              </a:rPr>
              <a:t>φ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 + Rank(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)]/2 &lt; threshold-rank</a:t>
            </a:r>
          </a:p>
          <a:p>
            <a:pPr>
              <a:buNone/>
            </a:pP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1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threshold-rank</a:t>
            </a:r>
            <a:r>
              <a:rPr lang="en-US" altLang="zh-TW" sz="2100" dirty="0" smtClean="0">
                <a:latin typeface="Times New Roman" pitchFamily="18" charset="0"/>
                <a:cs typeface="Times New Roman" pitchFamily="18" charset="0"/>
              </a:rPr>
              <a:t> is decided as follows:</a:t>
            </a:r>
          </a:p>
          <a:p>
            <a:pPr>
              <a:buNone/>
            </a:pPr>
            <a:r>
              <a:rPr lang="en-US" altLang="zh-TW" sz="2100" dirty="0" smtClean="0">
                <a:latin typeface="Times New Roman" pitchFamily="18" charset="0"/>
                <a:cs typeface="Times New Roman" pitchFamily="18" charset="0"/>
              </a:rPr>
              <a:t>    There are </a:t>
            </a:r>
            <a:r>
              <a:rPr lang="en-US" altLang="zh-TW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1,230 significant associations </a:t>
            </a:r>
            <a:r>
              <a:rPr lang="en-US" altLang="zh-TW" sz="21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l-GR" altLang="zh-TW" sz="2100" i="1" dirty="0" smtClean="0">
                <a:cs typeface="Times New Roman" pitchFamily="18" charset="0"/>
              </a:rPr>
              <a:t>Φ</a:t>
            </a:r>
            <a:r>
              <a:rPr lang="en-US" altLang="zh-TW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100" dirty="0" smtClean="0">
                <a:latin typeface="Times New Roman" pitchFamily="18" charset="0"/>
                <a:cs typeface="Times New Roman" pitchFamily="18" charset="0"/>
              </a:rPr>
              <a:t>&gt; 0.06, and </a:t>
            </a:r>
            <a:r>
              <a:rPr lang="en-US" altLang="zh-TW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2,749 significant associations </a:t>
            </a:r>
            <a:r>
              <a:rPr lang="en-US" altLang="zh-TW" sz="21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zh-TW" sz="2100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zh-TW" sz="2100" dirty="0" smtClean="0">
                <a:latin typeface="Times New Roman" pitchFamily="18" charset="0"/>
                <a:cs typeface="Times New Roman" pitchFamily="18" charset="0"/>
              </a:rPr>
              <a:t>&gt; 20. Among 201,295 possible links from 635 disease nodes, the significant levels are 0.61% and 1.37%.</a:t>
            </a:r>
          </a:p>
          <a:p>
            <a:endParaRPr lang="en-US" altLang="zh-TW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100" dirty="0" smtClean="0">
                <a:latin typeface="Times New Roman" pitchFamily="18" charset="0"/>
                <a:cs typeface="Times New Roman" pitchFamily="18" charset="0"/>
              </a:rPr>
              <a:t>Choose (1230 + 2749)/2 ≒ 1990 as the </a:t>
            </a:r>
            <a:r>
              <a:rPr lang="en-US" altLang="zh-TW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threshold-rank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. (0.99% significant level)</a:t>
            </a:r>
          </a:p>
          <a:p>
            <a:endParaRPr lang="en-US" altLang="zh-TW" sz="2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Two diseases are associated if </a:t>
            </a:r>
          </a:p>
          <a:p>
            <a:pPr algn="ctr">
              <a:buNone/>
            </a:pPr>
            <a:r>
              <a:rPr lang="en-US" altLang="zh-TW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[Rank(</a:t>
            </a:r>
            <a:r>
              <a:rPr lang="el-GR" altLang="zh-TW" sz="2200" i="1" dirty="0" smtClean="0">
                <a:solidFill>
                  <a:schemeClr val="accent2"/>
                </a:solidFill>
                <a:cs typeface="Times New Roman" pitchFamily="18" charset="0"/>
              </a:rPr>
              <a:t>φ</a:t>
            </a:r>
            <a:r>
              <a:rPr lang="en-US" altLang="zh-TW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+ Rank(</a:t>
            </a:r>
            <a:r>
              <a:rPr lang="en-US" altLang="zh-TW" sz="2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)]/2 &lt; 1990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Rank-combination method</a:t>
            </a:r>
            <a:endParaRPr lang="zh-TW" altLang="en-US" sz="3600" dirty="0"/>
          </a:p>
        </p:txBody>
      </p:sp>
      <p:pic>
        <p:nvPicPr>
          <p:cNvPr id="5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2996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cs typeface="Times New Roman" pitchFamily="18" charset="0"/>
              </a:rPr>
              <a:t>Since </a:t>
            </a:r>
            <a:r>
              <a:rPr lang="en-US" altLang="zh-TW" sz="2400" i="1" dirty="0" smtClean="0">
                <a:cs typeface="Times New Roman" pitchFamily="18" charset="0"/>
              </a:rPr>
              <a:t>φ</a:t>
            </a:r>
            <a:r>
              <a:rPr lang="en-US" altLang="zh-TW" sz="2400" dirty="0" smtClean="0">
                <a:cs typeface="Times New Roman" pitchFamily="18" charset="0"/>
              </a:rPr>
              <a:t>-correlation </a:t>
            </a:r>
            <a:r>
              <a:rPr lang="en-US" altLang="zh-TW" sz="2400" u="sng" dirty="0" smtClean="0">
                <a:cs typeface="Times New Roman" pitchFamily="18" charset="0"/>
              </a:rPr>
              <a:t>under-estimates</a:t>
            </a:r>
            <a:r>
              <a:rPr lang="en-US" altLang="zh-TW" sz="2400" dirty="0" smtClean="0">
                <a:cs typeface="Times New Roman" pitchFamily="18" charset="0"/>
              </a:rPr>
              <a:t> the co-morbidity between rare and prevalent diseases, there are 0% significant associations.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400" dirty="0" smtClean="0"/>
              <a:t>Rank-combination vs. </a:t>
            </a:r>
            <a:r>
              <a:rPr lang="el-GR" altLang="zh-TW" sz="3400" i="1" dirty="0" smtClean="0"/>
              <a:t>φ</a:t>
            </a:r>
            <a:r>
              <a:rPr lang="en-US" altLang="zh-TW" sz="3400" dirty="0" smtClean="0"/>
              <a:t>-correlation</a:t>
            </a:r>
            <a:endParaRPr lang="zh-TW" altLang="en-US" sz="3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619674" y="2907784"/>
          <a:ext cx="252027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92"/>
                <a:gridCol w="840093"/>
                <a:gridCol w="840093"/>
              </a:tblGrid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l-GR" altLang="zh-TW" i="1" dirty="0" smtClean="0">
                          <a:latin typeface="+mn-lt"/>
                          <a:cs typeface="Times New Roman" pitchFamily="18" charset="0"/>
                        </a:rPr>
                        <a:t>φ</a:t>
                      </a:r>
                      <a:endParaRPr lang="zh-TW" altLang="en-US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low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high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low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0%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high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6.2%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932040" y="2890624"/>
          <a:ext cx="252028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93"/>
                <a:gridCol w="840094"/>
                <a:gridCol w="840094"/>
              </a:tblGrid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altLang="zh-TW" i="0" dirty="0" smtClean="0"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  <a:endParaRPr lang="zh-TW" alt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low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high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low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0.6%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0.1%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high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1.7%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向右箭號 8"/>
          <p:cNvSpPr/>
          <p:nvPr/>
        </p:nvSpPr>
        <p:spPr>
          <a:xfrm>
            <a:off x="4211960" y="3339832"/>
            <a:ext cx="576064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347864" y="3195816"/>
            <a:ext cx="720080" cy="432048"/>
          </a:xfrm>
          <a:prstGeom prst="ellipse">
            <a:avLst/>
          </a:prstGeom>
          <a:noFill/>
          <a:ln w="190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660232" y="3195816"/>
            <a:ext cx="720080" cy="432048"/>
          </a:xfrm>
          <a:prstGeom prst="ellipse">
            <a:avLst/>
          </a:prstGeom>
          <a:noFill/>
          <a:ln w="190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20" name="內容版面配置區 1"/>
          <p:cNvSpPr txBox="1">
            <a:spLocks/>
          </p:cNvSpPr>
          <p:nvPr/>
        </p:nvSpPr>
        <p:spPr>
          <a:xfrm>
            <a:off x="467544" y="4653136"/>
            <a:ext cx="8676456" cy="1872208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Rank-combination</a:t>
            </a:r>
            <a:r>
              <a:rPr kumimoji="0" lang="en-US" altLang="zh-TW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reduces the biases by </a:t>
            </a:r>
            <a:r>
              <a:rPr kumimoji="0" lang="en-US" altLang="zh-TW" sz="2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raising the significant rate to 0.1%</a:t>
            </a:r>
            <a:r>
              <a:rPr kumimoji="0" lang="en-US" altLang="zh-TW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TW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 addition, the </a:t>
            </a:r>
            <a:r>
              <a:rPr kumimoji="0" lang="en-US" altLang="zh-TW" sz="2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variation of significant percentages </a:t>
            </a:r>
            <a:r>
              <a:rPr kumimoji="0" lang="en-US" altLang="zh-TW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(0.6%, 0.1%, and 1.7%) is smaller than that of 0.2%, 0%, and 6.2%.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altLang="zh-TW" sz="2200" dirty="0" smtClean="0">
                <a:cs typeface="Times New Roman" pitchFamily="18" charset="0"/>
              </a:rPr>
              <a:t>Rank-combination method is robust to different prevalence. </a:t>
            </a:r>
            <a:r>
              <a:rPr kumimoji="0" lang="en-US" altLang="zh-TW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13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400" dirty="0" smtClean="0"/>
              <a:t>Rank-combination vs. RR</a:t>
            </a:r>
            <a:endParaRPr lang="zh-TW" altLang="en-US" sz="3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23528" y="3356992"/>
          <a:ext cx="381642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106"/>
                <a:gridCol w="954106"/>
                <a:gridCol w="954106"/>
                <a:gridCol w="9541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RR</a:t>
                      </a:r>
                      <a:endParaRPr lang="zh-TW" alt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low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middle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high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1332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low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0.6%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3.1%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1.2%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middle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1.8%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0.3%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high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0.2%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004048" y="3356992"/>
          <a:ext cx="381642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106"/>
                <a:gridCol w="954106"/>
                <a:gridCol w="954106"/>
                <a:gridCol w="9541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i="0" dirty="0" smtClean="0"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  <a:endParaRPr lang="zh-TW" alt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low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middle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high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1332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low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0.6%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0.4%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0.1%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middle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1.2%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1.0.%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high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1.7.%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向右箭號 9"/>
          <p:cNvSpPr/>
          <p:nvPr/>
        </p:nvSpPr>
        <p:spPr>
          <a:xfrm>
            <a:off x="4283968" y="3899168"/>
            <a:ext cx="576064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347864" y="4403224"/>
            <a:ext cx="720080" cy="432048"/>
          </a:xfrm>
          <a:prstGeom prst="ellipse">
            <a:avLst/>
          </a:prstGeom>
          <a:noFill/>
          <a:ln w="190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8028384" y="4403224"/>
            <a:ext cx="720080" cy="432048"/>
          </a:xfrm>
          <a:prstGeom prst="ellipse">
            <a:avLst/>
          </a:prstGeom>
          <a:noFill/>
          <a:ln w="190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020272" y="3683144"/>
            <a:ext cx="720080" cy="432048"/>
          </a:xfrm>
          <a:prstGeom prst="ellipse">
            <a:avLst/>
          </a:prstGeom>
          <a:noFill/>
          <a:ln w="190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8028384" y="3683144"/>
            <a:ext cx="720080" cy="432048"/>
          </a:xfrm>
          <a:prstGeom prst="ellipse">
            <a:avLst/>
          </a:prstGeom>
          <a:noFill/>
          <a:ln w="190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2339752" y="3683144"/>
            <a:ext cx="720080" cy="432048"/>
          </a:xfrm>
          <a:prstGeom prst="ellipse">
            <a:avLst/>
          </a:prstGeom>
          <a:noFill/>
          <a:ln w="190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347864" y="3683144"/>
            <a:ext cx="720080" cy="432048"/>
          </a:xfrm>
          <a:prstGeom prst="ellipse">
            <a:avLst/>
          </a:prstGeom>
          <a:noFill/>
          <a:ln w="190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15624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RR </a:t>
            </a:r>
            <a:r>
              <a:rPr lang="en-US" altLang="zh-TW" sz="2400" u="sng" dirty="0" smtClean="0"/>
              <a:t>under-estimates</a:t>
            </a:r>
            <a:r>
              <a:rPr lang="en-US" altLang="zh-TW" sz="2400" dirty="0" smtClean="0"/>
              <a:t> the co-morbidity between two prevalent diseases, </a:t>
            </a:r>
          </a:p>
          <a:p>
            <a:r>
              <a:rPr lang="en-US" altLang="zh-TW" sz="2400" dirty="0" smtClean="0"/>
              <a:t>but </a:t>
            </a:r>
            <a:r>
              <a:rPr lang="en-US" altLang="zh-TW" sz="2400" u="sng" dirty="0" smtClean="0"/>
              <a:t>over-estimates</a:t>
            </a:r>
            <a:r>
              <a:rPr lang="en-US" altLang="zh-TW" sz="2400" dirty="0" smtClean="0"/>
              <a:t> the co-morbidity involving rare diseases.</a:t>
            </a:r>
            <a:endParaRPr lang="zh-TW" altLang="en-US" sz="2400" dirty="0"/>
          </a:p>
        </p:txBody>
      </p:sp>
      <p:sp>
        <p:nvSpPr>
          <p:cNvPr id="21" name="內容版面配置區 1"/>
          <p:cNvSpPr txBox="1">
            <a:spLocks/>
          </p:cNvSpPr>
          <p:nvPr/>
        </p:nvSpPr>
        <p:spPr>
          <a:xfrm>
            <a:off x="323528" y="5301208"/>
            <a:ext cx="8676456" cy="1152128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Rank-combination</a:t>
            </a:r>
            <a:r>
              <a:rPr kumimoji="0" lang="en-US" altLang="zh-TW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zh-TW" sz="2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reduces the biases</a:t>
            </a:r>
            <a:r>
              <a:rPr kumimoji="0" lang="en-US" altLang="zh-TW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, and the </a:t>
            </a:r>
            <a:r>
              <a:rPr kumimoji="0" lang="en-US" altLang="zh-TW" sz="2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variation of significant percentages</a:t>
            </a:r>
            <a:r>
              <a:rPr kumimoji="0" lang="en-US" altLang="zh-TW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becomes smaller.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altLang="zh-TW" sz="2200" dirty="0" smtClean="0">
                <a:cs typeface="Times New Roman" pitchFamily="18" charset="0"/>
              </a:rPr>
              <a:t>Rank-combination method is robust to extreme prevalence.</a:t>
            </a:r>
          </a:p>
        </p:txBody>
      </p:sp>
      <p:pic>
        <p:nvPicPr>
          <p:cNvPr id="22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300" dirty="0" smtClean="0"/>
              <a:t>Disease network by rank-combination</a:t>
            </a:r>
            <a:endParaRPr lang="zh-TW" altLang="en-US" sz="33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8208912" cy="492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-36512" y="6165304"/>
            <a:ext cx="6768752" cy="8771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17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Node</a:t>
            </a: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 color identifies the disease category; node size is proportional to disease prevalence. </a:t>
            </a:r>
            <a:r>
              <a:rPr lang="en-US" altLang="zh-TW" sz="17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Link </a:t>
            </a: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color and weight indicate correlation strength.</a:t>
            </a:r>
          </a:p>
          <a:p>
            <a:endParaRPr lang="zh-TW" alt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300192" y="5962054"/>
            <a:ext cx="280831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link – strong association</a:t>
            </a:r>
          </a:p>
          <a:p>
            <a:r>
              <a:rPr lang="en-US" altLang="zh-TW" sz="17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pink link – middle association</a:t>
            </a:r>
            <a:endParaRPr lang="en-US" altLang="zh-TW" sz="17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7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grey link – low association </a:t>
            </a:r>
            <a:endParaRPr lang="zh-TW" altLang="en-US" sz="17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altLang="zh-TW" sz="2400" dirty="0" smtClean="0"/>
              <a:t>No best measure for co-morbidity.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No true answer for link or not between diseases.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>
                <a:solidFill>
                  <a:srgbClr val="0000CC"/>
                </a:solidFill>
              </a:rPr>
              <a:t>Both </a:t>
            </a:r>
            <a:r>
              <a:rPr lang="el-GR" altLang="zh-TW" sz="2400" i="1" dirty="0" smtClean="0">
                <a:solidFill>
                  <a:srgbClr val="0000CC"/>
                </a:solidFill>
              </a:rPr>
              <a:t>φ</a:t>
            </a:r>
            <a:r>
              <a:rPr lang="en-US" altLang="zh-TW" sz="2400" dirty="0" smtClean="0">
                <a:solidFill>
                  <a:srgbClr val="0000CC"/>
                </a:solidFill>
              </a:rPr>
              <a:t>-correlation and RR are good at measuring co-morbidity and have </a:t>
            </a:r>
            <a:r>
              <a:rPr lang="en-US" altLang="zh-TW" sz="2400" i="1" dirty="0" smtClean="0">
                <a:solidFill>
                  <a:srgbClr val="0000CC"/>
                </a:solidFill>
              </a:rPr>
              <a:t>limitation</a:t>
            </a:r>
            <a:r>
              <a:rPr lang="en-US" altLang="zh-TW" sz="2400" dirty="0" smtClean="0">
                <a:solidFill>
                  <a:srgbClr val="0000CC"/>
                </a:solidFill>
              </a:rPr>
              <a:t> in measuring co-morbidity. They are complementary to each other. 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>
                <a:solidFill>
                  <a:schemeClr val="accent2"/>
                </a:solidFill>
              </a:rPr>
              <a:t>Rank-combination method by combining two ranks of measures overcomes the disadvantages of </a:t>
            </a:r>
            <a:r>
              <a:rPr lang="el-GR" altLang="zh-TW" sz="2400" i="1" dirty="0" smtClean="0">
                <a:solidFill>
                  <a:schemeClr val="accent2"/>
                </a:solidFill>
              </a:rPr>
              <a:t>φ</a:t>
            </a:r>
            <a:r>
              <a:rPr lang="en-US" altLang="zh-TW" sz="2400" dirty="0" smtClean="0">
                <a:solidFill>
                  <a:schemeClr val="accent2"/>
                </a:solidFill>
              </a:rPr>
              <a:t>-correlation as well as RR.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 links of disease network decided by rank-combination method are more reliable.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dirty="0" smtClean="0"/>
              <a:t>Conclusion</a:t>
            </a:r>
            <a:endParaRPr lang="zh-TW" altLang="en-US" sz="3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5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 fontScale="92500"/>
          </a:bodyPr>
          <a:lstStyle/>
          <a:p>
            <a:r>
              <a:rPr lang="en-US" altLang="zh-TW" sz="2400" b="1" dirty="0" smtClean="0"/>
              <a:t>Thanks to funders</a:t>
            </a:r>
            <a:r>
              <a:rPr lang="en-US" altLang="zh-TW" sz="2400" dirty="0" smtClean="0"/>
              <a:t>:</a:t>
            </a:r>
          </a:p>
          <a:p>
            <a:pPr>
              <a:buNone/>
            </a:pPr>
            <a:r>
              <a:rPr lang="en-US" altLang="zh-TW" sz="2400" dirty="0" smtClean="0"/>
              <a:t>  - National Science Council (NSC) in Taiwan</a:t>
            </a:r>
          </a:p>
          <a:p>
            <a:pPr>
              <a:buNone/>
            </a:pPr>
            <a:r>
              <a:rPr lang="en-US" altLang="zh-TW" sz="2400" dirty="0" smtClean="0"/>
              <a:t>  - Tzu-Chi University, </a:t>
            </a:r>
            <a:r>
              <a:rPr lang="en-US" altLang="zh-TW" sz="2400" dirty="0" err="1" smtClean="0"/>
              <a:t>Hualien</a:t>
            </a:r>
            <a:r>
              <a:rPr lang="en-US" altLang="zh-TW" sz="2400" dirty="0" smtClean="0"/>
              <a:t>, Taiwan</a:t>
            </a:r>
          </a:p>
          <a:p>
            <a:endParaRPr lang="en-US" altLang="zh-TW" sz="2400" dirty="0" smtClean="0"/>
          </a:p>
          <a:p>
            <a:r>
              <a:rPr lang="en-US" altLang="zh-TW" sz="2400" b="1" dirty="0" smtClean="0"/>
              <a:t>Data Providers:</a:t>
            </a:r>
          </a:p>
          <a:p>
            <a:pPr>
              <a:buNone/>
            </a:pPr>
            <a:r>
              <a:rPr lang="en-US" altLang="zh-TW" sz="2400" dirty="0" smtClean="0"/>
              <a:t>  - National Health Research Institute (NHRI), Taiwan</a:t>
            </a:r>
          </a:p>
          <a:p>
            <a:pPr>
              <a:buNone/>
            </a:pPr>
            <a:r>
              <a:rPr lang="en-US" altLang="zh-TW" sz="2400" dirty="0" smtClean="0"/>
              <a:t>  - Bureau of National Health Insurance (BNHI),Taiwan</a:t>
            </a:r>
          </a:p>
          <a:p>
            <a:pPr>
              <a:buNone/>
            </a:pPr>
            <a:endParaRPr lang="en-US" altLang="zh-TW" sz="2400" dirty="0" smtClean="0"/>
          </a:p>
          <a:p>
            <a:r>
              <a:rPr lang="en-US" altLang="zh-TW" sz="2400" b="1" dirty="0" smtClean="0"/>
              <a:t>Collaborators</a:t>
            </a:r>
            <a:r>
              <a:rPr lang="en-US" altLang="zh-TW" sz="2400" dirty="0" smtClean="0"/>
              <a:t>:</a:t>
            </a:r>
          </a:p>
          <a:p>
            <a:pPr>
              <a:buNone/>
            </a:pPr>
            <a:r>
              <a:rPr lang="en-US" altLang="zh-TW" sz="2400" dirty="0" smtClean="0"/>
              <a:t>  - Dr. </a:t>
            </a:r>
            <a:r>
              <a:rPr lang="en-US" altLang="zh-TW" sz="2400" dirty="0" err="1" smtClean="0"/>
              <a:t>Tse</a:t>
            </a:r>
            <a:r>
              <a:rPr lang="en-US" altLang="zh-TW" sz="2400" dirty="0" smtClean="0"/>
              <a:t>-Yi Wang, Ma-Kai Memorial Hospital, Taipei</a:t>
            </a:r>
          </a:p>
          <a:p>
            <a:pPr>
              <a:buNone/>
            </a:pPr>
            <a:r>
              <a:rPr lang="en-US" altLang="zh-TW" sz="2400" dirty="0" smtClean="0"/>
              <a:t>  - Dr. Chen-</a:t>
            </a:r>
            <a:r>
              <a:rPr lang="en-US" altLang="zh-TW" sz="2400" dirty="0" err="1" smtClean="0"/>
              <a:t>hsuiang</a:t>
            </a:r>
            <a:r>
              <a:rPr lang="en-US" altLang="zh-TW" sz="2400" dirty="0" smtClean="0"/>
              <a:t> Chan, Tzu-Chi University, </a:t>
            </a:r>
            <a:r>
              <a:rPr lang="en-US" altLang="zh-TW" sz="2400" dirty="0" err="1" smtClean="0"/>
              <a:t>Hualien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  - Mr. Yao-Hung </a:t>
            </a:r>
            <a:r>
              <a:rPr lang="en-US" altLang="zh-TW" sz="2400" dirty="0" err="1" smtClean="0"/>
              <a:t>Hsaio</a:t>
            </a:r>
            <a:r>
              <a:rPr lang="en-US" altLang="zh-TW" sz="2400" dirty="0" smtClean="0"/>
              <a:t>, Ms. Sin-Yi Wang, Ms. Yi-Ro Lin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Acknowledgements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5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95944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In organisms, most cellular components exert their functions through </a:t>
            </a:r>
            <a:r>
              <a:rPr lang="en-US" altLang="zh-TW" sz="2400" dirty="0" smtClean="0">
                <a:solidFill>
                  <a:srgbClr val="0000CC"/>
                </a:solidFill>
              </a:rPr>
              <a:t>interactions</a:t>
            </a:r>
            <a:r>
              <a:rPr lang="en-US" altLang="zh-TW" sz="2400" dirty="0" smtClean="0"/>
              <a:t> with other cellular components. In human, the totality of these interactions representing the </a:t>
            </a:r>
            <a:r>
              <a:rPr lang="en-US" altLang="zh-TW" sz="2400" dirty="0" smtClean="0">
                <a:solidFill>
                  <a:srgbClr val="0000CC"/>
                </a:solidFill>
              </a:rPr>
              <a:t>human </a:t>
            </a:r>
            <a:r>
              <a:rPr lang="en-US" altLang="zh-TW" sz="2400" dirty="0" err="1" smtClean="0">
                <a:solidFill>
                  <a:srgbClr val="0000CC"/>
                </a:solidFill>
              </a:rPr>
              <a:t>interactome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>
                <a:solidFill>
                  <a:srgbClr val="0000CC"/>
                </a:solidFill>
              </a:rPr>
              <a:t>Network-based approach </a:t>
            </a:r>
            <a:r>
              <a:rPr lang="en-US" altLang="zh-TW" sz="2400" dirty="0" smtClean="0"/>
              <a:t>is promising to explore the interaction of cellular components, such as genes, proteins, metabolites, SNPs.</a:t>
            </a:r>
            <a:r>
              <a:rPr lang="en-US" altLang="zh-TW" sz="1600" dirty="0" smtClean="0"/>
              <a:t> [References below]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dirty="0" smtClean="0"/>
              <a:t>Introduction</a:t>
            </a:r>
            <a:endParaRPr lang="zh-TW" altLang="en-US" sz="3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5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4792503"/>
            <a:ext cx="9144000" cy="20928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1300" dirty="0" smtClean="0">
                <a:latin typeface="Times New Roman" pitchFamily="18" charset="0"/>
                <a:cs typeface="Times New Roman" pitchFamily="18" charset="0"/>
              </a:rPr>
              <a:t>References:</a:t>
            </a:r>
          </a:p>
          <a:p>
            <a:r>
              <a:rPr lang="en-US" altLang="zh-TW" sz="1300" dirty="0" err="1" smtClean="0">
                <a:latin typeface="Times New Roman" pitchFamily="18" charset="0"/>
                <a:cs typeface="Times New Roman" pitchFamily="18" charset="0"/>
              </a:rPr>
              <a:t>Barabási</a:t>
            </a:r>
            <a:r>
              <a:rPr lang="en-US" altLang="zh-TW" sz="1300" dirty="0" smtClean="0">
                <a:latin typeface="Times New Roman" pitchFamily="18" charset="0"/>
                <a:cs typeface="Times New Roman" pitchFamily="18" charset="0"/>
              </a:rPr>
              <a:t> A-L. Network Medicine - From Obesity to the “</a:t>
            </a:r>
            <a:r>
              <a:rPr lang="en-US" altLang="zh-TW" sz="1300" dirty="0" err="1" smtClean="0">
                <a:latin typeface="Times New Roman" pitchFamily="18" charset="0"/>
                <a:cs typeface="Times New Roman" pitchFamily="18" charset="0"/>
              </a:rPr>
              <a:t>Diseasome</a:t>
            </a:r>
            <a:r>
              <a:rPr lang="en-US" altLang="zh-TW" sz="1300" dirty="0" smtClean="0">
                <a:latin typeface="Times New Roman" pitchFamily="18" charset="0"/>
                <a:cs typeface="Times New Roman" pitchFamily="18" charset="0"/>
              </a:rPr>
              <a:t>”. NEJM. 2007; 357:404.</a:t>
            </a:r>
          </a:p>
          <a:p>
            <a:r>
              <a:rPr lang="en-US" altLang="zh-TW" sz="1300" dirty="0" smtClean="0">
                <a:latin typeface="Times New Roman" pitchFamily="18" charset="0"/>
                <a:cs typeface="Times New Roman" pitchFamily="18" charset="0"/>
              </a:rPr>
              <a:t>Duarte NC, et al. Global reconstruction of the human metabolic network based on genomic and </a:t>
            </a:r>
            <a:r>
              <a:rPr lang="en-US" altLang="zh-TW" sz="1300" dirty="0" err="1" smtClean="0">
                <a:latin typeface="Times New Roman" pitchFamily="18" charset="0"/>
                <a:cs typeface="Times New Roman" pitchFamily="18" charset="0"/>
              </a:rPr>
              <a:t>bibliomic</a:t>
            </a:r>
            <a:r>
              <a:rPr lang="en-US" altLang="zh-TW" sz="1300" dirty="0" smtClean="0">
                <a:latin typeface="Times New Roman" pitchFamily="18" charset="0"/>
                <a:cs typeface="Times New Roman" pitchFamily="18" charset="0"/>
              </a:rPr>
              <a:t> data. PNAS. 2007; 104:1777.</a:t>
            </a:r>
          </a:p>
          <a:p>
            <a:r>
              <a:rPr lang="en-US" altLang="zh-TW" sz="1300" dirty="0" err="1" smtClean="0">
                <a:latin typeface="Times New Roman" pitchFamily="18" charset="0"/>
                <a:cs typeface="Times New Roman" pitchFamily="18" charset="0"/>
              </a:rPr>
              <a:t>Goh</a:t>
            </a:r>
            <a:r>
              <a:rPr lang="en-US" altLang="zh-TW" sz="1300" dirty="0" smtClean="0">
                <a:latin typeface="Times New Roman" pitchFamily="18" charset="0"/>
                <a:cs typeface="Times New Roman" pitchFamily="18" charset="0"/>
              </a:rPr>
              <a:t> K-I, et al. The human disease network. PNAS. 2007; 104:8685–90.</a:t>
            </a:r>
          </a:p>
          <a:p>
            <a:r>
              <a:rPr lang="en-US" altLang="zh-TW" sz="1300" dirty="0" err="1" smtClean="0">
                <a:latin typeface="Times New Roman" pitchFamily="18" charset="0"/>
                <a:cs typeface="Times New Roman" pitchFamily="18" charset="0"/>
              </a:rPr>
              <a:t>Ideker</a:t>
            </a:r>
            <a:r>
              <a:rPr lang="en-US" altLang="zh-TW" sz="1300" dirty="0" smtClean="0">
                <a:latin typeface="Times New Roman" pitchFamily="18" charset="0"/>
                <a:cs typeface="Times New Roman" pitchFamily="18" charset="0"/>
              </a:rPr>
              <a:t> T, </a:t>
            </a:r>
            <a:r>
              <a:rPr lang="en-US" altLang="zh-TW" sz="1300" dirty="0" err="1" smtClean="0">
                <a:latin typeface="Times New Roman" pitchFamily="18" charset="0"/>
                <a:cs typeface="Times New Roman" pitchFamily="18" charset="0"/>
              </a:rPr>
              <a:t>Sharan</a:t>
            </a:r>
            <a:r>
              <a:rPr lang="en-US" altLang="zh-TW" sz="1300" dirty="0" smtClean="0">
                <a:latin typeface="Times New Roman" pitchFamily="18" charset="0"/>
                <a:cs typeface="Times New Roman" pitchFamily="18" charset="0"/>
              </a:rPr>
              <a:t> R. Protein networks in disease. Genome Research. 2008; 18:644–52.</a:t>
            </a:r>
          </a:p>
          <a:p>
            <a:r>
              <a:rPr lang="en-US" altLang="zh-TW" sz="1300" dirty="0" err="1" smtClean="0">
                <a:latin typeface="Times New Roman" pitchFamily="18" charset="0"/>
                <a:cs typeface="Times New Roman" pitchFamily="18" charset="0"/>
              </a:rPr>
              <a:t>Jeong</a:t>
            </a:r>
            <a:r>
              <a:rPr lang="en-US" altLang="zh-TW" sz="1300" dirty="0" smtClean="0">
                <a:latin typeface="Times New Roman" pitchFamily="18" charset="0"/>
                <a:cs typeface="Times New Roman" pitchFamily="18" charset="0"/>
              </a:rPr>
              <a:t> H, et al. The large-scale organization of metabolic networks. Nature. 2000; 407:651–4.</a:t>
            </a:r>
          </a:p>
          <a:p>
            <a:r>
              <a:rPr lang="en-US" altLang="zh-TW" sz="1300" dirty="0" err="1" smtClean="0">
                <a:latin typeface="Times New Roman" pitchFamily="18" charset="0"/>
                <a:cs typeface="Times New Roman" pitchFamily="18" charset="0"/>
              </a:rPr>
              <a:t>Oti</a:t>
            </a:r>
            <a:r>
              <a:rPr lang="en-US" altLang="zh-TW" sz="1300" dirty="0" smtClean="0">
                <a:latin typeface="Times New Roman" pitchFamily="18" charset="0"/>
                <a:cs typeface="Times New Roman" pitchFamily="18" charset="0"/>
              </a:rPr>
              <a:t> M, et al. Predicting disease genes using protein-protein interactions. J Med Genet. 2006; 43:691–698.</a:t>
            </a:r>
          </a:p>
          <a:p>
            <a:r>
              <a:rPr lang="en-US" altLang="zh-TW" sz="1300" dirty="0" err="1" smtClean="0">
                <a:latin typeface="Times New Roman" pitchFamily="18" charset="0"/>
                <a:cs typeface="Times New Roman" pitchFamily="18" charset="0"/>
              </a:rPr>
              <a:t>Rual</a:t>
            </a:r>
            <a:r>
              <a:rPr lang="en-US" altLang="zh-TW" sz="1300" dirty="0" smtClean="0">
                <a:latin typeface="Times New Roman" pitchFamily="18" charset="0"/>
                <a:cs typeface="Times New Roman" pitchFamily="18" charset="0"/>
              </a:rPr>
              <a:t> J-F, et al. Towards a proteome-scale map of the human protein–protein interaction network.  Nature. 2005; 437:1173–8.</a:t>
            </a:r>
          </a:p>
          <a:p>
            <a:r>
              <a:rPr lang="en-US" altLang="zh-TW" sz="1300" dirty="0" err="1" smtClean="0">
                <a:latin typeface="Times New Roman" pitchFamily="18" charset="0"/>
                <a:cs typeface="Times New Roman" pitchFamily="18" charset="0"/>
              </a:rPr>
              <a:t>Stelzl</a:t>
            </a:r>
            <a:r>
              <a:rPr lang="en-US" altLang="zh-TW" sz="1300" dirty="0" smtClean="0">
                <a:latin typeface="Times New Roman" pitchFamily="18" charset="0"/>
                <a:cs typeface="Times New Roman" pitchFamily="18" charset="0"/>
              </a:rPr>
              <a:t> U, et al. A Human Protein-Protein Interaction Network: A Resource for Annotating the Proteome. Cell. 2005; 122:957–68.</a:t>
            </a:r>
          </a:p>
          <a:p>
            <a:r>
              <a:rPr lang="en-US" altLang="zh-TW" sz="13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altLang="zh-TW" sz="1300" dirty="0" smtClean="0">
                <a:latin typeface="Times New Roman" pitchFamily="18" charset="0"/>
                <a:cs typeface="Times New Roman" pitchFamily="18" charset="0"/>
              </a:rPr>
              <a:t> J, Li Y. Discovering disease-genes by topological features in human protein–protein interaction network. Bioinformatics. 2006; 22.</a:t>
            </a:r>
            <a:endParaRPr lang="zh-TW" altLang="en-US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63888" y="1556793"/>
            <a:ext cx="5328592" cy="482453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400" dirty="0" smtClean="0"/>
              <a:t>For example, </a:t>
            </a:r>
          </a:p>
          <a:p>
            <a:pPr>
              <a:buNone/>
            </a:pPr>
            <a:r>
              <a:rPr lang="en-US" altLang="zh-TW" sz="2400" dirty="0" smtClean="0"/>
              <a:t>- </a:t>
            </a:r>
            <a:r>
              <a:rPr lang="en-US" altLang="zh-TW" sz="2400" dirty="0" smtClean="0">
                <a:solidFill>
                  <a:srgbClr val="0000CC"/>
                </a:solidFill>
              </a:rPr>
              <a:t>protein interaction networks</a:t>
            </a:r>
            <a:r>
              <a:rPr lang="en-US" altLang="zh-TW" sz="2400" dirty="0" smtClean="0"/>
              <a:t>, whose nodes are proteins linked to each other via physical (binding) interactions;</a:t>
            </a:r>
          </a:p>
          <a:p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- </a:t>
            </a:r>
            <a:r>
              <a:rPr lang="en-US" altLang="zh-TW" sz="2400" dirty="0" smtClean="0">
                <a:solidFill>
                  <a:srgbClr val="0000CC"/>
                </a:solidFill>
              </a:rPr>
              <a:t>metabolic networks</a:t>
            </a:r>
            <a:r>
              <a:rPr lang="en-US" altLang="zh-TW" sz="2400" dirty="0" smtClean="0"/>
              <a:t>, whose nodes are metabolites linked if they participate in the same biochemical reactions;</a:t>
            </a:r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- </a:t>
            </a:r>
            <a:r>
              <a:rPr lang="en-US" altLang="zh-TW" sz="2400" dirty="0" smtClean="0">
                <a:solidFill>
                  <a:srgbClr val="0000CC"/>
                </a:solidFill>
              </a:rPr>
              <a:t>genetic networks</a:t>
            </a:r>
            <a:r>
              <a:rPr lang="en-US" altLang="zh-TW" sz="2400" dirty="0" smtClean="0"/>
              <a:t>, in which two genes are linked if the phenotype of a double mutant differs from the expected phenotype of two single mutants.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dirty="0" smtClean="0"/>
              <a:t>Examples of cellular network</a:t>
            </a:r>
            <a:endParaRPr lang="zh-TW" altLang="en-US" sz="3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2808312" cy="268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92500"/>
          </a:bodyPr>
          <a:lstStyle/>
          <a:p>
            <a:r>
              <a:rPr lang="en-US" altLang="zh-TW" sz="2400" dirty="0" smtClean="0"/>
              <a:t>Network-based approaches to human disease can have multiple biological and clinical applications, offering a quantitative platform to address the complexity of human disease. In addition, network is also used to explore the relations among diseases by analyzing high-throughput clinical records.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Hidalgo et al. (2009) used 32-million US Medicare records of 65+ elders to build the </a:t>
            </a:r>
            <a:r>
              <a:rPr lang="en-US" altLang="zh-TW" sz="2400" dirty="0" smtClean="0">
                <a:solidFill>
                  <a:srgbClr val="0000CC"/>
                </a:solidFill>
              </a:rPr>
              <a:t>human disease network (HDN).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In their HDN, </a:t>
            </a:r>
            <a:r>
              <a:rPr lang="en-US" altLang="zh-TW" sz="2400" dirty="0" smtClean="0">
                <a:solidFill>
                  <a:srgbClr val="0000CC"/>
                </a:solidFill>
              </a:rPr>
              <a:t>nodes </a:t>
            </a:r>
            <a:r>
              <a:rPr lang="en-US" altLang="zh-TW" sz="2400" dirty="0" smtClean="0"/>
              <a:t>are diseases; </a:t>
            </a:r>
            <a:r>
              <a:rPr lang="en-US" altLang="zh-TW" sz="2400" dirty="0" smtClean="0">
                <a:solidFill>
                  <a:srgbClr val="0000CC"/>
                </a:solidFill>
              </a:rPr>
              <a:t>links </a:t>
            </a:r>
            <a:r>
              <a:rPr lang="en-US" altLang="zh-TW" sz="2400" dirty="0" smtClean="0"/>
              <a:t>are correlations between a pair of diseases.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dirty="0" smtClean="0"/>
              <a:t>Human disease network</a:t>
            </a:r>
            <a:endParaRPr lang="zh-TW" altLang="en-US" sz="3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6381328"/>
            <a:ext cx="9144000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1300" dirty="0" smtClean="0">
                <a:latin typeface="Times New Roman" pitchFamily="18" charset="0"/>
                <a:cs typeface="Times New Roman" pitchFamily="18" charset="0"/>
              </a:rPr>
              <a:t>Reference: Hidalgo CA et al. A dynamic network approach for the study of human phenotypes. </a:t>
            </a:r>
            <a:r>
              <a:rPr lang="en-US" altLang="zh-TW" sz="1300" dirty="0" err="1" smtClean="0">
                <a:latin typeface="Times New Roman" pitchFamily="18" charset="0"/>
                <a:cs typeface="Times New Roman" pitchFamily="18" charset="0"/>
              </a:rPr>
              <a:t>PLoS</a:t>
            </a:r>
            <a:r>
              <a:rPr lang="en-US" altLang="zh-TW" sz="1300" dirty="0" smtClean="0">
                <a:latin typeface="Times New Roman" pitchFamily="18" charset="0"/>
                <a:cs typeface="Times New Roman" pitchFamily="18" charset="0"/>
              </a:rPr>
              <a:t> Comp Biol. 2009; e1000353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dirty="0" smtClean="0"/>
              <a:t>Human disease network</a:t>
            </a:r>
            <a:endParaRPr lang="zh-TW" altLang="en-US" sz="3800" dirty="0"/>
          </a:p>
        </p:txBody>
      </p:sp>
      <p:sp>
        <p:nvSpPr>
          <p:cNvPr id="4" name="矩形 3"/>
          <p:cNvSpPr/>
          <p:nvPr/>
        </p:nvSpPr>
        <p:spPr>
          <a:xfrm>
            <a:off x="-36512" y="6300609"/>
            <a:ext cx="918051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rgbClr val="0000CC"/>
                </a:solidFill>
              </a:rPr>
              <a:t>Node</a:t>
            </a:r>
            <a:r>
              <a:rPr lang="en-US" altLang="zh-TW" sz="1600" dirty="0" smtClean="0"/>
              <a:t> color identifies the disease category; node size is proportional to disease prevalence. </a:t>
            </a:r>
            <a:r>
              <a:rPr lang="en-US" altLang="zh-TW" sz="1600" dirty="0" smtClean="0">
                <a:solidFill>
                  <a:srgbClr val="0000CC"/>
                </a:solidFill>
              </a:rPr>
              <a:t>Link</a:t>
            </a:r>
            <a:r>
              <a:rPr lang="en-US" altLang="zh-TW" sz="1600" dirty="0" smtClean="0"/>
              <a:t> color and weight indicate correlation strength. [Hidalgo et al., </a:t>
            </a:r>
            <a:r>
              <a:rPr lang="en-US" altLang="zh-TW" sz="1600" dirty="0" err="1" smtClean="0"/>
              <a:t>PLoS</a:t>
            </a:r>
            <a:r>
              <a:rPr lang="en-US" altLang="zh-TW" sz="1600" dirty="0" smtClean="0"/>
              <a:t> Comp </a:t>
            </a:r>
            <a:r>
              <a:rPr lang="en-US" altLang="zh-TW" sz="1600" dirty="0" err="1" smtClean="0"/>
              <a:t>Biol</a:t>
            </a:r>
            <a:r>
              <a:rPr lang="en-US" altLang="zh-TW" sz="1600" dirty="0" smtClean="0"/>
              <a:t>, 2009]</a:t>
            </a:r>
            <a:endParaRPr lang="zh-TW" altLang="en-US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37" y="1295400"/>
            <a:ext cx="8170003" cy="501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6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A </a:t>
            </a:r>
            <a:r>
              <a:rPr lang="en-US" altLang="zh-TW" sz="2400" dirty="0" smtClean="0">
                <a:solidFill>
                  <a:srgbClr val="0000CC"/>
                </a:solidFill>
              </a:rPr>
              <a:t>co-morbidity</a:t>
            </a:r>
            <a:r>
              <a:rPr lang="en-US" altLang="zh-TW" sz="2400" dirty="0" smtClean="0"/>
              <a:t> relationship exists between two diseases whenever </a:t>
            </a:r>
            <a:r>
              <a:rPr lang="en-US" altLang="zh-TW" sz="2400" u="sng" dirty="0" smtClean="0"/>
              <a:t>they affect the same individual substantially more than chance alone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Co-morbidity is measured by either </a:t>
            </a:r>
            <a:r>
              <a:rPr lang="el-GR" altLang="zh-TW" sz="2400" i="1" dirty="0" smtClean="0">
                <a:solidFill>
                  <a:srgbClr val="0000CC"/>
                </a:solidFill>
              </a:rPr>
              <a:t>φ</a:t>
            </a:r>
            <a:r>
              <a:rPr lang="en-US" altLang="zh-TW" sz="2400" dirty="0" smtClean="0">
                <a:solidFill>
                  <a:srgbClr val="0000CC"/>
                </a:solidFill>
              </a:rPr>
              <a:t>-correlation</a:t>
            </a:r>
            <a:r>
              <a:rPr lang="en-US" altLang="zh-TW" sz="2400" dirty="0" smtClean="0"/>
              <a:t> or </a:t>
            </a:r>
            <a:r>
              <a:rPr lang="en-US" altLang="zh-TW" sz="2400" dirty="0" smtClean="0">
                <a:solidFill>
                  <a:srgbClr val="0000CC"/>
                </a:solidFill>
              </a:rPr>
              <a:t>relative risk (RR)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Patient clinical histories contain information on disease associations and progression. The HDN is built by </a:t>
            </a:r>
            <a:r>
              <a:rPr lang="en-US" altLang="zh-TW" sz="2400" u="sng" dirty="0" smtClean="0"/>
              <a:t>summarizing associations obtained from medical records of millions patients</a:t>
            </a:r>
            <a:r>
              <a:rPr lang="en-US" altLang="zh-TW" sz="2400" dirty="0" smtClean="0"/>
              <a:t>. 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dirty="0" smtClean="0"/>
              <a:t>Correlation between diseases</a:t>
            </a:r>
            <a:endParaRPr lang="zh-TW" altLang="en-US" sz="3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5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227591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Two measures: </a:t>
            </a:r>
            <a:r>
              <a:rPr lang="el-GR" altLang="zh-TW" sz="2400" i="1" dirty="0" smtClean="0">
                <a:solidFill>
                  <a:srgbClr val="0000CC"/>
                </a:solidFill>
              </a:rPr>
              <a:t>φ</a:t>
            </a:r>
            <a:r>
              <a:rPr lang="en-US" altLang="zh-TW" sz="2400" dirty="0" smtClean="0">
                <a:solidFill>
                  <a:srgbClr val="0000CC"/>
                </a:solidFill>
              </a:rPr>
              <a:t>-correlation </a:t>
            </a:r>
            <a:r>
              <a:rPr lang="en-US" altLang="zh-TW" sz="2400" dirty="0" smtClean="0"/>
              <a:t>and </a:t>
            </a:r>
            <a:r>
              <a:rPr lang="en-US" altLang="zh-TW" sz="2400" dirty="0" smtClean="0">
                <a:solidFill>
                  <a:srgbClr val="0000CC"/>
                </a:solidFill>
              </a:rPr>
              <a:t>Relative Risk (</a:t>
            </a:r>
            <a:r>
              <a:rPr lang="en-US" altLang="zh-TW" sz="2400" dirty="0" smtClean="0">
                <a:solidFill>
                  <a:srgbClr val="0000CC"/>
                </a:solidFill>
                <a:cs typeface="Times New Roman" pitchFamily="18" charset="0"/>
              </a:rPr>
              <a:t>RR</a:t>
            </a:r>
            <a:r>
              <a:rPr lang="en-US" altLang="zh-TW" sz="2400" dirty="0" smtClean="0">
                <a:solidFill>
                  <a:srgbClr val="0000CC"/>
                </a:solidFill>
              </a:rPr>
              <a:t>).</a:t>
            </a:r>
            <a:endParaRPr lang="en-US" altLang="zh-TW" sz="1200" dirty="0" smtClean="0">
              <a:solidFill>
                <a:srgbClr val="0000CC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dirty="0" smtClean="0"/>
              <a:t>Co-morbidity: </a:t>
            </a:r>
            <a:r>
              <a:rPr lang="el-GR" altLang="zh-TW" sz="3800" i="1" dirty="0" smtClean="0"/>
              <a:t>φ</a:t>
            </a:r>
            <a:r>
              <a:rPr lang="en-US" altLang="zh-TW" sz="3800" dirty="0" smtClean="0"/>
              <a:t>-correlation</a:t>
            </a:r>
            <a:endParaRPr lang="zh-TW" altLang="en-US" sz="3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27584" y="220486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For a pair of diseases 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/>
              <a:t> and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dirty="0" smtClean="0">
                <a:cs typeface="Times New Roman" pitchFamily="18" charset="0"/>
              </a:rPr>
              <a:t>,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899592" y="4675202"/>
            <a:ext cx="824440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where </a:t>
            </a:r>
            <a:r>
              <a:rPr lang="en-US" altLang="zh-TW" sz="20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zh-TW" sz="2000" dirty="0" smtClean="0"/>
              <a:t> is the number of patients affected by both </a:t>
            </a:r>
            <a:r>
              <a:rPr lang="en-US" altLang="zh-TW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/>
              <a:t> and </a:t>
            </a:r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smtClean="0"/>
              <a:t>,</a:t>
            </a:r>
          </a:p>
          <a:p>
            <a:r>
              <a:rPr lang="en-US" altLang="zh-TW" sz="2000" dirty="0" smtClean="0"/>
              <a:t>         </a:t>
            </a:r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000" dirty="0" smtClean="0"/>
              <a:t> is the total number of patients in the data,</a:t>
            </a:r>
          </a:p>
          <a:p>
            <a:r>
              <a:rPr lang="en-US" altLang="zh-TW" sz="2000" dirty="0" smtClean="0"/>
              <a:t>         </a:t>
            </a:r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0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/>
              <a:t> is the </a:t>
            </a:r>
            <a:r>
              <a:rPr lang="en-US" altLang="zh-TW" sz="2000" dirty="0" smtClean="0">
                <a:solidFill>
                  <a:srgbClr val="0000CC"/>
                </a:solidFill>
              </a:rPr>
              <a:t>prevalence</a:t>
            </a:r>
            <a:r>
              <a:rPr lang="en-US" altLang="zh-TW" sz="2000" dirty="0" smtClean="0"/>
              <a:t> of disease </a:t>
            </a:r>
            <a:r>
              <a:rPr lang="en-US" altLang="zh-TW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/>
              <a:t> (# of patients affected by </a:t>
            </a:r>
            <a:r>
              <a:rPr lang="en-US" altLang="zh-TW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/>
              <a:t>),</a:t>
            </a:r>
          </a:p>
          <a:p>
            <a:r>
              <a:rPr lang="en-US" altLang="zh-TW" sz="2000" dirty="0" smtClean="0"/>
              <a:t>         </a:t>
            </a:r>
            <a:r>
              <a:rPr lang="en-US" altLang="zh-TW" sz="20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0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smtClean="0"/>
              <a:t> is the </a:t>
            </a:r>
            <a:r>
              <a:rPr lang="en-US" altLang="zh-TW" sz="2000" dirty="0" smtClean="0">
                <a:solidFill>
                  <a:srgbClr val="0000CC"/>
                </a:solidFill>
              </a:rPr>
              <a:t>prevalence</a:t>
            </a:r>
            <a:r>
              <a:rPr lang="en-US" altLang="zh-TW" sz="2000" dirty="0" smtClean="0"/>
              <a:t> of disease </a:t>
            </a:r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smtClean="0"/>
              <a:t>. </a:t>
            </a:r>
            <a:endParaRPr lang="zh-TW" altLang="en-US" sz="20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220072" y="2862228"/>
          <a:ext cx="38164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098"/>
                <a:gridCol w="1109114"/>
                <a:gridCol w="1057172"/>
                <a:gridCol w="8510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0" dirty="0" smtClean="0">
                          <a:latin typeface="Times New Roman" pitchFamily="18" charset="0"/>
                          <a:cs typeface="Times New Roman" pitchFamily="18" charset="0"/>
                        </a:rPr>
                        <a:t>w/ D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w/o</a:t>
                      </a:r>
                      <a:r>
                        <a:rPr lang="en-US" altLang="zh-TW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Sum</a:t>
                      </a:r>
                      <a:endParaRPr lang="zh-TW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w/ </a:t>
                      </a:r>
                      <a:r>
                        <a:rPr lang="en-US" altLang="zh-TW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altLang="zh-TW" b="1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zh-TW" alt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zh-TW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ij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altLang="zh-TW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zh-TW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ij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Times New Roman" pitchFamily="18" charset="0"/>
                          <a:cs typeface="Times New Roman" pitchFamily="18" charset="0"/>
                        </a:rPr>
                        <a:t>w/o</a:t>
                      </a:r>
                      <a:r>
                        <a:rPr lang="en-US" altLang="zh-TW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altLang="zh-TW" b="1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zh-TW" alt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altLang="zh-TW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zh-TW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ij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altLang="zh-TW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sz="15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sz="150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altLang="zh-TW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sz="15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sz="15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altLang="zh-TW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altLang="zh-TW" sz="15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zh-TW" sz="15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ij</a:t>
                      </a:r>
                      <a:endParaRPr lang="zh-TW" altLang="en-US" sz="15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altLang="zh-TW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Times New Roman" pitchFamily="18" charset="0"/>
                          <a:cs typeface="Times New Roman" pitchFamily="18" charset="0"/>
                        </a:rPr>
                        <a:t>Sum</a:t>
                      </a:r>
                      <a:endParaRPr lang="zh-TW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zh-TW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8</a:t>
            </a:fld>
            <a:endParaRPr lang="zh-TW" altLang="en-US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1073721" y="3140968"/>
          <a:ext cx="3498279" cy="1016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1701720" imgH="495000" progId="Equation.DSMT4">
                  <p:embed/>
                </p:oleObj>
              </mc:Choice>
              <mc:Fallback>
                <p:oleObj name="Equation" r:id="rId3" imgW="1701720" imgH="4950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721" y="3140968"/>
                        <a:ext cx="3498279" cy="10162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227591"/>
          </a:xfrm>
        </p:spPr>
        <p:txBody>
          <a:bodyPr>
            <a:no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Relative Risk (</a:t>
            </a:r>
            <a:r>
              <a:rPr lang="en-US" altLang="zh-TW" sz="2400" dirty="0" smtClean="0">
                <a:solidFill>
                  <a:srgbClr val="0000CC"/>
                </a:solidFill>
                <a:cs typeface="Times New Roman" pitchFamily="18" charset="0"/>
              </a:rPr>
              <a:t>RR; denoted by </a:t>
            </a:r>
            <a:r>
              <a:rPr lang="en-US" altLang="zh-TW" sz="24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400" i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zh-TW" sz="2400" dirty="0" smtClean="0">
                <a:solidFill>
                  <a:srgbClr val="0000CC"/>
                </a:solidFill>
              </a:rPr>
              <a:t>)</a:t>
            </a:r>
            <a:endParaRPr lang="en-US" altLang="zh-TW" sz="1200" dirty="0" smtClean="0">
              <a:solidFill>
                <a:srgbClr val="0000CC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dirty="0" smtClean="0"/>
              <a:t>Co-morbidity: RR</a:t>
            </a:r>
            <a:endParaRPr lang="zh-TW" altLang="en-US" sz="3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27584" y="220486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For a pair of diseases 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/>
              <a:t> and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dirty="0" smtClean="0">
                <a:cs typeface="Times New Roman" pitchFamily="18" charset="0"/>
              </a:rPr>
              <a:t>,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899592" y="4573577"/>
            <a:ext cx="5065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zh-TW" sz="2000" dirty="0" smtClean="0"/>
              <a:t> = 1 imply no co-morbidity;</a:t>
            </a:r>
          </a:p>
          <a:p>
            <a:r>
              <a:rPr lang="en-US" altLang="zh-TW" sz="20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zh-TW" sz="2000" dirty="0" smtClean="0"/>
              <a:t> &gt; 1 imply positive co-morbidity;</a:t>
            </a:r>
          </a:p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0 &lt; </a:t>
            </a:r>
            <a:r>
              <a:rPr lang="en-US" altLang="zh-TW" sz="20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zh-TW" sz="2000" dirty="0" smtClean="0"/>
              <a:t> &lt; 1 imply negative co-morbidity.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3649-D38D-4317-836E-0A54722E9D45}" type="slidenum">
              <a:rPr lang="zh-TW" altLang="en-US" smtClean="0"/>
              <a:pPr/>
              <a:t>9</a:t>
            </a:fld>
            <a:endParaRPr lang="zh-TW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5148064" y="2852936"/>
          <a:ext cx="38884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176"/>
                <a:gridCol w="1130040"/>
                <a:gridCol w="1077118"/>
                <a:gridCol w="86709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0" dirty="0" smtClean="0">
                          <a:latin typeface="Times New Roman" pitchFamily="18" charset="0"/>
                          <a:cs typeface="Times New Roman" pitchFamily="18" charset="0"/>
                        </a:rPr>
                        <a:t>w/ D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w/o</a:t>
                      </a:r>
                      <a:r>
                        <a:rPr lang="en-US" altLang="zh-TW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Sum</a:t>
                      </a:r>
                      <a:endParaRPr lang="zh-TW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w/ </a:t>
                      </a:r>
                      <a:r>
                        <a:rPr lang="en-US" altLang="zh-TW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altLang="zh-TW" b="1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zh-TW" alt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zh-TW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ij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altLang="zh-TW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zh-TW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ij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Times New Roman" pitchFamily="18" charset="0"/>
                          <a:cs typeface="Times New Roman" pitchFamily="18" charset="0"/>
                        </a:rPr>
                        <a:t>w/o</a:t>
                      </a:r>
                      <a:r>
                        <a:rPr lang="en-US" altLang="zh-TW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altLang="zh-TW" b="1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zh-TW" alt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altLang="zh-TW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zh-TW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ij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altLang="zh-TW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sz="15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sz="150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altLang="zh-TW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sz="15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sz="15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altLang="zh-TW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altLang="zh-TW" sz="15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zh-TW" sz="15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ij</a:t>
                      </a:r>
                      <a:endParaRPr lang="zh-TW" altLang="en-US" sz="15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altLang="zh-TW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Times New Roman" pitchFamily="18" charset="0"/>
                          <a:cs typeface="Times New Roman" pitchFamily="18" charset="0"/>
                        </a:rPr>
                        <a:t>Sum</a:t>
                      </a:r>
                      <a:endParaRPr lang="zh-TW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zh-TW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zh-TW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/>
        </p:nvGraphicFramePr>
        <p:xfrm>
          <a:off x="967359" y="3128704"/>
          <a:ext cx="3511201" cy="948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739880" imgH="469800" progId="Equation.DSMT4">
                  <p:embed/>
                </p:oleObj>
              </mc:Choice>
              <mc:Fallback>
                <p:oleObj name="Equation" r:id="rId3" imgW="1739880" imgH="469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359" y="3128704"/>
                        <a:ext cx="3511201" cy="948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899592" y="5797713"/>
            <a:ext cx="669674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cs typeface="Times New Roman" pitchFamily="18" charset="0"/>
              </a:rPr>
              <a:t>Similarly,</a:t>
            </a:r>
            <a:r>
              <a:rPr lang="en-US" altLang="zh-TW" sz="2000" i="1" dirty="0" smtClean="0">
                <a:cs typeface="Times New Roman" pitchFamily="18" charset="0"/>
              </a:rPr>
              <a:t> </a:t>
            </a:r>
            <a:r>
              <a:rPr lang="el-GR" altLang="zh-TW" sz="2000" i="1" dirty="0" smtClean="0">
                <a:cs typeface="Times New Roman" pitchFamily="18" charset="0"/>
              </a:rPr>
              <a:t>φ</a:t>
            </a:r>
            <a:r>
              <a:rPr lang="en-US" altLang="zh-TW" sz="20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zh-TW" sz="2000" dirty="0" smtClean="0"/>
              <a:t> = 0 imply no co-morbidity;</a:t>
            </a:r>
          </a:p>
          <a:p>
            <a:r>
              <a:rPr lang="en-US" altLang="zh-TW" sz="2000" dirty="0" smtClean="0">
                <a:cs typeface="Times New Roman" pitchFamily="18" charset="0"/>
              </a:rPr>
              <a:t>                0 &lt; </a:t>
            </a:r>
            <a:r>
              <a:rPr lang="el-GR" altLang="zh-TW" sz="2000" i="1" dirty="0" smtClean="0">
                <a:cs typeface="Times New Roman" pitchFamily="18" charset="0"/>
              </a:rPr>
              <a:t>φ</a:t>
            </a:r>
            <a:r>
              <a:rPr lang="en-US" altLang="zh-TW" sz="20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zh-TW" sz="2000" dirty="0" smtClean="0"/>
              <a:t> &lt; 1 imply positive co-morbidity;</a:t>
            </a:r>
          </a:p>
          <a:p>
            <a:r>
              <a:rPr lang="en-US" altLang="zh-TW" sz="2000" dirty="0" smtClean="0">
                <a:cs typeface="Times New Roman" pitchFamily="18" charset="0"/>
              </a:rPr>
              <a:t>              -1 &lt; </a:t>
            </a:r>
            <a:r>
              <a:rPr lang="el-GR" altLang="zh-TW" sz="2000" i="1" dirty="0" smtClean="0">
                <a:cs typeface="Times New Roman" pitchFamily="18" charset="0"/>
              </a:rPr>
              <a:t>φ</a:t>
            </a:r>
            <a:r>
              <a:rPr lang="en-US" altLang="zh-TW" sz="20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zh-TW" sz="2000" dirty="0" smtClean="0"/>
              <a:t> &lt; 0 imply negative co-morbidity.</a:t>
            </a:r>
          </a:p>
          <a:p>
            <a:endParaRPr lang="en-US" altLang="zh-TW" sz="2000" dirty="0" smtClean="0"/>
          </a:p>
        </p:txBody>
      </p:sp>
      <p:pic>
        <p:nvPicPr>
          <p:cNvPr id="10" name="Picture 1" descr="D:\KC\醫資系所\醫資研究\12.08.03_DIMACS\tculogo-300x1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260648"/>
            <a:ext cx="8151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2729</TotalTime>
  <Words>2050</Words>
  <Application>Microsoft Office PowerPoint</Application>
  <PresentationFormat>On-screen Show (4:3)</PresentationFormat>
  <Paragraphs>364</Paragraphs>
  <Slides>26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匯合</vt:lpstr>
      <vt:lpstr>Equation</vt:lpstr>
      <vt:lpstr>Information Fusion on Human Disease Network in Taiwan</vt:lpstr>
      <vt:lpstr>Outline</vt:lpstr>
      <vt:lpstr>Introduction</vt:lpstr>
      <vt:lpstr>Examples of cellular network</vt:lpstr>
      <vt:lpstr>Human disease network</vt:lpstr>
      <vt:lpstr>Human disease network</vt:lpstr>
      <vt:lpstr>Correlation between diseases</vt:lpstr>
      <vt:lpstr>Co-morbidity: φ-correlation</vt:lpstr>
      <vt:lpstr>Co-morbidity: RR</vt:lpstr>
      <vt:lpstr>Taiwan Health Insurance database (I)</vt:lpstr>
      <vt:lpstr>Taiwan Health Insurance database (II)</vt:lpstr>
      <vt:lpstr>Inpatient data subset</vt:lpstr>
      <vt:lpstr>ICD-9-CM</vt:lpstr>
      <vt:lpstr>Descriptive statistics of inpatient data</vt:lpstr>
      <vt:lpstr>Taiwan human disease network</vt:lpstr>
      <vt:lpstr>Problem and goal</vt:lpstr>
      <vt:lpstr>Distribution of prevalence of 635 disease  categories</vt:lpstr>
      <vt:lpstr>Distribution of φ-correlation</vt:lpstr>
      <vt:lpstr>Distribution of RR</vt:lpstr>
      <vt:lpstr>Rank-score functions</vt:lpstr>
      <vt:lpstr>Rank-combination method</vt:lpstr>
      <vt:lpstr>Rank-combination vs. φ-correlation</vt:lpstr>
      <vt:lpstr>Rank-combination vs. RR</vt:lpstr>
      <vt:lpstr>Disease network by rank-combination</vt:lpstr>
      <vt:lpstr>Conclusion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Fusion on Human Disease Network in Taiwan</dc:title>
  <dc:creator>tseyi</dc:creator>
  <cp:lastModifiedBy>Linda Casals</cp:lastModifiedBy>
  <cp:revision>123</cp:revision>
  <cp:lastPrinted>2012-11-15T18:55:12Z</cp:lastPrinted>
  <dcterms:created xsi:type="dcterms:W3CDTF">2012-11-02T09:46:30Z</dcterms:created>
  <dcterms:modified xsi:type="dcterms:W3CDTF">2012-11-15T18:58:46Z</dcterms:modified>
</cp:coreProperties>
</file>