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82" r:id="rId3"/>
    <p:sldId id="260" r:id="rId4"/>
    <p:sldId id="272" r:id="rId5"/>
    <p:sldId id="259" r:id="rId6"/>
    <p:sldId id="280" r:id="rId7"/>
    <p:sldId id="276" r:id="rId8"/>
    <p:sldId id="279" r:id="rId9"/>
    <p:sldId id="263" r:id="rId10"/>
    <p:sldId id="267" r:id="rId11"/>
    <p:sldId id="264" r:id="rId12"/>
    <p:sldId id="265" r:id="rId13"/>
    <p:sldId id="278" r:id="rId14"/>
    <p:sldId id="274" r:id="rId15"/>
    <p:sldId id="283"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94605" autoAdjust="0"/>
  </p:normalViewPr>
  <p:slideViewPr>
    <p:cSldViewPr snapToGrid="0" snapToObjects="1">
      <p:cViewPr varScale="1">
        <p:scale>
          <a:sx n="72" d="100"/>
          <a:sy n="72" d="100"/>
        </p:scale>
        <p:origin x="-1470" y="-102"/>
      </p:cViewPr>
      <p:guideLst>
        <p:guide orient="horz" pos="2160"/>
        <p:guide pos="2880"/>
      </p:guideLst>
    </p:cSldViewPr>
  </p:slideViewPr>
  <p:notesTextViewPr>
    <p:cViewPr>
      <p:scale>
        <a:sx n="1" d="1"/>
        <a:sy n="1" d="1"/>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401AA5-C7D4-465C-95DF-C29B600BF3ED}" type="doc">
      <dgm:prSet loTypeId="urn:microsoft.com/office/officeart/2005/8/layout/hProcess9" loCatId="process" qsTypeId="urn:microsoft.com/office/officeart/2005/8/quickstyle/simple1" qsCatId="simple" csTypeId="urn:microsoft.com/office/officeart/2005/8/colors/accent1_2" csCatId="accent1" phldr="1"/>
      <dgm:spPr/>
    </dgm:pt>
    <dgm:pt modelId="{8ABDE0BF-CD0B-4E79-9215-A1DBB4553357}">
      <dgm:prSet phldrT="[Text]"/>
      <dgm:spPr/>
      <dgm:t>
        <a:bodyPr/>
        <a:lstStyle/>
        <a:p>
          <a:r>
            <a:rPr lang="en-US" dirty="0" smtClean="0"/>
            <a:t>Analyze Current Industrial Process</a:t>
          </a:r>
          <a:endParaRPr lang="en-US" dirty="0"/>
        </a:p>
      </dgm:t>
    </dgm:pt>
    <dgm:pt modelId="{B74F91F8-9247-4AB4-9186-18E7C200118D}" type="parTrans" cxnId="{FEC92F33-92F8-420D-ADC5-1E46C05F4AC1}">
      <dgm:prSet/>
      <dgm:spPr/>
      <dgm:t>
        <a:bodyPr/>
        <a:lstStyle/>
        <a:p>
          <a:endParaRPr lang="en-US"/>
        </a:p>
      </dgm:t>
    </dgm:pt>
    <dgm:pt modelId="{F7153FF7-2BCB-448E-9805-5ADADAD553D5}" type="sibTrans" cxnId="{FEC92F33-92F8-420D-ADC5-1E46C05F4AC1}">
      <dgm:prSet/>
      <dgm:spPr/>
      <dgm:t>
        <a:bodyPr/>
        <a:lstStyle/>
        <a:p>
          <a:endParaRPr lang="en-US"/>
        </a:p>
      </dgm:t>
    </dgm:pt>
    <dgm:pt modelId="{2B0DA266-6542-40D9-AD69-720DCDFC7F06}">
      <dgm:prSet phldrT="[Text]"/>
      <dgm:spPr/>
      <dgm:t>
        <a:bodyPr/>
        <a:lstStyle/>
        <a:p>
          <a:r>
            <a:rPr lang="en-US" dirty="0" smtClean="0"/>
            <a:t>Identify Gates for Data Ingress and Egress</a:t>
          </a:r>
          <a:endParaRPr lang="en-US" dirty="0"/>
        </a:p>
      </dgm:t>
    </dgm:pt>
    <dgm:pt modelId="{F2BBB8E2-E96B-4C12-9089-8FFB359D6B0D}" type="parTrans" cxnId="{DC7621AE-8D7E-45A7-976F-17B055CA92E1}">
      <dgm:prSet/>
      <dgm:spPr/>
      <dgm:t>
        <a:bodyPr/>
        <a:lstStyle/>
        <a:p>
          <a:endParaRPr lang="en-US"/>
        </a:p>
      </dgm:t>
    </dgm:pt>
    <dgm:pt modelId="{B80DCEEA-DF0D-4281-B5DF-40CD19DDF5C8}" type="sibTrans" cxnId="{DC7621AE-8D7E-45A7-976F-17B055CA92E1}">
      <dgm:prSet/>
      <dgm:spPr/>
      <dgm:t>
        <a:bodyPr/>
        <a:lstStyle/>
        <a:p>
          <a:endParaRPr lang="en-US"/>
        </a:p>
      </dgm:t>
    </dgm:pt>
    <dgm:pt modelId="{AB2C2D11-7F1A-42D7-B99E-57E27C587CF0}">
      <dgm:prSet phldrT="[Text]"/>
      <dgm:spPr/>
      <dgm:t>
        <a:bodyPr/>
        <a:lstStyle/>
        <a:p>
          <a:r>
            <a:rPr lang="en-US" dirty="0" smtClean="0"/>
            <a:t>Map to Available Big Data Sources</a:t>
          </a:r>
          <a:endParaRPr lang="en-US" dirty="0"/>
        </a:p>
      </dgm:t>
    </dgm:pt>
    <dgm:pt modelId="{9385A64D-9034-41E8-92E8-D2529916C74F}" type="parTrans" cxnId="{EB2AF979-DDED-4F88-A3CD-71B070EFF97D}">
      <dgm:prSet/>
      <dgm:spPr/>
      <dgm:t>
        <a:bodyPr/>
        <a:lstStyle/>
        <a:p>
          <a:endParaRPr lang="en-US"/>
        </a:p>
      </dgm:t>
    </dgm:pt>
    <dgm:pt modelId="{996060FF-E2C4-44B2-B234-6FCC76826486}" type="sibTrans" cxnId="{EB2AF979-DDED-4F88-A3CD-71B070EFF97D}">
      <dgm:prSet/>
      <dgm:spPr/>
      <dgm:t>
        <a:bodyPr/>
        <a:lstStyle/>
        <a:p>
          <a:endParaRPr lang="en-US"/>
        </a:p>
      </dgm:t>
    </dgm:pt>
    <dgm:pt modelId="{AC08C0CA-E88F-4C40-8B94-C7C5B40D2D58}">
      <dgm:prSet phldrT="[Text]"/>
      <dgm:spPr/>
      <dgm:t>
        <a:bodyPr/>
        <a:lstStyle/>
        <a:p>
          <a:r>
            <a:rPr lang="en-US" dirty="0" smtClean="0"/>
            <a:t>Automate Collection, Dissemination, and Application of Data</a:t>
          </a:r>
          <a:endParaRPr lang="en-US" dirty="0"/>
        </a:p>
      </dgm:t>
    </dgm:pt>
    <dgm:pt modelId="{65EA0A95-5AD3-4464-B4B9-D8E356455FA1}" type="parTrans" cxnId="{C17B28A4-9217-4414-87CA-E59CF4B5C001}">
      <dgm:prSet/>
      <dgm:spPr/>
      <dgm:t>
        <a:bodyPr/>
        <a:lstStyle/>
        <a:p>
          <a:endParaRPr lang="en-US"/>
        </a:p>
      </dgm:t>
    </dgm:pt>
    <dgm:pt modelId="{10F0711F-0F79-4406-96F9-5F4DA24D7FF6}" type="sibTrans" cxnId="{C17B28A4-9217-4414-87CA-E59CF4B5C001}">
      <dgm:prSet/>
      <dgm:spPr/>
      <dgm:t>
        <a:bodyPr/>
        <a:lstStyle/>
        <a:p>
          <a:endParaRPr lang="en-US"/>
        </a:p>
      </dgm:t>
    </dgm:pt>
    <dgm:pt modelId="{3BDF2A9E-2688-49C1-BDA9-B8A559CCCEBB}" type="pres">
      <dgm:prSet presAssocID="{FF401AA5-C7D4-465C-95DF-C29B600BF3ED}" presName="CompostProcess" presStyleCnt="0">
        <dgm:presLayoutVars>
          <dgm:dir/>
          <dgm:resizeHandles val="exact"/>
        </dgm:presLayoutVars>
      </dgm:prSet>
      <dgm:spPr/>
    </dgm:pt>
    <dgm:pt modelId="{A44DBDAB-DAA8-4809-AE44-5F2297D699F1}" type="pres">
      <dgm:prSet presAssocID="{FF401AA5-C7D4-465C-95DF-C29B600BF3ED}" presName="arrow" presStyleLbl="bgShp" presStyleIdx="0" presStyleCnt="1"/>
      <dgm:spPr/>
    </dgm:pt>
    <dgm:pt modelId="{52A86C57-30BD-4D13-89C7-00872F0896ED}" type="pres">
      <dgm:prSet presAssocID="{FF401AA5-C7D4-465C-95DF-C29B600BF3ED}" presName="linearProcess" presStyleCnt="0"/>
      <dgm:spPr/>
    </dgm:pt>
    <dgm:pt modelId="{12728DF2-8C4B-4B25-898B-93542FBB6D68}" type="pres">
      <dgm:prSet presAssocID="{8ABDE0BF-CD0B-4E79-9215-A1DBB4553357}" presName="textNode" presStyleLbl="node1" presStyleIdx="0" presStyleCnt="4">
        <dgm:presLayoutVars>
          <dgm:bulletEnabled val="1"/>
        </dgm:presLayoutVars>
      </dgm:prSet>
      <dgm:spPr/>
      <dgm:t>
        <a:bodyPr/>
        <a:lstStyle/>
        <a:p>
          <a:endParaRPr lang="en-US"/>
        </a:p>
      </dgm:t>
    </dgm:pt>
    <dgm:pt modelId="{62903774-5B54-41FF-AF1A-57ABF681EAA7}" type="pres">
      <dgm:prSet presAssocID="{F7153FF7-2BCB-448E-9805-5ADADAD553D5}" presName="sibTrans" presStyleCnt="0"/>
      <dgm:spPr/>
    </dgm:pt>
    <dgm:pt modelId="{098F7E16-A6CE-4510-9FBA-DFFD2E2116EC}" type="pres">
      <dgm:prSet presAssocID="{2B0DA266-6542-40D9-AD69-720DCDFC7F06}" presName="textNode" presStyleLbl="node1" presStyleIdx="1" presStyleCnt="4">
        <dgm:presLayoutVars>
          <dgm:bulletEnabled val="1"/>
        </dgm:presLayoutVars>
      </dgm:prSet>
      <dgm:spPr/>
      <dgm:t>
        <a:bodyPr/>
        <a:lstStyle/>
        <a:p>
          <a:endParaRPr lang="en-US"/>
        </a:p>
      </dgm:t>
    </dgm:pt>
    <dgm:pt modelId="{044CD334-6F7F-4779-AC28-0A2EBAC7D03C}" type="pres">
      <dgm:prSet presAssocID="{B80DCEEA-DF0D-4281-B5DF-40CD19DDF5C8}" presName="sibTrans" presStyleCnt="0"/>
      <dgm:spPr/>
    </dgm:pt>
    <dgm:pt modelId="{221D80F4-D04A-4F1E-B0FD-B9A453118251}" type="pres">
      <dgm:prSet presAssocID="{AB2C2D11-7F1A-42D7-B99E-57E27C587CF0}" presName="textNode" presStyleLbl="node1" presStyleIdx="2" presStyleCnt="4">
        <dgm:presLayoutVars>
          <dgm:bulletEnabled val="1"/>
        </dgm:presLayoutVars>
      </dgm:prSet>
      <dgm:spPr/>
      <dgm:t>
        <a:bodyPr/>
        <a:lstStyle/>
        <a:p>
          <a:endParaRPr lang="en-US"/>
        </a:p>
      </dgm:t>
    </dgm:pt>
    <dgm:pt modelId="{659C9904-F1B7-4C6D-B349-DC3AACA7FF22}" type="pres">
      <dgm:prSet presAssocID="{996060FF-E2C4-44B2-B234-6FCC76826486}" presName="sibTrans" presStyleCnt="0"/>
      <dgm:spPr/>
    </dgm:pt>
    <dgm:pt modelId="{1E823271-C2D9-48AC-835B-E1439E81406D}" type="pres">
      <dgm:prSet presAssocID="{AC08C0CA-E88F-4C40-8B94-C7C5B40D2D58}" presName="textNode" presStyleLbl="node1" presStyleIdx="3" presStyleCnt="4">
        <dgm:presLayoutVars>
          <dgm:bulletEnabled val="1"/>
        </dgm:presLayoutVars>
      </dgm:prSet>
      <dgm:spPr/>
      <dgm:t>
        <a:bodyPr/>
        <a:lstStyle/>
        <a:p>
          <a:endParaRPr lang="en-US"/>
        </a:p>
      </dgm:t>
    </dgm:pt>
  </dgm:ptLst>
  <dgm:cxnLst>
    <dgm:cxn modelId="{5AD45A31-3F8E-424C-83FE-11F5676C5C89}" type="presOf" srcId="{AC08C0CA-E88F-4C40-8B94-C7C5B40D2D58}" destId="{1E823271-C2D9-48AC-835B-E1439E81406D}" srcOrd="0" destOrd="0" presId="urn:microsoft.com/office/officeart/2005/8/layout/hProcess9"/>
    <dgm:cxn modelId="{FEC92F33-92F8-420D-ADC5-1E46C05F4AC1}" srcId="{FF401AA5-C7D4-465C-95DF-C29B600BF3ED}" destId="{8ABDE0BF-CD0B-4E79-9215-A1DBB4553357}" srcOrd="0" destOrd="0" parTransId="{B74F91F8-9247-4AB4-9186-18E7C200118D}" sibTransId="{F7153FF7-2BCB-448E-9805-5ADADAD553D5}"/>
    <dgm:cxn modelId="{CFA39BBE-EB54-1F4F-A8F3-D08AE86E068C}" type="presOf" srcId="{2B0DA266-6542-40D9-AD69-720DCDFC7F06}" destId="{098F7E16-A6CE-4510-9FBA-DFFD2E2116EC}" srcOrd="0" destOrd="0" presId="urn:microsoft.com/office/officeart/2005/8/layout/hProcess9"/>
    <dgm:cxn modelId="{04DA8F95-9C9B-1E41-B4A5-76518D38BD66}" type="presOf" srcId="{FF401AA5-C7D4-465C-95DF-C29B600BF3ED}" destId="{3BDF2A9E-2688-49C1-BDA9-B8A559CCCEBB}" srcOrd="0" destOrd="0" presId="urn:microsoft.com/office/officeart/2005/8/layout/hProcess9"/>
    <dgm:cxn modelId="{C2F2585C-97C1-DF4F-BEC6-D498A47F5A24}" type="presOf" srcId="{8ABDE0BF-CD0B-4E79-9215-A1DBB4553357}" destId="{12728DF2-8C4B-4B25-898B-93542FBB6D68}" srcOrd="0" destOrd="0" presId="urn:microsoft.com/office/officeart/2005/8/layout/hProcess9"/>
    <dgm:cxn modelId="{EB2AF979-DDED-4F88-A3CD-71B070EFF97D}" srcId="{FF401AA5-C7D4-465C-95DF-C29B600BF3ED}" destId="{AB2C2D11-7F1A-42D7-B99E-57E27C587CF0}" srcOrd="2" destOrd="0" parTransId="{9385A64D-9034-41E8-92E8-D2529916C74F}" sibTransId="{996060FF-E2C4-44B2-B234-6FCC76826486}"/>
    <dgm:cxn modelId="{BF68B632-B213-194E-AD75-0F3A1FB1838A}" type="presOf" srcId="{AB2C2D11-7F1A-42D7-B99E-57E27C587CF0}" destId="{221D80F4-D04A-4F1E-B0FD-B9A453118251}" srcOrd="0" destOrd="0" presId="urn:microsoft.com/office/officeart/2005/8/layout/hProcess9"/>
    <dgm:cxn modelId="{DC7621AE-8D7E-45A7-976F-17B055CA92E1}" srcId="{FF401AA5-C7D4-465C-95DF-C29B600BF3ED}" destId="{2B0DA266-6542-40D9-AD69-720DCDFC7F06}" srcOrd="1" destOrd="0" parTransId="{F2BBB8E2-E96B-4C12-9089-8FFB359D6B0D}" sibTransId="{B80DCEEA-DF0D-4281-B5DF-40CD19DDF5C8}"/>
    <dgm:cxn modelId="{C17B28A4-9217-4414-87CA-E59CF4B5C001}" srcId="{FF401AA5-C7D4-465C-95DF-C29B600BF3ED}" destId="{AC08C0CA-E88F-4C40-8B94-C7C5B40D2D58}" srcOrd="3" destOrd="0" parTransId="{65EA0A95-5AD3-4464-B4B9-D8E356455FA1}" sibTransId="{10F0711F-0F79-4406-96F9-5F4DA24D7FF6}"/>
    <dgm:cxn modelId="{EC46D320-10D1-D94E-9330-86A3864B7101}" type="presParOf" srcId="{3BDF2A9E-2688-49C1-BDA9-B8A559CCCEBB}" destId="{A44DBDAB-DAA8-4809-AE44-5F2297D699F1}" srcOrd="0" destOrd="0" presId="urn:microsoft.com/office/officeart/2005/8/layout/hProcess9"/>
    <dgm:cxn modelId="{253B2A3D-D71E-AF45-AF3A-05760174CDD4}" type="presParOf" srcId="{3BDF2A9E-2688-49C1-BDA9-B8A559CCCEBB}" destId="{52A86C57-30BD-4D13-89C7-00872F0896ED}" srcOrd="1" destOrd="0" presId="urn:microsoft.com/office/officeart/2005/8/layout/hProcess9"/>
    <dgm:cxn modelId="{38C80D4A-2FE1-2A4E-B175-7177EDB57D90}" type="presParOf" srcId="{52A86C57-30BD-4D13-89C7-00872F0896ED}" destId="{12728DF2-8C4B-4B25-898B-93542FBB6D68}" srcOrd="0" destOrd="0" presId="urn:microsoft.com/office/officeart/2005/8/layout/hProcess9"/>
    <dgm:cxn modelId="{CB894405-CB42-2245-A7FC-975CCD767B64}" type="presParOf" srcId="{52A86C57-30BD-4D13-89C7-00872F0896ED}" destId="{62903774-5B54-41FF-AF1A-57ABF681EAA7}" srcOrd="1" destOrd="0" presId="urn:microsoft.com/office/officeart/2005/8/layout/hProcess9"/>
    <dgm:cxn modelId="{6B14B2B6-8A63-FD4C-B338-CCAD1FD13DF4}" type="presParOf" srcId="{52A86C57-30BD-4D13-89C7-00872F0896ED}" destId="{098F7E16-A6CE-4510-9FBA-DFFD2E2116EC}" srcOrd="2" destOrd="0" presId="urn:microsoft.com/office/officeart/2005/8/layout/hProcess9"/>
    <dgm:cxn modelId="{92DEABF6-0C0C-2F43-B34D-910A956D3CAE}" type="presParOf" srcId="{52A86C57-30BD-4D13-89C7-00872F0896ED}" destId="{044CD334-6F7F-4779-AC28-0A2EBAC7D03C}" srcOrd="3" destOrd="0" presId="urn:microsoft.com/office/officeart/2005/8/layout/hProcess9"/>
    <dgm:cxn modelId="{6529ACA2-E3FE-094D-9CC7-93602896B10A}" type="presParOf" srcId="{52A86C57-30BD-4D13-89C7-00872F0896ED}" destId="{221D80F4-D04A-4F1E-B0FD-B9A453118251}" srcOrd="4" destOrd="0" presId="urn:microsoft.com/office/officeart/2005/8/layout/hProcess9"/>
    <dgm:cxn modelId="{66B1EBB9-B4BD-A44D-BA3B-CB1DA445856E}" type="presParOf" srcId="{52A86C57-30BD-4D13-89C7-00872F0896ED}" destId="{659C9904-F1B7-4C6D-B349-DC3AACA7FF22}" srcOrd="5" destOrd="0" presId="urn:microsoft.com/office/officeart/2005/8/layout/hProcess9"/>
    <dgm:cxn modelId="{9F0B3BD7-B102-034B-839B-AABA55013CC1}" type="presParOf" srcId="{52A86C57-30BD-4D13-89C7-00872F0896ED}" destId="{1E823271-C2D9-48AC-835B-E1439E81406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DBDAB-DAA8-4809-AE44-5F2297D699F1}">
      <dsp:nvSpPr>
        <dsp:cNvPr id="0" name=""/>
        <dsp:cNvSpPr/>
      </dsp:nvSpPr>
      <dsp:spPr>
        <a:xfrm>
          <a:off x="360044" y="0"/>
          <a:ext cx="4080510" cy="2108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28DF2-8C4B-4B25-898B-93542FBB6D68}">
      <dsp:nvSpPr>
        <dsp:cNvPr id="0" name=""/>
        <dsp:cNvSpPr/>
      </dsp:nvSpPr>
      <dsp:spPr>
        <a:xfrm>
          <a:off x="2402" y="632459"/>
          <a:ext cx="1155613" cy="84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Analyze Current Industrial Process</a:t>
          </a:r>
          <a:endParaRPr lang="en-US" sz="1000" kern="1200" dirty="0"/>
        </a:p>
      </dsp:txBody>
      <dsp:txXfrm>
        <a:off x="43568" y="673625"/>
        <a:ext cx="1073281" cy="760948"/>
      </dsp:txXfrm>
    </dsp:sp>
    <dsp:sp modelId="{098F7E16-A6CE-4510-9FBA-DFFD2E2116EC}">
      <dsp:nvSpPr>
        <dsp:cNvPr id="0" name=""/>
        <dsp:cNvSpPr/>
      </dsp:nvSpPr>
      <dsp:spPr>
        <a:xfrm>
          <a:off x="1215796" y="632459"/>
          <a:ext cx="1155613" cy="84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Identify Gates for Data Ingress and Egress</a:t>
          </a:r>
          <a:endParaRPr lang="en-US" sz="1000" kern="1200" dirty="0"/>
        </a:p>
      </dsp:txBody>
      <dsp:txXfrm>
        <a:off x="1256962" y="673625"/>
        <a:ext cx="1073281" cy="760948"/>
      </dsp:txXfrm>
    </dsp:sp>
    <dsp:sp modelId="{221D80F4-D04A-4F1E-B0FD-B9A453118251}">
      <dsp:nvSpPr>
        <dsp:cNvPr id="0" name=""/>
        <dsp:cNvSpPr/>
      </dsp:nvSpPr>
      <dsp:spPr>
        <a:xfrm>
          <a:off x="2429190" y="632459"/>
          <a:ext cx="1155613" cy="84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Map to Available Big Data Sources</a:t>
          </a:r>
          <a:endParaRPr lang="en-US" sz="1000" kern="1200" dirty="0"/>
        </a:p>
      </dsp:txBody>
      <dsp:txXfrm>
        <a:off x="2470356" y="673625"/>
        <a:ext cx="1073281" cy="760948"/>
      </dsp:txXfrm>
    </dsp:sp>
    <dsp:sp modelId="{1E823271-C2D9-48AC-835B-E1439E81406D}">
      <dsp:nvSpPr>
        <dsp:cNvPr id="0" name=""/>
        <dsp:cNvSpPr/>
      </dsp:nvSpPr>
      <dsp:spPr>
        <a:xfrm>
          <a:off x="3642584" y="632459"/>
          <a:ext cx="1155613" cy="84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Automate Collection, Dissemination, and Application of Data</a:t>
          </a:r>
          <a:endParaRPr lang="en-US" sz="1000" kern="1200" dirty="0"/>
        </a:p>
      </dsp:txBody>
      <dsp:txXfrm>
        <a:off x="3683750" y="673625"/>
        <a:ext cx="1073281" cy="7609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6B52FB99-8E12-4BFC-A5BD-BD81652C7435}" type="datetime1">
              <a:rPr lang="en-US"/>
              <a:pPr>
                <a:defRPr/>
              </a:pPr>
              <a:t>2/20/2014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ED7A0A6C-9CCD-4736-81F6-0FA97EA3D5F1}" type="slidenum">
              <a:rPr lang="en-US"/>
              <a:pPr>
                <a:defRPr/>
              </a:pPr>
              <a:t>‹#›</a:t>
            </a:fld>
            <a:endParaRPr lang="en-US"/>
          </a:p>
        </p:txBody>
      </p:sp>
    </p:spTree>
    <p:extLst>
      <p:ext uri="{BB962C8B-B14F-4D97-AF65-F5344CB8AC3E}">
        <p14:creationId xmlns:p14="http://schemas.microsoft.com/office/powerpoint/2010/main" val="207178668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AA4912-3657-4D66-943B-0A220F01DA55}"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913D42A3-A23E-4565-97BD-516180EFD578}" type="datetime4">
              <a:rPr lang="en-US" smtClean="0"/>
              <a:pPr>
                <a:defRPr/>
              </a:pPr>
              <a:t>February 20, 2014</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C57C235B-634A-4237-8E0E-F46EAF3DE437}"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43000" y="685800"/>
            <a:ext cx="4572000" cy="3429000"/>
          </a:xfrm>
          <a:ln/>
        </p:spPr>
      </p:sp>
      <p:sp>
        <p:nvSpPr>
          <p:cNvPr id="27651" name="Rectangle 3"/>
          <p:cNvSpPr>
            <a:spLocks noGrp="1" noChangeArrowheads="1"/>
          </p:cNvSpPr>
          <p:nvPr>
            <p:ph type="body" idx="1"/>
          </p:nvPr>
        </p:nvSpPr>
        <p:spPr>
          <a:noFill/>
          <a:ln w="9525"/>
        </p:spPr>
        <p:txBody>
          <a:bodyPr>
            <a:normAutofit fontScale="55000" lnSpcReduction="20000"/>
          </a:bodyPr>
          <a:lstStyle/>
          <a:p>
            <a:pPr>
              <a:buNone/>
            </a:pPr>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981232" y="6473086"/>
            <a:ext cx="2133600" cy="365125"/>
          </a:xfrm>
        </p:spPr>
        <p:txBody>
          <a:bodyPr/>
          <a:lstStyle>
            <a:lvl1pPr>
              <a:defRPr sz="1000"/>
            </a:lvl1pPr>
          </a:lstStyle>
          <a:p>
            <a:pPr>
              <a:defRPr/>
            </a:pPr>
            <a:fld id="{BF899450-F1BD-4620-B26C-97B8B1639EC7}" type="slidenum">
              <a:rPr lang="en-US" smtClean="0"/>
              <a:pPr>
                <a:defRPr/>
              </a:pPr>
              <a:t>‹#›</a:t>
            </a:fld>
            <a:endParaRPr lang="en-US" dirty="0"/>
          </a:p>
        </p:txBody>
      </p:sp>
    </p:spTree>
    <p:extLst>
      <p:ext uri="{BB962C8B-B14F-4D97-AF65-F5344CB8AC3E}">
        <p14:creationId xmlns:p14="http://schemas.microsoft.com/office/powerpoint/2010/main" val="123571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990960" y="6473086"/>
            <a:ext cx="2133600" cy="365125"/>
          </a:xfrm>
        </p:spPr>
        <p:txBody>
          <a:bodyPr/>
          <a:lstStyle>
            <a:lvl1pPr>
              <a:defRPr sz="1000"/>
            </a:lvl1pPr>
          </a:lstStyle>
          <a:p>
            <a:pPr>
              <a:defRPr/>
            </a:pPr>
            <a:fld id="{E6430ED8-D924-452E-8181-0ACC1030F988}" type="slidenum">
              <a:rPr lang="en-US" smtClean="0"/>
              <a:pPr>
                <a:defRPr/>
              </a:pPr>
              <a:t>‹#›</a:t>
            </a:fld>
            <a:endParaRPr lang="en-US" dirty="0"/>
          </a:p>
        </p:txBody>
      </p:sp>
    </p:spTree>
    <p:extLst>
      <p:ext uri="{BB962C8B-B14F-4D97-AF65-F5344CB8AC3E}">
        <p14:creationId xmlns:p14="http://schemas.microsoft.com/office/powerpoint/2010/main" val="195449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a:xfrm>
            <a:off x="6990960" y="6473086"/>
            <a:ext cx="2133600" cy="365125"/>
          </a:xfrm>
        </p:spPr>
        <p:txBody>
          <a:bodyPr/>
          <a:lstStyle>
            <a:lvl1pPr>
              <a:defRPr sz="1000"/>
            </a:lvl1pPr>
          </a:lstStyle>
          <a:p>
            <a:pPr>
              <a:defRPr/>
            </a:pPr>
            <a:fld id="{FAB50135-211C-4B0B-98E5-4664589309A5}" type="slidenum">
              <a:rPr lang="en-US" smtClean="0"/>
              <a:pPr>
                <a:defRPr/>
              </a:pPr>
              <a:t>‹#›</a:t>
            </a:fld>
            <a:endParaRPr lang="en-US" dirty="0"/>
          </a:p>
        </p:txBody>
      </p:sp>
    </p:spTree>
    <p:extLst>
      <p:ext uri="{BB962C8B-B14F-4D97-AF65-F5344CB8AC3E}">
        <p14:creationId xmlns:p14="http://schemas.microsoft.com/office/powerpoint/2010/main" val="41478298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1300" y="274638"/>
            <a:ext cx="82296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7004050" y="6492537"/>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898989"/>
                </a:solidFill>
              </a:defRPr>
            </a:lvl1pPr>
          </a:lstStyle>
          <a:p>
            <a:pPr>
              <a:defRPr/>
            </a:pPr>
            <a:fld id="{9A3D6090-C070-46DB-8E0F-EDE6E9A9B8D2}" type="slidenum">
              <a:rPr lang="en-US" smtClean="0"/>
              <a:pPr>
                <a:defRPr/>
              </a:pPr>
              <a:t>‹#›</a:t>
            </a:fld>
            <a:endParaRPr lang="en-US" dirty="0"/>
          </a:p>
        </p:txBody>
      </p:sp>
      <p:sp>
        <p:nvSpPr>
          <p:cNvPr id="1031" name="Line 4"/>
          <p:cNvSpPr>
            <a:spLocks noChangeShapeType="1"/>
          </p:cNvSpPr>
          <p:nvPr/>
        </p:nvSpPr>
        <p:spPr bwMode="auto">
          <a:xfrm>
            <a:off x="0" y="957263"/>
            <a:ext cx="9137650" cy="0"/>
          </a:xfrm>
          <a:prstGeom prst="line">
            <a:avLst/>
          </a:prstGeom>
          <a:noFill/>
          <a:ln w="12700">
            <a:solidFill>
              <a:srgbClr val="CE112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2" name="Picture 9" descr="BBn Technologies_RGB_R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4900" y="190500"/>
            <a:ext cx="144303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userDrawn="1"/>
        </p:nvSpPr>
        <p:spPr>
          <a:xfrm>
            <a:off x="10387" y="6481042"/>
            <a:ext cx="34290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l" defTabSz="457200" rtl="0" eaLnBrk="0" fontAlgn="auto" hangingPunct="0">
              <a:spcBef>
                <a:spcPts val="0"/>
              </a:spcBef>
              <a:spcAft>
                <a:spcPts val="0"/>
              </a:spcAft>
              <a:defRPr sz="4900" b="1"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4900" b="1"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4900" b="1"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4900" b="1"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4900" b="1"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4900" b="1"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4900" b="1"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4900" b="1"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4900" b="1" kern="1200">
                <a:solidFill>
                  <a:schemeClr val="tx1"/>
                </a:solidFill>
                <a:latin typeface="Arial" pitchFamily="34" charset="0"/>
                <a:ea typeface="ＭＳ Ｐゴシック" pitchFamily="34" charset="-128"/>
                <a:cs typeface="+mn-cs"/>
              </a:defRPr>
            </a:lvl9pPr>
          </a:lstStyle>
          <a:p>
            <a:pPr eaLnBrk="1" hangingPunct="1"/>
            <a:r>
              <a:rPr lang="en-US" sz="1000" b="0" dirty="0" smtClean="0">
                <a:solidFill>
                  <a:schemeClr val="bg1">
                    <a:lumMod val="50000"/>
                  </a:schemeClr>
                </a:solidFill>
              </a:rPr>
              <a:t>BBN Technologies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xStyles>
    <p:titleStyle>
      <a:lvl1pPr algn="l" defTabSz="457200" rtl="0" eaLnBrk="1" fontAlgn="base" hangingPunct="1">
        <a:spcBef>
          <a:spcPct val="0"/>
        </a:spcBef>
        <a:spcAft>
          <a:spcPct val="0"/>
        </a:spcAft>
        <a:defRPr sz="3200" kern="1200">
          <a:solidFill>
            <a:schemeClr val="tx1"/>
          </a:solidFill>
          <a:latin typeface="Arial"/>
          <a:ea typeface="ＭＳ Ｐゴシック" charset="-128"/>
          <a:cs typeface="Arial"/>
        </a:defRPr>
      </a:lvl1pPr>
      <a:lvl2pPr algn="l" defTabSz="457200" rtl="0" eaLnBrk="1" fontAlgn="base" hangingPunct="1">
        <a:spcBef>
          <a:spcPct val="0"/>
        </a:spcBef>
        <a:spcAft>
          <a:spcPct val="0"/>
        </a:spcAft>
        <a:defRPr sz="3200">
          <a:solidFill>
            <a:schemeClr val="tx1"/>
          </a:solidFill>
          <a:latin typeface="Arial" charset="0"/>
          <a:ea typeface="ＭＳ Ｐゴシック" charset="-128"/>
          <a:cs typeface="Arial" charset="0"/>
        </a:defRPr>
      </a:lvl2pPr>
      <a:lvl3pPr algn="l" defTabSz="457200" rtl="0" eaLnBrk="1" fontAlgn="base" hangingPunct="1">
        <a:spcBef>
          <a:spcPct val="0"/>
        </a:spcBef>
        <a:spcAft>
          <a:spcPct val="0"/>
        </a:spcAft>
        <a:defRPr sz="3200">
          <a:solidFill>
            <a:schemeClr val="tx1"/>
          </a:solidFill>
          <a:latin typeface="Arial" charset="0"/>
          <a:ea typeface="ＭＳ Ｐゴシック" charset="-128"/>
          <a:cs typeface="Arial" charset="0"/>
        </a:defRPr>
      </a:lvl3pPr>
      <a:lvl4pPr algn="l" defTabSz="457200" rtl="0" eaLnBrk="1" fontAlgn="base" hangingPunct="1">
        <a:spcBef>
          <a:spcPct val="0"/>
        </a:spcBef>
        <a:spcAft>
          <a:spcPct val="0"/>
        </a:spcAft>
        <a:defRPr sz="3200">
          <a:solidFill>
            <a:schemeClr val="tx1"/>
          </a:solidFill>
          <a:latin typeface="Arial" charset="0"/>
          <a:ea typeface="ＭＳ Ｐゴシック" charset="-128"/>
          <a:cs typeface="Arial" charset="0"/>
        </a:defRPr>
      </a:lvl4pPr>
      <a:lvl5pPr algn="l" defTabSz="457200" rtl="0" eaLnBrk="1" fontAlgn="base" hangingPunct="1">
        <a:spcBef>
          <a:spcPct val="0"/>
        </a:spcBef>
        <a:spcAft>
          <a:spcPct val="0"/>
        </a:spcAft>
        <a:defRPr sz="3200">
          <a:solidFill>
            <a:schemeClr val="tx1"/>
          </a:solidFill>
          <a:latin typeface="Arial" charset="0"/>
          <a:ea typeface="ＭＳ Ｐゴシック" charset="-128"/>
          <a:cs typeface="Arial" charset="0"/>
        </a:defRPr>
      </a:lvl5pPr>
      <a:lvl6pPr marL="4572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6pPr>
      <a:lvl7pPr marL="9144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7pPr>
      <a:lvl8pPr marL="13716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8pPr>
      <a:lvl9pPr marL="18288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128"/>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jpeg"/><Relationship Id="rId26" Type="http://schemas.openxmlformats.org/officeDocument/2006/relationships/image" Target="../media/image39.jpeg"/><Relationship Id="rId3" Type="http://schemas.openxmlformats.org/officeDocument/2006/relationships/image" Target="../media/image17.jpeg"/><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gif"/><Relationship Id="rId17" Type="http://schemas.openxmlformats.org/officeDocument/2006/relationships/image" Target="../media/image30.jpeg"/><Relationship Id="rId25" Type="http://schemas.openxmlformats.org/officeDocument/2006/relationships/image" Target="../media/image38.jpeg"/><Relationship Id="rId2" Type="http://schemas.openxmlformats.org/officeDocument/2006/relationships/image" Target="../media/image16.png"/><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www.prlog.org/11935107-can-you-spot-loginnos-device-on-the-container.jpg" TargetMode="External"/><Relationship Id="rId11" Type="http://schemas.openxmlformats.org/officeDocument/2006/relationships/image" Target="../media/image24.jpeg"/><Relationship Id="rId24" Type="http://schemas.openxmlformats.org/officeDocument/2006/relationships/image" Target="../media/image37.jpeg"/><Relationship Id="rId5" Type="http://schemas.openxmlformats.org/officeDocument/2006/relationships/image" Target="../media/image19.jpeg"/><Relationship Id="rId15" Type="http://schemas.openxmlformats.org/officeDocument/2006/relationships/image" Target="../media/image28.jpeg"/><Relationship Id="rId23" Type="http://schemas.openxmlformats.org/officeDocument/2006/relationships/image" Target="../media/image36.jpeg"/><Relationship Id="rId28" Type="http://schemas.openxmlformats.org/officeDocument/2006/relationships/image" Target="../media/image41.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8.pn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png"/><Relationship Id="rId27"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0"/>
            <a:ext cx="9144000" cy="6858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Arial"/>
              <a:ea typeface="+mn-ea"/>
            </a:endParaRPr>
          </a:p>
        </p:txBody>
      </p:sp>
      <p:pic>
        <p:nvPicPr>
          <p:cNvPr id="2051" name="Picture 18" descr="screen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58750"/>
            <a:ext cx="43942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2311400"/>
            <a:ext cx="9144000" cy="1092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pic>
        <p:nvPicPr>
          <p:cNvPr id="2053" name="Picture 4" descr="RTN_BBNtech_primar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5988050"/>
            <a:ext cx="1514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7163" y="152400"/>
            <a:ext cx="8820150" cy="6596063"/>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7" name="Rectangle 6"/>
          <p:cNvSpPr/>
          <p:nvPr/>
        </p:nvSpPr>
        <p:spPr>
          <a:xfrm>
            <a:off x="8977313" y="2311400"/>
            <a:ext cx="166687" cy="1092200"/>
          </a:xfrm>
          <a:prstGeom prst="rect">
            <a:avLst/>
          </a:prstGeom>
          <a:solidFill>
            <a:srgbClr val="D7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cxnSp>
        <p:nvCxnSpPr>
          <p:cNvPr id="11" name="Straight Connector 10"/>
          <p:cNvCxnSpPr/>
          <p:nvPr/>
        </p:nvCxnSpPr>
        <p:spPr>
          <a:xfrm rot="5400000">
            <a:off x="-1798638" y="3449638"/>
            <a:ext cx="6596063" cy="1588"/>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58750" y="2311400"/>
            <a:ext cx="1341438" cy="10922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2058" name="TextBox 15"/>
          <p:cNvSpPr txBox="1">
            <a:spLocks noChangeArrowheads="1"/>
          </p:cNvSpPr>
          <p:nvPr/>
        </p:nvSpPr>
        <p:spPr bwMode="auto">
          <a:xfrm>
            <a:off x="1511300" y="557073"/>
            <a:ext cx="7477125"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3600" dirty="0"/>
              <a:t>DIMACS/RUCIA Workshop on Information Assurance in the Era of Big Data</a:t>
            </a:r>
            <a:endParaRPr lang="en-US" sz="3600" b="1" dirty="0">
              <a:solidFill>
                <a:srgbClr val="C00000"/>
              </a:solidFill>
            </a:endParaRPr>
          </a:p>
        </p:txBody>
      </p:sp>
      <p:sp>
        <p:nvSpPr>
          <p:cNvPr id="2059" name="TextBox 16"/>
          <p:cNvSpPr txBox="1">
            <a:spLocks noChangeArrowheads="1"/>
          </p:cNvSpPr>
          <p:nvPr/>
        </p:nvSpPr>
        <p:spPr bwMode="auto">
          <a:xfrm>
            <a:off x="1511300" y="2485785"/>
            <a:ext cx="736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2400" u="sng" dirty="0" smtClean="0">
                <a:solidFill>
                  <a:schemeClr val="bg1"/>
                </a:solidFill>
              </a:rPr>
              <a:t>Opportunities and Challenges for Internet-derived Big Data</a:t>
            </a:r>
            <a:endParaRPr lang="en-US" sz="2400" u="sng" dirty="0">
              <a:solidFill>
                <a:schemeClr val="bg1"/>
              </a:solidFill>
            </a:endParaRPr>
          </a:p>
        </p:txBody>
      </p:sp>
      <p:sp>
        <p:nvSpPr>
          <p:cNvPr id="13" name="Text Box 110"/>
          <p:cNvSpPr txBox="1">
            <a:spLocks noChangeArrowheads="1"/>
          </p:cNvSpPr>
          <p:nvPr/>
        </p:nvSpPr>
        <p:spPr bwMode="auto">
          <a:xfrm>
            <a:off x="3663951" y="3631191"/>
            <a:ext cx="521176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900" b="1">
                <a:solidFill>
                  <a:schemeClr val="tx1"/>
                </a:solidFill>
                <a:latin typeface="Arial" pitchFamily="34" charset="0"/>
                <a:ea typeface="ＭＳ Ｐゴシック" pitchFamily="34" charset="-128"/>
              </a:defRPr>
            </a:lvl1pPr>
            <a:lvl2pPr marL="742950" indent="-285750" eaLnBrk="0" hangingPunct="0">
              <a:defRPr sz="4900" b="1">
                <a:solidFill>
                  <a:schemeClr val="tx1"/>
                </a:solidFill>
                <a:latin typeface="Arial" pitchFamily="34" charset="0"/>
                <a:ea typeface="ＭＳ Ｐゴシック" pitchFamily="34" charset="-128"/>
              </a:defRPr>
            </a:lvl2pPr>
            <a:lvl3pPr marL="1143000" indent="-228600" eaLnBrk="0" hangingPunct="0">
              <a:defRPr sz="4900" b="1">
                <a:solidFill>
                  <a:schemeClr val="tx1"/>
                </a:solidFill>
                <a:latin typeface="Arial" pitchFamily="34" charset="0"/>
                <a:ea typeface="ＭＳ Ｐゴシック" pitchFamily="34" charset="-128"/>
              </a:defRPr>
            </a:lvl3pPr>
            <a:lvl4pPr marL="1600200" indent="-228600" eaLnBrk="0" hangingPunct="0">
              <a:defRPr sz="4900" b="1">
                <a:solidFill>
                  <a:schemeClr val="tx1"/>
                </a:solidFill>
                <a:latin typeface="Arial" pitchFamily="34" charset="0"/>
                <a:ea typeface="ＭＳ Ｐゴシック" pitchFamily="34" charset="-128"/>
              </a:defRPr>
            </a:lvl4pPr>
            <a:lvl5pPr marL="2057400" indent="-228600" eaLnBrk="0" hangingPunct="0">
              <a:defRPr sz="49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9pPr>
          </a:lstStyle>
          <a:p>
            <a:pPr algn="r" eaLnBrk="1" hangingPunct="1">
              <a:spcBef>
                <a:spcPct val="50000"/>
              </a:spcBef>
            </a:pPr>
            <a:r>
              <a:rPr lang="en-US" sz="1400" dirty="0" smtClean="0"/>
              <a:t>February 6, 2014</a:t>
            </a:r>
            <a:endParaRPr lang="en-US" sz="1400" dirty="0"/>
          </a:p>
          <a:p>
            <a:pPr algn="r" eaLnBrk="1" hangingPunct="1">
              <a:spcBef>
                <a:spcPct val="50000"/>
              </a:spcBef>
            </a:pPr>
            <a:endParaRPr lang="en-US" sz="1400" dirty="0"/>
          </a:p>
          <a:p>
            <a:pPr algn="r"/>
            <a:r>
              <a:rPr lang="en-US" sz="1400" dirty="0" smtClean="0"/>
              <a:t>John-Francis  Mergen</a:t>
            </a:r>
          </a:p>
          <a:p>
            <a:pPr algn="r"/>
            <a:r>
              <a:rPr lang="en-US" sz="1400" dirty="0" smtClean="0"/>
              <a:t>Raytheon, BBN Technologies</a:t>
            </a:r>
            <a:endParaRPr lang="en-US" sz="1400" dirty="0"/>
          </a:p>
        </p:txBody>
      </p:sp>
      <p:sp>
        <p:nvSpPr>
          <p:cNvPr id="15" name="Text Box 110"/>
          <p:cNvSpPr txBox="1">
            <a:spLocks noChangeArrowheads="1"/>
          </p:cNvSpPr>
          <p:nvPr/>
        </p:nvSpPr>
        <p:spPr bwMode="auto">
          <a:xfrm>
            <a:off x="6096794" y="4738044"/>
            <a:ext cx="27789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900" b="1">
                <a:solidFill>
                  <a:schemeClr val="tx1"/>
                </a:solidFill>
                <a:latin typeface="Arial" pitchFamily="34" charset="0"/>
                <a:ea typeface="ＭＳ Ｐゴシック" pitchFamily="34" charset="-128"/>
              </a:defRPr>
            </a:lvl1pPr>
            <a:lvl2pPr marL="742950" indent="-285750" eaLnBrk="0" hangingPunct="0">
              <a:defRPr sz="4900" b="1">
                <a:solidFill>
                  <a:schemeClr val="tx1"/>
                </a:solidFill>
                <a:latin typeface="Arial" pitchFamily="34" charset="0"/>
                <a:ea typeface="ＭＳ Ｐゴシック" pitchFamily="34" charset="-128"/>
              </a:defRPr>
            </a:lvl2pPr>
            <a:lvl3pPr marL="1143000" indent="-228600" eaLnBrk="0" hangingPunct="0">
              <a:defRPr sz="4900" b="1">
                <a:solidFill>
                  <a:schemeClr val="tx1"/>
                </a:solidFill>
                <a:latin typeface="Arial" pitchFamily="34" charset="0"/>
                <a:ea typeface="ＭＳ Ｐゴシック" pitchFamily="34" charset="-128"/>
              </a:defRPr>
            </a:lvl3pPr>
            <a:lvl4pPr marL="1600200" indent="-228600" eaLnBrk="0" hangingPunct="0">
              <a:defRPr sz="4900" b="1">
                <a:solidFill>
                  <a:schemeClr val="tx1"/>
                </a:solidFill>
                <a:latin typeface="Arial" pitchFamily="34" charset="0"/>
                <a:ea typeface="ＭＳ Ｐゴシック" pitchFamily="34" charset="-128"/>
              </a:defRPr>
            </a:lvl4pPr>
            <a:lvl5pPr marL="2057400" indent="-228600" eaLnBrk="0" hangingPunct="0">
              <a:defRPr sz="49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900" b="1">
                <a:solidFill>
                  <a:schemeClr val="tx1"/>
                </a:solidFill>
                <a:latin typeface="Arial" pitchFamily="34" charset="0"/>
                <a:ea typeface="ＭＳ Ｐゴシック" pitchFamily="34" charset="-128"/>
              </a:defRPr>
            </a:lvl9pPr>
          </a:lstStyle>
          <a:p>
            <a:pPr algn="r" eaLnBrk="1" hangingPunct="1"/>
            <a:r>
              <a:rPr lang="en-US" sz="1400" b="0" dirty="0" err="1" smtClean="0"/>
              <a:t>jfmergen</a:t>
            </a:r>
            <a:r>
              <a:rPr lang="en-US" sz="1400" b="0" dirty="0" smtClean="0"/>
              <a:t> at </a:t>
            </a:r>
            <a:r>
              <a:rPr lang="en-US" sz="1400" b="0" dirty="0" err="1" smtClean="0"/>
              <a:t>bbn.com</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382000" cy="5029200"/>
          </a:xfrm>
        </p:spPr>
        <p:txBody>
          <a:bodyPr/>
          <a:lstStyle/>
          <a:p>
            <a:pPr marL="0" indent="0">
              <a:buNone/>
            </a:pPr>
            <a:r>
              <a:rPr lang="en-US" sz="2400" dirty="0" smtClean="0"/>
              <a:t>Code repositories provide a rich corpus of bugs, issues, defects, errors and noise</a:t>
            </a:r>
            <a:endParaRPr lang="en-US" sz="1400" dirty="0" smtClean="0"/>
          </a:p>
          <a:p>
            <a:r>
              <a:rPr lang="en-US" sz="1800" b="1" dirty="0" smtClean="0"/>
              <a:t>Problem</a:t>
            </a:r>
            <a:r>
              <a:rPr lang="en-US" sz="1800" dirty="0" smtClean="0"/>
              <a:t>: </a:t>
            </a:r>
            <a:r>
              <a:rPr lang="en-US" sz="1600" i="1" dirty="0" smtClean="0"/>
              <a:t>The “Patch and Pray” model of software development is non linear with respect to the quantity of software in production. The advantage is on the side of the attacker, with imperfections being easier to find than solutions and is only getting worse as the amount of software and our reliance on software systems increase.</a:t>
            </a:r>
            <a:endParaRPr lang="en-US" sz="1800" i="1" dirty="0" smtClean="0"/>
          </a:p>
          <a:p>
            <a:r>
              <a:rPr lang="en-US" sz="1800" b="1" dirty="0" smtClean="0"/>
              <a:t>Impact</a:t>
            </a:r>
            <a:r>
              <a:rPr lang="en-US" sz="1800" dirty="0" smtClean="0"/>
              <a:t>: </a:t>
            </a:r>
            <a:r>
              <a:rPr lang="en-US" sz="1600" i="1" dirty="0" smtClean="0"/>
              <a:t>Invert the strategic advantage by changing the detection function from fragile expert systems (e.g. lint, </a:t>
            </a:r>
            <a:r>
              <a:rPr lang="en-US" sz="1600" i="1" dirty="0" err="1" smtClean="0"/>
              <a:t>valgrind</a:t>
            </a:r>
            <a:r>
              <a:rPr lang="en-US" sz="1600" i="1" dirty="0" smtClean="0"/>
              <a:t>) to non deterministic GDS analysis</a:t>
            </a:r>
            <a:endParaRPr lang="en-US" sz="1800" i="1" dirty="0" smtClean="0"/>
          </a:p>
          <a:p>
            <a:r>
              <a:rPr lang="en-US" sz="1800" b="1" dirty="0" smtClean="0"/>
              <a:t>Why Now?</a:t>
            </a:r>
            <a:r>
              <a:rPr lang="en-US" sz="1800" dirty="0" smtClean="0"/>
              <a:t> </a:t>
            </a:r>
            <a:r>
              <a:rPr lang="en-US" sz="1600" i="1" dirty="0" smtClean="0"/>
              <a:t>Tipping point in the quantity of open source. Advances in distributed graph databases (e.g. Titan, Neo4j, </a:t>
            </a:r>
            <a:r>
              <a:rPr lang="en-US" sz="1600" i="1" dirty="0" err="1" smtClean="0"/>
              <a:t>Dex</a:t>
            </a:r>
            <a:r>
              <a:rPr lang="en-US" sz="1600" i="1" dirty="0" smtClean="0"/>
              <a:t>). Advances in non expert system program analysis and cross applications of </a:t>
            </a:r>
            <a:r>
              <a:rPr lang="en-US" sz="1600" i="1" dirty="0" err="1" smtClean="0"/>
              <a:t>BigData</a:t>
            </a:r>
            <a:r>
              <a:rPr lang="en-US" sz="1600" i="1" dirty="0"/>
              <a:t> </a:t>
            </a:r>
            <a:r>
              <a:rPr lang="en-US" sz="1600" i="1" dirty="0" smtClean="0"/>
              <a:t>techniques.</a:t>
            </a:r>
          </a:p>
          <a:p>
            <a:r>
              <a:rPr lang="en-US" sz="1800" b="1" dirty="0" smtClean="0"/>
              <a:t>What’s Hard?</a:t>
            </a:r>
            <a:r>
              <a:rPr lang="en-US" sz="1800" dirty="0" smtClean="0"/>
              <a:t> </a:t>
            </a:r>
            <a:r>
              <a:rPr lang="en-US" sz="1600" i="1" dirty="0" smtClean="0"/>
              <a:t>Understanding unstructured code metadata, GDS similarity metrics, scale, normalization of GDS functions for cross application, meaningful metrics</a:t>
            </a:r>
            <a:endParaRPr lang="en-US" sz="1800" i="1" dirty="0"/>
          </a:p>
        </p:txBody>
      </p:sp>
      <p:sp>
        <p:nvSpPr>
          <p:cNvPr id="3" name="Title 2"/>
          <p:cNvSpPr>
            <a:spLocks noGrp="1"/>
          </p:cNvSpPr>
          <p:nvPr>
            <p:ph type="title"/>
          </p:nvPr>
        </p:nvSpPr>
        <p:spPr/>
        <p:txBody>
          <a:bodyPr>
            <a:normAutofit/>
          </a:bodyPr>
          <a:lstStyle/>
          <a:p>
            <a:r>
              <a:rPr lang="en-US" sz="2800" dirty="0" err="1" smtClean="0"/>
              <a:t>BigCode</a:t>
            </a:r>
            <a:r>
              <a:rPr lang="en-US" sz="2800" dirty="0" smtClean="0"/>
              <a:t>, quality analysis from OS mining</a:t>
            </a:r>
            <a:endParaRPr lang="en-US" sz="2800" dirty="0"/>
          </a:p>
        </p:txBody>
      </p:sp>
      <p:sp>
        <p:nvSpPr>
          <p:cNvPr id="5" name="Slide Number Placeholder 4"/>
          <p:cNvSpPr>
            <a:spLocks noGrp="1"/>
          </p:cNvSpPr>
          <p:nvPr>
            <p:ph type="sldNum" sz="quarter" idx="4294967295"/>
          </p:nvPr>
        </p:nvSpPr>
        <p:spPr>
          <a:xfrm>
            <a:off x="2938463" y="6586538"/>
            <a:ext cx="3255962" cy="254000"/>
          </a:xfrm>
          <a:prstGeom prst="rect">
            <a:avLst/>
          </a:prstGeom>
        </p:spPr>
        <p:txBody>
          <a:bodyPr/>
          <a:lstStyle/>
          <a:p>
            <a:pPr>
              <a:defRPr/>
            </a:pPr>
            <a:fld id="{F7547167-A71D-480F-9BCA-E145EA09B6C9}" type="slidenum">
              <a:rPr lang="en-US" smtClean="0"/>
              <a:pPr>
                <a:defRPr/>
              </a:pPr>
              <a:t>10</a:t>
            </a:fld>
            <a:endParaRPr lang="en-US"/>
          </a:p>
        </p:txBody>
      </p:sp>
    </p:spTree>
    <p:extLst>
      <p:ext uri="{BB962C8B-B14F-4D97-AF65-F5344CB8AC3E}">
        <p14:creationId xmlns:p14="http://schemas.microsoft.com/office/powerpoint/2010/main" val="310078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Characterization</a:t>
            </a:r>
            <a:endParaRPr lang="en-US" dirty="0"/>
          </a:p>
        </p:txBody>
      </p:sp>
      <p:sp>
        <p:nvSpPr>
          <p:cNvPr id="3" name="Content Placeholder 2"/>
          <p:cNvSpPr>
            <a:spLocks noGrp="1"/>
          </p:cNvSpPr>
          <p:nvPr>
            <p:ph idx="1"/>
          </p:nvPr>
        </p:nvSpPr>
        <p:spPr>
          <a:xfrm>
            <a:off x="457200" y="997794"/>
            <a:ext cx="8229600" cy="5433948"/>
          </a:xfrm>
        </p:spPr>
        <p:txBody>
          <a:bodyPr/>
          <a:lstStyle/>
          <a:p>
            <a:r>
              <a:rPr lang="en-US" sz="2400" dirty="0" smtClean="0"/>
              <a:t>Problem: Screening of apps for commercial or enterprise app stores largely manual, expertise intensive</a:t>
            </a:r>
          </a:p>
          <a:p>
            <a:endParaRPr lang="en-US" dirty="0" smtClean="0"/>
          </a:p>
          <a:p>
            <a:endParaRPr lang="en-US" dirty="0" smtClean="0"/>
          </a:p>
          <a:p>
            <a:endParaRPr lang="en-US" dirty="0"/>
          </a:p>
          <a:p>
            <a:r>
              <a:rPr lang="en-US" sz="2400" dirty="0" smtClean="0"/>
              <a:t>New capability: Automated mining of app code to detect forgeries, track repackaging and shared library usage, find common vulnerabilities</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01838"/>
            <a:ext cx="5943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 y="4535488"/>
            <a:ext cx="8785225" cy="222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313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App Characterization (2)</a:t>
            </a:r>
            <a:endParaRPr lang="en-US" dirty="0"/>
          </a:p>
        </p:txBody>
      </p:sp>
      <p:sp>
        <p:nvSpPr>
          <p:cNvPr id="3" name="Content Placeholder 2"/>
          <p:cNvSpPr>
            <a:spLocks noGrp="1"/>
          </p:cNvSpPr>
          <p:nvPr>
            <p:ph idx="1"/>
          </p:nvPr>
        </p:nvSpPr>
        <p:spPr>
          <a:xfrm>
            <a:off x="457200" y="957264"/>
            <a:ext cx="8229600" cy="5629274"/>
          </a:xfrm>
        </p:spPr>
        <p:txBody>
          <a:bodyPr/>
          <a:lstStyle/>
          <a:p>
            <a:r>
              <a:rPr lang="en-US" sz="2400" dirty="0" smtClean="0"/>
              <a:t>Initial capabilities technologies are already applicable</a:t>
            </a:r>
          </a:p>
          <a:p>
            <a:pPr lvl="1"/>
            <a:r>
              <a:rPr lang="en-US" sz="2000" dirty="0" smtClean="0"/>
              <a:t>Static analysis fingerprinting (easier with Java byte-code than x86)</a:t>
            </a:r>
          </a:p>
          <a:p>
            <a:pPr lvl="1"/>
            <a:r>
              <a:rPr lang="en-US" sz="2000" dirty="0" smtClean="0"/>
              <a:t>Large-scale similarity comparisons and clustering of apps</a:t>
            </a:r>
          </a:p>
          <a:p>
            <a:pPr lvl="1"/>
            <a:r>
              <a:rPr lang="en-US" sz="2000" dirty="0" smtClean="0"/>
              <a:t>Large-scale code subset comparisons (shared subroutines or “components” with many subroutines; “diff” to identify new code)</a:t>
            </a:r>
            <a:endParaRPr lang="en-US" sz="2000" dirty="0"/>
          </a:p>
        </p:txBody>
      </p:sp>
      <p:sp>
        <p:nvSpPr>
          <p:cNvPr id="5" name="Slide Number Placeholder 4"/>
          <p:cNvSpPr>
            <a:spLocks noGrp="1"/>
          </p:cNvSpPr>
          <p:nvPr>
            <p:ph type="sldNum" sz="quarter" idx="12"/>
          </p:nvPr>
        </p:nvSpPr>
        <p:spPr/>
        <p:txBody>
          <a:bodyPr/>
          <a:lstStyle/>
          <a:p>
            <a:pPr>
              <a:defRPr/>
            </a:pPr>
            <a:fld id="{F5265D32-6F19-49CB-ABD3-6F61DDF29B5B}" type="slidenum">
              <a:rPr lang="en-US" smtClean="0"/>
              <a:pPr>
                <a:defRPr/>
              </a:pPr>
              <a:t>12</a:t>
            </a:fld>
            <a:endParaRPr lang="en-US"/>
          </a:p>
        </p:txBody>
      </p:sp>
      <p:grpSp>
        <p:nvGrpSpPr>
          <p:cNvPr id="12" name="Group 11"/>
          <p:cNvGrpSpPr/>
          <p:nvPr/>
        </p:nvGrpSpPr>
        <p:grpSpPr>
          <a:xfrm>
            <a:off x="4421175" y="3511953"/>
            <a:ext cx="4638846" cy="3264813"/>
            <a:chOff x="4232349" y="3593187"/>
            <a:chExt cx="4638846" cy="3264813"/>
          </a:xfrm>
        </p:grpSpPr>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4232349" y="3593187"/>
              <a:ext cx="1523365" cy="2907030"/>
            </a:xfrm>
            <a:prstGeom prst="rect">
              <a:avLst/>
            </a:prstGeom>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919" y="3593187"/>
              <a:ext cx="3008276" cy="326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TextBox 15"/>
          <p:cNvSpPr txBox="1"/>
          <p:nvPr/>
        </p:nvSpPr>
        <p:spPr>
          <a:xfrm>
            <a:off x="5417557" y="6288420"/>
            <a:ext cx="3558674" cy="369332"/>
          </a:xfrm>
          <a:prstGeom prst="rect">
            <a:avLst/>
          </a:prstGeom>
          <a:solidFill>
            <a:schemeClr val="bg1"/>
          </a:solidFill>
          <a:ln>
            <a:solidFill>
              <a:schemeClr val="accent1"/>
            </a:solidFill>
          </a:ln>
        </p:spPr>
        <p:txBody>
          <a:bodyPr wrap="none" rtlCol="0">
            <a:spAutoFit/>
          </a:bodyPr>
          <a:lstStyle/>
          <a:p>
            <a:r>
              <a:rPr lang="en-US" dirty="0" smtClean="0"/>
              <a:t>Control Flow Graph comparisons</a:t>
            </a:r>
            <a:endParaRPr lang="en-US" dirty="0"/>
          </a:p>
        </p:txBody>
      </p:sp>
      <p:pic>
        <p:nvPicPr>
          <p:cNvPr id="4" name="Picture 3"/>
          <p:cNvPicPr>
            <a:picLocks noChangeAspect="1"/>
          </p:cNvPicPr>
          <p:nvPr/>
        </p:nvPicPr>
        <p:blipFill>
          <a:blip r:embed="rId4"/>
          <a:stretch>
            <a:fillRect/>
          </a:stretch>
        </p:blipFill>
        <p:spPr>
          <a:xfrm>
            <a:off x="241300" y="3455004"/>
            <a:ext cx="3650027" cy="3018082"/>
          </a:xfrm>
          <a:prstGeom prst="rect">
            <a:avLst/>
          </a:prstGeom>
        </p:spPr>
      </p:pic>
      <p:sp>
        <p:nvSpPr>
          <p:cNvPr id="15" name="TextBox 14"/>
          <p:cNvSpPr txBox="1"/>
          <p:nvPr/>
        </p:nvSpPr>
        <p:spPr>
          <a:xfrm>
            <a:off x="1201226" y="6305595"/>
            <a:ext cx="1646605" cy="369332"/>
          </a:xfrm>
          <a:prstGeom prst="rect">
            <a:avLst/>
          </a:prstGeom>
          <a:solidFill>
            <a:schemeClr val="bg1"/>
          </a:solidFill>
          <a:ln>
            <a:solidFill>
              <a:schemeClr val="accent1"/>
            </a:solidFill>
          </a:ln>
        </p:spPr>
        <p:txBody>
          <a:bodyPr wrap="none" rtlCol="0">
            <a:spAutoFit/>
          </a:bodyPr>
          <a:lstStyle/>
          <a:p>
            <a:r>
              <a:rPr lang="en-US" dirty="0" smtClean="0"/>
              <a:t>App clustering</a:t>
            </a:r>
            <a:endParaRPr lang="en-US" dirty="0"/>
          </a:p>
        </p:txBody>
      </p:sp>
    </p:spTree>
    <p:extLst>
      <p:ext uri="{BB962C8B-B14F-4D97-AF65-F5344CB8AC3E}">
        <p14:creationId xmlns:p14="http://schemas.microsoft.com/office/powerpoint/2010/main" val="32172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Focus on what’s important</a:t>
            </a:r>
            <a:endParaRPr lang="en-US" dirty="0"/>
          </a:p>
        </p:txBody>
      </p:sp>
      <p:sp>
        <p:nvSpPr>
          <p:cNvPr id="3" name="Content Placeholder 2"/>
          <p:cNvSpPr>
            <a:spLocks noGrp="1"/>
          </p:cNvSpPr>
          <p:nvPr>
            <p:ph idx="1"/>
          </p:nvPr>
        </p:nvSpPr>
        <p:spPr>
          <a:xfrm>
            <a:off x="236538" y="1116013"/>
            <a:ext cx="8678862" cy="1474787"/>
          </a:xfrm>
        </p:spPr>
        <p:txBody>
          <a:bodyPr>
            <a:normAutofit/>
          </a:bodyPr>
          <a:lstStyle/>
          <a:p>
            <a:pPr>
              <a:buNone/>
            </a:pPr>
            <a:r>
              <a:rPr lang="en-US" sz="2000" dirty="0" smtClean="0"/>
              <a:t>Use NIST’s term, “Industrial Internet of Things” and this working definition:</a:t>
            </a:r>
          </a:p>
          <a:p>
            <a:pPr>
              <a:buNone/>
            </a:pPr>
            <a:r>
              <a:rPr lang="en-US" sz="2000" b="1" i="1" dirty="0" smtClean="0"/>
              <a:t>	Processing and networks </a:t>
            </a:r>
            <a:br>
              <a:rPr lang="en-US" sz="2000" b="1" i="1" dirty="0" smtClean="0"/>
            </a:br>
            <a:r>
              <a:rPr lang="en-US" sz="2000" b="1" i="1" dirty="0" smtClean="0"/>
              <a:t>Embedded into systems and business processes</a:t>
            </a:r>
            <a:br>
              <a:rPr lang="en-US" sz="2000" b="1" i="1" dirty="0" smtClean="0"/>
            </a:br>
            <a:r>
              <a:rPr lang="en-US" sz="2000" b="1" i="1" dirty="0" smtClean="0"/>
              <a:t>Which are important to key critical infrastructure sectors</a:t>
            </a:r>
          </a:p>
          <a:p>
            <a:pPr>
              <a:buNone/>
            </a:pPr>
            <a:endParaRPr lang="en-US" sz="2000" b="1" i="1" dirty="0"/>
          </a:p>
        </p:txBody>
      </p:sp>
      <p:sp>
        <p:nvSpPr>
          <p:cNvPr id="4" name="Rectangle 3"/>
          <p:cNvSpPr/>
          <p:nvPr/>
        </p:nvSpPr>
        <p:spPr bwMode="auto">
          <a:xfrm>
            <a:off x="0" y="3200400"/>
            <a:ext cx="9144000" cy="1066800"/>
          </a:xfrm>
          <a:prstGeom prst="rect">
            <a:avLst/>
          </a:prstGeom>
          <a:solidFill>
            <a:schemeClr val="bg1">
              <a:lumMod val="95000"/>
            </a:schemeClr>
          </a:solidFill>
          <a:ln w="12700" algn="ctr">
            <a:noFill/>
            <a:miter lim="800000"/>
            <a:headEnd/>
            <a:tailEnd/>
          </a:ln>
        </p:spPr>
        <p:txBody>
          <a:bodyPr wrap="none" rtlCol="0" anchor="ctr"/>
          <a:lstStyle/>
          <a:p>
            <a:pPr algn="ctr"/>
            <a:endParaRPr lang="en-US" b="1" dirty="0" err="1" smtClean="0"/>
          </a:p>
        </p:txBody>
      </p:sp>
      <p:sp>
        <p:nvSpPr>
          <p:cNvPr id="5" name="Rectangle 4"/>
          <p:cNvSpPr/>
          <p:nvPr/>
        </p:nvSpPr>
        <p:spPr bwMode="auto">
          <a:xfrm>
            <a:off x="0" y="4267200"/>
            <a:ext cx="9144000" cy="1066800"/>
          </a:xfrm>
          <a:prstGeom prst="rect">
            <a:avLst/>
          </a:prstGeom>
          <a:solidFill>
            <a:schemeClr val="bg2">
              <a:lumMod val="40000"/>
              <a:lumOff val="60000"/>
            </a:schemeClr>
          </a:solidFill>
          <a:ln w="12700" algn="ctr">
            <a:noFill/>
            <a:miter lim="800000"/>
            <a:headEnd/>
            <a:tailEnd/>
          </a:ln>
        </p:spPr>
        <p:txBody>
          <a:bodyPr wrap="none" rtlCol="0" anchor="ctr"/>
          <a:lstStyle/>
          <a:p>
            <a:pPr algn="ctr"/>
            <a:endParaRPr lang="en-US" b="1" dirty="0" err="1" smtClean="0"/>
          </a:p>
        </p:txBody>
      </p:sp>
      <p:sp>
        <p:nvSpPr>
          <p:cNvPr id="6" name="Rectangle 5"/>
          <p:cNvSpPr/>
          <p:nvPr/>
        </p:nvSpPr>
        <p:spPr bwMode="auto">
          <a:xfrm>
            <a:off x="0" y="5334000"/>
            <a:ext cx="9144000" cy="1219200"/>
          </a:xfrm>
          <a:prstGeom prst="rect">
            <a:avLst/>
          </a:prstGeom>
          <a:solidFill>
            <a:schemeClr val="bg1">
              <a:lumMod val="75000"/>
            </a:schemeClr>
          </a:solidFill>
          <a:ln w="12700" algn="ctr">
            <a:noFill/>
            <a:miter lim="800000"/>
            <a:headEnd/>
            <a:tailEnd/>
          </a:ln>
        </p:spPr>
        <p:txBody>
          <a:bodyPr wrap="none" rtlCol="0" anchor="ctr"/>
          <a:lstStyle/>
          <a:p>
            <a:pPr algn="ctr"/>
            <a:endParaRPr lang="en-US" b="1" dirty="0" err="1" smtClean="0"/>
          </a:p>
        </p:txBody>
      </p:sp>
      <p:pic>
        <p:nvPicPr>
          <p:cNvPr id="7" name="Picture 3"/>
          <p:cNvPicPr>
            <a:picLocks noChangeAspect="1" noChangeArrowheads="1"/>
          </p:cNvPicPr>
          <p:nvPr/>
        </p:nvPicPr>
        <p:blipFill>
          <a:blip r:embed="rId2" cstate="print"/>
          <a:srcRect t="5695" r="8333" b="24378"/>
          <a:stretch>
            <a:fillRect/>
          </a:stretch>
        </p:blipFill>
        <p:spPr bwMode="auto">
          <a:xfrm>
            <a:off x="4018547" y="4343400"/>
            <a:ext cx="705853" cy="787913"/>
          </a:xfrm>
          <a:prstGeom prst="rect">
            <a:avLst/>
          </a:prstGeom>
          <a:noFill/>
          <a:ln w="3175">
            <a:noFill/>
            <a:miter lim="800000"/>
            <a:headEnd/>
            <a:tailEnd/>
          </a:ln>
          <a:effectLst>
            <a:outerShdw blurRad="50800" dist="38100" dir="8100000" algn="tr" rotWithShape="0">
              <a:prstClr val="black">
                <a:alpha val="40000"/>
              </a:prstClr>
            </a:outerShdw>
          </a:effectLst>
        </p:spPr>
      </p:pic>
      <p:sp>
        <p:nvSpPr>
          <p:cNvPr id="8" name="Rectangle 7"/>
          <p:cNvSpPr/>
          <p:nvPr/>
        </p:nvSpPr>
        <p:spPr bwMode="auto">
          <a:xfrm rot="16200000">
            <a:off x="-192438" y="3514467"/>
            <a:ext cx="895865" cy="457200"/>
          </a:xfrm>
          <a:prstGeom prst="rect">
            <a:avLst/>
          </a:prstGeom>
          <a:noFill/>
          <a:ln w="12700" algn="ctr">
            <a:noFill/>
            <a:miter lim="800000"/>
            <a:headEnd/>
            <a:tailEnd/>
          </a:ln>
        </p:spPr>
        <p:txBody>
          <a:bodyPr wrap="square" rtlCol="0" anchor="ctr"/>
          <a:lstStyle/>
          <a:p>
            <a:pPr algn="r">
              <a:lnSpc>
                <a:spcPct val="85000"/>
              </a:lnSpc>
              <a:spcBef>
                <a:spcPts val="0"/>
              </a:spcBef>
            </a:pPr>
            <a:r>
              <a:rPr lang="en-US" sz="1600" b="1" dirty="0" smtClean="0">
                <a:latin typeface="Arial Narrow" pitchFamily="34" charset="0"/>
              </a:rPr>
              <a:t>Systems</a:t>
            </a:r>
          </a:p>
        </p:txBody>
      </p:sp>
      <p:sp>
        <p:nvSpPr>
          <p:cNvPr id="9" name="Rectangle 8"/>
          <p:cNvSpPr/>
          <p:nvPr/>
        </p:nvSpPr>
        <p:spPr bwMode="auto">
          <a:xfrm rot="16200000">
            <a:off x="-332532" y="4599732"/>
            <a:ext cx="1176052" cy="510988"/>
          </a:xfrm>
          <a:prstGeom prst="rect">
            <a:avLst/>
          </a:prstGeom>
          <a:noFill/>
          <a:ln w="12700" algn="ctr">
            <a:noFill/>
            <a:miter lim="800000"/>
            <a:headEnd/>
            <a:tailEnd/>
          </a:ln>
        </p:spPr>
        <p:txBody>
          <a:bodyPr wrap="square" rtlCol="0" anchor="ctr"/>
          <a:lstStyle/>
          <a:p>
            <a:pPr algn="ctr">
              <a:lnSpc>
                <a:spcPct val="85000"/>
              </a:lnSpc>
              <a:spcBef>
                <a:spcPts val="0"/>
              </a:spcBef>
            </a:pPr>
            <a:r>
              <a:rPr lang="en-US" sz="1600" b="1" dirty="0" smtClean="0">
                <a:latin typeface="Arial Narrow" pitchFamily="34" charset="0"/>
              </a:rPr>
              <a:t>Facilities/ Platforms</a:t>
            </a:r>
            <a:endParaRPr lang="en-US" sz="1600" b="1" i="1" dirty="0" smtClean="0">
              <a:latin typeface="Arial Narrow" pitchFamily="34" charset="0"/>
            </a:endParaRPr>
          </a:p>
        </p:txBody>
      </p:sp>
      <p:sp>
        <p:nvSpPr>
          <p:cNvPr id="10" name="Rectangle 9"/>
          <p:cNvSpPr/>
          <p:nvPr/>
        </p:nvSpPr>
        <p:spPr bwMode="auto">
          <a:xfrm rot="16200000">
            <a:off x="-392206" y="5753100"/>
            <a:ext cx="1295400" cy="457200"/>
          </a:xfrm>
          <a:prstGeom prst="rect">
            <a:avLst/>
          </a:prstGeom>
          <a:noFill/>
          <a:ln w="12700" algn="ctr">
            <a:noFill/>
            <a:miter lim="800000"/>
            <a:headEnd/>
            <a:tailEnd/>
          </a:ln>
        </p:spPr>
        <p:txBody>
          <a:bodyPr wrap="square" rtlCol="0" anchor="ctr"/>
          <a:lstStyle/>
          <a:p>
            <a:pPr algn="ctr">
              <a:lnSpc>
                <a:spcPct val="85000"/>
              </a:lnSpc>
              <a:spcBef>
                <a:spcPts val="0"/>
              </a:spcBef>
            </a:pPr>
            <a:r>
              <a:rPr lang="en-US" sz="1600" b="1" dirty="0" smtClean="0">
                <a:latin typeface="Arial Narrow" pitchFamily="34" charset="0"/>
              </a:rPr>
              <a:t>Fleets / Enterprises</a:t>
            </a:r>
          </a:p>
        </p:txBody>
      </p:sp>
      <p:pic>
        <p:nvPicPr>
          <p:cNvPr id="11" name="Picture 12" descr="http://t0.gstatic.com/images?q=tbn:ANd9GcTjbwSN4dQIaGAEcwITboOViSozhxTdjAZN3ZrUXlsvi1JPk_fJXfpvjKgWvg"/>
          <p:cNvPicPr>
            <a:picLocks noChangeAspect="1" noChangeArrowheads="1"/>
          </p:cNvPicPr>
          <p:nvPr/>
        </p:nvPicPr>
        <p:blipFill>
          <a:blip r:embed="rId3" cstate="print"/>
          <a:srcRect l="11743" t="15843" r="9968"/>
          <a:stretch>
            <a:fillRect/>
          </a:stretch>
        </p:blipFill>
        <p:spPr bwMode="auto">
          <a:xfrm>
            <a:off x="609600" y="4343400"/>
            <a:ext cx="830415" cy="594027"/>
          </a:xfrm>
          <a:prstGeom prst="rect">
            <a:avLst/>
          </a:prstGeom>
          <a:noFill/>
          <a:ln w="3175">
            <a:noFill/>
          </a:ln>
          <a:effectLst>
            <a:outerShdw blurRad="50800" dist="38100" dir="8100000" algn="tr" rotWithShape="0">
              <a:prstClr val="black">
                <a:alpha val="40000"/>
              </a:prstClr>
            </a:outerShdw>
          </a:effectLst>
        </p:spPr>
      </p:pic>
      <p:pic>
        <p:nvPicPr>
          <p:cNvPr id="12" name="Picture 21"/>
          <p:cNvPicPr>
            <a:picLocks noChangeAspect="1" noChangeArrowheads="1"/>
          </p:cNvPicPr>
          <p:nvPr/>
        </p:nvPicPr>
        <p:blipFill>
          <a:blip r:embed="rId4" cstate="print"/>
          <a:srcRect t="37551"/>
          <a:stretch>
            <a:fillRect/>
          </a:stretch>
        </p:blipFill>
        <p:spPr bwMode="auto">
          <a:xfrm>
            <a:off x="762000" y="4800600"/>
            <a:ext cx="1180105" cy="457200"/>
          </a:xfrm>
          <a:prstGeom prst="rect">
            <a:avLst/>
          </a:prstGeom>
          <a:noFill/>
          <a:ln w="3175">
            <a:noFill/>
            <a:miter lim="800000"/>
            <a:headEnd/>
            <a:tailEnd/>
          </a:ln>
          <a:effectLst>
            <a:outerShdw blurRad="50800" dist="38100" dir="8100000" algn="tr" rotWithShape="0">
              <a:prstClr val="black">
                <a:alpha val="40000"/>
              </a:prstClr>
            </a:outerShdw>
          </a:effectLst>
        </p:spPr>
      </p:pic>
      <p:pic>
        <p:nvPicPr>
          <p:cNvPr id="13" name="Picture 4" descr="http://c.gcaptain.com/wp-content/uploads/2012/05/hhla_cta_hyundai_02.jpeg"/>
          <p:cNvPicPr>
            <a:picLocks noChangeAspect="1" noChangeArrowheads="1"/>
          </p:cNvPicPr>
          <p:nvPr/>
        </p:nvPicPr>
        <p:blipFill>
          <a:blip r:embed="rId5" cstate="print"/>
          <a:srcRect t="16666" r="18559" b="8333"/>
          <a:stretch>
            <a:fillRect/>
          </a:stretch>
        </p:blipFill>
        <p:spPr bwMode="auto">
          <a:xfrm>
            <a:off x="1447800" y="5547695"/>
            <a:ext cx="1143000" cy="700705"/>
          </a:xfrm>
          <a:prstGeom prst="rect">
            <a:avLst/>
          </a:prstGeom>
          <a:noFill/>
          <a:ln w="3175">
            <a:noFill/>
          </a:ln>
          <a:effectLst>
            <a:outerShdw blurRad="50800" dist="38100" dir="8100000" algn="tr" rotWithShape="0">
              <a:prstClr val="black">
                <a:alpha val="40000"/>
              </a:prstClr>
            </a:outerShdw>
          </a:effectLst>
        </p:spPr>
      </p:pic>
      <p:pic>
        <p:nvPicPr>
          <p:cNvPr id="14" name="Picture 6" descr="Can you spot Loginno's device on the container?">
            <a:hlinkClick r:id="rId6"/>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371600" y="3429000"/>
            <a:ext cx="881944" cy="762000"/>
          </a:xfrm>
          <a:prstGeom prst="rect">
            <a:avLst/>
          </a:prstGeom>
          <a:noFill/>
          <a:ln w="3175">
            <a:noFill/>
          </a:ln>
          <a:effectLst>
            <a:outerShdw blurRad="50800" dist="38100" dir="8100000" algn="tr" rotWithShape="0">
              <a:prstClr val="black">
                <a:alpha val="40000"/>
              </a:prstClr>
            </a:outerShdw>
          </a:effectLst>
        </p:spPr>
      </p:pic>
      <p:pic>
        <p:nvPicPr>
          <p:cNvPr id="15" name="Picture 6" descr="http://upload.wikimedia.org/wikipedia/commons/c/ca/Turbogenerator01.jpg"/>
          <p:cNvPicPr>
            <a:picLocks noChangeAspect="1" noChangeArrowheads="1"/>
          </p:cNvPicPr>
          <p:nvPr/>
        </p:nvPicPr>
        <p:blipFill>
          <a:blip r:embed="rId8" cstate="print"/>
          <a:srcRect l="18870" t="22222" r="17313" b="2564"/>
          <a:stretch>
            <a:fillRect/>
          </a:stretch>
        </p:blipFill>
        <p:spPr bwMode="auto">
          <a:xfrm>
            <a:off x="3733800" y="3352800"/>
            <a:ext cx="995364" cy="838201"/>
          </a:xfrm>
          <a:prstGeom prst="rect">
            <a:avLst/>
          </a:prstGeom>
          <a:noFill/>
          <a:ln w="3175">
            <a:noFill/>
          </a:ln>
          <a:effectLst>
            <a:outerShdw blurRad="50800" dist="38100" dir="8100000" algn="tr" rotWithShape="0">
              <a:prstClr val="black">
                <a:alpha val="40000"/>
              </a:prstClr>
            </a:outerShdw>
          </a:effectLst>
        </p:spPr>
      </p:pic>
      <p:pic>
        <p:nvPicPr>
          <p:cNvPr id="16" name="Picture 8" descr="http://www.fpl.com/environment/plant/images/plant.jpg"/>
          <p:cNvPicPr>
            <a:picLocks noChangeAspect="1" noChangeArrowheads="1"/>
          </p:cNvPicPr>
          <p:nvPr/>
        </p:nvPicPr>
        <p:blipFill>
          <a:blip r:embed="rId9" cstate="print"/>
          <a:srcRect/>
          <a:stretch>
            <a:fillRect/>
          </a:stretch>
        </p:blipFill>
        <p:spPr bwMode="auto">
          <a:xfrm>
            <a:off x="2956224" y="4343400"/>
            <a:ext cx="929976" cy="770021"/>
          </a:xfrm>
          <a:prstGeom prst="rect">
            <a:avLst/>
          </a:prstGeom>
          <a:noFill/>
          <a:ln w="3175">
            <a:noFill/>
          </a:ln>
          <a:effectLst>
            <a:outerShdw blurRad="50800" dist="38100" dir="8100000" algn="tr" rotWithShape="0">
              <a:prstClr val="black">
                <a:alpha val="40000"/>
              </a:prstClr>
            </a:outerShdw>
          </a:effectLst>
        </p:spPr>
      </p:pic>
      <p:pic>
        <p:nvPicPr>
          <p:cNvPr id="17" name="Picture 4" descr="http://t1.gstatic.com/images?q=tbn:ANd9GcRB33v_KCDT6mO3LMknTZAXWiCyfz2lOfr_xOGXwfu3CySHhmze6VlKexeQ3w"/>
          <p:cNvPicPr>
            <a:picLocks noChangeAspect="1" noChangeArrowheads="1"/>
          </p:cNvPicPr>
          <p:nvPr/>
        </p:nvPicPr>
        <p:blipFill>
          <a:blip r:embed="rId10" cstate="print"/>
          <a:srcRect r="21429"/>
          <a:stretch>
            <a:fillRect/>
          </a:stretch>
        </p:blipFill>
        <p:spPr bwMode="auto">
          <a:xfrm>
            <a:off x="2460668" y="5257800"/>
            <a:ext cx="838200" cy="670991"/>
          </a:xfrm>
          <a:prstGeom prst="rect">
            <a:avLst/>
          </a:prstGeom>
          <a:noFill/>
          <a:ln w="3175">
            <a:noFill/>
          </a:ln>
          <a:effectLst>
            <a:outerShdw blurRad="50800" dist="38100" dir="8100000" algn="tr" rotWithShape="0">
              <a:prstClr val="black">
                <a:alpha val="40000"/>
              </a:prstClr>
            </a:outerShdw>
          </a:effectLst>
        </p:spPr>
      </p:pic>
      <p:pic>
        <p:nvPicPr>
          <p:cNvPr id="18" name="Picture 6" descr="http://www.nh.gov/dot/org/operations/turnpikes/ezpass/graphics/ezpassmodule.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1981200" y="3276600"/>
            <a:ext cx="514350" cy="457200"/>
          </a:xfrm>
          <a:prstGeom prst="rect">
            <a:avLst/>
          </a:prstGeom>
          <a:noFill/>
          <a:ln w="3175">
            <a:noFill/>
          </a:ln>
          <a:effectLst>
            <a:outerShdw blurRad="50800" dist="38100" dir="8100000" algn="tr" rotWithShape="0">
              <a:prstClr val="black">
                <a:alpha val="40000"/>
              </a:prstClr>
            </a:outerShdw>
          </a:effectLst>
        </p:spPr>
      </p:pic>
      <p:pic>
        <p:nvPicPr>
          <p:cNvPr id="19" name="Picture 14" descr="http://geenergystorage.com/images/ge/illustration/GRID_UtilNtwkMap.gif"/>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895600" y="5399371"/>
            <a:ext cx="1447800" cy="772829"/>
          </a:xfrm>
          <a:prstGeom prst="rect">
            <a:avLst/>
          </a:prstGeom>
          <a:noFill/>
          <a:ln w="3175">
            <a:noFill/>
          </a:ln>
          <a:effectLst>
            <a:outerShdw blurRad="50800" dist="38100" dir="8100000" algn="tr" rotWithShape="0">
              <a:prstClr val="black">
                <a:alpha val="40000"/>
              </a:prstClr>
            </a:outerShdw>
          </a:effectLst>
        </p:spPr>
      </p:pic>
      <p:pic>
        <p:nvPicPr>
          <p:cNvPr id="20" name="Picture 2" descr="http://groups.csail.mit.edu/netmit/IMDShield/images/WIMD.png"/>
          <p:cNvPicPr>
            <a:picLocks noChangeAspect="1" noChangeArrowheads="1"/>
          </p:cNvPicPr>
          <p:nvPr/>
        </p:nvPicPr>
        <p:blipFill>
          <a:blip r:embed="rId13" cstate="print"/>
          <a:srcRect l="7565" t="12500" r="5519"/>
          <a:stretch>
            <a:fillRect/>
          </a:stretch>
        </p:blipFill>
        <p:spPr bwMode="auto">
          <a:xfrm>
            <a:off x="5715000" y="3352800"/>
            <a:ext cx="1128156" cy="804333"/>
          </a:xfrm>
          <a:prstGeom prst="rect">
            <a:avLst/>
          </a:prstGeom>
          <a:noFill/>
          <a:ln w="3175">
            <a:noFill/>
          </a:ln>
          <a:effectLst>
            <a:outerShdw blurRad="50800" dist="38100" dir="8100000" algn="tr" rotWithShape="0">
              <a:prstClr val="black">
                <a:alpha val="40000"/>
              </a:prstClr>
            </a:outerShdw>
          </a:effectLst>
        </p:spPr>
      </p:pic>
      <p:sp>
        <p:nvSpPr>
          <p:cNvPr id="21" name="Rectangle 20"/>
          <p:cNvSpPr/>
          <p:nvPr/>
        </p:nvSpPr>
        <p:spPr bwMode="auto">
          <a:xfrm>
            <a:off x="0" y="2743200"/>
            <a:ext cx="9144000" cy="533400"/>
          </a:xfrm>
          <a:prstGeom prst="rect">
            <a:avLst/>
          </a:prstGeom>
          <a:solidFill>
            <a:schemeClr val="bg1">
              <a:lumMod val="50000"/>
            </a:schemeClr>
          </a:solidFill>
          <a:ln w="12700" algn="ctr">
            <a:noFill/>
            <a:miter lim="800000"/>
            <a:headEnd/>
            <a:tailEnd/>
          </a:ln>
        </p:spPr>
        <p:txBody>
          <a:bodyPr wrap="none" rtlCol="0" anchor="ctr"/>
          <a:lstStyle/>
          <a:p>
            <a:pPr algn="ctr"/>
            <a:endParaRPr lang="en-US" b="1" dirty="0" err="1" smtClean="0"/>
          </a:p>
        </p:txBody>
      </p:sp>
      <p:sp>
        <p:nvSpPr>
          <p:cNvPr id="22" name="Rectangle 21"/>
          <p:cNvSpPr/>
          <p:nvPr/>
        </p:nvSpPr>
        <p:spPr>
          <a:xfrm>
            <a:off x="3047999" y="2891729"/>
            <a:ext cx="1554480" cy="327782"/>
          </a:xfrm>
          <a:prstGeom prst="rect">
            <a:avLst/>
          </a:prstGeom>
        </p:spPr>
        <p:txBody>
          <a:bodyPr wrap="square" anchor="ctr">
            <a:spAutoFit/>
          </a:bodyPr>
          <a:lstStyle/>
          <a:p>
            <a:pPr lvl="0" algn="ctr">
              <a:lnSpc>
                <a:spcPct val="85000"/>
              </a:lnSpc>
              <a:spcBef>
                <a:spcPts val="0"/>
              </a:spcBef>
              <a:buClr>
                <a:srgbClr val="000000"/>
              </a:buClr>
            </a:pPr>
            <a:r>
              <a:rPr lang="en-US" sz="1800" b="1" dirty="0" smtClean="0">
                <a:solidFill>
                  <a:schemeClr val="bg1"/>
                </a:solidFill>
                <a:latin typeface="Arial Narrow" pitchFamily="34" charset="0"/>
              </a:rPr>
              <a:t>Energy</a:t>
            </a:r>
          </a:p>
        </p:txBody>
      </p:sp>
      <p:sp>
        <p:nvSpPr>
          <p:cNvPr id="23" name="Rectangle 22"/>
          <p:cNvSpPr/>
          <p:nvPr/>
        </p:nvSpPr>
        <p:spPr>
          <a:xfrm>
            <a:off x="914399" y="2891729"/>
            <a:ext cx="1554480" cy="327782"/>
          </a:xfrm>
          <a:prstGeom prst="rect">
            <a:avLst/>
          </a:prstGeom>
        </p:spPr>
        <p:txBody>
          <a:bodyPr wrap="square" anchor="ctr">
            <a:spAutoFit/>
          </a:bodyPr>
          <a:lstStyle/>
          <a:p>
            <a:pPr lvl="0">
              <a:lnSpc>
                <a:spcPct val="85000"/>
              </a:lnSpc>
              <a:spcBef>
                <a:spcPts val="0"/>
              </a:spcBef>
              <a:buClr>
                <a:srgbClr val="000000"/>
              </a:buClr>
            </a:pPr>
            <a:r>
              <a:rPr lang="en-US" sz="1800" b="1" dirty="0" smtClean="0">
                <a:solidFill>
                  <a:schemeClr val="bg1"/>
                </a:solidFill>
                <a:latin typeface="Arial Narrow" pitchFamily="34" charset="0"/>
              </a:rPr>
              <a:t>Transportation</a:t>
            </a:r>
          </a:p>
        </p:txBody>
      </p:sp>
      <p:sp>
        <p:nvSpPr>
          <p:cNvPr id="24" name="Rectangle 23"/>
          <p:cNvSpPr/>
          <p:nvPr/>
        </p:nvSpPr>
        <p:spPr>
          <a:xfrm>
            <a:off x="5181599" y="2774005"/>
            <a:ext cx="1554480" cy="563231"/>
          </a:xfrm>
          <a:prstGeom prst="rect">
            <a:avLst/>
          </a:prstGeom>
        </p:spPr>
        <p:txBody>
          <a:bodyPr wrap="square" anchor="ctr">
            <a:spAutoFit/>
          </a:bodyPr>
          <a:lstStyle/>
          <a:p>
            <a:pPr lvl="0" algn="ctr">
              <a:lnSpc>
                <a:spcPct val="85000"/>
              </a:lnSpc>
              <a:spcBef>
                <a:spcPts val="0"/>
              </a:spcBef>
              <a:buClr>
                <a:srgbClr val="000000"/>
              </a:buClr>
            </a:pPr>
            <a:r>
              <a:rPr lang="en-US" sz="1800" b="1" dirty="0" smtClean="0">
                <a:solidFill>
                  <a:schemeClr val="bg1"/>
                </a:solidFill>
                <a:latin typeface="Arial Narrow" pitchFamily="34" charset="0"/>
              </a:rPr>
              <a:t>Health/</a:t>
            </a:r>
            <a:br>
              <a:rPr lang="en-US" sz="1800" b="1" dirty="0" smtClean="0">
                <a:solidFill>
                  <a:schemeClr val="bg1"/>
                </a:solidFill>
                <a:latin typeface="Arial Narrow" pitchFamily="34" charset="0"/>
              </a:rPr>
            </a:br>
            <a:r>
              <a:rPr lang="en-US" sz="1800" b="1" dirty="0" smtClean="0">
                <a:solidFill>
                  <a:schemeClr val="bg1"/>
                </a:solidFill>
                <a:latin typeface="Arial Narrow" pitchFamily="34" charset="0"/>
              </a:rPr>
              <a:t>Medicine</a:t>
            </a:r>
          </a:p>
        </p:txBody>
      </p:sp>
      <p:pic>
        <p:nvPicPr>
          <p:cNvPr id="25" name="Picture 2" descr="http://upload.wikimedia.org/wikipedia/commons/3/3e/NYSE127.jpg"/>
          <p:cNvPicPr>
            <a:picLocks noChangeAspect="1" noChangeArrowheads="1"/>
          </p:cNvPicPr>
          <p:nvPr/>
        </p:nvPicPr>
        <p:blipFill>
          <a:blip r:embed="rId14" cstate="print"/>
          <a:srcRect/>
          <a:stretch>
            <a:fillRect/>
          </a:stretch>
        </p:blipFill>
        <p:spPr bwMode="auto">
          <a:xfrm>
            <a:off x="7086600" y="5638800"/>
            <a:ext cx="1066800" cy="800100"/>
          </a:xfrm>
          <a:prstGeom prst="rect">
            <a:avLst/>
          </a:prstGeom>
          <a:noFill/>
          <a:ln w="3175">
            <a:noFill/>
          </a:ln>
          <a:effectLst>
            <a:outerShdw blurRad="50800" dist="38100" dir="8100000" algn="tr" rotWithShape="0">
              <a:prstClr val="black">
                <a:alpha val="40000"/>
              </a:prstClr>
            </a:outerShdw>
          </a:effectLst>
        </p:spPr>
      </p:pic>
      <p:pic>
        <p:nvPicPr>
          <p:cNvPr id="26" name="Picture 4" descr="http://upload.wikimedia.org/wikipedia/commons/2/27/PET-CT_Siemens_Biograph01.jpg"/>
          <p:cNvPicPr>
            <a:picLocks noChangeAspect="1" noChangeArrowheads="1"/>
          </p:cNvPicPr>
          <p:nvPr/>
        </p:nvPicPr>
        <p:blipFill>
          <a:blip r:embed="rId15" cstate="print"/>
          <a:srcRect l="6250" r="6250"/>
          <a:stretch>
            <a:fillRect/>
          </a:stretch>
        </p:blipFill>
        <p:spPr bwMode="auto">
          <a:xfrm>
            <a:off x="5029200" y="3581400"/>
            <a:ext cx="635000" cy="544286"/>
          </a:xfrm>
          <a:prstGeom prst="rect">
            <a:avLst/>
          </a:prstGeom>
          <a:noFill/>
          <a:ln w="3175">
            <a:noFill/>
          </a:ln>
          <a:effectLst>
            <a:outerShdw blurRad="50800" dist="38100" dir="8100000" algn="tr" rotWithShape="0">
              <a:prstClr val="black">
                <a:alpha val="40000"/>
              </a:prstClr>
            </a:outerShdw>
          </a:effectLst>
        </p:spPr>
      </p:pic>
      <p:pic>
        <p:nvPicPr>
          <p:cNvPr id="27" name="Picture 6" descr="http://upload.wikimedia.org/wikipedia/commons/4/4a/Praram_9_Hospital_Building.jpg"/>
          <p:cNvPicPr>
            <a:picLocks noChangeAspect="1" noChangeArrowheads="1"/>
          </p:cNvPicPr>
          <p:nvPr/>
        </p:nvPicPr>
        <p:blipFill>
          <a:blip r:embed="rId16" cstate="print"/>
          <a:srcRect l="12960" r="11635"/>
          <a:stretch>
            <a:fillRect/>
          </a:stretch>
        </p:blipFill>
        <p:spPr bwMode="auto">
          <a:xfrm>
            <a:off x="5486400" y="4419600"/>
            <a:ext cx="863150" cy="762000"/>
          </a:xfrm>
          <a:prstGeom prst="rect">
            <a:avLst/>
          </a:prstGeom>
          <a:noFill/>
          <a:ln w="3175">
            <a:noFill/>
          </a:ln>
          <a:effectLst>
            <a:outerShdw blurRad="50800" dist="38100" dir="8100000" algn="tr" rotWithShape="0">
              <a:prstClr val="black">
                <a:alpha val="40000"/>
              </a:prstClr>
            </a:outerShdw>
          </a:effectLst>
        </p:spPr>
      </p:pic>
      <p:sp>
        <p:nvSpPr>
          <p:cNvPr id="28" name="Rectangle 27"/>
          <p:cNvSpPr/>
          <p:nvPr/>
        </p:nvSpPr>
        <p:spPr>
          <a:xfrm>
            <a:off x="7315200" y="2774005"/>
            <a:ext cx="1554480" cy="563231"/>
          </a:xfrm>
          <a:prstGeom prst="rect">
            <a:avLst/>
          </a:prstGeom>
        </p:spPr>
        <p:txBody>
          <a:bodyPr wrap="square" anchor="ctr">
            <a:spAutoFit/>
          </a:bodyPr>
          <a:lstStyle/>
          <a:p>
            <a:pPr lvl="0" algn="ctr">
              <a:lnSpc>
                <a:spcPct val="85000"/>
              </a:lnSpc>
              <a:spcBef>
                <a:spcPts val="0"/>
              </a:spcBef>
              <a:buClr>
                <a:srgbClr val="000000"/>
              </a:buClr>
            </a:pPr>
            <a:r>
              <a:rPr lang="en-US" sz="1800" b="1" dirty="0" smtClean="0">
                <a:solidFill>
                  <a:schemeClr val="bg1"/>
                </a:solidFill>
                <a:latin typeface="Arial Narrow" pitchFamily="34" charset="0"/>
              </a:rPr>
              <a:t>Banking &amp; Finance</a:t>
            </a:r>
          </a:p>
        </p:txBody>
      </p:sp>
      <p:pic>
        <p:nvPicPr>
          <p:cNvPr id="29" name="Picture 10" descr="http://www.offshoreenergytoday.com/wp-content/uploads/2013/08/SPX-Provides-Pumps-for-North-Sea-Oil-Platforms.jpg?19828a"/>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590800" y="3276600"/>
            <a:ext cx="1219200" cy="805805"/>
          </a:xfrm>
          <a:prstGeom prst="rect">
            <a:avLst/>
          </a:prstGeom>
          <a:noFill/>
          <a:ln w="3175">
            <a:noFill/>
          </a:ln>
          <a:effectLst>
            <a:outerShdw blurRad="50800" dist="38100" dir="8100000" algn="tr" rotWithShape="0">
              <a:prstClr val="black">
                <a:alpha val="40000"/>
              </a:prstClr>
            </a:outerShdw>
          </a:effectLst>
        </p:spPr>
      </p:pic>
      <p:pic>
        <p:nvPicPr>
          <p:cNvPr id="30" name="Picture 8" descr="http://media.defenceindustrydaily.com/images/ENG_GE90-115B_lg.jpg"/>
          <p:cNvPicPr>
            <a:picLocks noChangeAspect="1" noChangeArrowheads="1"/>
          </p:cNvPicPr>
          <p:nvPr/>
        </p:nvPicPr>
        <p:blipFill>
          <a:blip r:embed="rId18" cstate="print"/>
          <a:srcRect/>
          <a:stretch>
            <a:fillRect/>
          </a:stretch>
        </p:blipFill>
        <p:spPr bwMode="auto">
          <a:xfrm>
            <a:off x="762000" y="3352800"/>
            <a:ext cx="813918" cy="705852"/>
          </a:xfrm>
          <a:prstGeom prst="rect">
            <a:avLst/>
          </a:prstGeom>
          <a:noFill/>
          <a:ln w="3175">
            <a:noFill/>
          </a:ln>
          <a:effectLst>
            <a:outerShdw blurRad="50800" dist="38100" dir="8100000" algn="tr" rotWithShape="0">
              <a:prstClr val="black">
                <a:alpha val="40000"/>
              </a:prstClr>
            </a:outerShdw>
          </a:effectLst>
        </p:spPr>
      </p:pic>
      <p:pic>
        <p:nvPicPr>
          <p:cNvPr id="31" name="Picture 4" descr="http://cdn.ttgtmedia.com/rms/computerweekly/45624_fedex-aircraft-fleet.jpg"/>
          <p:cNvPicPr>
            <a:picLocks noChangeAspect="1" noChangeArrowheads="1"/>
          </p:cNvPicPr>
          <p:nvPr/>
        </p:nvPicPr>
        <p:blipFill>
          <a:blip r:embed="rId19" cstate="print"/>
          <a:srcRect l="5345" t="20305" b="14721"/>
          <a:stretch>
            <a:fillRect/>
          </a:stretch>
        </p:blipFill>
        <p:spPr bwMode="auto">
          <a:xfrm>
            <a:off x="685800" y="5410200"/>
            <a:ext cx="1126986" cy="609600"/>
          </a:xfrm>
          <a:prstGeom prst="rect">
            <a:avLst/>
          </a:prstGeom>
          <a:noFill/>
          <a:ln w="3175">
            <a:noFill/>
          </a:ln>
          <a:effectLst>
            <a:outerShdw blurRad="50800" dist="38100" dir="8100000" algn="tr" rotWithShape="0">
              <a:prstClr val="black">
                <a:alpha val="40000"/>
              </a:prstClr>
            </a:outerShdw>
          </a:effectLst>
        </p:spPr>
      </p:pic>
      <p:pic>
        <p:nvPicPr>
          <p:cNvPr id="32" name="Picture 8" descr="http://1.bp.blogspot.com/_W_KKbb1oTrg/THbUw5bB8qI/AAAAAAAAAOg/MJBBQsr9z20/s1600/ezpass_map.jpg"/>
          <p:cNvPicPr>
            <a:picLocks noChangeAspect="1" noChangeArrowheads="1"/>
          </p:cNvPicPr>
          <p:nvPr/>
        </p:nvPicPr>
        <p:blipFill>
          <a:blip r:embed="rId20" cstate="print"/>
          <a:srcRect t="16667" b="16667"/>
          <a:stretch>
            <a:fillRect/>
          </a:stretch>
        </p:blipFill>
        <p:spPr bwMode="auto">
          <a:xfrm>
            <a:off x="838200" y="5906532"/>
            <a:ext cx="990600" cy="494268"/>
          </a:xfrm>
          <a:prstGeom prst="rect">
            <a:avLst/>
          </a:prstGeom>
          <a:noFill/>
          <a:ln w="3175">
            <a:noFill/>
          </a:ln>
          <a:effectLst>
            <a:outerShdw blurRad="50800" dist="38100" dir="8100000" algn="tr" rotWithShape="0">
              <a:prstClr val="black">
                <a:alpha val="40000"/>
              </a:prstClr>
            </a:outerShdw>
          </a:effectLst>
        </p:spPr>
      </p:pic>
      <p:pic>
        <p:nvPicPr>
          <p:cNvPr id="33" name="Picture 2" descr="http://thes.files.wordpress.com/2010/06/gulfmap1.jpg"/>
          <p:cNvPicPr>
            <a:picLocks noChangeAspect="1" noChangeArrowheads="1"/>
          </p:cNvPicPr>
          <p:nvPr/>
        </p:nvPicPr>
        <p:blipFill>
          <a:blip r:embed="rId21" cstate="print"/>
          <a:srcRect l="1824" t="1667" r="3750" b="23333"/>
          <a:stretch>
            <a:fillRect/>
          </a:stretch>
        </p:blipFill>
        <p:spPr bwMode="auto">
          <a:xfrm>
            <a:off x="3581400" y="5715000"/>
            <a:ext cx="1219200" cy="726285"/>
          </a:xfrm>
          <a:prstGeom prst="rect">
            <a:avLst/>
          </a:prstGeom>
          <a:noFill/>
          <a:ln w="3175">
            <a:noFill/>
          </a:ln>
          <a:effectLst>
            <a:outerShdw blurRad="50800" dist="38100" dir="8100000" algn="tr" rotWithShape="0">
              <a:prstClr val="black">
                <a:alpha val="40000"/>
              </a:prstClr>
            </a:outerShdw>
          </a:effectLst>
        </p:spPr>
      </p:pic>
      <p:pic>
        <p:nvPicPr>
          <p:cNvPr id="34" name="Picture 2" descr="http://blogs.nature.com/news/files/2012/05/NIH_logo.png"/>
          <p:cNvPicPr>
            <a:picLocks noChangeAspect="1" noChangeArrowheads="1"/>
          </p:cNvPicPr>
          <p:nvPr/>
        </p:nvPicPr>
        <p:blipFill>
          <a:blip r:embed="rId22" cstate="print"/>
          <a:srcRect/>
          <a:stretch>
            <a:fillRect/>
          </a:stretch>
        </p:blipFill>
        <p:spPr bwMode="auto">
          <a:xfrm>
            <a:off x="5943600" y="5410200"/>
            <a:ext cx="685800" cy="685800"/>
          </a:xfrm>
          <a:prstGeom prst="rect">
            <a:avLst/>
          </a:prstGeom>
          <a:noFill/>
          <a:effectLst>
            <a:outerShdw blurRad="50800" dist="38100" dir="8100000" algn="tr" rotWithShape="0">
              <a:prstClr val="black">
                <a:alpha val="40000"/>
              </a:prstClr>
            </a:outerShdw>
          </a:effectLst>
        </p:spPr>
      </p:pic>
      <p:pic>
        <p:nvPicPr>
          <p:cNvPr id="35" name="Picture 4" descr="http://www.smarthousecalls.com/user_images/HCA_healthcare.jpg"/>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5257800" y="5943600"/>
            <a:ext cx="1295400" cy="466344"/>
          </a:xfrm>
          <a:prstGeom prst="rect">
            <a:avLst/>
          </a:prstGeom>
          <a:noFill/>
          <a:effectLst>
            <a:outerShdw blurRad="50800" dist="38100" dir="8100000" algn="tr" rotWithShape="0">
              <a:prstClr val="black">
                <a:alpha val="40000"/>
              </a:prstClr>
            </a:outerShdw>
          </a:effectLst>
        </p:spPr>
      </p:pic>
      <p:pic>
        <p:nvPicPr>
          <p:cNvPr id="36" name="Picture 8" descr="http://c.o0bc.com/rf/image_609w/Boston/2011-2020/Wires/2013/06/03/Boston.com/APOnlineImages/2013-06-03/6d57793f989cb212330f6a706700772d.jpg"/>
          <p:cNvPicPr>
            <a:picLocks noChangeAspect="1" noChangeArrowheads="1"/>
          </p:cNvPicPr>
          <p:nvPr/>
        </p:nvPicPr>
        <p:blipFill>
          <a:blip r:embed="rId24" cstate="print"/>
          <a:srcRect l="33126" t="10870"/>
          <a:stretch>
            <a:fillRect/>
          </a:stretch>
        </p:blipFill>
        <p:spPr bwMode="auto">
          <a:xfrm>
            <a:off x="8153400" y="3333927"/>
            <a:ext cx="838200" cy="851175"/>
          </a:xfrm>
          <a:prstGeom prst="rect">
            <a:avLst/>
          </a:prstGeom>
          <a:noFill/>
          <a:effectLst>
            <a:outerShdw blurRad="50800" dist="38100" dir="8100000" algn="tr" rotWithShape="0">
              <a:prstClr val="black">
                <a:alpha val="40000"/>
              </a:prstClr>
            </a:outerShdw>
          </a:effectLst>
        </p:spPr>
      </p:pic>
      <p:pic>
        <p:nvPicPr>
          <p:cNvPr id="37" name="Picture 10" descr="http://findbiometrics.com/biometric-images/smart-cards.jpg"/>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7162800" y="3352800"/>
            <a:ext cx="990600" cy="742022"/>
          </a:xfrm>
          <a:prstGeom prst="rect">
            <a:avLst/>
          </a:prstGeom>
          <a:noFill/>
          <a:effectLst>
            <a:outerShdw blurRad="50800" dist="38100" dir="8100000" algn="tr" rotWithShape="0">
              <a:prstClr val="black">
                <a:alpha val="40000"/>
              </a:prstClr>
            </a:outerShdw>
          </a:effectLst>
        </p:spPr>
      </p:pic>
      <p:pic>
        <p:nvPicPr>
          <p:cNvPr id="38" name="Picture 16" descr="http://creative-brand.com/wp-content/uploads/2009/11/Blog_TDBankbranch.jpg"/>
          <p:cNvPicPr>
            <a:picLocks noChangeAspect="1" noChangeArrowheads="1"/>
          </p:cNvPicPr>
          <p:nvPr/>
        </p:nvPicPr>
        <p:blipFill>
          <a:blip r:embed="rId26" cstate="print"/>
          <a:srcRect t="7779" b="10247"/>
          <a:stretch>
            <a:fillRect/>
          </a:stretch>
        </p:blipFill>
        <p:spPr bwMode="auto">
          <a:xfrm>
            <a:off x="7620000" y="4419600"/>
            <a:ext cx="1361505" cy="838200"/>
          </a:xfrm>
          <a:prstGeom prst="rect">
            <a:avLst/>
          </a:prstGeom>
          <a:noFill/>
          <a:effectLst>
            <a:outerShdw blurRad="50800" dist="38100" dir="8100000" algn="tr" rotWithShape="0">
              <a:prstClr val="black">
                <a:alpha val="40000"/>
              </a:prstClr>
            </a:outerShdw>
          </a:effectLst>
        </p:spPr>
      </p:pic>
      <p:pic>
        <p:nvPicPr>
          <p:cNvPr id="39" name="Picture 12" descr="http://qzprod.files.wordpress.com/2013/05/traders-at-terminals.jpg?w=880"/>
          <p:cNvPicPr>
            <a:picLocks noChangeAspect="1" noChangeArrowheads="1"/>
          </p:cNvPicPr>
          <p:nvPr/>
        </p:nvPicPr>
        <p:blipFill>
          <a:blip r:embed="rId27" cstate="print"/>
          <a:srcRect l="12800" r="13600" b="28826"/>
          <a:stretch>
            <a:fillRect/>
          </a:stretch>
        </p:blipFill>
        <p:spPr bwMode="auto">
          <a:xfrm>
            <a:off x="6858000" y="4343400"/>
            <a:ext cx="1121664" cy="609600"/>
          </a:xfrm>
          <a:prstGeom prst="rect">
            <a:avLst/>
          </a:prstGeom>
          <a:noFill/>
          <a:effectLst>
            <a:outerShdw blurRad="50800" dist="38100" dir="8100000" algn="tr" rotWithShape="0">
              <a:prstClr val="black">
                <a:alpha val="40000"/>
              </a:prstClr>
            </a:outerShdw>
          </a:effectLst>
        </p:spPr>
      </p:pic>
      <p:pic>
        <p:nvPicPr>
          <p:cNvPr id="40" name="Picture 18" descr="https://encrypted-tbn0.gstatic.com/images?q=tbn:ANd9GcTesmJabI_OdQwEQwvBShxZG2izD3IA_Lv-Odv7F9E9Heq7k7Lk"/>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8001000" y="5181600"/>
            <a:ext cx="990600" cy="990600"/>
          </a:xfrm>
          <a:prstGeom prst="rect">
            <a:avLst/>
          </a:prstGeom>
          <a:no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597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Ideas</a:t>
            </a:r>
            <a:endParaRPr lang="en-US" dirty="0"/>
          </a:p>
        </p:txBody>
      </p:sp>
      <p:sp>
        <p:nvSpPr>
          <p:cNvPr id="3" name="Content Placeholder 2"/>
          <p:cNvSpPr>
            <a:spLocks noGrp="1"/>
          </p:cNvSpPr>
          <p:nvPr>
            <p:ph idx="1"/>
          </p:nvPr>
        </p:nvSpPr>
        <p:spPr>
          <a:xfrm>
            <a:off x="457200" y="1600200"/>
            <a:ext cx="5717970" cy="4525963"/>
          </a:xfrm>
        </p:spPr>
        <p:txBody>
          <a:bodyPr>
            <a:normAutofit/>
          </a:bodyPr>
          <a:lstStyle/>
          <a:p>
            <a:r>
              <a:rPr lang="en-US" dirty="0" smtClean="0"/>
              <a:t>Improving Software through crowd knowledge</a:t>
            </a:r>
          </a:p>
          <a:p>
            <a:r>
              <a:rPr lang="en-US" dirty="0" smtClean="0"/>
              <a:t>Reduce exploitable vulnerabilities in </a:t>
            </a:r>
            <a:r>
              <a:rPr lang="en-US" dirty="0" err="1" smtClean="0"/>
              <a:t>IoT</a:t>
            </a:r>
            <a:endParaRPr lang="en-US" dirty="0" smtClean="0"/>
          </a:p>
          <a:p>
            <a:r>
              <a:rPr lang="en-US" dirty="0" smtClean="0"/>
              <a:t>Avoid mistakes that are obvious after the fact</a:t>
            </a:r>
          </a:p>
        </p:txBody>
      </p:sp>
      <p:sp>
        <p:nvSpPr>
          <p:cNvPr id="5" name="Slide Number Placeholder 4"/>
          <p:cNvSpPr>
            <a:spLocks noGrp="1"/>
          </p:cNvSpPr>
          <p:nvPr>
            <p:ph type="sldNum" sz="quarter" idx="12"/>
          </p:nvPr>
        </p:nvSpPr>
        <p:spPr/>
        <p:txBody>
          <a:bodyPr/>
          <a:lstStyle/>
          <a:p>
            <a:fld id="{8374B5A5-23E5-42B8-B386-121A891E17CB}" type="slidenum">
              <a:rPr lang="en-US" smtClean="0"/>
              <a:pPr/>
              <a:t>14</a:t>
            </a:fld>
            <a:endParaRPr lang="en-US"/>
          </a:p>
        </p:txBody>
      </p:sp>
      <p:grpSp>
        <p:nvGrpSpPr>
          <p:cNvPr id="7" name="Group 6"/>
          <p:cNvGrpSpPr/>
          <p:nvPr/>
        </p:nvGrpSpPr>
        <p:grpSpPr>
          <a:xfrm>
            <a:off x="5972059" y="1075309"/>
            <a:ext cx="3223187" cy="5171979"/>
            <a:chOff x="6175170" y="1075309"/>
            <a:chExt cx="3020076" cy="4735801"/>
          </a:xfrm>
        </p:grpSpPr>
        <p:pic>
          <p:nvPicPr>
            <p:cNvPr id="4" name="Picture 3" descr="images-2.jpg"/>
            <p:cNvPicPr>
              <a:picLocks noChangeAspect="1"/>
            </p:cNvPicPr>
            <p:nvPr/>
          </p:nvPicPr>
          <p:blipFill>
            <a:blip r:embed="rId2" cstate="print"/>
            <a:stretch>
              <a:fillRect/>
            </a:stretch>
          </p:blipFill>
          <p:spPr>
            <a:xfrm>
              <a:off x="6175170" y="1075309"/>
              <a:ext cx="2805800" cy="4735801"/>
            </a:xfrm>
            <a:prstGeom prst="rect">
              <a:avLst/>
            </a:prstGeom>
          </p:spPr>
        </p:pic>
        <p:sp>
          <p:nvSpPr>
            <p:cNvPr id="6" name="TextBox 5"/>
            <p:cNvSpPr txBox="1"/>
            <p:nvPr/>
          </p:nvSpPr>
          <p:spPr>
            <a:xfrm>
              <a:off x="7493249" y="5576259"/>
              <a:ext cx="1701997" cy="178053"/>
            </a:xfrm>
            <a:prstGeom prst="rect">
              <a:avLst/>
            </a:prstGeom>
            <a:noFill/>
          </p:spPr>
          <p:txBody>
            <a:bodyPr wrap="none" rtlCol="0">
              <a:spAutoFit/>
            </a:bodyPr>
            <a:lstStyle/>
            <a:p>
              <a:r>
                <a:rPr lang="en-US" sz="800" b="1" dirty="0" smtClean="0"/>
                <a:t>Modern </a:t>
              </a:r>
              <a:r>
                <a:rPr lang="en-US" sz="800" b="1" dirty="0" err="1" smtClean="0"/>
                <a:t>Mechanix</a:t>
              </a:r>
              <a:r>
                <a:rPr lang="en-US" sz="800" b="1" dirty="0" smtClean="0"/>
                <a:t>, Feb 1938</a:t>
              </a:r>
              <a:endParaRPr lang="en-US" sz="800" b="1" dirty="0"/>
            </a:p>
          </p:txBody>
        </p:sp>
      </p:grpSp>
    </p:spTree>
    <p:extLst>
      <p:ext uri="{BB962C8B-B14F-4D97-AF65-F5344CB8AC3E}">
        <p14:creationId xmlns:p14="http://schemas.microsoft.com/office/powerpoint/2010/main" val="2270480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9078" y="3202068"/>
            <a:ext cx="2151285" cy="722509"/>
          </a:xfrm>
        </p:spPr>
        <p:txBody>
          <a:bodyPr/>
          <a:lstStyle/>
          <a:p>
            <a:pPr marL="0" indent="0">
              <a:buNone/>
            </a:pPr>
            <a:r>
              <a:rPr lang="en-US" dirty="0" smtClean="0"/>
              <a:t>Thank you</a:t>
            </a:r>
            <a:endParaRPr lang="en-US" dirty="0"/>
          </a:p>
        </p:txBody>
      </p:sp>
    </p:spTree>
    <p:extLst>
      <p:ext uri="{BB962C8B-B14F-4D97-AF65-F5344CB8AC3E}">
        <p14:creationId xmlns:p14="http://schemas.microsoft.com/office/powerpoint/2010/main" val="254599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 one view</a:t>
            </a:r>
            <a:endParaRPr lang="en-US" dirty="0"/>
          </a:p>
        </p:txBody>
      </p:sp>
      <p:sp>
        <p:nvSpPr>
          <p:cNvPr id="3" name="Content Placeholder 2"/>
          <p:cNvSpPr>
            <a:spLocks noGrp="1"/>
          </p:cNvSpPr>
          <p:nvPr>
            <p:ph idx="1"/>
          </p:nvPr>
        </p:nvSpPr>
        <p:spPr>
          <a:xfrm>
            <a:off x="457200" y="1131081"/>
            <a:ext cx="8229600" cy="4525963"/>
          </a:xfrm>
        </p:spPr>
        <p:txBody>
          <a:bodyPr/>
          <a:lstStyle/>
          <a:p>
            <a:r>
              <a:rPr lang="en-US" sz="1800" dirty="0" smtClean="0"/>
              <a:t>Well Developed (examples):</a:t>
            </a:r>
          </a:p>
          <a:p>
            <a:pPr lvl="1"/>
            <a:r>
              <a:rPr lang="en-US" sz="1600" dirty="0" smtClean="0"/>
              <a:t>Commercialization of Big Data techniques</a:t>
            </a:r>
          </a:p>
          <a:p>
            <a:pPr lvl="2"/>
            <a:r>
              <a:rPr lang="en-US" sz="1400" dirty="0" smtClean="0"/>
              <a:t>Advertising - Google</a:t>
            </a:r>
          </a:p>
          <a:p>
            <a:pPr lvl="2"/>
            <a:r>
              <a:rPr lang="en-US" sz="1400" dirty="0" smtClean="0"/>
              <a:t>Internet Commerce - Amazon</a:t>
            </a:r>
          </a:p>
          <a:p>
            <a:pPr lvl="2"/>
            <a:r>
              <a:rPr lang="en-US" sz="1400" dirty="0" smtClean="0"/>
              <a:t>Product management and development - Apple</a:t>
            </a:r>
          </a:p>
          <a:p>
            <a:pPr lvl="1"/>
            <a:r>
              <a:rPr lang="en-US" sz="1600" dirty="0" smtClean="0"/>
              <a:t>Scientific exploration</a:t>
            </a:r>
          </a:p>
          <a:p>
            <a:pPr lvl="2"/>
            <a:r>
              <a:rPr lang="en-US" sz="1400" dirty="0" smtClean="0"/>
              <a:t>Physics - </a:t>
            </a:r>
            <a:r>
              <a:rPr lang="en-US" sz="1200" dirty="0" smtClean="0"/>
              <a:t>CERN, ISC analytical operations</a:t>
            </a:r>
            <a:endParaRPr lang="en-US" sz="1200" dirty="0"/>
          </a:p>
          <a:p>
            <a:pPr lvl="2"/>
            <a:r>
              <a:rPr lang="en-US" sz="1400" dirty="0" smtClean="0"/>
              <a:t>Astronomy - </a:t>
            </a:r>
            <a:r>
              <a:rPr lang="en-US" sz="1200" dirty="0" smtClean="0"/>
              <a:t>Hubble – deep field images, GALEX</a:t>
            </a:r>
          </a:p>
          <a:p>
            <a:pPr lvl="2"/>
            <a:r>
              <a:rPr lang="en-US" sz="1400" dirty="0" smtClean="0"/>
              <a:t>Medicine – </a:t>
            </a:r>
            <a:r>
              <a:rPr lang="en-US" sz="1200" dirty="0" smtClean="0"/>
              <a:t>Epidemiology, Drug development</a:t>
            </a:r>
          </a:p>
          <a:p>
            <a:r>
              <a:rPr lang="en-US" sz="1800" dirty="0" smtClean="0"/>
              <a:t>Emerging </a:t>
            </a:r>
          </a:p>
          <a:p>
            <a:pPr lvl="1"/>
            <a:r>
              <a:rPr lang="en-US" sz="1600" dirty="0" smtClean="0"/>
              <a:t>System control</a:t>
            </a:r>
          </a:p>
          <a:p>
            <a:pPr lvl="2"/>
            <a:r>
              <a:rPr lang="en-US" sz="1400" dirty="0" smtClean="0"/>
              <a:t>Energy - </a:t>
            </a:r>
            <a:r>
              <a:rPr lang="en-US" sz="1200" dirty="0" smtClean="0"/>
              <a:t>Smart Grid</a:t>
            </a:r>
          </a:p>
          <a:p>
            <a:pPr lvl="2"/>
            <a:r>
              <a:rPr lang="en-US" sz="1400" dirty="0" smtClean="0"/>
              <a:t>Industrial Control – </a:t>
            </a:r>
            <a:r>
              <a:rPr lang="en-US" sz="1200" dirty="0" smtClean="0"/>
              <a:t>Petrochemicals</a:t>
            </a:r>
          </a:p>
          <a:p>
            <a:pPr lvl="1"/>
            <a:r>
              <a:rPr lang="en-US" sz="1600" dirty="0" smtClean="0"/>
              <a:t>Transportation</a:t>
            </a:r>
            <a:endParaRPr lang="en-US" sz="1200" dirty="0" smtClean="0"/>
          </a:p>
          <a:p>
            <a:pPr lvl="2"/>
            <a:r>
              <a:rPr lang="en-US" sz="1400" dirty="0" smtClean="0"/>
              <a:t>Air Traffic Management - </a:t>
            </a:r>
            <a:r>
              <a:rPr lang="en-US" sz="1200" dirty="0" smtClean="0"/>
              <a:t>ADS-B analytics</a:t>
            </a:r>
          </a:p>
          <a:p>
            <a:pPr lvl="2"/>
            <a:r>
              <a:rPr lang="en-US" sz="1400" dirty="0" smtClean="0"/>
              <a:t>Public Transit – </a:t>
            </a:r>
            <a:r>
              <a:rPr lang="en-US" sz="1200" dirty="0" smtClean="0"/>
              <a:t>CTA open data</a:t>
            </a:r>
            <a:endParaRPr lang="en-US" sz="1800" dirty="0"/>
          </a:p>
          <a:p>
            <a:pPr lvl="1"/>
            <a:r>
              <a:rPr lang="en-US" sz="1600" dirty="0" smtClean="0"/>
              <a:t>Internet of Things</a:t>
            </a:r>
          </a:p>
          <a:p>
            <a:pPr lvl="2"/>
            <a:r>
              <a:rPr lang="en-US" sz="1400" dirty="0" smtClean="0"/>
              <a:t>Edge Automation - </a:t>
            </a:r>
            <a:r>
              <a:rPr lang="en-US" sz="1200" dirty="0" smtClean="0"/>
              <a:t>Nest</a:t>
            </a:r>
          </a:p>
        </p:txBody>
      </p:sp>
      <p:grpSp>
        <p:nvGrpSpPr>
          <p:cNvPr id="6" name="Group 5"/>
          <p:cNvGrpSpPr/>
          <p:nvPr/>
        </p:nvGrpSpPr>
        <p:grpSpPr>
          <a:xfrm>
            <a:off x="5534008" y="2686831"/>
            <a:ext cx="2936892" cy="2849000"/>
            <a:chOff x="5534008" y="1131081"/>
            <a:chExt cx="2936892" cy="2849000"/>
          </a:xfrm>
        </p:grpSpPr>
        <p:sp>
          <p:nvSpPr>
            <p:cNvPr id="4" name="TextBox 3"/>
            <p:cNvSpPr txBox="1"/>
            <p:nvPr/>
          </p:nvSpPr>
          <p:spPr>
            <a:xfrm>
              <a:off x="5534008" y="3333750"/>
              <a:ext cx="2936892" cy="646331"/>
            </a:xfrm>
            <a:prstGeom prst="rect">
              <a:avLst/>
            </a:prstGeom>
            <a:solidFill>
              <a:srgbClr val="FFFF00"/>
            </a:solidFill>
            <a:ln w="44450">
              <a:solidFill>
                <a:srgbClr val="D70000"/>
              </a:solidFill>
            </a:ln>
          </p:spPr>
          <p:txBody>
            <a:bodyPr wrap="square" rtlCol="0">
              <a:spAutoFit/>
            </a:bodyPr>
            <a:lstStyle/>
            <a:p>
              <a:pPr algn="ctr"/>
              <a:r>
                <a:rPr lang="en-US" dirty="0" smtClean="0"/>
                <a:t>Industrialization is the emerging opportunity</a:t>
              </a:r>
              <a:endParaRPr lang="en-US" dirty="0"/>
            </a:p>
          </p:txBody>
        </p:sp>
        <p:pic>
          <p:nvPicPr>
            <p:cNvPr id="5" name="Picture 4"/>
            <p:cNvPicPr>
              <a:picLocks noChangeAspect="1"/>
            </p:cNvPicPr>
            <p:nvPr/>
          </p:nvPicPr>
          <p:blipFill>
            <a:blip r:embed="rId2"/>
            <a:stretch>
              <a:fillRect/>
            </a:stretch>
          </p:blipFill>
          <p:spPr>
            <a:xfrm>
              <a:off x="5534008" y="1131081"/>
              <a:ext cx="2936892" cy="2202669"/>
            </a:xfrm>
            <a:prstGeom prst="rect">
              <a:avLst/>
            </a:prstGeom>
          </p:spPr>
        </p:pic>
      </p:grpSp>
    </p:spTree>
    <p:extLst>
      <p:ext uri="{BB962C8B-B14F-4D97-AF65-F5344CB8AC3E}">
        <p14:creationId xmlns:p14="http://schemas.microsoft.com/office/powerpoint/2010/main" val="88325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75025" y="2536248"/>
            <a:ext cx="3068975" cy="2042263"/>
          </a:xfrm>
          <a:prstGeom prst="rect">
            <a:avLst/>
          </a:prstGeom>
        </p:spPr>
      </p:pic>
      <p:sp>
        <p:nvSpPr>
          <p:cNvPr id="2" name="Title 1"/>
          <p:cNvSpPr>
            <a:spLocks noGrp="1"/>
          </p:cNvSpPr>
          <p:nvPr>
            <p:ph type="title"/>
          </p:nvPr>
        </p:nvSpPr>
        <p:spPr/>
        <p:txBody>
          <a:bodyPr/>
          <a:lstStyle/>
          <a:p>
            <a:r>
              <a:rPr lang="en-US" dirty="0" smtClean="0"/>
              <a:t>Industrialized Big Data</a:t>
            </a:r>
            <a:endParaRPr lang="en-US" dirty="0"/>
          </a:p>
        </p:txBody>
      </p:sp>
      <p:sp>
        <p:nvSpPr>
          <p:cNvPr id="3" name="Content Placeholder 2"/>
          <p:cNvSpPr>
            <a:spLocks noGrp="1"/>
          </p:cNvSpPr>
          <p:nvPr>
            <p:ph idx="1"/>
          </p:nvPr>
        </p:nvSpPr>
        <p:spPr>
          <a:xfrm>
            <a:off x="241300" y="989920"/>
            <a:ext cx="8229600" cy="4525963"/>
          </a:xfrm>
        </p:spPr>
        <p:txBody>
          <a:bodyPr/>
          <a:lstStyle/>
          <a:p>
            <a:r>
              <a:rPr lang="en-US" sz="2400" dirty="0" smtClean="0"/>
              <a:t>Practical Considerations</a:t>
            </a:r>
          </a:p>
          <a:p>
            <a:pPr lvl="1"/>
            <a:r>
              <a:rPr lang="en-US" sz="2000" dirty="0" smtClean="0"/>
              <a:t>Reliability</a:t>
            </a:r>
          </a:p>
          <a:p>
            <a:pPr lvl="2"/>
            <a:r>
              <a:rPr lang="en-US" sz="1600" dirty="0" smtClean="0"/>
              <a:t>Imperfect data</a:t>
            </a:r>
          </a:p>
          <a:p>
            <a:pPr lvl="1"/>
            <a:r>
              <a:rPr lang="en-US" sz="2000" dirty="0" smtClean="0"/>
              <a:t>Actuators</a:t>
            </a:r>
          </a:p>
          <a:p>
            <a:pPr lvl="2"/>
            <a:r>
              <a:rPr lang="en-US" sz="1600" dirty="0" smtClean="0"/>
              <a:t>Imperfect operation, poor time synchronization, loss of control</a:t>
            </a:r>
          </a:p>
          <a:p>
            <a:pPr lvl="1"/>
            <a:r>
              <a:rPr lang="en-US" sz="2000" dirty="0" smtClean="0"/>
              <a:t>Closed Loop</a:t>
            </a:r>
          </a:p>
          <a:p>
            <a:r>
              <a:rPr lang="en-US" sz="2400" dirty="0" smtClean="0"/>
              <a:t>Non-technical Drivers Considerations</a:t>
            </a:r>
          </a:p>
          <a:p>
            <a:pPr lvl="1"/>
            <a:r>
              <a:rPr lang="en-US" sz="2000" dirty="0" smtClean="0"/>
              <a:t>Safety</a:t>
            </a:r>
          </a:p>
          <a:p>
            <a:pPr lvl="2"/>
            <a:r>
              <a:rPr lang="en-US" sz="1800" dirty="0" smtClean="0"/>
              <a:t>Mistakes cause illness, death and destruction</a:t>
            </a:r>
          </a:p>
          <a:p>
            <a:pPr lvl="1"/>
            <a:r>
              <a:rPr lang="en-US" sz="2000" dirty="0" smtClean="0"/>
              <a:t>Longevity</a:t>
            </a:r>
          </a:p>
          <a:p>
            <a:pPr lvl="2"/>
            <a:r>
              <a:rPr lang="en-US" sz="1800" dirty="0" smtClean="0"/>
              <a:t>Big in Time</a:t>
            </a:r>
          </a:p>
          <a:p>
            <a:pPr lvl="1"/>
            <a:r>
              <a:rPr lang="en-US" sz="2000" dirty="0" smtClean="0"/>
              <a:t>Supported by </a:t>
            </a:r>
            <a:r>
              <a:rPr lang="en-US" sz="2000" dirty="0" err="1" smtClean="0"/>
              <a:t>CapEx</a:t>
            </a:r>
            <a:r>
              <a:rPr lang="en-US" sz="2000" dirty="0" smtClean="0"/>
              <a:t> </a:t>
            </a:r>
            <a:r>
              <a:rPr lang="en-US" sz="2000" dirty="0" err="1" smtClean="0"/>
              <a:t>vs</a:t>
            </a:r>
            <a:r>
              <a:rPr lang="en-US" sz="2000" dirty="0" smtClean="0"/>
              <a:t> </a:t>
            </a:r>
            <a:r>
              <a:rPr lang="en-US" sz="2000" dirty="0" err="1" smtClean="0"/>
              <a:t>OpEx</a:t>
            </a:r>
            <a:endParaRPr lang="en-US" sz="2000" dirty="0"/>
          </a:p>
        </p:txBody>
      </p:sp>
      <p:sp>
        <p:nvSpPr>
          <p:cNvPr id="4" name="TextBox 3"/>
          <p:cNvSpPr txBox="1"/>
          <p:nvPr/>
        </p:nvSpPr>
        <p:spPr>
          <a:xfrm>
            <a:off x="1212717" y="5515883"/>
            <a:ext cx="5926296" cy="646331"/>
          </a:xfrm>
          <a:prstGeom prst="rect">
            <a:avLst/>
          </a:prstGeom>
          <a:solidFill>
            <a:srgbClr val="FFFF00"/>
          </a:solidFill>
          <a:ln w="44450">
            <a:solidFill>
              <a:srgbClr val="D70000"/>
            </a:solidFill>
          </a:ln>
        </p:spPr>
        <p:txBody>
          <a:bodyPr wrap="square" rtlCol="0">
            <a:spAutoFit/>
          </a:bodyPr>
          <a:lstStyle/>
          <a:p>
            <a:pPr algn="ctr"/>
            <a:r>
              <a:rPr lang="en-US" b="1" dirty="0" smtClean="0"/>
              <a:t>The ecosystem rules for industrial operations are different from commercial operations</a:t>
            </a:r>
            <a:endParaRPr lang="en-US" b="1" dirty="0"/>
          </a:p>
        </p:txBody>
      </p:sp>
    </p:spTree>
    <p:extLst>
      <p:ext uri="{BB962C8B-B14F-4D97-AF65-F5344CB8AC3E}">
        <p14:creationId xmlns:p14="http://schemas.microsoft.com/office/powerpoint/2010/main" val="12959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64000"/>
            <a:extLst>
              <a:ext uri="{BEBA8EAE-BF5A-486C-A8C5-ECC9F3942E4B}">
                <a14:imgProps xmlns:a14="http://schemas.microsoft.com/office/drawing/2010/main">
                  <a14:imgLayer r:embed="rId3">
                    <a14:imgEffect>
                      <a14:sharpenSoften amount="41000"/>
                    </a14:imgEffect>
                    <a14:imgEffect>
                      <a14:brightnessContrast contrast="26000"/>
                    </a14:imgEffect>
                  </a14:imgLayer>
                </a14:imgProps>
              </a:ext>
            </a:extLst>
          </a:blip>
          <a:stretch>
            <a:fillRect/>
          </a:stretch>
        </p:blipFill>
        <p:spPr>
          <a:xfrm>
            <a:off x="5695560" y="954963"/>
            <a:ext cx="3429000" cy="2362200"/>
          </a:xfrm>
          <a:prstGeom prst="rect">
            <a:avLst/>
          </a:prstGeom>
        </p:spPr>
      </p:pic>
      <p:sp>
        <p:nvSpPr>
          <p:cNvPr id="2" name="Title 1"/>
          <p:cNvSpPr>
            <a:spLocks noGrp="1"/>
          </p:cNvSpPr>
          <p:nvPr>
            <p:ph type="title"/>
          </p:nvPr>
        </p:nvSpPr>
        <p:spPr>
          <a:xfrm>
            <a:off x="0" y="354732"/>
            <a:ext cx="8229600" cy="682625"/>
          </a:xfrm>
        </p:spPr>
        <p:txBody>
          <a:bodyPr/>
          <a:lstStyle/>
          <a:p>
            <a:r>
              <a:rPr lang="en-US" dirty="0" smtClean="0"/>
              <a:t>Change: Individuals &amp; Groups to Systems</a:t>
            </a:r>
            <a:endParaRPr lang="en-US" dirty="0"/>
          </a:p>
        </p:txBody>
      </p:sp>
      <p:sp>
        <p:nvSpPr>
          <p:cNvPr id="3" name="Content Placeholder 2"/>
          <p:cNvSpPr>
            <a:spLocks noGrp="1"/>
          </p:cNvSpPr>
          <p:nvPr>
            <p:ph idx="1"/>
          </p:nvPr>
        </p:nvSpPr>
        <p:spPr>
          <a:xfrm>
            <a:off x="183051" y="1070014"/>
            <a:ext cx="8229600" cy="4189411"/>
          </a:xfrm>
        </p:spPr>
        <p:txBody>
          <a:bodyPr>
            <a:normAutofit fontScale="92500" lnSpcReduction="20000"/>
          </a:bodyPr>
          <a:lstStyle/>
          <a:p>
            <a:r>
              <a:rPr lang="en-US" sz="2200" dirty="0" smtClean="0"/>
              <a:t>Commercial</a:t>
            </a:r>
          </a:p>
          <a:p>
            <a:pPr lvl="1"/>
            <a:r>
              <a:rPr lang="en-US" sz="1900" dirty="0" smtClean="0"/>
              <a:t>Social networks</a:t>
            </a:r>
          </a:p>
          <a:p>
            <a:pPr lvl="2"/>
            <a:r>
              <a:rPr lang="en-US" sz="1700" dirty="0" smtClean="0"/>
              <a:t>Shared information, collective action, constant contact</a:t>
            </a:r>
          </a:p>
          <a:p>
            <a:pPr lvl="2"/>
            <a:r>
              <a:rPr lang="en-US" sz="1700" dirty="0" smtClean="0"/>
              <a:t>Group action and crowd sourcing</a:t>
            </a:r>
          </a:p>
          <a:p>
            <a:pPr lvl="3"/>
            <a:r>
              <a:rPr lang="en-US" sz="1500" dirty="0" smtClean="0"/>
              <a:t>Foursquare, </a:t>
            </a:r>
            <a:r>
              <a:rPr lang="en-US" sz="1500" dirty="0" err="1" smtClean="0"/>
              <a:t>Grupons</a:t>
            </a:r>
            <a:r>
              <a:rPr lang="en-US" sz="1500" dirty="0" smtClean="0"/>
              <a:t>, Urban Spoon, </a:t>
            </a:r>
            <a:r>
              <a:rPr lang="en-US" sz="1500" dirty="0" err="1" smtClean="0"/>
              <a:t>OpenTable</a:t>
            </a:r>
            <a:endParaRPr lang="en-US" sz="1500" dirty="0" smtClean="0"/>
          </a:p>
          <a:p>
            <a:pPr lvl="1"/>
            <a:r>
              <a:rPr lang="en-US" sz="1900" dirty="0" smtClean="0"/>
              <a:t>Workplace/home-office </a:t>
            </a:r>
          </a:p>
          <a:p>
            <a:pPr lvl="1"/>
            <a:r>
              <a:rPr lang="en-US" sz="1900" dirty="0" smtClean="0"/>
              <a:t>Flash mobs, </a:t>
            </a:r>
            <a:r>
              <a:rPr lang="en-US" sz="1900" dirty="0" err="1" smtClean="0"/>
              <a:t>Facebook</a:t>
            </a:r>
            <a:r>
              <a:rPr lang="en-US" sz="1900" dirty="0" smtClean="0"/>
              <a:t> campaigns</a:t>
            </a:r>
          </a:p>
          <a:p>
            <a:r>
              <a:rPr lang="en-US" sz="2200" dirty="0" smtClean="0"/>
              <a:t>Industrial</a:t>
            </a:r>
          </a:p>
          <a:p>
            <a:pPr lvl="1"/>
            <a:r>
              <a:rPr lang="en-US" sz="1900" dirty="0" smtClean="0"/>
              <a:t>Network Analytics</a:t>
            </a:r>
          </a:p>
          <a:p>
            <a:pPr lvl="2"/>
            <a:r>
              <a:rPr lang="en-US" sz="1700" dirty="0" smtClean="0"/>
              <a:t>Carrier, Inter Exchange Carriers, Subscribers, Content Providers, Content Delivery Networks</a:t>
            </a:r>
          </a:p>
          <a:p>
            <a:pPr lvl="1"/>
            <a:r>
              <a:rPr lang="en-US" sz="1900" dirty="0" smtClean="0"/>
              <a:t>Smart Grid</a:t>
            </a:r>
          </a:p>
          <a:p>
            <a:pPr lvl="2"/>
            <a:r>
              <a:rPr lang="en-US" sz="1700" dirty="0" smtClean="0"/>
              <a:t>Generators, Distribution, Consumers</a:t>
            </a:r>
          </a:p>
          <a:p>
            <a:pPr lvl="1"/>
            <a:r>
              <a:rPr lang="en-US" sz="1900" dirty="0" smtClean="0"/>
              <a:t>Transportation</a:t>
            </a:r>
          </a:p>
          <a:p>
            <a:pPr lvl="2"/>
            <a:r>
              <a:rPr lang="en-US" sz="1700" dirty="0" smtClean="0"/>
              <a:t>Air Traffic Management - ADS-B, </a:t>
            </a:r>
            <a:r>
              <a:rPr lang="en-US" sz="1700" dirty="0" err="1" smtClean="0"/>
              <a:t>NextGen</a:t>
            </a:r>
            <a:endParaRPr lang="en-US" sz="1700" dirty="0" smtClean="0"/>
          </a:p>
          <a:p>
            <a:pPr lvl="2"/>
            <a:r>
              <a:rPr lang="en-US" sz="1700" dirty="0" smtClean="0"/>
              <a:t>Logistics – FedEx, UPS</a:t>
            </a:r>
          </a:p>
          <a:p>
            <a:pPr lvl="2"/>
            <a:endParaRPr lang="en-US" dirty="0"/>
          </a:p>
        </p:txBody>
      </p:sp>
      <p:sp>
        <p:nvSpPr>
          <p:cNvPr id="4" name="Slide Number Placeholder 3"/>
          <p:cNvSpPr>
            <a:spLocks noGrp="1"/>
          </p:cNvSpPr>
          <p:nvPr>
            <p:ph type="sldNum" sz="quarter" idx="12"/>
          </p:nvPr>
        </p:nvSpPr>
        <p:spPr>
          <a:xfrm>
            <a:off x="7196216" y="6558487"/>
            <a:ext cx="2133600" cy="365125"/>
          </a:xfrm>
        </p:spPr>
        <p:txBody>
          <a:bodyPr/>
          <a:lstStyle/>
          <a:p>
            <a:endParaRPr lang="en-US" dirty="0"/>
          </a:p>
        </p:txBody>
      </p:sp>
      <p:sp>
        <p:nvSpPr>
          <p:cNvPr id="5" name="TextBox 4"/>
          <p:cNvSpPr txBox="1"/>
          <p:nvPr/>
        </p:nvSpPr>
        <p:spPr>
          <a:xfrm>
            <a:off x="1623538" y="5503562"/>
            <a:ext cx="5572678" cy="369332"/>
          </a:xfrm>
          <a:prstGeom prst="rect">
            <a:avLst/>
          </a:prstGeom>
          <a:solidFill>
            <a:srgbClr val="FFFF00"/>
          </a:solidFill>
          <a:ln w="44450">
            <a:solidFill>
              <a:srgbClr val="D70000"/>
            </a:solidFill>
          </a:ln>
        </p:spPr>
        <p:txBody>
          <a:bodyPr wrap="square" rtlCol="0">
            <a:spAutoFit/>
          </a:bodyPr>
          <a:lstStyle/>
          <a:p>
            <a:pPr algn="ctr"/>
            <a:r>
              <a:rPr lang="en-US" dirty="0" smtClean="0"/>
              <a:t>Large systems have long term memory, hysteresis</a:t>
            </a:r>
            <a:endParaRPr lang="en-US" dirty="0"/>
          </a:p>
        </p:txBody>
      </p:sp>
      <p:sp>
        <p:nvSpPr>
          <p:cNvPr id="7" name="TextBox 6"/>
          <p:cNvSpPr txBox="1"/>
          <p:nvPr/>
        </p:nvSpPr>
        <p:spPr>
          <a:xfrm>
            <a:off x="6739697" y="3063247"/>
            <a:ext cx="2384863" cy="253916"/>
          </a:xfrm>
          <a:prstGeom prst="rect">
            <a:avLst/>
          </a:prstGeom>
          <a:noFill/>
        </p:spPr>
        <p:txBody>
          <a:bodyPr wrap="none" rtlCol="0">
            <a:spAutoFit/>
          </a:bodyPr>
          <a:lstStyle/>
          <a:p>
            <a:r>
              <a:rPr lang="en-US" sz="1050" dirty="0" smtClean="0"/>
              <a:t>Creative Commons: </a:t>
            </a:r>
            <a:r>
              <a:rPr lang="en-US" sz="1050" dirty="0" err="1" smtClean="0"/>
              <a:t>happytellus.com</a:t>
            </a:r>
            <a:endParaRPr lang="en-US" sz="1050" dirty="0"/>
          </a:p>
        </p:txBody>
      </p:sp>
    </p:spTree>
    <p:extLst>
      <p:ext uri="{BB962C8B-B14F-4D97-AF65-F5344CB8AC3E}">
        <p14:creationId xmlns:p14="http://schemas.microsoft.com/office/powerpoint/2010/main" val="2125560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Industrialization of Big Data</a:t>
            </a:r>
            <a:endParaRPr lang="en-US" dirty="0"/>
          </a:p>
        </p:txBody>
      </p:sp>
      <p:sp>
        <p:nvSpPr>
          <p:cNvPr id="3" name="Content Placeholder 2"/>
          <p:cNvSpPr>
            <a:spLocks noGrp="1"/>
          </p:cNvSpPr>
          <p:nvPr>
            <p:ph idx="1"/>
          </p:nvPr>
        </p:nvSpPr>
        <p:spPr>
          <a:xfrm>
            <a:off x="115463" y="1123928"/>
            <a:ext cx="5757862" cy="3275967"/>
          </a:xfrm>
        </p:spPr>
        <p:txBody>
          <a:bodyPr>
            <a:normAutofit fontScale="85000" lnSpcReduction="10000"/>
          </a:bodyPr>
          <a:lstStyle/>
          <a:p>
            <a:r>
              <a:rPr lang="en-US" dirty="0" smtClean="0"/>
              <a:t>Use big data sources for more than just informing business decisions or customer service</a:t>
            </a:r>
          </a:p>
          <a:p>
            <a:r>
              <a:rPr lang="en-US" dirty="0" smtClean="0"/>
              <a:t>Enhance internal value chain by using big data sources and technologies to streamline internal processes</a:t>
            </a:r>
          </a:p>
          <a:p>
            <a:r>
              <a:rPr lang="en-US" dirty="0" smtClean="0"/>
              <a:t>Integrate internal process information to optimize, automate, or eliminate redundant, manual processes</a:t>
            </a:r>
            <a:endParaRPr lang="en-US" dirty="0"/>
          </a:p>
        </p:txBody>
      </p:sp>
      <p:graphicFrame>
        <p:nvGraphicFramePr>
          <p:cNvPr id="4" name="Diagram 3"/>
          <p:cNvGraphicFramePr/>
          <p:nvPr/>
        </p:nvGraphicFramePr>
        <p:xfrm>
          <a:off x="2057400" y="4114800"/>
          <a:ext cx="4800600" cy="210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srcRect l="-2361" t="9500" r="26485" b="4244"/>
          <a:stretch/>
        </p:blipFill>
        <p:spPr>
          <a:xfrm>
            <a:off x="5647293" y="957263"/>
            <a:ext cx="3496707" cy="3150466"/>
          </a:xfrm>
          <a:prstGeom prst="rect">
            <a:avLst/>
          </a:prstGeom>
        </p:spPr>
      </p:pic>
    </p:spTree>
    <p:extLst>
      <p:ext uri="{BB962C8B-B14F-4D97-AF65-F5344CB8AC3E}">
        <p14:creationId xmlns:p14="http://schemas.microsoft.com/office/powerpoint/2010/main" val="3281254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3276600" y="1143000"/>
            <a:ext cx="5715000" cy="5334000"/>
          </a:xfrm>
          <a:prstGeom prst="rect">
            <a:avLst/>
          </a:prstGeom>
          <a:solidFill>
            <a:schemeClr val="accent1">
              <a:lumMod val="75000"/>
            </a:schemeClr>
          </a:solidFill>
          <a:ln w="12700" algn="ctr">
            <a:solidFill>
              <a:schemeClr val="tx1"/>
            </a:solidFill>
            <a:miter lim="800000"/>
            <a:headEnd/>
            <a:tailEnd/>
          </a:ln>
        </p:spPr>
        <p:txBody>
          <a:bodyPr wrap="none" rtlCol="0" anchor="t"/>
          <a:lstStyle/>
          <a:p>
            <a:pPr algn="ctr"/>
            <a:r>
              <a:rPr lang="en-US" sz="2000" b="1" dirty="0" smtClean="0">
                <a:solidFill>
                  <a:schemeClr val="bg1"/>
                </a:solidFill>
                <a:latin typeface="Arial Narrow" pitchFamily="34" charset="0"/>
              </a:rPr>
              <a:t>Fleet  / Business Unit</a:t>
            </a:r>
          </a:p>
        </p:txBody>
      </p:sp>
      <p:cxnSp>
        <p:nvCxnSpPr>
          <p:cNvPr id="76" name="Straight Connector 75"/>
          <p:cNvCxnSpPr>
            <a:stCxn id="52" idx="2"/>
          </p:cNvCxnSpPr>
          <p:nvPr/>
        </p:nvCxnSpPr>
        <p:spPr>
          <a:xfrm>
            <a:off x="4483895" y="2650324"/>
            <a:ext cx="1383505" cy="1997876"/>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55" idx="2"/>
            <a:endCxn id="1027" idx="3"/>
          </p:cNvCxnSpPr>
          <p:nvPr/>
        </p:nvCxnSpPr>
        <p:spPr>
          <a:xfrm flipH="1">
            <a:off x="6019800" y="2650324"/>
            <a:ext cx="250032" cy="188033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58" idx="2"/>
          </p:cNvCxnSpPr>
          <p:nvPr/>
        </p:nvCxnSpPr>
        <p:spPr>
          <a:xfrm flipH="1">
            <a:off x="6172200" y="2650324"/>
            <a:ext cx="1883569" cy="1997876"/>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8" idx="2"/>
          </p:cNvCxnSpPr>
          <p:nvPr/>
        </p:nvCxnSpPr>
        <p:spPr>
          <a:xfrm>
            <a:off x="4517232" y="4030262"/>
            <a:ext cx="1502568" cy="694138"/>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46" idx="2"/>
          </p:cNvCxnSpPr>
          <p:nvPr/>
        </p:nvCxnSpPr>
        <p:spPr>
          <a:xfrm flipV="1">
            <a:off x="6096000" y="4030262"/>
            <a:ext cx="207169" cy="617938"/>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49" idx="2"/>
          </p:cNvCxnSpPr>
          <p:nvPr/>
        </p:nvCxnSpPr>
        <p:spPr>
          <a:xfrm flipV="1">
            <a:off x="6172200" y="4030262"/>
            <a:ext cx="1916906" cy="617938"/>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236538" y="274638"/>
            <a:ext cx="7764462" cy="685800"/>
          </a:xfrm>
        </p:spPr>
        <p:txBody>
          <a:bodyPr>
            <a:normAutofit/>
          </a:bodyPr>
          <a:lstStyle/>
          <a:p>
            <a:r>
              <a:rPr lang="en-US" dirty="0" smtClean="0"/>
              <a:t>Example: Industrialized </a:t>
            </a:r>
            <a:r>
              <a:rPr lang="en-US" dirty="0" err="1" smtClean="0"/>
              <a:t>IoT</a:t>
            </a:r>
            <a:r>
              <a:rPr lang="en-US" dirty="0" smtClean="0"/>
              <a:t> code</a:t>
            </a:r>
            <a:endParaRPr lang="en-US" dirty="0"/>
          </a:p>
        </p:txBody>
      </p:sp>
      <p:sp>
        <p:nvSpPr>
          <p:cNvPr id="7" name="Rectangle 6"/>
          <p:cNvSpPr/>
          <p:nvPr/>
        </p:nvSpPr>
        <p:spPr bwMode="auto">
          <a:xfrm>
            <a:off x="1143000" y="1752600"/>
            <a:ext cx="1905000" cy="1295400"/>
          </a:xfrm>
          <a:prstGeom prst="rect">
            <a:avLst/>
          </a:prstGeom>
          <a:solidFill>
            <a:schemeClr val="bg2">
              <a:lumMod val="60000"/>
              <a:lumOff val="40000"/>
            </a:schemeClr>
          </a:solidFill>
          <a:ln w="12700" algn="ctr">
            <a:solidFill>
              <a:schemeClr val="tx1">
                <a:lumMod val="50000"/>
                <a:lumOff val="50000"/>
              </a:schemeClr>
            </a:solidFill>
            <a:miter lim="800000"/>
            <a:headEnd/>
            <a:tailEnd/>
          </a:ln>
        </p:spPr>
        <p:txBody>
          <a:bodyPr wrap="none" rtlCol="0" anchor="t"/>
          <a:lstStyle/>
          <a:p>
            <a:pPr algn="ctr"/>
            <a:r>
              <a:rPr lang="en-US" sz="2000" dirty="0" smtClean="0">
                <a:latin typeface="Arial Narrow" pitchFamily="34" charset="0"/>
              </a:rPr>
              <a:t>    </a:t>
            </a:r>
            <a:r>
              <a:rPr lang="en-US" sz="2000" b="1" dirty="0" smtClean="0">
                <a:latin typeface="Arial Narrow" pitchFamily="34" charset="0"/>
              </a:rPr>
              <a:t>System</a:t>
            </a:r>
            <a:endParaRPr lang="en-US" sz="1800" b="1" dirty="0" smtClean="0">
              <a:latin typeface="Arial Narrow" pitchFamily="34" charset="0"/>
            </a:endParaRPr>
          </a:p>
        </p:txBody>
      </p:sp>
      <p:sp>
        <p:nvSpPr>
          <p:cNvPr id="8" name="Rectangle 7"/>
          <p:cNvSpPr/>
          <p:nvPr/>
        </p:nvSpPr>
        <p:spPr bwMode="auto">
          <a:xfrm>
            <a:off x="124178" y="1828800"/>
            <a:ext cx="1656644" cy="304800"/>
          </a:xfrm>
          <a:prstGeom prst="rect">
            <a:avLst/>
          </a:prstGeom>
          <a:solidFill>
            <a:schemeClr val="accent2"/>
          </a:solidFill>
          <a:ln w="12700" algn="ctr">
            <a:solidFill>
              <a:schemeClr val="tx1">
                <a:lumMod val="50000"/>
                <a:lumOff val="50000"/>
              </a:schemeClr>
            </a:solidFill>
            <a:miter lim="800000"/>
            <a:headEnd/>
            <a:tailEnd/>
          </a:ln>
        </p:spPr>
        <p:txBody>
          <a:bodyPr wrap="none" rtlCol="0" anchor="ctr"/>
          <a:lstStyle/>
          <a:p>
            <a:pPr algn="ctr"/>
            <a:r>
              <a:rPr lang="en-US" sz="1400" b="1" dirty="0" smtClean="0">
                <a:latin typeface="Arial Narrow" pitchFamily="34" charset="0"/>
              </a:rPr>
              <a:t>Embedded Sensors</a:t>
            </a:r>
          </a:p>
        </p:txBody>
      </p:sp>
      <p:sp>
        <p:nvSpPr>
          <p:cNvPr id="9" name="Rectangle 8"/>
          <p:cNvSpPr/>
          <p:nvPr/>
        </p:nvSpPr>
        <p:spPr bwMode="auto">
          <a:xfrm>
            <a:off x="124178" y="2209800"/>
            <a:ext cx="1656644" cy="304800"/>
          </a:xfrm>
          <a:prstGeom prst="rect">
            <a:avLst/>
          </a:prstGeom>
          <a:solidFill>
            <a:schemeClr val="accent2"/>
          </a:solidFill>
          <a:ln w="12700" algn="ctr">
            <a:solidFill>
              <a:schemeClr val="tx1">
                <a:lumMod val="50000"/>
                <a:lumOff val="50000"/>
              </a:schemeClr>
            </a:solidFill>
            <a:miter lim="800000"/>
            <a:headEnd/>
            <a:tailEnd/>
          </a:ln>
        </p:spPr>
        <p:txBody>
          <a:bodyPr wrap="none" rtlCol="0" anchor="ctr"/>
          <a:lstStyle/>
          <a:p>
            <a:pPr algn="ctr"/>
            <a:r>
              <a:rPr lang="en-US" sz="1400" b="1" dirty="0" smtClean="0">
                <a:latin typeface="Arial Narrow" pitchFamily="34" charset="0"/>
              </a:rPr>
              <a:t>Embedded Computing</a:t>
            </a:r>
          </a:p>
        </p:txBody>
      </p:sp>
      <p:sp>
        <p:nvSpPr>
          <p:cNvPr id="10" name="Rectangle 9"/>
          <p:cNvSpPr/>
          <p:nvPr/>
        </p:nvSpPr>
        <p:spPr bwMode="auto">
          <a:xfrm>
            <a:off x="124178" y="2590800"/>
            <a:ext cx="1656644" cy="304800"/>
          </a:xfrm>
          <a:prstGeom prst="rect">
            <a:avLst/>
          </a:prstGeom>
          <a:solidFill>
            <a:schemeClr val="accent2"/>
          </a:solidFill>
          <a:ln w="12700" algn="ctr">
            <a:solidFill>
              <a:schemeClr val="tx1">
                <a:lumMod val="50000"/>
                <a:lumOff val="50000"/>
              </a:schemeClr>
            </a:solidFill>
            <a:miter lim="800000"/>
            <a:headEnd/>
            <a:tailEnd/>
          </a:ln>
        </p:spPr>
        <p:txBody>
          <a:bodyPr wrap="none" rtlCol="0" anchor="ctr"/>
          <a:lstStyle/>
          <a:p>
            <a:pPr algn="ctr"/>
            <a:r>
              <a:rPr lang="en-US" sz="1400" b="1" dirty="0" smtClean="0">
                <a:latin typeface="Arial Narrow" pitchFamily="34" charset="0"/>
              </a:rPr>
              <a:t>Communications</a:t>
            </a:r>
          </a:p>
        </p:txBody>
      </p:sp>
      <p:sp>
        <p:nvSpPr>
          <p:cNvPr id="20" name="Rectangle 19"/>
          <p:cNvSpPr/>
          <p:nvPr/>
        </p:nvSpPr>
        <p:spPr bwMode="auto">
          <a:xfrm>
            <a:off x="228600" y="3505200"/>
            <a:ext cx="2819400" cy="1676400"/>
          </a:xfrm>
          <a:prstGeom prst="rect">
            <a:avLst/>
          </a:prstGeom>
          <a:solidFill>
            <a:schemeClr val="accent3">
              <a:lumMod val="20000"/>
              <a:lumOff val="80000"/>
            </a:schemeClr>
          </a:solidFill>
          <a:ln w="12700" algn="ctr">
            <a:solidFill>
              <a:schemeClr val="bg2">
                <a:lumMod val="75000"/>
              </a:schemeClr>
            </a:solidFill>
            <a:miter lim="800000"/>
            <a:headEnd/>
            <a:tailEnd/>
          </a:ln>
        </p:spPr>
        <p:txBody>
          <a:bodyPr wrap="none" rtlCol="0" anchor="t"/>
          <a:lstStyle/>
          <a:p>
            <a:r>
              <a:rPr lang="en-US" sz="2000" b="1" dirty="0" smtClean="0">
                <a:latin typeface="Arial Narrow" pitchFamily="34" charset="0"/>
              </a:rPr>
              <a:t>Facility / Platform</a:t>
            </a:r>
          </a:p>
        </p:txBody>
      </p:sp>
      <p:pic>
        <p:nvPicPr>
          <p:cNvPr id="2054"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 y="3962400"/>
            <a:ext cx="915791" cy="396875"/>
          </a:xfrm>
          <a:prstGeom prst="rect">
            <a:avLst/>
          </a:prstGeom>
          <a:noFill/>
          <a:ln w="9525">
            <a:noFill/>
            <a:miter lim="800000"/>
            <a:headEnd/>
            <a:tailEnd/>
          </a:ln>
          <a:effectLst/>
        </p:spPr>
      </p:pic>
      <p:pic>
        <p:nvPicPr>
          <p:cNvPr id="2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7409" y="3962400"/>
            <a:ext cx="915791" cy="396875"/>
          </a:xfrm>
          <a:prstGeom prst="rect">
            <a:avLst/>
          </a:prstGeom>
          <a:noFill/>
          <a:ln w="9525">
            <a:noFill/>
            <a:miter lim="800000"/>
            <a:headEnd/>
            <a:tailEnd/>
          </a:ln>
          <a:effectLst/>
        </p:spPr>
      </p:pic>
      <p:pic>
        <p:nvPicPr>
          <p:cNvPr id="12"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 y="4632325"/>
            <a:ext cx="915791" cy="396875"/>
          </a:xfrm>
          <a:prstGeom prst="rect">
            <a:avLst/>
          </a:prstGeom>
          <a:noFill/>
          <a:ln w="9525">
            <a:noFill/>
            <a:miter lim="800000"/>
            <a:headEnd/>
            <a:tailEnd/>
          </a:ln>
          <a:effectLst/>
        </p:spPr>
      </p:pic>
      <p:pic>
        <p:nvPicPr>
          <p:cNvPr id="13"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7409" y="4632325"/>
            <a:ext cx="915791" cy="396875"/>
          </a:xfrm>
          <a:prstGeom prst="rect">
            <a:avLst/>
          </a:prstGeom>
          <a:noFill/>
          <a:ln w="9525">
            <a:noFill/>
            <a:miter lim="800000"/>
            <a:headEnd/>
            <a:tailEnd/>
          </a:ln>
          <a:effectLst/>
        </p:spPr>
      </p:pic>
      <p:cxnSp>
        <p:nvCxnSpPr>
          <p:cNvPr id="15" name="Straight Connector 14"/>
          <p:cNvCxnSpPr>
            <a:stCxn id="2054" idx="3"/>
            <a:endCxn id="26" idx="1"/>
          </p:cNvCxnSpPr>
          <p:nvPr/>
        </p:nvCxnSpPr>
        <p:spPr>
          <a:xfrm>
            <a:off x="1449191" y="4160838"/>
            <a:ext cx="378218"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3"/>
            <a:endCxn id="13" idx="1"/>
          </p:cNvCxnSpPr>
          <p:nvPr/>
        </p:nvCxnSpPr>
        <p:spPr>
          <a:xfrm>
            <a:off x="1449191" y="4830763"/>
            <a:ext cx="378218"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2054" idx="2"/>
          </p:cNvCxnSpPr>
          <p:nvPr/>
        </p:nvCxnSpPr>
        <p:spPr>
          <a:xfrm flipV="1">
            <a:off x="991296" y="4359275"/>
            <a:ext cx="0" cy="27305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054" idx="3"/>
            <a:endCxn id="13" idx="1"/>
          </p:cNvCxnSpPr>
          <p:nvPr/>
        </p:nvCxnSpPr>
        <p:spPr>
          <a:xfrm>
            <a:off x="1449191" y="4160838"/>
            <a:ext cx="378218" cy="66992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2" idx="3"/>
            <a:endCxn id="26" idx="1"/>
          </p:cNvCxnSpPr>
          <p:nvPr/>
        </p:nvCxnSpPr>
        <p:spPr>
          <a:xfrm flipV="1">
            <a:off x="1449191" y="4160838"/>
            <a:ext cx="378218" cy="66992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3" idx="0"/>
            <a:endCxn id="26" idx="2"/>
          </p:cNvCxnSpPr>
          <p:nvPr/>
        </p:nvCxnSpPr>
        <p:spPr>
          <a:xfrm flipV="1">
            <a:off x="2285305" y="4359275"/>
            <a:ext cx="0" cy="27305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1" name="Picture 2"/>
          <p:cNvPicPr>
            <a:picLocks noChangeAspect="1" noChangeArrowheads="1"/>
          </p:cNvPicPr>
          <p:nvPr/>
        </p:nvPicPr>
        <p:blipFill>
          <a:blip r:embed="rId4" cstate="print"/>
          <a:srcRect/>
          <a:stretch>
            <a:fillRect/>
          </a:stretch>
        </p:blipFill>
        <p:spPr bwMode="auto">
          <a:xfrm>
            <a:off x="3886200" y="3293276"/>
            <a:ext cx="1414463" cy="906062"/>
          </a:xfrm>
          <a:prstGeom prst="rect">
            <a:avLst/>
          </a:prstGeom>
          <a:noFill/>
          <a:ln w="6350">
            <a:solidFill>
              <a:schemeClr val="tx1">
                <a:lumMod val="50000"/>
                <a:lumOff val="50000"/>
              </a:schemeClr>
            </a:solidFill>
            <a:miter lim="800000"/>
            <a:headEnd/>
            <a:tailEnd/>
          </a:ln>
          <a:effectLst/>
        </p:spPr>
      </p:pic>
      <p:pic>
        <p:nvPicPr>
          <p:cNvPr id="38" name="Picture 2"/>
          <p:cNvPicPr>
            <a:picLocks noChangeAspect="1" noChangeArrowheads="1"/>
          </p:cNvPicPr>
          <p:nvPr/>
        </p:nvPicPr>
        <p:blipFill>
          <a:blip r:embed="rId4" cstate="print"/>
          <a:srcRect/>
          <a:stretch>
            <a:fillRect/>
          </a:stretch>
        </p:blipFill>
        <p:spPr bwMode="auto">
          <a:xfrm>
            <a:off x="3810000" y="3124200"/>
            <a:ext cx="1414463" cy="906062"/>
          </a:xfrm>
          <a:prstGeom prst="rect">
            <a:avLst/>
          </a:prstGeom>
          <a:noFill/>
          <a:ln w="6350">
            <a:solidFill>
              <a:schemeClr val="tx1">
                <a:lumMod val="50000"/>
                <a:lumOff val="50000"/>
              </a:schemeClr>
            </a:solid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657600" y="2971800"/>
            <a:ext cx="1414463" cy="906062"/>
          </a:xfrm>
          <a:prstGeom prst="rect">
            <a:avLst/>
          </a:prstGeom>
          <a:noFill/>
          <a:ln w="6350">
            <a:solidFill>
              <a:schemeClr val="tx1">
                <a:lumMod val="50000"/>
                <a:lumOff val="50000"/>
              </a:schemeClr>
            </a:solidFill>
            <a:miter lim="800000"/>
            <a:headEnd/>
            <a:tailEnd/>
          </a:ln>
          <a:effectLst/>
        </p:spPr>
      </p:pic>
      <p:pic>
        <p:nvPicPr>
          <p:cNvPr id="45" name="Picture 2"/>
          <p:cNvPicPr>
            <a:picLocks noChangeAspect="1" noChangeArrowheads="1"/>
          </p:cNvPicPr>
          <p:nvPr/>
        </p:nvPicPr>
        <p:blipFill>
          <a:blip r:embed="rId4" cstate="print"/>
          <a:srcRect/>
          <a:stretch>
            <a:fillRect/>
          </a:stretch>
        </p:blipFill>
        <p:spPr bwMode="auto">
          <a:xfrm>
            <a:off x="5672137" y="3293276"/>
            <a:ext cx="1414463" cy="906062"/>
          </a:xfrm>
          <a:prstGeom prst="rect">
            <a:avLst/>
          </a:prstGeom>
          <a:noFill/>
          <a:ln w="6350">
            <a:solidFill>
              <a:schemeClr val="tx1">
                <a:lumMod val="50000"/>
                <a:lumOff val="50000"/>
              </a:schemeClr>
            </a:solidFill>
            <a:miter lim="800000"/>
            <a:headEnd/>
            <a:tailEnd/>
          </a:ln>
          <a:effectLst/>
        </p:spPr>
      </p:pic>
      <p:pic>
        <p:nvPicPr>
          <p:cNvPr id="46" name="Picture 2"/>
          <p:cNvPicPr>
            <a:picLocks noChangeAspect="1" noChangeArrowheads="1"/>
          </p:cNvPicPr>
          <p:nvPr/>
        </p:nvPicPr>
        <p:blipFill>
          <a:blip r:embed="rId4" cstate="print"/>
          <a:srcRect/>
          <a:stretch>
            <a:fillRect/>
          </a:stretch>
        </p:blipFill>
        <p:spPr bwMode="auto">
          <a:xfrm>
            <a:off x="5595937" y="3124200"/>
            <a:ext cx="1414463" cy="906062"/>
          </a:xfrm>
          <a:prstGeom prst="rect">
            <a:avLst/>
          </a:prstGeom>
          <a:noFill/>
          <a:ln w="6350">
            <a:solidFill>
              <a:schemeClr val="tx1">
                <a:lumMod val="50000"/>
                <a:lumOff val="50000"/>
              </a:schemeClr>
            </a:solidFill>
            <a:miter lim="800000"/>
            <a:headEnd/>
            <a:tailEnd/>
          </a:ln>
          <a:effectLst/>
        </p:spPr>
      </p:pic>
      <p:pic>
        <p:nvPicPr>
          <p:cNvPr id="47" name="Picture 2"/>
          <p:cNvPicPr>
            <a:picLocks noChangeAspect="1" noChangeArrowheads="1"/>
          </p:cNvPicPr>
          <p:nvPr/>
        </p:nvPicPr>
        <p:blipFill>
          <a:blip r:embed="rId4" cstate="print"/>
          <a:srcRect/>
          <a:stretch>
            <a:fillRect/>
          </a:stretch>
        </p:blipFill>
        <p:spPr bwMode="auto">
          <a:xfrm>
            <a:off x="5443537" y="2971800"/>
            <a:ext cx="1414463" cy="906062"/>
          </a:xfrm>
          <a:prstGeom prst="rect">
            <a:avLst/>
          </a:prstGeom>
          <a:noFill/>
          <a:ln w="6350">
            <a:solidFill>
              <a:schemeClr val="tx1">
                <a:lumMod val="50000"/>
                <a:lumOff val="50000"/>
              </a:schemeClr>
            </a:solidFill>
            <a:miter lim="800000"/>
            <a:headEnd/>
            <a:tailEnd/>
          </a:ln>
          <a:effectLst/>
        </p:spPr>
      </p:pic>
      <p:pic>
        <p:nvPicPr>
          <p:cNvPr id="48" name="Picture 2"/>
          <p:cNvPicPr>
            <a:picLocks noChangeAspect="1" noChangeArrowheads="1"/>
          </p:cNvPicPr>
          <p:nvPr/>
        </p:nvPicPr>
        <p:blipFill>
          <a:blip r:embed="rId4" cstate="print"/>
          <a:srcRect/>
          <a:stretch>
            <a:fillRect/>
          </a:stretch>
        </p:blipFill>
        <p:spPr bwMode="auto">
          <a:xfrm>
            <a:off x="7458074" y="3293276"/>
            <a:ext cx="1414463" cy="906062"/>
          </a:xfrm>
          <a:prstGeom prst="rect">
            <a:avLst/>
          </a:prstGeom>
          <a:noFill/>
          <a:ln w="6350">
            <a:solidFill>
              <a:schemeClr val="tx1">
                <a:lumMod val="50000"/>
                <a:lumOff val="50000"/>
              </a:schemeClr>
            </a:solidFill>
            <a:miter lim="800000"/>
            <a:headEnd/>
            <a:tailEnd/>
          </a:ln>
          <a:effectLst/>
        </p:spPr>
      </p:pic>
      <p:pic>
        <p:nvPicPr>
          <p:cNvPr id="49" name="Picture 2"/>
          <p:cNvPicPr>
            <a:picLocks noChangeAspect="1" noChangeArrowheads="1"/>
          </p:cNvPicPr>
          <p:nvPr/>
        </p:nvPicPr>
        <p:blipFill>
          <a:blip r:embed="rId4" cstate="print"/>
          <a:srcRect/>
          <a:stretch>
            <a:fillRect/>
          </a:stretch>
        </p:blipFill>
        <p:spPr bwMode="auto">
          <a:xfrm>
            <a:off x="7381874" y="3124200"/>
            <a:ext cx="1414463" cy="906062"/>
          </a:xfrm>
          <a:prstGeom prst="rect">
            <a:avLst/>
          </a:prstGeom>
          <a:noFill/>
          <a:ln w="6350">
            <a:solidFill>
              <a:schemeClr val="tx1">
                <a:lumMod val="50000"/>
                <a:lumOff val="50000"/>
              </a:schemeClr>
            </a:solidFill>
            <a:miter lim="800000"/>
            <a:headEnd/>
            <a:tailEnd/>
          </a:ln>
          <a:effectLst/>
        </p:spPr>
      </p:pic>
      <p:pic>
        <p:nvPicPr>
          <p:cNvPr id="50" name="Picture 2"/>
          <p:cNvPicPr>
            <a:picLocks noChangeAspect="1" noChangeArrowheads="1"/>
          </p:cNvPicPr>
          <p:nvPr/>
        </p:nvPicPr>
        <p:blipFill>
          <a:blip r:embed="rId4" cstate="print"/>
          <a:srcRect/>
          <a:stretch>
            <a:fillRect/>
          </a:stretch>
        </p:blipFill>
        <p:spPr bwMode="auto">
          <a:xfrm>
            <a:off x="7229474" y="2971800"/>
            <a:ext cx="1414463" cy="906062"/>
          </a:xfrm>
          <a:prstGeom prst="rect">
            <a:avLst/>
          </a:prstGeom>
          <a:noFill/>
          <a:ln w="6350">
            <a:solidFill>
              <a:schemeClr val="tx1">
                <a:lumMod val="50000"/>
                <a:lumOff val="50000"/>
              </a:schemeClr>
            </a:solidFill>
            <a:miter lim="800000"/>
            <a:headEnd/>
            <a:tailEnd/>
          </a:ln>
          <a:effectLst/>
        </p:spPr>
      </p:pic>
      <p:pic>
        <p:nvPicPr>
          <p:cNvPr id="51" name="Picture 2"/>
          <p:cNvPicPr>
            <a:picLocks noChangeAspect="1" noChangeArrowheads="1"/>
          </p:cNvPicPr>
          <p:nvPr/>
        </p:nvPicPr>
        <p:blipFill>
          <a:blip r:embed="rId4" cstate="print"/>
          <a:srcRect/>
          <a:stretch>
            <a:fillRect/>
          </a:stretch>
        </p:blipFill>
        <p:spPr bwMode="auto">
          <a:xfrm>
            <a:off x="3852863" y="1913338"/>
            <a:ext cx="1414463" cy="906062"/>
          </a:xfrm>
          <a:prstGeom prst="rect">
            <a:avLst/>
          </a:prstGeom>
          <a:noFill/>
          <a:ln w="6350">
            <a:solidFill>
              <a:schemeClr val="tx1">
                <a:lumMod val="50000"/>
                <a:lumOff val="50000"/>
              </a:schemeClr>
            </a:solidFill>
            <a:miter lim="800000"/>
            <a:headEnd/>
            <a:tailEnd/>
          </a:ln>
          <a:effectLst/>
        </p:spPr>
      </p:pic>
      <p:pic>
        <p:nvPicPr>
          <p:cNvPr id="52" name="Picture 2"/>
          <p:cNvPicPr>
            <a:picLocks noChangeAspect="1" noChangeArrowheads="1"/>
          </p:cNvPicPr>
          <p:nvPr/>
        </p:nvPicPr>
        <p:blipFill>
          <a:blip r:embed="rId4" cstate="print"/>
          <a:srcRect/>
          <a:stretch>
            <a:fillRect/>
          </a:stretch>
        </p:blipFill>
        <p:spPr bwMode="auto">
          <a:xfrm>
            <a:off x="3776663" y="1744262"/>
            <a:ext cx="1414463" cy="906062"/>
          </a:xfrm>
          <a:prstGeom prst="rect">
            <a:avLst/>
          </a:prstGeom>
          <a:noFill/>
          <a:ln w="6350">
            <a:solidFill>
              <a:schemeClr val="tx1">
                <a:lumMod val="50000"/>
                <a:lumOff val="50000"/>
              </a:schemeClr>
            </a:solidFill>
            <a:miter lim="800000"/>
            <a:headEnd/>
            <a:tailEnd/>
          </a:ln>
          <a:effectLst/>
        </p:spPr>
      </p:pic>
      <p:pic>
        <p:nvPicPr>
          <p:cNvPr id="53" name="Picture 2"/>
          <p:cNvPicPr>
            <a:picLocks noChangeAspect="1" noChangeArrowheads="1"/>
          </p:cNvPicPr>
          <p:nvPr/>
        </p:nvPicPr>
        <p:blipFill>
          <a:blip r:embed="rId4" cstate="print"/>
          <a:srcRect/>
          <a:stretch>
            <a:fillRect/>
          </a:stretch>
        </p:blipFill>
        <p:spPr bwMode="auto">
          <a:xfrm>
            <a:off x="3624263" y="1591862"/>
            <a:ext cx="1414463" cy="906062"/>
          </a:xfrm>
          <a:prstGeom prst="rect">
            <a:avLst/>
          </a:prstGeom>
          <a:noFill/>
          <a:ln w="6350">
            <a:solidFill>
              <a:schemeClr val="tx1">
                <a:lumMod val="50000"/>
                <a:lumOff val="50000"/>
              </a:schemeClr>
            </a:solidFill>
            <a:miter lim="800000"/>
            <a:headEnd/>
            <a:tailEnd/>
          </a:ln>
          <a:effectLst/>
        </p:spPr>
      </p:pic>
      <p:pic>
        <p:nvPicPr>
          <p:cNvPr id="54" name="Picture 2"/>
          <p:cNvPicPr>
            <a:picLocks noChangeAspect="1" noChangeArrowheads="1"/>
          </p:cNvPicPr>
          <p:nvPr/>
        </p:nvPicPr>
        <p:blipFill>
          <a:blip r:embed="rId4" cstate="print"/>
          <a:srcRect/>
          <a:stretch>
            <a:fillRect/>
          </a:stretch>
        </p:blipFill>
        <p:spPr bwMode="auto">
          <a:xfrm>
            <a:off x="5638800" y="1913338"/>
            <a:ext cx="1414463" cy="906062"/>
          </a:xfrm>
          <a:prstGeom prst="rect">
            <a:avLst/>
          </a:prstGeom>
          <a:noFill/>
          <a:ln w="6350">
            <a:solidFill>
              <a:schemeClr val="tx1">
                <a:lumMod val="50000"/>
                <a:lumOff val="50000"/>
              </a:schemeClr>
            </a:solidFill>
            <a:miter lim="800000"/>
            <a:headEnd/>
            <a:tailEnd/>
          </a:ln>
          <a:effectLst/>
        </p:spPr>
      </p:pic>
      <p:pic>
        <p:nvPicPr>
          <p:cNvPr id="55" name="Picture 2"/>
          <p:cNvPicPr>
            <a:picLocks noChangeAspect="1" noChangeArrowheads="1"/>
          </p:cNvPicPr>
          <p:nvPr/>
        </p:nvPicPr>
        <p:blipFill>
          <a:blip r:embed="rId4" cstate="print"/>
          <a:srcRect/>
          <a:stretch>
            <a:fillRect/>
          </a:stretch>
        </p:blipFill>
        <p:spPr bwMode="auto">
          <a:xfrm>
            <a:off x="5562600" y="1744262"/>
            <a:ext cx="1414463" cy="906062"/>
          </a:xfrm>
          <a:prstGeom prst="rect">
            <a:avLst/>
          </a:prstGeom>
          <a:noFill/>
          <a:ln w="6350">
            <a:solidFill>
              <a:schemeClr val="tx1">
                <a:lumMod val="50000"/>
                <a:lumOff val="50000"/>
              </a:schemeClr>
            </a:solidFill>
            <a:miter lim="800000"/>
            <a:headEnd/>
            <a:tailEnd/>
          </a:ln>
          <a:effectLst/>
        </p:spPr>
      </p:pic>
      <p:pic>
        <p:nvPicPr>
          <p:cNvPr id="56" name="Picture 2"/>
          <p:cNvPicPr>
            <a:picLocks noChangeAspect="1" noChangeArrowheads="1"/>
          </p:cNvPicPr>
          <p:nvPr/>
        </p:nvPicPr>
        <p:blipFill>
          <a:blip r:embed="rId4" cstate="print"/>
          <a:srcRect/>
          <a:stretch>
            <a:fillRect/>
          </a:stretch>
        </p:blipFill>
        <p:spPr bwMode="auto">
          <a:xfrm>
            <a:off x="5410200" y="1591862"/>
            <a:ext cx="1414463" cy="906062"/>
          </a:xfrm>
          <a:prstGeom prst="rect">
            <a:avLst/>
          </a:prstGeom>
          <a:noFill/>
          <a:ln w="6350">
            <a:solidFill>
              <a:schemeClr val="tx1">
                <a:lumMod val="50000"/>
                <a:lumOff val="50000"/>
              </a:schemeClr>
            </a:solidFill>
            <a:miter lim="800000"/>
            <a:headEnd/>
            <a:tailEnd/>
          </a:ln>
          <a:effectLst/>
        </p:spPr>
      </p:pic>
      <p:pic>
        <p:nvPicPr>
          <p:cNvPr id="57" name="Picture 2"/>
          <p:cNvPicPr>
            <a:picLocks noChangeAspect="1" noChangeArrowheads="1"/>
          </p:cNvPicPr>
          <p:nvPr/>
        </p:nvPicPr>
        <p:blipFill>
          <a:blip r:embed="rId4" cstate="print"/>
          <a:srcRect/>
          <a:stretch>
            <a:fillRect/>
          </a:stretch>
        </p:blipFill>
        <p:spPr bwMode="auto">
          <a:xfrm>
            <a:off x="7424737" y="1913338"/>
            <a:ext cx="1414463" cy="906062"/>
          </a:xfrm>
          <a:prstGeom prst="rect">
            <a:avLst/>
          </a:prstGeom>
          <a:noFill/>
          <a:ln w="6350">
            <a:solidFill>
              <a:schemeClr val="tx1">
                <a:lumMod val="50000"/>
                <a:lumOff val="50000"/>
              </a:schemeClr>
            </a:solidFill>
            <a:miter lim="800000"/>
            <a:headEnd/>
            <a:tailEnd/>
          </a:ln>
          <a:effectLst/>
        </p:spPr>
      </p:pic>
      <p:pic>
        <p:nvPicPr>
          <p:cNvPr id="58" name="Picture 2"/>
          <p:cNvPicPr>
            <a:picLocks noChangeAspect="1" noChangeArrowheads="1"/>
          </p:cNvPicPr>
          <p:nvPr/>
        </p:nvPicPr>
        <p:blipFill>
          <a:blip r:embed="rId4" cstate="print"/>
          <a:srcRect/>
          <a:stretch>
            <a:fillRect/>
          </a:stretch>
        </p:blipFill>
        <p:spPr bwMode="auto">
          <a:xfrm>
            <a:off x="7348537" y="1744262"/>
            <a:ext cx="1414463" cy="906062"/>
          </a:xfrm>
          <a:prstGeom prst="rect">
            <a:avLst/>
          </a:prstGeom>
          <a:noFill/>
          <a:ln w="6350">
            <a:solidFill>
              <a:schemeClr val="tx1">
                <a:lumMod val="50000"/>
                <a:lumOff val="50000"/>
              </a:schemeClr>
            </a:solidFill>
            <a:miter lim="800000"/>
            <a:headEnd/>
            <a:tailEnd/>
          </a:ln>
          <a:effectLst/>
        </p:spPr>
      </p:pic>
      <p:pic>
        <p:nvPicPr>
          <p:cNvPr id="59" name="Picture 2"/>
          <p:cNvPicPr>
            <a:picLocks noChangeAspect="1" noChangeArrowheads="1"/>
          </p:cNvPicPr>
          <p:nvPr/>
        </p:nvPicPr>
        <p:blipFill>
          <a:blip r:embed="rId4" cstate="print"/>
          <a:srcRect/>
          <a:stretch>
            <a:fillRect/>
          </a:stretch>
        </p:blipFill>
        <p:spPr bwMode="auto">
          <a:xfrm>
            <a:off x="7196137" y="1591862"/>
            <a:ext cx="1414463" cy="906062"/>
          </a:xfrm>
          <a:prstGeom prst="rect">
            <a:avLst/>
          </a:prstGeom>
          <a:noFill/>
          <a:ln w="6350">
            <a:solidFill>
              <a:schemeClr val="tx1">
                <a:lumMod val="50000"/>
                <a:lumOff val="50000"/>
              </a:schemeClr>
            </a:solidFill>
            <a:miter lim="800000"/>
            <a:headEnd/>
            <a:tailEnd/>
          </a:ln>
          <a:effectLst/>
        </p:spPr>
      </p:pic>
      <p:sp>
        <p:nvSpPr>
          <p:cNvPr id="90" name="Freeform 89"/>
          <p:cNvSpPr/>
          <p:nvPr/>
        </p:nvSpPr>
        <p:spPr bwMode="auto">
          <a:xfrm>
            <a:off x="1133475" y="3048000"/>
            <a:ext cx="1905000" cy="914400"/>
          </a:xfrm>
          <a:custGeom>
            <a:avLst/>
            <a:gdLst>
              <a:gd name="connsiteX0" fmla="*/ 0 w 1905000"/>
              <a:gd name="connsiteY0" fmla="*/ 0 h 914400"/>
              <a:gd name="connsiteX1" fmla="*/ 1905000 w 1905000"/>
              <a:gd name="connsiteY1" fmla="*/ 0 h 914400"/>
              <a:gd name="connsiteX2" fmla="*/ 1600200 w 1905000"/>
              <a:gd name="connsiteY2" fmla="*/ 914400 h 914400"/>
              <a:gd name="connsiteX3" fmla="*/ 1028700 w 1905000"/>
              <a:gd name="connsiteY3" fmla="*/ 914400 h 914400"/>
              <a:gd name="connsiteX4" fmla="*/ 0 w 1905000"/>
              <a:gd name="connsiteY4" fmla="*/ 0 h 914400"/>
              <a:gd name="connsiteX0" fmla="*/ 0 w 1905000"/>
              <a:gd name="connsiteY0" fmla="*/ 0 h 914400"/>
              <a:gd name="connsiteX1" fmla="*/ 1905000 w 1905000"/>
              <a:gd name="connsiteY1" fmla="*/ 0 h 914400"/>
              <a:gd name="connsiteX2" fmla="*/ 1600200 w 1905000"/>
              <a:gd name="connsiteY2" fmla="*/ 914400 h 914400"/>
              <a:gd name="connsiteX3" fmla="*/ 1028700 w 1905000"/>
              <a:gd name="connsiteY3" fmla="*/ 914400 h 914400"/>
              <a:gd name="connsiteX4" fmla="*/ 771525 w 1905000"/>
              <a:gd name="connsiteY4" fmla="*/ 533400 h 914400"/>
              <a:gd name="connsiteX5" fmla="*/ 0 w 1905000"/>
              <a:gd name="connsiteY5" fmla="*/ 0 h 914400"/>
              <a:gd name="connsiteX0" fmla="*/ 0 w 1905000"/>
              <a:gd name="connsiteY0" fmla="*/ 0 h 914400"/>
              <a:gd name="connsiteX1" fmla="*/ 1905000 w 1905000"/>
              <a:gd name="connsiteY1" fmla="*/ 0 h 914400"/>
              <a:gd name="connsiteX2" fmla="*/ 1600200 w 1905000"/>
              <a:gd name="connsiteY2" fmla="*/ 914400 h 914400"/>
              <a:gd name="connsiteX3" fmla="*/ 1028700 w 1905000"/>
              <a:gd name="connsiteY3" fmla="*/ 914400 h 914400"/>
              <a:gd name="connsiteX4" fmla="*/ 923925 w 1905000"/>
              <a:gd name="connsiteY4" fmla="*/ 609600 h 914400"/>
              <a:gd name="connsiteX5" fmla="*/ 0 w 1905000"/>
              <a:gd name="connsiteY5" fmla="*/ 0 h 914400"/>
              <a:gd name="connsiteX0" fmla="*/ 0 w 1905000"/>
              <a:gd name="connsiteY0" fmla="*/ 0 h 914400"/>
              <a:gd name="connsiteX1" fmla="*/ 1905000 w 1905000"/>
              <a:gd name="connsiteY1" fmla="*/ 0 h 914400"/>
              <a:gd name="connsiteX2" fmla="*/ 1600200 w 1905000"/>
              <a:gd name="connsiteY2" fmla="*/ 914400 h 914400"/>
              <a:gd name="connsiteX3" fmla="*/ 1028700 w 1905000"/>
              <a:gd name="connsiteY3" fmla="*/ 914400 h 914400"/>
              <a:gd name="connsiteX4" fmla="*/ 1000125 w 1905000"/>
              <a:gd name="connsiteY4" fmla="*/ 533400 h 914400"/>
              <a:gd name="connsiteX5" fmla="*/ 0 w 1905000"/>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0" h="914400">
                <a:moveTo>
                  <a:pt x="0" y="0"/>
                </a:moveTo>
                <a:lnTo>
                  <a:pt x="1905000" y="0"/>
                </a:lnTo>
                <a:lnTo>
                  <a:pt x="1600200" y="914400"/>
                </a:lnTo>
                <a:lnTo>
                  <a:pt x="1028700" y="914400"/>
                </a:lnTo>
                <a:lnTo>
                  <a:pt x="1000125" y="533400"/>
                </a:lnTo>
                <a:lnTo>
                  <a:pt x="0" y="0"/>
                </a:lnTo>
                <a:close/>
              </a:path>
            </a:pathLst>
          </a:custGeom>
          <a:solidFill>
            <a:schemeClr val="bg2">
              <a:lumMod val="75000"/>
            </a:schemeClr>
          </a:solidFill>
          <a:ln w="12700" algn="ctr">
            <a:noFill/>
            <a:miter lim="800000"/>
            <a:headEnd/>
            <a:tailEnd/>
          </a:ln>
        </p:spPr>
        <p:txBody>
          <a:bodyPr wrap="none" rtlCol="0" anchor="ctr"/>
          <a:lstStyle/>
          <a:p>
            <a:pPr algn="ctr"/>
            <a:endParaRPr lang="en-US" dirty="0" err="1" smtClean="0"/>
          </a:p>
        </p:txBody>
      </p:sp>
      <p:sp>
        <p:nvSpPr>
          <p:cNvPr id="92" name="Freeform 91"/>
          <p:cNvSpPr/>
          <p:nvPr/>
        </p:nvSpPr>
        <p:spPr bwMode="auto">
          <a:xfrm>
            <a:off x="3038475" y="2990850"/>
            <a:ext cx="628650" cy="2171700"/>
          </a:xfrm>
          <a:custGeom>
            <a:avLst/>
            <a:gdLst>
              <a:gd name="connsiteX0" fmla="*/ 19050 w 628650"/>
              <a:gd name="connsiteY0" fmla="*/ 504825 h 2171700"/>
              <a:gd name="connsiteX1" fmla="*/ 628650 w 628650"/>
              <a:gd name="connsiteY1" fmla="*/ 0 h 2171700"/>
              <a:gd name="connsiteX2" fmla="*/ 628650 w 628650"/>
              <a:gd name="connsiteY2" fmla="*/ 876300 h 2171700"/>
              <a:gd name="connsiteX3" fmla="*/ 0 w 628650"/>
              <a:gd name="connsiteY3" fmla="*/ 2171700 h 2171700"/>
              <a:gd name="connsiteX4" fmla="*/ 19050 w 628650"/>
              <a:gd name="connsiteY4" fmla="*/ 504825 h 2171700"/>
              <a:gd name="connsiteX0" fmla="*/ 9525 w 628650"/>
              <a:gd name="connsiteY0" fmla="*/ 514350 h 2171700"/>
              <a:gd name="connsiteX1" fmla="*/ 628650 w 628650"/>
              <a:gd name="connsiteY1" fmla="*/ 0 h 2171700"/>
              <a:gd name="connsiteX2" fmla="*/ 628650 w 628650"/>
              <a:gd name="connsiteY2" fmla="*/ 876300 h 2171700"/>
              <a:gd name="connsiteX3" fmla="*/ 0 w 628650"/>
              <a:gd name="connsiteY3" fmla="*/ 2171700 h 2171700"/>
              <a:gd name="connsiteX4" fmla="*/ 9525 w 628650"/>
              <a:gd name="connsiteY4" fmla="*/ 514350 h 217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2171700">
                <a:moveTo>
                  <a:pt x="9525" y="514350"/>
                </a:moveTo>
                <a:lnTo>
                  <a:pt x="628650" y="0"/>
                </a:lnTo>
                <a:lnTo>
                  <a:pt x="628650" y="876300"/>
                </a:lnTo>
                <a:lnTo>
                  <a:pt x="0" y="2171700"/>
                </a:lnTo>
                <a:lnTo>
                  <a:pt x="9525" y="514350"/>
                </a:lnTo>
                <a:close/>
              </a:path>
            </a:pathLst>
          </a:custGeom>
          <a:solidFill>
            <a:schemeClr val="accent3">
              <a:lumMod val="60000"/>
              <a:lumOff val="40000"/>
            </a:schemeClr>
          </a:solidFill>
          <a:ln w="12700" algn="ctr">
            <a:noFill/>
            <a:miter lim="800000"/>
            <a:headEnd/>
            <a:tailEnd/>
          </a:ln>
        </p:spPr>
        <p:txBody>
          <a:bodyPr wrap="none" rtlCol="0" anchor="ctr"/>
          <a:lstStyle/>
          <a:p>
            <a:pPr algn="ctr"/>
            <a:endParaRPr lang="en-US" dirty="0" err="1" smtClean="0"/>
          </a:p>
        </p:txBody>
      </p:sp>
      <p:sp>
        <p:nvSpPr>
          <p:cNvPr id="93" name="Rectangle 92"/>
          <p:cNvSpPr/>
          <p:nvPr/>
        </p:nvSpPr>
        <p:spPr bwMode="auto">
          <a:xfrm>
            <a:off x="5334000" y="5867400"/>
            <a:ext cx="1676400" cy="457200"/>
          </a:xfrm>
          <a:prstGeom prst="rect">
            <a:avLst/>
          </a:prstGeom>
          <a:solidFill>
            <a:schemeClr val="accent1">
              <a:lumMod val="60000"/>
              <a:lumOff val="40000"/>
            </a:schemeClr>
          </a:solidFill>
          <a:ln w="12700" algn="ctr">
            <a:noFill/>
            <a:miter lim="800000"/>
            <a:headEnd/>
            <a:tailEnd/>
          </a:ln>
        </p:spPr>
        <p:txBody>
          <a:bodyPr wrap="none" rtlCol="0" anchor="t"/>
          <a:lstStyle/>
          <a:p>
            <a:pPr algn="ctr"/>
            <a:r>
              <a:rPr lang="en-US" sz="2000" b="1" dirty="0" smtClean="0">
                <a:latin typeface="Arial Narrow" pitchFamily="34" charset="0"/>
              </a:rPr>
              <a:t>Analytics</a:t>
            </a:r>
            <a:endParaRPr lang="en-US" sz="1800" b="1" dirty="0" smtClean="0">
              <a:latin typeface="Arial Narrow" pitchFamily="34" charset="0"/>
            </a:endParaRPr>
          </a:p>
        </p:txBody>
      </p:sp>
      <p:sp>
        <p:nvSpPr>
          <p:cNvPr id="94" name="Rectangle 93"/>
          <p:cNvSpPr/>
          <p:nvPr/>
        </p:nvSpPr>
        <p:spPr bwMode="auto">
          <a:xfrm>
            <a:off x="3505200" y="5867400"/>
            <a:ext cx="1676400" cy="457200"/>
          </a:xfrm>
          <a:prstGeom prst="rect">
            <a:avLst/>
          </a:prstGeom>
          <a:solidFill>
            <a:schemeClr val="accent1">
              <a:lumMod val="60000"/>
              <a:lumOff val="40000"/>
            </a:schemeClr>
          </a:solidFill>
          <a:ln w="12700" algn="ctr">
            <a:noFill/>
            <a:miter lim="800000"/>
            <a:headEnd/>
            <a:tailEnd/>
          </a:ln>
        </p:spPr>
        <p:txBody>
          <a:bodyPr wrap="none" rtlCol="0" anchor="t"/>
          <a:lstStyle/>
          <a:p>
            <a:pPr algn="ctr"/>
            <a:r>
              <a:rPr lang="en-US" sz="2000" b="1" dirty="0" smtClean="0">
                <a:latin typeface="Arial Narrow" pitchFamily="34" charset="0"/>
              </a:rPr>
              <a:t>Security</a:t>
            </a:r>
            <a:endParaRPr lang="en-US" sz="1800" b="1" dirty="0" smtClean="0">
              <a:latin typeface="Arial Narrow" pitchFamily="34" charset="0"/>
            </a:endParaRPr>
          </a:p>
        </p:txBody>
      </p:sp>
      <p:cxnSp>
        <p:nvCxnSpPr>
          <p:cNvPr id="62" name="Straight Connector 61"/>
          <p:cNvCxnSpPr>
            <a:endCxn id="60" idx="0"/>
          </p:cNvCxnSpPr>
          <p:nvPr/>
        </p:nvCxnSpPr>
        <p:spPr>
          <a:xfrm>
            <a:off x="6477000" y="4800600"/>
            <a:ext cx="1638300" cy="730976"/>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0" name="Can 59"/>
          <p:cNvSpPr/>
          <p:nvPr/>
        </p:nvSpPr>
        <p:spPr bwMode="auto">
          <a:xfrm>
            <a:off x="7543800" y="5283926"/>
            <a:ext cx="1143000" cy="990600"/>
          </a:xfrm>
          <a:prstGeom prst="can">
            <a:avLst/>
          </a:prstGeom>
          <a:solidFill>
            <a:srgbClr val="B5B5B5"/>
          </a:solidFill>
          <a:ln w="12700" algn="ctr">
            <a:noFill/>
            <a:miter lim="800000"/>
            <a:headEnd/>
            <a:tailEnd/>
          </a:ln>
        </p:spPr>
        <p:txBody>
          <a:bodyPr wrap="none" rtlCol="0" anchor="ctr"/>
          <a:lstStyle/>
          <a:p>
            <a:pPr algn="ctr"/>
            <a:endParaRPr lang="en-US" dirty="0" err="1" smtClean="0"/>
          </a:p>
        </p:txBody>
      </p:sp>
      <p:cxnSp>
        <p:nvCxnSpPr>
          <p:cNvPr id="67" name="Straight Connector 66"/>
          <p:cNvCxnSpPr/>
          <p:nvPr/>
        </p:nvCxnSpPr>
        <p:spPr>
          <a:xfrm>
            <a:off x="6019800" y="4800600"/>
            <a:ext cx="76200" cy="6858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267200" y="4953000"/>
            <a:ext cx="1447800" cy="4572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27" name="Cloud"/>
          <p:cNvSpPr>
            <a:spLocks noChangeAspect="1" noEditPoints="1" noChangeArrowheads="1"/>
          </p:cNvSpPr>
          <p:nvPr/>
        </p:nvSpPr>
        <p:spPr bwMode="auto">
          <a:xfrm>
            <a:off x="5410200" y="4495800"/>
            <a:ext cx="1219200" cy="6096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60000"/>
              <a:lumOff val="40000"/>
            </a:schemeClr>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5" name="Rectangle 94"/>
          <p:cNvSpPr/>
          <p:nvPr/>
        </p:nvSpPr>
        <p:spPr bwMode="auto">
          <a:xfrm>
            <a:off x="5334000" y="5257800"/>
            <a:ext cx="1676400" cy="457200"/>
          </a:xfrm>
          <a:prstGeom prst="rect">
            <a:avLst/>
          </a:prstGeom>
          <a:solidFill>
            <a:schemeClr val="accent1">
              <a:lumMod val="60000"/>
              <a:lumOff val="40000"/>
            </a:schemeClr>
          </a:solidFill>
          <a:ln w="12700" algn="ctr">
            <a:noFill/>
            <a:miter lim="800000"/>
            <a:headEnd/>
            <a:tailEnd/>
          </a:ln>
        </p:spPr>
        <p:txBody>
          <a:bodyPr wrap="none" rtlCol="0" anchor="t"/>
          <a:lstStyle/>
          <a:p>
            <a:pPr algn="ctr"/>
            <a:r>
              <a:rPr lang="en-US" sz="2000" b="1" dirty="0" smtClean="0">
                <a:latin typeface="Arial Narrow" pitchFamily="34" charset="0"/>
              </a:rPr>
              <a:t>Optimization</a:t>
            </a:r>
            <a:endParaRPr lang="en-US" sz="1800" b="1" dirty="0" smtClean="0">
              <a:latin typeface="Arial Narrow" pitchFamily="34" charset="0"/>
            </a:endParaRPr>
          </a:p>
        </p:txBody>
      </p:sp>
      <p:sp>
        <p:nvSpPr>
          <p:cNvPr id="97" name="Rectangle 96"/>
          <p:cNvSpPr/>
          <p:nvPr/>
        </p:nvSpPr>
        <p:spPr bwMode="auto">
          <a:xfrm>
            <a:off x="3505200" y="5257800"/>
            <a:ext cx="1676400" cy="457200"/>
          </a:xfrm>
          <a:prstGeom prst="rect">
            <a:avLst/>
          </a:prstGeom>
          <a:solidFill>
            <a:schemeClr val="accent1">
              <a:lumMod val="60000"/>
              <a:lumOff val="40000"/>
            </a:schemeClr>
          </a:solidFill>
          <a:ln w="12700" algn="ctr">
            <a:noFill/>
            <a:miter lim="800000"/>
            <a:headEnd/>
            <a:tailEnd/>
          </a:ln>
        </p:spPr>
        <p:txBody>
          <a:bodyPr wrap="none" rtlCol="0" anchor="t"/>
          <a:lstStyle/>
          <a:p>
            <a:pPr algn="ctr"/>
            <a:r>
              <a:rPr lang="en-US" sz="2000" b="1" dirty="0" smtClean="0">
                <a:latin typeface="Arial Narrow" pitchFamily="34" charset="0"/>
              </a:rPr>
              <a:t>Management</a:t>
            </a:r>
            <a:endParaRPr lang="en-US" sz="1800" b="1" dirty="0" smtClean="0">
              <a:latin typeface="Arial Narrow" pitchFamily="34" charset="0"/>
            </a:endParaRPr>
          </a:p>
        </p:txBody>
      </p:sp>
    </p:spTree>
    <p:extLst>
      <p:ext uri="{BB962C8B-B14F-4D97-AF65-F5344CB8AC3E}">
        <p14:creationId xmlns:p14="http://schemas.microsoft.com/office/powerpoint/2010/main" val="414853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538" y="274638"/>
            <a:ext cx="7535862" cy="685800"/>
          </a:xfrm>
        </p:spPr>
        <p:txBody>
          <a:bodyPr>
            <a:normAutofit fontScale="90000"/>
          </a:bodyPr>
          <a:lstStyle/>
          <a:p>
            <a:r>
              <a:rPr lang="en-US" dirty="0" smtClean="0"/>
              <a:t>“The Internet” vs. “The Internet of </a:t>
            </a:r>
            <a:r>
              <a:rPr lang="en-US" dirty="0"/>
              <a:t>Things”</a:t>
            </a:r>
          </a:p>
        </p:txBody>
      </p:sp>
      <p:sp>
        <p:nvSpPr>
          <p:cNvPr id="4" name="Content Placeholder 3"/>
          <p:cNvSpPr>
            <a:spLocks noGrp="1"/>
          </p:cNvSpPr>
          <p:nvPr>
            <p:ph idx="1"/>
          </p:nvPr>
        </p:nvSpPr>
        <p:spPr>
          <a:xfrm>
            <a:off x="236538" y="1039813"/>
            <a:ext cx="7771970" cy="4303563"/>
          </a:xfrm>
        </p:spPr>
        <p:txBody>
          <a:bodyPr>
            <a:normAutofit fontScale="77500" lnSpcReduction="20000"/>
          </a:bodyPr>
          <a:lstStyle/>
          <a:p>
            <a:pPr>
              <a:spcBef>
                <a:spcPts val="700"/>
              </a:spcBef>
            </a:pPr>
            <a:r>
              <a:rPr lang="en-US" sz="2800" dirty="0" smtClean="0"/>
              <a:t>The </a:t>
            </a:r>
            <a:r>
              <a:rPr lang="en-US" sz="2800" b="1" i="1" dirty="0" smtClean="0"/>
              <a:t>Internet</a:t>
            </a:r>
            <a:r>
              <a:rPr lang="en-US" sz="2800" dirty="0" smtClean="0"/>
              <a:t>, has been about </a:t>
            </a:r>
            <a:r>
              <a:rPr lang="en-US" sz="2800" b="1" i="1" dirty="0" smtClean="0"/>
              <a:t>people</a:t>
            </a:r>
            <a:r>
              <a:rPr lang="en-US" sz="2800" dirty="0" smtClean="0"/>
              <a:t> interacting with data (consuming, creating) and with each other (sharing, collaborating, doing business).</a:t>
            </a:r>
          </a:p>
          <a:p>
            <a:pPr>
              <a:spcBef>
                <a:spcPts val="700"/>
              </a:spcBef>
            </a:pPr>
            <a:r>
              <a:rPr lang="en-US" dirty="0"/>
              <a:t>T</a:t>
            </a:r>
            <a:r>
              <a:rPr lang="en-US" sz="2800" dirty="0" smtClean="0"/>
              <a:t>he </a:t>
            </a:r>
            <a:r>
              <a:rPr lang="en-US" sz="2800" b="1" i="1" dirty="0" smtClean="0"/>
              <a:t>Internet of Things</a:t>
            </a:r>
            <a:r>
              <a:rPr lang="en-US" sz="2800" dirty="0" smtClean="0"/>
              <a:t>, is </a:t>
            </a:r>
            <a:r>
              <a:rPr lang="en-US" sz="2800" b="1" i="1" dirty="0" smtClean="0"/>
              <a:t>machines</a:t>
            </a:r>
            <a:r>
              <a:rPr lang="en-US" sz="2800" dirty="0" smtClean="0"/>
              <a:t> interacting with data (sensing, responding, learning) and with each other, … and with people.</a:t>
            </a:r>
          </a:p>
          <a:p>
            <a:r>
              <a:rPr lang="en-US" dirty="0"/>
              <a:t>G</a:t>
            </a:r>
            <a:r>
              <a:rPr lang="en-US" sz="2800" dirty="0" smtClean="0"/>
              <a:t>rowth is driven by efficiencies in operational expense &amp; time through a highly-instrumented industrial base integrated with big data analytics</a:t>
            </a:r>
          </a:p>
          <a:p>
            <a:r>
              <a:rPr lang="en-US" dirty="0" smtClean="0"/>
              <a:t>The Internet and Internet of Things are fusing:</a:t>
            </a:r>
          </a:p>
          <a:p>
            <a:pPr lvl="1"/>
            <a:r>
              <a:rPr lang="en-US" sz="2100" dirty="0" smtClean="0"/>
              <a:t>Common supply chains</a:t>
            </a:r>
          </a:p>
          <a:p>
            <a:pPr lvl="1"/>
            <a:r>
              <a:rPr lang="en-US" sz="2100" dirty="0" smtClean="0"/>
              <a:t>Common operating systems and processors</a:t>
            </a:r>
          </a:p>
          <a:p>
            <a:pPr lvl="1"/>
            <a:r>
              <a:rPr lang="en-US" sz="2100" dirty="0" smtClean="0"/>
              <a:t>Open source software</a:t>
            </a:r>
          </a:p>
          <a:p>
            <a:pPr lvl="1"/>
            <a:r>
              <a:rPr lang="en-US" sz="2100" dirty="0" smtClean="0"/>
              <a:t>Most </a:t>
            </a:r>
            <a:r>
              <a:rPr lang="en-US" sz="2100" dirty="0" err="1" smtClean="0"/>
              <a:t>IoT</a:t>
            </a:r>
            <a:r>
              <a:rPr lang="en-US" sz="2100" dirty="0" smtClean="0"/>
              <a:t> networks connect to the traditional Internet</a:t>
            </a:r>
          </a:p>
        </p:txBody>
      </p:sp>
      <p:grpSp>
        <p:nvGrpSpPr>
          <p:cNvPr id="5" name="Group 4"/>
          <p:cNvGrpSpPr/>
          <p:nvPr/>
        </p:nvGrpSpPr>
        <p:grpSpPr>
          <a:xfrm>
            <a:off x="2684455" y="5103094"/>
            <a:ext cx="4001563" cy="1666010"/>
            <a:chOff x="4685237" y="4714069"/>
            <a:chExt cx="4001563" cy="1666010"/>
          </a:xfrm>
        </p:grpSpPr>
        <p:pic>
          <p:nvPicPr>
            <p:cNvPr id="6" name="Picture 5"/>
            <p:cNvPicPr>
              <a:picLocks noChangeAspect="1" noChangeArrowheads="1"/>
            </p:cNvPicPr>
            <p:nvPr/>
          </p:nvPicPr>
          <p:blipFill>
            <a:blip r:embed="rId2" cstate="print"/>
            <a:srcRect/>
            <a:stretch>
              <a:fillRect/>
            </a:stretch>
          </p:blipFill>
          <p:spPr bwMode="auto">
            <a:xfrm>
              <a:off x="4685237" y="4714069"/>
              <a:ext cx="4001563" cy="1412093"/>
            </a:xfrm>
            <a:prstGeom prst="rect">
              <a:avLst/>
            </a:prstGeom>
            <a:noFill/>
            <a:ln w="9525">
              <a:noFill/>
              <a:miter lim="800000"/>
              <a:headEnd/>
              <a:tailEnd/>
            </a:ln>
            <a:effectLst/>
          </p:spPr>
        </p:pic>
        <p:sp>
          <p:nvSpPr>
            <p:cNvPr id="7" name="TextBox 6"/>
            <p:cNvSpPr txBox="1"/>
            <p:nvPr/>
          </p:nvSpPr>
          <p:spPr>
            <a:xfrm>
              <a:off x="7040195" y="6126163"/>
              <a:ext cx="1646605" cy="253916"/>
            </a:xfrm>
            <a:prstGeom prst="rect">
              <a:avLst/>
            </a:prstGeom>
            <a:noFill/>
          </p:spPr>
          <p:txBody>
            <a:bodyPr wrap="none" rtlCol="0">
              <a:spAutoFit/>
            </a:bodyPr>
            <a:lstStyle/>
            <a:p>
              <a:r>
                <a:rPr lang="en-US" sz="1050" dirty="0" smtClean="0"/>
                <a:t>Source: CISCO systems</a:t>
              </a:r>
              <a:endParaRPr lang="en-US" sz="1050" dirty="0"/>
            </a:p>
          </p:txBody>
        </p:sp>
      </p:grpSp>
    </p:spTree>
    <p:extLst>
      <p:ext uri="{BB962C8B-B14F-4D97-AF65-F5344CB8AC3E}">
        <p14:creationId xmlns:p14="http://schemas.microsoft.com/office/powerpoint/2010/main" val="23233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Bottom Line: There is always a defect</a:t>
            </a:r>
            <a:endParaRPr lang="en-US" b="0" dirty="0"/>
          </a:p>
        </p:txBody>
      </p:sp>
      <p:sp>
        <p:nvSpPr>
          <p:cNvPr id="11" name="Rectangle 4"/>
          <p:cNvSpPr>
            <a:spLocks noGrp="1" noChangeArrowheads="1"/>
          </p:cNvSpPr>
          <p:nvPr>
            <p:ph sz="half" idx="4294967295"/>
          </p:nvPr>
        </p:nvSpPr>
        <p:spPr>
          <a:xfrm>
            <a:off x="152400" y="1143000"/>
            <a:ext cx="6781800" cy="2514600"/>
          </a:xfrm>
        </p:spPr>
        <p:txBody>
          <a:bodyPr>
            <a:noAutofit/>
          </a:bodyPr>
          <a:lstStyle/>
          <a:p>
            <a:pPr>
              <a:lnSpc>
                <a:spcPct val="90000"/>
              </a:lnSpc>
              <a:spcBef>
                <a:spcPts val="600"/>
              </a:spcBef>
            </a:pPr>
            <a:r>
              <a:rPr lang="en-US" sz="2000" dirty="0" smtClean="0"/>
              <a:t>Defect density for well-developed code ranges between </a:t>
            </a:r>
            <a:r>
              <a:rPr lang="en-US" sz="2000" b="1" dirty="0" smtClean="0"/>
              <a:t>1 and 7 per 1,000 SLOC </a:t>
            </a:r>
            <a:br>
              <a:rPr lang="en-US" sz="2000" b="1" dirty="0" smtClean="0"/>
            </a:br>
            <a:r>
              <a:rPr lang="en-US" sz="1050" i="1" dirty="0" smtClean="0"/>
              <a:t>(Source: Software Engineering Institute)</a:t>
            </a:r>
            <a:endParaRPr lang="en-US" sz="2000" i="1" dirty="0" smtClean="0"/>
          </a:p>
          <a:p>
            <a:pPr>
              <a:lnSpc>
                <a:spcPct val="90000"/>
              </a:lnSpc>
              <a:spcBef>
                <a:spcPts val="600"/>
              </a:spcBef>
            </a:pPr>
            <a:r>
              <a:rPr lang="en-US" sz="2000" b="1" dirty="0" smtClean="0"/>
              <a:t>1 - 10 % </a:t>
            </a:r>
            <a:r>
              <a:rPr lang="en-US" sz="2000" dirty="0" smtClean="0"/>
              <a:t>of defects are exploitable </a:t>
            </a:r>
            <a:r>
              <a:rPr lang="en-US" sz="1050" i="1" dirty="0" smtClean="0"/>
              <a:t>(Source: Raytheon SI)</a:t>
            </a:r>
            <a:endParaRPr lang="en-US" sz="2000" i="1" dirty="0" smtClean="0"/>
          </a:p>
          <a:p>
            <a:pPr>
              <a:lnSpc>
                <a:spcPct val="90000"/>
              </a:lnSpc>
              <a:spcBef>
                <a:spcPts val="600"/>
              </a:spcBef>
            </a:pPr>
            <a:r>
              <a:rPr lang="en-US" sz="2000" b="1" dirty="0" smtClean="0"/>
              <a:t>10 to 700 exploitable defects </a:t>
            </a:r>
            <a:r>
              <a:rPr lang="en-US" sz="2000" dirty="0" smtClean="0"/>
              <a:t>would be expected per MSLOC</a:t>
            </a:r>
          </a:p>
          <a:p>
            <a:pPr>
              <a:lnSpc>
                <a:spcPct val="90000"/>
              </a:lnSpc>
              <a:spcBef>
                <a:spcPts val="600"/>
              </a:spcBef>
            </a:pPr>
            <a:r>
              <a:rPr lang="en-US" sz="2000" dirty="0" smtClean="0"/>
              <a:t>Vulnerabilities exist in every computing system</a:t>
            </a:r>
          </a:p>
        </p:txBody>
      </p:sp>
      <p:graphicFrame>
        <p:nvGraphicFramePr>
          <p:cNvPr id="8" name="Table 7"/>
          <p:cNvGraphicFramePr>
            <a:graphicFrameLocks noGrp="1"/>
          </p:cNvGraphicFramePr>
          <p:nvPr>
            <p:extLst>
              <p:ext uri="{D42A27DB-BD31-4B8C-83A1-F6EECF244321}">
                <p14:modId xmlns:p14="http://schemas.microsoft.com/office/powerpoint/2010/main" val="3270935212"/>
              </p:ext>
            </p:extLst>
          </p:nvPr>
        </p:nvGraphicFramePr>
        <p:xfrm>
          <a:off x="914399" y="3809999"/>
          <a:ext cx="5105401" cy="1905001"/>
        </p:xfrm>
        <a:graphic>
          <a:graphicData uri="http://schemas.openxmlformats.org/drawingml/2006/table">
            <a:tbl>
              <a:tblPr/>
              <a:tblGrid>
                <a:gridCol w="1955260"/>
                <a:gridCol w="1194881"/>
                <a:gridCol w="1955260"/>
              </a:tblGrid>
              <a:tr h="320491">
                <a:tc>
                  <a:txBody>
                    <a:bodyPr/>
                    <a:lstStyle/>
                    <a:p>
                      <a:pPr algn="ctr">
                        <a:lnSpc>
                          <a:spcPct val="90000"/>
                        </a:lnSpc>
                      </a:pPr>
                      <a:r>
                        <a:rPr lang="en-US" sz="1400" b="1" dirty="0" smtClean="0">
                          <a:solidFill>
                            <a:schemeClr val="bg1"/>
                          </a:solidFill>
                          <a:latin typeface="Arial Narrow" pitchFamily="34" charset="0"/>
                        </a:rPr>
                        <a:t>System</a:t>
                      </a:r>
                      <a:endParaRPr lang="en-US" sz="1400" b="1" dirty="0">
                        <a:solidFill>
                          <a:schemeClr val="bg1"/>
                        </a:solidFill>
                        <a:latin typeface="Arial Narrow" pitchFamily="34" charset="0"/>
                      </a:endParaRPr>
                    </a:p>
                  </a:txBody>
                  <a:tcPr marT="0" marB="0" anchor="ctr">
                    <a:lnL>
                      <a:noFill/>
                    </a:lnL>
                    <a:lnR>
                      <a:noFill/>
                    </a:lnR>
                    <a:lnT>
                      <a:noFill/>
                    </a:lnT>
                    <a:lnB>
                      <a:noFill/>
                    </a:lnB>
                    <a:solidFill>
                      <a:schemeClr val="accent3">
                        <a:lumMod val="75000"/>
                      </a:schemeClr>
                    </a:solidFill>
                  </a:tcPr>
                </a:tc>
                <a:tc>
                  <a:txBody>
                    <a:bodyPr/>
                    <a:lstStyle/>
                    <a:p>
                      <a:pPr algn="ctr">
                        <a:lnSpc>
                          <a:spcPct val="90000"/>
                        </a:lnSpc>
                      </a:pPr>
                      <a:r>
                        <a:rPr lang="en-US" sz="1400" b="1" dirty="0" smtClean="0">
                          <a:solidFill>
                            <a:schemeClr val="bg1"/>
                          </a:solidFill>
                          <a:latin typeface="Arial Narrow" pitchFamily="34" charset="0"/>
                        </a:rPr>
                        <a:t>M SLOC</a:t>
                      </a:r>
                      <a:endParaRPr lang="en-US" sz="1400" b="1" dirty="0">
                        <a:solidFill>
                          <a:schemeClr val="bg1"/>
                        </a:solidFill>
                        <a:latin typeface="Arial Narrow" pitchFamily="34" charset="0"/>
                      </a:endParaRPr>
                    </a:p>
                  </a:txBody>
                  <a:tcPr marT="0" marB="0" anchor="ctr">
                    <a:lnL>
                      <a:noFill/>
                    </a:lnL>
                    <a:lnR>
                      <a:noFill/>
                    </a:lnR>
                    <a:lnT>
                      <a:noFill/>
                    </a:lnT>
                    <a:lnB>
                      <a:noFill/>
                    </a:lnB>
                    <a:solidFill>
                      <a:schemeClr val="accent3">
                        <a:lumMod val="75000"/>
                      </a:schemeClr>
                    </a:solidFill>
                  </a:tcPr>
                </a:tc>
                <a:tc>
                  <a:txBody>
                    <a:bodyPr/>
                    <a:lstStyle/>
                    <a:p>
                      <a:pPr algn="ctr">
                        <a:lnSpc>
                          <a:spcPct val="90000"/>
                        </a:lnSpc>
                      </a:pPr>
                      <a:r>
                        <a:rPr lang="en-US" sz="1400" b="1" dirty="0" smtClean="0">
                          <a:solidFill>
                            <a:schemeClr val="bg1"/>
                          </a:solidFill>
                          <a:latin typeface="Arial Narrow" pitchFamily="34" charset="0"/>
                        </a:rPr>
                        <a:t>Vulnerabilities?</a:t>
                      </a:r>
                      <a:endParaRPr lang="en-US" sz="1400" b="1" dirty="0">
                        <a:solidFill>
                          <a:schemeClr val="bg1"/>
                        </a:solidFill>
                        <a:latin typeface="Arial Narrow" pitchFamily="34" charset="0"/>
                      </a:endParaRPr>
                    </a:p>
                  </a:txBody>
                  <a:tcPr marT="0" marB="0" anchor="ctr">
                    <a:lnL>
                      <a:noFill/>
                    </a:lnL>
                    <a:lnR>
                      <a:noFill/>
                    </a:lnR>
                    <a:lnT>
                      <a:noFill/>
                    </a:lnT>
                    <a:lnB>
                      <a:noFill/>
                    </a:lnB>
                    <a:solidFill>
                      <a:schemeClr val="accent3">
                        <a:lumMod val="75000"/>
                      </a:schemeClr>
                    </a:solidFill>
                  </a:tcPr>
                </a:tc>
              </a:tr>
              <a:tr h="264085">
                <a:tc>
                  <a:txBody>
                    <a:bodyPr/>
                    <a:lstStyle/>
                    <a:p>
                      <a:pPr>
                        <a:lnSpc>
                          <a:spcPct val="90000"/>
                        </a:lnSpc>
                      </a:pPr>
                      <a:r>
                        <a:rPr lang="en-US" sz="1400" b="1" dirty="0" smtClean="0">
                          <a:latin typeface="Arial Narrow" pitchFamily="34" charset="0"/>
                        </a:rPr>
                        <a:t>Linux kernel 3.2</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15</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150 – 10,500</a:t>
                      </a:r>
                      <a:endParaRPr lang="en-US" sz="1400" b="1" dirty="0">
                        <a:latin typeface="Arial Narrow" pitchFamily="34" charset="0"/>
                      </a:endParaRPr>
                    </a:p>
                  </a:txBody>
                  <a:tcPr marT="0" marB="0" anchor="ctr">
                    <a:lnL>
                      <a:noFill/>
                    </a:lnL>
                    <a:lnR>
                      <a:noFill/>
                    </a:lnR>
                    <a:lnT>
                      <a:noFill/>
                    </a:lnT>
                    <a:lnB>
                      <a:noFill/>
                    </a:lnB>
                  </a:tcPr>
                </a:tc>
              </a:tr>
              <a:tr h="264085">
                <a:tc>
                  <a:txBody>
                    <a:bodyPr/>
                    <a:lstStyle/>
                    <a:p>
                      <a:pPr>
                        <a:lnSpc>
                          <a:spcPct val="90000"/>
                        </a:lnSpc>
                      </a:pPr>
                      <a:r>
                        <a:rPr lang="en-US" sz="1400" b="1" dirty="0" smtClean="0">
                          <a:latin typeface="Arial Narrow" pitchFamily="34" charset="0"/>
                        </a:rPr>
                        <a:t>Windows 7</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&gt;50</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500</a:t>
                      </a:r>
                      <a:r>
                        <a:rPr lang="en-US" sz="1400" b="1" baseline="0" dirty="0" smtClean="0">
                          <a:latin typeface="Arial Narrow" pitchFamily="34" charset="0"/>
                        </a:rPr>
                        <a:t> – 3</a:t>
                      </a:r>
                      <a:r>
                        <a:rPr lang="en-US" sz="1400" b="1" dirty="0" smtClean="0">
                          <a:latin typeface="Arial Narrow" pitchFamily="34" charset="0"/>
                        </a:rPr>
                        <a:t>5,000</a:t>
                      </a:r>
                      <a:endParaRPr lang="en-US" sz="1400" b="1" dirty="0">
                        <a:latin typeface="Arial Narrow" pitchFamily="34" charset="0"/>
                      </a:endParaRPr>
                    </a:p>
                  </a:txBody>
                  <a:tcPr marT="0" marB="0" anchor="ctr">
                    <a:lnL>
                      <a:noFill/>
                    </a:lnL>
                    <a:lnR>
                      <a:noFill/>
                    </a:lnR>
                    <a:lnT>
                      <a:noFill/>
                    </a:lnT>
                    <a:lnB>
                      <a:noFill/>
                    </a:lnB>
                  </a:tcPr>
                </a:tc>
              </a:tr>
              <a:tr h="264085">
                <a:tc>
                  <a:txBody>
                    <a:bodyPr/>
                    <a:lstStyle/>
                    <a:p>
                      <a:pPr>
                        <a:lnSpc>
                          <a:spcPct val="90000"/>
                        </a:lnSpc>
                      </a:pPr>
                      <a:r>
                        <a:rPr lang="en-US" sz="1400" b="1" dirty="0">
                          <a:latin typeface="Arial Narrow" pitchFamily="34" charset="0"/>
                        </a:rPr>
                        <a:t>Mac OS X 10.4</a:t>
                      </a: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86</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860 – 60,200</a:t>
                      </a:r>
                      <a:endParaRPr lang="en-US" sz="1400" b="1" dirty="0">
                        <a:latin typeface="Arial Narrow" pitchFamily="34" charset="0"/>
                      </a:endParaRPr>
                    </a:p>
                  </a:txBody>
                  <a:tcPr marT="0" marB="0" anchor="ctr">
                    <a:lnL>
                      <a:noFill/>
                    </a:lnL>
                    <a:lnR>
                      <a:noFill/>
                    </a:lnR>
                    <a:lnT>
                      <a:noFill/>
                    </a:lnT>
                    <a:lnB>
                      <a:noFill/>
                    </a:lnB>
                  </a:tcPr>
                </a:tc>
              </a:tr>
              <a:tr h="264085">
                <a:tc>
                  <a:txBody>
                    <a:bodyPr/>
                    <a:lstStyle/>
                    <a:p>
                      <a:pPr>
                        <a:lnSpc>
                          <a:spcPct val="90000"/>
                        </a:lnSpc>
                      </a:pPr>
                      <a:r>
                        <a:rPr lang="en-US" sz="1400" b="1" dirty="0" smtClean="0">
                          <a:latin typeface="Arial Narrow" pitchFamily="34" charset="0"/>
                        </a:rPr>
                        <a:t>Airbus</a:t>
                      </a:r>
                      <a:r>
                        <a:rPr lang="en-US" sz="1400" b="1" baseline="0" dirty="0" smtClean="0">
                          <a:latin typeface="Arial Narrow" pitchFamily="34" charset="0"/>
                        </a:rPr>
                        <a:t> 380</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100</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1000 – 70,000</a:t>
                      </a:r>
                      <a:endParaRPr lang="en-US" sz="1400" b="1" dirty="0">
                        <a:latin typeface="Arial Narrow" pitchFamily="34" charset="0"/>
                      </a:endParaRPr>
                    </a:p>
                  </a:txBody>
                  <a:tcPr marT="0" marB="0" anchor="ctr">
                    <a:lnL>
                      <a:noFill/>
                    </a:lnL>
                    <a:lnR>
                      <a:noFill/>
                    </a:lnR>
                    <a:lnT>
                      <a:noFill/>
                    </a:lnT>
                    <a:lnB>
                      <a:noFill/>
                    </a:lnB>
                  </a:tcPr>
                </a:tc>
              </a:tr>
              <a:tr h="264085">
                <a:tc>
                  <a:txBody>
                    <a:bodyPr/>
                    <a:lstStyle/>
                    <a:p>
                      <a:pPr>
                        <a:lnSpc>
                          <a:spcPct val="90000"/>
                        </a:lnSpc>
                      </a:pPr>
                      <a:r>
                        <a:rPr lang="en-US" sz="1400" b="1" dirty="0" smtClean="0">
                          <a:latin typeface="Arial Narrow" pitchFamily="34" charset="0"/>
                        </a:rPr>
                        <a:t>Luxury Auto</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100</a:t>
                      </a:r>
                      <a:endParaRPr lang="en-US" sz="1400" b="1" dirty="0">
                        <a:latin typeface="Arial Narrow" pitchFamily="34" charset="0"/>
                      </a:endParaRPr>
                    </a:p>
                  </a:txBody>
                  <a:tcPr marT="0" marB="0" anchor="ctr">
                    <a:lnL>
                      <a:noFill/>
                    </a:lnL>
                    <a:lnR>
                      <a:noFill/>
                    </a:lnR>
                    <a:lnT>
                      <a:noFill/>
                    </a:lnT>
                    <a:lnB>
                      <a:noFill/>
                    </a:lnB>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1400" b="1" dirty="0" smtClean="0">
                          <a:latin typeface="Arial Narrow" pitchFamily="34" charset="0"/>
                        </a:rPr>
                        <a:t>1000 – 70,000</a:t>
                      </a:r>
                    </a:p>
                  </a:txBody>
                  <a:tcPr marT="0" marB="0" anchor="ctr">
                    <a:lnL>
                      <a:noFill/>
                    </a:lnL>
                    <a:lnR>
                      <a:noFill/>
                    </a:lnR>
                    <a:lnT>
                      <a:noFill/>
                    </a:lnT>
                    <a:lnB>
                      <a:noFill/>
                    </a:lnB>
                  </a:tcPr>
                </a:tc>
              </a:tr>
              <a:tr h="264085">
                <a:tc>
                  <a:txBody>
                    <a:bodyPr/>
                    <a:lstStyle/>
                    <a:p>
                      <a:pPr>
                        <a:lnSpc>
                          <a:spcPct val="90000"/>
                        </a:lnSpc>
                      </a:pPr>
                      <a:r>
                        <a:rPr lang="en-US" sz="1400" b="1" dirty="0" smtClean="0">
                          <a:latin typeface="Arial Narrow" pitchFamily="34" charset="0"/>
                        </a:rPr>
                        <a:t>FOSS*</a:t>
                      </a:r>
                      <a:endParaRPr lang="en-US" sz="1400" b="1" dirty="0">
                        <a:latin typeface="Arial Narrow" pitchFamily="34" charset="0"/>
                      </a:endParaRPr>
                    </a:p>
                  </a:txBody>
                  <a:tcPr marT="0" marB="0" anchor="ctr">
                    <a:lnL>
                      <a:noFill/>
                    </a:lnL>
                    <a:lnR>
                      <a:noFill/>
                    </a:lnR>
                    <a:lnT>
                      <a:noFill/>
                    </a:lnT>
                    <a:lnB>
                      <a:noFill/>
                    </a:lnB>
                  </a:tcPr>
                </a:tc>
                <a:tc>
                  <a:txBody>
                    <a:bodyPr/>
                    <a:lstStyle/>
                    <a:p>
                      <a:pPr algn="ctr">
                        <a:lnSpc>
                          <a:spcPct val="90000"/>
                        </a:lnSpc>
                      </a:pPr>
                      <a:r>
                        <a:rPr lang="en-US" sz="1400" b="1" dirty="0" smtClean="0">
                          <a:latin typeface="Arial Narrow" pitchFamily="34" charset="0"/>
                        </a:rPr>
                        <a:t>23,500</a:t>
                      </a:r>
                      <a:endParaRPr lang="en-US" sz="1400" b="1" dirty="0">
                        <a:latin typeface="Arial Narrow" pitchFamily="34" charset="0"/>
                      </a:endParaRPr>
                    </a:p>
                  </a:txBody>
                  <a:tcPr marT="0" marB="0" anchor="ctr">
                    <a:lnL>
                      <a:noFill/>
                    </a:lnL>
                    <a:lnR>
                      <a:noFill/>
                    </a:lnR>
                    <a:lnT>
                      <a:noFill/>
                    </a:lnT>
                    <a:lnB>
                      <a:noFill/>
                    </a:lnB>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1400" b="1" dirty="0" smtClean="0">
                          <a:latin typeface="Arial Narrow" pitchFamily="34" charset="0"/>
                        </a:rPr>
                        <a:t>Likely &gt; 2 million</a:t>
                      </a:r>
                    </a:p>
                  </a:txBody>
                  <a:tcPr marT="0" marB="0" anchor="ctr">
                    <a:lnL>
                      <a:noFill/>
                    </a:lnL>
                    <a:lnR>
                      <a:noFill/>
                    </a:lnR>
                    <a:lnT>
                      <a:noFill/>
                    </a:lnT>
                    <a:lnB>
                      <a:noFill/>
                    </a:lnB>
                  </a:tcPr>
                </a:tc>
              </a:tr>
            </a:tbl>
          </a:graphicData>
        </a:graphic>
      </p:graphicFrame>
      <p:sp>
        <p:nvSpPr>
          <p:cNvPr id="15" name="Rectangle 14"/>
          <p:cNvSpPr/>
          <p:nvPr/>
        </p:nvSpPr>
        <p:spPr bwMode="auto">
          <a:xfrm>
            <a:off x="7010400" y="977536"/>
            <a:ext cx="2133600" cy="5575664"/>
          </a:xfrm>
          <a:prstGeom prst="rect">
            <a:avLst/>
          </a:prstGeom>
          <a:solidFill>
            <a:schemeClr val="accent1">
              <a:lumMod val="50000"/>
            </a:schemeClr>
          </a:solidFill>
          <a:ln w="12700" algn="ctr">
            <a:noFill/>
            <a:miter lim="800000"/>
            <a:headEnd/>
            <a:tailEnd/>
          </a:ln>
        </p:spPr>
        <p:txBody>
          <a:bodyPr wrap="square" rtlCol="0" anchor="ctr"/>
          <a:lstStyle/>
          <a:p>
            <a:pPr>
              <a:lnSpc>
                <a:spcPct val="90000"/>
              </a:lnSpc>
              <a:spcBef>
                <a:spcPts val="1800"/>
              </a:spcBef>
            </a:pPr>
            <a:r>
              <a:rPr lang="en-US" sz="1800" b="1" dirty="0" smtClean="0">
                <a:solidFill>
                  <a:schemeClr val="bg1"/>
                </a:solidFill>
                <a:latin typeface="Arial Narrow" pitchFamily="34" charset="0"/>
              </a:rPr>
              <a:t>A </a:t>
            </a:r>
            <a:r>
              <a:rPr lang="en-US" sz="1800" b="1" i="1" u="sng" dirty="0" smtClean="0">
                <a:solidFill>
                  <a:schemeClr val="bg1"/>
                </a:solidFill>
                <a:latin typeface="Arial Narrow" pitchFamily="34" charset="0"/>
              </a:rPr>
              <a:t>defect</a:t>
            </a:r>
            <a:r>
              <a:rPr lang="en-US" sz="1800" b="1" i="1" dirty="0" smtClean="0">
                <a:solidFill>
                  <a:schemeClr val="bg1"/>
                </a:solidFill>
                <a:latin typeface="Arial Narrow" pitchFamily="34" charset="0"/>
              </a:rPr>
              <a:t> </a:t>
            </a:r>
            <a:r>
              <a:rPr lang="en-US" sz="1800" b="1" dirty="0" smtClean="0">
                <a:solidFill>
                  <a:schemeClr val="bg1"/>
                </a:solidFill>
                <a:latin typeface="Arial Narrow" pitchFamily="34" charset="0"/>
              </a:rPr>
              <a:t>is an oversight in design or error in coding that has the potential to produce unintended behavior </a:t>
            </a:r>
          </a:p>
          <a:p>
            <a:pPr marL="234950" algn="r">
              <a:lnSpc>
                <a:spcPct val="90000"/>
              </a:lnSpc>
              <a:spcBef>
                <a:spcPts val="1800"/>
              </a:spcBef>
            </a:pPr>
            <a:r>
              <a:rPr lang="en-US" sz="1400" b="1" dirty="0" smtClean="0">
                <a:solidFill>
                  <a:srgbClr val="FFFFCC"/>
                </a:solidFill>
                <a:latin typeface="Arial Narrow" pitchFamily="34" charset="0"/>
              </a:rPr>
              <a:t>907 different </a:t>
            </a:r>
            <a:r>
              <a:rPr lang="en-US" sz="1400" b="1" i="1" dirty="0" smtClean="0">
                <a:solidFill>
                  <a:srgbClr val="FFFFCC"/>
                </a:solidFill>
                <a:latin typeface="Arial Narrow" pitchFamily="34" charset="0"/>
              </a:rPr>
              <a:t>types</a:t>
            </a:r>
            <a:r>
              <a:rPr lang="en-US" sz="1400" b="1" dirty="0" smtClean="0">
                <a:solidFill>
                  <a:srgbClr val="FFFFCC"/>
                </a:solidFill>
                <a:latin typeface="Arial Narrow" pitchFamily="34" charset="0"/>
              </a:rPr>
              <a:t> of defects are documented in MITRE’s Common Weakness Enumeration list</a:t>
            </a:r>
          </a:p>
          <a:p>
            <a:pPr>
              <a:lnSpc>
                <a:spcPct val="90000"/>
              </a:lnSpc>
              <a:spcBef>
                <a:spcPts val="1800"/>
              </a:spcBef>
            </a:pPr>
            <a:r>
              <a:rPr lang="en-US" sz="1800" b="1" dirty="0" smtClean="0">
                <a:solidFill>
                  <a:schemeClr val="bg1"/>
                </a:solidFill>
                <a:latin typeface="Arial Narrow" pitchFamily="34" charset="0"/>
              </a:rPr>
              <a:t>A </a:t>
            </a:r>
            <a:r>
              <a:rPr lang="en-US" sz="1800" b="1" i="1" u="sng" dirty="0" smtClean="0">
                <a:solidFill>
                  <a:schemeClr val="bg1"/>
                </a:solidFill>
                <a:latin typeface="Arial Narrow" pitchFamily="34" charset="0"/>
              </a:rPr>
              <a:t>vulnerability</a:t>
            </a:r>
            <a:r>
              <a:rPr lang="en-US" sz="1800" b="1" dirty="0" smtClean="0">
                <a:solidFill>
                  <a:schemeClr val="bg1"/>
                </a:solidFill>
                <a:latin typeface="Arial Narrow" pitchFamily="34" charset="0"/>
              </a:rPr>
              <a:t> is a weakness that when exploited allows an attacker to gain advantage</a:t>
            </a:r>
          </a:p>
          <a:p>
            <a:pPr>
              <a:lnSpc>
                <a:spcPct val="90000"/>
              </a:lnSpc>
              <a:spcBef>
                <a:spcPts val="1800"/>
              </a:spcBef>
            </a:pPr>
            <a:r>
              <a:rPr lang="en-US" sz="1800" b="1" dirty="0" smtClean="0">
                <a:solidFill>
                  <a:schemeClr val="bg1"/>
                </a:solidFill>
                <a:latin typeface="Arial Narrow" pitchFamily="34" charset="0"/>
              </a:rPr>
              <a:t>All software of any complexity has vulnerabilities</a:t>
            </a:r>
            <a:endParaRPr lang="en-US" sz="1800" b="1" dirty="0">
              <a:solidFill>
                <a:schemeClr val="bg1"/>
              </a:solidFill>
              <a:latin typeface="Arial Narrow" pitchFamily="34" charset="0"/>
            </a:endParaRPr>
          </a:p>
        </p:txBody>
      </p:sp>
      <p:sp>
        <p:nvSpPr>
          <p:cNvPr id="12" name="Rectangle 11"/>
          <p:cNvSpPr/>
          <p:nvPr/>
        </p:nvSpPr>
        <p:spPr>
          <a:xfrm>
            <a:off x="152400" y="5943600"/>
            <a:ext cx="6705600" cy="609600"/>
          </a:xfrm>
          <a:prstGeom prst="rect">
            <a:avLst/>
          </a:prstGeom>
          <a:solidFill>
            <a:srgbClr val="FFFFCC"/>
          </a:solidFill>
          <a:ln w="6350" algn="ctr">
            <a:solidFill>
              <a:schemeClr val="bg2"/>
            </a:solidFill>
            <a:miter lim="800000"/>
            <a:headEnd/>
            <a:tailEnd/>
          </a:ln>
          <a:effectLst>
            <a:outerShdw blurRad="50800" dist="38100" dir="8100000" algn="tr" rotWithShape="0">
              <a:prstClr val="black">
                <a:alpha val="40000"/>
              </a:prstClr>
            </a:outerShdw>
          </a:effectLst>
        </p:spPr>
        <p:txBody>
          <a:bodyPr wrap="square" rtlCol="0" anchor="ctr"/>
          <a:lstStyle/>
          <a:p>
            <a:pPr>
              <a:lnSpc>
                <a:spcPct val="90000"/>
              </a:lnSpc>
              <a:spcBef>
                <a:spcPts val="1800"/>
              </a:spcBef>
            </a:pPr>
            <a:r>
              <a:rPr lang="en-US" sz="1400" i="1" dirty="0" smtClean="0">
                <a:latin typeface="Arial Narrow" pitchFamily="34" charset="0"/>
              </a:rPr>
              <a:t>*As of 6 July 2013, the </a:t>
            </a:r>
            <a:r>
              <a:rPr lang="en-US" sz="1400" i="1" dirty="0" err="1" smtClean="0">
                <a:latin typeface="Arial Narrow" pitchFamily="34" charset="0"/>
              </a:rPr>
              <a:t>Ohloh</a:t>
            </a:r>
            <a:r>
              <a:rPr lang="en-US" sz="1400" i="1" dirty="0" smtClean="0">
                <a:latin typeface="Arial Narrow" pitchFamily="34" charset="0"/>
              </a:rPr>
              <a:t> public directory of free and open source software (FOSS) site lists 590,310 projects, 538,806 source control repositories, 2,373,936 contributors and 23,457,982,058 lines of code (Wikipedia)</a:t>
            </a:r>
          </a:p>
        </p:txBody>
      </p:sp>
    </p:spTree>
    <p:extLst>
      <p:ext uri="{BB962C8B-B14F-4D97-AF65-F5344CB8AC3E}">
        <p14:creationId xmlns:p14="http://schemas.microsoft.com/office/powerpoint/2010/main" val="54761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03" y="308997"/>
            <a:ext cx="8229600" cy="682625"/>
          </a:xfrm>
        </p:spPr>
        <p:txBody>
          <a:bodyPr/>
          <a:lstStyle/>
          <a:p>
            <a:r>
              <a:rPr lang="en-US" dirty="0" smtClean="0"/>
              <a:t>Supporting the Industrial </a:t>
            </a:r>
            <a:r>
              <a:rPr lang="en-US" dirty="0" err="1" smtClean="0"/>
              <a:t>Internet:Big</a:t>
            </a:r>
            <a:r>
              <a:rPr lang="en-US" dirty="0" smtClean="0"/>
              <a:t> Code</a:t>
            </a:r>
            <a:endParaRPr lang="en-US" dirty="0"/>
          </a:p>
        </p:txBody>
      </p:sp>
      <p:sp>
        <p:nvSpPr>
          <p:cNvPr id="3" name="Content Placeholder 2"/>
          <p:cNvSpPr>
            <a:spLocks noGrp="1"/>
          </p:cNvSpPr>
          <p:nvPr>
            <p:ph idx="1"/>
          </p:nvPr>
        </p:nvSpPr>
        <p:spPr>
          <a:xfrm>
            <a:off x="457200" y="957264"/>
            <a:ext cx="8229600" cy="5883274"/>
          </a:xfrm>
        </p:spPr>
        <p:txBody>
          <a:bodyPr/>
          <a:lstStyle/>
          <a:p>
            <a:pPr marL="457200" indent="-457200">
              <a:buFont typeface="+mj-lt"/>
              <a:buAutoNum type="arabicPeriod"/>
            </a:pPr>
            <a:r>
              <a:rPr lang="en-US" sz="2400" dirty="0" smtClean="0"/>
              <a:t>Preventing </a:t>
            </a:r>
            <a:r>
              <a:rPr lang="en-US" sz="2400" dirty="0"/>
              <a:t>the introduction of malicious apps to app stores</a:t>
            </a:r>
          </a:p>
          <a:p>
            <a:pPr lvl="2"/>
            <a:r>
              <a:rPr lang="en-US" sz="1800" dirty="0" smtClean="0"/>
              <a:t>Outliers and anomalies in apps at scale</a:t>
            </a:r>
          </a:p>
          <a:p>
            <a:pPr lvl="2"/>
            <a:r>
              <a:rPr lang="en-US" sz="1800" dirty="0" smtClean="0"/>
              <a:t>Analyzing </a:t>
            </a:r>
            <a:r>
              <a:rPr lang="en-US" sz="1800" dirty="0"/>
              <a:t>obfuscated </a:t>
            </a:r>
            <a:r>
              <a:rPr lang="en-US" sz="1800" dirty="0" smtClean="0"/>
              <a:t>code</a:t>
            </a:r>
            <a:endParaRPr lang="en-US" sz="1800" dirty="0"/>
          </a:p>
          <a:p>
            <a:pPr lvl="2"/>
            <a:r>
              <a:rPr lang="en-US" sz="1800" dirty="0" smtClean="0"/>
              <a:t>Finding </a:t>
            </a:r>
            <a:r>
              <a:rPr lang="en-US" sz="1800" dirty="0"/>
              <a:t>malicious cross-app data flows</a:t>
            </a:r>
          </a:p>
          <a:p>
            <a:pPr marL="457200" indent="-457200">
              <a:buFont typeface="+mj-lt"/>
              <a:buAutoNum type="arabicPeriod"/>
            </a:pPr>
            <a:r>
              <a:rPr lang="en-US" sz="2400" dirty="0" smtClean="0"/>
              <a:t>Provide real</a:t>
            </a:r>
            <a:r>
              <a:rPr lang="en-US" sz="2400" dirty="0"/>
              <a:t>-time </a:t>
            </a:r>
            <a:r>
              <a:rPr lang="en-US" sz="2400" dirty="0" smtClean="0"/>
              <a:t>feedback </a:t>
            </a:r>
            <a:r>
              <a:rPr lang="en-US" sz="2400" dirty="0"/>
              <a:t>of software quality </a:t>
            </a:r>
            <a:r>
              <a:rPr lang="en-US" sz="2400" dirty="0" smtClean="0"/>
              <a:t>based on similarity to mined </a:t>
            </a:r>
            <a:r>
              <a:rPr lang="en-US" sz="2400" dirty="0"/>
              <a:t>data from open </a:t>
            </a:r>
            <a:r>
              <a:rPr lang="en-US" sz="2400" dirty="0" smtClean="0"/>
              <a:t>source</a:t>
            </a:r>
            <a:endParaRPr lang="en-US" sz="2400" dirty="0"/>
          </a:p>
          <a:p>
            <a:pPr lvl="2"/>
            <a:r>
              <a:rPr lang="en-US" sz="1800" dirty="0" smtClean="0"/>
              <a:t>Leverage metadata about defects, errors, and resolutions</a:t>
            </a:r>
            <a:endParaRPr lang="en-US" sz="1800" dirty="0"/>
          </a:p>
          <a:p>
            <a:pPr lvl="2"/>
            <a:r>
              <a:rPr lang="en-US" sz="1800" dirty="0"/>
              <a:t>IDE gives real-time feedback based on code </a:t>
            </a:r>
            <a:r>
              <a:rPr lang="en-US" sz="1800" dirty="0" smtClean="0"/>
              <a:t>similarity</a:t>
            </a:r>
            <a:endParaRPr lang="en-US" sz="1800" dirty="0"/>
          </a:p>
          <a:p>
            <a:pPr marL="457200" indent="-457200">
              <a:buFont typeface="+mj-lt"/>
              <a:buAutoNum type="arabicPeriod"/>
            </a:pPr>
            <a:r>
              <a:rPr lang="en-US" sz="2400" dirty="0" smtClean="0"/>
              <a:t>Mining </a:t>
            </a:r>
            <a:r>
              <a:rPr lang="en-US" sz="2400" dirty="0"/>
              <a:t>programs with graph rewriting</a:t>
            </a:r>
          </a:p>
          <a:p>
            <a:pPr lvl="2"/>
            <a:r>
              <a:rPr lang="en-US" sz="1800" dirty="0" smtClean="0"/>
              <a:t>Find </a:t>
            </a:r>
            <a:r>
              <a:rPr lang="en-US" sz="1800" dirty="0"/>
              <a:t>common software </a:t>
            </a:r>
            <a:r>
              <a:rPr lang="en-US" sz="1800" dirty="0" smtClean="0"/>
              <a:t>design patterns </a:t>
            </a:r>
            <a:r>
              <a:rPr lang="en-US" sz="1800" dirty="0"/>
              <a:t>in open source repositories</a:t>
            </a:r>
          </a:p>
          <a:p>
            <a:pPr lvl="2"/>
            <a:r>
              <a:rPr lang="en-US" sz="1800" dirty="0" smtClean="0"/>
              <a:t>Identify design/architecture </a:t>
            </a:r>
            <a:r>
              <a:rPr lang="en-US" sz="1800" dirty="0"/>
              <a:t>flaws in code and suggest </a:t>
            </a:r>
            <a:r>
              <a:rPr lang="en-US" sz="1800" dirty="0" smtClean="0"/>
              <a:t>repairs</a:t>
            </a:r>
            <a:endParaRPr lang="en-US" sz="1800" dirty="0"/>
          </a:p>
        </p:txBody>
      </p:sp>
      <p:sp>
        <p:nvSpPr>
          <p:cNvPr id="5" name="Slide Number Placeholder 4"/>
          <p:cNvSpPr>
            <a:spLocks noGrp="1"/>
          </p:cNvSpPr>
          <p:nvPr>
            <p:ph type="sldNum" sz="quarter" idx="12"/>
          </p:nvPr>
        </p:nvSpPr>
        <p:spPr/>
        <p:txBody>
          <a:bodyPr/>
          <a:lstStyle/>
          <a:p>
            <a:pPr>
              <a:defRPr/>
            </a:pPr>
            <a:fld id="{F5265D32-6F19-49CB-ABD3-6F61DDF29B5B}" type="slidenum">
              <a:rPr lang="en-US" smtClean="0"/>
              <a:pPr>
                <a:defRPr/>
              </a:pPr>
              <a:t>9</a:t>
            </a:fld>
            <a:endParaRPr lang="en-US" dirty="0"/>
          </a:p>
        </p:txBody>
      </p:sp>
    </p:spTree>
    <p:extLst>
      <p:ext uri="{BB962C8B-B14F-4D97-AF65-F5344CB8AC3E}">
        <p14:creationId xmlns:p14="http://schemas.microsoft.com/office/powerpoint/2010/main" val="4261187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QoLTF Orientation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QoLTF Orientation 2013</Template>
  <TotalTime>3406</TotalTime>
  <Words>1025</Words>
  <Application>Microsoft Office PowerPoint</Application>
  <PresentationFormat>On-screen Show (4:3)</PresentationFormat>
  <Paragraphs>174</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QoLTF Orientation 2013</vt:lpstr>
      <vt:lpstr>PowerPoint Presentation</vt:lpstr>
      <vt:lpstr>Where we are – one view</vt:lpstr>
      <vt:lpstr>Industrialized Big Data</vt:lpstr>
      <vt:lpstr>Change: Individuals &amp; Groups to Systems</vt:lpstr>
      <vt:lpstr>Industrialization of Big Data</vt:lpstr>
      <vt:lpstr>Example: Industrialized IoT code</vt:lpstr>
      <vt:lpstr>“The Internet” vs. “The Internet of Things”</vt:lpstr>
      <vt:lpstr>Bottom Line: There is always a defect</vt:lpstr>
      <vt:lpstr>Supporting the Industrial Internet:Big Code</vt:lpstr>
      <vt:lpstr>BigCode, quality analysis from OS mining</vt:lpstr>
      <vt:lpstr>App Characterization</vt:lpstr>
      <vt:lpstr>Mobile App Characterization (2)</vt:lpstr>
      <vt:lpstr>Focus on what’s important</vt:lpstr>
      <vt:lpstr>Collaborative Ideas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 Spina, Ph.D.</dc:creator>
  <cp:lastModifiedBy>Linda Casals</cp:lastModifiedBy>
  <cp:revision>62</cp:revision>
  <dcterms:created xsi:type="dcterms:W3CDTF">2013-03-11T20:08:07Z</dcterms:created>
  <dcterms:modified xsi:type="dcterms:W3CDTF">2014-02-20T19:46:44Z</dcterms:modified>
</cp:coreProperties>
</file>