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notesSlides/notesSlide2.xml" ContentType="application/vnd.openxmlformats-officedocument.presentationml.notesSlide+xml"/>
  <Override PartName="/ppt/slideMasters/slideMaster1.xml" ContentType="application/vnd.openxmlformats-officedocument.presentationml.slideMaster+xml"/>
  <Override PartName="/ppt/slides/slide4.xml" ContentType="application/vnd.openxmlformats-officedocument.presentationml.slide+xml"/>
  <Override PartName="/ppt/slides/slide18.xml" ContentType="application/vnd.openxmlformats-officedocument.presentationml.slide+xml"/>
  <Override PartName="/ppt/slides/slide27.xml" ContentType="application/vnd.openxmlformats-officedocument.presentationml.slide+xml"/>
  <Override PartName="/ppt/slideLayouts/slideLayout4.xml" ContentType="application/vnd.openxmlformats-officedocument.presentationml.slideLayout+xml"/>
  <Override PartName="/ppt/slideLayouts/slideLayout6.xml" ContentType="application/vnd.openxmlformats-officedocument.presentationml.slideLayout+xml"/>
  <Override PartName="/ppt/notesSlides/notesSlide29.xml" ContentType="application/vnd.openxmlformats-officedocument.presentationml.notesSlide+xml"/>
  <Override PartName="/ppt/slides/slide2.xml" ContentType="application/vnd.openxmlformats-officedocument.presentationml.slide+xml"/>
  <Override PartName="/ppt/slides/slide16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notesSlides/notesSlide18.xml" ContentType="application/vnd.openxmlformats-officedocument.presentationml.notesSlide+xml"/>
  <Override PartName="/ppt/notesSlides/notesSlide27.xml" ContentType="application/vnd.openxmlformats-officedocument.presentationml.notesSlide+xml"/>
  <Default Extension="rels" ContentType="application/vnd.openxmlformats-package.relationships+xml"/>
  <Default Extension="xml" ContentType="application/xml"/>
  <Override PartName="/ppt/slides/slide14.xml" ContentType="application/vnd.openxmlformats-officedocument.presentationml.slide+xml"/>
  <Override PartName="/ppt/slides/slide23.xml" ContentType="application/vnd.openxmlformats-officedocument.presentationml.slide+xml"/>
  <Override PartName="/ppt/slides/slide32.xml" ContentType="application/vnd.openxmlformats-officedocument.presentationml.slide+xml"/>
  <Override PartName="/ppt/notesMasters/notesMaster1.xml" ContentType="application/vnd.openxmlformats-officedocument.presentationml.notesMaster+xml"/>
  <Override PartName="/ppt/notesSlides/notesSlide16.xml" ContentType="application/vnd.openxmlformats-officedocument.presentationml.notesSlide+xml"/>
  <Override PartName="/ppt/notesSlides/notesSlide25.xml" ContentType="application/vnd.openxmlformats-officedocument.presentationml.notesSlide+xml"/>
  <Override PartName="/ppt/slides/slide10.xml" ContentType="application/vnd.openxmlformats-officedocument.presentationml.slide+xml"/>
  <Override PartName="/ppt/slides/slide12.xml" ContentType="application/vnd.openxmlformats-officedocument.presentationml.slide+xml"/>
  <Override PartName="/ppt/slides/slide21.xml" ContentType="application/vnd.openxmlformats-officedocument.presentationml.slide+xml"/>
  <Override PartName="/ppt/slides/slide30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notesSlides/notesSlide14.xml" ContentType="application/vnd.openxmlformats-officedocument.presentationml.notesSlide+xml"/>
  <Override PartName="/ppt/notesSlides/notesSlide23.xml" ContentType="application/vnd.openxmlformats-officedocument.presentationml.notesSlide+xml"/>
  <Override PartName="/ppt/notesSlides/notesSlide32.xml" ContentType="application/vnd.openxmlformats-officedocument.presentationml.notesSlide+xml"/>
  <Override PartName="/ppt/notesSlides/notesSlide9.xml" ContentType="application/vnd.openxmlformats-officedocument.presentationml.notesSlide+xml"/>
  <Override PartName="/ppt/notesSlides/notesSlide12.xml" ContentType="application/vnd.openxmlformats-officedocument.presentationml.notesSlide+xml"/>
  <Override PartName="/ppt/notesSlides/notesSlide21.xml" ContentType="application/vnd.openxmlformats-officedocument.presentationml.notesSlide+xml"/>
  <Override PartName="/ppt/notesSlides/notesSlide30.xml" ContentType="application/vnd.openxmlformats-officedocument.presentationml.notesSlide+xml"/>
  <Override PartName="/ppt/notesSlides/notesSlide7.xml" ContentType="application/vnd.openxmlformats-officedocument.presentationml.notesSlide+xml"/>
  <Override PartName="/ppt/notesSlides/notesSlide10.xml" ContentType="application/vnd.openxmlformats-officedocument.presentationml.notesSlide+xml"/>
  <Override PartName="/ppt/slides/slide7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ppt/notesSlides/notesSlide5.xml" ContentType="application/vnd.openxmlformats-officedocument.presentationml.notesSlide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  <Override PartName="/ppt/notesSlides/notesSlide1.xml" ContentType="application/vnd.openxmlformats-officedocument.presentationml.notesSlide+xml"/>
  <Default Extension="png" ContentType="image/png"/>
  <Override PartName="/ppt/notesSlides/notesSlide3.xml" ContentType="application/vnd.openxmlformats-officedocument.presentationml.notesSlide+xml"/>
  <Override PartName="/ppt/slides/slide3.xml" ContentType="application/vnd.openxmlformats-officedocument.presentationml.slide+xml"/>
  <Override PartName="/ppt/slides/slide17.xml" ContentType="application/vnd.openxmlformats-officedocument.presentationml.slide+xml"/>
  <Override PartName="/ppt/slides/slide26.xml" ContentType="application/vnd.openxmlformats-officedocument.presentationml.slide+xml"/>
  <Override PartName="/ppt/presProps.xml" ContentType="application/vnd.openxmlformats-officedocument.presentationml.presProps+xml"/>
  <Override PartName="/ppt/slideLayouts/slideLayout5.xml" ContentType="application/vnd.openxmlformats-officedocument.presentationml.slideLayout+xml"/>
  <Override PartName="/ppt/theme/theme2.xml" ContentType="application/vnd.openxmlformats-officedocument.theme+xml"/>
  <Override PartName="/ppt/notesSlides/notesSlide19.xml" ContentType="application/vnd.openxmlformats-officedocument.presentationml.notesSlide+xml"/>
  <Override PartName="/ppt/slides/slide1.xml" ContentType="application/vnd.openxmlformats-officedocument.presentationml.slide+xml"/>
  <Override PartName="/ppt/slides/slide15.xml" ContentType="application/vnd.openxmlformats-officedocument.presentationml.slide+xml"/>
  <Override PartName="/ppt/slides/slide24.xml" ContentType="application/vnd.openxmlformats-officedocument.presentationml.slide+xml"/>
  <Override PartName="/ppt/slides/slide33.xml" ContentType="application/vnd.openxmlformats-officedocument.presentationml.slide+xml"/>
  <Override PartName="/ppt/slideLayouts/slideLayout3.xml" ContentType="application/vnd.openxmlformats-officedocument.presentationml.slideLayout+xml"/>
  <Default Extension="jpeg" ContentType="image/jpeg"/>
  <Override PartName="/ppt/notesSlides/notesSlide17.xml" ContentType="application/vnd.openxmlformats-officedocument.presentationml.notesSlide+xml"/>
  <Override PartName="/ppt/notesSlides/notesSlide28.xml" ContentType="application/vnd.openxmlformats-officedocument.presentationml.notesSlide+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22.xml" ContentType="application/vnd.openxmlformats-officedocument.presentationml.slide+xml"/>
  <Override PartName="/ppt/slides/slide31.xml" ContentType="application/vnd.openxmlformats-officedocument.presentationml.slide+xml"/>
  <Override PartName="/ppt/slideLayouts/slideLayout1.xml" ContentType="application/vnd.openxmlformats-officedocument.presentationml.slideLayout+xml"/>
  <Override PartName="/ppt/notesSlides/notesSlide15.xml" ContentType="application/vnd.openxmlformats-officedocument.presentationml.notesSlide+xml"/>
  <Override PartName="/ppt/notesSlides/notesSlide24.xml" ContentType="application/vnd.openxmlformats-officedocument.presentationml.notesSlide+xml"/>
  <Override PartName="/ppt/notesSlides/notesSlide26.xml" ContentType="application/vnd.openxmlformats-officedocument.presentationml.notesSlide+xml"/>
  <Override PartName="/docProps/app.xml" ContentType="application/vnd.openxmlformats-officedocument.extended-properties+xml"/>
  <Override PartName="/ppt/slides/slide11.xml" ContentType="application/vnd.openxmlformats-officedocument.presentationml.slide+xml"/>
  <Override PartName="/ppt/slides/slide20.xml" ContentType="application/vnd.openxmlformats-officedocument.presentationml.slide+xml"/>
  <Override PartName="/ppt/slideLayouts/slideLayout12.xml" ContentType="application/vnd.openxmlformats-officedocument.presentationml.slideLayout+xml"/>
  <Override PartName="/ppt/notesSlides/notesSlide13.xml" ContentType="application/vnd.openxmlformats-officedocument.presentationml.notesSlide+xml"/>
  <Override PartName="/ppt/notesSlides/notesSlide22.xml" ContentType="application/vnd.openxmlformats-officedocument.presentationml.notesSlide+xml"/>
  <Override PartName="/ppt/notesSlides/notesSlide33.xml" ContentType="application/vnd.openxmlformats-officedocument.presentationml.notesSlide+xml"/>
  <Override PartName="/ppt/slideLayouts/slideLayout10.xml" ContentType="application/vnd.openxmlformats-officedocument.presentationml.slideLayout+xml"/>
  <Override PartName="/ppt/notesSlides/notesSlide8.xml" ContentType="application/vnd.openxmlformats-officedocument.presentationml.notesSlide+xml"/>
  <Override PartName="/ppt/notesSlides/notesSlide11.xml" ContentType="application/vnd.openxmlformats-officedocument.presentationml.notesSlide+xml"/>
  <Override PartName="/ppt/notesSlides/notesSlide20.xml" ContentType="application/vnd.openxmlformats-officedocument.presentationml.notesSlide+xml"/>
  <Override PartName="/ppt/notesSlides/notesSlide31.xml" ContentType="application/vnd.openxmlformats-officedocument.presentationml.notesSlide+xml"/>
  <Override PartName="/ppt/notesSlides/notesSlide6.xml" ContentType="application/vnd.openxmlformats-officedocument.presentationml.notesSlide+xml"/>
  <Override PartName="/ppt/slides/slide8.xml" ContentType="application/vnd.openxmlformats-officedocument.presentationml.slide+xml"/>
  <Override PartName="/ppt/notesSlides/notesSlide4.xml" ContentType="application/vnd.openxmlformats-officedocument.presentationml.notesSlide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35"/>
  </p:notesMasterIdLst>
  <p:sldIdLst>
    <p:sldId id="256" r:id="rId2"/>
    <p:sldId id="415" r:id="rId3"/>
    <p:sldId id="416" r:id="rId4"/>
    <p:sldId id="417" r:id="rId5"/>
    <p:sldId id="419" r:id="rId6"/>
    <p:sldId id="420" r:id="rId7"/>
    <p:sldId id="421" r:id="rId8"/>
    <p:sldId id="435" r:id="rId9"/>
    <p:sldId id="290" r:id="rId10"/>
    <p:sldId id="438" r:id="rId11"/>
    <p:sldId id="317" r:id="rId12"/>
    <p:sldId id="440" r:id="rId13"/>
    <p:sldId id="441" r:id="rId14"/>
    <p:sldId id="422" r:id="rId15"/>
    <p:sldId id="423" r:id="rId16"/>
    <p:sldId id="424" r:id="rId17"/>
    <p:sldId id="425" r:id="rId18"/>
    <p:sldId id="426" r:id="rId19"/>
    <p:sldId id="427" r:id="rId20"/>
    <p:sldId id="433" r:id="rId21"/>
    <p:sldId id="436" r:id="rId22"/>
    <p:sldId id="397" r:id="rId23"/>
    <p:sldId id="429" r:id="rId24"/>
    <p:sldId id="428" r:id="rId25"/>
    <p:sldId id="430" r:id="rId26"/>
    <p:sldId id="437" r:id="rId27"/>
    <p:sldId id="431" r:id="rId28"/>
    <p:sldId id="432" r:id="rId29"/>
    <p:sldId id="345" r:id="rId30"/>
    <p:sldId id="349" r:id="rId31"/>
    <p:sldId id="346" r:id="rId32"/>
    <p:sldId id="434" r:id="rId33"/>
    <p:sldId id="359" r:id="rId34"/>
  </p:sldIdLst>
  <p:sldSz cx="9144000" cy="6858000" type="screen4x3"/>
  <p:notesSz cx="6858000" cy="9144000"/>
  <p:defaultTextStyle>
    <a:defPPr>
      <a:defRPr lang="en-US"/>
    </a:defPPr>
    <a:lvl1pPr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0"/>
      </a:spcBef>
      <a:spcAft>
        <a:spcPct val="0"/>
      </a:spcAft>
      <a:defRPr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6pPr>
    <a:lvl7pPr marL="27432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7pPr>
    <a:lvl8pPr marL="32004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8pPr>
    <a:lvl9pPr marL="3657600" algn="l" defTabSz="914400" rtl="0" eaLnBrk="1" latinLnBrk="0" hangingPunct="1">
      <a:defRPr kern="1200">
        <a:solidFill>
          <a:schemeClr val="tx1"/>
        </a:solidFill>
        <a:latin typeface="Arial" charset="0"/>
        <a:ea typeface="+mn-ea"/>
        <a:cs typeface="Arial" charset="0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CC00"/>
    <a:srgbClr val="FFFF66"/>
    <a:srgbClr val="009900"/>
    <a:srgbClr val="DDDDDD"/>
    <a:srgbClr val="99FFCC"/>
    <a:srgbClr val="99FF66"/>
    <a:srgbClr val="FF00FF"/>
    <a:srgbClr val="FF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22495" autoAdjust="0"/>
    <p:restoredTop sz="92212" autoAdjust="0"/>
  </p:normalViewPr>
  <p:slideViewPr>
    <p:cSldViewPr snapToGrid="0">
      <p:cViewPr varScale="1">
        <p:scale>
          <a:sx n="72" d="100"/>
          <a:sy n="72" d="100"/>
        </p:scale>
        <p:origin x="-840" y="-90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66" d="100"/>
        <a:sy n="66" d="100"/>
      </p:scale>
      <p:origin x="0" y="3690"/>
    </p:cViewPr>
  </p:sorterViewPr>
  <p:gridSpacing cx="78028800" cy="780288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tableStyles" Target="tableStyles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notesMaster" Target="notesMasters/notesMaster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4754" name="Rectangle 2"/>
          <p:cNvSpPr>
            <a:spLocks noGrp="1" noChangeArrowheads="1"/>
          </p:cNvSpPr>
          <p:nvPr>
            <p:ph type="hdr" sz="quarter"/>
          </p:nvPr>
        </p:nvSpPr>
        <p:spPr bwMode="auto">
          <a:xfrm>
            <a:off x="0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4755" name="Rectangle 3"/>
          <p:cNvSpPr>
            <a:spLocks noGrp="1" noChangeArrowheads="1"/>
          </p:cNvSpPr>
          <p:nvPr>
            <p:ph type="dt" idx="1"/>
          </p:nvPr>
        </p:nvSpPr>
        <p:spPr bwMode="auto">
          <a:xfrm>
            <a:off x="3884613" y="0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endParaRPr lang="en-US"/>
          </a:p>
        </p:txBody>
      </p:sp>
      <p:sp>
        <p:nvSpPr>
          <p:cNvPr id="74756" name="Rectangle 4"/>
          <p:cNvSpPr>
            <a:spLocks noGrp="1" noRot="1" noChangeAspect="1" noChangeArrowheads="1" noTextEdit="1"/>
          </p:cNvSpPr>
          <p:nvPr>
            <p:ph type="sldImg" idx="2"/>
          </p:nvPr>
        </p:nvSpPr>
        <p:spPr bwMode="auto">
          <a:xfrm>
            <a:off x="1143000" y="685800"/>
            <a:ext cx="4572000" cy="3429000"/>
          </a:xfrm>
          <a:prstGeom prst="rect">
            <a:avLst/>
          </a:prstGeom>
          <a:noFill/>
          <a:ln w="9525">
            <a:solidFill>
              <a:srgbClr val="000000"/>
            </a:solidFill>
            <a:miter lim="800000"/>
            <a:headEnd/>
            <a:tailEnd/>
          </a:ln>
          <a:effectLst/>
        </p:spPr>
      </p:sp>
      <p:sp>
        <p:nvSpPr>
          <p:cNvPr id="74757" name="Rectangle 5"/>
          <p:cNvSpPr>
            <a:spLocks noGrp="1" noChangeArrowheads="1"/>
          </p:cNvSpPr>
          <p:nvPr>
            <p:ph type="body" sz="quarter" idx="3"/>
          </p:nvPr>
        </p:nvSpPr>
        <p:spPr bwMode="auto">
          <a:xfrm>
            <a:off x="685800" y="4343400"/>
            <a:ext cx="5486400" cy="41148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74758" name="Rectangle 6"/>
          <p:cNvSpPr>
            <a:spLocks noGrp="1" noChangeArrowheads="1"/>
          </p:cNvSpPr>
          <p:nvPr>
            <p:ph type="ftr" sz="quarter" idx="4"/>
          </p:nvPr>
        </p:nvSpPr>
        <p:spPr bwMode="auto">
          <a:xfrm>
            <a:off x="0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>
              <a:defRPr sz="1200"/>
            </a:lvl1pPr>
          </a:lstStyle>
          <a:p>
            <a:endParaRPr lang="en-US"/>
          </a:p>
        </p:txBody>
      </p:sp>
      <p:sp>
        <p:nvSpPr>
          <p:cNvPr id="74759" name="Rectangle 7"/>
          <p:cNvSpPr>
            <a:spLocks noGrp="1" noChangeArrowheads="1"/>
          </p:cNvSpPr>
          <p:nvPr>
            <p:ph type="sldNum" sz="quarter" idx="5"/>
          </p:nvPr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b" anchorCtr="0" compatLnSpc="1">
            <a:prstTxWarp prst="textNoShape">
              <a:avLst/>
            </a:prstTxWarp>
          </a:bodyPr>
          <a:lstStyle>
            <a:lvl1pPr algn="r">
              <a:defRPr sz="1200"/>
            </a:lvl1pPr>
          </a:lstStyle>
          <a:p>
            <a:fld id="{DEF1566E-D179-4308-A058-E62AE1AFFC9F}" type="slidenum">
              <a:rPr lang="en-US"/>
              <a:pPr/>
              <a:t>‹#›</a:t>
            </a:fld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notesStyle>
    <a:lvl1pPr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1pPr>
    <a:lvl2pPr marL="4572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2pPr>
    <a:lvl3pPr marL="9144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3pPr>
    <a:lvl4pPr marL="13716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4pPr>
    <a:lvl5pPr marL="1828800" algn="l" rtl="0" fontAlgn="base">
      <a:spcBef>
        <a:spcPct val="30000"/>
      </a:spcBef>
      <a:spcAft>
        <a:spcPct val="0"/>
      </a:spcAft>
      <a:defRPr sz="1200" kern="1200">
        <a:solidFill>
          <a:schemeClr val="tx1"/>
        </a:solidFill>
        <a:latin typeface="Arial" charset="0"/>
        <a:ea typeface="+mn-ea"/>
        <a:cs typeface="Arial" charset="0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.xml"/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1.xml"/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2.xml"/><Relationship Id="rId1" Type="http://schemas.openxmlformats.org/officeDocument/2006/relationships/notesMaster" Target="../notesMasters/notesMaster1.xml"/></Relationships>
</file>

<file path=ppt/notesSlides/_rels/notesSlide1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3.xml"/><Relationship Id="rId1" Type="http://schemas.openxmlformats.org/officeDocument/2006/relationships/notesMaster" Target="../notesMasters/notesMaster1.xml"/></Relationships>
</file>

<file path=ppt/notesSlides/_rels/notesSlide1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4.xml"/><Relationship Id="rId1" Type="http://schemas.openxmlformats.org/officeDocument/2006/relationships/notesMaster" Target="../notesMasters/notesMaster1.xml"/></Relationships>
</file>

<file path=ppt/notesSlides/_rels/notesSlide1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1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_rels/notesSlide1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7.xml"/><Relationship Id="rId1" Type="http://schemas.openxmlformats.org/officeDocument/2006/relationships/notesMaster" Target="../notesMasters/notesMaster1.xml"/></Relationships>
</file>

<file path=ppt/notesSlides/_rels/notesSlide1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8.xml"/><Relationship Id="rId1" Type="http://schemas.openxmlformats.org/officeDocument/2006/relationships/notesMaster" Target="../notesMasters/notesMaster1.xml"/></Relationships>
</file>

<file path=ppt/notesSlides/_rels/notesSlide1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9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0.xml"/><Relationship Id="rId1" Type="http://schemas.openxmlformats.org/officeDocument/2006/relationships/notesMaster" Target="../notesMasters/notesMaster1.xml"/></Relationships>
</file>

<file path=ppt/notesSlides/_rels/notesSlide2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1.xml"/><Relationship Id="rId1" Type="http://schemas.openxmlformats.org/officeDocument/2006/relationships/notesMaster" Target="../notesMasters/notesMaster1.xml"/></Relationships>
</file>

<file path=ppt/notesSlides/_rels/notesSlide2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2.xml"/><Relationship Id="rId1" Type="http://schemas.openxmlformats.org/officeDocument/2006/relationships/notesMaster" Target="../notesMasters/notesMaster1.xml"/></Relationships>
</file>

<file path=ppt/notesSlides/_rels/notesSlide2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3.xml"/><Relationship Id="rId1" Type="http://schemas.openxmlformats.org/officeDocument/2006/relationships/notesMaster" Target="../notesMasters/notesMaster1.xml"/></Relationships>
</file>

<file path=ppt/notesSlides/_rels/notesSlide2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4.xml"/><Relationship Id="rId1" Type="http://schemas.openxmlformats.org/officeDocument/2006/relationships/notesMaster" Target="../notesMasters/notesMaster1.xml"/></Relationships>
</file>

<file path=ppt/notesSlides/_rels/notesSlide2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5.xml"/><Relationship Id="rId1" Type="http://schemas.openxmlformats.org/officeDocument/2006/relationships/notesMaster" Target="../notesMasters/notesMaster1.xml"/></Relationships>
</file>

<file path=ppt/notesSlides/_rels/notesSlide2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6.xml"/><Relationship Id="rId1" Type="http://schemas.openxmlformats.org/officeDocument/2006/relationships/notesMaster" Target="../notesMasters/notesMaster1.xml"/></Relationships>
</file>

<file path=ppt/notesSlides/_rels/notesSlide2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7.xml"/><Relationship Id="rId1" Type="http://schemas.openxmlformats.org/officeDocument/2006/relationships/notesMaster" Target="../notesMasters/notesMaster1.xml"/></Relationships>
</file>

<file path=ppt/notesSlides/_rels/notesSlide2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8.xml"/><Relationship Id="rId1" Type="http://schemas.openxmlformats.org/officeDocument/2006/relationships/notesMaster" Target="../notesMasters/notesMaster1.xml"/></Relationships>
</file>

<file path=ppt/notesSlides/_rels/notesSlide2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9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0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0.xml"/><Relationship Id="rId1" Type="http://schemas.openxmlformats.org/officeDocument/2006/relationships/notesMaster" Target="../notesMasters/notesMaster1.xml"/></Relationships>
</file>

<file path=ppt/notesSlides/_rels/notesSlide3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1.xml"/><Relationship Id="rId1" Type="http://schemas.openxmlformats.org/officeDocument/2006/relationships/notesMaster" Target="../notesMasters/notesMaster1.xml"/></Relationships>
</file>

<file path=ppt/notesSlides/_rels/notesSlide3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2.xml"/><Relationship Id="rId1" Type="http://schemas.openxmlformats.org/officeDocument/2006/relationships/notesMaster" Target="../notesMasters/notesMaster1.xml"/></Relationships>
</file>

<file path=ppt/notesSlides/_rels/notesSlide3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3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
<Relationships xmlns="http://schemas.openxmlformats.org/package/2006/relationships"><Relationship Id="rId2" Type="http://schemas.openxmlformats.org/officeDocument/2006/relationships/slide" Target="../slides/slide9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B10BCAA1-154A-4336-9F91-42CE0D298CFE}" type="slidenum">
              <a:rPr lang="en-US"/>
              <a:pPr/>
              <a:t>1</a:t>
            </a:fld>
            <a:endParaRPr lang="en-US"/>
          </a:p>
        </p:txBody>
      </p:sp>
      <p:sp>
        <p:nvSpPr>
          <p:cNvPr id="2088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088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85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057C9B43-B186-45F9-AD9D-FE45BA1544D1}" type="slidenum">
              <a:rPr lang="en-US" sz="1200">
                <a:latin typeface="Arial" pitchFamily="34" charset="0"/>
              </a:rPr>
              <a:pPr algn="r"/>
              <a:t>10</a:t>
            </a:fld>
            <a:endParaRPr lang="en-US" sz="1200">
              <a:latin typeface="Arial" pitchFamily="34" charset="0"/>
            </a:endParaRPr>
          </a:p>
        </p:txBody>
      </p:sp>
      <p:sp>
        <p:nvSpPr>
          <p:cNvPr id="1085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08548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11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4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112643" name="Rectangle 3"/>
          <p:cNvSpPr>
            <a:spLocks noGrp="1" noChangeArrowheads="1"/>
          </p:cNvSpPr>
          <p:nvPr>
            <p:ph type="body" idx="1"/>
          </p:nvPr>
        </p:nvSpPr>
        <p:spPr>
          <a:noFill/>
          <a:ln/>
        </p:spPr>
        <p:txBody>
          <a:bodyPr/>
          <a:lstStyle/>
          <a:p>
            <a:endParaRPr lang="en-US" smtClean="0"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</p:notes>
</file>

<file path=ppt/notesSlides/notesSlide1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13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14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15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16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17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18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1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19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B274E09-6C54-4C90-A127-6E3A8D736859}" type="slidenum">
              <a:rPr lang="en-US"/>
              <a:pPr/>
              <a:t>2</a:t>
            </a:fld>
            <a:endParaRPr lang="en-US"/>
          </a:p>
        </p:txBody>
      </p:sp>
      <p:sp>
        <p:nvSpPr>
          <p:cNvPr id="21197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19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20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2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895D8-8EAE-4C09-A0CA-6FC5DF425854}" type="slidenum">
              <a:rPr lang="en-US"/>
              <a:pPr/>
              <a:t>21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C1796-1204-4D1A-B874-FA6DB719B220}" type="slidenum">
              <a:rPr lang="en-US"/>
              <a:pPr/>
              <a:t>22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8A5BF-F7D3-4BC9-A45B-B99B9D409BA5}" type="slidenum">
              <a:rPr lang="en-US"/>
              <a:pPr/>
              <a:t>23</a:t>
            </a:fld>
            <a:endParaRPr lang="en-US"/>
          </a:p>
        </p:txBody>
      </p:sp>
      <p:sp>
        <p:nvSpPr>
          <p:cNvPr id="3962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2C6BB5A-4BD9-4119-829C-C5BA842AEFCB}" type="slidenum">
              <a:rPr lang="en-US" sz="1200"/>
              <a:pPr algn="r"/>
              <a:t>23</a:t>
            </a:fld>
            <a:endParaRPr lang="en-US" sz="1200"/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179A7-CB8C-4AAE-861F-93722449ED83}" type="slidenum">
              <a:rPr lang="en-US"/>
              <a:pPr/>
              <a:t>24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C1796-1204-4D1A-B874-FA6DB719B220}" type="slidenum">
              <a:rPr lang="en-US"/>
              <a:pPr/>
              <a:t>25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C1796-1204-4D1A-B874-FA6DB719B220}" type="slidenum">
              <a:rPr lang="en-US"/>
              <a:pPr/>
              <a:t>26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BC1796-1204-4D1A-B874-FA6DB719B220}" type="slidenum">
              <a:rPr lang="en-US"/>
              <a:pPr/>
              <a:t>27</a:t>
            </a:fld>
            <a:endParaRPr lang="en-US"/>
          </a:p>
        </p:txBody>
      </p:sp>
      <p:sp>
        <p:nvSpPr>
          <p:cNvPr id="27648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7648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CB179A7-CB8C-4AAE-861F-93722449ED83}" type="slidenum">
              <a:rPr lang="en-US"/>
              <a:pPr/>
              <a:t>28</a:t>
            </a:fld>
            <a:endParaRPr lang="en-US"/>
          </a:p>
        </p:txBody>
      </p:sp>
      <p:sp>
        <p:nvSpPr>
          <p:cNvPr id="24473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473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2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0B521CD-438D-46C7-B370-4E5746C577EB}" type="slidenum">
              <a:rPr lang="en-US"/>
              <a:pPr/>
              <a:t>29</a:t>
            </a:fld>
            <a:endParaRPr lang="en-US"/>
          </a:p>
        </p:txBody>
      </p:sp>
      <p:sp>
        <p:nvSpPr>
          <p:cNvPr id="2457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57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6BFD5BB-FB8B-4D2B-8DE1-9BEFC4DC33EA}" type="slidenum">
              <a:rPr lang="en-US"/>
              <a:pPr/>
              <a:t>3</a:t>
            </a:fld>
            <a:endParaRPr lang="en-US"/>
          </a:p>
        </p:txBody>
      </p:sp>
      <p:sp>
        <p:nvSpPr>
          <p:cNvPr id="212994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1299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0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29EF9-5979-4E47-BD58-56E3D65C4322}" type="slidenum">
              <a:rPr lang="en-US"/>
              <a:pPr/>
              <a:t>30</a:t>
            </a:fld>
            <a:endParaRPr lang="en-US"/>
          </a:p>
        </p:txBody>
      </p:sp>
      <p:sp>
        <p:nvSpPr>
          <p:cNvPr id="2467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67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3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8205E9B6-571B-4F61-B0F6-F5B9E06BC0BB}" type="slidenum">
              <a:rPr lang="en-US"/>
              <a:pPr/>
              <a:t>31</a:t>
            </a:fld>
            <a:endParaRPr lang="en-US"/>
          </a:p>
        </p:txBody>
      </p:sp>
      <p:sp>
        <p:nvSpPr>
          <p:cNvPr id="24781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4781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DFA11D0D-2B50-4D50-B14D-70535C26492D}" type="slidenum">
              <a:rPr lang="en-US"/>
              <a:pPr/>
              <a:t>32</a:t>
            </a:fld>
            <a:endParaRPr lang="en-US"/>
          </a:p>
        </p:txBody>
      </p:sp>
      <p:sp>
        <p:nvSpPr>
          <p:cNvPr id="221186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118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 dirty="0"/>
          </a:p>
        </p:txBody>
      </p:sp>
    </p:spTree>
  </p:cSld>
  <p:clrMapOvr>
    <a:masterClrMapping/>
  </p:clrMapOvr>
</p:notes>
</file>

<file path=ppt/notesSlides/notesSlide3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895D8-8EAE-4C09-A0CA-6FC5DF425854}" type="slidenum">
              <a:rPr lang="en-US"/>
              <a:pPr/>
              <a:t>33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381C1F2-07F3-479D-A8FC-757BE0A5B439}" type="slidenum">
              <a:rPr lang="en-US"/>
              <a:pPr/>
              <a:t>4</a:t>
            </a:fld>
            <a:endParaRPr lang="en-US"/>
          </a:p>
        </p:txBody>
      </p:sp>
      <p:sp>
        <p:nvSpPr>
          <p:cNvPr id="388098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6F999A66-F4AB-42B7-83CC-D3668DA67B4D}" type="slidenum">
              <a:rPr lang="en-US" sz="1200"/>
              <a:pPr algn="r"/>
              <a:t>4</a:t>
            </a:fld>
            <a:endParaRPr lang="en-US" sz="1200"/>
          </a:p>
        </p:txBody>
      </p:sp>
      <p:sp>
        <p:nvSpPr>
          <p:cNvPr id="388099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88100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7C08A5BF-F7D3-4BC9-A45B-B99B9D409BA5}" type="slidenum">
              <a:rPr lang="en-US"/>
              <a:pPr/>
              <a:t>5</a:t>
            </a:fld>
            <a:endParaRPr lang="en-US"/>
          </a:p>
        </p:txBody>
      </p:sp>
      <p:sp>
        <p:nvSpPr>
          <p:cNvPr id="396290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F2C6BB5A-4BD9-4119-829C-C5BA842AEFCB}" type="slidenum">
              <a:rPr lang="en-US" sz="1200"/>
              <a:pPr algn="r"/>
              <a:t>5</a:t>
            </a:fld>
            <a:endParaRPr lang="en-US" sz="1200"/>
          </a:p>
        </p:txBody>
      </p:sp>
      <p:sp>
        <p:nvSpPr>
          <p:cNvPr id="396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6292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6EB9574A-3CA4-4339-B454-768779C11D40}" type="slidenum">
              <a:rPr lang="en-US"/>
              <a:pPr/>
              <a:t>6</a:t>
            </a:fld>
            <a:endParaRPr lang="en-US"/>
          </a:p>
        </p:txBody>
      </p:sp>
      <p:sp>
        <p:nvSpPr>
          <p:cNvPr id="406530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40653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035EBBD1-BF57-416D-BADC-2C4D8BEBCFE4}" type="slidenum">
              <a:rPr lang="en-US"/>
              <a:pPr/>
              <a:t>7</a:t>
            </a:fld>
            <a:endParaRPr lang="en-US"/>
          </a:p>
        </p:txBody>
      </p:sp>
      <p:sp>
        <p:nvSpPr>
          <p:cNvPr id="390146" name="Rectangle 7"/>
          <p:cNvSpPr txBox="1">
            <a:spLocks noGrp="1" noChangeArrowheads="1"/>
          </p:cNvSpPr>
          <p:nvPr/>
        </p:nvSpPr>
        <p:spPr bwMode="auto">
          <a:xfrm>
            <a:off x="3884613" y="8685213"/>
            <a:ext cx="29718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b"/>
          <a:lstStyle/>
          <a:p>
            <a:pPr algn="r"/>
            <a:fld id="{3EB3D8DD-AB7F-4BEF-A0EC-8B9F361134B5}" type="slidenum">
              <a:rPr lang="en-US" sz="1200"/>
              <a:pPr algn="r"/>
              <a:t>7</a:t>
            </a:fld>
            <a:endParaRPr lang="en-US" sz="1200"/>
          </a:p>
        </p:txBody>
      </p:sp>
      <p:sp>
        <p:nvSpPr>
          <p:cNvPr id="390147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390148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395895D8-8EAE-4C09-A0CA-6FC5DF425854}" type="slidenum">
              <a:rPr lang="en-US"/>
              <a:pPr/>
              <a:t>8</a:t>
            </a:fld>
            <a:endParaRPr lang="en-US"/>
          </a:p>
        </p:txBody>
      </p:sp>
      <p:sp>
        <p:nvSpPr>
          <p:cNvPr id="260098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60099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7"/>
          <p:cNvSpPr>
            <a:spLocks noGrp="1" noChangeArrowheads="1"/>
          </p:cNvSpPr>
          <p:nvPr>
            <p:ph type="sldNum" sz="quarter" idx="5"/>
          </p:nvPr>
        </p:nvSpPr>
        <p:spPr>
          <a:ln/>
        </p:spPr>
        <p:txBody>
          <a:bodyPr/>
          <a:lstStyle/>
          <a:p>
            <a:fld id="{E3593BBD-AE16-4B5B-AD4D-1DC702DFF7C7}" type="slidenum">
              <a:rPr lang="en-US"/>
              <a:pPr/>
              <a:t>9</a:t>
            </a:fld>
            <a:endParaRPr lang="en-US"/>
          </a:p>
        </p:txBody>
      </p:sp>
      <p:sp>
        <p:nvSpPr>
          <p:cNvPr id="220162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ln/>
        </p:spPr>
      </p:sp>
      <p:sp>
        <p:nvSpPr>
          <p:cNvPr id="220163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endParaRPr lang="en-US"/>
          </a:p>
        </p:txBody>
      </p:sp>
    </p:spTree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/>
            </a:lvl1pPr>
            <a:lvl2pPr marL="457200" indent="0" algn="ctr">
              <a:buNone/>
              <a:defRPr/>
            </a:lvl2pPr>
            <a:lvl3pPr marL="914400" indent="0" algn="ctr">
              <a:buNone/>
              <a:defRPr/>
            </a:lvl3pPr>
            <a:lvl4pPr marL="1371600" indent="0" algn="ctr">
              <a:buNone/>
              <a:defRPr/>
            </a:lvl4pPr>
            <a:lvl5pPr marL="1828800" indent="0" algn="ctr">
              <a:buNone/>
              <a:defRPr/>
            </a:lvl5pPr>
            <a:lvl6pPr marL="2286000" indent="0" algn="ctr">
              <a:buNone/>
              <a:defRPr/>
            </a:lvl6pPr>
            <a:lvl7pPr marL="2743200" indent="0" algn="ctr">
              <a:buNone/>
              <a:defRPr/>
            </a:lvl7pPr>
            <a:lvl8pPr marL="3200400" indent="0" algn="ctr">
              <a:buNone/>
              <a:defRPr/>
            </a:lvl8pPr>
            <a:lvl9pPr marL="3657600" indent="0" algn="ctr">
              <a:buNone/>
              <a:defRPr/>
            </a:lvl9pPr>
          </a:lstStyle>
          <a:p>
            <a:r>
              <a:rPr lang="en-US" smtClean="0"/>
              <a:t>Click to edit Master subtitle style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39C50B0-3015-41F9-8085-B827EE9979E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5A5D774-8444-4905-AE27-AD0EDA5291AD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131763"/>
            <a:ext cx="2057400" cy="5994400"/>
          </a:xfrm>
        </p:spPr>
        <p:txBody>
          <a:bodyPr vert="eaVert"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131763"/>
            <a:ext cx="6019800" cy="5994400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6B4D188D-2658-42D1-AC95-88C239C34829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type="txAndObj" preserve="1">
  <p:cSld name="Title, Text,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131763"/>
            <a:ext cx="8229600" cy="11430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>
          <a:xfrm>
            <a:off x="457200" y="6245225"/>
            <a:ext cx="2133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>
          <a:xfrm>
            <a:off x="3124200" y="6245225"/>
            <a:ext cx="2895600" cy="476250"/>
          </a:xfrm>
        </p:spPr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>
          <a:xfrm>
            <a:off x="6832600" y="6400800"/>
            <a:ext cx="2133600" cy="265113"/>
          </a:xfrm>
        </p:spPr>
        <p:txBody>
          <a:bodyPr/>
          <a:lstStyle>
            <a:lvl1pPr>
              <a:defRPr/>
            </a:lvl1pPr>
          </a:lstStyle>
          <a:p>
            <a:fld id="{59F0D87E-A0FE-40C2-978E-F6D0729FBA1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B43E7AD-7309-472F-BE43-A94E6004DC57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/>
            </a:lvl1pPr>
            <a:lvl2pPr marL="457200" indent="0">
              <a:buNone/>
              <a:defRPr sz="1800"/>
            </a:lvl2pPr>
            <a:lvl3pPr marL="914400" indent="0">
              <a:buNone/>
              <a:defRPr sz="1600"/>
            </a:lvl3pPr>
            <a:lvl4pPr marL="1371600" indent="0">
              <a:buNone/>
              <a:defRPr sz="1400"/>
            </a:lvl4pPr>
            <a:lvl5pPr marL="1828800" indent="0">
              <a:buNone/>
              <a:defRPr sz="1400"/>
            </a:lvl5pPr>
            <a:lvl6pPr marL="2286000" indent="0">
              <a:buNone/>
              <a:defRPr sz="1400"/>
            </a:lvl6pPr>
            <a:lvl7pPr marL="2743200" indent="0">
              <a:buNone/>
              <a:defRPr sz="1400"/>
            </a:lvl7pPr>
            <a:lvl8pPr marL="3200400" indent="0">
              <a:buNone/>
              <a:defRPr sz="1400"/>
            </a:lvl8pPr>
            <a:lvl9pPr marL="3657600" indent="0">
              <a:buNone/>
              <a:defRPr sz="14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E284285-54B9-4714-86B6-AEAAD953D4D3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AC797A-6B53-4249-8719-089F8B5FD34F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CE09F03-37D2-4E18-9EB1-B7C1DF4768A2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EC02D8C-8625-445D-8746-DF3BA739C8BE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239121BA-FF53-4B02-9E2C-5502777BC774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8EF300BE-A753-49A6-8D31-9F742440135B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 smtClean="0"/>
              <a:t>Click to edit Master title style</a:t>
            </a:r>
            <a:endParaRPr lang="en-US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6E9ECC-4937-448C-93EB-9A36D35C9946}" type="slidenum">
              <a:rPr lang="en-US"/>
              <a:pPr/>
              <a:t>‹#›</a:t>
            </a:fld>
            <a:endParaRPr lang="en-US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Rectangle 2"/>
          <p:cNvSpPr>
            <a:spLocks noGrp="1" noChangeArrowheads="1"/>
          </p:cNvSpPr>
          <p:nvPr>
            <p:ph type="title"/>
          </p:nvPr>
        </p:nvSpPr>
        <p:spPr bwMode="auto">
          <a:xfrm>
            <a:off x="457200" y="131763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title style</a:t>
            </a:r>
          </a:p>
        </p:txBody>
      </p:sp>
      <p:sp>
        <p:nvSpPr>
          <p:cNvPr id="1027" name="Rectangle 3"/>
          <p:cNvSpPr>
            <a:spLocks noGrp="1" noChangeArrowheads="1"/>
          </p:cNvSpPr>
          <p:nvPr>
            <p:ph type="body" idx="1"/>
          </p:nvPr>
        </p:nvSpPr>
        <p:spPr bwMode="auto">
          <a:xfrm>
            <a:off x="457200" y="1600200"/>
            <a:ext cx="8229600" cy="452596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</a:p>
        </p:txBody>
      </p:sp>
      <p:sp>
        <p:nvSpPr>
          <p:cNvPr id="1028" name="Rectangle 4"/>
          <p:cNvSpPr>
            <a:spLocks noGrp="1" noChangeArrowheads="1"/>
          </p:cNvSpPr>
          <p:nvPr>
            <p:ph type="dt" sz="half" idx="2"/>
          </p:nvPr>
        </p:nvSpPr>
        <p:spPr bwMode="auto">
          <a:xfrm>
            <a:off x="457200" y="6245225"/>
            <a:ext cx="2133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>
              <a:defRPr sz="1400"/>
            </a:lvl1pPr>
          </a:lstStyle>
          <a:p>
            <a:endParaRPr lang="en-US"/>
          </a:p>
        </p:txBody>
      </p:sp>
      <p:sp>
        <p:nvSpPr>
          <p:cNvPr id="1029" name="Rectangle 5"/>
          <p:cNvSpPr>
            <a:spLocks noGrp="1" noChangeArrowheads="1"/>
          </p:cNvSpPr>
          <p:nvPr>
            <p:ph type="ftr" sz="quarter" idx="3"/>
          </p:nvPr>
        </p:nvSpPr>
        <p:spPr bwMode="auto">
          <a:xfrm>
            <a:off x="3124200" y="6245225"/>
            <a:ext cx="2895600" cy="4762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ctr">
              <a:defRPr sz="1400"/>
            </a:lvl1pPr>
          </a:lstStyle>
          <a:p>
            <a:endParaRPr lang="en-US"/>
          </a:p>
        </p:txBody>
      </p:sp>
      <p:sp>
        <p:nvSpPr>
          <p:cNvPr id="1030" name="Rectangle 6"/>
          <p:cNvSpPr>
            <a:spLocks noGrp="1" noChangeArrowheads="1"/>
          </p:cNvSpPr>
          <p:nvPr>
            <p:ph type="sldNum" sz="quarter" idx="4"/>
          </p:nvPr>
        </p:nvSpPr>
        <p:spPr bwMode="auto">
          <a:xfrm>
            <a:off x="6832600" y="6400800"/>
            <a:ext cx="2133600" cy="2651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>
            <a:lvl1pPr algn="r">
              <a:defRPr sz="1400"/>
            </a:lvl1pPr>
          </a:lstStyle>
          <a:p>
            <a:fld id="{BDB8E211-1A1B-41C3-B824-6233CA5658FB}" type="slidenum">
              <a:rPr lang="en-US"/>
              <a:pPr/>
              <a:t>‹#›</a:t>
            </a:fld>
            <a:endParaRPr lang="en-US"/>
          </a:p>
        </p:txBody>
      </p:sp>
      <p:sp>
        <p:nvSpPr>
          <p:cNvPr id="1031" name="Rectangle 7"/>
          <p:cNvSpPr>
            <a:spLocks noChangeArrowheads="1"/>
          </p:cNvSpPr>
          <p:nvPr userDrawn="1"/>
        </p:nvSpPr>
        <p:spPr bwMode="auto">
          <a:xfrm>
            <a:off x="0" y="0"/>
            <a:ext cx="9144000" cy="1285875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60" r:id="rId12"/>
  </p:sldLayoutIdLst>
  <p:txStyles>
    <p:titleStyle>
      <a:lvl1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+mj-lt"/>
          <a:ea typeface="+mj-ea"/>
          <a:cs typeface="+mj-cs"/>
        </a:defRPr>
      </a:lvl1pPr>
      <a:lvl2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2pPr>
      <a:lvl3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3pPr>
      <a:lvl4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4pPr>
      <a:lvl5pPr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5pPr>
      <a:lvl6pPr marL="4572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6pPr>
      <a:lvl7pPr marL="9144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7pPr>
      <a:lvl8pPr marL="13716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8pPr>
      <a:lvl9pPr marL="1828800" algn="ctr" rtl="0" fontAlgn="base">
        <a:spcBef>
          <a:spcPct val="0"/>
        </a:spcBef>
        <a:spcAft>
          <a:spcPct val="0"/>
        </a:spcAft>
        <a:defRPr sz="4400">
          <a:solidFill>
            <a:schemeClr val="tx2"/>
          </a:solidFill>
          <a:latin typeface="Arial" charset="0"/>
          <a:cs typeface="Arial" charset="0"/>
        </a:defRPr>
      </a:lvl9pPr>
    </p:titleStyle>
    <p:bodyStyle>
      <a:lvl1pPr marL="342900" indent="-342900" algn="l" rtl="0" fontAlgn="base">
        <a:spcBef>
          <a:spcPct val="20000"/>
        </a:spcBef>
        <a:spcAft>
          <a:spcPct val="0"/>
        </a:spcAft>
        <a:buChar char="•"/>
        <a:defRPr sz="3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rtl="0" fontAlgn="base">
        <a:spcBef>
          <a:spcPct val="20000"/>
        </a:spcBef>
        <a:spcAft>
          <a:spcPct val="0"/>
        </a:spcAft>
        <a:buChar char="–"/>
        <a:defRPr sz="2800">
          <a:solidFill>
            <a:schemeClr val="tx1"/>
          </a:solidFill>
          <a:latin typeface="+mn-lt"/>
          <a:cs typeface="+mn-cs"/>
        </a:defRPr>
      </a:lvl2pPr>
      <a:lvl3pPr marL="1143000" indent="-228600" algn="l" rtl="0" fontAlgn="base">
        <a:spcBef>
          <a:spcPct val="20000"/>
        </a:spcBef>
        <a:spcAft>
          <a:spcPct val="0"/>
        </a:spcAft>
        <a:buChar char="•"/>
        <a:defRPr sz="2400">
          <a:solidFill>
            <a:schemeClr val="tx1"/>
          </a:solidFill>
          <a:latin typeface="+mn-lt"/>
          <a:cs typeface="+mn-cs"/>
        </a:defRPr>
      </a:lvl3pPr>
      <a:lvl4pPr marL="1600200" indent="-228600" algn="l" rtl="0" fontAlgn="base">
        <a:spcBef>
          <a:spcPct val="20000"/>
        </a:spcBef>
        <a:spcAft>
          <a:spcPct val="0"/>
        </a:spcAft>
        <a:buChar char="–"/>
        <a:defRPr sz="2000">
          <a:solidFill>
            <a:schemeClr val="tx1"/>
          </a:solidFill>
          <a:latin typeface="+mn-lt"/>
          <a:cs typeface="+mn-cs"/>
        </a:defRPr>
      </a:lvl4pPr>
      <a:lvl5pPr marL="20574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5pPr>
      <a:lvl6pPr marL="25146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6pPr>
      <a:lvl7pPr marL="29718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7pPr>
      <a:lvl8pPr marL="34290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8pPr>
      <a:lvl9pPr marL="3886200" indent="-228600" algn="l" rtl="0" fontAlgn="base">
        <a:spcBef>
          <a:spcPct val="20000"/>
        </a:spcBef>
        <a:spcAft>
          <a:spcPct val="0"/>
        </a:spcAft>
        <a:buChar char="»"/>
        <a:defRPr sz="2000">
          <a:solidFill>
            <a:schemeClr val="tx1"/>
          </a:solidFill>
          <a:latin typeface="+mn-lt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1.xml"/><Relationship Id="rId5" Type="http://schemas.openxmlformats.org/officeDocument/2006/relationships/image" Target="../media/image3.png"/><Relationship Id="rId4" Type="http://schemas.openxmlformats.org/officeDocument/2006/relationships/image" Target="../media/image2.jpeg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0.xml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1.xml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2.xml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3.xml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4.xml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5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6.xml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7.xml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8.xml"/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9.xml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0.xml"/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image" Target="../media/image5.jpeg"/><Relationship Id="rId2" Type="http://schemas.openxmlformats.org/officeDocument/2006/relationships/notesSlide" Target="../notesSlides/notesSlide21.xml"/><Relationship Id="rId1" Type="http://schemas.openxmlformats.org/officeDocument/2006/relationships/slideLayout" Target="../slideLayouts/slideLayout1.xml"/></Relationships>
</file>

<file path=ppt/slides/_rels/slide2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2.xml"/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3.xml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4.xml"/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5.xml"/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jpeg"/><Relationship Id="rId2" Type="http://schemas.openxmlformats.org/officeDocument/2006/relationships/notesSlide" Target="../notesSlides/notesSlide26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9.jpeg"/><Relationship Id="rId5" Type="http://schemas.openxmlformats.org/officeDocument/2006/relationships/image" Target="../media/image8.jpeg"/><Relationship Id="rId4" Type="http://schemas.openxmlformats.org/officeDocument/2006/relationships/image" Target="../media/image7.jpeg"/></Relationships>
</file>

<file path=ppt/slides/_rels/slide2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7.xml"/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8.xml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9.xml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0.xml"/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1.xml"/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2.xml"/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3.xml"/><Relationship Id="rId1" Type="http://schemas.openxmlformats.org/officeDocument/2006/relationships/slideLayout" Target="../slideLayouts/slideLayout1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8.xml"/><Relationship Id="rId1" Type="http://schemas.openxmlformats.org/officeDocument/2006/relationships/slideLayout" Target="../slideLayouts/slideLayout1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9.xml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54" name="Rectangle 6"/>
          <p:cNvSpPr>
            <a:spLocks noChangeArrowheads="1"/>
          </p:cNvSpPr>
          <p:nvPr/>
        </p:nvSpPr>
        <p:spPr bwMode="auto">
          <a:xfrm>
            <a:off x="0" y="0"/>
            <a:ext cx="9144000" cy="1949450"/>
          </a:xfrm>
          <a:prstGeom prst="rect">
            <a:avLst/>
          </a:prstGeom>
          <a:solidFill>
            <a:schemeClr val="accent1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050" name="Rectangle 2"/>
          <p:cNvSpPr>
            <a:spLocks noGrp="1" noChangeArrowheads="1"/>
          </p:cNvSpPr>
          <p:nvPr>
            <p:ph type="ctrTitle"/>
          </p:nvPr>
        </p:nvSpPr>
        <p:spPr>
          <a:xfrm>
            <a:off x="1219200" y="237021"/>
            <a:ext cx="7739270" cy="1470025"/>
          </a:xfrm>
        </p:spPr>
        <p:txBody>
          <a:bodyPr/>
          <a:lstStyle/>
          <a:p>
            <a:r>
              <a:rPr lang="en-US" sz="4200" b="1" dirty="0" smtClean="0">
                <a:latin typeface="Comic Sans MS" pitchFamily="66" charset="0"/>
              </a:rPr>
              <a:t>Game Theoretic and Economic Perspectives on </a:t>
            </a:r>
            <a:r>
              <a:rPr lang="en-US" sz="4200" b="1" dirty="0" err="1" smtClean="0">
                <a:latin typeface="Comic Sans MS" pitchFamily="66" charset="0"/>
              </a:rPr>
              <a:t>Interdomain</a:t>
            </a:r>
            <a:r>
              <a:rPr lang="en-US" sz="4200" b="1" dirty="0" smtClean="0">
                <a:latin typeface="Comic Sans MS" pitchFamily="66" charset="0"/>
              </a:rPr>
              <a:t> Routing</a:t>
            </a:r>
            <a:endParaRPr lang="en-US" sz="4200" b="1" dirty="0">
              <a:latin typeface="Comic Sans MS" pitchFamily="66" charset="0"/>
            </a:endParaRPr>
          </a:p>
        </p:txBody>
      </p:sp>
      <p:sp>
        <p:nvSpPr>
          <p:cNvPr id="2051" name="Rectangle 3"/>
          <p:cNvSpPr>
            <a:spLocks noGrp="1" noChangeArrowheads="1"/>
          </p:cNvSpPr>
          <p:nvPr>
            <p:ph type="subTitle" idx="1"/>
          </p:nvPr>
        </p:nvSpPr>
        <p:spPr>
          <a:xfrm>
            <a:off x="1210711" y="3212605"/>
            <a:ext cx="7712075" cy="2048496"/>
          </a:xfrm>
        </p:spPr>
        <p:txBody>
          <a:bodyPr/>
          <a:lstStyle/>
          <a:p>
            <a:r>
              <a:rPr lang="en-US" sz="3600" dirty="0" smtClean="0">
                <a:latin typeface="Comic Sans MS" pitchFamily="66" charset="0"/>
              </a:rPr>
              <a:t>Michael </a:t>
            </a:r>
            <a:r>
              <a:rPr lang="en-US" sz="3600" dirty="0" err="1" smtClean="0">
                <a:latin typeface="Comic Sans MS" pitchFamily="66" charset="0"/>
              </a:rPr>
              <a:t>Schapira</a:t>
            </a:r>
            <a:r>
              <a:rPr lang="en-US" sz="3600" dirty="0" smtClean="0">
                <a:latin typeface="Comic Sans MS" pitchFamily="66" charset="0"/>
              </a:rPr>
              <a:t/>
            </a:r>
            <a:br>
              <a:rPr lang="en-US" sz="3600" dirty="0" smtClean="0">
                <a:latin typeface="Comic Sans MS" pitchFamily="66" charset="0"/>
              </a:rPr>
            </a:br>
            <a:endParaRPr lang="en-US" sz="1000" dirty="0">
              <a:latin typeface="Comic Sans MS" pitchFamily="66" charset="0"/>
            </a:endParaRPr>
          </a:p>
          <a:p>
            <a:r>
              <a:rPr lang="en-US" sz="3600" dirty="0" smtClean="0">
                <a:latin typeface="Comic Sans MS" pitchFamily="66" charset="0"/>
              </a:rPr>
              <a:t>Yale University and UC Berkeley</a:t>
            </a:r>
            <a:endParaRPr lang="en-US" sz="3600" dirty="0">
              <a:latin typeface="Comic Sans MS" pitchFamily="66" charset="0"/>
            </a:endParaRPr>
          </a:p>
        </p:txBody>
      </p:sp>
      <p:sp>
        <p:nvSpPr>
          <p:cNvPr id="2053" name="Rectangle 5"/>
          <p:cNvSpPr>
            <a:spLocks noChangeArrowheads="1"/>
          </p:cNvSpPr>
          <p:nvPr/>
        </p:nvSpPr>
        <p:spPr bwMode="auto">
          <a:xfrm>
            <a:off x="0" y="0"/>
            <a:ext cx="1016000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pic>
        <p:nvPicPr>
          <p:cNvPr id="404484" name="Picture 4" descr="http://gilkalai.files.wordpress.com/2009/07/chess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250095" y="5091334"/>
            <a:ext cx="2335144" cy="1605707"/>
          </a:xfrm>
          <a:prstGeom prst="rect">
            <a:avLst/>
          </a:prstGeom>
          <a:noFill/>
        </p:spPr>
      </p:pic>
      <p:pic>
        <p:nvPicPr>
          <p:cNvPr id="404486" name="Picture 6" descr="http://news-libraries.mit.edu/blog/wp-content/uploads/2008/01/money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7193170" y="2135533"/>
            <a:ext cx="1950830" cy="1950830"/>
          </a:xfrm>
          <a:prstGeom prst="rect">
            <a:avLst/>
          </a:prstGeom>
          <a:noFill/>
        </p:spPr>
      </p:pic>
      <p:pic>
        <p:nvPicPr>
          <p:cNvPr id="404490" name="Picture 10" descr="http://www.clker.com/cliparts/8/f/9/a/11949856431316298822router_joeseph_teed_01.svg.hi.pn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5708921" y="5131060"/>
            <a:ext cx="2070103" cy="1521525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7522" name="Line 41"/>
          <p:cNvSpPr>
            <a:spLocks noChangeShapeType="1"/>
          </p:cNvSpPr>
          <p:nvPr/>
        </p:nvSpPr>
        <p:spPr bwMode="auto">
          <a:xfrm>
            <a:off x="3424238" y="3281363"/>
            <a:ext cx="1006475" cy="100965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07523" name="Rectangle 2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A Stable State Might Not Exist</a:t>
            </a:r>
          </a:p>
        </p:txBody>
      </p:sp>
      <p:grpSp>
        <p:nvGrpSpPr>
          <p:cNvPr id="2" name="Group 54"/>
          <p:cNvGrpSpPr>
            <a:grpSpLocks/>
          </p:cNvGrpSpPr>
          <p:nvPr/>
        </p:nvGrpSpPr>
        <p:grpSpPr bwMode="auto">
          <a:xfrm>
            <a:off x="2366963" y="2495550"/>
            <a:ext cx="4232275" cy="3765550"/>
            <a:chOff x="3059" y="1572"/>
            <a:chExt cx="2666" cy="2372"/>
          </a:xfrm>
        </p:grpSpPr>
        <p:grpSp>
          <p:nvGrpSpPr>
            <p:cNvPr id="3" name="Group 37"/>
            <p:cNvGrpSpPr>
              <a:grpSpLocks/>
            </p:cNvGrpSpPr>
            <p:nvPr/>
          </p:nvGrpSpPr>
          <p:grpSpPr bwMode="auto">
            <a:xfrm>
              <a:off x="3512" y="1879"/>
              <a:ext cx="1715" cy="1839"/>
              <a:chOff x="536" y="1576"/>
              <a:chExt cx="1715" cy="1839"/>
            </a:xfrm>
          </p:grpSpPr>
          <p:sp>
            <p:nvSpPr>
              <p:cNvPr id="107526" name="Line 38"/>
              <p:cNvSpPr>
                <a:spLocks noChangeShapeType="1"/>
              </p:cNvSpPr>
              <p:nvPr/>
            </p:nvSpPr>
            <p:spPr bwMode="auto">
              <a:xfrm>
                <a:off x="701" y="1773"/>
                <a:ext cx="650" cy="144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grpSp>
            <p:nvGrpSpPr>
              <p:cNvPr id="4" name="Group 39"/>
              <p:cNvGrpSpPr>
                <a:grpSpLocks/>
              </p:cNvGrpSpPr>
              <p:nvPr/>
            </p:nvGrpSpPr>
            <p:grpSpPr bwMode="auto">
              <a:xfrm>
                <a:off x="536" y="1576"/>
                <a:ext cx="1715" cy="1839"/>
                <a:chOff x="527" y="1576"/>
                <a:chExt cx="1715" cy="1839"/>
              </a:xfrm>
            </p:grpSpPr>
            <p:sp>
              <p:nvSpPr>
                <p:cNvPr id="107528" name="Line 40"/>
                <p:cNvSpPr>
                  <a:spLocks noChangeShapeType="1"/>
                </p:cNvSpPr>
                <p:nvPr/>
              </p:nvSpPr>
              <p:spPr bwMode="auto">
                <a:xfrm flipV="1">
                  <a:off x="1378" y="2423"/>
                  <a:ext cx="0" cy="814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sp>
              <p:nvSpPr>
                <p:cNvPr id="107529" name="Line 41"/>
                <p:cNvSpPr>
                  <a:spLocks noChangeShapeType="1"/>
                </p:cNvSpPr>
                <p:nvPr/>
              </p:nvSpPr>
              <p:spPr bwMode="auto">
                <a:xfrm flipH="1">
                  <a:off x="1369" y="1774"/>
                  <a:ext cx="676" cy="667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sp>
              <p:nvSpPr>
                <p:cNvPr id="107530" name="Line 42"/>
                <p:cNvSpPr>
                  <a:spLocks noChangeShapeType="1"/>
                </p:cNvSpPr>
                <p:nvPr/>
              </p:nvSpPr>
              <p:spPr bwMode="auto">
                <a:xfrm>
                  <a:off x="712" y="1773"/>
                  <a:ext cx="1348" cy="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sp>
              <p:nvSpPr>
                <p:cNvPr id="107531" name="Line 43"/>
                <p:cNvSpPr>
                  <a:spLocks noChangeShapeType="1"/>
                </p:cNvSpPr>
                <p:nvPr/>
              </p:nvSpPr>
              <p:spPr bwMode="auto">
                <a:xfrm flipV="1">
                  <a:off x="1406" y="1762"/>
                  <a:ext cx="654" cy="1415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sp>
              <p:nvSpPr>
                <p:cNvPr id="107532" name="Oval 44"/>
                <p:cNvSpPr>
                  <a:spLocks noChangeArrowheads="1"/>
                </p:cNvSpPr>
                <p:nvPr/>
              </p:nvSpPr>
              <p:spPr bwMode="auto">
                <a:xfrm>
                  <a:off x="527" y="1578"/>
                  <a:ext cx="391" cy="391"/>
                </a:xfrm>
                <a:prstGeom prst="ellipse">
                  <a:avLst/>
                </a:pr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800" b="1">
                      <a:latin typeface="Comic Sans MS" pitchFamily="66" charset="0"/>
                    </a:rPr>
                    <a:t>3</a:t>
                  </a:r>
                </a:p>
              </p:txBody>
            </p:sp>
            <p:sp>
              <p:nvSpPr>
                <p:cNvPr id="107533" name="Oval 45"/>
                <p:cNvSpPr>
                  <a:spLocks noChangeArrowheads="1"/>
                </p:cNvSpPr>
                <p:nvPr/>
              </p:nvSpPr>
              <p:spPr bwMode="auto">
                <a:xfrm>
                  <a:off x="1851" y="1576"/>
                  <a:ext cx="391" cy="391"/>
                </a:xfrm>
                <a:prstGeom prst="ellipse">
                  <a:avLst/>
                </a:pr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800" b="1">
                      <a:latin typeface="Comic Sans MS" pitchFamily="66" charset="0"/>
                    </a:rPr>
                    <a:t>1</a:t>
                  </a:r>
                </a:p>
              </p:txBody>
            </p:sp>
            <p:sp>
              <p:nvSpPr>
                <p:cNvPr id="107534" name="Oval 46"/>
                <p:cNvSpPr>
                  <a:spLocks noChangeArrowheads="1"/>
                </p:cNvSpPr>
                <p:nvPr/>
              </p:nvSpPr>
              <p:spPr bwMode="auto">
                <a:xfrm>
                  <a:off x="1191" y="3024"/>
                  <a:ext cx="391" cy="391"/>
                </a:xfrm>
                <a:prstGeom prst="ellipse">
                  <a:avLst/>
                </a:pr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800" b="1">
                      <a:latin typeface="Comic Sans MS" pitchFamily="66" charset="0"/>
                    </a:rPr>
                    <a:t>2</a:t>
                  </a:r>
                </a:p>
              </p:txBody>
            </p:sp>
            <p:sp>
              <p:nvSpPr>
                <p:cNvPr id="107535" name="Oval 47"/>
                <p:cNvSpPr>
                  <a:spLocks noChangeArrowheads="1"/>
                </p:cNvSpPr>
                <p:nvPr/>
              </p:nvSpPr>
              <p:spPr bwMode="auto">
                <a:xfrm>
                  <a:off x="1196" y="2205"/>
                  <a:ext cx="391" cy="391"/>
                </a:xfrm>
                <a:prstGeom prst="ellipse">
                  <a:avLst/>
                </a:prstGeom>
                <a:solidFill>
                  <a:srgbClr val="99FFCC"/>
                </a:solidFill>
                <a:ln w="9525">
                  <a:solidFill>
                    <a:schemeClr val="tx1"/>
                  </a:solidFill>
                  <a:round/>
                  <a:headEnd/>
                  <a:tailEnd/>
                </a:ln>
              </p:spPr>
              <p:txBody>
                <a:bodyPr wrap="none" anchor="ctr"/>
                <a:lstStyle/>
                <a:p>
                  <a:pPr algn="ctr"/>
                  <a:r>
                    <a:rPr lang="en-US" sz="2800" b="1">
                      <a:latin typeface="Comic Sans MS" pitchFamily="66" charset="0"/>
                    </a:rPr>
                    <a:t>d</a:t>
                  </a:r>
                </a:p>
              </p:txBody>
            </p:sp>
          </p:grpSp>
        </p:grpSp>
        <p:sp>
          <p:nvSpPr>
            <p:cNvPr id="107536" name="Text Box 48"/>
            <p:cNvSpPr txBox="1">
              <a:spLocks noChangeArrowheads="1"/>
            </p:cNvSpPr>
            <p:nvPr/>
          </p:nvSpPr>
          <p:spPr bwMode="auto">
            <a:xfrm>
              <a:off x="3059" y="1572"/>
              <a:ext cx="465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Comic Sans MS" pitchFamily="66" charset="0"/>
                </a:rPr>
                <a:t>31d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3d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312d</a:t>
              </a:r>
            </a:p>
          </p:txBody>
        </p:sp>
        <p:sp>
          <p:nvSpPr>
            <p:cNvPr id="107537" name="Text Box 49"/>
            <p:cNvSpPr txBox="1">
              <a:spLocks noChangeArrowheads="1"/>
            </p:cNvSpPr>
            <p:nvPr/>
          </p:nvSpPr>
          <p:spPr bwMode="auto">
            <a:xfrm>
              <a:off x="3680" y="3367"/>
              <a:ext cx="465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 wrap="none">
              <a:spAutoFit/>
            </a:bodyPr>
            <a:lstStyle/>
            <a:p>
              <a:pPr algn="ctr"/>
              <a:r>
                <a:rPr lang="en-US" b="1">
                  <a:latin typeface="Comic Sans MS" pitchFamily="66" charset="0"/>
                </a:rPr>
                <a:t>23d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2d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231d</a:t>
              </a:r>
            </a:p>
          </p:txBody>
        </p:sp>
        <p:sp>
          <p:nvSpPr>
            <p:cNvPr id="107538" name="Text Box 50"/>
            <p:cNvSpPr txBox="1">
              <a:spLocks noChangeArrowheads="1"/>
            </p:cNvSpPr>
            <p:nvPr/>
          </p:nvSpPr>
          <p:spPr bwMode="auto">
            <a:xfrm>
              <a:off x="5178" y="1602"/>
              <a:ext cx="547" cy="57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b="1">
                  <a:latin typeface="Comic Sans MS" pitchFamily="66" charset="0"/>
                </a:rPr>
                <a:t>12d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1d</a:t>
              </a:r>
            </a:p>
            <a:p>
              <a:pPr algn="ctr"/>
              <a:r>
                <a:rPr lang="en-US" b="1">
                  <a:latin typeface="Comic Sans MS" pitchFamily="66" charset="0"/>
                </a:rPr>
                <a:t>123d</a:t>
              </a:r>
            </a:p>
          </p:txBody>
        </p:sp>
      </p:grpSp>
      <p:sp>
        <p:nvSpPr>
          <p:cNvPr id="107539" name="Rectangle 2"/>
          <p:cNvSpPr txBox="1">
            <a:spLocks noChangeArrowheads="1"/>
          </p:cNvSpPr>
          <p:nvPr/>
        </p:nvSpPr>
        <p:spPr bwMode="auto">
          <a:xfrm>
            <a:off x="393700" y="1339850"/>
            <a:ext cx="8229600" cy="1143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anchor="ctr"/>
          <a:lstStyle/>
          <a:p>
            <a:r>
              <a:rPr lang="en-US" sz="3200" u="sng" dirty="0">
                <a:solidFill>
                  <a:schemeClr val="tx2"/>
                </a:solidFill>
                <a:latin typeface="Comic Sans MS" pitchFamily="66" charset="0"/>
              </a:rPr>
              <a:t>Example</a:t>
            </a:r>
            <a:r>
              <a:rPr lang="en-US" sz="3200" dirty="0">
                <a:solidFill>
                  <a:schemeClr val="tx2"/>
                </a:solidFill>
                <a:latin typeface="Comic Sans MS" pitchFamily="66" charset="0"/>
              </a:rPr>
              <a:t>: </a:t>
            </a:r>
            <a:r>
              <a:rPr lang="en-US" sz="3200" b="1" dirty="0">
                <a:solidFill>
                  <a:schemeClr val="tx2"/>
                </a:solidFill>
                <a:latin typeface="Comic Sans MS" pitchFamily="66" charset="0"/>
              </a:rPr>
              <a:t>BAD-GADGET </a:t>
            </a:r>
            <a:r>
              <a:rPr lang="en-US" dirty="0">
                <a:latin typeface="Comic Sans MS" pitchFamily="66" charset="0"/>
              </a:rPr>
              <a:t>[</a:t>
            </a:r>
            <a:r>
              <a:rPr lang="en-US" dirty="0" smtClean="0">
                <a:latin typeface="Comic Sans MS" pitchFamily="66" charset="0"/>
              </a:rPr>
              <a:t>Griffin-Shepherd-</a:t>
            </a:r>
            <a:r>
              <a:rPr lang="en-US" dirty="0" err="1" smtClean="0">
                <a:latin typeface="Comic Sans MS" pitchFamily="66" charset="0"/>
              </a:rPr>
              <a:t>Wilfong</a:t>
            </a:r>
            <a:r>
              <a:rPr lang="en-US" dirty="0" smtClean="0">
                <a:latin typeface="Comic Sans MS" pitchFamily="66" charset="0"/>
              </a:rPr>
              <a:t> </a:t>
            </a:r>
            <a:r>
              <a:rPr lang="en-US" dirty="0">
                <a:latin typeface="Comic Sans MS" pitchFamily="66" charset="0"/>
              </a:rPr>
              <a:t>99]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200" y="1600201"/>
            <a:ext cx="8229600" cy="498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Sufficient conditions for BGP safety?</a:t>
            </a:r>
            <a:endParaRPr lang="en-GB" sz="3200" dirty="0" smtClean="0">
              <a:latin typeface="Comic Sans MS" pitchFamily="66" charset="0"/>
            </a:endParaRP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000" dirty="0" smtClean="0">
                <a:latin typeface="Comic Sans MS" pitchFamily="66" charset="0"/>
              </a:rPr>
              <a:t>No Dispute Wheel [Griffin-Shepherd-</a:t>
            </a:r>
            <a:r>
              <a:rPr lang="en-GB" sz="2000" dirty="0" err="1" smtClean="0">
                <a:latin typeface="Comic Sans MS" pitchFamily="66" charset="0"/>
              </a:rPr>
              <a:t>Wilfong</a:t>
            </a:r>
            <a:r>
              <a:rPr lang="en-GB" sz="2000" dirty="0" smtClean="0">
                <a:latin typeface="Comic Sans MS" pitchFamily="66" charset="0"/>
              </a:rPr>
              <a:t>]</a:t>
            </a:r>
          </a:p>
          <a:p>
            <a:pPr marL="798513" lvl="1" indent="-341313" defTabSz="457200">
              <a:spcBef>
                <a:spcPct val="20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>
              <a:latin typeface="Comic Sans MS" pitchFamily="66" charset="0"/>
            </a:endParaRPr>
          </a:p>
          <a:p>
            <a:pPr marL="341313" indent="-341313" defTabSz="457200" eaLnBrk="0" hangingPunct="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So, why is the Internet (relatively) stable?</a:t>
            </a:r>
          </a:p>
          <a:p>
            <a:pPr marL="341313" indent="-341313" defTabSz="457200" eaLnBrk="0" hangingPunct="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 eaLnBrk="0" hangingPunct="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Best answer to date: the </a:t>
            </a:r>
            <a:r>
              <a:rPr lang="en-US" sz="3200" b="1" i="1" u="sng" dirty="0" err="1" smtClean="0">
                <a:solidFill>
                  <a:srgbClr val="FF0000"/>
                </a:solidFill>
                <a:latin typeface="Comic Sans MS" pitchFamily="66" charset="0"/>
              </a:rPr>
              <a:t>Gao</a:t>
            </a:r>
            <a:r>
              <a:rPr lang="en-US" sz="3200" b="1" i="1" u="sng" dirty="0" smtClean="0">
                <a:solidFill>
                  <a:srgbClr val="FF0000"/>
                </a:solidFill>
                <a:latin typeface="Comic Sans MS" pitchFamily="66" charset="0"/>
              </a:rPr>
              <a:t>-Rexford conditions</a:t>
            </a:r>
            <a:r>
              <a:rPr lang="en-US" sz="3200" dirty="0" smtClean="0">
                <a:latin typeface="Comic Sans MS" pitchFamily="66" charset="0"/>
              </a:rPr>
              <a:t>.</a:t>
            </a:r>
          </a:p>
          <a:p>
            <a:pPr marL="741363" lvl="1" indent="-284163" defTabSz="457200" eaLnBrk="0" hangingPunct="0">
              <a:spcBef>
                <a:spcPct val="20000"/>
              </a:spcBef>
              <a:buFontTx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smtClean="0">
                <a:latin typeface="Comic Sans MS" pitchFamily="66" charset="0"/>
              </a:rPr>
              <a:t>The Internet is formed by economic forces.</a:t>
            </a:r>
          </a:p>
          <a:p>
            <a:pPr marL="741363" lvl="1" indent="-284163" defTabSz="457200" eaLnBrk="0" hangingPunct="0">
              <a:spcBef>
                <a:spcPct val="20000"/>
              </a:spcBef>
              <a:buFontTx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000" dirty="0" err="1" smtClean="0">
                <a:latin typeface="Comic Sans MS" pitchFamily="66" charset="0"/>
              </a:rPr>
              <a:t>ASes</a:t>
            </a:r>
            <a:r>
              <a:rPr lang="en-US" sz="2000" dirty="0" smtClean="0">
                <a:latin typeface="Comic Sans MS" pitchFamily="66" charset="0"/>
              </a:rPr>
              <a:t> sign long-term contracts that determine who provides connectivity to whom.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Designing Safe Networks</a:t>
            </a:r>
            <a:endParaRPr lang="en-US" sz="4000" dirty="0">
              <a:latin typeface="Comic Sans MS" pitchFamily="66" charset="0"/>
            </a:endParaRPr>
          </a:p>
        </p:txBody>
      </p:sp>
      <p:pic>
        <p:nvPicPr>
          <p:cNvPr id="5" name="Picture 6" descr="http://news-libraries.mit.edu/blog/wp-content/uploads/2008/01/money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8004313" y="5157030"/>
            <a:ext cx="874643" cy="874643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1618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>
                <a:latin typeface="Comic Sans MS" pitchFamily="66" charset="0"/>
              </a:rPr>
              <a:t>Gao-Rexford Framework</a:t>
            </a:r>
          </a:p>
        </p:txBody>
      </p:sp>
      <p:sp>
        <p:nvSpPr>
          <p:cNvPr id="11161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57200" y="1276350"/>
            <a:ext cx="8229600" cy="3775075"/>
          </a:xfrm>
        </p:spPr>
        <p:txBody>
          <a:bodyPr/>
          <a:lstStyle/>
          <a:p>
            <a:pPr>
              <a:buFontTx/>
              <a:buNone/>
            </a:pPr>
            <a:r>
              <a:rPr lang="en-US" smtClean="0">
                <a:latin typeface="Comic Sans MS" pitchFamily="66" charset="0"/>
              </a:rPr>
              <a:t>Neighboring pairs of ASes have:</a:t>
            </a:r>
            <a:br>
              <a:rPr lang="en-US" smtClean="0">
                <a:latin typeface="Comic Sans MS" pitchFamily="66" charset="0"/>
              </a:rPr>
            </a:br>
            <a:endParaRPr lang="en-US" sz="1000" smtClean="0">
              <a:latin typeface="Comic Sans MS" pitchFamily="66" charset="0"/>
            </a:endParaRPr>
          </a:p>
          <a:p>
            <a:pPr lvl="1"/>
            <a:r>
              <a:rPr lang="en-US" smtClean="0">
                <a:latin typeface="Comic Sans MS" pitchFamily="66" charset="0"/>
              </a:rPr>
              <a:t>a </a:t>
            </a:r>
            <a:r>
              <a:rPr lang="en-US" b="1" i="1" smtClean="0">
                <a:solidFill>
                  <a:srgbClr val="FF0000"/>
                </a:solidFill>
                <a:latin typeface="Comic Sans MS" pitchFamily="66" charset="0"/>
              </a:rPr>
              <a:t>customer-provider</a:t>
            </a:r>
            <a:r>
              <a:rPr lang="en-US" smtClean="0">
                <a:latin typeface="Comic Sans MS" pitchFamily="66" charset="0"/>
              </a:rPr>
              <a:t> relationship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(One node is purchasing connectivity from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the other node.)</a:t>
            </a:r>
            <a:br>
              <a:rPr lang="en-US" smtClean="0">
                <a:latin typeface="Comic Sans MS" pitchFamily="66" charset="0"/>
              </a:rPr>
            </a:br>
            <a:endParaRPr lang="en-US" sz="1200" smtClean="0">
              <a:latin typeface="Comic Sans MS" pitchFamily="66" charset="0"/>
            </a:endParaRPr>
          </a:p>
          <a:p>
            <a:pPr lvl="1"/>
            <a:r>
              <a:rPr lang="en-US" smtClean="0">
                <a:latin typeface="Comic Sans MS" pitchFamily="66" charset="0"/>
              </a:rPr>
              <a:t>a </a:t>
            </a:r>
            <a:r>
              <a:rPr lang="en-US" b="1" i="1" smtClean="0">
                <a:solidFill>
                  <a:srgbClr val="FF0000"/>
                </a:solidFill>
                <a:latin typeface="Comic Sans MS" pitchFamily="66" charset="0"/>
              </a:rPr>
              <a:t>peering</a:t>
            </a:r>
            <a:r>
              <a:rPr lang="en-US" smtClean="0">
                <a:latin typeface="Comic Sans MS" pitchFamily="66" charset="0"/>
              </a:rPr>
              <a:t> relationship</a:t>
            </a:r>
            <a:br>
              <a:rPr lang="en-US" smtClean="0">
                <a:latin typeface="Comic Sans MS" pitchFamily="66" charset="0"/>
              </a:rPr>
            </a:br>
            <a:r>
              <a:rPr lang="en-US" smtClean="0">
                <a:latin typeface="Comic Sans MS" pitchFamily="66" charset="0"/>
              </a:rPr>
              <a:t>(Nodes carry each other’s transit traffic for free, often to shortcut a longer route.) </a:t>
            </a:r>
          </a:p>
        </p:txBody>
      </p:sp>
      <p:sp>
        <p:nvSpPr>
          <p:cNvPr id="111620" name="Line 4"/>
          <p:cNvSpPr>
            <a:spLocks noChangeShapeType="1"/>
          </p:cNvSpPr>
          <p:nvPr/>
        </p:nvSpPr>
        <p:spPr bwMode="auto">
          <a:xfrm flipH="1">
            <a:off x="4857750" y="5722938"/>
            <a:ext cx="155575" cy="655637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1" name="Line 5"/>
          <p:cNvSpPr>
            <a:spLocks noChangeShapeType="1"/>
          </p:cNvSpPr>
          <p:nvPr/>
        </p:nvSpPr>
        <p:spPr bwMode="auto">
          <a:xfrm>
            <a:off x="5564188" y="5722938"/>
            <a:ext cx="138112" cy="75882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2" name="Line 6"/>
          <p:cNvSpPr>
            <a:spLocks noChangeShapeType="1"/>
          </p:cNvSpPr>
          <p:nvPr/>
        </p:nvSpPr>
        <p:spPr bwMode="auto">
          <a:xfrm flipH="1">
            <a:off x="2166938" y="5619750"/>
            <a:ext cx="465137" cy="7413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3" name="Line 7"/>
          <p:cNvSpPr>
            <a:spLocks noChangeShapeType="1"/>
          </p:cNvSpPr>
          <p:nvPr/>
        </p:nvSpPr>
        <p:spPr bwMode="auto">
          <a:xfrm>
            <a:off x="2994025" y="5635625"/>
            <a:ext cx="34925" cy="725488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4" name="Line 8"/>
          <p:cNvSpPr>
            <a:spLocks noChangeShapeType="1"/>
          </p:cNvSpPr>
          <p:nvPr/>
        </p:nvSpPr>
        <p:spPr bwMode="auto">
          <a:xfrm>
            <a:off x="3408363" y="5619750"/>
            <a:ext cx="379412" cy="688975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5" name="Line 9"/>
          <p:cNvSpPr>
            <a:spLocks noChangeShapeType="1"/>
          </p:cNvSpPr>
          <p:nvPr/>
        </p:nvSpPr>
        <p:spPr bwMode="auto">
          <a:xfrm>
            <a:off x="3425825" y="5514975"/>
            <a:ext cx="1482725" cy="0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6" name="Line 10"/>
          <p:cNvSpPr>
            <a:spLocks noChangeShapeType="1"/>
          </p:cNvSpPr>
          <p:nvPr/>
        </p:nvSpPr>
        <p:spPr bwMode="auto">
          <a:xfrm>
            <a:off x="3856038" y="6446838"/>
            <a:ext cx="984250" cy="34925"/>
          </a:xfrm>
          <a:prstGeom prst="line">
            <a:avLst/>
          </a:prstGeom>
          <a:noFill/>
          <a:ln w="9525">
            <a:solidFill>
              <a:schemeClr val="tx1"/>
            </a:solidFill>
            <a:prstDash val="lgDash"/>
            <a:round/>
            <a:headEnd/>
            <a:tailEnd/>
          </a:ln>
          <a:effectLst/>
        </p:spPr>
        <p:txBody>
          <a:bodyPr/>
          <a:lstStyle/>
          <a:p>
            <a:endParaRPr lang="en-US"/>
          </a:p>
        </p:txBody>
      </p:sp>
      <p:sp>
        <p:nvSpPr>
          <p:cNvPr id="111627" name="Oval 11"/>
          <p:cNvSpPr>
            <a:spLocks noChangeArrowheads="1"/>
          </p:cNvSpPr>
          <p:nvPr/>
        </p:nvSpPr>
        <p:spPr bwMode="auto">
          <a:xfrm>
            <a:off x="2252663" y="5135563"/>
            <a:ext cx="1414462" cy="725487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8" name="Oval 12"/>
          <p:cNvSpPr>
            <a:spLocks noChangeArrowheads="1"/>
          </p:cNvSpPr>
          <p:nvPr/>
        </p:nvSpPr>
        <p:spPr bwMode="auto">
          <a:xfrm>
            <a:off x="4545013" y="5149850"/>
            <a:ext cx="1414462" cy="725488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29" name="Oval 13"/>
          <p:cNvSpPr>
            <a:spLocks noChangeArrowheads="1"/>
          </p:cNvSpPr>
          <p:nvPr/>
        </p:nvSpPr>
        <p:spPr bwMode="auto">
          <a:xfrm>
            <a:off x="1873250" y="6135688"/>
            <a:ext cx="558800" cy="534987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0" name="Oval 14"/>
          <p:cNvSpPr>
            <a:spLocks noChangeArrowheads="1"/>
          </p:cNvSpPr>
          <p:nvPr/>
        </p:nvSpPr>
        <p:spPr bwMode="auto">
          <a:xfrm>
            <a:off x="2749550" y="6149975"/>
            <a:ext cx="558800" cy="534988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1" name="Oval 15"/>
          <p:cNvSpPr>
            <a:spLocks noChangeArrowheads="1"/>
          </p:cNvSpPr>
          <p:nvPr/>
        </p:nvSpPr>
        <p:spPr bwMode="auto">
          <a:xfrm>
            <a:off x="3578225" y="6167438"/>
            <a:ext cx="558800" cy="534987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endParaRPr lang="en-US"/>
          </a:p>
        </p:txBody>
      </p:sp>
      <p:sp>
        <p:nvSpPr>
          <p:cNvPr id="111632" name="Oval 16"/>
          <p:cNvSpPr>
            <a:spLocks noChangeArrowheads="1"/>
          </p:cNvSpPr>
          <p:nvPr/>
        </p:nvSpPr>
        <p:spPr bwMode="auto">
          <a:xfrm>
            <a:off x="4545013" y="6184900"/>
            <a:ext cx="558800" cy="534988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3" name="Oval 17"/>
          <p:cNvSpPr>
            <a:spLocks noChangeArrowheads="1"/>
          </p:cNvSpPr>
          <p:nvPr/>
        </p:nvSpPr>
        <p:spPr bwMode="auto">
          <a:xfrm>
            <a:off x="5408613" y="6202363"/>
            <a:ext cx="558800" cy="534987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endParaRPr lang="en-US"/>
          </a:p>
        </p:txBody>
      </p:sp>
      <p:sp>
        <p:nvSpPr>
          <p:cNvPr id="111634" name="Text Box 18"/>
          <p:cNvSpPr txBox="1">
            <a:spLocks noChangeArrowheads="1"/>
          </p:cNvSpPr>
          <p:nvPr/>
        </p:nvSpPr>
        <p:spPr bwMode="auto">
          <a:xfrm>
            <a:off x="3800475" y="5183188"/>
            <a:ext cx="666750" cy="366712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  <p:sp>
        <p:nvSpPr>
          <p:cNvPr id="111635" name="Text Box 19"/>
          <p:cNvSpPr txBox="1">
            <a:spLocks noChangeArrowheads="1"/>
          </p:cNvSpPr>
          <p:nvPr/>
        </p:nvSpPr>
        <p:spPr bwMode="auto">
          <a:xfrm>
            <a:off x="6007100" y="5356225"/>
            <a:ext cx="1192213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providers</a:t>
            </a:r>
          </a:p>
        </p:txBody>
      </p:sp>
      <p:sp>
        <p:nvSpPr>
          <p:cNvPr id="111636" name="Text Box 20"/>
          <p:cNvSpPr txBox="1">
            <a:spLocks noChangeArrowheads="1"/>
          </p:cNvSpPr>
          <p:nvPr/>
        </p:nvSpPr>
        <p:spPr bwMode="auto">
          <a:xfrm>
            <a:off x="6076950" y="6321425"/>
            <a:ext cx="1284288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customers</a:t>
            </a:r>
          </a:p>
        </p:txBody>
      </p:sp>
      <p:sp>
        <p:nvSpPr>
          <p:cNvPr id="111637" name="Text Box 21"/>
          <p:cNvSpPr txBox="1">
            <a:spLocks noChangeArrowheads="1"/>
          </p:cNvSpPr>
          <p:nvPr/>
        </p:nvSpPr>
        <p:spPr bwMode="auto">
          <a:xfrm>
            <a:off x="4040188" y="5959475"/>
            <a:ext cx="666750" cy="3667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/>
              <a:t>peer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199" y="1639957"/>
            <a:ext cx="8474765" cy="498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dirty="0" smtClean="0">
                <a:latin typeface="Comic Sans MS" pitchFamily="66" charset="0"/>
              </a:rPr>
              <a:t>Necessary conditions?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6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600" b="1" u="sng" dirty="0" err="1" smtClean="0">
                <a:solidFill>
                  <a:srgbClr val="FF0000"/>
                </a:solidFill>
                <a:latin typeface="Comic Sans MS" pitchFamily="66" charset="0"/>
              </a:rPr>
              <a:t>Thm</a:t>
            </a:r>
            <a:r>
              <a:rPr lang="en-US" sz="3600" b="1" u="sng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</a:rPr>
              <a:t>[Sami-S-</a:t>
            </a:r>
            <a:r>
              <a:rPr lang="en-US" sz="2800" b="1" u="sng" dirty="0" err="1" smtClean="0">
                <a:solidFill>
                  <a:srgbClr val="FF0000"/>
                </a:solidFill>
                <a:latin typeface="Comic Sans MS" pitchFamily="66" charset="0"/>
              </a:rPr>
              <a:t>Zohar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n-US" sz="3600" b="1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en-US" sz="3600" dirty="0" smtClean="0">
                <a:latin typeface="Comic Sans MS" pitchFamily="66" charset="0"/>
              </a:rPr>
              <a:t>If two stable states (or more) exist in a network then BGP is not safe on that network.</a:t>
            </a: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2400" dirty="0" smtClean="0">
                <a:latin typeface="Comic Sans MS" pitchFamily="66" charset="0"/>
              </a:rPr>
              <a:t>Conjectured by Griffin and </a:t>
            </a:r>
            <a:r>
              <a:rPr lang="en-GB" sz="2400" dirty="0" err="1" smtClean="0">
                <a:latin typeface="Comic Sans MS" pitchFamily="66" charset="0"/>
              </a:rPr>
              <a:t>Wilfong</a:t>
            </a:r>
            <a:r>
              <a:rPr lang="en-US" sz="2400" dirty="0" smtClean="0">
                <a:latin typeface="Comic Sans MS" pitchFamily="66" charset="0"/>
              </a:rPr>
              <a:t>.</a:t>
            </a: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Designing Safe Networks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9581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496956" y="1679712"/>
            <a:ext cx="82296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Games</a:t>
            </a:r>
            <a:endParaRPr lang="en-US" sz="4000" dirty="0">
              <a:latin typeface="Comic Sans MS" pitchFamily="66" charset="0"/>
            </a:endParaRPr>
          </a:p>
        </p:txBody>
      </p:sp>
      <p:graphicFrame>
        <p:nvGraphicFramePr>
          <p:cNvPr id="18" name="Group 20"/>
          <p:cNvGraphicFramePr>
            <a:graphicFrameLocks/>
          </p:cNvGraphicFramePr>
          <p:nvPr/>
        </p:nvGraphicFramePr>
        <p:xfrm>
          <a:off x="2643252" y="3445561"/>
          <a:ext cx="4038600" cy="238953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1151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135220" y="4163388"/>
            <a:ext cx="12525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Row</a:t>
            </a:r>
          </a:p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3886357" y="1681513"/>
            <a:ext cx="13468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Column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1677606" y="3931480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680226" y="507778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221466" y="3036972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092618" y="304360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27716" y="3737096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2800" b="1" dirty="0">
                <a:latin typeface="Comic Sans MS" pitchFamily="66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  <a:p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5275152" y="37304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288404" y="50556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234344" y="5042420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7" grpId="0"/>
      <p:bldP spid="28" grpId="0"/>
      <p:bldP spid="29" grpId="0"/>
      <p:bldP spid="30" grpId="0"/>
      <p:bldP spid="32" grpId="0"/>
      <p:bldP spid="33" grpId="0"/>
      <p:bldP spid="34" grpId="0"/>
      <p:bldP spid="35" grpId="0"/>
    </p:bld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676939" y="3472070"/>
            <a:ext cx="1948070" cy="1113182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78017" y="4598505"/>
            <a:ext cx="1967924" cy="1192696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65503"/>
            <a:ext cx="8229600" cy="1143000"/>
          </a:xfrm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Pure Nash </a:t>
            </a:r>
            <a:r>
              <a:rPr lang="en-US" sz="4000" dirty="0" err="1" smtClean="0">
                <a:latin typeface="Comic Sans MS" pitchFamily="66" charset="0"/>
              </a:rPr>
              <a:t>Equilibria</a:t>
            </a:r>
            <a:r>
              <a:rPr lang="en-US" sz="4000" dirty="0" smtClean="0">
                <a:latin typeface="Comic Sans MS" pitchFamily="66" charset="0"/>
              </a:rPr>
              <a:t> and </a:t>
            </a:r>
            <a:r>
              <a:rPr lang="en-US" sz="4000" dirty="0">
                <a:latin typeface="Comic Sans MS" pitchFamily="66" charset="0"/>
              </a:rPr>
              <a:t/>
            </a:r>
            <a:br>
              <a:rPr lang="en-US" sz="4000" dirty="0">
                <a:latin typeface="Comic Sans MS" pitchFamily="66" charset="0"/>
              </a:rPr>
            </a:br>
            <a:r>
              <a:rPr lang="en-US" sz="4000" dirty="0" smtClean="0">
                <a:latin typeface="Comic Sans MS" pitchFamily="66" charset="0"/>
              </a:rPr>
              <a:t>Best-Replies</a:t>
            </a:r>
            <a:endParaRPr lang="en-US" sz="4000" dirty="0">
              <a:latin typeface="Comic Sans MS" pitchFamily="66" charset="0"/>
            </a:endParaRPr>
          </a:p>
        </p:txBody>
      </p:sp>
      <p:graphicFrame>
        <p:nvGraphicFramePr>
          <p:cNvPr id="18" name="Group 20"/>
          <p:cNvGraphicFramePr>
            <a:graphicFrameLocks/>
          </p:cNvGraphicFramePr>
          <p:nvPr/>
        </p:nvGraphicFramePr>
        <p:xfrm>
          <a:off x="2643252" y="3445561"/>
          <a:ext cx="4038600" cy="238953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1151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AutoShape 22"/>
          <p:cNvSpPr>
            <a:spLocks noChangeArrowheads="1"/>
          </p:cNvSpPr>
          <p:nvPr/>
        </p:nvSpPr>
        <p:spPr bwMode="auto">
          <a:xfrm>
            <a:off x="5478527" y="4369143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0" name="AutoShape 23"/>
          <p:cNvSpPr>
            <a:spLocks noChangeArrowheads="1"/>
          </p:cNvSpPr>
          <p:nvPr/>
        </p:nvSpPr>
        <p:spPr bwMode="auto">
          <a:xfrm rot="10800000">
            <a:off x="3459227" y="4321518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4152965" y="5116695"/>
            <a:ext cx="1012825" cy="376052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 rot="10800000">
            <a:off x="4133915" y="3809654"/>
            <a:ext cx="1012825" cy="365125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135220" y="4163388"/>
            <a:ext cx="12525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Row</a:t>
            </a:r>
          </a:p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3886357" y="1681513"/>
            <a:ext cx="13468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Column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1677606" y="3931480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680226" y="507778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221466" y="3036972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092618" y="304360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27716" y="3737096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2800" b="1" dirty="0">
                <a:latin typeface="Comic Sans MS" pitchFamily="66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  <a:p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5275152" y="37304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288404" y="50556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234344" y="5042420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9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5" grpId="0" animBg="1"/>
      <p:bldP spid="26" grpId="0" animBg="1"/>
      <p:bldP spid="19" grpId="0" animBg="1"/>
      <p:bldP spid="20" grpId="0" animBg="1"/>
      <p:bldP spid="21" grpId="0" animBg="1"/>
      <p:bldP spid="22" grpId="0" animBg="1"/>
    </p:bld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676939" y="3472070"/>
            <a:ext cx="1948070" cy="1113182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78017" y="4598505"/>
            <a:ext cx="1967924" cy="1192696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65503"/>
            <a:ext cx="8229600" cy="1143000"/>
          </a:xfrm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Best Reply Dynamics</a:t>
            </a:r>
            <a:endParaRPr lang="en-US" sz="4000" dirty="0">
              <a:latin typeface="Comic Sans MS" pitchFamily="66" charset="0"/>
            </a:endParaRPr>
          </a:p>
        </p:txBody>
      </p:sp>
      <p:graphicFrame>
        <p:nvGraphicFramePr>
          <p:cNvPr id="18" name="Group 20"/>
          <p:cNvGraphicFramePr>
            <a:graphicFrameLocks/>
          </p:cNvGraphicFramePr>
          <p:nvPr/>
        </p:nvGraphicFramePr>
        <p:xfrm>
          <a:off x="2643252" y="3445561"/>
          <a:ext cx="4038600" cy="238953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1151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AutoShape 22"/>
          <p:cNvSpPr>
            <a:spLocks noChangeArrowheads="1"/>
          </p:cNvSpPr>
          <p:nvPr/>
        </p:nvSpPr>
        <p:spPr bwMode="auto">
          <a:xfrm>
            <a:off x="5478527" y="4369143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0" name="AutoShape 23"/>
          <p:cNvSpPr>
            <a:spLocks noChangeArrowheads="1"/>
          </p:cNvSpPr>
          <p:nvPr/>
        </p:nvSpPr>
        <p:spPr bwMode="auto">
          <a:xfrm rot="10800000">
            <a:off x="3459227" y="4321518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4152965" y="5116695"/>
            <a:ext cx="1012825" cy="376052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 rot="10800000">
            <a:off x="4133915" y="3809654"/>
            <a:ext cx="1012825" cy="365125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135220" y="4163388"/>
            <a:ext cx="12525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Row</a:t>
            </a:r>
          </a:p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3886357" y="1681513"/>
            <a:ext cx="13468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Column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1677606" y="3931480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680226" y="507778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221466" y="3036972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092618" y="304360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27716" y="3737096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2800" b="1" dirty="0">
                <a:latin typeface="Comic Sans MS" pitchFamily="66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  <a:p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5275152" y="37304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288404" y="50556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234344" y="5042420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6" name="5-Point Star 35"/>
          <p:cNvSpPr/>
          <p:nvPr/>
        </p:nvSpPr>
        <p:spPr>
          <a:xfrm>
            <a:off x="2862470" y="5035828"/>
            <a:ext cx="318052" cy="424070"/>
          </a:xfrm>
          <a:prstGeom prst="star5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2855846" y="3743760"/>
            <a:ext cx="318052" cy="424070"/>
          </a:xfrm>
          <a:prstGeom prst="star5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7" grpId="0" animBg="1"/>
    </p:bld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tangle 24"/>
          <p:cNvSpPr/>
          <p:nvPr/>
        </p:nvSpPr>
        <p:spPr>
          <a:xfrm>
            <a:off x="2676939" y="3472070"/>
            <a:ext cx="1948070" cy="1113182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26" name="Rectangle 25"/>
          <p:cNvSpPr/>
          <p:nvPr/>
        </p:nvSpPr>
        <p:spPr>
          <a:xfrm>
            <a:off x="4678017" y="4598505"/>
            <a:ext cx="1967924" cy="1192696"/>
          </a:xfrm>
          <a:prstGeom prst="rect">
            <a:avLst/>
          </a:prstGeom>
          <a:noFill/>
          <a:ln w="63500"/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xfrm>
            <a:off x="457200" y="65503"/>
            <a:ext cx="8229600" cy="1143000"/>
          </a:xfrm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But…</a:t>
            </a:r>
            <a:endParaRPr lang="en-US" sz="4000" dirty="0">
              <a:latin typeface="Comic Sans MS" pitchFamily="66" charset="0"/>
            </a:endParaRPr>
          </a:p>
        </p:txBody>
      </p:sp>
      <p:graphicFrame>
        <p:nvGraphicFramePr>
          <p:cNvPr id="18" name="Group 20"/>
          <p:cNvGraphicFramePr>
            <a:graphicFrameLocks/>
          </p:cNvGraphicFramePr>
          <p:nvPr/>
        </p:nvGraphicFramePr>
        <p:xfrm>
          <a:off x="2643252" y="3445561"/>
          <a:ext cx="4038600" cy="2389533"/>
        </p:xfrm>
        <a:graphic>
          <a:graphicData uri="http://schemas.openxmlformats.org/drawingml/2006/table">
            <a:tbl>
              <a:tblPr/>
              <a:tblGrid>
                <a:gridCol w="2019300"/>
                <a:gridCol w="2019300"/>
              </a:tblGrid>
              <a:tr h="1151913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rgbClr val="FF0000"/>
                        </a:solidFill>
                        <a:effectLst/>
                        <a:latin typeface="Comic Sans MS" pitchFamily="66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  <a:tr h="1237620"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400" rtl="0" eaLnBrk="1" fontAlgn="base" latinLnBrk="0" hangingPunct="1">
                        <a:lnSpc>
                          <a:spcPct val="100000"/>
                        </a:lnSpc>
                        <a:spcBef>
                          <a:spcPct val="20000"/>
                        </a:spcBef>
                        <a:spcAft>
                          <a:spcPct val="0"/>
                        </a:spcAft>
                        <a:buClrTx/>
                        <a:buSzTx/>
                        <a:buFontTx/>
                        <a:buNone/>
                        <a:tabLst/>
                      </a:pPr>
                      <a:endParaRPr kumimoji="0" lang="en-US" sz="2800" b="1" i="0" u="none" strike="noStrike" cap="none" normalizeH="0" baseline="0" dirty="0" smtClean="0">
                        <a:ln>
                          <a:noFill/>
                        </a:ln>
                        <a:solidFill>
                          <a:schemeClr val="accent2"/>
                        </a:solidFill>
                        <a:effectLst/>
                        <a:latin typeface="Arial" charset="0"/>
                        <a:cs typeface="Arial" charset="0"/>
                      </a:endParaRPr>
                    </a:p>
                  </a:txBody>
                  <a:tcPr horzOverflow="overflow">
                    <a:lnL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lnTlToBr>
                      <a:noFill/>
                    </a:lnTlToBr>
                    <a:lnBlToTr>
                      <a:noFill/>
                    </a:lnBlToTr>
                    <a:noFill/>
                  </a:tcPr>
                </a:tc>
              </a:tr>
            </a:tbl>
          </a:graphicData>
        </a:graphic>
      </p:graphicFrame>
      <p:sp>
        <p:nvSpPr>
          <p:cNvPr id="19" name="AutoShape 22"/>
          <p:cNvSpPr>
            <a:spLocks noChangeArrowheads="1"/>
          </p:cNvSpPr>
          <p:nvPr/>
        </p:nvSpPr>
        <p:spPr bwMode="auto">
          <a:xfrm>
            <a:off x="5478527" y="4369143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0" name="AutoShape 23"/>
          <p:cNvSpPr>
            <a:spLocks noChangeArrowheads="1"/>
          </p:cNvSpPr>
          <p:nvPr/>
        </p:nvSpPr>
        <p:spPr bwMode="auto">
          <a:xfrm rot="10800000">
            <a:off x="3459227" y="4321518"/>
            <a:ext cx="338138" cy="492125"/>
          </a:xfrm>
          <a:prstGeom prst="downArrow">
            <a:avLst>
              <a:gd name="adj1" fmla="val 50000"/>
              <a:gd name="adj2" fmla="val 36385"/>
            </a:avLst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1" name="AutoShape 24"/>
          <p:cNvSpPr>
            <a:spLocks noChangeArrowheads="1"/>
          </p:cNvSpPr>
          <p:nvPr/>
        </p:nvSpPr>
        <p:spPr bwMode="auto">
          <a:xfrm>
            <a:off x="4152965" y="5116695"/>
            <a:ext cx="1012825" cy="376052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2" name="AutoShape 25"/>
          <p:cNvSpPr>
            <a:spLocks noChangeArrowheads="1"/>
          </p:cNvSpPr>
          <p:nvPr/>
        </p:nvSpPr>
        <p:spPr bwMode="auto">
          <a:xfrm rot="10800000">
            <a:off x="4133915" y="3809654"/>
            <a:ext cx="1012825" cy="365125"/>
          </a:xfrm>
          <a:prstGeom prst="rightArrow">
            <a:avLst>
              <a:gd name="adj1" fmla="val 50000"/>
              <a:gd name="adj2" fmla="val 69348"/>
            </a:avLst>
          </a:prstGeom>
          <a:solidFill>
            <a:srgbClr val="FF0000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3" name="Text Box 26"/>
          <p:cNvSpPr txBox="1">
            <a:spLocks noChangeArrowheads="1"/>
          </p:cNvSpPr>
          <p:nvPr/>
        </p:nvSpPr>
        <p:spPr bwMode="auto">
          <a:xfrm>
            <a:off x="135220" y="4163388"/>
            <a:ext cx="1252537" cy="94615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Row</a:t>
            </a:r>
          </a:p>
          <a:p>
            <a:pPr algn="ctr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4" name="Text Box 27"/>
          <p:cNvSpPr txBox="1">
            <a:spLocks noChangeArrowheads="1"/>
          </p:cNvSpPr>
          <p:nvPr/>
        </p:nvSpPr>
        <p:spPr bwMode="auto">
          <a:xfrm>
            <a:off x="3886357" y="1681513"/>
            <a:ext cx="1346844" cy="954107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Column</a:t>
            </a:r>
          </a:p>
          <a:p>
            <a:pPr algn="ctr"/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Player</a:t>
            </a:r>
          </a:p>
        </p:txBody>
      </p:sp>
      <p:sp>
        <p:nvSpPr>
          <p:cNvPr id="27" name="Text Box 26"/>
          <p:cNvSpPr txBox="1">
            <a:spLocks noChangeArrowheads="1"/>
          </p:cNvSpPr>
          <p:nvPr/>
        </p:nvSpPr>
        <p:spPr bwMode="auto">
          <a:xfrm>
            <a:off x="1677606" y="3931480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8" name="Text Box 26"/>
          <p:cNvSpPr txBox="1">
            <a:spLocks noChangeArrowheads="1"/>
          </p:cNvSpPr>
          <p:nvPr/>
        </p:nvSpPr>
        <p:spPr bwMode="auto">
          <a:xfrm>
            <a:off x="1680226" y="507778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chemeClr val="accent2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chemeClr val="accent2"/>
              </a:solidFill>
              <a:latin typeface="Comic Sans MS" pitchFamily="66" charset="0"/>
            </a:endParaRPr>
          </a:p>
        </p:txBody>
      </p:sp>
      <p:sp>
        <p:nvSpPr>
          <p:cNvPr id="29" name="Text Box 26"/>
          <p:cNvSpPr txBox="1">
            <a:spLocks noChangeArrowheads="1"/>
          </p:cNvSpPr>
          <p:nvPr/>
        </p:nvSpPr>
        <p:spPr bwMode="auto">
          <a:xfrm>
            <a:off x="3221466" y="3036972"/>
            <a:ext cx="857927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movie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0" name="Text Box 26"/>
          <p:cNvSpPr txBox="1">
            <a:spLocks noChangeArrowheads="1"/>
          </p:cNvSpPr>
          <p:nvPr/>
        </p:nvSpPr>
        <p:spPr bwMode="auto">
          <a:xfrm>
            <a:off x="5092618" y="3043600"/>
            <a:ext cx="865943" cy="40011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pPr algn="ctr"/>
            <a:r>
              <a:rPr lang="en-US" sz="2000" b="1" dirty="0" smtClean="0">
                <a:solidFill>
                  <a:srgbClr val="FF0000"/>
                </a:solidFill>
                <a:latin typeface="Comic Sans MS" pitchFamily="66" charset="0"/>
              </a:rPr>
              <a:t>opera</a:t>
            </a:r>
            <a:endParaRPr lang="en-US" sz="2000" b="1" dirty="0">
              <a:solidFill>
                <a:srgbClr val="FF0000"/>
              </a:solidFill>
              <a:latin typeface="Comic Sans MS" pitchFamily="66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3227716" y="3737096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>
                <a:solidFill>
                  <a:schemeClr val="accent2"/>
                </a:solidFill>
                <a:latin typeface="Comic Sans MS" pitchFamily="66" charset="0"/>
              </a:rPr>
              <a:t>2</a:t>
            </a:r>
            <a:r>
              <a:rPr lang="en-US" sz="2800" b="1" dirty="0">
                <a:latin typeface="Comic Sans MS" pitchFamily="66" charset="0"/>
              </a:rPr>
              <a:t>,</a:t>
            </a:r>
            <a:r>
              <a:rPr lang="en-US" sz="2800" b="1" dirty="0">
                <a:solidFill>
                  <a:srgbClr val="FF0000"/>
                </a:solidFill>
                <a:latin typeface="Comic Sans MS" pitchFamily="66" charset="0"/>
              </a:rPr>
              <a:t>1</a:t>
            </a:r>
          </a:p>
          <a:p>
            <a:endParaRPr lang="en-US" sz="2800" dirty="0"/>
          </a:p>
        </p:txBody>
      </p:sp>
      <p:sp>
        <p:nvSpPr>
          <p:cNvPr id="33" name="TextBox 32"/>
          <p:cNvSpPr txBox="1"/>
          <p:nvPr/>
        </p:nvSpPr>
        <p:spPr>
          <a:xfrm>
            <a:off x="5275152" y="37304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4" name="TextBox 33"/>
          <p:cNvSpPr txBox="1"/>
          <p:nvPr/>
        </p:nvSpPr>
        <p:spPr>
          <a:xfrm>
            <a:off x="5288404" y="5055672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1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2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5" name="TextBox 34"/>
          <p:cNvSpPr txBox="1"/>
          <p:nvPr/>
        </p:nvSpPr>
        <p:spPr>
          <a:xfrm>
            <a:off x="3234344" y="5042420"/>
            <a:ext cx="920177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lvl="0"/>
            <a:r>
              <a:rPr lang="en-US" sz="2800" b="1" dirty="0" smtClean="0">
                <a:solidFill>
                  <a:schemeClr val="accent2"/>
                </a:solidFill>
                <a:latin typeface="Comic Sans MS" pitchFamily="66" charset="0"/>
              </a:rPr>
              <a:t>0</a:t>
            </a:r>
            <a:r>
              <a:rPr lang="en-US" sz="2800" b="1" dirty="0" smtClean="0">
                <a:latin typeface="Comic Sans MS" pitchFamily="66" charset="0"/>
              </a:rPr>
              <a:t>,</a:t>
            </a:r>
            <a:r>
              <a:rPr lang="en-US" sz="2800" b="1" dirty="0" smtClean="0">
                <a:solidFill>
                  <a:srgbClr val="FF0000"/>
                </a:solidFill>
                <a:latin typeface="Comic Sans MS" pitchFamily="66" charset="0"/>
              </a:rPr>
              <a:t>0</a:t>
            </a:r>
            <a:endParaRPr lang="en-US" sz="2800" b="1" dirty="0">
              <a:solidFill>
                <a:srgbClr val="FF0000"/>
              </a:solidFill>
              <a:latin typeface="Comic Sans MS" pitchFamily="66" charset="0"/>
            </a:endParaRPr>
          </a:p>
          <a:p>
            <a:endParaRPr lang="en-US" sz="2800" dirty="0"/>
          </a:p>
        </p:txBody>
      </p:sp>
      <p:sp>
        <p:nvSpPr>
          <p:cNvPr id="36" name="5-Point Star 35"/>
          <p:cNvSpPr/>
          <p:nvPr/>
        </p:nvSpPr>
        <p:spPr>
          <a:xfrm>
            <a:off x="2862470" y="5035828"/>
            <a:ext cx="318052" cy="424070"/>
          </a:xfrm>
          <a:prstGeom prst="star5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  <p:sp>
        <p:nvSpPr>
          <p:cNvPr id="37" name="5-Point Star 36"/>
          <p:cNvSpPr/>
          <p:nvPr/>
        </p:nvSpPr>
        <p:spPr>
          <a:xfrm>
            <a:off x="6195350" y="3743760"/>
            <a:ext cx="318052" cy="424070"/>
          </a:xfrm>
          <a:prstGeom prst="star5">
            <a:avLst/>
          </a:prstGeom>
          <a:solidFill>
            <a:srgbClr val="FFCC00"/>
          </a:solidFill>
          <a:ln>
            <a:solidFill>
              <a:schemeClr val="tx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US"/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3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9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9" dur="500"/>
                                        <p:tgtEl>
                                          <p:spTgt spid="3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20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6" grpId="0" animBg="1"/>
      <p:bldP spid="36" grpId="1" animBg="1"/>
      <p:bldP spid="36" grpId="2" animBg="1"/>
      <p:bldP spid="37" grpId="0" animBg="1"/>
      <p:bldP spid="37" grpId="1" animBg="1"/>
    </p:bld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200" y="1600201"/>
            <a:ext cx="8229600" cy="498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 smtClean="0">
                <a:latin typeface="Comic Sans MS" pitchFamily="66" charset="0"/>
              </a:rPr>
              <a:t>Interdomain</a:t>
            </a:r>
            <a:r>
              <a:rPr lang="en-US" sz="3200" dirty="0" smtClean="0">
                <a:latin typeface="Comic Sans MS" pitchFamily="66" charset="0"/>
              </a:rPr>
              <a:t> routing with BGP is a game!</a:t>
            </a:r>
          </a:p>
          <a:p>
            <a:pPr marL="971550" lvl="1" indent="-514350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err="1" smtClean="0">
                <a:latin typeface="Comic Sans MS" pitchFamily="66" charset="0"/>
              </a:rPr>
              <a:t>ASes</a:t>
            </a:r>
            <a:r>
              <a:rPr lang="en-US" sz="3200" dirty="0" smtClean="0">
                <a:latin typeface="Comic Sans MS" pitchFamily="66" charset="0"/>
              </a:rPr>
              <a:t> = players.</a:t>
            </a:r>
          </a:p>
          <a:p>
            <a:pPr marL="971550" lvl="1" indent="-514350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stable states = pure Nash </a:t>
            </a:r>
            <a:r>
              <a:rPr lang="en-US" sz="3200" dirty="0" err="1" smtClean="0">
                <a:latin typeface="Comic Sans MS" pitchFamily="66" charset="0"/>
              </a:rPr>
              <a:t>equilibria</a:t>
            </a:r>
            <a:endParaRPr lang="en-US" sz="3200" dirty="0" smtClean="0">
              <a:latin typeface="Comic Sans MS" pitchFamily="66" charset="0"/>
            </a:endParaRPr>
          </a:p>
          <a:p>
            <a:pPr marL="971550" lvl="1" indent="-514350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BGP = best-reply dynamics</a:t>
            </a:r>
          </a:p>
          <a:p>
            <a:pPr marL="971550" lvl="1" indent="-514350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 u="sng" dirty="0" err="1" smtClean="0">
                <a:solidFill>
                  <a:srgbClr val="FF0000"/>
                </a:solidFill>
                <a:latin typeface="Comic Sans MS" pitchFamily="66" charset="0"/>
              </a:rPr>
              <a:t>Thm</a:t>
            </a:r>
            <a:r>
              <a:rPr lang="en-US" sz="3200" b="1" u="sng" dirty="0" smtClean="0">
                <a:solidFill>
                  <a:srgbClr val="FF0000"/>
                </a:solidFill>
                <a:latin typeface="Comic Sans MS" pitchFamily="66" charset="0"/>
              </a:rPr>
              <a:t> </a:t>
            </a:r>
            <a:r>
              <a:rPr lang="en-US" sz="2400" b="1" u="sng" dirty="0" smtClean="0">
                <a:solidFill>
                  <a:srgbClr val="FF0000"/>
                </a:solidFill>
                <a:latin typeface="Comic Sans MS" pitchFamily="66" charset="0"/>
              </a:rPr>
              <a:t>[</a:t>
            </a:r>
            <a:r>
              <a:rPr lang="en-US" sz="2400" b="1" u="sng" dirty="0" err="1" smtClean="0">
                <a:solidFill>
                  <a:srgbClr val="FF0000"/>
                </a:solidFill>
                <a:latin typeface="Comic Sans MS" pitchFamily="66" charset="0"/>
              </a:rPr>
              <a:t>Jaggard</a:t>
            </a:r>
            <a:r>
              <a:rPr lang="en-US" sz="2400" b="1" u="sng" dirty="0" smtClean="0">
                <a:solidFill>
                  <a:srgbClr val="FF0000"/>
                </a:solidFill>
                <a:latin typeface="Comic Sans MS" pitchFamily="66" charset="0"/>
              </a:rPr>
              <a:t>-S-Wright]</a:t>
            </a:r>
            <a:r>
              <a:rPr lang="en-US" sz="3200" b="1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en-US" sz="3200" dirty="0" smtClean="0">
                <a:latin typeface="Comic Sans MS" pitchFamily="66" charset="0"/>
              </a:rPr>
              <a:t>If two pure Nash </a:t>
            </a:r>
            <a:r>
              <a:rPr lang="en-US" sz="3200" dirty="0" err="1" smtClean="0">
                <a:latin typeface="Comic Sans MS" pitchFamily="66" charset="0"/>
              </a:rPr>
              <a:t>equilibria</a:t>
            </a:r>
            <a:r>
              <a:rPr lang="en-US" sz="3200" dirty="0" smtClean="0">
                <a:latin typeface="Comic Sans MS" pitchFamily="66" charset="0"/>
              </a:rPr>
              <a:t> (or more) exist in a game then best-reply dynamics can potentially oscillate.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Looks Familiar?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200" y="1600201"/>
            <a:ext cx="8229600" cy="498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sometimes it helps to abstract away from BGP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… and get rid of “noise”.</a:t>
            </a: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i="1" dirty="0" smtClean="0">
                <a:latin typeface="Comic Sans MS" pitchFamily="66" charset="0"/>
              </a:rPr>
              <a:t>e.g.</a:t>
            </a:r>
            <a:r>
              <a:rPr lang="en-US" sz="3200" dirty="0" smtClean="0">
                <a:latin typeface="Comic Sans MS" pitchFamily="66" charset="0"/>
              </a:rPr>
              <a:t>, update messages!</a:t>
            </a: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b="1" u="sng" dirty="0" smtClean="0">
                <a:solidFill>
                  <a:srgbClr val="FF0000"/>
                </a:solidFill>
                <a:latin typeface="Comic Sans MS" pitchFamily="66" charset="0"/>
              </a:rPr>
              <a:t>Insight (informal):</a:t>
            </a:r>
            <a:r>
              <a:rPr lang="en-US" sz="3200" dirty="0" smtClean="0">
                <a:latin typeface="Comic Sans MS" pitchFamily="66" charset="0"/>
              </a:rPr>
              <a:t> Every “BGP-like” protocol will have the same </a:t>
            </a:r>
            <a:r>
              <a:rPr lang="en-US" sz="3200" dirty="0" err="1" smtClean="0">
                <a:latin typeface="Comic Sans MS" pitchFamily="66" charset="0"/>
              </a:rPr>
              <a:t>behaviour</a:t>
            </a:r>
            <a:r>
              <a:rPr lang="en-US" sz="3200" dirty="0" smtClean="0">
                <a:latin typeface="Comic Sans MS" pitchFamily="66" charset="0"/>
              </a:rPr>
              <a:t>.</a:t>
            </a: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400" dirty="0" smtClean="0">
                <a:latin typeface="Comic Sans MS" pitchFamily="66" charset="0"/>
              </a:rPr>
              <a:t>R-BGP </a:t>
            </a:r>
            <a:r>
              <a:rPr lang="en-US" sz="2000" dirty="0" smtClean="0">
                <a:latin typeface="Comic Sans MS" pitchFamily="66" charset="0"/>
              </a:rPr>
              <a:t>[</a:t>
            </a:r>
            <a:r>
              <a:rPr lang="en-US" sz="2000" dirty="0" err="1" smtClean="0">
                <a:latin typeface="Comic Sans MS" pitchFamily="66" charset="0"/>
              </a:rPr>
              <a:t>Kushman-Kandula-Katabi-Maggs</a:t>
            </a:r>
            <a:r>
              <a:rPr lang="en-US" sz="2000" dirty="0" smtClean="0">
                <a:latin typeface="Comic Sans MS" pitchFamily="66" charset="0"/>
              </a:rPr>
              <a:t>]</a:t>
            </a:r>
            <a:r>
              <a:rPr lang="en-US" sz="2400" dirty="0" smtClean="0">
                <a:latin typeface="Comic Sans MS" pitchFamily="66" charset="0"/>
              </a:rPr>
              <a:t>, NS-BGP </a:t>
            </a:r>
            <a:r>
              <a:rPr lang="en-US" sz="2000" dirty="0" smtClean="0">
                <a:latin typeface="Comic Sans MS" pitchFamily="66" charset="0"/>
              </a:rPr>
              <a:t>[Wang-S-Rexford] </a:t>
            </a:r>
            <a:r>
              <a:rPr lang="en-US" sz="2400" dirty="0" smtClean="0">
                <a:latin typeface="Comic Sans MS" pitchFamily="66" charset="0"/>
              </a:rPr>
              <a:t>, …</a:t>
            </a:r>
          </a:p>
          <a:p>
            <a:pPr marL="798513" lvl="1" indent="-341313" defTabSz="457200">
              <a:spcBef>
                <a:spcPct val="20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Insights for Protocol Analysis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96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>
                <a:latin typeface="Comic Sans MS" pitchFamily="66" charset="0"/>
              </a:rPr>
              <a:t>Interdomain Routing</a:t>
            </a:r>
          </a:p>
        </p:txBody>
      </p:sp>
      <p:sp>
        <p:nvSpPr>
          <p:cNvPr id="40963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214313" y="1809750"/>
            <a:ext cx="8686800" cy="4525963"/>
          </a:xfrm>
        </p:spPr>
        <p:txBody>
          <a:bodyPr/>
          <a:lstStyle/>
          <a:p>
            <a:pPr>
              <a:buFontTx/>
              <a:buNone/>
            </a:pPr>
            <a:r>
              <a:rPr lang="en-US" sz="2500" dirty="0">
                <a:latin typeface="Comic Sans MS" pitchFamily="66" charset="0"/>
              </a:rPr>
              <a:t>Establish routes between Autonomous Systems (</a:t>
            </a:r>
            <a:r>
              <a:rPr lang="en-US" sz="2500" dirty="0" err="1">
                <a:latin typeface="Comic Sans MS" pitchFamily="66" charset="0"/>
              </a:rPr>
              <a:t>ASes</a:t>
            </a:r>
            <a:r>
              <a:rPr lang="en-US" sz="2500" dirty="0">
                <a:latin typeface="Comic Sans MS" pitchFamily="66" charset="0"/>
              </a:rPr>
              <a:t>).</a:t>
            </a:r>
          </a:p>
          <a:p>
            <a:pPr>
              <a:buFontTx/>
              <a:buNone/>
            </a:pPr>
            <a:endParaRPr lang="en-US" sz="2500" dirty="0">
              <a:latin typeface="Comic Sans MS" pitchFamily="66" charset="0"/>
            </a:endParaRPr>
          </a:p>
          <a:p>
            <a:pPr>
              <a:buFontTx/>
              <a:buNone/>
            </a:pPr>
            <a:endParaRPr lang="en-US" dirty="0">
              <a:latin typeface="Comic Sans MS" pitchFamily="66" charset="0"/>
            </a:endParaRPr>
          </a:p>
          <a:p>
            <a:pPr>
              <a:buFontTx/>
              <a:buNone/>
            </a:pPr>
            <a:endParaRPr lang="en-US" dirty="0">
              <a:latin typeface="Comic Sans MS" pitchFamily="66" charset="0"/>
            </a:endParaRPr>
          </a:p>
          <a:p>
            <a:pPr>
              <a:buFontTx/>
              <a:buNone/>
            </a:pPr>
            <a:endParaRPr lang="en-US" dirty="0">
              <a:latin typeface="Comic Sans MS" pitchFamily="66" charset="0"/>
            </a:endParaRPr>
          </a:p>
          <a:p>
            <a:pPr>
              <a:buFontTx/>
              <a:buNone/>
            </a:pPr>
            <a:endParaRPr lang="en-US" sz="2500" dirty="0">
              <a:latin typeface="Comic Sans MS" pitchFamily="66" charset="0"/>
            </a:endParaRPr>
          </a:p>
          <a:p>
            <a:pPr>
              <a:buFontTx/>
              <a:buNone/>
            </a:pPr>
            <a:endParaRPr lang="en-US" sz="2500" dirty="0">
              <a:latin typeface="Comic Sans MS" pitchFamily="66" charset="0"/>
            </a:endParaRPr>
          </a:p>
          <a:p>
            <a:pPr>
              <a:buFontTx/>
              <a:buNone/>
            </a:pPr>
            <a:r>
              <a:rPr lang="en-US" sz="2500" dirty="0" smtClean="0">
                <a:latin typeface="Comic Sans MS" pitchFamily="66" charset="0"/>
              </a:rPr>
              <a:t>Handled by the Border </a:t>
            </a:r>
            <a:r>
              <a:rPr lang="en-US" sz="2500" dirty="0">
                <a:latin typeface="Comic Sans MS" pitchFamily="66" charset="0"/>
              </a:rPr>
              <a:t>Gateway Protocol (BGP).</a:t>
            </a: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1981200" y="2552700"/>
            <a:ext cx="5410200" cy="2316163"/>
            <a:chOff x="957" y="1008"/>
            <a:chExt cx="3955" cy="1778"/>
          </a:xfrm>
        </p:grpSpPr>
        <p:sp>
          <p:nvSpPr>
            <p:cNvPr id="40965" name="Oval 5"/>
            <p:cNvSpPr>
              <a:spLocks noChangeArrowheads="1"/>
            </p:cNvSpPr>
            <p:nvPr/>
          </p:nvSpPr>
          <p:spPr bwMode="auto">
            <a:xfrm>
              <a:off x="957" y="1697"/>
              <a:ext cx="1015" cy="436"/>
            </a:xfrm>
            <a:prstGeom prst="ellipse">
              <a:avLst/>
            </a:prstGeom>
            <a:solidFill>
              <a:srgbClr val="33CCCC">
                <a:alpha val="34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Comic Sans MS" pitchFamily="66" charset="0"/>
                </a:rPr>
                <a:t>AT&amp;T</a:t>
              </a:r>
            </a:p>
          </p:txBody>
        </p:sp>
        <p:sp>
          <p:nvSpPr>
            <p:cNvPr id="40966" name="Oval 6"/>
            <p:cNvSpPr>
              <a:spLocks noChangeArrowheads="1"/>
            </p:cNvSpPr>
            <p:nvPr/>
          </p:nvSpPr>
          <p:spPr bwMode="auto">
            <a:xfrm>
              <a:off x="2263" y="2387"/>
              <a:ext cx="1016" cy="399"/>
            </a:xfrm>
            <a:prstGeom prst="ellipse">
              <a:avLst/>
            </a:prstGeom>
            <a:solidFill>
              <a:srgbClr val="33CCCC">
                <a:alpha val="35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Comic Sans MS" pitchFamily="66" charset="0"/>
                </a:rPr>
                <a:t>Qwest</a:t>
              </a:r>
            </a:p>
          </p:txBody>
        </p:sp>
        <p:sp>
          <p:nvSpPr>
            <p:cNvPr id="40967" name="Oval 7"/>
            <p:cNvSpPr>
              <a:spLocks noChangeArrowheads="1"/>
            </p:cNvSpPr>
            <p:nvPr/>
          </p:nvSpPr>
          <p:spPr bwMode="auto">
            <a:xfrm>
              <a:off x="2299" y="1008"/>
              <a:ext cx="1343" cy="580"/>
            </a:xfrm>
            <a:prstGeom prst="ellipse">
              <a:avLst/>
            </a:prstGeom>
            <a:solidFill>
              <a:srgbClr val="33CCCC">
                <a:alpha val="35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Comic Sans MS" pitchFamily="66" charset="0"/>
              </a:endParaRPr>
            </a:p>
          </p:txBody>
        </p:sp>
        <p:sp>
          <p:nvSpPr>
            <p:cNvPr id="40968" name="Oval 8"/>
            <p:cNvSpPr>
              <a:spLocks noChangeArrowheads="1"/>
            </p:cNvSpPr>
            <p:nvPr/>
          </p:nvSpPr>
          <p:spPr bwMode="auto">
            <a:xfrm>
              <a:off x="3642" y="1806"/>
              <a:ext cx="1270" cy="399"/>
            </a:xfrm>
            <a:prstGeom prst="ellipse">
              <a:avLst/>
            </a:prstGeom>
            <a:solidFill>
              <a:srgbClr val="33CCCC">
                <a:alpha val="36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 sz="2400">
                  <a:latin typeface="Comic Sans MS" pitchFamily="66" charset="0"/>
                </a:rPr>
                <a:t>Comcast</a:t>
              </a:r>
            </a:p>
          </p:txBody>
        </p:sp>
        <p:sp>
          <p:nvSpPr>
            <p:cNvPr id="40969" name="Text Box 9"/>
            <p:cNvSpPr txBox="1">
              <a:spLocks noChangeArrowheads="1"/>
            </p:cNvSpPr>
            <p:nvPr/>
          </p:nvSpPr>
          <p:spPr bwMode="auto">
            <a:xfrm>
              <a:off x="2590" y="1088"/>
              <a:ext cx="939" cy="35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 sz="2400">
                  <a:latin typeface="Comic Sans MS" pitchFamily="66" charset="0"/>
                </a:rPr>
                <a:t>UUNET</a:t>
              </a:r>
            </a:p>
          </p:txBody>
        </p:sp>
        <p:cxnSp>
          <p:nvCxnSpPr>
            <p:cNvPr id="40970" name="AutoShape 10"/>
            <p:cNvCxnSpPr>
              <a:cxnSpLocks noChangeShapeType="1"/>
              <a:stCxn id="40966" idx="7"/>
              <a:endCxn id="40968" idx="3"/>
            </p:cNvCxnSpPr>
            <p:nvPr/>
          </p:nvCxnSpPr>
          <p:spPr bwMode="auto">
            <a:xfrm flipV="1">
              <a:off x="3130" y="2147"/>
              <a:ext cx="698" cy="2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971" name="AutoShape 11"/>
            <p:cNvCxnSpPr>
              <a:cxnSpLocks noChangeShapeType="1"/>
              <a:stCxn id="40965" idx="7"/>
            </p:cNvCxnSpPr>
            <p:nvPr/>
          </p:nvCxnSpPr>
          <p:spPr bwMode="auto">
            <a:xfrm flipV="1">
              <a:off x="1823" y="1513"/>
              <a:ext cx="681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972" name="AutoShape 12"/>
            <p:cNvCxnSpPr>
              <a:cxnSpLocks noChangeShapeType="1"/>
              <a:stCxn id="40965" idx="5"/>
              <a:endCxn id="40966" idx="1"/>
            </p:cNvCxnSpPr>
            <p:nvPr/>
          </p:nvCxnSpPr>
          <p:spPr bwMode="auto">
            <a:xfrm>
              <a:off x="1823" y="2069"/>
              <a:ext cx="589" cy="3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973" name="AutoShape 13"/>
            <p:cNvCxnSpPr>
              <a:cxnSpLocks noChangeShapeType="1"/>
              <a:stCxn id="40966" idx="0"/>
              <a:endCxn id="40967" idx="4"/>
            </p:cNvCxnSpPr>
            <p:nvPr/>
          </p:nvCxnSpPr>
          <p:spPr bwMode="auto">
            <a:xfrm flipV="1">
              <a:off x="2771" y="1588"/>
              <a:ext cx="200" cy="79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0974" name="AutoShape 14"/>
            <p:cNvCxnSpPr>
              <a:cxnSpLocks noChangeShapeType="1"/>
              <a:stCxn id="40968" idx="1"/>
              <a:endCxn id="40967" idx="5"/>
            </p:cNvCxnSpPr>
            <p:nvPr/>
          </p:nvCxnSpPr>
          <p:spPr bwMode="auto">
            <a:xfrm flipH="1" flipV="1">
              <a:off x="3445" y="1503"/>
              <a:ext cx="383" cy="3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0975" name="Freeform 15"/>
            <p:cNvSpPr>
              <a:spLocks/>
            </p:cNvSpPr>
            <p:nvPr/>
          </p:nvSpPr>
          <p:spPr bwMode="auto">
            <a:xfrm>
              <a:off x="2510" y="1403"/>
              <a:ext cx="919" cy="11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479" y="4"/>
                </a:cxn>
                <a:cxn ang="0">
                  <a:pos x="919" y="88"/>
                </a:cxn>
              </a:cxnLst>
              <a:rect l="0" t="0" r="r" b="b"/>
              <a:pathLst>
                <a:path w="919" h="110">
                  <a:moveTo>
                    <a:pt x="0" y="110"/>
                  </a:moveTo>
                  <a:cubicBezTo>
                    <a:pt x="81" y="92"/>
                    <a:pt x="326" y="8"/>
                    <a:pt x="479" y="4"/>
                  </a:cubicBezTo>
                  <a:cubicBezTo>
                    <a:pt x="632" y="0"/>
                    <a:pt x="827" y="70"/>
                    <a:pt x="919" y="88"/>
                  </a:cubicBezTo>
                </a:path>
              </a:pathLst>
            </a:custGeom>
            <a:noFill/>
            <a:ln w="19050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40976" name="Freeform 16"/>
            <p:cNvSpPr>
              <a:spLocks/>
            </p:cNvSpPr>
            <p:nvPr/>
          </p:nvSpPr>
          <p:spPr bwMode="auto">
            <a:xfrm>
              <a:off x="2408" y="2460"/>
              <a:ext cx="719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" y="16"/>
                </a:cxn>
                <a:cxn ang="0">
                  <a:pos x="563" y="24"/>
                </a:cxn>
                <a:cxn ang="0">
                  <a:pos x="719" y="7"/>
                </a:cxn>
              </a:cxnLst>
              <a:rect l="0" t="0" r="r" b="b"/>
              <a:pathLst>
                <a:path w="719" h="25">
                  <a:moveTo>
                    <a:pt x="0" y="0"/>
                  </a:moveTo>
                  <a:cubicBezTo>
                    <a:pt x="76" y="3"/>
                    <a:pt x="362" y="12"/>
                    <a:pt x="456" y="16"/>
                  </a:cubicBezTo>
                  <a:cubicBezTo>
                    <a:pt x="550" y="20"/>
                    <a:pt x="519" y="25"/>
                    <a:pt x="563" y="24"/>
                  </a:cubicBezTo>
                  <a:cubicBezTo>
                    <a:pt x="607" y="23"/>
                    <a:pt x="687" y="11"/>
                    <a:pt x="719" y="7"/>
                  </a:cubicBezTo>
                </a:path>
              </a:pathLst>
            </a:custGeom>
            <a:noFill/>
            <a:ln w="19050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200" y="1666461"/>
            <a:ext cx="8229600" cy="49861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This helps with identifying sufficient conditions for BGP safety too.</a:t>
            </a:r>
          </a:p>
          <a:p>
            <a:pPr marL="798513" lvl="1" indent="-341313" defTabSz="457200">
              <a:spcBef>
                <a:spcPct val="20000"/>
              </a:spcBef>
              <a:buFont typeface="Comic Sans MS" pitchFamily="66" charset="0"/>
              <a:buChar char="―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2800" dirty="0" smtClean="0">
                <a:latin typeface="Comic Sans MS" pitchFamily="66" charset="0"/>
              </a:rPr>
              <a:t> dominance-solvable games…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This is also a key ingredient in recent progress on the </a:t>
            </a:r>
            <a:r>
              <a:rPr lang="en-US" sz="3200" u="sng" dirty="0" smtClean="0">
                <a:latin typeface="Comic Sans MS" pitchFamily="66" charset="0"/>
              </a:rPr>
              <a:t>computational complexity</a:t>
            </a:r>
            <a:r>
              <a:rPr lang="en-US" sz="3200" dirty="0" smtClean="0">
                <a:latin typeface="Comic Sans MS" pitchFamily="66" charset="0"/>
              </a:rPr>
              <a:t> of BGP convergence. </a:t>
            </a:r>
            <a:r>
              <a:rPr lang="en-US" sz="2400" dirty="0" smtClean="0">
                <a:latin typeface="Comic Sans MS" pitchFamily="66" charset="0"/>
              </a:rPr>
              <a:t>[</a:t>
            </a:r>
            <a:r>
              <a:rPr lang="en-US" sz="2400" dirty="0" err="1" smtClean="0">
                <a:latin typeface="Comic Sans MS" pitchFamily="66" charset="0"/>
              </a:rPr>
              <a:t>Fabrikant</a:t>
            </a:r>
            <a:r>
              <a:rPr lang="en-US" sz="2400" dirty="0" smtClean="0">
                <a:latin typeface="Comic Sans MS" pitchFamily="66" charset="0"/>
              </a:rPr>
              <a:t>-Papadimitriou]</a:t>
            </a:r>
          </a:p>
          <a:p>
            <a:pPr marL="798513" lvl="1" indent="-341313" defTabSz="457200">
              <a:spcBef>
                <a:spcPct val="20000"/>
              </a:spcBef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Actually…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1016000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099930" y="189017"/>
            <a:ext cx="8044070" cy="7571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 wrap="square">
            <a:spAutoFit/>
          </a:bodyPr>
          <a:lstStyle/>
          <a:p>
            <a:pPr algn="ctr">
              <a:lnSpc>
                <a:spcPct val="90000"/>
              </a:lnSpc>
              <a:spcBef>
                <a:spcPct val="40000"/>
              </a:spcBef>
            </a:pPr>
            <a:r>
              <a:rPr lang="en-US" sz="48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Incentives and Security</a:t>
            </a:r>
            <a:endParaRPr lang="en-US" sz="48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452612" name="Picture 4" descr="http://bp2.blogger.com/_KB3h9XkZ9cQ/SEP0R9aeMHI/AAAAAAAAALk/LtS9YdajvjU/s320/security-guar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5961" y="1997075"/>
            <a:ext cx="4057927" cy="4386948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3663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Do </a:t>
            </a:r>
            <a:r>
              <a:rPr lang="en-US" sz="4000" dirty="0" err="1" smtClean="0">
                <a:latin typeface="Comic Sans MS" pitchFamily="66" charset="0"/>
              </a:rPr>
              <a:t>ASes</a:t>
            </a:r>
            <a:r>
              <a:rPr lang="en-US" sz="4000" dirty="0" smtClean="0">
                <a:latin typeface="Comic Sans MS" pitchFamily="66" charset="0"/>
              </a:rPr>
              <a:t> Always </a:t>
            </a:r>
            <a:r>
              <a:rPr lang="en-US" sz="4000" dirty="0">
                <a:latin typeface="Comic Sans MS" pitchFamily="66" charset="0"/>
              </a:rPr>
              <a:t>Adhere to the Protocol?</a:t>
            </a: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798364"/>
            <a:ext cx="9144000" cy="2917825"/>
          </a:xfrm>
        </p:spPr>
        <p:txBody>
          <a:bodyPr/>
          <a:lstStyle/>
          <a:p>
            <a:r>
              <a:rPr lang="en-US" sz="3600" dirty="0">
                <a:latin typeface="Comic Sans MS" pitchFamily="66" charset="0"/>
              </a:rPr>
              <a:t>BGP was designed to guarantee connectivity between </a:t>
            </a:r>
            <a:r>
              <a:rPr lang="en-US" sz="3600" dirty="0" smtClean="0">
                <a:latin typeface="Comic Sans MS" pitchFamily="66" charset="0"/>
              </a:rPr>
              <a:t>largely trusted </a:t>
            </a:r>
            <a:r>
              <a:rPr lang="en-US" sz="3600" dirty="0">
                <a:latin typeface="Comic Sans MS" pitchFamily="66" charset="0"/>
              </a:rPr>
              <a:t>and obedient parties.</a:t>
            </a:r>
          </a:p>
          <a:p>
            <a:endParaRPr lang="en-US" sz="3600" dirty="0">
              <a:latin typeface="Comic Sans MS" pitchFamily="66" charset="0"/>
            </a:endParaRPr>
          </a:p>
          <a:p>
            <a:r>
              <a:rPr lang="en-US" sz="3600" dirty="0" smtClean="0">
                <a:latin typeface="Comic Sans MS" pitchFamily="66" charset="0"/>
              </a:rPr>
              <a:t>In today’s commercial Internet </a:t>
            </a:r>
            <a:r>
              <a:rPr lang="en-US" sz="3600" dirty="0" err="1" smtClean="0">
                <a:latin typeface="Comic Sans MS" pitchFamily="66" charset="0"/>
              </a:rPr>
              <a:t>ASes</a:t>
            </a:r>
            <a:r>
              <a:rPr lang="en-US" sz="3600" dirty="0" smtClean="0">
                <a:latin typeface="Comic Sans MS" pitchFamily="66" charset="0"/>
              </a:rPr>
              <a:t> </a:t>
            </a:r>
            <a:r>
              <a:rPr lang="en-US" sz="3600" dirty="0">
                <a:latin typeface="Comic Sans MS" pitchFamily="66" charset="0"/>
              </a:rPr>
              <a:t>are owned by </a:t>
            </a:r>
            <a:r>
              <a:rPr lang="en-US" sz="3600" dirty="0" smtClean="0">
                <a:latin typeface="Comic Sans MS" pitchFamily="66" charset="0"/>
              </a:rPr>
              <a:t>self-interested, often competing, </a:t>
            </a:r>
            <a:r>
              <a:rPr lang="en-US" sz="3600" dirty="0">
                <a:latin typeface="Comic Sans MS" pitchFamily="66" charset="0"/>
              </a:rPr>
              <a:t>entities.</a:t>
            </a:r>
          </a:p>
          <a:p>
            <a:pPr lvl="1"/>
            <a:r>
              <a:rPr lang="en-US" sz="2400" dirty="0" smtClean="0">
                <a:latin typeface="Comic Sans MS" pitchFamily="66" charset="0"/>
              </a:rPr>
              <a:t>might not follow the “prescribed </a:t>
            </a:r>
            <a:r>
              <a:rPr lang="en-US" sz="2400" dirty="0" err="1" smtClean="0">
                <a:latin typeface="Comic Sans MS" pitchFamily="66" charset="0"/>
              </a:rPr>
              <a:t>behaviour</a:t>
            </a:r>
            <a:r>
              <a:rPr lang="en-US" sz="2400" dirty="0" smtClean="0">
                <a:latin typeface="Comic Sans MS" pitchFamily="66" charset="0"/>
              </a:rPr>
              <a:t>”.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Line 2"/>
          <p:cNvSpPr>
            <a:spLocks noChangeShapeType="1"/>
          </p:cNvSpPr>
          <p:nvPr/>
        </p:nvSpPr>
        <p:spPr bwMode="auto">
          <a:xfrm>
            <a:off x="3151188" y="3350310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Strategic </a:t>
            </a:r>
            <a:r>
              <a:rPr lang="en-US" dirty="0" err="1" smtClean="0">
                <a:latin typeface="Comic Sans MS" pitchFamily="66" charset="0"/>
              </a:rPr>
              <a:t>ASes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95268" name="Line 4"/>
          <p:cNvSpPr>
            <a:spLocks noChangeShapeType="1"/>
          </p:cNvSpPr>
          <p:nvPr/>
        </p:nvSpPr>
        <p:spPr bwMode="auto">
          <a:xfrm>
            <a:off x="3173413" y="3355073"/>
            <a:ext cx="2139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69" name="Line 5"/>
          <p:cNvSpPr>
            <a:spLocks noChangeShapeType="1"/>
          </p:cNvSpPr>
          <p:nvPr/>
        </p:nvSpPr>
        <p:spPr bwMode="auto">
          <a:xfrm>
            <a:off x="3155950" y="3355073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70" name="Line 6"/>
          <p:cNvSpPr>
            <a:spLocks noChangeShapeType="1"/>
          </p:cNvSpPr>
          <p:nvPr/>
        </p:nvSpPr>
        <p:spPr bwMode="auto">
          <a:xfrm flipV="1">
            <a:off x="4260850" y="3337610"/>
            <a:ext cx="1052513" cy="270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71" name="Oval 7"/>
          <p:cNvSpPr>
            <a:spLocks noChangeArrowheads="1"/>
          </p:cNvSpPr>
          <p:nvPr/>
        </p:nvSpPr>
        <p:spPr bwMode="auto">
          <a:xfrm>
            <a:off x="2879725" y="3045510"/>
            <a:ext cx="620713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1</a:t>
            </a:r>
          </a:p>
        </p:txBody>
      </p:sp>
      <p:sp>
        <p:nvSpPr>
          <p:cNvPr id="395272" name="Oval 8"/>
          <p:cNvSpPr>
            <a:spLocks noChangeArrowheads="1"/>
          </p:cNvSpPr>
          <p:nvPr/>
        </p:nvSpPr>
        <p:spPr bwMode="auto">
          <a:xfrm>
            <a:off x="4981575" y="3042335"/>
            <a:ext cx="620713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2</a:t>
            </a:r>
          </a:p>
        </p:txBody>
      </p:sp>
      <p:sp>
        <p:nvSpPr>
          <p:cNvPr id="395273" name="Oval 9"/>
          <p:cNvSpPr>
            <a:spLocks noChangeArrowheads="1"/>
          </p:cNvSpPr>
          <p:nvPr/>
        </p:nvSpPr>
        <p:spPr bwMode="auto">
          <a:xfrm>
            <a:off x="3946525" y="5717273"/>
            <a:ext cx="620713" cy="620712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d</a:t>
            </a:r>
          </a:p>
        </p:txBody>
      </p:sp>
      <p:sp>
        <p:nvSpPr>
          <p:cNvPr id="179215" name="Line 15"/>
          <p:cNvSpPr>
            <a:spLocks noChangeShapeType="1"/>
          </p:cNvSpPr>
          <p:nvPr/>
        </p:nvSpPr>
        <p:spPr bwMode="auto">
          <a:xfrm flipV="1">
            <a:off x="3525077" y="3351898"/>
            <a:ext cx="1424747" cy="902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 type="triangle"/>
            <a:tailEnd type="none" w="med" len="med"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79217" name="AutoShape 17"/>
          <p:cNvSpPr>
            <a:spLocks noChangeArrowheads="1"/>
          </p:cNvSpPr>
          <p:nvPr/>
        </p:nvSpPr>
        <p:spPr bwMode="auto">
          <a:xfrm>
            <a:off x="4810125" y="5153710"/>
            <a:ext cx="1970088" cy="703263"/>
          </a:xfrm>
          <a:prstGeom prst="wedgeEllipseCallout">
            <a:avLst>
              <a:gd name="adj1" fmla="val -59347"/>
              <a:gd name="adj2" fmla="val 49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dirty="0">
                <a:latin typeface="Comic Sans MS" pitchFamily="66" charset="0"/>
              </a:rPr>
              <a:t>2, I’m available</a:t>
            </a:r>
          </a:p>
        </p:txBody>
      </p:sp>
      <p:sp>
        <p:nvSpPr>
          <p:cNvPr id="179218" name="AutoShape 18"/>
          <p:cNvSpPr>
            <a:spLocks noChangeArrowheads="1"/>
          </p:cNvSpPr>
          <p:nvPr/>
        </p:nvSpPr>
        <p:spPr bwMode="auto">
          <a:xfrm>
            <a:off x="6175375" y="3363010"/>
            <a:ext cx="2425286" cy="703263"/>
          </a:xfrm>
          <a:prstGeom prst="wedgeEllipseCallout">
            <a:avLst>
              <a:gd name="adj1" fmla="val -75139"/>
              <a:gd name="adj2" fmla="val -538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dirty="0" smtClean="0">
                <a:latin typeface="Comic Sans MS" pitchFamily="66" charset="0"/>
              </a:rPr>
              <a:t>I’m not telling 1 anything!</a:t>
            </a:r>
            <a:endParaRPr lang="en-US" sz="1600" b="1" dirty="0">
              <a:latin typeface="Comic Sans MS" pitchFamily="66" charset="0"/>
            </a:endParaRPr>
          </a:p>
        </p:txBody>
      </p:sp>
      <p:sp>
        <p:nvSpPr>
          <p:cNvPr id="179219" name="AutoShape 19"/>
          <p:cNvSpPr>
            <a:spLocks noChangeArrowheads="1"/>
          </p:cNvSpPr>
          <p:nvPr/>
        </p:nvSpPr>
        <p:spPr bwMode="auto">
          <a:xfrm>
            <a:off x="1782763" y="5166410"/>
            <a:ext cx="1970087" cy="703263"/>
          </a:xfrm>
          <a:prstGeom prst="wedgeEllipseCallout">
            <a:avLst>
              <a:gd name="adj1" fmla="val 57093"/>
              <a:gd name="adj2" fmla="val 475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latin typeface="Comic Sans MS" pitchFamily="66" charset="0"/>
              </a:rPr>
              <a:t>1, I’m available</a:t>
            </a:r>
          </a:p>
        </p:txBody>
      </p:sp>
      <p:sp>
        <p:nvSpPr>
          <p:cNvPr id="17" name="Cloud Callout 16"/>
          <p:cNvSpPr/>
          <p:nvPr/>
        </p:nvSpPr>
        <p:spPr>
          <a:xfrm>
            <a:off x="649357" y="1974569"/>
            <a:ext cx="2239617" cy="1152939"/>
          </a:xfrm>
          <a:prstGeom prst="cloudCallout">
            <a:avLst>
              <a:gd name="adj1" fmla="val 46773"/>
              <a:gd name="adj2" fmla="val 47222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2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5493020" y="1875177"/>
            <a:ext cx="2239617" cy="1152939"/>
          </a:xfrm>
          <a:prstGeom prst="cloudCallout">
            <a:avLst>
              <a:gd name="adj1" fmla="val -44352"/>
              <a:gd name="adj2" fmla="val 54119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1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9" name="AutoShape 18"/>
          <p:cNvSpPr>
            <a:spLocks noChangeArrowheads="1"/>
          </p:cNvSpPr>
          <p:nvPr/>
        </p:nvSpPr>
        <p:spPr bwMode="auto">
          <a:xfrm>
            <a:off x="351123" y="3382890"/>
            <a:ext cx="1970088" cy="703263"/>
          </a:xfrm>
          <a:prstGeom prst="wedgeEllipseCallout">
            <a:avLst>
              <a:gd name="adj1" fmla="val 76212"/>
              <a:gd name="adj2" fmla="val -5195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 dirty="0" smtClean="0">
                <a:latin typeface="Comic Sans MS" pitchFamily="66" charset="0"/>
              </a:rPr>
              <a:t>2, </a:t>
            </a:r>
            <a:r>
              <a:rPr lang="en-US" sz="1600" b="1" dirty="0">
                <a:latin typeface="Comic Sans MS" pitchFamily="66" charset="0"/>
              </a:rPr>
              <a:t>my route</a:t>
            </a:r>
          </a:p>
          <a:p>
            <a:pPr algn="ctr"/>
            <a:r>
              <a:rPr lang="en-US" sz="1600" b="1" dirty="0">
                <a:latin typeface="Comic Sans MS" pitchFamily="66" charset="0"/>
              </a:rPr>
              <a:t>is </a:t>
            </a:r>
            <a:r>
              <a:rPr lang="en-US" sz="1600" b="1" dirty="0" smtClean="0">
                <a:latin typeface="Comic Sans MS" pitchFamily="66" charset="0"/>
              </a:rPr>
              <a:t>2d.</a:t>
            </a:r>
            <a:endParaRPr lang="en-US" sz="1600" b="1" dirty="0">
              <a:latin typeface="Comic Sans MS" pitchFamily="66" charset="0"/>
            </a:endParaRPr>
          </a:p>
        </p:txBody>
      </p:sp>
      <p:sp>
        <p:nvSpPr>
          <p:cNvPr id="20" name="Line 13"/>
          <p:cNvSpPr>
            <a:spLocks noChangeShapeType="1"/>
          </p:cNvSpPr>
          <p:nvPr/>
        </p:nvSpPr>
        <p:spPr bwMode="auto">
          <a:xfrm flipH="1">
            <a:off x="4379639" y="3683411"/>
            <a:ext cx="801687" cy="20399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21" name="Line 13"/>
          <p:cNvSpPr>
            <a:spLocks noChangeShapeType="1"/>
          </p:cNvSpPr>
          <p:nvPr/>
        </p:nvSpPr>
        <p:spPr bwMode="auto">
          <a:xfrm>
            <a:off x="3273287" y="3670853"/>
            <a:ext cx="874643" cy="20673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15" grpId="0" animBg="1"/>
      <p:bldP spid="179217" grpId="0" animBg="1"/>
      <p:bldP spid="179218" grpId="0" animBg="1"/>
      <p:bldP spid="179218" grpId="1" animBg="1"/>
      <p:bldP spid="179219" grpId="0" animBg="1"/>
      <p:bldP spid="19" grpId="0" animBg="1"/>
      <p:bldP spid="20" grpId="0" animBg="1"/>
      <p:bldP spid="20" grpId="1" animBg="1"/>
      <p:bldP spid="21" grpId="0" animBg="1"/>
    </p:bld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Undesirable Phenomena</a:t>
            </a:r>
            <a:br>
              <a:rPr lang="en-US" dirty="0" smtClean="0">
                <a:latin typeface="Comic Sans MS" pitchFamily="66" charset="0"/>
              </a:rPr>
            </a:br>
            <a:r>
              <a:rPr lang="en-US" sz="3200" dirty="0" smtClean="0">
                <a:latin typeface="Comic Sans MS" pitchFamily="66" charset="0"/>
              </a:rPr>
              <a:t>[Levin-S-</a:t>
            </a:r>
            <a:r>
              <a:rPr lang="en-US" sz="3200" dirty="0" err="1" smtClean="0">
                <a:latin typeface="Comic Sans MS" pitchFamily="66" charset="0"/>
              </a:rPr>
              <a:t>Zohar</a:t>
            </a:r>
            <a:r>
              <a:rPr lang="en-US" sz="3200" dirty="0" smtClean="0">
                <a:latin typeface="Comic Sans MS" pitchFamily="66" charset="0"/>
              </a:rPr>
              <a:t>]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2" name="Group 10"/>
          <p:cNvGrpSpPr>
            <a:grpSpLocks/>
          </p:cNvGrpSpPr>
          <p:nvPr/>
        </p:nvGrpSpPr>
        <p:grpSpPr bwMode="auto">
          <a:xfrm>
            <a:off x="1168400" y="2852331"/>
            <a:ext cx="2139950" cy="2343150"/>
            <a:chOff x="727" y="1770"/>
            <a:chExt cx="1348" cy="1476"/>
          </a:xfrm>
        </p:grpSpPr>
        <p:sp>
          <p:nvSpPr>
            <p:cNvPr id="138251" name="Line 11"/>
            <p:cNvSpPr>
              <a:spLocks noChangeShapeType="1"/>
            </p:cNvSpPr>
            <p:nvPr/>
          </p:nvSpPr>
          <p:spPr bwMode="auto">
            <a:xfrm flipV="1">
              <a:off x="1375" y="2420"/>
              <a:ext cx="0" cy="814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52" name="Line 12"/>
            <p:cNvSpPr>
              <a:spLocks noChangeShapeType="1"/>
            </p:cNvSpPr>
            <p:nvPr/>
          </p:nvSpPr>
          <p:spPr bwMode="auto">
            <a:xfrm flipV="1">
              <a:off x="1376" y="1831"/>
              <a:ext cx="654" cy="1415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53" name="Line 13"/>
            <p:cNvSpPr>
              <a:spLocks noChangeShapeType="1"/>
            </p:cNvSpPr>
            <p:nvPr/>
          </p:nvSpPr>
          <p:spPr bwMode="auto">
            <a:xfrm>
              <a:off x="727" y="1770"/>
              <a:ext cx="134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5822950" y="2780893"/>
            <a:ext cx="2157413" cy="2286000"/>
            <a:chOff x="3533" y="1770"/>
            <a:chExt cx="1359" cy="1440"/>
          </a:xfrm>
        </p:grpSpPr>
        <p:sp>
          <p:nvSpPr>
            <p:cNvPr id="138271" name="Line 31"/>
            <p:cNvSpPr>
              <a:spLocks noChangeShapeType="1"/>
            </p:cNvSpPr>
            <p:nvPr/>
          </p:nvSpPr>
          <p:spPr bwMode="auto">
            <a:xfrm>
              <a:off x="3570" y="1780"/>
              <a:ext cx="667" cy="6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2" name="Line 32"/>
            <p:cNvSpPr>
              <a:spLocks noChangeShapeType="1"/>
            </p:cNvSpPr>
            <p:nvPr/>
          </p:nvSpPr>
          <p:spPr bwMode="auto">
            <a:xfrm>
              <a:off x="3544" y="1770"/>
              <a:ext cx="134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3" name="Line 33"/>
            <p:cNvSpPr>
              <a:spLocks noChangeShapeType="1"/>
            </p:cNvSpPr>
            <p:nvPr/>
          </p:nvSpPr>
          <p:spPr bwMode="auto">
            <a:xfrm>
              <a:off x="3533" y="1770"/>
              <a:ext cx="650" cy="14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4" name="Line 34"/>
            <p:cNvSpPr>
              <a:spLocks noChangeShapeType="1"/>
            </p:cNvSpPr>
            <p:nvPr/>
          </p:nvSpPr>
          <p:spPr bwMode="auto">
            <a:xfrm flipH="1">
              <a:off x="4198" y="1777"/>
              <a:ext cx="676" cy="66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4878388" y="1995081"/>
            <a:ext cx="3906837" cy="4022725"/>
            <a:chOff x="3073" y="1572"/>
            <a:chExt cx="2461" cy="2534"/>
          </a:xfrm>
        </p:grpSpPr>
        <p:grpSp>
          <p:nvGrpSpPr>
            <p:cNvPr id="5" name="Group 54"/>
            <p:cNvGrpSpPr>
              <a:grpSpLocks/>
            </p:cNvGrpSpPr>
            <p:nvPr/>
          </p:nvGrpSpPr>
          <p:grpSpPr bwMode="auto">
            <a:xfrm>
              <a:off x="3073" y="1572"/>
              <a:ext cx="2461" cy="2202"/>
              <a:chOff x="3073" y="1572"/>
              <a:chExt cx="2461" cy="2202"/>
            </a:xfrm>
          </p:grpSpPr>
          <p:grpSp>
            <p:nvGrpSpPr>
              <p:cNvPr id="6" name="Group 37"/>
              <p:cNvGrpSpPr>
                <a:grpSpLocks/>
              </p:cNvGrpSpPr>
              <p:nvPr/>
            </p:nvGrpSpPr>
            <p:grpSpPr bwMode="auto">
              <a:xfrm>
                <a:off x="3512" y="1879"/>
                <a:ext cx="1715" cy="1839"/>
                <a:chOff x="536" y="1576"/>
                <a:chExt cx="1715" cy="1839"/>
              </a:xfrm>
            </p:grpSpPr>
            <p:sp>
              <p:nvSpPr>
                <p:cNvPr id="138278" name="Line 38"/>
                <p:cNvSpPr>
                  <a:spLocks noChangeShapeType="1"/>
                </p:cNvSpPr>
                <p:nvPr/>
              </p:nvSpPr>
              <p:spPr bwMode="auto">
                <a:xfrm>
                  <a:off x="701" y="1773"/>
                  <a:ext cx="650" cy="14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grpSp>
              <p:nvGrpSpPr>
                <p:cNvPr id="7" name="Group 39"/>
                <p:cNvGrpSpPr>
                  <a:grpSpLocks/>
                </p:cNvGrpSpPr>
                <p:nvPr/>
              </p:nvGrpSpPr>
              <p:grpSpPr bwMode="auto">
                <a:xfrm>
                  <a:off x="536" y="1576"/>
                  <a:ext cx="1715" cy="1839"/>
                  <a:chOff x="527" y="1576"/>
                  <a:chExt cx="1715" cy="1839"/>
                </a:xfrm>
              </p:grpSpPr>
              <p:sp>
                <p:nvSpPr>
                  <p:cNvPr id="138280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78" y="2423"/>
                    <a:ext cx="0" cy="81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69" y="1774"/>
                    <a:ext cx="676" cy="66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2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712" y="1773"/>
                    <a:ext cx="13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3" name="Line 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06" y="1762"/>
                    <a:ext cx="654" cy="141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527" y="1578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m</a:t>
                    </a:r>
                  </a:p>
                </p:txBody>
              </p:sp>
              <p:sp>
                <p:nvSpPr>
                  <p:cNvPr id="138285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851" y="1576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1</a:t>
                    </a:r>
                  </a:p>
                </p:txBody>
              </p:sp>
              <p:sp>
                <p:nvSpPr>
                  <p:cNvPr id="138286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191" y="3024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2</a:t>
                    </a:r>
                  </a:p>
                </p:txBody>
              </p:sp>
              <p:sp>
                <p:nvSpPr>
                  <p:cNvPr id="138287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2205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d</a:t>
                    </a:r>
                  </a:p>
                </p:txBody>
              </p:sp>
            </p:grpSp>
          </p:grpSp>
          <p:sp>
            <p:nvSpPr>
              <p:cNvPr id="138288" name="Text Box 48"/>
              <p:cNvSpPr txBox="1">
                <a:spLocks noChangeArrowheads="1"/>
              </p:cNvSpPr>
              <p:nvPr/>
            </p:nvSpPr>
            <p:spPr bwMode="auto">
              <a:xfrm>
                <a:off x="3073" y="1572"/>
                <a:ext cx="47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m1d</a:t>
                </a:r>
              </a:p>
              <a:p>
                <a:r>
                  <a:rPr lang="en-US">
                    <a:latin typeface="Comic Sans MS" pitchFamily="66" charset="0"/>
                  </a:rPr>
                  <a:t>m12d</a:t>
                </a:r>
              </a:p>
            </p:txBody>
          </p:sp>
          <p:sp>
            <p:nvSpPr>
              <p:cNvPr id="138289" name="Text Box 49"/>
              <p:cNvSpPr txBox="1">
                <a:spLocks noChangeArrowheads="1"/>
              </p:cNvSpPr>
              <p:nvPr/>
            </p:nvSpPr>
            <p:spPr bwMode="auto">
              <a:xfrm>
                <a:off x="3694" y="3367"/>
                <a:ext cx="4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2md</a:t>
                </a:r>
              </a:p>
              <a:p>
                <a:r>
                  <a:rPr lang="en-US">
                    <a:latin typeface="Comic Sans MS" pitchFamily="66" charset="0"/>
                  </a:rPr>
                  <a:t>2d</a:t>
                </a:r>
              </a:p>
            </p:txBody>
          </p:sp>
          <p:sp>
            <p:nvSpPr>
              <p:cNvPr id="138290" name="Text Box 50"/>
              <p:cNvSpPr txBox="1">
                <a:spLocks noChangeArrowheads="1"/>
              </p:cNvSpPr>
              <p:nvPr/>
            </p:nvSpPr>
            <p:spPr bwMode="auto">
              <a:xfrm>
                <a:off x="5178" y="1602"/>
                <a:ext cx="35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12d</a:t>
                </a:r>
              </a:p>
              <a:p>
                <a:r>
                  <a:rPr lang="en-US">
                    <a:latin typeface="Comic Sans MS" pitchFamily="66" charset="0"/>
                  </a:rPr>
                  <a:t>1d</a:t>
                </a:r>
              </a:p>
            </p:txBody>
          </p:sp>
        </p:grpSp>
        <p:sp>
          <p:nvSpPr>
            <p:cNvPr id="138291" name="Text Box 51"/>
            <p:cNvSpPr txBox="1">
              <a:spLocks noChangeArrowheads="1"/>
            </p:cNvSpPr>
            <p:nvPr/>
          </p:nvSpPr>
          <p:spPr bwMode="auto">
            <a:xfrm>
              <a:off x="3369" y="3873"/>
              <a:ext cx="19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endParaRPr lang="en-US" b="1" dirty="0">
                <a:latin typeface="Comic Sans MS" pitchFamily="66" charset="0"/>
              </a:endParaRPr>
            </a:p>
          </p:txBody>
        </p:sp>
      </p:grpSp>
      <p:grpSp>
        <p:nvGrpSpPr>
          <p:cNvPr id="8" name="Group 53"/>
          <p:cNvGrpSpPr>
            <a:grpSpLocks/>
          </p:cNvGrpSpPr>
          <p:nvPr/>
        </p:nvGrpSpPr>
        <p:grpSpPr bwMode="auto">
          <a:xfrm>
            <a:off x="198438" y="1950631"/>
            <a:ext cx="3684587" cy="4448176"/>
            <a:chOff x="125" y="1571"/>
            <a:chExt cx="2321" cy="2802"/>
          </a:xfrm>
        </p:grpSpPr>
        <p:sp>
          <p:nvSpPr>
            <p:cNvPr id="138257" name="Line 17"/>
            <p:cNvSpPr>
              <a:spLocks noChangeShapeType="1"/>
            </p:cNvSpPr>
            <p:nvPr/>
          </p:nvSpPr>
          <p:spPr bwMode="auto">
            <a:xfrm>
              <a:off x="701" y="2142"/>
              <a:ext cx="650" cy="1440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grpSp>
          <p:nvGrpSpPr>
            <p:cNvPr id="9" name="Group 18"/>
            <p:cNvGrpSpPr>
              <a:grpSpLocks/>
            </p:cNvGrpSpPr>
            <p:nvPr/>
          </p:nvGrpSpPr>
          <p:grpSpPr bwMode="auto">
            <a:xfrm>
              <a:off x="536" y="1945"/>
              <a:ext cx="1715" cy="1839"/>
              <a:chOff x="527" y="1576"/>
              <a:chExt cx="1715" cy="1839"/>
            </a:xfrm>
          </p:grpSpPr>
          <p:sp>
            <p:nvSpPr>
              <p:cNvPr id="138259" name="Line 19"/>
              <p:cNvSpPr>
                <a:spLocks noChangeShapeType="1"/>
              </p:cNvSpPr>
              <p:nvPr/>
            </p:nvSpPr>
            <p:spPr bwMode="auto">
              <a:xfrm flipV="1">
                <a:off x="1378" y="2423"/>
                <a:ext cx="0" cy="814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8260" name="Line 20"/>
              <p:cNvSpPr>
                <a:spLocks noChangeShapeType="1"/>
              </p:cNvSpPr>
              <p:nvPr/>
            </p:nvSpPr>
            <p:spPr bwMode="auto">
              <a:xfrm flipH="1">
                <a:off x="1369" y="1774"/>
                <a:ext cx="676" cy="667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8261" name="Line 21"/>
              <p:cNvSpPr>
                <a:spLocks noChangeShapeType="1"/>
              </p:cNvSpPr>
              <p:nvPr/>
            </p:nvSpPr>
            <p:spPr bwMode="auto">
              <a:xfrm>
                <a:off x="712" y="1773"/>
                <a:ext cx="1348" cy="0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8262" name="Line 22"/>
              <p:cNvSpPr>
                <a:spLocks noChangeShapeType="1"/>
              </p:cNvSpPr>
              <p:nvPr/>
            </p:nvSpPr>
            <p:spPr bwMode="auto">
              <a:xfrm flipV="1">
                <a:off x="1406" y="1762"/>
                <a:ext cx="654" cy="1415"/>
              </a:xfrm>
              <a:prstGeom prst="line">
                <a:avLst/>
              </a:prstGeom>
              <a:noFill/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/>
              <a:lstStyle/>
              <a:p>
                <a:endParaRPr lang="en-US">
                  <a:latin typeface="Comic Sans MS" pitchFamily="66" charset="0"/>
                </a:endParaRPr>
              </a:p>
            </p:txBody>
          </p:sp>
          <p:sp>
            <p:nvSpPr>
              <p:cNvPr id="138263" name="Oval 23"/>
              <p:cNvSpPr>
                <a:spLocks noChangeArrowheads="1"/>
              </p:cNvSpPr>
              <p:nvPr/>
            </p:nvSpPr>
            <p:spPr bwMode="auto">
              <a:xfrm>
                <a:off x="527" y="1578"/>
                <a:ext cx="391" cy="391"/>
              </a:xfrm>
              <a:prstGeom prst="ellipse">
                <a:avLst/>
              </a:pr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latin typeface="Comic Sans MS" pitchFamily="66" charset="0"/>
                  </a:rPr>
                  <a:t>m</a:t>
                </a:r>
              </a:p>
            </p:txBody>
          </p:sp>
          <p:sp>
            <p:nvSpPr>
              <p:cNvPr id="138264" name="Oval 24"/>
              <p:cNvSpPr>
                <a:spLocks noChangeArrowheads="1"/>
              </p:cNvSpPr>
              <p:nvPr/>
            </p:nvSpPr>
            <p:spPr bwMode="auto">
              <a:xfrm>
                <a:off x="1851" y="1576"/>
                <a:ext cx="391" cy="391"/>
              </a:xfrm>
              <a:prstGeom prst="ellipse">
                <a:avLst/>
              </a:pr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latin typeface="Comic Sans MS" pitchFamily="66" charset="0"/>
                  </a:rPr>
                  <a:t>1</a:t>
                </a:r>
              </a:p>
            </p:txBody>
          </p:sp>
          <p:sp>
            <p:nvSpPr>
              <p:cNvPr id="138265" name="Oval 25"/>
              <p:cNvSpPr>
                <a:spLocks noChangeArrowheads="1"/>
              </p:cNvSpPr>
              <p:nvPr/>
            </p:nvSpPr>
            <p:spPr bwMode="auto">
              <a:xfrm>
                <a:off x="1191" y="3024"/>
                <a:ext cx="391" cy="391"/>
              </a:xfrm>
              <a:prstGeom prst="ellipse">
                <a:avLst/>
              </a:pr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latin typeface="Comic Sans MS" pitchFamily="66" charset="0"/>
                  </a:rPr>
                  <a:t>2</a:t>
                </a:r>
              </a:p>
            </p:txBody>
          </p:sp>
          <p:sp>
            <p:nvSpPr>
              <p:cNvPr id="138266" name="Oval 26"/>
              <p:cNvSpPr>
                <a:spLocks noChangeArrowheads="1"/>
              </p:cNvSpPr>
              <p:nvPr/>
            </p:nvSpPr>
            <p:spPr bwMode="auto">
              <a:xfrm>
                <a:off x="1196" y="2205"/>
                <a:ext cx="391" cy="391"/>
              </a:xfrm>
              <a:prstGeom prst="ellipse">
                <a:avLst/>
              </a:prstGeom>
              <a:solidFill>
                <a:srgbClr val="99FFCC"/>
              </a:solidFill>
              <a:ln w="9525">
                <a:solidFill>
                  <a:schemeClr val="tx1"/>
                </a:solidFill>
                <a:round/>
                <a:headEnd/>
                <a:tailEnd/>
              </a:ln>
              <a:effectLst/>
            </p:spPr>
            <p:txBody>
              <a:bodyPr wrap="none" anchor="ctr"/>
              <a:lstStyle/>
              <a:p>
                <a:pPr algn="ctr"/>
                <a:r>
                  <a:rPr lang="en-US" sz="2800" b="1">
                    <a:latin typeface="Comic Sans MS" pitchFamily="66" charset="0"/>
                  </a:rPr>
                  <a:t>d</a:t>
                </a:r>
              </a:p>
            </p:txBody>
          </p:sp>
        </p:grpSp>
        <p:sp>
          <p:nvSpPr>
            <p:cNvPr id="138267" name="Text Box 27"/>
            <p:cNvSpPr txBox="1">
              <a:spLocks noChangeArrowheads="1"/>
            </p:cNvSpPr>
            <p:nvPr/>
          </p:nvSpPr>
          <p:spPr bwMode="auto">
            <a:xfrm>
              <a:off x="125" y="1571"/>
              <a:ext cx="47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Comic Sans MS" pitchFamily="66" charset="0"/>
                </a:rPr>
                <a:t>m1d</a:t>
              </a:r>
            </a:p>
            <a:p>
              <a:r>
                <a:rPr lang="en-US">
                  <a:latin typeface="Comic Sans MS" pitchFamily="66" charset="0"/>
                </a:rPr>
                <a:t>m12d</a:t>
              </a:r>
            </a:p>
          </p:txBody>
        </p:sp>
        <p:sp>
          <p:nvSpPr>
            <p:cNvPr id="138268" name="Text Box 28"/>
            <p:cNvSpPr txBox="1">
              <a:spLocks noChangeArrowheads="1"/>
            </p:cNvSpPr>
            <p:nvPr/>
          </p:nvSpPr>
          <p:spPr bwMode="auto">
            <a:xfrm>
              <a:off x="698" y="3449"/>
              <a:ext cx="404" cy="40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Comic Sans MS" pitchFamily="66" charset="0"/>
                </a:rPr>
                <a:t>2md</a:t>
              </a:r>
            </a:p>
            <a:p>
              <a:r>
                <a:rPr lang="en-US">
                  <a:latin typeface="Comic Sans MS" pitchFamily="66" charset="0"/>
                </a:rPr>
                <a:t>2d</a:t>
              </a:r>
            </a:p>
          </p:txBody>
        </p:sp>
        <p:sp>
          <p:nvSpPr>
            <p:cNvPr id="138269" name="Text Box 29"/>
            <p:cNvSpPr txBox="1">
              <a:spLocks noChangeArrowheads="1"/>
            </p:cNvSpPr>
            <p:nvPr/>
          </p:nvSpPr>
          <p:spPr bwMode="auto">
            <a:xfrm>
              <a:off x="2090" y="1583"/>
              <a:ext cx="356" cy="40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Comic Sans MS" pitchFamily="66" charset="0"/>
                </a:rPr>
                <a:t>12d</a:t>
              </a:r>
            </a:p>
            <a:p>
              <a:r>
                <a:rPr lang="en-US">
                  <a:latin typeface="Comic Sans MS" pitchFamily="66" charset="0"/>
                </a:rPr>
                <a:t>1d</a:t>
              </a:r>
            </a:p>
          </p:txBody>
        </p:sp>
        <p:sp>
          <p:nvSpPr>
            <p:cNvPr id="138292" name="Text Box 52"/>
            <p:cNvSpPr txBox="1">
              <a:spLocks noChangeArrowheads="1"/>
            </p:cNvSpPr>
            <p:nvPr/>
          </p:nvSpPr>
          <p:spPr bwMode="auto">
            <a:xfrm>
              <a:off x="351" y="3879"/>
              <a:ext cx="1998" cy="494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endParaRPr lang="en-US" b="1" dirty="0" smtClean="0">
                <a:latin typeface="Comic Sans MS" pitchFamily="66" charset="0"/>
              </a:endParaRPr>
            </a:p>
            <a:p>
              <a:pPr algn="ctr" rtl="1">
                <a:spcBef>
                  <a:spcPct val="50000"/>
                </a:spcBef>
              </a:pPr>
              <a:r>
                <a:rPr lang="en-US" b="1" dirty="0" smtClean="0">
                  <a:latin typeface="Comic Sans MS" pitchFamily="66" charset="0"/>
                </a:rPr>
                <a:t>with BGP</a:t>
              </a:r>
              <a:endParaRPr lang="en-US" b="1" dirty="0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7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2" dur="500"/>
                                        <p:tgtEl>
                                          <p:spTgt spid="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1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9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dissolve">
                                      <p:cBhvr>
                                        <p:cTn id="22" dur="500"/>
                                        <p:tgtEl>
                                          <p:spTgt spid="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3663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How Can We Fix This?</a:t>
            </a:r>
            <a:endParaRPr lang="en-US" sz="4000" dirty="0">
              <a:latin typeface="Comic Sans MS" pitchFamily="66" charset="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2315192"/>
            <a:ext cx="9144000" cy="2917825"/>
          </a:xfrm>
        </p:spPr>
        <p:txBody>
          <a:bodyPr/>
          <a:lstStyle/>
          <a:p>
            <a:r>
              <a:rPr lang="en-US" sz="3600" b="1" u="sng" dirty="0" smtClean="0">
                <a:latin typeface="Comic Sans MS" pitchFamily="66" charset="0"/>
              </a:rPr>
              <a:t>Economic Mechanism Design</a:t>
            </a:r>
            <a:r>
              <a:rPr lang="en-US" sz="3600" dirty="0" smtClean="0">
                <a:latin typeface="Comic Sans MS" pitchFamily="66" charset="0"/>
              </a:rPr>
              <a:t>: “the reverse-engineering approach to game-theory”.</a:t>
            </a:r>
          </a:p>
          <a:p>
            <a:endParaRPr lang="en-US" sz="3600" dirty="0" smtClean="0">
              <a:latin typeface="Comic Sans MS" pitchFamily="66" charset="0"/>
            </a:endParaRPr>
          </a:p>
          <a:p>
            <a:r>
              <a:rPr lang="en-US" sz="3600" b="1" u="sng" dirty="0" smtClean="0">
                <a:latin typeface="Comic Sans MS" pitchFamily="66" charset="0"/>
              </a:rPr>
              <a:t>Goal</a:t>
            </a:r>
            <a:r>
              <a:rPr lang="en-US" sz="3600" dirty="0" smtClean="0">
                <a:latin typeface="Comic Sans MS" pitchFamily="66" charset="0"/>
              </a:rPr>
              <a:t>: Incentivize players to follow the prescribed </a:t>
            </a:r>
            <a:r>
              <a:rPr lang="en-US" sz="3600" dirty="0" err="1" smtClean="0">
                <a:latin typeface="Comic Sans MS" pitchFamily="66" charset="0"/>
              </a:rPr>
              <a:t>behaviour</a:t>
            </a:r>
            <a:r>
              <a:rPr lang="en-US" sz="3600" dirty="0" smtClean="0">
                <a:latin typeface="Comic Sans MS" pitchFamily="66" charset="0"/>
              </a:rPr>
              <a:t>.</a:t>
            </a:r>
            <a:endParaRPr lang="en-US" sz="24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6386" name="Picture 2" descr="http://product-image.tradeindia.com/00112520/b/0/Painting-Board-Stand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3071744" y="2358888"/>
            <a:ext cx="1937578" cy="3246784"/>
          </a:xfrm>
          <a:prstGeom prst="rect">
            <a:avLst/>
          </a:prstGeom>
          <a:noFill/>
          <a:ln>
            <a:noFill/>
          </a:ln>
        </p:spPr>
      </p:pic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3663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2</a:t>
            </a:r>
            <a:r>
              <a:rPr lang="en-US" sz="4000" baseline="30000" dirty="0" smtClean="0">
                <a:latin typeface="Comic Sans MS" pitchFamily="66" charset="0"/>
              </a:rPr>
              <a:t>nd</a:t>
            </a:r>
            <a:r>
              <a:rPr lang="en-US" sz="4000" dirty="0" smtClean="0">
                <a:latin typeface="Comic Sans MS" pitchFamily="66" charset="0"/>
              </a:rPr>
              <a:t>-Price Auctions</a:t>
            </a:r>
            <a:endParaRPr lang="en-US" sz="4000" dirty="0">
              <a:latin typeface="Comic Sans MS" pitchFamily="66" charset="0"/>
            </a:endParaRPr>
          </a:p>
        </p:txBody>
      </p:sp>
      <p:pic>
        <p:nvPicPr>
          <p:cNvPr id="456708" name="Picture 4" descr="http://s.wsj.net/public/resources/images/BA-AP165_plan_i_NS_200903272242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289481" y="1944067"/>
            <a:ext cx="1648581" cy="2044839"/>
          </a:xfrm>
          <a:prstGeom prst="rect">
            <a:avLst/>
          </a:prstGeom>
          <a:noFill/>
          <a:ln w="63500">
            <a:solidFill>
              <a:srgbClr val="FF0000"/>
            </a:solidFill>
          </a:ln>
        </p:spPr>
      </p:pic>
      <p:pic>
        <p:nvPicPr>
          <p:cNvPr id="9" name="Picture 4" descr="http://s.wsj.net/public/resources/images/BA-AP165_plan_i_NS_20090327224247.jpg"/>
          <p:cNvPicPr>
            <a:picLocks noChangeAspect="1" noChangeArrowheads="1"/>
          </p:cNvPicPr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5309125" y="4442065"/>
            <a:ext cx="1675319" cy="2078003"/>
          </a:xfrm>
          <a:prstGeom prst="rect">
            <a:avLst/>
          </a:prstGeom>
          <a:noFill/>
          <a:ln w="63500">
            <a:solidFill>
              <a:schemeClr val="accent2"/>
            </a:solidFill>
          </a:ln>
        </p:spPr>
      </p:pic>
      <p:sp>
        <p:nvSpPr>
          <p:cNvPr id="10" name="Cloud Callout 9"/>
          <p:cNvSpPr/>
          <p:nvPr/>
        </p:nvSpPr>
        <p:spPr>
          <a:xfrm>
            <a:off x="7328446" y="2080591"/>
            <a:ext cx="1616766" cy="821634"/>
          </a:xfrm>
          <a:prstGeom prst="cloudCallout">
            <a:avLst>
              <a:gd name="adj1" fmla="val -100341"/>
              <a:gd name="adj2" fmla="val 334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155$</a:t>
            </a:r>
            <a:endParaRPr lang="en-US" b="1" dirty="0">
              <a:solidFill>
                <a:schemeClr val="tx1"/>
              </a:solidFill>
            </a:endParaRPr>
          </a:p>
        </p:txBody>
      </p:sp>
      <p:sp>
        <p:nvSpPr>
          <p:cNvPr id="11" name="Cloud Callout 10"/>
          <p:cNvSpPr/>
          <p:nvPr/>
        </p:nvSpPr>
        <p:spPr>
          <a:xfrm>
            <a:off x="7388082" y="4512335"/>
            <a:ext cx="1616766" cy="821634"/>
          </a:xfrm>
          <a:prstGeom prst="cloudCallout">
            <a:avLst>
              <a:gd name="adj1" fmla="val -100341"/>
              <a:gd name="adj2" fmla="val 33468"/>
            </a:avLst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sz="2400" b="1" dirty="0" smtClean="0">
                <a:solidFill>
                  <a:schemeClr val="tx1"/>
                </a:solidFill>
              </a:rPr>
              <a:t>120$</a:t>
            </a:r>
            <a:endParaRPr lang="en-US" b="1" dirty="0">
              <a:solidFill>
                <a:schemeClr val="tx1"/>
              </a:solidFill>
            </a:endParaRPr>
          </a:p>
        </p:txBody>
      </p:sp>
      <p:pic>
        <p:nvPicPr>
          <p:cNvPr id="456712" name="Picture 8" descr="http://images.asia.ru/img/alibaba/photo/51629268/Framed_Picture_Painting_Drawing.jpg"/>
          <p:cNvPicPr>
            <a:picLocks noChangeAspect="1" noChangeArrowheads="1"/>
          </p:cNvPicPr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3250755" y="3266292"/>
            <a:ext cx="1546531" cy="1292458"/>
          </a:xfrm>
          <a:prstGeom prst="rect">
            <a:avLst/>
          </a:prstGeom>
          <a:noFill/>
        </p:spPr>
      </p:pic>
      <p:pic>
        <p:nvPicPr>
          <p:cNvPr id="456714" name="Picture 10" descr="http://www.josephhaworth.com/images/Fellow%20Actors/E.H.%20Sothern/E.%20H.%20Sothern%20as%20Jack%20Hammerton%20in%20The%20Hightest%20Bidder%202-Photo-B&amp;W-Resized.jpg"/>
          <p:cNvPicPr>
            <a:picLocks noChangeAspect="1" noChangeArrowheads="1"/>
          </p:cNvPicPr>
          <p:nvPr/>
        </p:nvPicPr>
        <p:blipFill>
          <a:blip r:embed="rId6" cstate="print"/>
          <a:srcRect/>
          <a:stretch>
            <a:fillRect/>
          </a:stretch>
        </p:blipFill>
        <p:spPr bwMode="auto">
          <a:xfrm>
            <a:off x="197012" y="2112984"/>
            <a:ext cx="2514600" cy="381000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75458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93663"/>
            <a:ext cx="8229600" cy="1143000"/>
          </a:xfrm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What does this have to do with BGP?</a:t>
            </a:r>
            <a:endParaRPr lang="en-US" sz="4000" dirty="0">
              <a:latin typeface="Comic Sans MS" pitchFamily="66" charset="0"/>
            </a:endParaRPr>
          </a:p>
        </p:txBody>
      </p:sp>
      <p:sp>
        <p:nvSpPr>
          <p:cNvPr id="275459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0" y="1347796"/>
            <a:ext cx="9144000" cy="2917825"/>
          </a:xfrm>
        </p:spPr>
        <p:txBody>
          <a:bodyPr/>
          <a:lstStyle/>
          <a:p>
            <a:r>
              <a:rPr lang="en-US" sz="3400" dirty="0" smtClean="0">
                <a:latin typeface="Comic Sans MS" pitchFamily="66" charset="0"/>
              </a:rPr>
              <a:t>The mechanism design approach to </a:t>
            </a:r>
            <a:r>
              <a:rPr lang="en-US" sz="3400" dirty="0" err="1" smtClean="0">
                <a:latin typeface="Comic Sans MS" pitchFamily="66" charset="0"/>
              </a:rPr>
              <a:t>interdomain</a:t>
            </a:r>
            <a:r>
              <a:rPr lang="en-US" sz="3400" dirty="0" smtClean="0">
                <a:latin typeface="Comic Sans MS" pitchFamily="66" charset="0"/>
              </a:rPr>
              <a:t> routing </a:t>
            </a:r>
            <a:r>
              <a:rPr lang="en-US" sz="1800" dirty="0" smtClean="0">
                <a:latin typeface="Comic Sans MS" pitchFamily="66" charset="0"/>
              </a:rPr>
              <a:t>[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-Papadimitriou-Sami-</a:t>
            </a:r>
            <a:r>
              <a:rPr lang="en-US" sz="1800" dirty="0" err="1" smtClean="0">
                <a:latin typeface="Comic Sans MS" pitchFamily="66" charset="0"/>
              </a:rPr>
              <a:t>Shenker</a:t>
            </a:r>
            <a:r>
              <a:rPr lang="en-US" sz="1800" dirty="0" smtClean="0">
                <a:latin typeface="Comic Sans MS" pitchFamily="66" charset="0"/>
              </a:rPr>
              <a:t>]</a:t>
            </a:r>
          </a:p>
          <a:p>
            <a:endParaRPr lang="en-US" sz="2000" dirty="0" smtClean="0">
              <a:latin typeface="Comic Sans MS" pitchFamily="66" charset="0"/>
            </a:endParaRPr>
          </a:p>
          <a:p>
            <a:r>
              <a:rPr lang="en-US" sz="3400" b="1" u="sng" dirty="0" smtClean="0">
                <a:latin typeface="Comic Sans MS" pitchFamily="66" charset="0"/>
              </a:rPr>
              <a:t>Approach 1:</a:t>
            </a:r>
            <a:r>
              <a:rPr lang="en-US" sz="3400" dirty="0" smtClean="0">
                <a:latin typeface="Comic Sans MS" pitchFamily="66" charset="0"/>
              </a:rPr>
              <a:t> Incentivize </a:t>
            </a:r>
            <a:r>
              <a:rPr lang="en-US" sz="3400" dirty="0" err="1" smtClean="0">
                <a:latin typeface="Comic Sans MS" pitchFamily="66" charset="0"/>
              </a:rPr>
              <a:t>ASes</a:t>
            </a:r>
            <a:r>
              <a:rPr lang="en-US" sz="3400" dirty="0" smtClean="0">
                <a:latin typeface="Comic Sans MS" pitchFamily="66" charset="0"/>
              </a:rPr>
              <a:t> to adhere to BGP via VCG payments. </a:t>
            </a:r>
            <a:r>
              <a:rPr lang="en-US" sz="1800" dirty="0" smtClean="0">
                <a:latin typeface="Comic Sans MS" pitchFamily="66" charset="0"/>
              </a:rPr>
              <a:t>[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-Papadimitriou-Sami-</a:t>
            </a:r>
            <a:r>
              <a:rPr lang="en-US" sz="1800" dirty="0" err="1" smtClean="0">
                <a:latin typeface="Comic Sans MS" pitchFamily="66" charset="0"/>
              </a:rPr>
              <a:t>Shenker</a:t>
            </a:r>
            <a:r>
              <a:rPr lang="en-US" sz="1800" dirty="0" smtClean="0">
                <a:latin typeface="Comic Sans MS" pitchFamily="66" charset="0"/>
              </a:rPr>
              <a:t>, 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-Sami-</a:t>
            </a:r>
            <a:r>
              <a:rPr lang="en-US" sz="1800" dirty="0" err="1" smtClean="0">
                <a:latin typeface="Comic Sans MS" pitchFamily="66" charset="0"/>
              </a:rPr>
              <a:t>Shenker</a:t>
            </a:r>
            <a:r>
              <a:rPr lang="en-US" sz="1800" dirty="0" smtClean="0">
                <a:latin typeface="Comic Sans MS" pitchFamily="66" charset="0"/>
              </a:rPr>
              <a:t>, 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</a:t>
            </a:r>
            <a:r>
              <a:rPr lang="en-US" sz="1800" dirty="0" err="1" smtClean="0">
                <a:latin typeface="Comic Sans MS" pitchFamily="66" charset="0"/>
              </a:rPr>
              <a:t>Karger</a:t>
            </a:r>
            <a:r>
              <a:rPr lang="en-US" sz="1800" dirty="0" smtClean="0">
                <a:latin typeface="Comic Sans MS" pitchFamily="66" charset="0"/>
              </a:rPr>
              <a:t>-</a:t>
            </a:r>
            <a:r>
              <a:rPr lang="en-US" sz="1800" dirty="0" err="1" smtClean="0">
                <a:latin typeface="Comic Sans MS" pitchFamily="66" charset="0"/>
              </a:rPr>
              <a:t>Mirrokni</a:t>
            </a:r>
            <a:r>
              <a:rPr lang="en-US" sz="1800" dirty="0" smtClean="0">
                <a:latin typeface="Comic Sans MS" pitchFamily="66" charset="0"/>
              </a:rPr>
              <a:t>-Sami, 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</a:t>
            </a:r>
            <a:r>
              <a:rPr lang="en-US" sz="1800" dirty="0" err="1" smtClean="0">
                <a:latin typeface="Comic Sans MS" pitchFamily="66" charset="0"/>
              </a:rPr>
              <a:t>Ramachandran</a:t>
            </a:r>
            <a:r>
              <a:rPr lang="en-US" sz="1800" dirty="0" smtClean="0">
                <a:latin typeface="Comic Sans MS" pitchFamily="66" charset="0"/>
              </a:rPr>
              <a:t>-S, Hall-</a:t>
            </a:r>
            <a:r>
              <a:rPr lang="en-US" sz="1800" dirty="0" err="1" smtClean="0">
                <a:latin typeface="Comic Sans MS" pitchFamily="66" charset="0"/>
              </a:rPr>
              <a:t>Nikolova</a:t>
            </a:r>
            <a:r>
              <a:rPr lang="en-US" sz="1800" dirty="0" smtClean="0">
                <a:latin typeface="Comic Sans MS" pitchFamily="66" charset="0"/>
              </a:rPr>
              <a:t>-Papadimitriou]</a:t>
            </a:r>
            <a:endParaRPr lang="en-US" sz="3600" dirty="0" smtClean="0">
              <a:latin typeface="Comic Sans MS" pitchFamily="66" charset="0"/>
            </a:endParaRPr>
          </a:p>
          <a:p>
            <a:pPr>
              <a:buNone/>
            </a:pPr>
            <a:endParaRPr lang="en-US" sz="2000" dirty="0" smtClean="0">
              <a:latin typeface="Comic Sans MS" pitchFamily="66" charset="0"/>
            </a:endParaRPr>
          </a:p>
          <a:p>
            <a:r>
              <a:rPr lang="en-US" sz="3400" b="1" u="sng" dirty="0" smtClean="0">
                <a:latin typeface="Comic Sans MS" pitchFamily="66" charset="0"/>
              </a:rPr>
              <a:t>Approach 2</a:t>
            </a:r>
            <a:r>
              <a:rPr lang="en-US" sz="3400" dirty="0" smtClean="0">
                <a:latin typeface="Comic Sans MS" pitchFamily="66" charset="0"/>
              </a:rPr>
              <a:t>: Restrict </a:t>
            </a:r>
            <a:r>
              <a:rPr lang="en-US" sz="3400" dirty="0" err="1" smtClean="0">
                <a:latin typeface="Comic Sans MS" pitchFamily="66" charset="0"/>
              </a:rPr>
              <a:t>ASes</a:t>
            </a:r>
            <a:r>
              <a:rPr lang="en-US" sz="3400" dirty="0" smtClean="0">
                <a:latin typeface="Comic Sans MS" pitchFamily="66" charset="0"/>
              </a:rPr>
              <a:t>’ routing policies to achieve BGP incentive-compatibility </a:t>
            </a:r>
            <a:r>
              <a:rPr lang="en-US" sz="3400" u="sng" dirty="0" smtClean="0">
                <a:latin typeface="Comic Sans MS" pitchFamily="66" charset="0"/>
              </a:rPr>
              <a:t>without money</a:t>
            </a:r>
            <a:r>
              <a:rPr lang="en-US" sz="3400" dirty="0" smtClean="0">
                <a:latin typeface="Comic Sans MS" pitchFamily="66" charset="0"/>
              </a:rPr>
              <a:t>. </a:t>
            </a:r>
            <a:r>
              <a:rPr lang="en-US" sz="1800" dirty="0" smtClean="0">
                <a:latin typeface="Comic Sans MS" pitchFamily="66" charset="0"/>
              </a:rPr>
              <a:t>[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</a:t>
            </a:r>
            <a:r>
              <a:rPr lang="en-US" sz="1800" dirty="0" err="1" smtClean="0">
                <a:latin typeface="Comic Sans MS" pitchFamily="66" charset="0"/>
              </a:rPr>
              <a:t>Ramachandran</a:t>
            </a:r>
            <a:r>
              <a:rPr lang="en-US" sz="1800" dirty="0" smtClean="0">
                <a:latin typeface="Comic Sans MS" pitchFamily="66" charset="0"/>
              </a:rPr>
              <a:t>-S, </a:t>
            </a:r>
            <a:r>
              <a:rPr lang="en-US" sz="1800" dirty="0" err="1" smtClean="0">
                <a:latin typeface="Comic Sans MS" pitchFamily="66" charset="0"/>
              </a:rPr>
              <a:t>Feigenbaum</a:t>
            </a:r>
            <a:r>
              <a:rPr lang="en-US" sz="1800" dirty="0" smtClean="0">
                <a:latin typeface="Comic Sans MS" pitchFamily="66" charset="0"/>
              </a:rPr>
              <a:t>-S-</a:t>
            </a:r>
            <a:r>
              <a:rPr lang="en-US" sz="1800" dirty="0" err="1" smtClean="0">
                <a:latin typeface="Comic Sans MS" pitchFamily="66" charset="0"/>
              </a:rPr>
              <a:t>Shenker</a:t>
            </a:r>
            <a:r>
              <a:rPr lang="en-US" sz="1800" dirty="0" smtClean="0">
                <a:latin typeface="Comic Sans MS" pitchFamily="66" charset="0"/>
              </a:rPr>
              <a:t>]</a:t>
            </a:r>
            <a:endParaRPr lang="en-US" sz="18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75459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8242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6550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New Approach: Combining Security and Incentives </a:t>
            </a:r>
            <a:r>
              <a:rPr lang="en-US" sz="1600" b="1" dirty="0" smtClean="0">
                <a:latin typeface="Comic Sans MS" pitchFamily="66" charset="0"/>
              </a:rPr>
              <a:t>[Levin-S-</a:t>
            </a:r>
            <a:r>
              <a:rPr lang="en-US" sz="1600" b="1" dirty="0" err="1" smtClean="0">
                <a:latin typeface="Comic Sans MS" pitchFamily="66" charset="0"/>
              </a:rPr>
              <a:t>Zohar</a:t>
            </a:r>
            <a:r>
              <a:rPr lang="en-US" sz="1600" b="1" dirty="0" smtClean="0">
                <a:latin typeface="Comic Sans MS" pitchFamily="66" charset="0"/>
              </a:rPr>
              <a:t>]</a:t>
            </a:r>
            <a:endParaRPr lang="en-US" b="1" dirty="0">
              <a:latin typeface="Comic Sans MS" pitchFamily="66" charset="0"/>
            </a:endParaRPr>
          </a:p>
        </p:txBody>
      </p:sp>
      <p:grpSp>
        <p:nvGrpSpPr>
          <p:cNvPr id="3" name="Group 30"/>
          <p:cNvGrpSpPr>
            <a:grpSpLocks/>
          </p:cNvGrpSpPr>
          <p:nvPr/>
        </p:nvGrpSpPr>
        <p:grpSpPr bwMode="auto">
          <a:xfrm>
            <a:off x="1224506" y="3165201"/>
            <a:ext cx="2157413" cy="2286000"/>
            <a:chOff x="3533" y="1770"/>
            <a:chExt cx="1359" cy="1440"/>
          </a:xfrm>
        </p:grpSpPr>
        <p:sp>
          <p:nvSpPr>
            <p:cNvPr id="138271" name="Line 31"/>
            <p:cNvSpPr>
              <a:spLocks noChangeShapeType="1"/>
            </p:cNvSpPr>
            <p:nvPr/>
          </p:nvSpPr>
          <p:spPr bwMode="auto">
            <a:xfrm>
              <a:off x="3570" y="1780"/>
              <a:ext cx="667" cy="676"/>
            </a:xfrm>
            <a:prstGeom prst="line">
              <a:avLst/>
            </a:prstGeom>
            <a:noFill/>
            <a:ln w="9525">
              <a:solidFill>
                <a:schemeClr val="tx1"/>
              </a:solidFill>
              <a:prstDash val="lgDash"/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2" name="Line 32"/>
            <p:cNvSpPr>
              <a:spLocks noChangeShapeType="1"/>
            </p:cNvSpPr>
            <p:nvPr/>
          </p:nvSpPr>
          <p:spPr bwMode="auto">
            <a:xfrm>
              <a:off x="3544" y="1770"/>
              <a:ext cx="1348" cy="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3" name="Line 33"/>
            <p:cNvSpPr>
              <a:spLocks noChangeShapeType="1"/>
            </p:cNvSpPr>
            <p:nvPr/>
          </p:nvSpPr>
          <p:spPr bwMode="auto">
            <a:xfrm>
              <a:off x="3533" y="1770"/>
              <a:ext cx="650" cy="1440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38274" name="Line 34"/>
            <p:cNvSpPr>
              <a:spLocks noChangeShapeType="1"/>
            </p:cNvSpPr>
            <p:nvPr/>
          </p:nvSpPr>
          <p:spPr bwMode="auto">
            <a:xfrm flipH="1">
              <a:off x="4198" y="1777"/>
              <a:ext cx="676" cy="667"/>
            </a:xfrm>
            <a:prstGeom prst="line">
              <a:avLst/>
            </a:prstGeom>
            <a:noFill/>
            <a:ln w="57150">
              <a:solidFill>
                <a:srgbClr val="FF0000"/>
              </a:solidFill>
              <a:round/>
              <a:headEnd/>
              <a:tailEnd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grpSp>
        <p:nvGrpSpPr>
          <p:cNvPr id="4" name="Group 55"/>
          <p:cNvGrpSpPr>
            <a:grpSpLocks/>
          </p:cNvGrpSpPr>
          <p:nvPr/>
        </p:nvGrpSpPr>
        <p:grpSpPr bwMode="auto">
          <a:xfrm>
            <a:off x="279944" y="2379389"/>
            <a:ext cx="3906837" cy="4022725"/>
            <a:chOff x="3073" y="1572"/>
            <a:chExt cx="2461" cy="2534"/>
          </a:xfrm>
        </p:grpSpPr>
        <p:grpSp>
          <p:nvGrpSpPr>
            <p:cNvPr id="5" name="Group 54"/>
            <p:cNvGrpSpPr>
              <a:grpSpLocks/>
            </p:cNvGrpSpPr>
            <p:nvPr/>
          </p:nvGrpSpPr>
          <p:grpSpPr bwMode="auto">
            <a:xfrm>
              <a:off x="3073" y="1572"/>
              <a:ext cx="2461" cy="2202"/>
              <a:chOff x="3073" y="1572"/>
              <a:chExt cx="2461" cy="2202"/>
            </a:xfrm>
          </p:grpSpPr>
          <p:grpSp>
            <p:nvGrpSpPr>
              <p:cNvPr id="6" name="Group 37"/>
              <p:cNvGrpSpPr>
                <a:grpSpLocks/>
              </p:cNvGrpSpPr>
              <p:nvPr/>
            </p:nvGrpSpPr>
            <p:grpSpPr bwMode="auto">
              <a:xfrm>
                <a:off x="3512" y="1879"/>
                <a:ext cx="1715" cy="1839"/>
                <a:chOff x="536" y="1576"/>
                <a:chExt cx="1715" cy="1839"/>
              </a:xfrm>
            </p:grpSpPr>
            <p:sp>
              <p:nvSpPr>
                <p:cNvPr id="138278" name="Line 38"/>
                <p:cNvSpPr>
                  <a:spLocks noChangeShapeType="1"/>
                </p:cNvSpPr>
                <p:nvPr/>
              </p:nvSpPr>
              <p:spPr bwMode="auto">
                <a:xfrm>
                  <a:off x="701" y="1773"/>
                  <a:ext cx="650" cy="1440"/>
                </a:xfrm>
                <a:prstGeom prst="line">
                  <a:avLst/>
                </a:prstGeom>
                <a:noFill/>
                <a:ln w="9525">
                  <a:solidFill>
                    <a:schemeClr val="tx1"/>
                  </a:solidFill>
                  <a:round/>
                  <a:headEnd/>
                  <a:tailEnd/>
                </a:ln>
                <a:effectLst/>
              </p:spPr>
              <p:txBody>
                <a:bodyPr/>
                <a:lstStyle/>
                <a:p>
                  <a:endParaRPr lang="en-US">
                    <a:latin typeface="Comic Sans MS" pitchFamily="66" charset="0"/>
                  </a:endParaRPr>
                </a:p>
              </p:txBody>
            </p:sp>
            <p:grpSp>
              <p:nvGrpSpPr>
                <p:cNvPr id="7" name="Group 39"/>
                <p:cNvGrpSpPr>
                  <a:grpSpLocks/>
                </p:cNvGrpSpPr>
                <p:nvPr/>
              </p:nvGrpSpPr>
              <p:grpSpPr bwMode="auto">
                <a:xfrm>
                  <a:off x="536" y="1576"/>
                  <a:ext cx="1715" cy="1839"/>
                  <a:chOff x="527" y="1576"/>
                  <a:chExt cx="1715" cy="1839"/>
                </a:xfrm>
              </p:grpSpPr>
              <p:sp>
                <p:nvSpPr>
                  <p:cNvPr id="138280" name="Line 40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378" y="2423"/>
                    <a:ext cx="0" cy="814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1" name="Line 41"/>
                  <p:cNvSpPr>
                    <a:spLocks noChangeShapeType="1"/>
                  </p:cNvSpPr>
                  <p:nvPr/>
                </p:nvSpPr>
                <p:spPr bwMode="auto">
                  <a:xfrm flipH="1">
                    <a:off x="1369" y="1774"/>
                    <a:ext cx="676" cy="667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2" name="Line 42"/>
                  <p:cNvSpPr>
                    <a:spLocks noChangeShapeType="1"/>
                  </p:cNvSpPr>
                  <p:nvPr/>
                </p:nvSpPr>
                <p:spPr bwMode="auto">
                  <a:xfrm>
                    <a:off x="712" y="1773"/>
                    <a:ext cx="1348" cy="0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3" name="Line 43"/>
                  <p:cNvSpPr>
                    <a:spLocks noChangeShapeType="1"/>
                  </p:cNvSpPr>
                  <p:nvPr/>
                </p:nvSpPr>
                <p:spPr bwMode="auto">
                  <a:xfrm flipV="1">
                    <a:off x="1406" y="1762"/>
                    <a:ext cx="654" cy="1415"/>
                  </a:xfrm>
                  <a:prstGeom prst="line">
                    <a:avLst/>
                  </a:prstGeom>
                  <a:noFill/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/>
                  <a:lstStyle/>
                  <a:p>
                    <a:endParaRPr lang="en-US">
                      <a:latin typeface="Comic Sans MS" pitchFamily="66" charset="0"/>
                    </a:endParaRPr>
                  </a:p>
                </p:txBody>
              </p:sp>
              <p:sp>
                <p:nvSpPr>
                  <p:cNvPr id="138284" name="Oval 44"/>
                  <p:cNvSpPr>
                    <a:spLocks noChangeArrowheads="1"/>
                  </p:cNvSpPr>
                  <p:nvPr/>
                </p:nvSpPr>
                <p:spPr bwMode="auto">
                  <a:xfrm>
                    <a:off x="527" y="1578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m</a:t>
                    </a:r>
                  </a:p>
                </p:txBody>
              </p:sp>
              <p:sp>
                <p:nvSpPr>
                  <p:cNvPr id="138285" name="Oval 45"/>
                  <p:cNvSpPr>
                    <a:spLocks noChangeArrowheads="1"/>
                  </p:cNvSpPr>
                  <p:nvPr/>
                </p:nvSpPr>
                <p:spPr bwMode="auto">
                  <a:xfrm>
                    <a:off x="1851" y="1576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1</a:t>
                    </a:r>
                  </a:p>
                </p:txBody>
              </p:sp>
              <p:sp>
                <p:nvSpPr>
                  <p:cNvPr id="138286" name="Oval 46"/>
                  <p:cNvSpPr>
                    <a:spLocks noChangeArrowheads="1"/>
                  </p:cNvSpPr>
                  <p:nvPr/>
                </p:nvSpPr>
                <p:spPr bwMode="auto">
                  <a:xfrm>
                    <a:off x="1191" y="3024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2</a:t>
                    </a:r>
                  </a:p>
                </p:txBody>
              </p:sp>
              <p:sp>
                <p:nvSpPr>
                  <p:cNvPr id="138287" name="Oval 47"/>
                  <p:cNvSpPr>
                    <a:spLocks noChangeArrowheads="1"/>
                  </p:cNvSpPr>
                  <p:nvPr/>
                </p:nvSpPr>
                <p:spPr bwMode="auto">
                  <a:xfrm>
                    <a:off x="1196" y="2205"/>
                    <a:ext cx="391" cy="391"/>
                  </a:xfrm>
                  <a:prstGeom prst="ellipse">
                    <a:avLst/>
                  </a:prstGeom>
                  <a:solidFill>
                    <a:srgbClr val="99FFCC"/>
                  </a:solidFill>
                  <a:ln w="9525">
                    <a:solidFill>
                      <a:schemeClr val="tx1"/>
                    </a:solidFill>
                    <a:round/>
                    <a:headEnd/>
                    <a:tailEnd/>
                  </a:ln>
                  <a:effectLst/>
                </p:spPr>
                <p:txBody>
                  <a:bodyPr wrap="none" anchor="ctr"/>
                  <a:lstStyle/>
                  <a:p>
                    <a:pPr algn="ctr"/>
                    <a:r>
                      <a:rPr lang="en-US" sz="2800" b="1">
                        <a:latin typeface="Comic Sans MS" pitchFamily="66" charset="0"/>
                      </a:rPr>
                      <a:t>d</a:t>
                    </a:r>
                  </a:p>
                </p:txBody>
              </p:sp>
            </p:grpSp>
          </p:grpSp>
          <p:sp>
            <p:nvSpPr>
              <p:cNvPr id="138288" name="Text Box 48"/>
              <p:cNvSpPr txBox="1">
                <a:spLocks noChangeArrowheads="1"/>
              </p:cNvSpPr>
              <p:nvPr/>
            </p:nvSpPr>
            <p:spPr bwMode="auto">
              <a:xfrm>
                <a:off x="3073" y="1572"/>
                <a:ext cx="47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m1d</a:t>
                </a:r>
              </a:p>
              <a:p>
                <a:r>
                  <a:rPr lang="en-US">
                    <a:latin typeface="Comic Sans MS" pitchFamily="66" charset="0"/>
                  </a:rPr>
                  <a:t>m12d</a:t>
                </a:r>
              </a:p>
            </p:txBody>
          </p:sp>
          <p:sp>
            <p:nvSpPr>
              <p:cNvPr id="138289" name="Text Box 49"/>
              <p:cNvSpPr txBox="1">
                <a:spLocks noChangeArrowheads="1"/>
              </p:cNvSpPr>
              <p:nvPr/>
            </p:nvSpPr>
            <p:spPr bwMode="auto">
              <a:xfrm>
                <a:off x="3694" y="3367"/>
                <a:ext cx="404" cy="407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 wrap="none"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2md</a:t>
                </a:r>
              </a:p>
              <a:p>
                <a:r>
                  <a:rPr lang="en-US">
                    <a:latin typeface="Comic Sans MS" pitchFamily="66" charset="0"/>
                  </a:rPr>
                  <a:t>2d</a:t>
                </a:r>
              </a:p>
            </p:txBody>
          </p:sp>
          <p:sp>
            <p:nvSpPr>
              <p:cNvPr id="138290" name="Text Box 50"/>
              <p:cNvSpPr txBox="1">
                <a:spLocks noChangeArrowheads="1"/>
              </p:cNvSpPr>
              <p:nvPr/>
            </p:nvSpPr>
            <p:spPr bwMode="auto">
              <a:xfrm>
                <a:off x="5178" y="1602"/>
                <a:ext cx="356" cy="404"/>
              </a:xfrm>
              <a:prstGeom prst="rect">
                <a:avLst/>
              </a:prstGeom>
              <a:noFill/>
              <a:ln w="9525">
                <a:noFill/>
                <a:miter lim="800000"/>
                <a:headEnd/>
                <a:tailEnd/>
              </a:ln>
              <a:effectLst/>
            </p:spPr>
            <p:txBody>
              <a:bodyPr>
                <a:spAutoFit/>
              </a:bodyPr>
              <a:lstStyle/>
              <a:p>
                <a:r>
                  <a:rPr lang="en-US">
                    <a:latin typeface="Comic Sans MS" pitchFamily="66" charset="0"/>
                  </a:rPr>
                  <a:t>12d</a:t>
                </a:r>
              </a:p>
              <a:p>
                <a:r>
                  <a:rPr lang="en-US">
                    <a:latin typeface="Comic Sans MS" pitchFamily="66" charset="0"/>
                  </a:rPr>
                  <a:t>1d</a:t>
                </a:r>
              </a:p>
            </p:txBody>
          </p:sp>
        </p:grpSp>
        <p:sp>
          <p:nvSpPr>
            <p:cNvPr id="138291" name="Text Box 51"/>
            <p:cNvSpPr txBox="1">
              <a:spLocks noChangeArrowheads="1"/>
            </p:cNvSpPr>
            <p:nvPr/>
          </p:nvSpPr>
          <p:spPr bwMode="auto">
            <a:xfrm>
              <a:off x="3369" y="3873"/>
              <a:ext cx="1998" cy="233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>
              <a:spAutoFit/>
            </a:bodyPr>
            <a:lstStyle/>
            <a:p>
              <a:pPr algn="ctr" rtl="1">
                <a:spcBef>
                  <a:spcPct val="50000"/>
                </a:spcBef>
              </a:pPr>
              <a:endParaRPr lang="en-US" b="1" dirty="0">
                <a:latin typeface="Comic Sans MS" pitchFamily="66" charset="0"/>
              </a:endParaRPr>
            </a:p>
          </p:txBody>
        </p:sp>
      </p:grpSp>
      <p:sp>
        <p:nvSpPr>
          <p:cNvPr id="44" name="Rectangle 3"/>
          <p:cNvSpPr txBox="1">
            <a:spLocks noChangeArrowheads="1"/>
          </p:cNvSpPr>
          <p:nvPr/>
        </p:nvSpPr>
        <p:spPr bwMode="auto">
          <a:xfrm>
            <a:off x="3975660" y="3578064"/>
            <a:ext cx="4346713" cy="151074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square" lIns="91440" tIns="45720" rIns="91440" bIns="45720" numCol="1" anchor="t" anchorCtr="0" compatLnSpc="1">
            <a:prstTxWarp prst="textNoShape">
              <a:avLst/>
            </a:prstTxWarp>
          </a:bodyPr>
          <a:lstStyle/>
          <a:p>
            <a:pPr marL="342900" marR="0" lvl="0" indent="-342900" algn="l" defTabSz="914400" rtl="0" eaLnBrk="1" fontAlgn="base" latinLnBrk="0" hangingPunct="1">
              <a:lnSpc>
                <a:spcPct val="100000"/>
              </a:lnSpc>
              <a:spcBef>
                <a:spcPct val="20000"/>
              </a:spcBef>
              <a:spcAft>
                <a:spcPct val="0"/>
              </a:spcAft>
              <a:buClrTx/>
              <a:buSzTx/>
              <a:tabLst/>
              <a:defRPr/>
            </a:pPr>
            <a:r>
              <a:rPr lang="en-US" sz="2800" kern="0" dirty="0" smtClean="0">
                <a:latin typeface="Comic Sans MS" pitchFamily="66" charset="0"/>
                <a:cs typeface="+mn-cs"/>
              </a:rPr>
              <a:t>	m is able to announce a non-existent route and get away with it.</a:t>
            </a:r>
            <a:endParaRPr kumimoji="0" lang="en-US" sz="2800" b="0" i="0" u="none" strike="noStrike" kern="0" cap="none" spc="0" normalizeH="0" baseline="0" noProof="0" dirty="0">
              <a:ln>
                <a:noFill/>
              </a:ln>
              <a:solidFill>
                <a:schemeClr val="tx1"/>
              </a:solidFill>
              <a:effectLst/>
              <a:uLnTx/>
              <a:uFillTx/>
              <a:latin typeface="Comic Sans MS" pitchFamily="66" charset="0"/>
              <a:ea typeface="+mn-ea"/>
              <a:cs typeface="+mn-cs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266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8613" y="1457325"/>
            <a:ext cx="8815387" cy="5400675"/>
          </a:xfrm>
        </p:spPr>
        <p:txBody>
          <a:bodyPr/>
          <a:lstStyle/>
          <a:p>
            <a:r>
              <a:rPr lang="en-US" sz="3900" dirty="0">
                <a:latin typeface="Comic Sans MS" pitchFamily="66" charset="0"/>
              </a:rPr>
              <a:t>We define the following property:</a:t>
            </a:r>
          </a:p>
          <a:p>
            <a:endParaRPr lang="en-US" sz="1400" dirty="0">
              <a:latin typeface="Comic Sans MS" pitchFamily="66" charset="0"/>
            </a:endParaRPr>
          </a:p>
          <a:p>
            <a:pPr lvl="1"/>
            <a:r>
              <a:rPr lang="en-US" sz="3600" i="1" u="sng" dirty="0">
                <a:latin typeface="Comic Sans MS" pitchFamily="66" charset="0"/>
              </a:rPr>
              <a:t>Route verification</a:t>
            </a:r>
            <a:r>
              <a:rPr lang="en-US" sz="3600" dirty="0">
                <a:latin typeface="Comic Sans MS" pitchFamily="66" charset="0"/>
              </a:rPr>
              <a:t> means that an AS can verify that a route announced by a </a:t>
            </a:r>
            <a:r>
              <a:rPr lang="en-US" sz="3600" dirty="0" err="1">
                <a:latin typeface="Comic Sans MS" pitchFamily="66" charset="0"/>
              </a:rPr>
              <a:t>neighbouring</a:t>
            </a:r>
            <a:r>
              <a:rPr lang="en-US" sz="3600" dirty="0">
                <a:latin typeface="Comic Sans MS" pitchFamily="66" charset="0"/>
              </a:rPr>
              <a:t> AS is available.</a:t>
            </a:r>
          </a:p>
          <a:p>
            <a:pPr lvl="1"/>
            <a:endParaRPr lang="en-US" sz="3600" dirty="0">
              <a:latin typeface="Comic Sans MS" pitchFamily="66" charset="0"/>
            </a:endParaRPr>
          </a:p>
          <a:p>
            <a:r>
              <a:rPr lang="en-US" sz="3900" dirty="0">
                <a:latin typeface="Comic Sans MS" pitchFamily="66" charset="0"/>
              </a:rPr>
              <a:t>Route verification can be achieved via security tools (S-BGP etc</a:t>
            </a:r>
            <a:r>
              <a:rPr lang="en-US" sz="3900" dirty="0" smtClean="0">
                <a:latin typeface="Comic Sans MS" pitchFamily="66" charset="0"/>
              </a:rPr>
              <a:t>.).</a:t>
            </a:r>
            <a:endParaRPr lang="en-US" sz="3900" dirty="0">
              <a:latin typeface="Comic Sans MS" pitchFamily="66" charset="0"/>
            </a:endParaRPr>
          </a:p>
        </p:txBody>
      </p:sp>
      <p:sp>
        <p:nvSpPr>
          <p:cNvPr id="139267" name="Rectangle 3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Making BGP Incentive-Compatible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034" name="Rectangle 2"/>
          <p:cNvSpPr>
            <a:spLocks noGrp="1" noChangeArrowheads="1"/>
          </p:cNvSpPr>
          <p:nvPr>
            <p:ph type="title"/>
          </p:nvPr>
        </p:nvSpPr>
        <p:spPr/>
        <p:txBody>
          <a:bodyPr/>
          <a:lstStyle/>
          <a:p>
            <a:r>
              <a:rPr lang="en-US" sz="4000" dirty="0" err="1" smtClean="0">
                <a:latin typeface="Comic Sans MS" pitchFamily="66" charset="0"/>
              </a:rPr>
              <a:t>Interdomain</a:t>
            </a:r>
            <a:r>
              <a:rPr lang="en-US" sz="4000" dirty="0" smtClean="0">
                <a:latin typeface="Comic Sans MS" pitchFamily="66" charset="0"/>
              </a:rPr>
              <a:t> </a:t>
            </a:r>
            <a:r>
              <a:rPr lang="en-US" sz="4000" dirty="0">
                <a:latin typeface="Comic Sans MS" pitchFamily="66" charset="0"/>
              </a:rPr>
              <a:t>Routing </a:t>
            </a:r>
            <a:r>
              <a:rPr lang="en-US" sz="4000" dirty="0" smtClean="0">
                <a:latin typeface="Comic Sans MS" pitchFamily="66" charset="0"/>
              </a:rPr>
              <a:t>is Hard</a:t>
            </a:r>
            <a:r>
              <a:rPr lang="en-US" sz="4000" dirty="0">
                <a:latin typeface="Comic Sans MS" pitchFamily="66" charset="0"/>
              </a:rPr>
              <a:t>!</a:t>
            </a:r>
          </a:p>
        </p:txBody>
      </p:sp>
      <p:sp>
        <p:nvSpPr>
          <p:cNvPr id="44035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Not shortest path routing!</a:t>
            </a:r>
            <a:br>
              <a:rPr lang="en-US" dirty="0" smtClean="0">
                <a:latin typeface="Comic Sans MS" pitchFamily="66" charset="0"/>
              </a:rPr>
            </a:br>
            <a:endParaRPr lang="en-US" sz="2000" dirty="0">
              <a:latin typeface="Comic Sans MS" pitchFamily="66" charset="0"/>
            </a:endParaRPr>
          </a:p>
          <a:p>
            <a:r>
              <a:rPr lang="en-US" dirty="0" smtClean="0">
                <a:latin typeface="Comic Sans MS" pitchFamily="66" charset="0"/>
              </a:rPr>
              <a:t>Routing policies…</a:t>
            </a:r>
            <a:endParaRPr lang="en-US" dirty="0">
              <a:latin typeface="Comic Sans MS" pitchFamily="66" charset="0"/>
            </a:endParaRPr>
          </a:p>
        </p:txBody>
      </p:sp>
      <p:grpSp>
        <p:nvGrpSpPr>
          <p:cNvPr id="2" name="Group 4"/>
          <p:cNvGrpSpPr>
            <a:grpSpLocks/>
          </p:cNvGrpSpPr>
          <p:nvPr/>
        </p:nvGrpSpPr>
        <p:grpSpPr bwMode="auto">
          <a:xfrm>
            <a:off x="2619375" y="3984625"/>
            <a:ext cx="3919538" cy="1677988"/>
            <a:chOff x="957" y="1008"/>
            <a:chExt cx="3955" cy="1778"/>
          </a:xfrm>
        </p:grpSpPr>
        <p:sp>
          <p:nvSpPr>
            <p:cNvPr id="44037" name="Oval 5"/>
            <p:cNvSpPr>
              <a:spLocks noChangeArrowheads="1"/>
            </p:cNvSpPr>
            <p:nvPr/>
          </p:nvSpPr>
          <p:spPr bwMode="auto">
            <a:xfrm>
              <a:off x="957" y="1697"/>
              <a:ext cx="1015" cy="436"/>
            </a:xfrm>
            <a:prstGeom prst="ellipse">
              <a:avLst/>
            </a:prstGeom>
            <a:solidFill>
              <a:srgbClr val="33CCCC">
                <a:alpha val="34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Comic Sans MS" pitchFamily="66" charset="0"/>
                </a:rPr>
                <a:t>AT&amp;T</a:t>
              </a:r>
            </a:p>
          </p:txBody>
        </p:sp>
        <p:sp>
          <p:nvSpPr>
            <p:cNvPr id="44038" name="Oval 6"/>
            <p:cNvSpPr>
              <a:spLocks noChangeArrowheads="1"/>
            </p:cNvSpPr>
            <p:nvPr/>
          </p:nvSpPr>
          <p:spPr bwMode="auto">
            <a:xfrm>
              <a:off x="2263" y="2387"/>
              <a:ext cx="1016" cy="399"/>
            </a:xfrm>
            <a:prstGeom prst="ellipse">
              <a:avLst/>
            </a:prstGeom>
            <a:solidFill>
              <a:srgbClr val="33CCCC">
                <a:alpha val="35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Comic Sans MS" pitchFamily="66" charset="0"/>
                </a:rPr>
                <a:t>Qwest</a:t>
              </a:r>
            </a:p>
          </p:txBody>
        </p:sp>
        <p:sp>
          <p:nvSpPr>
            <p:cNvPr id="44039" name="Oval 7"/>
            <p:cNvSpPr>
              <a:spLocks noChangeArrowheads="1"/>
            </p:cNvSpPr>
            <p:nvPr/>
          </p:nvSpPr>
          <p:spPr bwMode="auto">
            <a:xfrm>
              <a:off x="2299" y="1008"/>
              <a:ext cx="1343" cy="580"/>
            </a:xfrm>
            <a:prstGeom prst="ellipse">
              <a:avLst/>
            </a:prstGeom>
            <a:solidFill>
              <a:srgbClr val="33CCCC">
                <a:alpha val="35001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endParaRPr lang="en-US" sz="2400">
                <a:latin typeface="Comic Sans MS" pitchFamily="66" charset="0"/>
              </a:endParaRPr>
            </a:p>
          </p:txBody>
        </p:sp>
        <p:sp>
          <p:nvSpPr>
            <p:cNvPr id="44040" name="Oval 8"/>
            <p:cNvSpPr>
              <a:spLocks noChangeArrowheads="1"/>
            </p:cNvSpPr>
            <p:nvPr/>
          </p:nvSpPr>
          <p:spPr bwMode="auto">
            <a:xfrm>
              <a:off x="3642" y="1806"/>
              <a:ext cx="1270" cy="399"/>
            </a:xfrm>
            <a:prstGeom prst="ellipse">
              <a:avLst/>
            </a:prstGeom>
            <a:solidFill>
              <a:srgbClr val="33CCCC">
                <a:alpha val="36000"/>
              </a:srgbClr>
            </a:solidFill>
            <a:ln w="9525">
              <a:solidFill>
                <a:schemeClr val="tx1"/>
              </a:solidFill>
              <a:round/>
              <a:headEnd/>
              <a:tailEnd/>
            </a:ln>
            <a:effectLst/>
          </p:spPr>
          <p:txBody>
            <a:bodyPr wrap="none" anchor="ctr"/>
            <a:lstStyle/>
            <a:p>
              <a:pPr algn="ctr"/>
              <a:r>
                <a:rPr lang="en-US">
                  <a:latin typeface="Comic Sans MS" pitchFamily="66" charset="0"/>
                </a:rPr>
                <a:t>Comcast</a:t>
              </a:r>
            </a:p>
          </p:txBody>
        </p:sp>
        <p:sp>
          <p:nvSpPr>
            <p:cNvPr id="44041" name="Text Box 9"/>
            <p:cNvSpPr txBox="1">
              <a:spLocks noChangeArrowheads="1"/>
            </p:cNvSpPr>
            <p:nvPr/>
          </p:nvSpPr>
          <p:spPr bwMode="auto">
            <a:xfrm>
              <a:off x="2589" y="1166"/>
              <a:ext cx="1019" cy="391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  <a:effectLst/>
          </p:spPr>
          <p:txBody>
            <a:bodyPr wrap="none">
              <a:spAutoFit/>
            </a:bodyPr>
            <a:lstStyle/>
            <a:p>
              <a:r>
                <a:rPr lang="en-US">
                  <a:latin typeface="Comic Sans MS" pitchFamily="66" charset="0"/>
                </a:rPr>
                <a:t>UUNET</a:t>
              </a:r>
            </a:p>
          </p:txBody>
        </p:sp>
        <p:cxnSp>
          <p:nvCxnSpPr>
            <p:cNvPr id="44042" name="AutoShape 10"/>
            <p:cNvCxnSpPr>
              <a:cxnSpLocks noChangeShapeType="1"/>
              <a:stCxn id="44038" idx="7"/>
              <a:endCxn id="44040" idx="3"/>
            </p:cNvCxnSpPr>
            <p:nvPr/>
          </p:nvCxnSpPr>
          <p:spPr bwMode="auto">
            <a:xfrm flipV="1">
              <a:off x="3130" y="2147"/>
              <a:ext cx="698" cy="29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4043" name="AutoShape 11"/>
            <p:cNvCxnSpPr>
              <a:cxnSpLocks noChangeShapeType="1"/>
              <a:stCxn id="44037" idx="7"/>
            </p:cNvCxnSpPr>
            <p:nvPr/>
          </p:nvCxnSpPr>
          <p:spPr bwMode="auto">
            <a:xfrm flipV="1">
              <a:off x="1823" y="1513"/>
              <a:ext cx="681" cy="248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4044" name="AutoShape 12"/>
            <p:cNvCxnSpPr>
              <a:cxnSpLocks noChangeShapeType="1"/>
              <a:stCxn id="44037" idx="5"/>
              <a:endCxn id="44038" idx="1"/>
            </p:cNvCxnSpPr>
            <p:nvPr/>
          </p:nvCxnSpPr>
          <p:spPr bwMode="auto">
            <a:xfrm>
              <a:off x="1823" y="2069"/>
              <a:ext cx="589" cy="376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4045" name="AutoShape 13"/>
            <p:cNvCxnSpPr>
              <a:cxnSpLocks noChangeShapeType="1"/>
              <a:stCxn id="44038" idx="0"/>
              <a:endCxn id="44039" idx="4"/>
            </p:cNvCxnSpPr>
            <p:nvPr/>
          </p:nvCxnSpPr>
          <p:spPr bwMode="auto">
            <a:xfrm flipV="1">
              <a:off x="2771" y="1588"/>
              <a:ext cx="200" cy="799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cxnSp>
          <p:nvCxnSpPr>
            <p:cNvPr id="44046" name="AutoShape 14"/>
            <p:cNvCxnSpPr>
              <a:cxnSpLocks noChangeShapeType="1"/>
              <a:stCxn id="44040" idx="1"/>
              <a:endCxn id="44039" idx="5"/>
            </p:cNvCxnSpPr>
            <p:nvPr/>
          </p:nvCxnSpPr>
          <p:spPr bwMode="auto">
            <a:xfrm flipH="1" flipV="1">
              <a:off x="3445" y="1503"/>
              <a:ext cx="383" cy="361"/>
            </a:xfrm>
            <a:prstGeom prst="straightConnector1">
              <a:avLst/>
            </a:prstGeom>
            <a:noFill/>
            <a:ln w="9525">
              <a:solidFill>
                <a:schemeClr val="tx1"/>
              </a:solidFill>
              <a:round/>
              <a:headEnd type="triangle" w="med" len="med"/>
              <a:tailEnd type="triangle" w="med" len="med"/>
            </a:ln>
            <a:effectLst/>
          </p:spPr>
        </p:cxnSp>
        <p:sp>
          <p:nvSpPr>
            <p:cNvPr id="44047" name="Freeform 15"/>
            <p:cNvSpPr>
              <a:spLocks/>
            </p:cNvSpPr>
            <p:nvPr/>
          </p:nvSpPr>
          <p:spPr bwMode="auto">
            <a:xfrm>
              <a:off x="2510" y="1403"/>
              <a:ext cx="919" cy="110"/>
            </a:xfrm>
            <a:custGeom>
              <a:avLst/>
              <a:gdLst/>
              <a:ahLst/>
              <a:cxnLst>
                <a:cxn ang="0">
                  <a:pos x="0" y="110"/>
                </a:cxn>
                <a:cxn ang="0">
                  <a:pos x="479" y="4"/>
                </a:cxn>
                <a:cxn ang="0">
                  <a:pos x="919" y="88"/>
                </a:cxn>
              </a:cxnLst>
              <a:rect l="0" t="0" r="r" b="b"/>
              <a:pathLst>
                <a:path w="919" h="110">
                  <a:moveTo>
                    <a:pt x="0" y="110"/>
                  </a:moveTo>
                  <a:cubicBezTo>
                    <a:pt x="81" y="92"/>
                    <a:pt x="326" y="8"/>
                    <a:pt x="479" y="4"/>
                  </a:cubicBezTo>
                  <a:cubicBezTo>
                    <a:pt x="632" y="0"/>
                    <a:pt x="827" y="70"/>
                    <a:pt x="919" y="88"/>
                  </a:cubicBezTo>
                </a:path>
              </a:pathLst>
            </a:custGeom>
            <a:noFill/>
            <a:ln w="19050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44048" name="Freeform 16"/>
            <p:cNvSpPr>
              <a:spLocks/>
            </p:cNvSpPr>
            <p:nvPr/>
          </p:nvSpPr>
          <p:spPr bwMode="auto">
            <a:xfrm>
              <a:off x="2408" y="2460"/>
              <a:ext cx="719" cy="25"/>
            </a:xfrm>
            <a:custGeom>
              <a:avLst/>
              <a:gdLst/>
              <a:ahLst/>
              <a:cxnLst>
                <a:cxn ang="0">
                  <a:pos x="0" y="0"/>
                </a:cxn>
                <a:cxn ang="0">
                  <a:pos x="456" y="16"/>
                </a:cxn>
                <a:cxn ang="0">
                  <a:pos x="563" y="24"/>
                </a:cxn>
                <a:cxn ang="0">
                  <a:pos x="719" y="7"/>
                </a:cxn>
              </a:cxnLst>
              <a:rect l="0" t="0" r="r" b="b"/>
              <a:pathLst>
                <a:path w="719" h="25">
                  <a:moveTo>
                    <a:pt x="0" y="0"/>
                  </a:moveTo>
                  <a:cubicBezTo>
                    <a:pt x="76" y="3"/>
                    <a:pt x="362" y="12"/>
                    <a:pt x="456" y="16"/>
                  </a:cubicBezTo>
                  <a:cubicBezTo>
                    <a:pt x="550" y="20"/>
                    <a:pt x="519" y="25"/>
                    <a:pt x="563" y="24"/>
                  </a:cubicBezTo>
                  <a:cubicBezTo>
                    <a:pt x="607" y="23"/>
                    <a:pt x="687" y="11"/>
                    <a:pt x="719" y="7"/>
                  </a:cubicBezTo>
                </a:path>
              </a:pathLst>
            </a:custGeom>
            <a:noFill/>
            <a:ln w="19050">
              <a:solidFill>
                <a:srgbClr val="CC00CC"/>
              </a:solidFill>
              <a:round/>
              <a:headEnd/>
              <a:tailEnd type="arrow" w="med" len="med"/>
            </a:ln>
            <a:effectLst/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  <p:sp>
        <p:nvSpPr>
          <p:cNvPr id="44049" name="AutoShape 17"/>
          <p:cNvSpPr>
            <a:spLocks noChangeArrowheads="1"/>
          </p:cNvSpPr>
          <p:nvPr/>
        </p:nvSpPr>
        <p:spPr bwMode="auto">
          <a:xfrm rot="10800000">
            <a:off x="792163" y="5795963"/>
            <a:ext cx="3038475" cy="706437"/>
          </a:xfrm>
          <a:prstGeom prst="wedgeRoundRectCallout">
            <a:avLst>
              <a:gd name="adj1" fmla="val -56324"/>
              <a:gd name="adj2" fmla="val 92468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44050" name="Text Box 18"/>
          <p:cNvSpPr txBox="1">
            <a:spLocks noChangeArrowheads="1"/>
          </p:cNvSpPr>
          <p:nvPr/>
        </p:nvSpPr>
        <p:spPr bwMode="auto">
          <a:xfrm>
            <a:off x="966788" y="5842000"/>
            <a:ext cx="2774950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r>
              <a:rPr lang="en-US" dirty="0">
                <a:latin typeface="Comic Sans MS" pitchFamily="66" charset="0"/>
              </a:rPr>
              <a:t>My link to UUNET is </a:t>
            </a:r>
            <a:r>
              <a:rPr lang="en-US" dirty="0" smtClean="0">
                <a:latin typeface="Comic Sans MS" pitchFamily="66" charset="0"/>
              </a:rPr>
              <a:t>for only for backup.</a:t>
            </a:r>
            <a:endParaRPr lang="en-US" dirty="0">
              <a:latin typeface="Comic Sans MS" pitchFamily="66" charset="0"/>
            </a:endParaRPr>
          </a:p>
        </p:txBody>
      </p:sp>
      <p:sp>
        <p:nvSpPr>
          <p:cNvPr id="44051" name="AutoShape 19"/>
          <p:cNvSpPr>
            <a:spLocks noChangeArrowheads="1"/>
          </p:cNvSpPr>
          <p:nvPr/>
        </p:nvSpPr>
        <p:spPr bwMode="auto">
          <a:xfrm rot="10800000">
            <a:off x="409575" y="3792538"/>
            <a:ext cx="2139950" cy="741362"/>
          </a:xfrm>
          <a:prstGeom prst="wedgeRoundRectCallout">
            <a:avLst>
              <a:gd name="adj1" fmla="val -63060"/>
              <a:gd name="adj2" fmla="val -74412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44052" name="Text Box 20"/>
          <p:cNvSpPr txBox="1">
            <a:spLocks noChangeArrowheads="1"/>
          </p:cNvSpPr>
          <p:nvPr/>
        </p:nvSpPr>
        <p:spPr bwMode="auto">
          <a:xfrm>
            <a:off x="528638" y="3852863"/>
            <a:ext cx="1967205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>
                <a:latin typeface="Comic Sans MS" pitchFamily="66" charset="0"/>
              </a:rPr>
              <a:t>Load-balance my</a:t>
            </a:r>
            <a:br>
              <a:rPr lang="en-US">
                <a:latin typeface="Comic Sans MS" pitchFamily="66" charset="0"/>
              </a:rPr>
            </a:br>
            <a:r>
              <a:rPr lang="en-US">
                <a:latin typeface="Comic Sans MS" pitchFamily="66" charset="0"/>
              </a:rPr>
              <a:t>outgoing traffic.</a:t>
            </a:r>
          </a:p>
        </p:txBody>
      </p:sp>
      <p:sp>
        <p:nvSpPr>
          <p:cNvPr id="44054" name="AutoShape 22"/>
          <p:cNvSpPr>
            <a:spLocks noChangeArrowheads="1"/>
          </p:cNvSpPr>
          <p:nvPr/>
        </p:nvSpPr>
        <p:spPr bwMode="auto">
          <a:xfrm rot="10800000">
            <a:off x="6191250" y="3498850"/>
            <a:ext cx="1760538" cy="741363"/>
          </a:xfrm>
          <a:prstGeom prst="wedgeRoundRectCallout">
            <a:avLst>
              <a:gd name="adj1" fmla="val 121412"/>
              <a:gd name="adj2" fmla="val -30731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44053" name="Text Box 21"/>
          <p:cNvSpPr txBox="1">
            <a:spLocks noChangeArrowheads="1"/>
          </p:cNvSpPr>
          <p:nvPr/>
        </p:nvSpPr>
        <p:spPr bwMode="auto">
          <a:xfrm>
            <a:off x="6203950" y="3541713"/>
            <a:ext cx="1842171" cy="64633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wrap="none">
            <a:spAutoFit/>
          </a:bodyPr>
          <a:lstStyle/>
          <a:p>
            <a:r>
              <a:rPr lang="en-US" dirty="0">
                <a:latin typeface="Comic Sans MS" pitchFamily="66" charset="0"/>
              </a:rPr>
              <a:t>Always choose</a:t>
            </a:r>
            <a:br>
              <a:rPr lang="en-US" dirty="0">
                <a:latin typeface="Comic Sans MS" pitchFamily="66" charset="0"/>
              </a:rPr>
            </a:br>
            <a:r>
              <a:rPr lang="en-US" dirty="0">
                <a:latin typeface="Comic Sans MS" pitchFamily="66" charset="0"/>
              </a:rPr>
              <a:t>shortest paths.</a:t>
            </a:r>
          </a:p>
        </p:txBody>
      </p:sp>
      <p:sp>
        <p:nvSpPr>
          <p:cNvPr id="44055" name="AutoShape 23"/>
          <p:cNvSpPr>
            <a:spLocks noChangeArrowheads="1"/>
          </p:cNvSpPr>
          <p:nvPr/>
        </p:nvSpPr>
        <p:spPr bwMode="auto">
          <a:xfrm rot="10800000">
            <a:off x="6605588" y="5586413"/>
            <a:ext cx="1844675" cy="1000125"/>
          </a:xfrm>
          <a:prstGeom prst="wedgeRoundRectCallout">
            <a:avLst>
              <a:gd name="adj1" fmla="val 60065"/>
              <a:gd name="adj2" fmla="val 116028"/>
              <a:gd name="adj3" fmla="val 16667"/>
            </a:avLst>
          </a:prstGeom>
          <a:solidFill>
            <a:srgbClr val="FFFF66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rot="10800000"/>
          <a:lstStyle/>
          <a:p>
            <a:pPr algn="ctr"/>
            <a:endParaRPr lang="en-US">
              <a:latin typeface="Comic Sans MS" pitchFamily="66" charset="0"/>
            </a:endParaRPr>
          </a:p>
        </p:txBody>
      </p:sp>
      <p:sp>
        <p:nvSpPr>
          <p:cNvPr id="44056" name="Text Box 24"/>
          <p:cNvSpPr txBox="1">
            <a:spLocks noChangeArrowheads="1"/>
          </p:cNvSpPr>
          <p:nvPr/>
        </p:nvSpPr>
        <p:spPr bwMode="auto">
          <a:xfrm>
            <a:off x="6645275" y="5641975"/>
            <a:ext cx="1898650" cy="92333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>
              <a:spcBef>
                <a:spcPct val="50000"/>
              </a:spcBef>
            </a:pPr>
            <a:r>
              <a:rPr lang="en-US" dirty="0">
                <a:latin typeface="Comic Sans MS" pitchFamily="66" charset="0"/>
              </a:rPr>
              <a:t>Avoid routes through AT&amp;T </a:t>
            </a:r>
            <a:r>
              <a:rPr lang="en-US" dirty="0" smtClean="0">
                <a:latin typeface="Comic Sans MS" pitchFamily="66" charset="0"/>
              </a:rPr>
              <a:t>if possible</a:t>
            </a:r>
            <a:r>
              <a:rPr lang="en-US" dirty="0">
                <a:latin typeface="Comic Sans MS" pitchFamily="66" charset="0"/>
              </a:rPr>
              <a:t>.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3362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249101" y="1457325"/>
            <a:ext cx="8348662" cy="4943475"/>
          </a:xfrm>
        </p:spPr>
        <p:txBody>
          <a:bodyPr/>
          <a:lstStyle/>
          <a:p>
            <a:r>
              <a:rPr lang="en-US" sz="3500" dirty="0">
                <a:latin typeface="Comic Sans MS" pitchFamily="66" charset="0"/>
              </a:rPr>
              <a:t>Many forms of </a:t>
            </a:r>
            <a:r>
              <a:rPr lang="en-US" sz="3500" dirty="0" smtClean="0">
                <a:latin typeface="Comic Sans MS" pitchFamily="66" charset="0"/>
              </a:rPr>
              <a:t>non-BGP-compliant </a:t>
            </a:r>
            <a:r>
              <a:rPr lang="en-US" sz="3500" dirty="0" err="1" smtClean="0">
                <a:latin typeface="Comic Sans MS" pitchFamily="66" charset="0"/>
              </a:rPr>
              <a:t>behaviours</a:t>
            </a:r>
            <a:r>
              <a:rPr lang="en-US" sz="3500" dirty="0" smtClean="0">
                <a:latin typeface="Comic Sans MS" pitchFamily="66" charset="0"/>
              </a:rPr>
              <a:t> still possible:</a:t>
            </a:r>
            <a:endParaRPr lang="en-US" sz="3500" dirty="0">
              <a:latin typeface="Comic Sans MS" pitchFamily="66" charset="0"/>
            </a:endParaRPr>
          </a:p>
          <a:p>
            <a:pPr lvl="1"/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Data-plane-control-plane mismatch.</a:t>
            </a:r>
            <a:endParaRPr lang="en-US" dirty="0">
              <a:latin typeface="Comic Sans MS" pitchFamily="66" charset="0"/>
            </a:endParaRPr>
          </a:p>
          <a:p>
            <a:pPr lvl="1"/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Reporting </a:t>
            </a:r>
            <a:r>
              <a:rPr lang="en-US" dirty="0">
                <a:latin typeface="Comic Sans MS" pitchFamily="66" charset="0"/>
              </a:rPr>
              <a:t>inconsistent information</a:t>
            </a:r>
            <a:r>
              <a:rPr lang="en-US" dirty="0" smtClean="0">
                <a:latin typeface="Comic Sans MS" pitchFamily="66" charset="0"/>
              </a:rPr>
              <a:t>.</a:t>
            </a:r>
            <a:endParaRPr lang="en-US" dirty="0">
              <a:latin typeface="Comic Sans MS" pitchFamily="66" charset="0"/>
            </a:endParaRPr>
          </a:p>
          <a:p>
            <a:pPr lvl="1"/>
            <a:endParaRPr lang="en-US" dirty="0" smtClean="0">
              <a:latin typeface="Comic Sans MS" pitchFamily="66" charset="0"/>
            </a:endParaRPr>
          </a:p>
          <a:p>
            <a:pPr lvl="1"/>
            <a:r>
              <a:rPr lang="en-US" dirty="0" smtClean="0">
                <a:latin typeface="Comic Sans MS" pitchFamily="66" charset="0"/>
              </a:rPr>
              <a:t>…</a:t>
            </a:r>
            <a:endParaRPr lang="en-US" sz="3200" dirty="0">
              <a:latin typeface="Comic Sans MS" pitchFamily="66" charset="0"/>
            </a:endParaRPr>
          </a:p>
        </p:txBody>
      </p:sp>
      <p:sp>
        <p:nvSpPr>
          <p:cNvPr id="143363" name="Rectangle 3"/>
          <p:cNvSpPr>
            <a:spLocks noGrp="1" noChangeArrowheads="1"/>
          </p:cNvSpPr>
          <p:nvPr>
            <p:ph type="title"/>
          </p:nvPr>
        </p:nvSpPr>
        <p:spPr>
          <a:xfrm>
            <a:off x="377688" y="131763"/>
            <a:ext cx="8229600" cy="1143000"/>
          </a:xfrm>
        </p:spPr>
        <p:txBody>
          <a:bodyPr/>
          <a:lstStyle/>
          <a:p>
            <a:r>
              <a:rPr lang="en-US">
                <a:latin typeface="Comic Sans MS" pitchFamily="66" charset="0"/>
              </a:rPr>
              <a:t>Does this solve the problem?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0290" name="Rectangle 2"/>
          <p:cNvSpPr>
            <a:spLocks noGrp="1" noChangeArrowheads="1"/>
          </p:cNvSpPr>
          <p:nvPr>
            <p:ph type="body" idx="1"/>
          </p:nvPr>
        </p:nvSpPr>
        <p:spPr>
          <a:xfrm>
            <a:off x="328613" y="1573769"/>
            <a:ext cx="8348662" cy="4451350"/>
          </a:xfrm>
        </p:spPr>
        <p:txBody>
          <a:bodyPr/>
          <a:lstStyle/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700" b="1" u="sng" dirty="0" err="1" smtClean="0">
                <a:solidFill>
                  <a:srgbClr val="FF0000"/>
                </a:solidFill>
                <a:latin typeface="Comic Sans MS" pitchFamily="66" charset="0"/>
              </a:rPr>
              <a:t>Thm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</a:rPr>
              <a:t> [Levin-S-</a:t>
            </a:r>
            <a:r>
              <a:rPr lang="en-US" sz="2800" b="1" u="sng" dirty="0" err="1" smtClean="0">
                <a:solidFill>
                  <a:srgbClr val="FF0000"/>
                </a:solidFill>
                <a:latin typeface="Comic Sans MS" pitchFamily="66" charset="0"/>
              </a:rPr>
              <a:t>Zohar</a:t>
            </a:r>
            <a:r>
              <a:rPr lang="en-US" sz="2800" b="1" u="sng" dirty="0" smtClean="0">
                <a:solidFill>
                  <a:srgbClr val="FF0000"/>
                </a:solidFill>
                <a:latin typeface="Comic Sans MS" pitchFamily="66" charset="0"/>
              </a:rPr>
              <a:t>]</a:t>
            </a:r>
            <a:r>
              <a:rPr lang="en-US" sz="3700" b="1" dirty="0" smtClean="0">
                <a:solidFill>
                  <a:srgbClr val="FF0000"/>
                </a:solidFill>
                <a:latin typeface="Comic Sans MS" pitchFamily="66" charset="0"/>
              </a:rPr>
              <a:t>: </a:t>
            </a:r>
            <a:r>
              <a:rPr lang="en-US" sz="3700" dirty="0" smtClean="0">
                <a:latin typeface="Comic Sans MS" pitchFamily="66" charset="0"/>
              </a:rPr>
              <a:t>Security enhancements of BGP are incentive-compatible (and even collusion-proof).</a:t>
            </a:r>
            <a:endParaRPr lang="en-US" sz="3700" dirty="0">
              <a:latin typeface="Comic Sans MS" pitchFamily="66" charset="0"/>
            </a:endParaRP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omic Sans MS" pitchFamily="66" charset="0"/>
            </a:endParaRPr>
          </a:p>
          <a:p>
            <a:pPr marL="341313" indent="-341313" defTabSz="457200"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700" dirty="0" smtClean="0">
                <a:latin typeface="Comic Sans MS" pitchFamily="66" charset="0"/>
              </a:rPr>
              <a:t>The connections between security and </a:t>
            </a:r>
            <a:r>
              <a:rPr lang="en-US" sz="3700" dirty="0" err="1" smtClean="0">
                <a:latin typeface="Comic Sans MS" pitchFamily="66" charset="0"/>
              </a:rPr>
              <a:t>incetives</a:t>
            </a:r>
            <a:r>
              <a:rPr lang="en-US" sz="3700" dirty="0" smtClean="0">
                <a:latin typeface="Comic Sans MS" pitchFamily="66" charset="0"/>
              </a:rPr>
              <a:t> in </a:t>
            </a:r>
            <a:r>
              <a:rPr lang="en-US" sz="3700" dirty="0" err="1" smtClean="0">
                <a:latin typeface="Comic Sans MS" pitchFamily="66" charset="0"/>
              </a:rPr>
              <a:t>interdomain</a:t>
            </a:r>
            <a:r>
              <a:rPr lang="en-US" sz="3700" dirty="0" smtClean="0">
                <a:latin typeface="Comic Sans MS" pitchFamily="66" charset="0"/>
              </a:rPr>
              <a:t> routing are further explored in </a:t>
            </a:r>
            <a:r>
              <a:rPr lang="en-US" dirty="0" smtClean="0">
                <a:latin typeface="Comic Sans MS" pitchFamily="66" charset="0"/>
              </a:rPr>
              <a:t>[Goldberg-</a:t>
            </a:r>
            <a:r>
              <a:rPr lang="en-US" dirty="0" err="1" smtClean="0">
                <a:latin typeface="Comic Sans MS" pitchFamily="66" charset="0"/>
              </a:rPr>
              <a:t>Halevi</a:t>
            </a:r>
            <a:r>
              <a:rPr lang="en-US" dirty="0" smtClean="0">
                <a:latin typeface="Comic Sans MS" pitchFamily="66" charset="0"/>
              </a:rPr>
              <a:t>-</a:t>
            </a:r>
            <a:r>
              <a:rPr lang="en-US" dirty="0" err="1" smtClean="0">
                <a:latin typeface="Comic Sans MS" pitchFamily="66" charset="0"/>
              </a:rPr>
              <a:t>Jaggard</a:t>
            </a:r>
            <a:r>
              <a:rPr lang="en-US" dirty="0" smtClean="0">
                <a:latin typeface="Comic Sans MS" pitchFamily="66" charset="0"/>
              </a:rPr>
              <a:t>-</a:t>
            </a:r>
            <a:r>
              <a:rPr lang="en-US" dirty="0" err="1" smtClean="0">
                <a:latin typeface="Comic Sans MS" pitchFamily="66" charset="0"/>
              </a:rPr>
              <a:t>Ramachandran</a:t>
            </a:r>
            <a:r>
              <a:rPr lang="en-US" dirty="0" smtClean="0">
                <a:latin typeface="Comic Sans MS" pitchFamily="66" charset="0"/>
              </a:rPr>
              <a:t>-Wright]</a:t>
            </a:r>
            <a:endParaRPr lang="en-US" sz="3700" dirty="0" smtClean="0">
              <a:latin typeface="Comic Sans MS" pitchFamily="66" charset="0"/>
            </a:endParaRPr>
          </a:p>
        </p:txBody>
      </p:sp>
      <p:sp>
        <p:nvSpPr>
          <p:cNvPr id="140291" name="Rectangle 3"/>
          <p:cNvSpPr>
            <a:spLocks noGrp="1" noChangeArrowheads="1"/>
          </p:cNvSpPr>
          <p:nvPr>
            <p:ph type="title"/>
          </p:nvPr>
        </p:nvSpPr>
        <p:spPr>
          <a:xfrm>
            <a:off x="457200" y="10001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Yet…</a:t>
            </a:r>
            <a:endParaRPr lang="en-US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9571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  <a:endParaRPr lang="en-US" dirty="0" smtClean="0">
              <a:latin typeface="Comic Sans MS" pitchFamily="66" charset="0"/>
            </a:endParaRPr>
          </a:p>
        </p:txBody>
      </p:sp>
      <p:sp>
        <p:nvSpPr>
          <p:cNvPr id="109581" name="Rectangle 13"/>
          <p:cNvSpPr>
            <a:spLocks noChangeArrowheads="1"/>
          </p:cNvSpPr>
          <p:nvPr/>
        </p:nvSpPr>
        <p:spPr bwMode="auto">
          <a:xfrm>
            <a:off x="457200" y="2011013"/>
            <a:ext cx="8229600" cy="35814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Game theory and economics can be useful in addressing fundamental networking concerns.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200" dirty="0" smtClean="0">
                <a:latin typeface="Comic Sans MS" pitchFamily="66" charset="0"/>
              </a:rPr>
              <a:t>Not just in </a:t>
            </a:r>
            <a:r>
              <a:rPr lang="en-US" sz="3200" dirty="0" err="1" smtClean="0">
                <a:latin typeface="Comic Sans MS" pitchFamily="66" charset="0"/>
              </a:rPr>
              <a:t>interdomain</a:t>
            </a:r>
            <a:r>
              <a:rPr lang="en-US" sz="3200" dirty="0" smtClean="0">
                <a:latin typeface="Comic Sans MS" pitchFamily="66" charset="0"/>
              </a:rPr>
              <a:t> routing!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200" dirty="0" smtClean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000" dirty="0" smtClean="0">
              <a:latin typeface="Comic Sans MS" pitchFamily="66" charset="0"/>
            </a:endParaRPr>
          </a:p>
        </p:txBody>
      </p:sp>
      <p:sp>
        <p:nvSpPr>
          <p:cNvPr id="109583" name="Rectangle 15"/>
          <p:cNvSpPr>
            <a:spLocks noGrp="1" noChangeArrowheads="1"/>
          </p:cNvSpPr>
          <p:nvPr>
            <p:ph type="title"/>
          </p:nvPr>
        </p:nvSpPr>
        <p:spPr>
          <a:noFill/>
          <a:ln/>
        </p:spPr>
        <p:txBody>
          <a:bodyPr/>
          <a:lstStyle/>
          <a:p>
            <a:r>
              <a:rPr lang="en-US" sz="4000" dirty="0" smtClean="0">
                <a:latin typeface="Comic Sans MS" pitchFamily="66" charset="0"/>
              </a:rPr>
              <a:t>To Conclude</a:t>
            </a:r>
            <a:endParaRPr lang="en-US" sz="40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1016000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797050" y="2892425"/>
            <a:ext cx="6753225" cy="8402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40000"/>
              </a:spcBef>
            </a:pPr>
            <a:r>
              <a:rPr lang="en-US" sz="5400" b="1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Thank You</a:t>
            </a:r>
          </a:p>
        </p:txBody>
      </p:sp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7074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33350"/>
            <a:ext cx="82296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BGP</a:t>
            </a:r>
            <a:endParaRPr lang="en-US" sz="2000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7075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/>
              <a:t> </a:t>
            </a:r>
          </a:p>
        </p:txBody>
      </p:sp>
      <p:sp>
        <p:nvSpPr>
          <p:cNvPr id="102452" name="Rectangle 52"/>
          <p:cNvSpPr>
            <a:spLocks noChangeArrowheads="1"/>
          </p:cNvSpPr>
          <p:nvPr/>
        </p:nvSpPr>
        <p:spPr bwMode="auto">
          <a:xfrm>
            <a:off x="242888" y="1600200"/>
            <a:ext cx="8443912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>
                <a:latin typeface="Comic Sans MS" pitchFamily="66" charset="0"/>
              </a:rPr>
              <a:t>Routes to every destination AS are computed </a:t>
            </a:r>
            <a:r>
              <a:rPr lang="en-GB" sz="3200" i="1" u="sng" dirty="0">
                <a:latin typeface="Comic Sans MS" pitchFamily="66" charset="0"/>
              </a:rPr>
              <a:t>independently</a:t>
            </a:r>
            <a:r>
              <a:rPr lang="en-GB" sz="3200" dirty="0" smtClean="0">
                <a:latin typeface="Comic Sans MS" pitchFamily="66" charset="0"/>
              </a:rPr>
              <a:t>.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2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200" dirty="0" smtClean="0">
                <a:latin typeface="Comic Sans MS" pitchFamily="66" charset="0"/>
              </a:rPr>
              <a:t>Each node (AS) has preferences over all (simple) routes between itself and the destination.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6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36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2500" dirty="0">
              <a:latin typeface="Comic Sans MS" pitchFamily="66" charset="0"/>
            </a:endParaRPr>
          </a:p>
        </p:txBody>
      </p:sp>
      <p:grpSp>
        <p:nvGrpSpPr>
          <p:cNvPr id="17" name="Group 4"/>
          <p:cNvGrpSpPr>
            <a:grpSpLocks/>
          </p:cNvGrpSpPr>
          <p:nvPr/>
        </p:nvGrpSpPr>
        <p:grpSpPr bwMode="auto">
          <a:xfrm>
            <a:off x="349250" y="5147848"/>
            <a:ext cx="8497888" cy="1309687"/>
            <a:chOff x="220" y="3201"/>
            <a:chExt cx="5353" cy="825"/>
          </a:xfrm>
        </p:grpSpPr>
        <p:sp>
          <p:nvSpPr>
            <p:cNvPr id="18" name="Rectangle 5"/>
            <p:cNvSpPr>
              <a:spLocks noChangeArrowheads="1"/>
            </p:cNvSpPr>
            <p:nvPr/>
          </p:nvSpPr>
          <p:spPr bwMode="auto">
            <a:xfrm>
              <a:off x="645" y="3215"/>
              <a:ext cx="4507" cy="811"/>
            </a:xfrm>
            <a:prstGeom prst="rect">
              <a:avLst/>
            </a:prstGeom>
            <a:solidFill>
              <a:schemeClr val="bg2">
                <a:alpha val="20000"/>
              </a:schemeClr>
            </a:solidFill>
            <a:ln w="12700">
              <a:solidFill>
                <a:schemeClr val="tx1"/>
              </a:solidFill>
              <a:prstDash val="dash"/>
              <a:miter lim="800000"/>
              <a:headEnd/>
              <a:tailEnd/>
            </a:ln>
          </p:spPr>
          <p:txBody>
            <a:bodyPr wrap="none" anchor="ctr"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19" name="Text Box 6"/>
            <p:cNvSpPr txBox="1">
              <a:spLocks noChangeArrowheads="1"/>
            </p:cNvSpPr>
            <p:nvPr/>
          </p:nvSpPr>
          <p:spPr bwMode="auto">
            <a:xfrm>
              <a:off x="661" y="3201"/>
              <a:ext cx="1256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 smtClean="0">
                  <a:latin typeface="Comic Sans MS" pitchFamily="66" charset="0"/>
                </a:rPr>
                <a:t>Import</a:t>
              </a:r>
            </a:p>
            <a:p>
              <a:pPr algn="ctr"/>
              <a:r>
                <a:rPr lang="en-US" sz="2400" dirty="0" smtClean="0">
                  <a:latin typeface="Comic Sans MS" pitchFamily="66" charset="0"/>
                </a:rPr>
                <a:t>routes </a:t>
              </a:r>
              <a:r>
                <a:rPr lang="en-US" sz="2400" dirty="0">
                  <a:latin typeface="Comic Sans MS" pitchFamily="66" charset="0"/>
                </a:rPr>
                <a:t>from </a:t>
              </a:r>
              <a:r>
                <a:rPr lang="en-US" sz="2400" dirty="0" err="1">
                  <a:latin typeface="Comic Sans MS" pitchFamily="66" charset="0"/>
                </a:rPr>
                <a:t>neighbours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20" name="Text Box 7"/>
            <p:cNvSpPr txBox="1">
              <a:spLocks noChangeArrowheads="1"/>
            </p:cNvSpPr>
            <p:nvPr/>
          </p:nvSpPr>
          <p:spPr bwMode="auto">
            <a:xfrm>
              <a:off x="2444" y="3205"/>
              <a:ext cx="1017" cy="756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400" dirty="0" smtClean="0">
                  <a:latin typeface="Comic Sans MS" pitchFamily="66" charset="0"/>
                </a:rPr>
                <a:t>Choose</a:t>
              </a:r>
              <a:r>
                <a:rPr lang="en-US" sz="2400" dirty="0">
                  <a:latin typeface="Comic Sans MS" pitchFamily="66" charset="0"/>
                </a:rPr>
                <a:t/>
              </a:r>
              <a:br>
                <a:rPr lang="en-US" sz="2400" dirty="0">
                  <a:latin typeface="Comic Sans MS" pitchFamily="66" charset="0"/>
                </a:rPr>
              </a:br>
              <a:r>
                <a:rPr lang="en-US" sz="2400" dirty="0">
                  <a:latin typeface="Comic Sans MS" pitchFamily="66" charset="0"/>
                </a:rPr>
                <a:t>“best” </a:t>
              </a:r>
              <a:r>
                <a:rPr lang="en-US" sz="2400" dirty="0" err="1">
                  <a:latin typeface="Comic Sans MS" pitchFamily="66" charset="0"/>
                </a:rPr>
                <a:t>neighbour</a:t>
              </a:r>
              <a:endParaRPr lang="en-US" sz="2400" dirty="0">
                <a:latin typeface="Comic Sans MS" pitchFamily="66" charset="0"/>
              </a:endParaRPr>
            </a:p>
          </p:txBody>
        </p:sp>
        <p:sp>
          <p:nvSpPr>
            <p:cNvPr id="21" name="Line 8"/>
            <p:cNvSpPr>
              <a:spLocks noChangeShapeType="1"/>
            </p:cNvSpPr>
            <p:nvPr/>
          </p:nvSpPr>
          <p:spPr bwMode="auto">
            <a:xfrm>
              <a:off x="1924" y="3575"/>
              <a:ext cx="412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22" name="Line 9"/>
            <p:cNvSpPr>
              <a:spLocks noChangeShapeType="1"/>
            </p:cNvSpPr>
            <p:nvPr/>
          </p:nvSpPr>
          <p:spPr bwMode="auto">
            <a:xfrm>
              <a:off x="220" y="3575"/>
              <a:ext cx="3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23" name="Line 10"/>
            <p:cNvSpPr>
              <a:spLocks noChangeShapeType="1"/>
            </p:cNvSpPr>
            <p:nvPr/>
          </p:nvSpPr>
          <p:spPr bwMode="auto">
            <a:xfrm>
              <a:off x="3487" y="3575"/>
              <a:ext cx="409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  <p:sp>
          <p:nvSpPr>
            <p:cNvPr id="24" name="Text Box 11"/>
            <p:cNvSpPr txBox="1">
              <a:spLocks noChangeArrowheads="1"/>
            </p:cNvSpPr>
            <p:nvPr/>
          </p:nvSpPr>
          <p:spPr bwMode="auto">
            <a:xfrm>
              <a:off x="3945" y="3203"/>
              <a:ext cx="1247" cy="727"/>
            </a:xfrm>
            <a:prstGeom prst="rect">
              <a:avLst/>
            </a:prstGeom>
            <a:noFill/>
            <a:ln w="9525">
              <a:noFill/>
              <a:miter lim="800000"/>
              <a:headEnd/>
              <a:tailEnd/>
            </a:ln>
          </p:spPr>
          <p:txBody>
            <a:bodyPr>
              <a:spAutoFit/>
            </a:bodyPr>
            <a:lstStyle/>
            <a:p>
              <a:pPr algn="ctr"/>
              <a:r>
                <a:rPr lang="en-US" sz="2300" dirty="0" smtClean="0">
                  <a:latin typeface="Comic Sans MS" pitchFamily="66" charset="0"/>
                </a:rPr>
                <a:t>Export (or not) to </a:t>
              </a:r>
              <a:r>
                <a:rPr lang="en-US" sz="2300" dirty="0" err="1">
                  <a:latin typeface="Comic Sans MS" pitchFamily="66" charset="0"/>
                </a:rPr>
                <a:t>neighbours</a:t>
              </a:r>
              <a:endParaRPr lang="en-US" sz="2300" dirty="0">
                <a:latin typeface="Comic Sans MS" pitchFamily="66" charset="0"/>
              </a:endParaRPr>
            </a:p>
          </p:txBody>
        </p:sp>
        <p:sp>
          <p:nvSpPr>
            <p:cNvPr id="25" name="Line 12"/>
            <p:cNvSpPr>
              <a:spLocks noChangeShapeType="1"/>
            </p:cNvSpPr>
            <p:nvPr/>
          </p:nvSpPr>
          <p:spPr bwMode="auto">
            <a:xfrm>
              <a:off x="5213" y="3573"/>
              <a:ext cx="360" cy="0"/>
            </a:xfrm>
            <a:prstGeom prst="line">
              <a:avLst/>
            </a:prstGeom>
            <a:noFill/>
            <a:ln w="38100">
              <a:solidFill>
                <a:schemeClr val="tx1"/>
              </a:solidFill>
              <a:round/>
              <a:headEnd/>
              <a:tailEnd type="triangle" w="med" len="med"/>
            </a:ln>
          </p:spPr>
          <p:txBody>
            <a:bodyPr/>
            <a:lstStyle/>
            <a:p>
              <a:endParaRPr lang="en-US">
                <a:latin typeface="Comic Sans MS" pitchFamily="66" charset="0"/>
              </a:endParaRPr>
            </a:p>
          </p:txBody>
        </p:sp>
      </p:grp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5266" name="Line 2"/>
          <p:cNvSpPr>
            <a:spLocks noChangeShapeType="1"/>
          </p:cNvSpPr>
          <p:nvPr/>
        </p:nvSpPr>
        <p:spPr bwMode="auto">
          <a:xfrm>
            <a:off x="3151188" y="3350310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67" name="Rectangle 3"/>
          <p:cNvSpPr>
            <a:spLocks noGrp="1" noChangeArrowheads="1"/>
          </p:cNvSpPr>
          <p:nvPr>
            <p:ph type="title" idx="4294967295"/>
          </p:nvPr>
        </p:nvSpPr>
        <p:spPr/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BGP</a:t>
            </a:r>
            <a:br>
              <a:rPr lang="en-US" dirty="0" smtClean="0">
                <a:latin typeface="Comic Sans MS" pitchFamily="66" charset="0"/>
              </a:rPr>
            </a:b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(DISAGREE </a:t>
            </a:r>
            <a:r>
              <a:rPr lang="en-US" sz="2000" dirty="0" smtClean="0">
                <a:latin typeface="Comic Sans MS" pitchFamily="66" charset="0"/>
              </a:rPr>
              <a:t>[</a:t>
            </a:r>
            <a:r>
              <a:rPr lang="en-US" sz="2000" dirty="0" smtClean="0">
                <a:latin typeface="Comic Sans MS" pitchFamily="66" charset="0"/>
              </a:rPr>
              <a:t>Griffin-Shepherd-</a:t>
            </a:r>
            <a:r>
              <a:rPr lang="en-US" sz="2000" dirty="0" err="1" smtClean="0">
                <a:latin typeface="Comic Sans MS" pitchFamily="66" charset="0"/>
              </a:rPr>
              <a:t>Wilfong</a:t>
            </a:r>
            <a:r>
              <a:rPr lang="en-US" sz="2000" dirty="0" smtClean="0">
                <a:latin typeface="Comic Sans MS" pitchFamily="66" charset="0"/>
              </a:rPr>
              <a:t>])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395268" name="Line 4"/>
          <p:cNvSpPr>
            <a:spLocks noChangeShapeType="1"/>
          </p:cNvSpPr>
          <p:nvPr/>
        </p:nvSpPr>
        <p:spPr bwMode="auto">
          <a:xfrm>
            <a:off x="3173413" y="3355073"/>
            <a:ext cx="2139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69" name="Line 5"/>
          <p:cNvSpPr>
            <a:spLocks noChangeShapeType="1"/>
          </p:cNvSpPr>
          <p:nvPr/>
        </p:nvSpPr>
        <p:spPr bwMode="auto">
          <a:xfrm>
            <a:off x="3155950" y="3355073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70" name="Line 6"/>
          <p:cNvSpPr>
            <a:spLocks noChangeShapeType="1"/>
          </p:cNvSpPr>
          <p:nvPr/>
        </p:nvSpPr>
        <p:spPr bwMode="auto">
          <a:xfrm flipV="1">
            <a:off x="4260850" y="3337610"/>
            <a:ext cx="1052513" cy="270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395271" name="Oval 7"/>
          <p:cNvSpPr>
            <a:spLocks noChangeArrowheads="1"/>
          </p:cNvSpPr>
          <p:nvPr/>
        </p:nvSpPr>
        <p:spPr bwMode="auto">
          <a:xfrm>
            <a:off x="2879725" y="3045510"/>
            <a:ext cx="620713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1</a:t>
            </a:r>
          </a:p>
        </p:txBody>
      </p:sp>
      <p:sp>
        <p:nvSpPr>
          <p:cNvPr id="395272" name="Oval 8"/>
          <p:cNvSpPr>
            <a:spLocks noChangeArrowheads="1"/>
          </p:cNvSpPr>
          <p:nvPr/>
        </p:nvSpPr>
        <p:spPr bwMode="auto">
          <a:xfrm>
            <a:off x="4981575" y="3042335"/>
            <a:ext cx="620713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2</a:t>
            </a:r>
          </a:p>
        </p:txBody>
      </p:sp>
      <p:sp>
        <p:nvSpPr>
          <p:cNvPr id="395273" name="Oval 9"/>
          <p:cNvSpPr>
            <a:spLocks noChangeArrowheads="1"/>
          </p:cNvSpPr>
          <p:nvPr/>
        </p:nvSpPr>
        <p:spPr bwMode="auto">
          <a:xfrm>
            <a:off x="3946525" y="5717273"/>
            <a:ext cx="620713" cy="620712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d</a:t>
            </a:r>
          </a:p>
        </p:txBody>
      </p:sp>
      <p:sp>
        <p:nvSpPr>
          <p:cNvPr id="179213" name="Line 13"/>
          <p:cNvSpPr>
            <a:spLocks noChangeShapeType="1"/>
          </p:cNvSpPr>
          <p:nvPr/>
        </p:nvSpPr>
        <p:spPr bwMode="auto">
          <a:xfrm flipH="1">
            <a:off x="4386263" y="3690035"/>
            <a:ext cx="801687" cy="2039938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79215" name="Line 15"/>
          <p:cNvSpPr>
            <a:spLocks noChangeShapeType="1"/>
          </p:cNvSpPr>
          <p:nvPr/>
        </p:nvSpPr>
        <p:spPr bwMode="auto">
          <a:xfrm flipV="1">
            <a:off x="3514725" y="3351898"/>
            <a:ext cx="1435100" cy="14287"/>
          </a:xfrm>
          <a:prstGeom prst="line">
            <a:avLst/>
          </a:prstGeom>
          <a:noFill/>
          <a:ln w="57150">
            <a:solidFill>
              <a:srgbClr val="FF0000"/>
            </a:solidFill>
            <a:round/>
            <a:headEnd/>
            <a:tailEnd type="triangle" w="med" len="med"/>
          </a:ln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79217" name="AutoShape 17"/>
          <p:cNvSpPr>
            <a:spLocks noChangeArrowheads="1"/>
          </p:cNvSpPr>
          <p:nvPr/>
        </p:nvSpPr>
        <p:spPr bwMode="auto">
          <a:xfrm>
            <a:off x="4810125" y="5153710"/>
            <a:ext cx="1970088" cy="703263"/>
          </a:xfrm>
          <a:prstGeom prst="wedgeEllipseCallout">
            <a:avLst>
              <a:gd name="adj1" fmla="val -59347"/>
              <a:gd name="adj2" fmla="val 49773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latin typeface="Comic Sans MS" pitchFamily="66" charset="0"/>
              </a:rPr>
              <a:t>2, I’m available</a:t>
            </a:r>
          </a:p>
        </p:txBody>
      </p:sp>
      <p:sp>
        <p:nvSpPr>
          <p:cNvPr id="179218" name="AutoShape 18"/>
          <p:cNvSpPr>
            <a:spLocks noChangeArrowheads="1"/>
          </p:cNvSpPr>
          <p:nvPr/>
        </p:nvSpPr>
        <p:spPr bwMode="auto">
          <a:xfrm>
            <a:off x="6175375" y="3363010"/>
            <a:ext cx="1970088" cy="703263"/>
          </a:xfrm>
          <a:prstGeom prst="wedgeEllipseCallout">
            <a:avLst>
              <a:gd name="adj1" fmla="val -75139"/>
              <a:gd name="adj2" fmla="val -53838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latin typeface="Comic Sans MS" pitchFamily="66" charset="0"/>
              </a:rPr>
              <a:t>1, my route</a:t>
            </a:r>
          </a:p>
          <a:p>
            <a:pPr algn="ctr"/>
            <a:r>
              <a:rPr lang="en-US" sz="1600" b="1">
                <a:latin typeface="Comic Sans MS" pitchFamily="66" charset="0"/>
              </a:rPr>
              <a:t>is 2d</a:t>
            </a:r>
          </a:p>
        </p:txBody>
      </p:sp>
      <p:sp>
        <p:nvSpPr>
          <p:cNvPr id="179219" name="AutoShape 19"/>
          <p:cNvSpPr>
            <a:spLocks noChangeArrowheads="1"/>
          </p:cNvSpPr>
          <p:nvPr/>
        </p:nvSpPr>
        <p:spPr bwMode="auto">
          <a:xfrm>
            <a:off x="1782763" y="5166410"/>
            <a:ext cx="1970087" cy="703263"/>
          </a:xfrm>
          <a:prstGeom prst="wedgeEllipseCallout">
            <a:avLst>
              <a:gd name="adj1" fmla="val 57093"/>
              <a:gd name="adj2" fmla="val 47519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</p:spPr>
        <p:txBody>
          <a:bodyPr/>
          <a:lstStyle/>
          <a:p>
            <a:pPr algn="ctr"/>
            <a:r>
              <a:rPr lang="en-US" sz="1600" b="1">
                <a:latin typeface="Comic Sans MS" pitchFamily="66" charset="0"/>
              </a:rPr>
              <a:t>1, I’m available</a:t>
            </a:r>
          </a:p>
        </p:txBody>
      </p:sp>
      <p:sp>
        <p:nvSpPr>
          <p:cNvPr id="17" name="Cloud Callout 16"/>
          <p:cNvSpPr/>
          <p:nvPr/>
        </p:nvSpPr>
        <p:spPr>
          <a:xfrm>
            <a:off x="649357" y="1974569"/>
            <a:ext cx="2239617" cy="1152939"/>
          </a:xfrm>
          <a:prstGeom prst="cloudCallout">
            <a:avLst>
              <a:gd name="adj1" fmla="val 46773"/>
              <a:gd name="adj2" fmla="val 47222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2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18" name="Cloud Callout 17"/>
          <p:cNvSpPr/>
          <p:nvPr/>
        </p:nvSpPr>
        <p:spPr>
          <a:xfrm>
            <a:off x="5493020" y="1875177"/>
            <a:ext cx="2239617" cy="1152939"/>
          </a:xfrm>
          <a:prstGeom prst="cloudCallout">
            <a:avLst>
              <a:gd name="adj1" fmla="val -44352"/>
              <a:gd name="adj2" fmla="val 54119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1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>
                      <p:stCondLst>
                        <p:cond delay="indefinite"/>
                      </p:stCondLst>
                      <p:childTnLst>
                        <p:par>
                          <p:cTn id="18" fill="hold">
                            <p:stCondLst>
                              <p:cond delay="0"/>
                            </p:stCondLst>
                            <p:childTnLst>
                              <p:par>
                                <p:cTn id="1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92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79213" grpId="0" animBg="1"/>
      <p:bldP spid="179215" grpId="0" animBg="1"/>
      <p:bldP spid="179217" grpId="0" animBg="1"/>
      <p:bldP spid="179217" grpId="1" animBg="1"/>
      <p:bldP spid="179218" grpId="0" animBg="1"/>
      <p:bldP spid="179218" grpId="1" animBg="1"/>
      <p:bldP spid="179219" grpId="0" animBg="1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05506" name="Rectangle 2"/>
          <p:cNvSpPr>
            <a:spLocks noGrp="1" noChangeArrowheads="1"/>
          </p:cNvSpPr>
          <p:nvPr>
            <p:ph type="title"/>
          </p:nvPr>
        </p:nvSpPr>
        <p:spPr>
          <a:xfrm>
            <a:off x="457200" y="133350"/>
            <a:ext cx="8229600" cy="1143000"/>
          </a:xfrm>
        </p:spPr>
        <p:txBody>
          <a:bodyPr/>
          <a:lstStyle/>
          <a:p>
            <a:r>
              <a:rPr lang="en-US" dirty="0">
                <a:solidFill>
                  <a:schemeClr val="tx1"/>
                </a:solidFill>
                <a:latin typeface="Comic Sans MS" pitchFamily="66" charset="0"/>
              </a:rPr>
              <a:t>Two </a:t>
            </a:r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Important Desiderata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405507" name="Rectangle 3"/>
          <p:cNvSpPr>
            <a:spLocks noGrp="1" noChangeArrowheads="1"/>
          </p:cNvSpPr>
          <p:nvPr>
            <p:ph type="body" idx="1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>
                <a:latin typeface="Comic Sans MS" pitchFamily="66" charset="0"/>
              </a:rPr>
              <a:t> </a:t>
            </a:r>
          </a:p>
        </p:txBody>
      </p:sp>
      <p:sp>
        <p:nvSpPr>
          <p:cNvPr id="405508" name="Rectangle 4"/>
          <p:cNvSpPr>
            <a:spLocks noChangeArrowheads="1"/>
          </p:cNvSpPr>
          <p:nvPr/>
        </p:nvSpPr>
        <p:spPr bwMode="auto">
          <a:xfrm>
            <a:off x="457200" y="1873250"/>
            <a:ext cx="8229600" cy="224313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latin typeface="Comic Sans MS" pitchFamily="66" charset="0"/>
              </a:rPr>
              <a:t>BGP </a:t>
            </a:r>
            <a:r>
              <a:rPr lang="en-GB" sz="4000" b="1" dirty="0" smtClean="0">
                <a:latin typeface="Comic Sans MS" pitchFamily="66" charset="0"/>
              </a:rPr>
              <a:t>safety</a:t>
            </a:r>
            <a:endParaRPr lang="en-GB" sz="4000" dirty="0">
              <a:latin typeface="Comic Sans MS" pitchFamily="66" charset="0"/>
            </a:endParaRPr>
          </a:p>
          <a:p>
            <a:pPr marL="741363" lvl="1" indent="-284163" defTabSz="457200">
              <a:spcBef>
                <a:spcPct val="20000"/>
              </a:spcBef>
              <a:buFontTx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600" dirty="0" smtClean="0">
                <a:latin typeface="Comic Sans MS" pitchFamily="66" charset="0"/>
              </a:rPr>
              <a:t> </a:t>
            </a:r>
            <a:r>
              <a:rPr lang="en-GB" sz="3600" u="sng" dirty="0" smtClean="0">
                <a:latin typeface="Comic Sans MS" pitchFamily="66" charset="0"/>
              </a:rPr>
              <a:t>Guaranteeing</a:t>
            </a:r>
            <a:r>
              <a:rPr lang="en-GB" sz="3600" dirty="0" smtClean="0">
                <a:latin typeface="Comic Sans MS" pitchFamily="66" charset="0"/>
              </a:rPr>
              <a:t> convergence to a  </a:t>
            </a:r>
            <a:br>
              <a:rPr lang="en-GB" sz="3600" dirty="0" smtClean="0">
                <a:latin typeface="Comic Sans MS" pitchFamily="66" charset="0"/>
              </a:rPr>
            </a:br>
            <a:r>
              <a:rPr lang="en-GB" sz="3600" dirty="0" smtClean="0">
                <a:latin typeface="Comic Sans MS" pitchFamily="66" charset="0"/>
              </a:rPr>
              <a:t> stable routing state.</a:t>
            </a:r>
            <a:endParaRPr lang="en-GB" sz="36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GB" sz="40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4000" b="1" dirty="0">
                <a:latin typeface="Comic Sans MS" pitchFamily="66" charset="0"/>
              </a:rPr>
              <a:t>Compliant behaviour</a:t>
            </a:r>
            <a:r>
              <a:rPr lang="en-GB" sz="4000" dirty="0">
                <a:latin typeface="Comic Sans MS" pitchFamily="66" charset="0"/>
              </a:rPr>
              <a:t>.</a:t>
            </a:r>
          </a:p>
          <a:p>
            <a:pPr marL="741363" lvl="1" indent="-284163" defTabSz="457200">
              <a:spcBef>
                <a:spcPct val="20000"/>
              </a:spcBef>
              <a:buFontTx/>
              <a:buChar char="–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GB" sz="3600" u="sng" dirty="0" smtClean="0">
                <a:latin typeface="Comic Sans MS" pitchFamily="66" charset="0"/>
              </a:rPr>
              <a:t>Guaranteeing</a:t>
            </a:r>
            <a:r>
              <a:rPr lang="en-GB" sz="3600" dirty="0" smtClean="0">
                <a:latin typeface="Comic Sans MS" pitchFamily="66" charset="0"/>
              </a:rPr>
              <a:t> that nodes (</a:t>
            </a:r>
            <a:r>
              <a:rPr lang="en-GB" sz="3600" dirty="0" err="1" smtClean="0">
                <a:latin typeface="Comic Sans MS" pitchFamily="66" charset="0"/>
              </a:rPr>
              <a:t>ASes</a:t>
            </a:r>
            <a:r>
              <a:rPr lang="en-GB" sz="3600" dirty="0" smtClean="0">
                <a:latin typeface="Comic Sans MS" pitchFamily="66" charset="0"/>
              </a:rPr>
              <a:t>) adhere to the protocol.</a:t>
            </a:r>
            <a:endParaRPr lang="en-GB" sz="3600" dirty="0"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7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>
                      <p:stCondLst>
                        <p:cond delay="indefinite"/>
                      </p:stCondLst>
                      <p:childTnLst>
                        <p:par>
                          <p:cTn id="10" fill="hold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3" end="3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3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05508">
                                            <p:txEl>
                                              <p:pRg st="4" end="4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05508" grpId="0" build="p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89122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0" y="133350"/>
            <a:ext cx="9144000" cy="1143000"/>
          </a:xfrm>
        </p:spPr>
        <p:txBody>
          <a:bodyPr/>
          <a:lstStyle/>
          <a:p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Game Theory and Economics Help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389123" name="Rectangle 3"/>
          <p:cNvSpPr>
            <a:spLocks noGrp="1" noChangeArrowheads="1"/>
          </p:cNvSpPr>
          <p:nvPr>
            <p:ph type="body" idx="4294967295"/>
          </p:nvPr>
        </p:nvSpPr>
        <p:spPr/>
        <p:txBody>
          <a:bodyPr/>
          <a:lstStyle/>
          <a:p>
            <a:pPr>
              <a:buFontTx/>
              <a:buNone/>
            </a:pPr>
            <a:r>
              <a:rPr lang="en-US" dirty="0">
                <a:latin typeface="Comic Sans MS" pitchFamily="66" charset="0"/>
              </a:rPr>
              <a:t> </a:t>
            </a:r>
          </a:p>
        </p:txBody>
      </p:sp>
      <p:sp>
        <p:nvSpPr>
          <p:cNvPr id="197645" name="Rectangle 13"/>
          <p:cNvSpPr>
            <a:spLocks noChangeArrowheads="1"/>
          </p:cNvSpPr>
          <p:nvPr/>
        </p:nvSpPr>
        <p:spPr bwMode="auto">
          <a:xfrm>
            <a:off x="457200" y="1457325"/>
            <a:ext cx="8229600" cy="502761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  <p:txBody>
          <a:bodyPr lIns="90000" tIns="46800" rIns="90000" bIns="46800"/>
          <a:lstStyle/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300" b="1" u="sng" dirty="0" smtClean="0">
                <a:solidFill>
                  <a:srgbClr val="FF0000"/>
                </a:solidFill>
                <a:latin typeface="Comic Sans MS" pitchFamily="66" charset="0"/>
              </a:rPr>
              <a:t>Obvious reason</a:t>
            </a:r>
            <a:r>
              <a:rPr lang="en-US" sz="33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en-US" sz="3300" dirty="0" smtClean="0">
                <a:latin typeface="Comic Sans MS" pitchFamily="66" charset="0"/>
              </a:rPr>
              <a:t> </a:t>
            </a:r>
            <a:br>
              <a:rPr lang="en-US" sz="3300" dirty="0" smtClean="0">
                <a:latin typeface="Comic Sans MS" pitchFamily="66" charset="0"/>
              </a:rPr>
            </a:br>
            <a:r>
              <a:rPr lang="en-US" sz="3300" dirty="0" err="1" smtClean="0">
                <a:latin typeface="Comic Sans MS" pitchFamily="66" charset="0"/>
              </a:rPr>
              <a:t>Interdomain</a:t>
            </a:r>
            <a:r>
              <a:rPr lang="en-US" sz="3300" dirty="0" smtClean="0">
                <a:latin typeface="Comic Sans MS" pitchFamily="66" charset="0"/>
              </a:rPr>
              <a:t> routing is about the interaction of </a:t>
            </a:r>
            <a:r>
              <a:rPr lang="en-US" sz="3300" u="sng" dirty="0" smtClean="0">
                <a:latin typeface="Comic Sans MS" pitchFamily="66" charset="0"/>
              </a:rPr>
              <a:t>self-interested economic</a:t>
            </a:r>
            <a:r>
              <a:rPr lang="en-US" sz="3300" dirty="0" smtClean="0">
                <a:latin typeface="Comic Sans MS" pitchFamily="66" charset="0"/>
              </a:rPr>
              <a:t> entities.</a:t>
            </a: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endParaRPr lang="en-US" sz="3300" dirty="0">
              <a:latin typeface="Comic Sans MS" pitchFamily="66" charset="0"/>
            </a:endParaRPr>
          </a:p>
          <a:p>
            <a:pPr marL="341313" indent="-341313" defTabSz="457200">
              <a:spcBef>
                <a:spcPct val="20000"/>
              </a:spcBef>
              <a:buFontTx/>
              <a:buChar char="•"/>
              <a:tabLst>
                <a:tab pos="911225" algn="l"/>
                <a:tab pos="1825625" algn="l"/>
                <a:tab pos="2740025" algn="l"/>
                <a:tab pos="3654425" algn="l"/>
                <a:tab pos="4568825" algn="l"/>
                <a:tab pos="5483225" algn="l"/>
                <a:tab pos="6397625" algn="l"/>
                <a:tab pos="7312025" algn="l"/>
                <a:tab pos="8226425" algn="l"/>
                <a:tab pos="9140825" algn="l"/>
                <a:tab pos="10055225" algn="l"/>
              </a:tabLst>
            </a:pPr>
            <a:r>
              <a:rPr lang="en-US" sz="3300" b="1" u="sng" dirty="0" smtClean="0">
                <a:solidFill>
                  <a:srgbClr val="FF0000"/>
                </a:solidFill>
                <a:latin typeface="Comic Sans MS" pitchFamily="66" charset="0"/>
              </a:rPr>
              <a:t>Not-so-obvious reason</a:t>
            </a:r>
            <a:r>
              <a:rPr lang="en-US" sz="3300" dirty="0" smtClean="0">
                <a:solidFill>
                  <a:srgbClr val="FF0000"/>
                </a:solidFill>
                <a:latin typeface="Comic Sans MS" pitchFamily="66" charset="0"/>
              </a:rPr>
              <a:t>:</a:t>
            </a:r>
            <a:r>
              <a:rPr lang="en-US" sz="3300" dirty="0" smtClean="0">
                <a:latin typeface="Comic Sans MS" pitchFamily="66" charset="0"/>
              </a:rPr>
              <a:t> </a:t>
            </a:r>
            <a:br>
              <a:rPr lang="en-US" sz="3300" dirty="0" smtClean="0">
                <a:latin typeface="Comic Sans MS" pitchFamily="66" charset="0"/>
              </a:rPr>
            </a:br>
            <a:r>
              <a:rPr lang="en-US" sz="3300" dirty="0" smtClean="0">
                <a:latin typeface="Comic Sans MS" pitchFamily="66" charset="0"/>
              </a:rPr>
              <a:t>Extensive research on </a:t>
            </a:r>
            <a:r>
              <a:rPr lang="en-US" sz="3300" u="sng" dirty="0" smtClean="0">
                <a:latin typeface="Comic Sans MS" pitchFamily="66" charset="0"/>
              </a:rPr>
              <a:t>dynamics</a:t>
            </a:r>
            <a:r>
              <a:rPr lang="en-US" sz="3300" dirty="0" smtClean="0">
                <a:latin typeface="Comic Sans MS" pitchFamily="66" charset="0"/>
              </a:rPr>
              <a:t> in game-theoretic and economic environments.</a:t>
            </a: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7645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6674" name="Rectangle 2"/>
          <p:cNvSpPr>
            <a:spLocks noChangeArrowheads="1"/>
          </p:cNvSpPr>
          <p:nvPr/>
        </p:nvSpPr>
        <p:spPr bwMode="auto">
          <a:xfrm>
            <a:off x="0" y="0"/>
            <a:ext cx="1016000" cy="6858000"/>
          </a:xfrm>
          <a:prstGeom prst="rect">
            <a:avLst/>
          </a:prstGeom>
          <a:solidFill>
            <a:schemeClr val="bg2"/>
          </a:solidFill>
          <a:ln w="9525">
            <a:noFill/>
            <a:miter lim="800000"/>
            <a:headEnd/>
            <a:tailEnd/>
          </a:ln>
          <a:effectLst/>
        </p:spPr>
        <p:txBody>
          <a:bodyPr wrap="none" anchor="ctr"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156675" name="Rectangle 3"/>
          <p:cNvSpPr>
            <a:spLocks noChangeArrowheads="1"/>
          </p:cNvSpPr>
          <p:nvPr/>
        </p:nvSpPr>
        <p:spPr bwMode="auto">
          <a:xfrm>
            <a:off x="1797050" y="189017"/>
            <a:ext cx="6753225" cy="840230"/>
          </a:xfrm>
          <a:prstGeom prst="rect">
            <a:avLst/>
          </a:prstGeom>
          <a:noFill/>
          <a:ln w="9525" algn="ctr">
            <a:noFill/>
            <a:miter lim="800000"/>
            <a:headEnd/>
            <a:tailEnd/>
          </a:ln>
          <a:effectLst/>
        </p:spPr>
        <p:txBody>
          <a:bodyPr>
            <a:spAutoFit/>
          </a:bodyPr>
          <a:lstStyle/>
          <a:p>
            <a:pPr algn="ctr">
              <a:lnSpc>
                <a:spcPct val="90000"/>
              </a:lnSpc>
              <a:spcBef>
                <a:spcPct val="40000"/>
              </a:spcBef>
            </a:pPr>
            <a:r>
              <a:rPr lang="en-US" sz="5400" b="1" dirty="0" smtClean="0">
                <a:solidFill>
                  <a:srgbClr val="0000FF"/>
                </a:solidFill>
                <a:effectLst>
                  <a:outerShdw blurRad="38100" dist="38100" dir="2700000" algn="tl">
                    <a:srgbClr val="C0C0C0"/>
                  </a:outerShdw>
                </a:effectLst>
                <a:latin typeface="Comic Sans MS" pitchFamily="66" charset="0"/>
              </a:rPr>
              <a:t>BGP Safety</a:t>
            </a:r>
            <a:endParaRPr lang="en-US" sz="5400" b="1" dirty="0">
              <a:solidFill>
                <a:srgbClr val="0000FF"/>
              </a:solidFill>
              <a:effectLst>
                <a:outerShdw blurRad="38100" dist="38100" dir="2700000" algn="tl">
                  <a:srgbClr val="C0C0C0"/>
                </a:outerShdw>
              </a:effectLst>
              <a:latin typeface="Comic Sans MS" pitchFamily="66" charset="0"/>
            </a:endParaRPr>
          </a:p>
        </p:txBody>
      </p:sp>
      <p:pic>
        <p:nvPicPr>
          <p:cNvPr id="452614" name="Picture 6" descr="http://www.rockwoodwaterandgas.com/sitebuildercontent/sitebuilderpictures/.pond/SAFETY.jpg.w300h388.jpg"/>
          <p:cNvPicPr>
            <a:picLocks noChangeAspect="1" noChangeArrowheads="1"/>
          </p:cNvPicPr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2925975" y="1563758"/>
            <a:ext cx="4415735" cy="4990410"/>
          </a:xfrm>
          <a:prstGeom prst="rect">
            <a:avLst/>
          </a:prstGeom>
          <a:noFill/>
        </p:spPr>
      </p:pic>
    </p:spTree>
  </p:cSld>
  <p:clrMapOvr>
    <a:masterClrMapping/>
  </p:clrMapOvr>
  <p:transition/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2749" name="Line 45"/>
          <p:cNvSpPr>
            <a:spLocks noChangeShapeType="1"/>
          </p:cNvSpPr>
          <p:nvPr/>
        </p:nvSpPr>
        <p:spPr bwMode="auto">
          <a:xfrm>
            <a:off x="1805056" y="3167679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07" name="Line 3"/>
          <p:cNvSpPr>
            <a:spLocks noChangeShapeType="1"/>
          </p:cNvSpPr>
          <p:nvPr/>
        </p:nvSpPr>
        <p:spPr bwMode="auto">
          <a:xfrm>
            <a:off x="1827281" y="3172442"/>
            <a:ext cx="2139950" cy="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10" name="Line 6"/>
          <p:cNvSpPr>
            <a:spLocks noChangeShapeType="1"/>
          </p:cNvSpPr>
          <p:nvPr/>
        </p:nvSpPr>
        <p:spPr bwMode="auto">
          <a:xfrm>
            <a:off x="1809819" y="3172442"/>
            <a:ext cx="1104900" cy="2692400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11" name="Line 7"/>
          <p:cNvSpPr>
            <a:spLocks noChangeShapeType="1"/>
          </p:cNvSpPr>
          <p:nvPr/>
        </p:nvSpPr>
        <p:spPr bwMode="auto">
          <a:xfrm flipV="1">
            <a:off x="2914719" y="3154979"/>
            <a:ext cx="1052512" cy="2709863"/>
          </a:xfrm>
          <a:prstGeom prst="line">
            <a:avLst/>
          </a:prstGeom>
          <a:noFill/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13" name="Oval 9"/>
          <p:cNvSpPr>
            <a:spLocks noChangeArrowheads="1"/>
          </p:cNvSpPr>
          <p:nvPr/>
        </p:nvSpPr>
        <p:spPr bwMode="auto">
          <a:xfrm>
            <a:off x="1533594" y="2862879"/>
            <a:ext cx="620712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1</a:t>
            </a:r>
          </a:p>
        </p:txBody>
      </p:sp>
      <p:sp>
        <p:nvSpPr>
          <p:cNvPr id="72714" name="Oval 10"/>
          <p:cNvSpPr>
            <a:spLocks noChangeArrowheads="1"/>
          </p:cNvSpPr>
          <p:nvPr/>
        </p:nvSpPr>
        <p:spPr bwMode="auto">
          <a:xfrm>
            <a:off x="3635444" y="2859704"/>
            <a:ext cx="620712" cy="620713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2</a:t>
            </a:r>
          </a:p>
        </p:txBody>
      </p:sp>
      <p:sp>
        <p:nvSpPr>
          <p:cNvPr id="72716" name="Oval 12"/>
          <p:cNvSpPr>
            <a:spLocks noChangeArrowheads="1"/>
          </p:cNvSpPr>
          <p:nvPr/>
        </p:nvSpPr>
        <p:spPr bwMode="auto">
          <a:xfrm>
            <a:off x="2600394" y="5534642"/>
            <a:ext cx="620712" cy="620712"/>
          </a:xfrm>
          <a:prstGeom prst="ellipse">
            <a:avLst/>
          </a:prstGeom>
          <a:solidFill>
            <a:srgbClr val="99FFCC"/>
          </a:solidFill>
          <a:ln w="9525">
            <a:solidFill>
              <a:schemeClr val="tx1"/>
            </a:solidFill>
            <a:round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800" b="1">
                <a:latin typeface="Comic Sans MS" pitchFamily="66" charset="0"/>
              </a:rPr>
              <a:t>d</a:t>
            </a:r>
          </a:p>
        </p:txBody>
      </p:sp>
      <p:sp>
        <p:nvSpPr>
          <p:cNvPr id="72736" name="Rectangle 32"/>
          <p:cNvSpPr>
            <a:spLocks noChangeArrowheads="1"/>
          </p:cNvSpPr>
          <p:nvPr/>
        </p:nvSpPr>
        <p:spPr bwMode="auto">
          <a:xfrm>
            <a:off x="5911431" y="2303112"/>
            <a:ext cx="3070225" cy="3225800"/>
          </a:xfrm>
          <a:prstGeom prst="rect">
            <a:avLst/>
          </a:prstGeom>
          <a:solidFill>
            <a:schemeClr val="accent2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 wrap="none" anchor="ctr"/>
          <a:lstStyle/>
          <a:p>
            <a:pPr algn="ctr"/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BGP might oscillate</a:t>
            </a:r>
            <a:br>
              <a:rPr lang="en-US" sz="2400">
                <a:solidFill>
                  <a:schemeClr val="bg1"/>
                </a:solidFill>
                <a:latin typeface="Comic Sans MS" pitchFamily="66" charset="0"/>
              </a:rPr>
            </a:br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forever between</a:t>
            </a:r>
          </a:p>
          <a:p>
            <a:pPr algn="ctr"/>
            <a:endParaRPr lang="en-US" sz="2400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US" sz="2400" b="1">
                <a:solidFill>
                  <a:schemeClr val="bg1"/>
                </a:solidFill>
                <a:latin typeface="Comic Sans MS" pitchFamily="66" charset="0"/>
              </a:rPr>
              <a:t>1</a:t>
            </a:r>
            <a:r>
              <a:rPr lang="en-US" sz="2400" b="1" i="1">
                <a:solidFill>
                  <a:schemeClr val="bg1"/>
                </a:solidFill>
                <a:latin typeface="Comic Sans MS" pitchFamily="66" charset="0"/>
              </a:rPr>
              <a:t>d</a:t>
            </a:r>
            <a:r>
              <a:rPr lang="en-US" sz="2400" b="1">
                <a:solidFill>
                  <a:schemeClr val="bg1"/>
                </a:solidFill>
                <a:latin typeface="Comic Sans MS" pitchFamily="66" charset="0"/>
              </a:rPr>
              <a:t>, 2</a:t>
            </a:r>
            <a:r>
              <a:rPr lang="en-US" sz="2400" b="1" i="1">
                <a:solidFill>
                  <a:schemeClr val="bg1"/>
                </a:solidFill>
                <a:latin typeface="Comic Sans MS" pitchFamily="66" charset="0"/>
              </a:rPr>
              <a:t>d</a:t>
            </a:r>
            <a:endParaRPr lang="en-US" sz="2400" b="1">
              <a:solidFill>
                <a:schemeClr val="bg1"/>
              </a:solidFill>
              <a:latin typeface="Comic Sans MS" pitchFamily="66" charset="0"/>
            </a:endParaRPr>
          </a:p>
          <a:p>
            <a:pPr algn="ctr"/>
            <a:r>
              <a:rPr lang="en-US" sz="2400">
                <a:solidFill>
                  <a:schemeClr val="bg1"/>
                </a:solidFill>
                <a:latin typeface="Comic Sans MS" pitchFamily="66" charset="0"/>
              </a:rPr>
              <a:t>and</a:t>
            </a:r>
          </a:p>
          <a:p>
            <a:pPr algn="ctr"/>
            <a:r>
              <a:rPr lang="en-US" sz="2400" b="1">
                <a:solidFill>
                  <a:schemeClr val="bg1"/>
                </a:solidFill>
                <a:latin typeface="Comic Sans MS" pitchFamily="66" charset="0"/>
              </a:rPr>
              <a:t>12</a:t>
            </a:r>
            <a:r>
              <a:rPr lang="en-US" sz="2400" b="1" i="1">
                <a:solidFill>
                  <a:schemeClr val="bg1"/>
                </a:solidFill>
                <a:latin typeface="Comic Sans MS" pitchFamily="66" charset="0"/>
              </a:rPr>
              <a:t>d</a:t>
            </a:r>
            <a:r>
              <a:rPr lang="en-US" sz="2400" b="1">
                <a:solidFill>
                  <a:schemeClr val="bg1"/>
                </a:solidFill>
                <a:latin typeface="Comic Sans MS" pitchFamily="66" charset="0"/>
              </a:rPr>
              <a:t>, 21</a:t>
            </a:r>
            <a:r>
              <a:rPr lang="en-US" sz="2400" b="1" i="1">
                <a:solidFill>
                  <a:schemeClr val="bg1"/>
                </a:solidFill>
                <a:latin typeface="Comic Sans MS" pitchFamily="66" charset="0"/>
              </a:rPr>
              <a:t>d</a:t>
            </a:r>
            <a:endParaRPr lang="en-US" sz="2400" b="1">
              <a:solidFill>
                <a:schemeClr val="bg1"/>
              </a:solidFill>
              <a:latin typeface="Comic Sans MS" pitchFamily="66" charset="0"/>
            </a:endParaRPr>
          </a:p>
        </p:txBody>
      </p:sp>
      <p:sp>
        <p:nvSpPr>
          <p:cNvPr id="72750" name="Line 46"/>
          <p:cNvSpPr>
            <a:spLocks noChangeShapeType="1"/>
          </p:cNvSpPr>
          <p:nvPr/>
        </p:nvSpPr>
        <p:spPr bwMode="auto">
          <a:xfrm flipH="1">
            <a:off x="3040131" y="3507404"/>
            <a:ext cx="801688" cy="2039938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51" name="Line 47"/>
          <p:cNvSpPr>
            <a:spLocks noChangeShapeType="1"/>
          </p:cNvSpPr>
          <p:nvPr/>
        </p:nvSpPr>
        <p:spPr bwMode="auto">
          <a:xfrm>
            <a:off x="1943169" y="3493117"/>
            <a:ext cx="844550" cy="2066925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/>
            <a:tailEnd type="triangle" w="med" len="med"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53" name="Line 49"/>
          <p:cNvSpPr>
            <a:spLocks noChangeShapeType="1"/>
          </p:cNvSpPr>
          <p:nvPr/>
        </p:nvSpPr>
        <p:spPr bwMode="auto">
          <a:xfrm flipV="1">
            <a:off x="2168594" y="3169267"/>
            <a:ext cx="1435100" cy="14287"/>
          </a:xfrm>
          <a:prstGeom prst="line">
            <a:avLst/>
          </a:prstGeom>
          <a:noFill/>
          <a:ln w="38100">
            <a:solidFill>
              <a:srgbClr val="FF0000"/>
            </a:solidFill>
            <a:round/>
            <a:headEnd type="triangle" w="med" len="med"/>
            <a:tailEnd type="triangle" w="med" len="med"/>
          </a:ln>
          <a:effectLst/>
        </p:spPr>
        <p:txBody>
          <a:bodyPr/>
          <a:lstStyle/>
          <a:p>
            <a:endParaRPr lang="en-US">
              <a:latin typeface="Comic Sans MS" pitchFamily="66" charset="0"/>
            </a:endParaRPr>
          </a:p>
        </p:txBody>
      </p:sp>
      <p:sp>
        <p:nvSpPr>
          <p:cNvPr id="72767" name="AutoShape 63"/>
          <p:cNvSpPr>
            <a:spLocks noChangeArrowheads="1"/>
          </p:cNvSpPr>
          <p:nvPr/>
        </p:nvSpPr>
        <p:spPr bwMode="auto">
          <a:xfrm>
            <a:off x="3383031" y="5142529"/>
            <a:ext cx="1970088" cy="703263"/>
          </a:xfrm>
          <a:prstGeom prst="wedgeEllipseCallout">
            <a:avLst>
              <a:gd name="adj1" fmla="val -57815"/>
              <a:gd name="adj2" fmla="val 29231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 b="1" dirty="0">
                <a:latin typeface="Comic Sans MS" pitchFamily="66" charset="0"/>
              </a:rPr>
              <a:t>1, 2, I’m </a:t>
            </a:r>
            <a:r>
              <a:rPr lang="en-US" sz="1600" b="1" dirty="0" smtClean="0">
                <a:latin typeface="Comic Sans MS" pitchFamily="66" charset="0"/>
              </a:rPr>
              <a:t>available.</a:t>
            </a:r>
            <a:endParaRPr lang="en-US" sz="1600" b="1" dirty="0">
              <a:latin typeface="Comic Sans MS" pitchFamily="66" charset="0"/>
            </a:endParaRPr>
          </a:p>
        </p:txBody>
      </p:sp>
      <p:sp>
        <p:nvSpPr>
          <p:cNvPr id="72768" name="AutoShape 64"/>
          <p:cNvSpPr>
            <a:spLocks noChangeArrowheads="1"/>
          </p:cNvSpPr>
          <p:nvPr/>
        </p:nvSpPr>
        <p:spPr bwMode="auto">
          <a:xfrm>
            <a:off x="3735456" y="3766167"/>
            <a:ext cx="1989483" cy="703262"/>
          </a:xfrm>
          <a:prstGeom prst="wedgeEllipseCallout">
            <a:avLst>
              <a:gd name="adj1" fmla="val -34652"/>
              <a:gd name="adj2" fmla="val -100496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 b="1" dirty="0">
                <a:latin typeface="Comic Sans MS" pitchFamily="66" charset="0"/>
              </a:rPr>
              <a:t>1, my route</a:t>
            </a:r>
          </a:p>
          <a:p>
            <a:pPr algn="ctr"/>
            <a:r>
              <a:rPr lang="en-US" sz="1600" b="1" dirty="0">
                <a:latin typeface="Comic Sans MS" pitchFamily="66" charset="0"/>
              </a:rPr>
              <a:t>is </a:t>
            </a:r>
            <a:r>
              <a:rPr lang="en-US" sz="1600" b="1" dirty="0" smtClean="0">
                <a:latin typeface="Comic Sans MS" pitchFamily="66" charset="0"/>
              </a:rPr>
              <a:t>2d.</a:t>
            </a:r>
            <a:endParaRPr lang="en-US" sz="1600" b="1" dirty="0">
              <a:latin typeface="Comic Sans MS" pitchFamily="66" charset="0"/>
            </a:endParaRPr>
          </a:p>
        </p:txBody>
      </p:sp>
      <p:sp>
        <p:nvSpPr>
          <p:cNvPr id="72769" name="AutoShape 65"/>
          <p:cNvSpPr>
            <a:spLocks noChangeArrowheads="1"/>
          </p:cNvSpPr>
          <p:nvPr/>
        </p:nvSpPr>
        <p:spPr bwMode="auto">
          <a:xfrm>
            <a:off x="39755" y="3739532"/>
            <a:ext cx="2014329" cy="703262"/>
          </a:xfrm>
          <a:prstGeom prst="wedgeEllipseCallout">
            <a:avLst>
              <a:gd name="adj1" fmla="val 35183"/>
              <a:gd name="adj2" fmla="val -94845"/>
            </a:avLst>
          </a:prstGeom>
          <a:solidFill>
            <a:schemeClr val="accent1"/>
          </a:solidFill>
          <a:ln w="9525">
            <a:solidFill>
              <a:schemeClr val="tx1"/>
            </a:solidFill>
            <a:miter lim="800000"/>
            <a:headEnd/>
            <a:tailEnd/>
          </a:ln>
          <a:effectLst/>
        </p:spPr>
        <p:txBody>
          <a:bodyPr/>
          <a:lstStyle/>
          <a:p>
            <a:pPr algn="ctr"/>
            <a:r>
              <a:rPr lang="en-US" sz="1600" b="1" dirty="0">
                <a:latin typeface="Comic Sans MS" pitchFamily="66" charset="0"/>
              </a:rPr>
              <a:t>2, my route</a:t>
            </a:r>
          </a:p>
          <a:p>
            <a:pPr algn="ctr"/>
            <a:r>
              <a:rPr lang="en-US" sz="1600" b="1" dirty="0">
                <a:latin typeface="Comic Sans MS" pitchFamily="66" charset="0"/>
              </a:rPr>
              <a:t>is </a:t>
            </a:r>
            <a:r>
              <a:rPr lang="en-US" sz="1600" b="1" dirty="0" smtClean="0">
                <a:latin typeface="Comic Sans MS" pitchFamily="66" charset="0"/>
              </a:rPr>
              <a:t>1d.</a:t>
            </a:r>
            <a:endParaRPr lang="en-US" sz="1600" b="1" dirty="0">
              <a:latin typeface="Comic Sans MS" pitchFamily="66" charset="0"/>
            </a:endParaRPr>
          </a:p>
        </p:txBody>
      </p:sp>
      <p:sp>
        <p:nvSpPr>
          <p:cNvPr id="20" name="Rectangle 3"/>
          <p:cNvSpPr>
            <a:spLocks noGrp="1" noChangeArrowheads="1"/>
          </p:cNvSpPr>
          <p:nvPr>
            <p:ph type="title" idx="4294967295"/>
          </p:nvPr>
        </p:nvSpPr>
        <p:spPr>
          <a:xfrm>
            <a:off x="457200" y="131763"/>
            <a:ext cx="8229600" cy="1143000"/>
          </a:xfrm>
        </p:spPr>
        <p:txBody>
          <a:bodyPr/>
          <a:lstStyle/>
          <a:p>
            <a:r>
              <a:rPr lang="en-US" dirty="0" smtClean="0">
                <a:latin typeface="Comic Sans MS" pitchFamily="66" charset="0"/>
              </a:rPr>
              <a:t>BGP Instability</a:t>
            </a:r>
            <a:br>
              <a:rPr lang="en-US" dirty="0" smtClean="0">
                <a:latin typeface="Comic Sans MS" pitchFamily="66" charset="0"/>
              </a:rPr>
            </a:br>
            <a:r>
              <a:rPr lang="en-US" sz="2000" dirty="0" smtClean="0">
                <a:latin typeface="Comic Sans MS" pitchFamily="66" charset="0"/>
              </a:rPr>
              <a:t> </a:t>
            </a:r>
            <a:r>
              <a:rPr lang="en-US" sz="2000" dirty="0">
                <a:latin typeface="Comic Sans MS" pitchFamily="66" charset="0"/>
              </a:rPr>
              <a:t>(DISAGREE </a:t>
            </a:r>
            <a:r>
              <a:rPr lang="en-US" sz="2000" dirty="0" smtClean="0">
                <a:latin typeface="Comic Sans MS" pitchFamily="66" charset="0"/>
              </a:rPr>
              <a:t>[</a:t>
            </a:r>
            <a:r>
              <a:rPr lang="en-US" sz="2000" dirty="0" smtClean="0">
                <a:latin typeface="Comic Sans MS" pitchFamily="66" charset="0"/>
              </a:rPr>
              <a:t>Griffin-Shepherd-</a:t>
            </a:r>
            <a:r>
              <a:rPr lang="en-US" sz="2000" dirty="0" err="1" smtClean="0">
                <a:latin typeface="Comic Sans MS" pitchFamily="66" charset="0"/>
              </a:rPr>
              <a:t>Wilfong</a:t>
            </a:r>
            <a:r>
              <a:rPr lang="en-US" sz="2000" dirty="0" smtClean="0">
                <a:latin typeface="Comic Sans MS" pitchFamily="66" charset="0"/>
              </a:rPr>
              <a:t>]) </a:t>
            </a:r>
            <a:endParaRPr lang="en-US" sz="2000" dirty="0">
              <a:latin typeface="Comic Sans MS" pitchFamily="66" charset="0"/>
            </a:endParaRPr>
          </a:p>
        </p:txBody>
      </p:sp>
      <p:sp>
        <p:nvSpPr>
          <p:cNvPr id="21" name="Cloud Callout 20"/>
          <p:cNvSpPr/>
          <p:nvPr/>
        </p:nvSpPr>
        <p:spPr>
          <a:xfrm>
            <a:off x="225286" y="1762535"/>
            <a:ext cx="2014331" cy="1152939"/>
          </a:xfrm>
          <a:prstGeom prst="cloudCallout">
            <a:avLst>
              <a:gd name="adj1" fmla="val 25269"/>
              <a:gd name="adj2" fmla="val 51820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2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  <p:sp>
        <p:nvSpPr>
          <p:cNvPr id="22" name="Cloud Callout 21"/>
          <p:cNvSpPr/>
          <p:nvPr/>
        </p:nvSpPr>
        <p:spPr>
          <a:xfrm>
            <a:off x="3670853" y="1663143"/>
            <a:ext cx="1987826" cy="1152939"/>
          </a:xfrm>
          <a:prstGeom prst="cloudCallout">
            <a:avLst>
              <a:gd name="adj1" fmla="val -35019"/>
              <a:gd name="adj2" fmla="val 56418"/>
            </a:avLst>
          </a:prstGeom>
          <a:solidFill>
            <a:schemeClr val="accent3">
              <a:lumMod val="75000"/>
            </a:schemeClr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en-US" dirty="0" smtClean="0">
                <a:solidFill>
                  <a:schemeClr val="tx1"/>
                </a:solidFill>
                <a:latin typeface="Comic Sans MS" pitchFamily="66" charset="0"/>
              </a:rPr>
              <a:t>Prefer routes through 1</a:t>
            </a:r>
            <a:endParaRPr lang="en-US" dirty="0">
              <a:solidFill>
                <a:schemeClr val="tx1"/>
              </a:solidFill>
              <a:latin typeface="Comic Sans MS" pitchFamily="66" charset="0"/>
            </a:endParaRPr>
          </a:p>
        </p:txBody>
      </p:sp>
    </p:spTree>
  </p:cSld>
  <p:clrMapOvr>
    <a:masterClrMapping/>
  </p:clrMapOvr>
  <p:transition/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" presetClass="entr" presetSubtype="0" fill="hold" grpId="4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7" presetID="1" presetClass="entr" presetSubtype="0" fill="hold" grpId="4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9" presetID="1" presetClass="exit" presetSubtype="0" fill="hold" grpId="3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1" fill="hold">
                      <p:stCondLst>
                        <p:cond delay="indefinite"/>
                      </p:stCondLst>
                      <p:childTnLst>
                        <p:par>
                          <p:cTn id="22" fill="hold">
                            <p:stCondLst>
                              <p:cond delay="0"/>
                            </p:stCondLst>
                            <p:childTnLst>
                              <p:par>
                                <p:cTn id="23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6" dur="500"/>
                                        <p:tgtEl>
                                          <p:spTgt spid="72750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8" presetID="9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animEffect transition="out" filter="dissolve">
                                      <p:cBhvr>
                                        <p:cTn id="29" dur="500"/>
                                        <p:tgtEl>
                                          <p:spTgt spid="72751"/>
                                        </p:tgtEl>
                                      </p:cBhvr>
                                    </p:animEffect>
                                    <p:set>
                                      <p:cBhvr>
                                        <p:cTn id="30" dur="1" fill="hold">
                                          <p:stCondLst>
                                            <p:cond delay="499"/>
                                          </p:stCondLst>
                                        </p:cTn>
                                        <p:tgtEl>
                                          <p:spTgt spid="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>
                      <p:stCondLst>
                        <p:cond delay="indefinite"/>
                      </p:stCondLst>
                      <p:childTnLst>
                        <p:par>
                          <p:cTn id="32" fill="hold">
                            <p:stCondLst>
                              <p:cond delay="0"/>
                            </p:stCondLst>
                            <p:childTnLst>
                              <p:par>
                                <p:cTn id="33" presetID="1" presetClass="entr" presetSubtype="0" fill="hold" grpId="2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5" presetID="1" presetClass="entr" presetSubtype="0" fill="hold" grpId="2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7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5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39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1" presetID="1" presetClass="entr" presetSubtype="0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3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45" presetID="1" presetClass="exit" presetSubtype="0" fill="hold" grpId="1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276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hidden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2750" grpId="0" animBg="1"/>
      <p:bldP spid="72750" grpId="1" animBg="1"/>
      <p:bldP spid="72750" grpId="2" animBg="1"/>
      <p:bldP spid="72751" grpId="0" animBg="1"/>
      <p:bldP spid="72751" grpId="1" animBg="1"/>
      <p:bldP spid="72751" grpId="2" animBg="1"/>
      <p:bldP spid="72753" grpId="0" animBg="1"/>
      <p:bldP spid="72753" grpId="1" animBg="1"/>
      <p:bldP spid="72767" grpId="1" animBg="1"/>
      <p:bldP spid="72767" grpId="2" animBg="1"/>
      <p:bldP spid="72767" grpId="3" animBg="1"/>
      <p:bldP spid="72768" grpId="0" animBg="1"/>
      <p:bldP spid="72768" grpId="1" animBg="1"/>
      <p:bldP spid="72768" grpId="4" animBg="1"/>
      <p:bldP spid="72769" grpId="1" animBg="1"/>
      <p:bldP spid="72769" grpId="4" animBg="1"/>
    </p:bldLst>
  </p:timing>
</p:sld>
</file>

<file path=ppt/theme/theme1.xml><?xml version="1.0" encoding="utf-8"?>
<a:theme xmlns:a="http://schemas.openxmlformats.org/drawingml/2006/main" name="Default Design">
  <a:themeElements>
    <a:clrScheme name="Default Design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Default Design">
      <a:majorFont>
        <a:latin typeface="Arial"/>
        <a:ea typeface=""/>
        <a:cs typeface="Arial"/>
      </a:majorFont>
      <a:minorFont>
        <a:latin typeface="Arial"/>
        <a:ea typeface=""/>
        <a:cs typeface="Arial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Default Design 1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BBE0E3"/>
        </a:accent1>
        <a:accent2>
          <a:srgbClr val="333399"/>
        </a:accent2>
        <a:accent3>
          <a:srgbClr val="FFFFFF"/>
        </a:accent3>
        <a:accent4>
          <a:srgbClr val="000000"/>
        </a:accent4>
        <a:accent5>
          <a:srgbClr val="DAEDEF"/>
        </a:accent5>
        <a:accent6>
          <a:srgbClr val="2D2D8A"/>
        </a:accent6>
        <a:hlink>
          <a:srgbClr val="009999"/>
        </a:hlink>
        <a:folHlink>
          <a:srgbClr val="99CC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2">
        <a:dk1>
          <a:srgbClr val="000000"/>
        </a:dk1>
        <a:lt1>
          <a:srgbClr val="FFFFFF"/>
        </a:lt1>
        <a:dk2>
          <a:srgbClr val="000000"/>
        </a:dk2>
        <a:lt2>
          <a:srgbClr val="969696"/>
        </a:lt2>
        <a:accent1>
          <a:srgbClr val="FBDF53"/>
        </a:accent1>
        <a:accent2>
          <a:srgbClr val="FF9966"/>
        </a:accent2>
        <a:accent3>
          <a:srgbClr val="FFFFFF"/>
        </a:accent3>
        <a:accent4>
          <a:srgbClr val="000000"/>
        </a:accent4>
        <a:accent5>
          <a:srgbClr val="FDECB3"/>
        </a:accent5>
        <a:accent6>
          <a:srgbClr val="E78A5C"/>
        </a:accent6>
        <a:hlink>
          <a:srgbClr val="CC3300"/>
        </a:hlink>
        <a:folHlink>
          <a:srgbClr val="9966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3">
        <a:dk1>
          <a:srgbClr val="000000"/>
        </a:dk1>
        <a:lt1>
          <a:srgbClr val="FFFFFF"/>
        </a:lt1>
        <a:dk2>
          <a:srgbClr val="000000"/>
        </a:dk2>
        <a:lt2>
          <a:srgbClr val="808080"/>
        </a:lt2>
        <a:accent1>
          <a:srgbClr val="99CCFF"/>
        </a:accent1>
        <a:accent2>
          <a:srgbClr val="CCCCFF"/>
        </a:accent2>
        <a:accent3>
          <a:srgbClr val="FFFFFF"/>
        </a:accent3>
        <a:accent4>
          <a:srgbClr val="000000"/>
        </a:accent4>
        <a:accent5>
          <a:srgbClr val="CAE2FF"/>
        </a:accent5>
        <a:accent6>
          <a:srgbClr val="B9B9E7"/>
        </a:accent6>
        <a:hlink>
          <a:srgbClr val="3333CC"/>
        </a:hlink>
        <a:folHlink>
          <a:srgbClr val="AF67FF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4">
        <a:dk1>
          <a:srgbClr val="000000"/>
        </a:dk1>
        <a:lt1>
          <a:srgbClr val="DEF6F1"/>
        </a:lt1>
        <a:dk2>
          <a:srgbClr val="000000"/>
        </a:dk2>
        <a:lt2>
          <a:srgbClr val="969696"/>
        </a:lt2>
        <a:accent1>
          <a:srgbClr val="FFFFFF"/>
        </a:accent1>
        <a:accent2>
          <a:srgbClr val="8DC6FF"/>
        </a:accent2>
        <a:accent3>
          <a:srgbClr val="ECFAF7"/>
        </a:accent3>
        <a:accent4>
          <a:srgbClr val="000000"/>
        </a:accent4>
        <a:accent5>
          <a:srgbClr val="FFFFFF"/>
        </a:accent5>
        <a:accent6>
          <a:srgbClr val="7FB3E7"/>
        </a:accent6>
        <a:hlink>
          <a:srgbClr val="0066CC"/>
        </a:hlink>
        <a:folHlink>
          <a:srgbClr val="00A8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5">
        <a:dk1>
          <a:srgbClr val="000000"/>
        </a:dk1>
        <a:lt1>
          <a:srgbClr val="FFFFD9"/>
        </a:lt1>
        <a:dk2>
          <a:srgbClr val="000000"/>
        </a:dk2>
        <a:lt2>
          <a:srgbClr val="777777"/>
        </a:lt2>
        <a:accent1>
          <a:srgbClr val="FFFFF7"/>
        </a:accent1>
        <a:accent2>
          <a:srgbClr val="33CCCC"/>
        </a:accent2>
        <a:accent3>
          <a:srgbClr val="FFFFE9"/>
        </a:accent3>
        <a:accent4>
          <a:srgbClr val="000000"/>
        </a:accent4>
        <a:accent5>
          <a:srgbClr val="FFFFFA"/>
        </a:accent5>
        <a:accent6>
          <a:srgbClr val="2DB9B9"/>
        </a:accent6>
        <a:hlink>
          <a:srgbClr val="FF5050"/>
        </a:hlink>
        <a:folHlink>
          <a:srgbClr val="FF9900"/>
        </a:folHlink>
      </a:clrScheme>
      <a:clrMap bg1="lt1" tx1="dk1" bg2="lt2" tx2="dk2" accent1="accent1" accent2="accent2" accent3="accent3" accent4="accent4" accent5="accent5" accent6="accent6" hlink="hlink" folHlink="folHlink"/>
    </a:extraClrScheme>
    <a:extraClrScheme>
      <a:clrScheme name="Default Design 6">
        <a:dk1>
          <a:srgbClr val="005A58"/>
        </a:dk1>
        <a:lt1>
          <a:srgbClr val="FFFFFF"/>
        </a:lt1>
        <a:dk2>
          <a:srgbClr val="008080"/>
        </a:dk2>
        <a:lt2>
          <a:srgbClr val="FFFF99"/>
        </a:lt2>
        <a:accent1>
          <a:srgbClr val="006462"/>
        </a:accent1>
        <a:accent2>
          <a:srgbClr val="6D6FC7"/>
        </a:accent2>
        <a:accent3>
          <a:srgbClr val="AAC0C0"/>
        </a:accent3>
        <a:accent4>
          <a:srgbClr val="DADADA"/>
        </a:accent4>
        <a:accent5>
          <a:srgbClr val="AAB8B7"/>
        </a:accent5>
        <a:accent6>
          <a:srgbClr val="6264B4"/>
        </a:accent6>
        <a:hlink>
          <a:srgbClr val="00FFFF"/>
        </a:hlink>
        <a:folHlink>
          <a:srgbClr val="00FF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7">
        <a:dk1>
          <a:srgbClr val="5C1F00"/>
        </a:dk1>
        <a:lt1>
          <a:srgbClr val="FFFFFF"/>
        </a:lt1>
        <a:dk2>
          <a:srgbClr val="800000"/>
        </a:dk2>
        <a:lt2>
          <a:srgbClr val="DFD293"/>
        </a:lt2>
        <a:accent1>
          <a:srgbClr val="CC3300"/>
        </a:accent1>
        <a:accent2>
          <a:srgbClr val="BE7960"/>
        </a:accent2>
        <a:accent3>
          <a:srgbClr val="C0AAAA"/>
        </a:accent3>
        <a:accent4>
          <a:srgbClr val="DADADA"/>
        </a:accent4>
        <a:accent5>
          <a:srgbClr val="E2ADAA"/>
        </a:accent5>
        <a:accent6>
          <a:srgbClr val="AC6D56"/>
        </a:accent6>
        <a:hlink>
          <a:srgbClr val="FFFF99"/>
        </a:hlink>
        <a:folHlink>
          <a:srgbClr val="D3A21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8">
        <a:dk1>
          <a:srgbClr val="003366"/>
        </a:dk1>
        <a:lt1>
          <a:srgbClr val="FFFFFF"/>
        </a:lt1>
        <a:dk2>
          <a:srgbClr val="000099"/>
        </a:dk2>
        <a:lt2>
          <a:srgbClr val="CCFFFF"/>
        </a:lt2>
        <a:accent1>
          <a:srgbClr val="3366CC"/>
        </a:accent1>
        <a:accent2>
          <a:srgbClr val="00B000"/>
        </a:accent2>
        <a:accent3>
          <a:srgbClr val="AAAACA"/>
        </a:accent3>
        <a:accent4>
          <a:srgbClr val="DADADA"/>
        </a:accent4>
        <a:accent5>
          <a:srgbClr val="ADB8E2"/>
        </a:accent5>
        <a:accent6>
          <a:srgbClr val="009F00"/>
        </a:accent6>
        <a:hlink>
          <a:srgbClr val="66CCFF"/>
        </a:hlink>
        <a:folHlink>
          <a:srgbClr val="FFE701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9">
        <a:dk1>
          <a:srgbClr val="336699"/>
        </a:dk1>
        <a:lt1>
          <a:srgbClr val="FFFFFF"/>
        </a:lt1>
        <a:dk2>
          <a:srgbClr val="000000"/>
        </a:dk2>
        <a:lt2>
          <a:srgbClr val="E3EBF1"/>
        </a:lt2>
        <a:accent1>
          <a:srgbClr val="003399"/>
        </a:accent1>
        <a:accent2>
          <a:srgbClr val="468A4B"/>
        </a:accent2>
        <a:accent3>
          <a:srgbClr val="AAAAAA"/>
        </a:accent3>
        <a:accent4>
          <a:srgbClr val="DADADA"/>
        </a:accent4>
        <a:accent5>
          <a:srgbClr val="AAADCA"/>
        </a:accent5>
        <a:accent6>
          <a:srgbClr val="3F7D43"/>
        </a:accent6>
        <a:hlink>
          <a:srgbClr val="66CCFF"/>
        </a:hlink>
        <a:folHlink>
          <a:srgbClr val="F0E500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0">
        <a:dk1>
          <a:srgbClr val="777777"/>
        </a:dk1>
        <a:lt1>
          <a:srgbClr val="FFFFFF"/>
        </a:lt1>
        <a:dk2>
          <a:srgbClr val="686B5D"/>
        </a:dk2>
        <a:lt2>
          <a:srgbClr val="D1D1CB"/>
        </a:lt2>
        <a:accent1>
          <a:srgbClr val="909082"/>
        </a:accent1>
        <a:accent2>
          <a:srgbClr val="809EA8"/>
        </a:accent2>
        <a:accent3>
          <a:srgbClr val="B9BAB6"/>
        </a:accent3>
        <a:accent4>
          <a:srgbClr val="DADADA"/>
        </a:accent4>
        <a:accent5>
          <a:srgbClr val="C6C6C1"/>
        </a:accent5>
        <a:accent6>
          <a:srgbClr val="738F98"/>
        </a:accent6>
        <a:hlink>
          <a:srgbClr val="FFCC66"/>
        </a:hlink>
        <a:folHlink>
          <a:srgbClr val="E9DCB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1">
        <a:dk1>
          <a:srgbClr val="3E3E5C"/>
        </a:dk1>
        <a:lt1>
          <a:srgbClr val="FFFFFF"/>
        </a:lt1>
        <a:dk2>
          <a:srgbClr val="666699"/>
        </a:dk2>
        <a:lt2>
          <a:srgbClr val="FFFFFF"/>
        </a:lt2>
        <a:accent1>
          <a:srgbClr val="60597B"/>
        </a:accent1>
        <a:accent2>
          <a:srgbClr val="6666FF"/>
        </a:accent2>
        <a:accent3>
          <a:srgbClr val="B8B8CA"/>
        </a:accent3>
        <a:accent4>
          <a:srgbClr val="DADADA"/>
        </a:accent4>
        <a:accent5>
          <a:srgbClr val="B6B5BF"/>
        </a:accent5>
        <a:accent6>
          <a:srgbClr val="5C5CE7"/>
        </a:accent6>
        <a:hlink>
          <a:srgbClr val="99CCFF"/>
        </a:hlink>
        <a:folHlink>
          <a:srgbClr val="FFFF99"/>
        </a:folHlink>
      </a:clrScheme>
      <a:clrMap bg1="dk2" tx1="lt1" bg2="dk1" tx2="lt2" accent1="accent1" accent2="accent2" accent3="accent3" accent4="accent4" accent5="accent5" accent6="accent6" hlink="hlink" folHlink="folHlink"/>
    </a:extraClrScheme>
    <a:extraClrScheme>
      <a:clrScheme name="Default Design 12">
        <a:dk1>
          <a:srgbClr val="2D2015"/>
        </a:dk1>
        <a:lt1>
          <a:srgbClr val="FFFFFF"/>
        </a:lt1>
        <a:dk2>
          <a:srgbClr val="523E26"/>
        </a:dk2>
        <a:lt2>
          <a:srgbClr val="DFC08D"/>
        </a:lt2>
        <a:accent1>
          <a:srgbClr val="8C7B70"/>
        </a:accent1>
        <a:accent2>
          <a:srgbClr val="8F5F2F"/>
        </a:accent2>
        <a:accent3>
          <a:srgbClr val="B3AFAC"/>
        </a:accent3>
        <a:accent4>
          <a:srgbClr val="DADADA"/>
        </a:accent4>
        <a:accent5>
          <a:srgbClr val="C5BFBB"/>
        </a:accent5>
        <a:accent6>
          <a:srgbClr val="81552A"/>
        </a:accent6>
        <a:hlink>
          <a:srgbClr val="CCB400"/>
        </a:hlink>
        <a:folHlink>
          <a:srgbClr val="8C9EA0"/>
        </a:folHlink>
      </a:clrScheme>
      <a:clrMap bg1="dk2" tx1="lt1" bg2="dk1" tx2="lt2" accent1="accent1" accent2="accent2" accent3="accent3" accent4="accent4" accent5="accent5" accent6="accent6" hlink="hlink" folHlink="folHlink"/>
    </a:extraClrScheme>
  </a:extraClrSchemeLst>
</a:theme>
</file>

<file path=ppt/theme/theme2.xml><?xml version="1.0" encoding="utf-8"?>
<a:theme xmlns:a="http://schemas.openxmlformats.org/drawingml/2006/main" name="Office Theme">
  <a:themeElements>
    <a:clrScheme name="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BBE0E3"/>
      </a:accent1>
      <a:accent2>
        <a:srgbClr val="333399"/>
      </a:accent2>
      <a:accent3>
        <a:srgbClr val="FFFFFF"/>
      </a:accent3>
      <a:accent4>
        <a:srgbClr val="000000"/>
      </a:accent4>
      <a:accent5>
        <a:srgbClr val="DAEDEF"/>
      </a:accent5>
      <a:accent6>
        <a:srgbClr val="2D2D8A"/>
      </a:accent6>
      <a:hlink>
        <a:srgbClr val="009999"/>
      </a:hlink>
      <a:folHlink>
        <a:srgbClr val="99CC0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Proposal</Template>
  <TotalTime>7162</TotalTime>
  <Words>901</Words>
  <Application>Microsoft Office PowerPoint</Application>
  <PresentationFormat>On-screen Show (4:3)</PresentationFormat>
  <Paragraphs>318</Paragraphs>
  <Slides>33</Slides>
  <Notes>33</Notes>
  <HiddenSlides>0</HiddenSlides>
  <MMClips>0</MMClips>
  <ScaleCrop>false</ScaleCrop>
  <HeadingPairs>
    <vt:vector size="4" baseType="variant">
      <vt:variant>
        <vt:lpstr>Theme</vt:lpstr>
      </vt:variant>
      <vt:variant>
        <vt:i4>1</vt:i4>
      </vt:variant>
      <vt:variant>
        <vt:lpstr>Slide Titles</vt:lpstr>
      </vt:variant>
      <vt:variant>
        <vt:i4>33</vt:i4>
      </vt:variant>
    </vt:vector>
  </HeadingPairs>
  <TitlesOfParts>
    <vt:vector size="34" baseType="lpstr">
      <vt:lpstr>Default Design</vt:lpstr>
      <vt:lpstr>Game Theoretic and Economic Perspectives on Interdomain Routing</vt:lpstr>
      <vt:lpstr>Interdomain Routing</vt:lpstr>
      <vt:lpstr>Interdomain Routing is Hard!</vt:lpstr>
      <vt:lpstr>BGP</vt:lpstr>
      <vt:lpstr>BGP  (DISAGREE [Griffin-Shepherd-Wilfong]) </vt:lpstr>
      <vt:lpstr>Two Important Desiderata</vt:lpstr>
      <vt:lpstr>Game Theory and Economics Help</vt:lpstr>
      <vt:lpstr>Slide 8</vt:lpstr>
      <vt:lpstr>BGP Instability  (DISAGREE [Griffin-Shepherd-Wilfong]) </vt:lpstr>
      <vt:lpstr>A Stable State Might Not Exist</vt:lpstr>
      <vt:lpstr>Designing Safe Networks</vt:lpstr>
      <vt:lpstr>Gao-Rexford Framework</vt:lpstr>
      <vt:lpstr>Designing Safe Networks</vt:lpstr>
      <vt:lpstr>Games</vt:lpstr>
      <vt:lpstr>Pure Nash Equilibria and  Best-Replies</vt:lpstr>
      <vt:lpstr>Best Reply Dynamics</vt:lpstr>
      <vt:lpstr>But…</vt:lpstr>
      <vt:lpstr>Looks Familiar?</vt:lpstr>
      <vt:lpstr>Insights for Protocol Analysis</vt:lpstr>
      <vt:lpstr>Actually…</vt:lpstr>
      <vt:lpstr>Slide 21</vt:lpstr>
      <vt:lpstr>Do ASes Always Adhere to the Protocol?</vt:lpstr>
      <vt:lpstr>Strategic ASes</vt:lpstr>
      <vt:lpstr>Undesirable Phenomena [Levin-S-Zohar]</vt:lpstr>
      <vt:lpstr>How Can We Fix This?</vt:lpstr>
      <vt:lpstr>2nd-Price Auctions</vt:lpstr>
      <vt:lpstr>What does this have to do with BGP?</vt:lpstr>
      <vt:lpstr>New Approach: Combining Security and Incentives [Levin-S-Zohar]</vt:lpstr>
      <vt:lpstr>Making BGP Incentive-Compatible</vt:lpstr>
      <vt:lpstr>Does this solve the problem?</vt:lpstr>
      <vt:lpstr>Yet…</vt:lpstr>
      <vt:lpstr>To Conclude</vt:lpstr>
      <vt:lpstr>Slide 33</vt:lpstr>
    </vt:vector>
  </TitlesOfParts>
  <Company>Yale University</Company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Incentive-Compatible Inter-Domain Routing</dc:title>
  <dc:creator>Vijay Ramachandran</dc:creator>
  <cp:lastModifiedBy> </cp:lastModifiedBy>
  <cp:revision>561</cp:revision>
  <dcterms:created xsi:type="dcterms:W3CDTF">2005-10-10T20:39:04Z</dcterms:created>
  <dcterms:modified xsi:type="dcterms:W3CDTF">2009-11-21T23:47:39Z</dcterms:modified>
</cp:coreProperties>
</file>