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slideMasters/slideMaster8.xml" ContentType="application/vnd.openxmlformats-officedocument.presentationml.slideMaster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heme/theme10.xml" ContentType="application/vnd.openxmlformats-officedocument.them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Masters/slideMaster5.xml" ContentType="application/vnd.openxmlformats-officedocument.presentationml.slideMaster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tags/tag8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26.xml" ContentType="application/vnd.openxmlformats-officedocument.presentationml.notesSlide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700" r:id="rId3"/>
    <p:sldMasterId id="2147483702" r:id="rId4"/>
    <p:sldMasterId id="2147483710" r:id="rId5"/>
    <p:sldMasterId id="2147483722" r:id="rId6"/>
    <p:sldMasterId id="2147483734" r:id="rId7"/>
    <p:sldMasterId id="2147483758" r:id="rId8"/>
    <p:sldMasterId id="2147483770" r:id="rId9"/>
  </p:sldMasterIdLst>
  <p:notesMasterIdLst>
    <p:notesMasterId r:id="rId45"/>
  </p:notesMasterIdLst>
  <p:sldIdLst>
    <p:sldId id="457" r:id="rId10"/>
    <p:sldId id="458" r:id="rId11"/>
    <p:sldId id="460" r:id="rId12"/>
    <p:sldId id="459" r:id="rId13"/>
    <p:sldId id="410" r:id="rId14"/>
    <p:sldId id="406" r:id="rId15"/>
    <p:sldId id="442" r:id="rId16"/>
    <p:sldId id="400" r:id="rId17"/>
    <p:sldId id="401" r:id="rId18"/>
    <p:sldId id="300" r:id="rId19"/>
    <p:sldId id="302" r:id="rId20"/>
    <p:sldId id="413" r:id="rId21"/>
    <p:sldId id="443" r:id="rId22"/>
    <p:sldId id="415" r:id="rId23"/>
    <p:sldId id="414" r:id="rId24"/>
    <p:sldId id="434" r:id="rId25"/>
    <p:sldId id="416" r:id="rId26"/>
    <p:sldId id="437" r:id="rId27"/>
    <p:sldId id="427" r:id="rId28"/>
    <p:sldId id="444" r:id="rId29"/>
    <p:sldId id="341" r:id="rId30"/>
    <p:sldId id="331" r:id="rId31"/>
    <p:sldId id="351" r:id="rId32"/>
    <p:sldId id="360" r:id="rId33"/>
    <p:sldId id="361" r:id="rId34"/>
    <p:sldId id="421" r:id="rId35"/>
    <p:sldId id="422" r:id="rId36"/>
    <p:sldId id="448" r:id="rId37"/>
    <p:sldId id="430" r:id="rId38"/>
    <p:sldId id="454" r:id="rId39"/>
    <p:sldId id="455" r:id="rId40"/>
    <p:sldId id="411" r:id="rId41"/>
    <p:sldId id="424" r:id="rId42"/>
    <p:sldId id="461" r:id="rId43"/>
    <p:sldId id="464" r:id="rId44"/>
  </p:sldIdLst>
  <p:sldSz cx="9144000" cy="6858000" type="screen4x3"/>
  <p:notesSz cx="6858000" cy="9144000"/>
  <p:embeddedFontLst>
    <p:embeddedFont>
      <p:font typeface="CMSY10ORIG" pitchFamily="34" charset="0"/>
      <p:regular r:id="rId46"/>
    </p:embeddedFont>
    <p:embeddedFont>
      <p:font typeface="CMMI10" pitchFamily="34" charset="0"/>
      <p:regular r:id="rId47"/>
    </p:embeddedFont>
    <p:embeddedFont>
      <p:font typeface="CMMI5" pitchFamily="34" charset="0"/>
      <p:regular r:id="rId48"/>
    </p:embeddedFont>
    <p:embeddedFont>
      <p:font typeface="CMEX10" pitchFamily="34" charset="0"/>
      <p:regular r:id="rId49"/>
    </p:embeddedFont>
    <p:embeddedFont>
      <p:font typeface="CMR10" pitchFamily="34" charset="0"/>
      <p:regular r:id="rId50"/>
    </p:embeddedFont>
    <p:embeddedFont>
      <p:font typeface="CMR7" pitchFamily="34" charset="0"/>
      <p:regular r:id="rId51"/>
    </p:embeddedFont>
    <p:embeddedFont>
      <p:font typeface="CMMI7" pitchFamily="34" charset="0"/>
      <p:regular r:id="rId52"/>
    </p:embeddedFont>
    <p:embeddedFont>
      <p:font typeface="LCMSS8" pitchFamily="34" charset="0"/>
      <p:regular r:id="rId53"/>
    </p:embeddedFont>
    <p:embeddedFont>
      <p:font typeface="CMMI8" pitchFamily="34" charset="0"/>
      <p:regular r:id="rId54"/>
    </p:embeddedFont>
    <p:embeddedFont>
      <p:font typeface="CMSY7" pitchFamily="34" charset="0"/>
      <p:regular r:id="rId55"/>
    </p:embeddedFont>
    <p:embeddedFont>
      <p:font typeface="CMSY8" pitchFamily="34" charset="0"/>
      <p:regular r:id="rId56"/>
    </p:embeddedFont>
    <p:embeddedFont>
      <p:font typeface="CMBX12" pitchFamily="34" charset="0"/>
      <p:regular r:id="rId57"/>
    </p:embeddedFont>
    <p:embeddedFont>
      <p:font typeface="EUFM10" pitchFamily="34" charset="0"/>
      <p:regular r:id="rId58"/>
    </p:embeddedFont>
    <p:embeddedFont>
      <p:font typeface="msbm10" pitchFamily="34" charset="0"/>
      <p:regular r:id="rId59"/>
    </p:embeddedFont>
    <p:embeddedFont>
      <p:font typeface="cmsy10" pitchFamily="34" charset="0"/>
      <p:regular r:id="rId60"/>
    </p:embeddedFont>
  </p:embeddedFontLst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316B73"/>
    <a:srgbClr val="0D29F7"/>
    <a:srgbClr val="B2B2B2"/>
    <a:srgbClr val="996633"/>
    <a:srgbClr val="660066"/>
    <a:srgbClr val="CC66FF"/>
    <a:srgbClr val="0062AC"/>
    <a:srgbClr val="CC0099"/>
    <a:srgbClr val="FF99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032" autoAdjust="0"/>
    <p:restoredTop sz="86416" autoAdjust="0"/>
  </p:normalViewPr>
  <p:slideViewPr>
    <p:cSldViewPr>
      <p:cViewPr varScale="1">
        <p:scale>
          <a:sx n="117" d="100"/>
          <a:sy n="117" d="100"/>
        </p:scale>
        <p:origin x="-2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4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88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font" Target="fonts/font9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font" Target="fonts/font1.fntdata"/><Relationship Id="rId5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85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5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1C0B93-AF9B-4EBD-9B79-3BD2390FF9C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1E514-39A7-44FE-A8CF-9E84D9208C9C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1E514-39A7-44FE-A8CF-9E84D9208C9C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97E8F3-ECE4-464D-870A-B68F338540F0}" type="slidenum">
              <a:rPr lang="en-US" sz="1200" smtClean="0">
                <a:solidFill>
                  <a:prstClr val="black"/>
                </a:solidFill>
              </a:rPr>
              <a:pPr algn="r"/>
              <a:t>27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1E514-39A7-44FE-A8CF-9E84D9208C9C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BDC0A-7573-48E7-BF94-190F659AE33C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0B93-AF9B-4EBD-9B79-3BD2390FF9C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A7937-FD1B-4CAE-B971-990A1DEB19DF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CDD76-068C-44DE-8AE0-19A241DCDA5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2E0F7-71E5-4554-BBD7-4D657E0F7BD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E14B-A718-4A70-B673-C09E21E26AC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6843F-8739-44A5-993A-14B39155B0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A2B6E-0AED-46ED-B5E7-3FEBF1C0B6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A2B6E-0AED-46ED-B5E7-3FEBF1C0B6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647EC-68BB-43F2-88B5-5F24031BEB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8E830-6A06-410B-AD8C-949105289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3AF44-D04C-4661-9881-C9D79E7F5E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57D4C-58CA-4701-BE08-4F2255E7C3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8DEC6-88B6-4308-8593-02807C5E4F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AC96C-C2BA-4F8C-B00E-D10A7EF35A3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51198-6EED-4F49-889A-69CBEDA983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3A35C-A22C-4901-8129-36E47432A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8AE81-1727-4A4A-8963-D756C7EF7C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4ADA4-3ACD-46C3-9D88-B1E0776720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C1BC2-4904-46DA-B901-EF1F46723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7D1FB-BD3F-4B6B-B080-CADBEA4023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6834B-ECB9-4455-84F5-90AEB515FD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03941-5E3F-41C2-AB8C-DA48FECA0F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494FE-D81F-4FD4-9F1A-2D1F9466CF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FEF51-E7AA-4E97-8E21-6F28F71255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18451-F959-44E0-97E4-8873CE4313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4DF73-DF1A-4C7D-AAFE-0346A87F1E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5BDB3-C4F0-4FA3-AB40-DB36393DC6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FBA79-4013-43BF-B428-66A0252C2C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F0F61-3133-4348-BB83-84F2DB6AF6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3D994-724B-48FE-AED5-0BE8651AB5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D866D-353C-4162-834F-69C60584F2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A2103-ACC1-4F28-97EB-697B4014DB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CDD76-068C-44DE-8AE0-19A241DCDA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AC96C-C2BA-4F8C-B00E-D10A7EF35A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18451-F959-44E0-97E4-8873CE4313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2D7C5-E53A-4C74-8EDC-1FBF2678A68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2D7C5-E53A-4C74-8EDC-1FBF2678A6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D7A6-65C8-48E0-9E14-A65B6ED57F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31F8C-381D-4819-8913-EAAB65BCD3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6843F-8739-44A5-993A-14B39155B0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4329C-E976-4433-809B-683233CFF8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1C71A-C6D1-40FF-AAE3-A77839BD47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2E0F7-71E5-4554-BBD7-4D657E0F7B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E14B-A718-4A70-B673-C09E21E26A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CDD76-068C-44DE-8AE0-19A241DCDA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AC96C-C2BA-4F8C-B00E-D10A7EF35A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D7A6-65C8-48E0-9E14-A65B6ED57F0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18451-F959-44E0-97E4-8873CE4313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2D7C5-E53A-4C74-8EDC-1FBF2678A6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D7A6-65C8-48E0-9E14-A65B6ED57F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31F8C-381D-4819-8913-EAAB65BCD3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6843F-8739-44A5-993A-14B39155B0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4329C-E976-4433-809B-683233CFF8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1C71A-C6D1-40FF-AAE3-A77839BD47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2E0F7-71E5-4554-BBD7-4D657E0F7B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E14B-A718-4A70-B673-C09E21E26A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6843F-8739-44A5-993A-14B39155B02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31F8C-381D-4819-8913-EAAB65BCD39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6843F-8739-44A5-993A-14B39155B0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4329C-E976-4433-809B-683233CFF8D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1C71A-C6D1-40FF-AAE3-A77839BD47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8B2DB5-9B09-4EF0-AC22-B56C7A4268F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8B2DB5-9B09-4EF0-AC22-B56C7A4268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50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50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DBF996D-E84B-47B6-9651-2B945E9439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50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50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DBF996D-E84B-47B6-9651-2B945E9439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BE0C98-340B-440C-AA1E-A8FEE1D7D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1EFD965-D997-4161-80BA-49FF294274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8B2DB5-9B09-4EF0-AC22-B56C7A4268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8B2DB5-9B09-4EF0-AC22-B56C7A4268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8B2DB5-9B09-4EF0-AC22-B56C7A4268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8.emf"/><Relationship Id="rId18" Type="http://schemas.openxmlformats.org/officeDocument/2006/relationships/image" Target="../media/image23.emf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7.emf"/><Relationship Id="rId17" Type="http://schemas.openxmlformats.org/officeDocument/2006/relationships/image" Target="../media/image22.emf"/><Relationship Id="rId2" Type="http://schemas.openxmlformats.org/officeDocument/2006/relationships/tags" Target="../tags/tag10.xml"/><Relationship Id="rId16" Type="http://schemas.openxmlformats.org/officeDocument/2006/relationships/image" Target="../media/image21.em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6.png"/><Relationship Id="rId5" Type="http://schemas.openxmlformats.org/officeDocument/2006/relationships/tags" Target="../tags/tag13.xml"/><Relationship Id="rId15" Type="http://schemas.openxmlformats.org/officeDocument/2006/relationships/image" Target="../media/image20.emf"/><Relationship Id="rId10" Type="http://schemas.openxmlformats.org/officeDocument/2006/relationships/notesSlide" Target="../notesSlides/notesSlide14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7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26.png"/><Relationship Id="rId2" Type="http://schemas.openxmlformats.org/officeDocument/2006/relationships/tags" Target="../tags/tag18.xml"/><Relationship Id="rId16" Type="http://schemas.openxmlformats.org/officeDocument/2006/relationships/image" Target="../media/image30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25.emf"/><Relationship Id="rId5" Type="http://schemas.openxmlformats.org/officeDocument/2006/relationships/tags" Target="../tags/tag21.xml"/><Relationship Id="rId15" Type="http://schemas.openxmlformats.org/officeDocument/2006/relationships/image" Target="../media/image29.png"/><Relationship Id="rId10" Type="http://schemas.openxmlformats.org/officeDocument/2006/relationships/image" Target="../media/image24.emf"/><Relationship Id="rId4" Type="http://schemas.openxmlformats.org/officeDocument/2006/relationships/tags" Target="../tags/tag20.xml"/><Relationship Id="rId9" Type="http://schemas.openxmlformats.org/officeDocument/2006/relationships/notesSlide" Target="../notesSlides/notesSlide16.xml"/><Relationship Id="rId1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13" Type="http://schemas.openxmlformats.org/officeDocument/2006/relationships/image" Target="../media/image35.emf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4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33.emf"/><Relationship Id="rId5" Type="http://schemas.openxmlformats.org/officeDocument/2006/relationships/tags" Target="../tags/tag28.xml"/><Relationship Id="rId10" Type="http://schemas.openxmlformats.org/officeDocument/2006/relationships/image" Target="../media/image32.emf"/><Relationship Id="rId4" Type="http://schemas.openxmlformats.org/officeDocument/2006/relationships/tags" Target="../tags/tag27.xml"/><Relationship Id="rId9" Type="http://schemas.openxmlformats.org/officeDocument/2006/relationships/image" Target="../media/image31.emf"/><Relationship Id="rId1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33.emf"/><Relationship Id="rId5" Type="http://schemas.openxmlformats.org/officeDocument/2006/relationships/image" Target="../media/image37.emf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37.xml"/><Relationship Id="rId7" Type="http://schemas.openxmlformats.org/officeDocument/2006/relationships/image" Target="../media/image4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0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13" Type="http://schemas.openxmlformats.org/officeDocument/2006/relationships/image" Target="../media/image44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1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40.png"/><Relationship Id="rId5" Type="http://schemas.openxmlformats.org/officeDocument/2006/relationships/tags" Target="../tags/tag42.xml"/><Relationship Id="rId10" Type="http://schemas.openxmlformats.org/officeDocument/2006/relationships/image" Target="../media/image43.emf"/><Relationship Id="rId4" Type="http://schemas.openxmlformats.org/officeDocument/2006/relationships/tags" Target="../tags/tag41.xml"/><Relationship Id="rId9" Type="http://schemas.openxmlformats.org/officeDocument/2006/relationships/image" Target="../media/image17.emf"/><Relationship Id="rId1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tags" Target="../tags/tag46.xml"/><Relationship Id="rId7" Type="http://schemas.openxmlformats.org/officeDocument/2006/relationships/notesSlide" Target="../notesSlides/notesSlide24.xml"/><Relationship Id="rId12" Type="http://schemas.openxmlformats.org/officeDocument/2006/relationships/image" Target="../media/image50.emf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9.emf"/><Relationship Id="rId5" Type="http://schemas.openxmlformats.org/officeDocument/2006/relationships/tags" Target="../tags/tag48.xml"/><Relationship Id="rId10" Type="http://schemas.openxmlformats.org/officeDocument/2006/relationships/image" Target="../media/image48.emf"/><Relationship Id="rId4" Type="http://schemas.openxmlformats.org/officeDocument/2006/relationships/tags" Target="../tags/tag47.xml"/><Relationship Id="rId9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51.emf"/><Relationship Id="rId5" Type="http://schemas.openxmlformats.org/officeDocument/2006/relationships/image" Target="../media/image46.emf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image" Target="../media/image57.emf"/><Relationship Id="rId26" Type="http://schemas.openxmlformats.org/officeDocument/2006/relationships/image" Target="../media/image65.emf"/><Relationship Id="rId3" Type="http://schemas.openxmlformats.org/officeDocument/2006/relationships/tags" Target="../tags/tag55.xml"/><Relationship Id="rId21" Type="http://schemas.openxmlformats.org/officeDocument/2006/relationships/image" Target="../media/image60.emf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image" Target="../media/image56.emf"/><Relationship Id="rId25" Type="http://schemas.openxmlformats.org/officeDocument/2006/relationships/image" Target="../media/image64.emf"/><Relationship Id="rId2" Type="http://schemas.openxmlformats.org/officeDocument/2006/relationships/tags" Target="../tags/tag54.xml"/><Relationship Id="rId16" Type="http://schemas.openxmlformats.org/officeDocument/2006/relationships/image" Target="../media/image55.emf"/><Relationship Id="rId20" Type="http://schemas.openxmlformats.org/officeDocument/2006/relationships/image" Target="../media/image59.emf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image" Target="../media/image63.emf"/><Relationship Id="rId5" Type="http://schemas.openxmlformats.org/officeDocument/2006/relationships/tags" Target="../tags/tag57.xml"/><Relationship Id="rId15" Type="http://schemas.openxmlformats.org/officeDocument/2006/relationships/notesSlide" Target="../notesSlides/notesSlide29.xml"/><Relationship Id="rId23" Type="http://schemas.openxmlformats.org/officeDocument/2006/relationships/image" Target="../media/image62.emf"/><Relationship Id="rId28" Type="http://schemas.openxmlformats.org/officeDocument/2006/relationships/image" Target="../media/image67.emf"/><Relationship Id="rId10" Type="http://schemas.openxmlformats.org/officeDocument/2006/relationships/tags" Target="../tags/tag62.xml"/><Relationship Id="rId19" Type="http://schemas.openxmlformats.org/officeDocument/2006/relationships/image" Target="../media/image58.emf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61.emf"/><Relationship Id="rId27" Type="http://schemas.openxmlformats.org/officeDocument/2006/relationships/image" Target="../media/image6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68.xml"/><Relationship Id="rId7" Type="http://schemas.openxmlformats.org/officeDocument/2006/relationships/image" Target="../media/image61.emf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68.pn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71.xml"/><Relationship Id="rId7" Type="http://schemas.openxmlformats.org/officeDocument/2006/relationships/image" Target="../media/image69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1.emf"/><Relationship Id="rId4" Type="http://schemas.openxmlformats.org/officeDocument/2006/relationships/tags" Target="../tags/tag72.xml"/><Relationship Id="rId9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tags" Target="../tags/tag75.xml"/><Relationship Id="rId7" Type="http://schemas.openxmlformats.org/officeDocument/2006/relationships/image" Target="../media/image74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73.png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tags" Target="../tags/tag78.xml"/><Relationship Id="rId21" Type="http://schemas.openxmlformats.org/officeDocument/2006/relationships/image" Target="../media/image83.png"/><Relationship Id="rId7" Type="http://schemas.openxmlformats.org/officeDocument/2006/relationships/tags" Target="../tags/tag82.xml"/><Relationship Id="rId12" Type="http://schemas.openxmlformats.org/officeDocument/2006/relationships/notesSlide" Target="../notesSlides/notesSlide34.xml"/><Relationship Id="rId17" Type="http://schemas.openxmlformats.org/officeDocument/2006/relationships/image" Target="../media/image79.png"/><Relationship Id="rId2" Type="http://schemas.openxmlformats.org/officeDocument/2006/relationships/tags" Target="../tags/tag77.xml"/><Relationship Id="rId16" Type="http://schemas.openxmlformats.org/officeDocument/2006/relationships/image" Target="../media/image78.emf"/><Relationship Id="rId20" Type="http://schemas.openxmlformats.org/officeDocument/2006/relationships/image" Target="../media/image82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80.xml"/><Relationship Id="rId15" Type="http://schemas.openxmlformats.org/officeDocument/2006/relationships/image" Target="../media/image77.png"/><Relationship Id="rId10" Type="http://schemas.openxmlformats.org/officeDocument/2006/relationships/tags" Target="../tags/tag85.xml"/><Relationship Id="rId19" Type="http://schemas.openxmlformats.org/officeDocument/2006/relationships/image" Target="../media/image81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76.png"/><Relationship Id="rId22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file:///C:\Users\AS%20Morse\Desktop\chinaplenery\lion.wmv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835426" y="5794375"/>
            <a:ext cx="16294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Rutgers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May 25, 2011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TexPoint fonts used in EMF.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Read the TexPoint manual before you delete this box.: </a:t>
            </a:r>
            <a:r>
              <a:rPr lang="en-US" dirty="0" smtClean="0">
                <a:solidFill>
                  <a:srgbClr val="FFFFFF"/>
                </a:solidFill>
                <a:latin typeface="CMSY10ORIG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MI10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MI5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EX10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R10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R7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MI7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LCMSS8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MI8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SY7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SY8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BX12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EUFM10"/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525" y="316585"/>
            <a:ext cx="7002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DIMACS</a:t>
            </a:r>
            <a:r>
              <a:rPr lang="en-US" dirty="0" smtClean="0">
                <a:solidFill>
                  <a:srgbClr val="FFFFFF"/>
                </a:solidFill>
              </a:rPr>
              <a:t> Workshop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 on 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Perspectives and Future Directions in Systems and Control Theory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762000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a group of </a:t>
            </a:r>
            <a:r>
              <a:rPr lang="en-US" i="1" dirty="0" smtClean="0"/>
              <a:t>n</a:t>
            </a:r>
            <a:r>
              <a:rPr lang="en-US" dirty="0" smtClean="0"/>
              <a:t> agents labeled 1 to </a:t>
            </a:r>
            <a:r>
              <a:rPr lang="en-US" i="1" dirty="0" smtClean="0"/>
              <a:t>n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6700" y="4542745"/>
            <a:ext cx="8528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agent  </a:t>
            </a:r>
            <a:r>
              <a:rPr lang="en-US" i="1" dirty="0" smtClean="0"/>
              <a:t>i </a:t>
            </a:r>
            <a:r>
              <a:rPr lang="en-US" dirty="0" smtClean="0"/>
              <a:t> controls a real, scalar-valued, time-dependent, quantity </a:t>
            </a:r>
            <a:r>
              <a:rPr lang="en-US" i="1" dirty="0" smtClean="0">
                <a:latin typeface="Arial"/>
              </a:rPr>
              <a:t>x</a:t>
            </a:r>
            <a:r>
              <a:rPr lang="en-US" i="1" baseline="-25000" dirty="0" smtClean="0">
                <a:latin typeface="Arial"/>
              </a:rPr>
              <a:t>i</a:t>
            </a:r>
            <a:r>
              <a:rPr lang="en-US" dirty="0" smtClean="0"/>
              <a:t> called 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agreement variable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" y="3848100"/>
            <a:ext cx="881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neighbors</a:t>
            </a:r>
            <a:r>
              <a:rPr lang="en-US" dirty="0" smtClean="0"/>
              <a:t> of agent </a:t>
            </a:r>
            <a:r>
              <a:rPr lang="en-US" i="1" dirty="0" smtClean="0"/>
              <a:t>i</a:t>
            </a:r>
            <a:r>
              <a:rPr lang="en-US" dirty="0" smtClean="0"/>
              <a:t>,  correspond to those vertices  which are adjacent to vertex </a:t>
            </a:r>
            <a:r>
              <a:rPr lang="en-US" i="1" dirty="0" smtClean="0"/>
              <a:t>i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66700" y="1257300"/>
            <a:ext cx="8050602" cy="2438400"/>
            <a:chOff x="266700" y="1257300"/>
            <a:chExt cx="8050602" cy="2438400"/>
          </a:xfrm>
        </p:grpSpPr>
        <p:sp>
          <p:nvSpPr>
            <p:cNvPr id="7" name="TextBox 6"/>
            <p:cNvSpPr txBox="1"/>
            <p:nvPr/>
          </p:nvSpPr>
          <p:spPr>
            <a:xfrm>
              <a:off x="266700" y="1257300"/>
              <a:ext cx="80506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groups’ </a:t>
              </a:r>
              <a:r>
                <a:rPr lang="en-US" dirty="0" smtClean="0">
                  <a:solidFill>
                    <a:srgbClr val="FF0000"/>
                  </a:solidFill>
                </a:rPr>
                <a:t>neighbor graph </a:t>
              </a:r>
              <a:r>
                <a:rPr lang="en-US" dirty="0" smtClean="0">
                  <a:solidFill>
                    <a:srgbClr val="FF0000"/>
                  </a:solidFill>
                  <a:latin typeface="msbm10"/>
                </a:rPr>
                <a:t>N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/>
                <a:t>is an undirected, connected graph with vertices</a:t>
              </a:r>
            </a:p>
            <a:p>
              <a:r>
                <a:rPr lang="en-US" dirty="0" smtClean="0"/>
                <a:t>labeled 1,2,...,</a:t>
              </a:r>
              <a:r>
                <a:rPr lang="en-US" i="1" dirty="0" smtClean="0"/>
                <a:t>n.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705100" y="2057400"/>
              <a:ext cx="2438400" cy="1638300"/>
              <a:chOff x="1025525" y="3981450"/>
              <a:chExt cx="3073401" cy="2028826"/>
            </a:xfrm>
          </p:grpSpPr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1539875" y="5575300"/>
                <a:ext cx="217488" cy="21748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025525" y="4972050"/>
                <a:ext cx="217488" cy="21748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2124075" y="3981450"/>
                <a:ext cx="217488" cy="21748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12" name="Oval 13"/>
              <p:cNvSpPr>
                <a:spLocks noChangeArrowheads="1"/>
              </p:cNvSpPr>
              <p:nvPr/>
            </p:nvSpPr>
            <p:spPr bwMode="auto">
              <a:xfrm>
                <a:off x="1757363" y="4524375"/>
                <a:ext cx="217488" cy="21748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3" name="Oval 16"/>
              <p:cNvSpPr>
                <a:spLocks noChangeArrowheads="1"/>
              </p:cNvSpPr>
              <p:nvPr/>
            </p:nvSpPr>
            <p:spPr bwMode="auto">
              <a:xfrm>
                <a:off x="2232025" y="5357813"/>
                <a:ext cx="217488" cy="21748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4" name="Oval 19"/>
              <p:cNvSpPr>
                <a:spLocks noChangeArrowheads="1"/>
              </p:cNvSpPr>
              <p:nvPr/>
            </p:nvSpPr>
            <p:spPr bwMode="auto">
              <a:xfrm>
                <a:off x="3881438" y="4306888"/>
                <a:ext cx="217488" cy="21748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15" name="Oval 22"/>
              <p:cNvSpPr>
                <a:spLocks noChangeArrowheads="1"/>
              </p:cNvSpPr>
              <p:nvPr/>
            </p:nvSpPr>
            <p:spPr bwMode="auto">
              <a:xfrm>
                <a:off x="3646488" y="5792788"/>
                <a:ext cx="217488" cy="21748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2959000" y="3489225"/>
                <a:ext cx="273150" cy="1571725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2" idx="6"/>
                <a:endCxn id="14" idx="2"/>
              </p:cNvCxnSpPr>
              <p:nvPr/>
            </p:nvCxnSpPr>
            <p:spPr>
              <a:xfrm flipV="1">
                <a:off x="1974851" y="4415632"/>
                <a:ext cx="1906587" cy="217487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3197920" y="5072063"/>
                <a:ext cx="1332112" cy="23495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1330723" y="4612778"/>
                <a:ext cx="370781" cy="54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1779984" y="4849316"/>
                <a:ext cx="647800" cy="3977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endCxn id="15" idx="2"/>
              </p:cNvCxnSpPr>
              <p:nvPr/>
            </p:nvCxnSpPr>
            <p:spPr>
              <a:xfrm>
                <a:off x="2449513" y="5508625"/>
                <a:ext cx="1196975" cy="3929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1725514" y="5524500"/>
                <a:ext cx="538361" cy="1715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228600" y="5355804"/>
            <a:ext cx="898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goal of a consensus process is for all </a:t>
            </a:r>
            <a:r>
              <a:rPr lang="en-US" i="1" dirty="0" smtClean="0"/>
              <a:t>n</a:t>
            </a:r>
            <a:r>
              <a:rPr lang="en-US" dirty="0" smtClean="0"/>
              <a:t> agents to ultimately reach a consensus by</a:t>
            </a:r>
          </a:p>
          <a:p>
            <a:r>
              <a:rPr lang="en-US" dirty="0" smtClean="0"/>
              <a:t>adjusting their individual agreement variables to a common value. 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6700" y="6085499"/>
            <a:ext cx="827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to be accomplished over time by sharing information among neighbors in</a:t>
            </a:r>
          </a:p>
          <a:p>
            <a:r>
              <a:rPr lang="en-US" dirty="0" smtClean="0"/>
              <a:t>a distributed manner.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76575" y="1905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Consensus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dittex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92849" y="2814520"/>
            <a:ext cx="5181237" cy="1075351"/>
          </a:xfrm>
          <a:prstGeom prst="rect">
            <a:avLst/>
          </a:prstGeom>
          <a:noFill/>
          <a:ln/>
          <a:effectLst/>
        </p:spPr>
      </p:pic>
      <p:sp>
        <p:nvSpPr>
          <p:cNvPr id="2" name="TextBox 1"/>
          <p:cNvSpPr txBox="1"/>
          <p:nvPr/>
        </p:nvSpPr>
        <p:spPr>
          <a:xfrm>
            <a:off x="114300" y="762000"/>
            <a:ext cx="877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consensus process is a recursive process which evolves with respect to a discrete</a:t>
            </a:r>
          </a:p>
          <a:p>
            <a:r>
              <a:rPr lang="en-US" dirty="0" smtClean="0"/>
              <a:t>time scale.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" y="1447800"/>
            <a:ext cx="9033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 standard consensus process, agent </a:t>
            </a:r>
            <a:r>
              <a:rPr lang="en-US" i="1" dirty="0" smtClean="0"/>
              <a:t>i</a:t>
            </a:r>
            <a:r>
              <a:rPr lang="en-US" dirty="0" smtClean="0"/>
              <a:t>  sets the value of its agreement variable  at </a:t>
            </a:r>
          </a:p>
          <a:p>
            <a:r>
              <a:rPr lang="en-US" dirty="0" smtClean="0"/>
              <a:t>time </a:t>
            </a:r>
            <a:r>
              <a:rPr lang="en-US" i="1" dirty="0" smtClean="0"/>
              <a:t>t</a:t>
            </a:r>
            <a:r>
              <a:rPr lang="en-US" dirty="0" smtClean="0"/>
              <a:t> +1 equal to the average of the  current value of its own agreement variable </a:t>
            </a:r>
          </a:p>
          <a:p>
            <a:r>
              <a:rPr lang="en-US" dirty="0" smtClean="0"/>
              <a:t>and the current values of its neighbors’ agreement variables.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6200" y="2353660"/>
            <a:ext cx="9134424" cy="3972311"/>
            <a:chOff x="76200" y="2353660"/>
            <a:chExt cx="9134424" cy="3972311"/>
          </a:xfrm>
        </p:grpSpPr>
        <p:grpSp>
          <p:nvGrpSpPr>
            <p:cNvPr id="16" name="Group 15"/>
            <p:cNvGrpSpPr/>
            <p:nvPr/>
          </p:nvGrpSpPr>
          <p:grpSpPr>
            <a:xfrm>
              <a:off x="76200" y="2353660"/>
              <a:ext cx="9134424" cy="3972311"/>
              <a:chOff x="76200" y="2353660"/>
              <a:chExt cx="9134424" cy="3972311"/>
            </a:xfrm>
          </p:grpSpPr>
          <p:sp>
            <p:nvSpPr>
              <p:cNvPr id="5" name="Oval 41"/>
              <p:cNvSpPr>
                <a:spLocks noChangeArrowheads="1"/>
              </p:cNvSpPr>
              <p:nvPr/>
            </p:nvSpPr>
            <p:spPr bwMode="auto">
              <a:xfrm>
                <a:off x="3112610" y="2353660"/>
                <a:ext cx="4339765" cy="2124075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" name="Text Box 42"/>
              <p:cNvSpPr txBox="1">
                <a:spLocks noChangeArrowheads="1"/>
              </p:cNvSpPr>
              <p:nvPr/>
            </p:nvSpPr>
            <p:spPr bwMode="auto">
              <a:xfrm>
                <a:off x="76200" y="5618085"/>
                <a:ext cx="9134424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accent2"/>
                    </a:solidFill>
                  </a:rPr>
                  <a:t>Average at time </a:t>
                </a:r>
                <a:r>
                  <a:rPr lang="en-US" sz="2000" i="1" dirty="0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of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values of agreement variables of agent </a:t>
                </a:r>
                <a:r>
                  <a:rPr lang="en-US" sz="2000" i="1" dirty="0" smtClean="0">
                    <a:solidFill>
                      <a:schemeClr val="accent2"/>
                    </a:solidFill>
                  </a:rPr>
                  <a:t>i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and the neighbors</a:t>
                </a:r>
              </a:p>
              <a:p>
                <a:r>
                  <a:rPr lang="en-US" sz="2000" dirty="0" smtClean="0">
                    <a:solidFill>
                      <a:schemeClr val="accent2"/>
                    </a:solidFill>
                  </a:rPr>
                  <a:t>of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agent </a:t>
                </a:r>
                <a:r>
                  <a:rPr lang="en-US" sz="2000" i="1" dirty="0">
                    <a:solidFill>
                      <a:schemeClr val="accent2"/>
                    </a:solidFill>
                  </a:rPr>
                  <a:t>i.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p:grpSp>
        <p:sp>
          <p:nvSpPr>
            <p:cNvPr id="7" name="Line 43"/>
            <p:cNvSpPr>
              <a:spLocks noChangeShapeType="1"/>
            </p:cNvSpPr>
            <p:nvPr/>
          </p:nvSpPr>
          <p:spPr bwMode="auto">
            <a:xfrm flipV="1">
              <a:off x="3092451" y="4391025"/>
              <a:ext cx="1079501" cy="1346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12620" y="4347448"/>
            <a:ext cx="432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sy10"/>
              </a:rPr>
              <a:t>N</a:t>
            </a:r>
            <a:r>
              <a:rPr lang="en-US" i="1" baseline="-25000" dirty="0" smtClean="0">
                <a:latin typeface="Arial"/>
              </a:rPr>
              <a:t>i</a:t>
            </a:r>
            <a:r>
              <a:rPr lang="en-US" dirty="0" smtClean="0"/>
              <a:t> = set of indices of agent </a:t>
            </a:r>
            <a:r>
              <a:rPr lang="en-US" i="1" dirty="0" smtClean="0"/>
              <a:t>i</a:t>
            </a:r>
            <a:r>
              <a:rPr lang="en-US" i="1" baseline="30000" dirty="0" smtClean="0">
                <a:latin typeface="cmsy10"/>
              </a:rPr>
              <a:t>0</a:t>
            </a:r>
            <a:r>
              <a:rPr lang="en-US" dirty="0" smtClean="0"/>
              <a:t>s neighbors.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973580" y="5002768"/>
            <a:ext cx="30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</a:rPr>
              <a:t>d</a:t>
            </a:r>
            <a:r>
              <a:rPr lang="en-US" i="1" baseline="-25000" dirty="0" smtClean="0">
                <a:latin typeface="Arial"/>
              </a:rPr>
              <a:t>i</a:t>
            </a:r>
            <a:r>
              <a:rPr lang="en-US" dirty="0" smtClean="0"/>
              <a:t> = number of indices in </a:t>
            </a:r>
            <a:r>
              <a:rPr lang="en-US" dirty="0" smtClean="0">
                <a:latin typeface="cmsy10"/>
              </a:rPr>
              <a:t>N</a:t>
            </a:r>
            <a:r>
              <a:rPr lang="en-US" i="1" baseline="-25000" dirty="0" smtClean="0">
                <a:latin typeface="Arial"/>
              </a:rPr>
              <a:t>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76575" y="1905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Consensus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25" y="663840"/>
            <a:ext cx="8802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averaging process </a:t>
            </a:r>
            <a:r>
              <a:rPr lang="en-US" dirty="0" smtClean="0"/>
              <a:t>is a  consensus process in which  the common value  to </a:t>
            </a:r>
          </a:p>
          <a:p>
            <a:r>
              <a:rPr lang="en-US" dirty="0" smtClean="0"/>
              <a:t>which each agreement variable is suppose to converge, is the </a:t>
            </a:r>
            <a:r>
              <a:rPr lang="en-US" dirty="0" smtClean="0">
                <a:solidFill>
                  <a:srgbClr val="FF0000"/>
                </a:solidFill>
              </a:rPr>
              <a:t>average</a:t>
            </a:r>
            <a:r>
              <a:rPr lang="en-US" dirty="0" smtClean="0"/>
              <a:t> of the initial</a:t>
            </a:r>
          </a:p>
          <a:p>
            <a:r>
              <a:rPr lang="en-US" dirty="0" smtClean="0"/>
              <a:t>values of all agreement variables: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46364" y="190500"/>
            <a:ext cx="211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Averaging Process</a:t>
            </a:r>
            <a:endParaRPr lang="en-US" dirty="0"/>
          </a:p>
        </p:txBody>
      </p:sp>
      <p:pic>
        <p:nvPicPr>
          <p:cNvPr id="15" name="Picture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304635" y="1585560"/>
            <a:ext cx="2355924" cy="7360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3830" y="2622495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Application:   distributed temperature calculation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5425" y="304495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Generalizations: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89420" y="3121760"/>
            <a:ext cx="5416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Time-varying case - </a:t>
            </a:r>
            <a:r>
              <a:rPr lang="en-US" dirty="0" smtClean="0">
                <a:latin typeface="msbm10"/>
              </a:rPr>
              <a:t>N</a:t>
            </a:r>
            <a:r>
              <a:rPr lang="en-US" dirty="0" smtClean="0"/>
              <a:t> depends on time</a:t>
            </a:r>
          </a:p>
          <a:p>
            <a:r>
              <a:rPr lang="en-US" dirty="0" smtClean="0"/>
              <a:t>Integer-valued case -  </a:t>
            </a:r>
            <a:r>
              <a:rPr lang="en-US" i="1" dirty="0" smtClean="0">
                <a:latin typeface="Arial"/>
              </a:rPr>
              <a:t>x</a:t>
            </a:r>
            <a:r>
              <a:rPr lang="en-US" i="1" baseline="-25000" dirty="0" smtClean="0">
                <a:latin typeface="Arial"/>
              </a:rPr>
              <a:t>i</a:t>
            </a:r>
            <a:r>
              <a:rPr lang="en-US" dirty="0" smtClean="0">
                <a:latin typeface="Arial"/>
              </a:rPr>
              <a:t>(</a:t>
            </a:r>
            <a:r>
              <a:rPr lang="en-US" i="1" dirty="0" smtClean="0">
                <a:latin typeface="Arial"/>
              </a:rPr>
              <a:t>t</a:t>
            </a:r>
            <a:r>
              <a:rPr lang="en-US" dirty="0" smtClean="0"/>
              <a:t>) is to be integer-value</a:t>
            </a:r>
          </a:p>
          <a:p>
            <a:r>
              <a:rPr lang="en-US" dirty="0" smtClean="0"/>
              <a:t>Asynchronous case -  each agent has its own clock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5425" y="427391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Implementation Issues: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89420" y="4273910"/>
            <a:ext cx="5827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much network information does each agent need?</a:t>
            </a:r>
          </a:p>
          <a:p>
            <a:r>
              <a:rPr lang="en-US" dirty="0" smtClean="0"/>
              <a:t>To what extent is the protocol robust?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9366" y="5733300"/>
            <a:ext cx="2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Approach: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07256" y="5771705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Probabilistic</a:t>
            </a:r>
          </a:p>
          <a:p>
            <a:r>
              <a:rPr lang="en-US" dirty="0" smtClean="0"/>
              <a:t>Deterministic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5425" y="6488668"/>
            <a:ext cx="575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Standing Assumption:             </a:t>
            </a:r>
            <a:r>
              <a:rPr lang="en-US" dirty="0" smtClean="0">
                <a:latin typeface="msbm10"/>
              </a:rPr>
              <a:t>N</a:t>
            </a:r>
            <a:r>
              <a:rPr lang="en-US" dirty="0" smtClean="0"/>
              <a:t>  is a connected graph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5425" y="508041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 metrics: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189420" y="5080415"/>
            <a:ext cx="3634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Convergence rate</a:t>
            </a:r>
          </a:p>
          <a:p>
            <a:r>
              <a:rPr lang="en-US" dirty="0" smtClean="0"/>
              <a:t>Number of transmissions needed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6" grpId="0"/>
      <p:bldP spid="17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065" y="20298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ROADMAP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3385" y="1333500"/>
            <a:ext cx="29931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Consensus and averaging 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Linear iterations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Gossiping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Double linear iterations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Edittex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020820" y="932675"/>
            <a:ext cx="4416250" cy="697671"/>
          </a:xfrm>
          <a:prstGeom prst="rect">
            <a:avLst/>
          </a:prstGeom>
          <a:noFill/>
          <a:ln/>
          <a:effectLst/>
        </p:spPr>
      </p:pic>
      <p:sp>
        <p:nvSpPr>
          <p:cNvPr id="9" name="TextBox 8"/>
          <p:cNvSpPr txBox="1"/>
          <p:nvPr/>
        </p:nvSpPr>
        <p:spPr>
          <a:xfrm>
            <a:off x="2037270" y="1739180"/>
            <a:ext cx="4397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sy10"/>
              </a:rPr>
              <a:t>N</a:t>
            </a:r>
            <a:r>
              <a:rPr lang="en-US" i="1" baseline="-25000" dirty="0" smtClean="0">
                <a:latin typeface="Arial"/>
              </a:rPr>
              <a:t>i</a:t>
            </a:r>
            <a:r>
              <a:rPr lang="en-US" dirty="0" smtClean="0"/>
              <a:t> = set of indices of agent  </a:t>
            </a:r>
            <a:r>
              <a:rPr lang="en-US" i="1" dirty="0" smtClean="0"/>
              <a:t>i</a:t>
            </a:r>
            <a:r>
              <a:rPr lang="en-US" dirty="0" smtClean="0"/>
              <a:t>’s neighbors.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393439" y="2200040"/>
            <a:ext cx="321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</a:rPr>
              <a:t>w</a:t>
            </a:r>
            <a:r>
              <a:rPr lang="en-US" i="1" baseline="-25000" dirty="0" smtClean="0">
                <a:latin typeface="Arial"/>
              </a:rPr>
              <a:t> j </a:t>
            </a:r>
            <a:r>
              <a:rPr lang="en-US" dirty="0" smtClean="0"/>
              <a:t>= suitably defined weights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17286" y="1905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Iteration</a:t>
            </a:r>
            <a:endParaRPr lang="en-US" dirty="0"/>
          </a:p>
        </p:txBody>
      </p:sp>
      <p:pic>
        <p:nvPicPr>
          <p:cNvPr id="15" name="Picture 1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7145135" y="251145"/>
            <a:ext cx="1785803" cy="1219200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896786" y="2776115"/>
            <a:ext cx="1982454" cy="330311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7145135" y="1740625"/>
            <a:ext cx="1853933" cy="344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14560" y="3275380"/>
            <a:ext cx="221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Want  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 </a:t>
            </a:r>
            <a:r>
              <a:rPr lang="en-US" i="1" dirty="0" smtClean="0">
                <a:latin typeface="Arial"/>
              </a:rPr>
              <a:t>x</a:t>
            </a:r>
            <a:r>
              <a:rPr lang="en-US" i="1" baseline="-25000" dirty="0" smtClean="0">
                <a:latin typeface="Arial"/>
              </a:rPr>
              <a:t>avg</a:t>
            </a:r>
            <a:r>
              <a:rPr lang="en-US" dirty="0" smtClean="0">
                <a:solidFill>
                  <a:srgbClr val="0D29F7"/>
                </a:solidFill>
                <a:latin typeface="Arial"/>
              </a:rPr>
              <a:t>1</a:t>
            </a:r>
            <a:r>
              <a:rPr lang="en-US" b="1" dirty="0" smtClean="0">
                <a:solidFill>
                  <a:srgbClr val="0D29F7"/>
                </a:solidFill>
              </a:rPr>
              <a:t> </a:t>
            </a:r>
            <a:endParaRPr lang="en-US" dirty="0">
              <a:solidFill>
                <a:srgbClr val="0D29F7"/>
              </a:solidFill>
            </a:endParaRPr>
          </a:p>
        </p:txBody>
      </p:sp>
      <p:pic>
        <p:nvPicPr>
          <p:cNvPr id="21" name="Picture 20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7806255" y="2776115"/>
            <a:ext cx="1028700" cy="92340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3830" y="3928265"/>
            <a:ext cx="8751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i="1" dirty="0" smtClean="0"/>
              <a:t>A</a:t>
            </a:r>
            <a:r>
              <a:rPr lang="en-US" dirty="0" smtClean="0"/>
              <a:t> is a real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£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 matrix,  then  </a:t>
            </a:r>
            <a:r>
              <a:rPr lang="en-US" i="1" dirty="0" smtClean="0">
                <a:latin typeface="Arial"/>
              </a:rPr>
              <a:t>A</a:t>
            </a:r>
            <a:r>
              <a:rPr lang="en-US" i="1" baseline="30000" dirty="0" smtClean="0">
                <a:latin typeface="Arial"/>
              </a:rPr>
              <a:t>t </a:t>
            </a:r>
            <a:r>
              <a:rPr lang="en-US" dirty="0" smtClean="0">
                <a:latin typeface="Arial"/>
              </a:rPr>
              <a:t> </a:t>
            </a:r>
            <a:r>
              <a:rPr lang="en-US" dirty="0" smtClean="0"/>
              <a:t>  converges to a rank one matrix of the form </a:t>
            </a:r>
            <a:r>
              <a:rPr lang="en-US" i="1" dirty="0" smtClean="0">
                <a:latin typeface="Arial"/>
              </a:rPr>
              <a:t>qp</a:t>
            </a:r>
            <a:r>
              <a:rPr lang="en-US" i="1" baseline="30000" dirty="0" smtClean="0">
                <a:latin typeface="cmsy10"/>
              </a:rPr>
              <a:t>0</a:t>
            </a:r>
            <a:r>
              <a:rPr lang="en-US" i="1" dirty="0" smtClean="0">
                <a:latin typeface="Arial"/>
              </a:rPr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if and only if  </a:t>
            </a:r>
            <a:r>
              <a:rPr lang="en-US" i="1" dirty="0" smtClean="0"/>
              <a:t>A</a:t>
            </a:r>
            <a:r>
              <a:rPr lang="en-US" dirty="0" smtClean="0"/>
              <a:t> has exactly  one eigenvalue at value 1 and all remaining </a:t>
            </a:r>
            <a:r>
              <a:rPr lang="en-US" i="1" dirty="0" smtClean="0"/>
              <a:t>n </a:t>
            </a:r>
            <a:r>
              <a:rPr lang="en-US" dirty="0" smtClean="0"/>
              <a:t>-1</a:t>
            </a:r>
          </a:p>
          <a:p>
            <a:r>
              <a:rPr lang="en-US" dirty="0" smtClean="0"/>
              <a:t>eigenvalues are strictly smaller than 1 in magnitude.  </a:t>
            </a:r>
          </a:p>
          <a:p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32235" y="4965200"/>
            <a:ext cx="573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i="1" dirty="0" smtClean="0"/>
              <a:t>A</a:t>
            </a:r>
            <a:r>
              <a:rPr lang="en-US" dirty="0" smtClean="0"/>
              <a:t> so converges, then </a:t>
            </a:r>
            <a:r>
              <a:rPr lang="en-US" i="1" dirty="0" smtClean="0"/>
              <a:t>Aq </a:t>
            </a:r>
            <a:r>
              <a:rPr lang="en-US" dirty="0" smtClean="0"/>
              <a:t>= </a:t>
            </a:r>
            <a:r>
              <a:rPr lang="en-US" i="1" dirty="0" smtClean="0"/>
              <a:t>q</a:t>
            </a:r>
            <a:r>
              <a:rPr lang="en-US" dirty="0" smtClean="0"/>
              <a:t>,  </a:t>
            </a:r>
            <a:r>
              <a:rPr lang="en-US" i="1" dirty="0" smtClean="0"/>
              <a:t>A</a:t>
            </a:r>
            <a:r>
              <a:rPr lang="en-US" baseline="30000" dirty="0" smtClean="0">
                <a:latin typeface="cmsy10"/>
              </a:rPr>
              <a:t>0</a:t>
            </a:r>
            <a:r>
              <a:rPr lang="en-US" i="1" dirty="0" smtClean="0"/>
              <a:t>p</a:t>
            </a:r>
            <a:r>
              <a:rPr lang="en-US" dirty="0" smtClean="0"/>
              <a:t> = </a:t>
            </a:r>
            <a:r>
              <a:rPr lang="en-US" i="1" dirty="0" smtClean="0"/>
              <a:t>p   </a:t>
            </a:r>
            <a:r>
              <a:rPr lang="en-US" dirty="0" smtClean="0"/>
              <a:t>and</a:t>
            </a:r>
            <a:r>
              <a:rPr lang="en-US" i="1" dirty="0" smtClean="0"/>
              <a:t>  p</a:t>
            </a:r>
            <a:r>
              <a:rPr lang="en-US" i="1" baseline="30000" dirty="0" smtClean="0">
                <a:latin typeface="cmsy10"/>
              </a:rPr>
              <a:t>0</a:t>
            </a:r>
            <a:r>
              <a:rPr lang="en-US" i="1" dirty="0" smtClean="0"/>
              <a:t>q = 1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8" name="Picture 57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350334" y="5963730"/>
            <a:ext cx="3104981" cy="576399"/>
          </a:xfrm>
          <a:prstGeom prst="rect">
            <a:avLst/>
          </a:prstGeom>
          <a:noFill/>
          <a:ln/>
          <a:effectLst/>
        </p:spPr>
      </p:pic>
      <p:grpSp>
        <p:nvGrpSpPr>
          <p:cNvPr id="28" name="Group 27"/>
          <p:cNvGrpSpPr/>
          <p:nvPr/>
        </p:nvGrpSpPr>
        <p:grpSpPr>
          <a:xfrm>
            <a:off x="193830" y="5349250"/>
            <a:ext cx="7571303" cy="576075"/>
            <a:chOff x="193830" y="5349250"/>
            <a:chExt cx="7571303" cy="576075"/>
          </a:xfrm>
        </p:grpSpPr>
        <p:sp>
          <p:nvSpPr>
            <p:cNvPr id="16" name="TextBox 15"/>
            <p:cNvSpPr txBox="1"/>
            <p:nvPr/>
          </p:nvSpPr>
          <p:spPr>
            <a:xfrm>
              <a:off x="193830" y="5440778"/>
              <a:ext cx="757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Thus if W is such a matrix and </a:t>
              </a:r>
              <a:r>
                <a:rPr lang="en-US" i="1" dirty="0" smtClean="0"/>
                <a:t>             </a:t>
              </a:r>
              <a:r>
                <a:rPr lang="en-US" dirty="0" smtClean="0"/>
                <a:t>                   then                         </a:t>
              </a:r>
            </a:p>
          </p:txBody>
        </p:sp>
        <p:pic>
          <p:nvPicPr>
            <p:cNvPr id="25" name="Picture 24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992985" y="5349250"/>
              <a:ext cx="1372092" cy="576075"/>
            </a:xfrm>
            <a:prstGeom prst="rect">
              <a:avLst/>
            </a:prstGeom>
          </p:spPr>
        </p:pic>
        <p:pic>
          <p:nvPicPr>
            <p:cNvPr id="27" name="Picture 26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3471494" y="5349250"/>
              <a:ext cx="1714986" cy="517796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0" grpId="0"/>
      <p:bldP spid="2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485" y="1485063"/>
            <a:ext cx="445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Iteration with Nonnegative Weights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7450" y="126170"/>
            <a:ext cx="8801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                                                  x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</a:t>
            </a:r>
            <a:r>
              <a:rPr lang="en-US" i="1" dirty="0" smtClean="0">
                <a:latin typeface="Arial"/>
              </a:rPr>
              <a:t>x</a:t>
            </a:r>
            <a:r>
              <a:rPr lang="en-US" i="1" baseline="-25000" dirty="0" smtClean="0">
                <a:latin typeface="Arial"/>
              </a:rPr>
              <a:t>avg</a:t>
            </a:r>
            <a:r>
              <a:rPr lang="en-US" dirty="0" smtClean="0">
                <a:solidFill>
                  <a:srgbClr val="0D29F7"/>
                </a:solidFill>
                <a:latin typeface="Arial"/>
              </a:rPr>
              <a:t>1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iff  </a:t>
            </a:r>
            <a:r>
              <a:rPr lang="en-US" i="1" dirty="0" smtClean="0"/>
              <a:t>W</a:t>
            </a:r>
            <a:r>
              <a:rPr lang="en-US" dirty="0" smtClean="0">
                <a:solidFill>
                  <a:srgbClr val="0D29F7"/>
                </a:solidFill>
              </a:rPr>
              <a:t>1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D29F7"/>
                </a:solidFill>
              </a:rPr>
              <a:t>1</a:t>
            </a:r>
            <a:r>
              <a:rPr lang="en-US" dirty="0" smtClean="0"/>
              <a:t>, </a:t>
            </a:r>
            <a:r>
              <a:rPr lang="en-US" i="1" dirty="0" smtClean="0"/>
              <a:t>W</a:t>
            </a:r>
            <a:r>
              <a:rPr lang="en-US" i="1" baseline="30000" dirty="0" smtClean="0">
                <a:latin typeface="cmsy10"/>
              </a:rPr>
              <a:t>0</a:t>
            </a:r>
            <a:r>
              <a:rPr lang="en-US" dirty="0" smtClean="0">
                <a:solidFill>
                  <a:srgbClr val="0D29F7"/>
                </a:solidFill>
              </a:rPr>
              <a:t>1</a:t>
            </a:r>
            <a:r>
              <a:rPr lang="en-US" dirty="0" smtClean="0"/>
              <a:t> =</a:t>
            </a:r>
            <a:r>
              <a:rPr lang="en-US" dirty="0" smtClean="0">
                <a:solidFill>
                  <a:srgbClr val="0D29F7"/>
                </a:solidFill>
              </a:rPr>
              <a:t>1</a:t>
            </a:r>
            <a:r>
              <a:rPr lang="en-US" dirty="0" smtClean="0"/>
              <a:t>  and all </a:t>
            </a:r>
            <a:r>
              <a:rPr lang="en-US" i="1" dirty="0" smtClean="0"/>
              <a:t>n </a:t>
            </a:r>
            <a:r>
              <a:rPr lang="en-US" dirty="0" smtClean="0"/>
              <a:t>- 1 eigenvalues of </a:t>
            </a:r>
            <a:r>
              <a:rPr lang="en-US" i="1" dirty="0" smtClean="0"/>
              <a:t>W</a:t>
            </a:r>
            <a:r>
              <a:rPr lang="en-US" dirty="0" smtClean="0"/>
              <a:t>, except for </a:t>
            </a:r>
            <a:r>
              <a:rPr lang="en-US" i="1" dirty="0" smtClean="0"/>
              <a:t>W’</a:t>
            </a:r>
            <a:r>
              <a:rPr lang="en-US" dirty="0" smtClean="0"/>
              <a:t>s  single eigenvalue </a:t>
            </a:r>
          </a:p>
          <a:p>
            <a:r>
              <a:rPr lang="en-US" dirty="0" smtClean="0"/>
              <a:t>at value 1, have magnitudes less than 1.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8380" y="2084825"/>
            <a:ext cx="48654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square matrix </a:t>
            </a:r>
            <a:r>
              <a:rPr lang="en-US" i="1" dirty="0" smtClean="0"/>
              <a:t>S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doubly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stochastic</a:t>
            </a:r>
            <a:r>
              <a:rPr lang="en-US" dirty="0" smtClean="0"/>
              <a:t> if it has</a:t>
            </a:r>
          </a:p>
          <a:p>
            <a:r>
              <a:rPr lang="en-US" dirty="0" smtClean="0"/>
              <a:t>only nonnegative entries and if its </a:t>
            </a:r>
            <a:r>
              <a:rPr lang="en-US" dirty="0" smtClean="0">
                <a:solidFill>
                  <a:srgbClr val="0D29F7"/>
                </a:solidFill>
              </a:rPr>
              <a:t>row  and </a:t>
            </a:r>
          </a:p>
          <a:p>
            <a:r>
              <a:rPr lang="en-US" dirty="0" smtClean="0">
                <a:solidFill>
                  <a:srgbClr val="0D29F7"/>
                </a:solidFill>
              </a:rPr>
              <a:t>column sums all equal 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5" y="2084825"/>
            <a:ext cx="4185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square matrix </a:t>
            </a:r>
            <a:r>
              <a:rPr lang="en-US" i="1" dirty="0" smtClean="0"/>
              <a:t>S</a:t>
            </a:r>
            <a:r>
              <a:rPr lang="en-US" dirty="0" smtClean="0"/>
              <a:t> is  </a:t>
            </a:r>
            <a:r>
              <a:rPr lang="en-US" dirty="0" smtClean="0">
                <a:solidFill>
                  <a:srgbClr val="FF0000"/>
                </a:solidFill>
              </a:rPr>
              <a:t>stochastic</a:t>
            </a:r>
            <a:r>
              <a:rPr lang="en-US" dirty="0" smtClean="0"/>
              <a:t> if it has</a:t>
            </a:r>
          </a:p>
          <a:p>
            <a:r>
              <a:rPr lang="en-US" dirty="0" smtClean="0"/>
              <a:t>only nonnegative entries and if its 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dirty="0" smtClean="0">
                <a:solidFill>
                  <a:srgbClr val="0D29F7"/>
                </a:solidFill>
              </a:rPr>
              <a:t>row sums all equal 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5120" y="308335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</a:t>
            </a:r>
            <a:r>
              <a:rPr lang="en-US" b="1" dirty="0" smtClean="0">
                <a:solidFill>
                  <a:srgbClr val="0D29F7"/>
                </a:solidFill>
              </a:rPr>
              <a:t>1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0D29F7"/>
                </a:solidFill>
              </a:rPr>
              <a:t>1</a:t>
            </a:r>
            <a:endParaRPr lang="en-US" b="1" dirty="0">
              <a:solidFill>
                <a:srgbClr val="0D29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5315" y="3160165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</a:t>
            </a:r>
            <a:r>
              <a:rPr lang="en-US" b="1" dirty="0" smtClean="0">
                <a:solidFill>
                  <a:srgbClr val="0D29F7"/>
                </a:solidFill>
              </a:rPr>
              <a:t>1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0D29F7"/>
                </a:solidFill>
              </a:rPr>
              <a:t>1</a:t>
            </a:r>
            <a:r>
              <a:rPr lang="en-US" dirty="0" smtClean="0"/>
              <a:t>   and  </a:t>
            </a:r>
            <a:r>
              <a:rPr lang="en-US" i="1" dirty="0" smtClean="0"/>
              <a:t>S</a:t>
            </a:r>
            <a:r>
              <a:rPr lang="en-US" i="1" baseline="30000" dirty="0" smtClean="0">
                <a:latin typeface="cmsy10"/>
              </a:rPr>
              <a:t>0</a:t>
            </a:r>
            <a:r>
              <a:rPr lang="en-US" b="1" dirty="0" smtClean="0">
                <a:solidFill>
                  <a:srgbClr val="0D29F7"/>
                </a:solidFill>
              </a:rPr>
              <a:t>1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0D29F7"/>
                </a:solidFill>
              </a:rPr>
              <a:t>1</a:t>
            </a:r>
            <a:endParaRPr lang="en-US" b="1" dirty="0">
              <a:solidFill>
                <a:srgbClr val="0D29F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640" y="4965200"/>
            <a:ext cx="752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nonnegative weight case,</a:t>
            </a:r>
            <a:r>
              <a:rPr lang="en-US" i="1" dirty="0" smtClean="0"/>
              <a:t> x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 converges to </a:t>
            </a:r>
            <a:r>
              <a:rPr lang="en-US" i="1" dirty="0" smtClean="0">
                <a:latin typeface="Arial"/>
              </a:rPr>
              <a:t>x</a:t>
            </a:r>
            <a:r>
              <a:rPr lang="en-US" i="1" baseline="-25000" dirty="0" smtClean="0">
                <a:latin typeface="Arial"/>
              </a:rPr>
              <a:t>avg</a:t>
            </a:r>
            <a:r>
              <a:rPr lang="en-US" dirty="0" smtClean="0">
                <a:solidFill>
                  <a:srgbClr val="0D29F7"/>
                </a:solidFill>
                <a:latin typeface="Arial"/>
              </a:rPr>
              <a:t>1</a:t>
            </a:r>
            <a:r>
              <a:rPr lang="en-US" dirty="0" smtClean="0"/>
              <a:t> if and only if  </a:t>
            </a:r>
          </a:p>
          <a:p>
            <a:r>
              <a:rPr lang="en-US" dirty="0" smtClean="0"/>
              <a:t>W is doubly stochastic   and its single eigenvalue  at 1 has multiplicity 1.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0640" y="6155755"/>
            <a:ext cx="7100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one choose the </a:t>
            </a:r>
            <a:r>
              <a:rPr lang="en-US" i="1" dirty="0" smtClean="0">
                <a:latin typeface="Arial"/>
              </a:rPr>
              <a:t>w</a:t>
            </a:r>
            <a:r>
              <a:rPr lang="en-US" i="1" baseline="-25000" dirty="0" smtClean="0">
                <a:latin typeface="Arial"/>
              </a:rPr>
              <a:t>ij</a:t>
            </a:r>
            <a:r>
              <a:rPr lang="en-US" i="1" dirty="0" smtClean="0"/>
              <a:t> 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 0 so that  </a:t>
            </a:r>
            <a:r>
              <a:rPr lang="en-US" i="1" dirty="0" smtClean="0"/>
              <a:t>W</a:t>
            </a:r>
            <a:r>
              <a:rPr lang="en-US" dirty="0" smtClean="0"/>
              <a:t>  has these properties?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5120" y="388986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||</a:t>
            </a:r>
            <a:r>
              <a:rPr lang="en-US" i="1" dirty="0" smtClean="0"/>
              <a:t>S</a:t>
            </a:r>
            <a:r>
              <a:rPr lang="en-US" dirty="0" smtClean="0"/>
              <a:t>||</a:t>
            </a:r>
            <a:r>
              <a:rPr lang="en-US" baseline="-25000" dirty="0" smtClean="0">
                <a:latin typeface="cmsy10"/>
              </a:rPr>
              <a:t>1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90155" y="3928265"/>
            <a:ext cx="485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Spectrum </a:t>
            </a:r>
            <a:r>
              <a:rPr lang="en-US" i="1" dirty="0" smtClean="0"/>
              <a:t>S</a:t>
            </a:r>
            <a:r>
              <a:rPr lang="en-US" dirty="0" smtClean="0"/>
              <a:t> contained in the closed unit circle</a:t>
            </a:r>
          </a:p>
          <a:p>
            <a:r>
              <a:rPr lang="en-US" dirty="0" smtClean="0"/>
              <a:t> All eignvalue of value 1 have multiplicity 1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347450" y="3160164"/>
            <a:ext cx="883315" cy="499265"/>
          </a:xfrm>
          <a:prstGeom prst="straightConnector1">
            <a:avLst/>
          </a:prstGeom>
          <a:ln w="25400">
            <a:solidFill>
              <a:srgbClr val="0D29F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1"/>
      <p:bldP spid="5" grpId="0"/>
      <p:bldP spid="6" grpId="0"/>
      <p:bldP spid="7" grpId="0"/>
      <p:bldP spid="9" grpId="0"/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16175" y="2507280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 &gt;  max {</a:t>
            </a:r>
            <a:r>
              <a:rPr lang="en-US" i="1" dirty="0" smtClean="0">
                <a:solidFill>
                  <a:srgbClr val="FF0000"/>
                </a:solidFill>
                <a:latin typeface="Arial"/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  <a:latin typeface="Arial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,</a:t>
            </a:r>
            <a:r>
              <a:rPr lang="en-US" i="1" dirty="0" smtClean="0">
                <a:solidFill>
                  <a:srgbClr val="FF0000"/>
                </a:solidFill>
                <a:latin typeface="Arial"/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  <a:latin typeface="Arial"/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,…</a:t>
            </a:r>
            <a:r>
              <a:rPr lang="en-US" i="1" dirty="0" smtClean="0">
                <a:solidFill>
                  <a:srgbClr val="FF0000"/>
                </a:solidFill>
                <a:latin typeface="Arial"/>
              </a:rPr>
              <a:t>d</a:t>
            </a:r>
            <a:r>
              <a:rPr lang="en-US" i="1" baseline="-25000" dirty="0" smtClean="0">
                <a:solidFill>
                  <a:srgbClr val="FF0000"/>
                </a:solidFill>
                <a:latin typeface="Arial"/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}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613345" y="356600"/>
            <a:ext cx="3353091" cy="7358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2375" y="332913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r>
              <a:rPr lang="en-US" dirty="0" smtClean="0"/>
              <a:t> = </a:t>
            </a:r>
            <a:r>
              <a:rPr lang="en-US" i="1" dirty="0" smtClean="0"/>
              <a:t>D</a:t>
            </a:r>
            <a:r>
              <a:rPr lang="en-US" dirty="0" smtClean="0"/>
              <a:t> - </a:t>
            </a:r>
            <a:r>
              <a:rPr lang="en-US" i="1" dirty="0" smtClean="0"/>
              <a:t>A</a:t>
            </a:r>
            <a:endParaRPr lang="en-US" i="1" dirty="0"/>
          </a:p>
        </p:txBody>
      </p:sp>
      <p:pic>
        <p:nvPicPr>
          <p:cNvPr id="27" name="Picture 2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55425" y="1124700"/>
            <a:ext cx="2618599" cy="1140343"/>
          </a:xfrm>
          <a:prstGeom prst="rect">
            <a:avLst/>
          </a:prstGeom>
          <a:noFill/>
          <a:ln/>
          <a:effectLst/>
        </p:spPr>
      </p:pic>
      <p:sp>
        <p:nvSpPr>
          <p:cNvPr id="12" name="TextBox 11"/>
          <p:cNvSpPr txBox="1"/>
          <p:nvPr/>
        </p:nvSpPr>
        <p:spPr>
          <a:xfrm>
            <a:off x="3358442" y="1547155"/>
            <a:ext cx="5785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Adjacency matrix of </a:t>
            </a:r>
            <a:r>
              <a:rPr lang="en-US" dirty="0" smtClean="0">
                <a:solidFill>
                  <a:srgbClr val="FF0000"/>
                </a:solidFill>
                <a:latin typeface="msbm10"/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 matrix of ones and zeros</a:t>
            </a:r>
          </a:p>
          <a:p>
            <a:r>
              <a:rPr lang="en-US" dirty="0" smtClean="0"/>
              <a:t> with  </a:t>
            </a:r>
            <a:r>
              <a:rPr lang="en-US" i="1" dirty="0" smtClean="0">
                <a:latin typeface="Arial"/>
              </a:rPr>
              <a:t>a</a:t>
            </a:r>
            <a:r>
              <a:rPr lang="en-US" i="1" baseline="-25000" dirty="0" smtClean="0">
                <a:latin typeface="Arial"/>
              </a:rPr>
              <a:t>ij</a:t>
            </a:r>
            <a:r>
              <a:rPr lang="en-US" dirty="0" smtClean="0"/>
              <a:t> = 1 if  </a:t>
            </a:r>
            <a:r>
              <a:rPr lang="en-US" dirty="0" smtClean="0">
                <a:latin typeface="msbm10"/>
              </a:rPr>
              <a:t>N</a:t>
            </a:r>
            <a:r>
              <a:rPr lang="en-US" dirty="0" smtClean="0"/>
              <a:t> has an edge between vertices </a:t>
            </a:r>
            <a:r>
              <a:rPr lang="en-US" i="1" dirty="0" smtClean="0"/>
              <a:t>i</a:t>
            </a:r>
            <a:r>
              <a:rPr lang="en-US" dirty="0" smtClean="0"/>
              <a:t> and </a:t>
            </a:r>
            <a:r>
              <a:rPr lang="en-US" i="1" dirty="0" smtClean="0"/>
              <a:t>j</a:t>
            </a:r>
            <a:r>
              <a:rPr lang="en-US" dirty="0" smtClean="0"/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6660" y="381305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r>
              <a:rPr lang="en-US" b="1" dirty="0" smtClean="0">
                <a:solidFill>
                  <a:srgbClr val="0D29F7"/>
                </a:solidFill>
              </a:rPr>
              <a:t>1</a:t>
            </a:r>
            <a:r>
              <a:rPr lang="en-US" dirty="0" smtClean="0"/>
              <a:t> = 0   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84385" y="6078945"/>
            <a:ext cx="666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agent  needs to know </a:t>
            </a:r>
            <a:r>
              <a:rPr lang="en-US" i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max {</a:t>
            </a:r>
            <a:r>
              <a:rPr lang="en-US" i="1" dirty="0" smtClean="0">
                <a:solidFill>
                  <a:srgbClr val="FF0000"/>
                </a:solidFill>
                <a:latin typeface="Arial"/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  <a:latin typeface="Arial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,</a:t>
            </a:r>
            <a:r>
              <a:rPr lang="en-US" i="1" dirty="0" smtClean="0">
                <a:solidFill>
                  <a:srgbClr val="FF0000"/>
                </a:solidFill>
                <a:latin typeface="Arial"/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  <a:latin typeface="Arial"/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,…</a:t>
            </a:r>
            <a:r>
              <a:rPr lang="en-US" i="1" dirty="0" smtClean="0">
                <a:solidFill>
                  <a:srgbClr val="FF0000"/>
                </a:solidFill>
                <a:latin typeface="Arial"/>
              </a:rPr>
              <a:t>d</a:t>
            </a:r>
            <a:r>
              <a:rPr lang="en-US" i="1" baseline="-25000" dirty="0" smtClean="0">
                <a:solidFill>
                  <a:srgbClr val="FF0000"/>
                </a:solidFill>
                <a:latin typeface="Arial"/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} </a:t>
            </a:r>
            <a:r>
              <a:rPr lang="en-US" dirty="0" smtClean="0"/>
              <a:t> to implement this </a:t>
            </a:r>
            <a:endParaRPr lang="en-US" dirty="0"/>
          </a:p>
        </p:txBody>
      </p:sp>
      <p:pic>
        <p:nvPicPr>
          <p:cNvPr id="20" name="Picture 19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304635" y="2507280"/>
            <a:ext cx="1348738" cy="406836"/>
          </a:xfrm>
          <a:prstGeom prst="rect">
            <a:avLst/>
          </a:prstGeom>
        </p:spPr>
      </p:pic>
      <p:pic>
        <p:nvPicPr>
          <p:cNvPr id="22" name="Picture 2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498130" y="3275380"/>
            <a:ext cx="3282784" cy="406913"/>
          </a:xfrm>
          <a:prstGeom prst="rect">
            <a:avLst/>
          </a:prstGeom>
          <a:noFill/>
          <a:ln/>
          <a:effectLst/>
        </p:spPr>
      </p:pic>
      <p:cxnSp>
        <p:nvCxnSpPr>
          <p:cNvPr id="19" name="Straight Arrow Connector 18"/>
          <p:cNvCxnSpPr/>
          <p:nvPr/>
        </p:nvCxnSpPr>
        <p:spPr>
          <a:xfrm flipV="1">
            <a:off x="4648810" y="625435"/>
            <a:ext cx="3610070" cy="88331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882180" y="587029"/>
            <a:ext cx="4954245" cy="92172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802429" y="971080"/>
            <a:ext cx="3682607" cy="3326517"/>
            <a:chOff x="4802429" y="971080"/>
            <a:chExt cx="3682607" cy="3326517"/>
          </a:xfrm>
        </p:grpSpPr>
        <p:cxnSp>
          <p:nvCxnSpPr>
            <p:cNvPr id="26" name="Straight Arrow Connector 25"/>
            <p:cNvCxnSpPr/>
            <p:nvPr/>
          </p:nvCxnSpPr>
          <p:spPr>
            <a:xfrm rot="16200000" flipV="1">
              <a:off x="4091937" y="1681572"/>
              <a:ext cx="3072400" cy="1651415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530655" y="3928265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doubly stochastic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9148" y="4465935"/>
            <a:ext cx="5869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eigenvalue of </a:t>
            </a:r>
            <a:r>
              <a:rPr lang="en-US" i="1" dirty="0" smtClean="0"/>
              <a:t>L</a:t>
            </a:r>
            <a:r>
              <a:rPr lang="en-US" dirty="0" smtClean="0"/>
              <a:t> at 0 has multiplicity 1 because </a:t>
            </a:r>
            <a:r>
              <a:rPr lang="en-US" dirty="0" smtClean="0">
                <a:latin typeface="msbm10"/>
              </a:rPr>
              <a:t>N</a:t>
            </a:r>
            <a:r>
              <a:rPr lang="en-US" dirty="0" smtClean="0"/>
              <a:t> is </a:t>
            </a:r>
          </a:p>
          <a:p>
            <a:r>
              <a:rPr lang="en-US" dirty="0" smtClean="0"/>
              <a:t>connected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69060" y="4273910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single eigenvalue at 1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has multiplicity 1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1" name="Picture 30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267700" y="5118820"/>
            <a:ext cx="4888666" cy="753813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18501" y="3198570"/>
            <a:ext cx="1857174" cy="406853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94357" y="3751842"/>
            <a:ext cx="1704508" cy="40685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  <p:bldP spid="13" grpId="0"/>
      <p:bldP spid="16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62665" y="4903108"/>
            <a:ext cx="817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agent  needs to know  the number of neighbors of each of its neighbors.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90299" y="3044950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Metropolis Algorithm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65495" y="548625"/>
            <a:ext cx="96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 = QQ’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4414" y="854255"/>
            <a:ext cx="87895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</a:t>
            </a:r>
            <a:r>
              <a:rPr lang="en-US" dirty="0" smtClean="0"/>
              <a:t> is a -1,1,0 matrix with  rows indexed by vertex labels in </a:t>
            </a:r>
            <a:r>
              <a:rPr lang="en-US" dirty="0" smtClean="0">
                <a:latin typeface="msbm10"/>
              </a:rPr>
              <a:t>N</a:t>
            </a:r>
            <a:r>
              <a:rPr lang="en-US" dirty="0" smtClean="0"/>
              <a:t> and columns indexed by</a:t>
            </a:r>
          </a:p>
          <a:p>
            <a:r>
              <a:rPr lang="en-US" dirty="0" smtClean="0"/>
              <a:t>edge labels such that  </a:t>
            </a:r>
            <a:r>
              <a:rPr lang="en-US" i="1" dirty="0" smtClean="0">
                <a:latin typeface="Arial"/>
              </a:rPr>
              <a:t>q</a:t>
            </a:r>
            <a:r>
              <a:rPr lang="en-US" baseline="-25000" dirty="0" smtClean="0">
                <a:latin typeface="Arial"/>
              </a:rPr>
              <a:t>ij</a:t>
            </a:r>
            <a:r>
              <a:rPr lang="en-US" dirty="0" smtClean="0"/>
              <a:t> = 1 if  edge </a:t>
            </a:r>
            <a:r>
              <a:rPr lang="en-US" i="1" dirty="0" smtClean="0"/>
              <a:t>j</a:t>
            </a:r>
            <a:r>
              <a:rPr lang="en-US" dirty="0" smtClean="0"/>
              <a:t> is incident  on vertex </a:t>
            </a:r>
            <a:r>
              <a:rPr lang="en-US" i="1" dirty="0" smtClean="0"/>
              <a:t>i, </a:t>
            </a:r>
            <a:r>
              <a:rPr lang="en-US" dirty="0" smtClean="0"/>
              <a:t>and</a:t>
            </a:r>
            <a:r>
              <a:rPr lang="en-US" i="1" dirty="0" smtClean="0"/>
              <a:t> -1 </a:t>
            </a:r>
            <a:r>
              <a:rPr lang="en-US" dirty="0" smtClean="0"/>
              <a:t>if edge i is</a:t>
            </a:r>
          </a:p>
          <a:p>
            <a:r>
              <a:rPr lang="en-US" dirty="0" smtClean="0"/>
              <a:t>incident on vertex  </a:t>
            </a:r>
            <a:r>
              <a:rPr lang="en-US" i="1" dirty="0" smtClean="0"/>
              <a:t>j</a:t>
            </a:r>
            <a:r>
              <a:rPr lang="en-US" dirty="0" smtClean="0"/>
              <a:t>  and 0 otherwise.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35065" y="1869113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</a:t>
            </a:r>
            <a:r>
              <a:rPr lang="en-US" dirty="0" smtClean="0"/>
              <a:t> – </a:t>
            </a:r>
            <a:r>
              <a:rPr lang="en-US" i="1" dirty="0" smtClean="0"/>
              <a:t>Q</a:t>
            </a:r>
            <a:r>
              <a:rPr lang="en-US" dirty="0" smtClean="0">
                <a:latin typeface="cmmi10"/>
              </a:rPr>
              <a:t>¤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i="1" baseline="30000" dirty="0" smtClean="0">
                <a:latin typeface="cmsy10"/>
              </a:rPr>
              <a:t>0</a:t>
            </a:r>
            <a:endParaRPr lang="en-US" i="1" baseline="30000" dirty="0">
              <a:latin typeface="cmsy10"/>
            </a:endParaRPr>
          </a:p>
        </p:txBody>
      </p:sp>
      <p:pic>
        <p:nvPicPr>
          <p:cNvPr id="29" name="Picture 2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609139" y="1931205"/>
            <a:ext cx="2843365" cy="270900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48734" y="1751020"/>
            <a:ext cx="2734885" cy="640414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85855" y="3621025"/>
            <a:ext cx="8387728" cy="754905"/>
          </a:xfrm>
          <a:prstGeom prst="rect">
            <a:avLst/>
          </a:prstGeom>
          <a:noFill/>
          <a:ln/>
          <a:effectLst/>
        </p:spPr>
      </p:pic>
      <p:sp>
        <p:nvSpPr>
          <p:cNvPr id="11" name="TextBox 10"/>
          <p:cNvSpPr txBox="1"/>
          <p:nvPr/>
        </p:nvSpPr>
        <p:spPr>
          <a:xfrm>
            <a:off x="3360140" y="164575"/>
            <a:ext cx="190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Better Solution</a:t>
            </a:r>
            <a:endParaRPr lang="en-US" dirty="0"/>
          </a:p>
        </p:txBody>
      </p:sp>
      <p:pic>
        <p:nvPicPr>
          <p:cNvPr id="15" name="Picture 14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805370" y="2468875"/>
            <a:ext cx="3048306" cy="25547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24260" y="5618085"/>
            <a:ext cx="8257075" cy="652884"/>
            <a:chOff x="424260" y="5618085"/>
            <a:chExt cx="8257075" cy="652884"/>
          </a:xfrm>
        </p:grpSpPr>
        <p:sp>
          <p:nvSpPr>
            <p:cNvPr id="16" name="TextBox 15"/>
            <p:cNvSpPr txBox="1"/>
            <p:nvPr/>
          </p:nvSpPr>
          <p:spPr>
            <a:xfrm>
              <a:off x="424260" y="5748018"/>
              <a:ext cx="4262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Total number of transmissions/iteration: </a:t>
              </a:r>
              <a:endParaRPr lang="en-US" baseline="-25000" dirty="0">
                <a:latin typeface="Arial"/>
              </a:endParaRPr>
            </a:p>
          </p:txBody>
        </p:sp>
        <p:pic>
          <p:nvPicPr>
            <p:cNvPr id="21" name="Picture 20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4687215" y="5618085"/>
              <a:ext cx="1626756" cy="652884"/>
            </a:xfrm>
            <a:prstGeom prst="rect">
              <a:avLst/>
            </a:prstGeom>
          </p:spPr>
        </p:pic>
        <p:pic>
          <p:nvPicPr>
            <p:cNvPr id="23" name="Picture 22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6996038" y="5618085"/>
              <a:ext cx="1685297" cy="652563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7" name="TextBox 26"/>
          <p:cNvSpPr txBox="1"/>
          <p:nvPr/>
        </p:nvSpPr>
        <p:spPr>
          <a:xfrm>
            <a:off x="7337160" y="12617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{Boyd et al}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11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08" y="142403"/>
            <a:ext cx="612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Agent </a:t>
            </a:r>
            <a:r>
              <a:rPr lang="en-US" i="1" dirty="0" smtClean="0"/>
              <a:t>i</a:t>
            </a:r>
            <a:r>
              <a:rPr lang="en-US" dirty="0" smtClean="0"/>
              <a:t>’s </a:t>
            </a:r>
            <a:r>
              <a:rPr lang="en-US" dirty="0" smtClean="0">
                <a:solidFill>
                  <a:srgbClr val="FF0000"/>
                </a:solidFill>
              </a:rPr>
              <a:t>queue</a:t>
            </a:r>
            <a:r>
              <a:rPr lang="en-US" dirty="0" smtClean="0"/>
              <a:t> is a  list </a:t>
            </a:r>
            <a:r>
              <a:rPr lang="en-US" i="1" dirty="0" smtClean="0"/>
              <a:t>q</a:t>
            </a:r>
            <a:r>
              <a:rPr lang="en-US" dirty="0" smtClean="0"/>
              <a:t>_</a:t>
            </a:r>
            <a:r>
              <a:rPr lang="en-US" i="1" dirty="0" smtClean="0"/>
              <a:t>i</a:t>
            </a:r>
            <a:r>
              <a:rPr lang="en-US" dirty="0" smtClean="0"/>
              <a:t>(t) of agent </a:t>
            </a:r>
            <a:r>
              <a:rPr lang="en-US" i="1" dirty="0" smtClean="0"/>
              <a:t>i</a:t>
            </a:r>
            <a:r>
              <a:rPr lang="en-US" dirty="0" smtClean="0"/>
              <a:t>’s neighbor labels.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03" y="575813"/>
            <a:ext cx="870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Agent </a:t>
            </a:r>
            <a:r>
              <a:rPr lang="en-US" i="1" dirty="0" smtClean="0"/>
              <a:t>i</a:t>
            </a:r>
            <a:r>
              <a:rPr lang="en-US" dirty="0" smtClean="0"/>
              <a:t>’s </a:t>
            </a:r>
            <a:r>
              <a:rPr lang="en-US" dirty="0" smtClean="0">
                <a:solidFill>
                  <a:srgbClr val="FF0000"/>
                </a:solidFill>
              </a:rPr>
              <a:t>preferred neighbor </a:t>
            </a:r>
            <a:r>
              <a:rPr lang="en-US" dirty="0" smtClean="0"/>
              <a:t>at time </a:t>
            </a:r>
            <a:r>
              <a:rPr lang="en-US" i="1" dirty="0" smtClean="0"/>
              <a:t>t</a:t>
            </a:r>
            <a:r>
              <a:rPr lang="en-US" dirty="0" smtClean="0"/>
              <a:t>, is that agent whose label is in the front of </a:t>
            </a:r>
            <a:r>
              <a:rPr lang="en-US" i="1" dirty="0" smtClean="0"/>
              <a:t>q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308" y="2011516"/>
            <a:ext cx="720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Between times </a:t>
            </a:r>
            <a:r>
              <a:rPr lang="en-US" i="1" dirty="0" smtClean="0"/>
              <a:t>t</a:t>
            </a:r>
            <a:r>
              <a:rPr lang="en-US" dirty="0" smtClean="0"/>
              <a:t> and </a:t>
            </a:r>
            <a:r>
              <a:rPr lang="en-US" i="1" dirty="0" smtClean="0"/>
              <a:t>t</a:t>
            </a:r>
            <a:r>
              <a:rPr lang="en-US" dirty="0" smtClean="0"/>
              <a:t>+1 the following  steps are carried out in order.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4408" y="2342443"/>
            <a:ext cx="550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Agent </a:t>
            </a:r>
            <a:r>
              <a:rPr lang="en-US" i="1" dirty="0" smtClean="0"/>
              <a:t>i</a:t>
            </a:r>
            <a:r>
              <a:rPr lang="en-US" dirty="0" smtClean="0"/>
              <a:t>  transmits its label </a:t>
            </a:r>
            <a:r>
              <a:rPr lang="en-US" i="1" dirty="0" smtClean="0"/>
              <a:t>i</a:t>
            </a:r>
            <a:r>
              <a:rPr lang="en-US" dirty="0" smtClean="0"/>
              <a:t> </a:t>
            </a:r>
            <a:r>
              <a:rPr lang="en-US" smtClean="0"/>
              <a:t>and  </a:t>
            </a:r>
            <a:r>
              <a:rPr lang="en-US" i="1" dirty="0" smtClean="0">
                <a:latin typeface="Arial"/>
              </a:rPr>
              <a:t>x</a:t>
            </a:r>
            <a:r>
              <a:rPr lang="en-US" i="1" baseline="-25000" dirty="0" smtClean="0">
                <a:latin typeface="Arial"/>
              </a:rPr>
              <a:t>i</a:t>
            </a:r>
            <a:r>
              <a:rPr lang="en-US" dirty="0" smtClean="0">
                <a:latin typeface="Arial"/>
              </a:rPr>
              <a:t>(</a:t>
            </a:r>
            <a:r>
              <a:rPr lang="en-US" i="1" dirty="0" smtClean="0">
                <a:latin typeface="Arial"/>
              </a:rPr>
              <a:t>t</a:t>
            </a:r>
            <a:r>
              <a:rPr lang="en-US" dirty="0" smtClean="0"/>
              <a:t>) to its  current </a:t>
            </a:r>
          </a:p>
          <a:p>
            <a:r>
              <a:rPr lang="en-US" dirty="0" smtClean="0"/>
              <a:t>  preferred neighbor.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9623" y="3023959"/>
            <a:ext cx="8250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same time agent </a:t>
            </a:r>
            <a:r>
              <a:rPr lang="en-US" i="1" dirty="0" smtClean="0"/>
              <a:t>i </a:t>
            </a:r>
            <a:r>
              <a:rPr lang="en-US" dirty="0" smtClean="0"/>
              <a:t>receives the  labels  and  agreement variable values of</a:t>
            </a:r>
          </a:p>
          <a:p>
            <a:r>
              <a:rPr lang="en-US" dirty="0" smtClean="0"/>
              <a:t>those agents for whom agent </a:t>
            </a:r>
            <a:r>
              <a:rPr lang="en-US" i="1" dirty="0" smtClean="0"/>
              <a:t>i</a:t>
            </a:r>
            <a:r>
              <a:rPr lang="en-US" dirty="0" smtClean="0"/>
              <a:t> is their current preferred neighbor.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719" y="3801833"/>
            <a:ext cx="8765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  </a:t>
            </a:r>
            <a:r>
              <a:rPr lang="en-US" dirty="0" smtClean="0"/>
              <a:t>Agent </a:t>
            </a:r>
            <a:r>
              <a:rPr lang="en-US" i="1" dirty="0" smtClean="0"/>
              <a:t>i</a:t>
            </a:r>
            <a:r>
              <a:rPr lang="en-US" dirty="0" smtClean="0"/>
              <a:t> transmits  </a:t>
            </a:r>
            <a:r>
              <a:rPr lang="en-US" i="1" dirty="0" smtClean="0">
                <a:latin typeface="Arial"/>
              </a:rPr>
              <a:t>m</a:t>
            </a:r>
            <a:r>
              <a:rPr lang="en-US" i="1" baseline="-25000" dirty="0" smtClean="0">
                <a:latin typeface="Arial"/>
              </a:rPr>
              <a:t>i</a:t>
            </a:r>
            <a:r>
              <a:rPr lang="en-US" dirty="0" smtClean="0">
                <a:latin typeface="Arial"/>
              </a:rPr>
              <a:t>(</a:t>
            </a:r>
            <a:r>
              <a:rPr lang="en-US" i="1" dirty="0" smtClean="0">
                <a:latin typeface="Arial"/>
              </a:rPr>
              <a:t>t</a:t>
            </a:r>
            <a:r>
              <a:rPr lang="en-US" dirty="0" smtClean="0"/>
              <a:t>)  and its  current agreement variable value  to each</a:t>
            </a:r>
          </a:p>
          <a:p>
            <a:r>
              <a:rPr lang="en-US" dirty="0" smtClean="0"/>
              <a:t>             neighbor with a label in </a:t>
            </a:r>
            <a:r>
              <a:rPr lang="en-US" dirty="0" smtClean="0">
                <a:latin typeface="cmsy10"/>
              </a:rPr>
              <a:t>M</a:t>
            </a:r>
            <a:r>
              <a:rPr lang="en-US" i="1" baseline="-25000" dirty="0" smtClean="0"/>
              <a:t>i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03" y="977634"/>
            <a:ext cx="835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sy10"/>
              </a:rPr>
              <a:t>M</a:t>
            </a:r>
            <a:r>
              <a:rPr lang="en-US" i="1" baseline="-25000" dirty="0" smtClean="0">
                <a:latin typeface="Arial"/>
              </a:rPr>
              <a:t>i</a:t>
            </a:r>
            <a:r>
              <a:rPr lang="en-US" dirty="0" smtClean="0">
                <a:latin typeface="Arial"/>
              </a:rPr>
              <a:t>(</a:t>
            </a:r>
            <a:r>
              <a:rPr lang="en-US" i="1" dirty="0" smtClean="0">
                <a:latin typeface="Arial"/>
              </a:rPr>
              <a:t>t</a:t>
            </a:r>
            <a:r>
              <a:rPr lang="en-US" dirty="0" smtClean="0">
                <a:latin typeface="Arial"/>
              </a:rPr>
              <a:t>)</a:t>
            </a:r>
            <a:r>
              <a:rPr lang="en-US" dirty="0" smtClean="0"/>
              <a:t> =  is the set of the label of agent </a:t>
            </a:r>
            <a:r>
              <a:rPr lang="en-US" i="1" dirty="0" smtClean="0"/>
              <a:t>i</a:t>
            </a:r>
            <a:r>
              <a:rPr lang="en-US" dirty="0" smtClean="0"/>
              <a:t>’s preferred neighbor together with the</a:t>
            </a:r>
          </a:p>
          <a:p>
            <a:r>
              <a:rPr lang="en-US" dirty="0" smtClean="0"/>
              <a:t> labels of all neighbors  who send agent </a:t>
            </a:r>
            <a:r>
              <a:rPr lang="en-US" i="1" dirty="0" smtClean="0"/>
              <a:t>i</a:t>
            </a:r>
            <a:r>
              <a:rPr lang="en-US" dirty="0" smtClean="0"/>
              <a:t> their agreement  variables at time </a:t>
            </a:r>
            <a:r>
              <a:rPr lang="en-US" i="1" dirty="0" smtClean="0"/>
              <a:t>t</a:t>
            </a:r>
            <a:r>
              <a:rPr lang="en-US" dirty="0" smtClean="0"/>
              <a:t>.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29" y="1638683"/>
            <a:ext cx="381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</a:rPr>
              <a:t>m</a:t>
            </a:r>
            <a:r>
              <a:rPr lang="en-US" i="1" baseline="-25000" dirty="0" smtClean="0">
                <a:latin typeface="Arial"/>
              </a:rPr>
              <a:t>i</a:t>
            </a:r>
            <a:r>
              <a:rPr lang="en-US" dirty="0" smtClean="0">
                <a:latin typeface="Arial"/>
              </a:rPr>
              <a:t>(</a:t>
            </a:r>
            <a:r>
              <a:rPr lang="en-US" i="1" dirty="0" smtClean="0">
                <a:latin typeface="Arial"/>
              </a:rPr>
              <a:t>t</a:t>
            </a:r>
            <a:r>
              <a:rPr lang="en-US" dirty="0" smtClean="0"/>
              <a:t>) = the number of labels in </a:t>
            </a:r>
            <a:r>
              <a:rPr lang="en-US" dirty="0" smtClean="0">
                <a:latin typeface="cmsy10"/>
              </a:rPr>
              <a:t>M</a:t>
            </a:r>
            <a:r>
              <a:rPr lang="en-US" i="1" baseline="-25000" dirty="0" smtClean="0">
                <a:latin typeface="Arial"/>
              </a:rPr>
              <a:t>i</a:t>
            </a:r>
            <a:r>
              <a:rPr lang="en-US" dirty="0" smtClean="0">
                <a:latin typeface="Arial"/>
              </a:rPr>
              <a:t>(</a:t>
            </a:r>
            <a:r>
              <a:rPr lang="en-US" i="1" dirty="0" smtClean="0">
                <a:latin typeface="Arial"/>
              </a:rPr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1218" y="4542745"/>
            <a:ext cx="7943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Agent  </a:t>
            </a:r>
            <a:r>
              <a:rPr lang="en-US" i="1" dirty="0" smtClean="0"/>
              <a:t>i </a:t>
            </a:r>
            <a:r>
              <a:rPr lang="en-US" dirty="0" smtClean="0"/>
              <a:t> then moves the labels in </a:t>
            </a:r>
            <a:r>
              <a:rPr lang="en-US" dirty="0" smtClean="0">
                <a:latin typeface="cmsy10"/>
              </a:rPr>
              <a:t>M</a:t>
            </a:r>
            <a:r>
              <a:rPr lang="en-US" dirty="0" smtClean="0">
                <a:latin typeface="Arial"/>
              </a:rPr>
              <a:t> </a:t>
            </a:r>
            <a:r>
              <a:rPr lang="en-US" i="1" baseline="-25000" dirty="0" smtClean="0">
                <a:latin typeface="Arial"/>
              </a:rPr>
              <a:t>i</a:t>
            </a:r>
            <a:r>
              <a:rPr lang="en-US" dirty="0" smtClean="0">
                <a:latin typeface="Arial"/>
              </a:rPr>
              <a:t>(</a:t>
            </a:r>
            <a:r>
              <a:rPr lang="en-US" i="1" dirty="0" smtClean="0">
                <a:latin typeface="Arial"/>
              </a:rPr>
              <a:t>t</a:t>
            </a:r>
            <a:r>
              <a:rPr lang="en-US" dirty="0" smtClean="0"/>
              <a:t>) to the end of its queue  maintaining their relative order and updates as follows: </a:t>
            </a:r>
            <a:endParaRPr lang="en-US" dirty="0"/>
          </a:p>
        </p:txBody>
      </p:sp>
      <p:pic>
        <p:nvPicPr>
          <p:cNvPr id="17" name="Picture 1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30358" y="5338033"/>
            <a:ext cx="8619963" cy="702507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91953" y="6117350"/>
            <a:ext cx="7081956" cy="63738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7957738" y="619416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Arial"/>
              </a:rPr>
              <a:t>nd</a:t>
            </a:r>
            <a:r>
              <a:rPr lang="en-US" i="1" baseline="-25000" dirty="0" smtClean="0">
                <a:solidFill>
                  <a:srgbClr val="C00000"/>
                </a:solidFill>
                <a:latin typeface="Arial"/>
              </a:rPr>
              <a:t>avg</a:t>
            </a:r>
            <a:endParaRPr lang="en-US" i="1" baseline="-25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34548" y="519563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316B73"/>
                </a:solidFill>
              </a:rPr>
              <a:t> </a:t>
            </a:r>
            <a:endParaRPr lang="en-US" dirty="0">
              <a:solidFill>
                <a:srgbClr val="316B7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84603" y="4965200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Arial"/>
              </a:rPr>
              <a:t>d</a:t>
            </a:r>
            <a:r>
              <a:rPr lang="en-US" i="1" baseline="-25000" dirty="0" smtClean="0">
                <a:solidFill>
                  <a:srgbClr val="C00000"/>
                </a:solidFill>
                <a:latin typeface="Arial"/>
              </a:rPr>
              <a:t>avg</a:t>
            </a:r>
            <a:r>
              <a:rPr lang="en-US" dirty="0" smtClean="0">
                <a:solidFill>
                  <a:srgbClr val="C00000"/>
                </a:solidFill>
              </a:rPr>
              <a:t> &gt; 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4705" y="6407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D29F7"/>
                </a:solidFill>
              </a:rPr>
              <a:t>Modification</a:t>
            </a:r>
            <a:endParaRPr lang="en-US" b="1" dirty="0">
              <a:solidFill>
                <a:srgbClr val="0D29F7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07465" y="250728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 transmissions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33595" y="4158695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at most </a:t>
            </a:r>
            <a:r>
              <a:rPr lang="en-US" i="1" dirty="0" smtClean="0">
                <a:solidFill>
                  <a:srgbClr val="C00000"/>
                </a:solidFill>
              </a:rPr>
              <a:t>2n</a:t>
            </a:r>
            <a:r>
              <a:rPr lang="en-US" dirty="0" smtClean="0">
                <a:solidFill>
                  <a:srgbClr val="C00000"/>
                </a:solidFill>
              </a:rPr>
              <a:t> transmissions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rse\Desktop\R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1194" y="1009485"/>
            <a:ext cx="6376171" cy="49158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51014" y="6078945"/>
            <a:ext cx="518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Randomly chosen graphs with 200 vertices.  </a:t>
            </a:r>
          </a:p>
          <a:p>
            <a:r>
              <a:rPr lang="en-US" dirty="0" smtClean="0"/>
              <a:t>10 random graphs  for each average degree.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98865" y="164575"/>
            <a:ext cx="566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Metropolis Algorithm vs Modified Metropolis Algorithm</a:t>
            </a:r>
            <a:endParaRPr lang="en-US" dirty="0"/>
          </a:p>
        </p:txBody>
      </p:sp>
      <p:pic>
        <p:nvPicPr>
          <p:cNvPr id="6" name="Picture 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1070" y="5810110"/>
            <a:ext cx="1538942" cy="96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449469" y="2437024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3600" b="1" dirty="0" smtClean="0">
              <a:solidFill>
                <a:srgbClr val="FFFFFF"/>
              </a:solidFill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611875" y="4465935"/>
            <a:ext cx="187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000" dirty="0">
                <a:solidFill>
                  <a:srgbClr val="FFFFFF"/>
                </a:solidFill>
              </a:rPr>
              <a:t>A. S. Morse</a:t>
            </a:r>
          </a:p>
          <a:p>
            <a:pPr marL="342900" indent="-342900" algn="ctr"/>
            <a:endParaRPr lang="en-US" sz="2000" dirty="0">
              <a:solidFill>
                <a:srgbClr val="FFFFFF"/>
              </a:solidFill>
            </a:endParaRPr>
          </a:p>
          <a:p>
            <a:pPr marL="342900" indent="-342900" algn="ctr"/>
            <a:r>
              <a:rPr lang="en-US" sz="2000" dirty="0">
                <a:solidFill>
                  <a:srgbClr val="FFFFFF"/>
                </a:solidFill>
              </a:rPr>
              <a:t>Yale University</a:t>
            </a:r>
          </a:p>
        </p:txBody>
      </p:sp>
      <p:sp>
        <p:nvSpPr>
          <p:cNvPr id="15" name="TextBox 1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TexPoint fonts used in EMF.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Read the TexPoint manual before you delete this box.: </a:t>
            </a:r>
            <a:r>
              <a:rPr lang="en-US" dirty="0" smtClean="0">
                <a:solidFill>
                  <a:srgbClr val="FFFFFF"/>
                </a:solidFill>
                <a:latin typeface="CMSY10ORIG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MI10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MI5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EX10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R10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R7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MI7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LCMSS8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MI8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SY7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SY8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BX12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EUFM10"/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3525" y="316585"/>
            <a:ext cx="7002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DIMACS</a:t>
            </a:r>
            <a:r>
              <a:rPr lang="en-US" dirty="0" smtClean="0">
                <a:solidFill>
                  <a:srgbClr val="FFFFFF"/>
                </a:solidFill>
              </a:rPr>
              <a:t> Workshop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 on 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Perspectives and Future Directions in Systems and Control Theory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835426" y="5794375"/>
            <a:ext cx="16294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Rutgers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May 25, 2011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8255" y="1892800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200" smtClean="0">
                <a:solidFill>
                  <a:srgbClr val="FFFFFF"/>
                </a:solidFill>
              </a:rPr>
              <a:t>你好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4635" y="2161635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Good Day!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2" grpId="0"/>
      <p:bldP spid="12" grpId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065" y="20298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ROADMAP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3385" y="1333500"/>
            <a:ext cx="29931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Consensus and averaging  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Linear iterations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Gossiping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Double linear iterations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2300" y="2667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Gossip Process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028700"/>
            <a:ext cx="8725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gossip process </a:t>
            </a:r>
            <a:r>
              <a:rPr lang="en-US" dirty="0" smtClean="0"/>
              <a:t>is a consensus process in which at each clock time, each agent </a:t>
            </a:r>
          </a:p>
          <a:p>
            <a:r>
              <a:rPr lang="en-US" dirty="0" smtClean="0"/>
              <a:t>is allowed to average its agreement variable  with the agreement variable of </a:t>
            </a:r>
            <a:r>
              <a:rPr lang="en-US" dirty="0" smtClean="0">
                <a:solidFill>
                  <a:srgbClr val="00B0F0"/>
                </a:solidFill>
              </a:rPr>
              <a:t>at most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one of its neighbors. 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4" name="Picture 13" descr="Edittex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779247" y="2133600"/>
            <a:ext cx="3490656" cy="614357"/>
          </a:xfrm>
          <a:prstGeom prst="rect">
            <a:avLst/>
          </a:prstGeom>
          <a:noFill/>
          <a:ln/>
          <a:effectLst/>
        </p:spPr>
      </p:pic>
      <p:sp>
        <p:nvSpPr>
          <p:cNvPr id="6" name="TextBox 5"/>
          <p:cNvSpPr txBox="1"/>
          <p:nvPr/>
        </p:nvSpPr>
        <p:spPr>
          <a:xfrm>
            <a:off x="114300" y="3402568"/>
            <a:ext cx="749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index of the  neighbor of agent </a:t>
            </a:r>
            <a:r>
              <a:rPr lang="en-US" i="1" dirty="0" smtClean="0"/>
              <a:t>i</a:t>
            </a:r>
            <a:r>
              <a:rPr lang="en-US" dirty="0" smtClean="0"/>
              <a:t> which agent </a:t>
            </a:r>
            <a:r>
              <a:rPr lang="en-US" i="1" dirty="0" smtClean="0"/>
              <a:t>i</a:t>
            </a:r>
            <a:r>
              <a:rPr lang="en-US" dirty="0" smtClean="0"/>
              <a:t> gossips with at time </a:t>
            </a:r>
            <a:r>
              <a:rPr lang="en-US" i="1" dirty="0" smtClean="0"/>
              <a:t>t.</a:t>
            </a:r>
            <a:endParaRPr lang="en-US" i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86300" y="2667000"/>
            <a:ext cx="990600" cy="723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223" y="5240589"/>
            <a:ext cx="8297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most commonly studied version of gossiping, the specific sequence of </a:t>
            </a:r>
          </a:p>
          <a:p>
            <a:r>
              <a:rPr lang="en-US" dirty="0" smtClean="0"/>
              <a:t>gossips which  occurs during a gossiping process is determined </a:t>
            </a:r>
            <a:r>
              <a:rPr lang="en-US" dirty="0" smtClean="0">
                <a:solidFill>
                  <a:srgbClr val="FF0000"/>
                </a:solidFill>
              </a:rPr>
              <a:t>probabilistically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7416" y="6008689"/>
            <a:ext cx="8148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 </a:t>
            </a:r>
            <a:r>
              <a:rPr lang="en-US" dirty="0" smtClean="0">
                <a:solidFill>
                  <a:srgbClr val="FF0000"/>
                </a:solidFill>
              </a:rPr>
              <a:t>deterministic </a:t>
            </a:r>
            <a:r>
              <a:rPr lang="en-US" dirty="0" smtClean="0"/>
              <a:t>gossiping process, the sequence of gossips which occurs is </a:t>
            </a:r>
          </a:p>
          <a:p>
            <a:r>
              <a:rPr lang="en-US" dirty="0" smtClean="0"/>
              <a:t>determined by a pre-specified protocol.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" y="4711083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called a </a:t>
            </a:r>
            <a:r>
              <a:rPr lang="en-US" dirty="0" smtClean="0">
                <a:solidFill>
                  <a:srgbClr val="FF0000"/>
                </a:solidFill>
              </a:rPr>
              <a:t>gossip </a:t>
            </a:r>
            <a:r>
              <a:rPr lang="en-US" dirty="0" smtClean="0"/>
              <a:t>and is denoted by (</a:t>
            </a:r>
            <a:r>
              <a:rPr lang="en-US" i="1" dirty="0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j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11" name="Picture 10" descr="Edittex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766965" y="2891330"/>
            <a:ext cx="3490662" cy="614358"/>
          </a:xfrm>
          <a:prstGeom prst="rect">
            <a:avLst/>
          </a:prstGeom>
          <a:noFill/>
          <a:ln/>
          <a:effectLst/>
        </p:spPr>
      </p:pic>
      <p:sp>
        <p:nvSpPr>
          <p:cNvPr id="15" name="TextBox 14"/>
          <p:cNvSpPr txBox="1"/>
          <p:nvPr/>
        </p:nvSpPr>
        <p:spPr>
          <a:xfrm>
            <a:off x="136076" y="3934819"/>
            <a:ext cx="816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agent </a:t>
            </a:r>
            <a:r>
              <a:rPr lang="en-US" i="1" dirty="0" smtClean="0"/>
              <a:t>i</a:t>
            </a:r>
            <a:r>
              <a:rPr lang="en-US" dirty="0" smtClean="0"/>
              <a:t> gossips with  neighbor </a:t>
            </a:r>
            <a:r>
              <a:rPr lang="en-US" i="1" dirty="0" smtClean="0"/>
              <a:t>j</a:t>
            </a:r>
            <a:r>
              <a:rPr lang="en-US" dirty="0" smtClean="0"/>
              <a:t> at time </a:t>
            </a:r>
            <a:r>
              <a:rPr lang="en-US" i="1" dirty="0" smtClean="0"/>
              <a:t>t</a:t>
            </a:r>
            <a:r>
              <a:rPr lang="en-US" dirty="0" smtClean="0"/>
              <a:t>, then agent </a:t>
            </a:r>
            <a:r>
              <a:rPr lang="en-US" i="1" dirty="0" smtClean="0"/>
              <a:t>j</a:t>
            </a:r>
            <a:r>
              <a:rPr lang="en-US" dirty="0" smtClean="0"/>
              <a:t> must gossip with agent</a:t>
            </a:r>
          </a:p>
          <a:p>
            <a:r>
              <a:rPr lang="en-US" i="1" dirty="0" smtClean="0"/>
              <a:t>i</a:t>
            </a:r>
            <a:r>
              <a:rPr lang="en-US" dirty="0" smtClean="0"/>
              <a:t> at time </a:t>
            </a:r>
            <a:r>
              <a:rPr lang="en-US" i="1" dirty="0" smtClean="0"/>
              <a:t>t.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6" grpId="1"/>
      <p:bldP spid="12" grpId="0"/>
      <p:bldP spid="13" grpId="0"/>
      <p:bldP spid="10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2300" y="2667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Gossip Process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028700"/>
            <a:ext cx="8725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gossip process </a:t>
            </a:r>
            <a:r>
              <a:rPr lang="en-US" dirty="0" smtClean="0"/>
              <a:t>is a consensus process in which at each clock time, each agent </a:t>
            </a:r>
          </a:p>
          <a:p>
            <a:r>
              <a:rPr lang="en-US" dirty="0" smtClean="0"/>
              <a:t>is allowed to average its agreement variable  with the agreement variable of </a:t>
            </a:r>
            <a:r>
              <a:rPr lang="en-US" dirty="0" smtClean="0">
                <a:solidFill>
                  <a:srgbClr val="00B0F0"/>
                </a:solidFill>
              </a:rPr>
              <a:t>at most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one of its neighbors. 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4" name="Picture 13" descr="Edittex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779247" y="2133600"/>
            <a:ext cx="3490656" cy="614357"/>
          </a:xfrm>
          <a:prstGeom prst="rect">
            <a:avLst/>
          </a:prstGeom>
          <a:noFill/>
          <a:ln/>
          <a:effectLst/>
        </p:spPr>
      </p:pic>
      <p:sp>
        <p:nvSpPr>
          <p:cNvPr id="16" name="TextBox 15"/>
          <p:cNvSpPr txBox="1"/>
          <p:nvPr/>
        </p:nvSpPr>
        <p:spPr>
          <a:xfrm>
            <a:off x="685507" y="4677370"/>
            <a:ext cx="818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 The sum total of all agreement variables remains constant at all clock steps.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5248870"/>
            <a:ext cx="7981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 Thus if a consensus is reached in that all agreement variables reach the</a:t>
            </a:r>
          </a:p>
          <a:p>
            <a:r>
              <a:rPr lang="en-US" dirty="0" smtClean="0"/>
              <a:t>     same value, then this value must be the </a:t>
            </a:r>
            <a:r>
              <a:rPr lang="en-US" dirty="0" smtClean="0">
                <a:solidFill>
                  <a:srgbClr val="FF0000"/>
                </a:solidFill>
              </a:rPr>
              <a:t>average</a:t>
            </a:r>
            <a:r>
              <a:rPr lang="en-US" dirty="0" smtClean="0"/>
              <a:t> of the initial values of all</a:t>
            </a:r>
          </a:p>
          <a:p>
            <a:r>
              <a:rPr lang="en-US" dirty="0" smtClean="0"/>
              <a:t>     gossip variables.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6210300"/>
            <a:ext cx="614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 This is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 the case for a standard consensus process.</a:t>
            </a:r>
            <a:endParaRPr lang="en-US" dirty="0"/>
          </a:p>
        </p:txBody>
      </p:sp>
      <p:pic>
        <p:nvPicPr>
          <p:cNvPr id="20" name="Picture 19" descr="Edittex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766965" y="2891330"/>
            <a:ext cx="3490662" cy="614358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Edittex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33500" y="3924300"/>
            <a:ext cx="4509944" cy="321141"/>
          </a:xfrm>
          <a:prstGeom prst="rect">
            <a:avLst/>
          </a:prstGeom>
          <a:noFill/>
          <a:ln/>
          <a:effectLst/>
        </p:spPr>
      </p:pic>
      <p:cxnSp>
        <p:nvCxnSpPr>
          <p:cNvPr id="11" name="Straight Connector 10"/>
          <p:cNvCxnSpPr/>
          <p:nvPr/>
        </p:nvCxnSpPr>
        <p:spPr>
          <a:xfrm>
            <a:off x="1333500" y="3695700"/>
            <a:ext cx="54102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 Space Model</a:t>
            </a:r>
            <a:endParaRPr 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819400" y="1333500"/>
            <a:ext cx="1785803" cy="1219200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857500" y="838200"/>
            <a:ext cx="2263144" cy="330013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Edittex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812271" y="787664"/>
            <a:ext cx="3214708" cy="567466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Edittex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800960" y="1440548"/>
            <a:ext cx="3214713" cy="567467"/>
          </a:xfrm>
          <a:prstGeom prst="rect">
            <a:avLst/>
          </a:prstGeom>
          <a:noFill/>
          <a:ln/>
          <a:effectLst/>
        </p:spPr>
      </p:pic>
      <p:sp>
        <p:nvSpPr>
          <p:cNvPr id="21" name="TextBox 20"/>
          <p:cNvSpPr txBox="1"/>
          <p:nvPr/>
        </p:nvSpPr>
        <p:spPr>
          <a:xfrm>
            <a:off x="808310" y="3160165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i="1" dirty="0" smtClean="0"/>
              <a:t>n</a:t>
            </a:r>
            <a:r>
              <a:rPr lang="en-US" dirty="0" smtClean="0"/>
              <a:t> = 7</a:t>
            </a:r>
            <a:r>
              <a:rPr lang="en-US" i="1" dirty="0" smtClean="0"/>
              <a:t>, i</a:t>
            </a:r>
            <a:r>
              <a:rPr lang="en-US" dirty="0" smtClean="0"/>
              <a:t> = 2</a:t>
            </a:r>
            <a:r>
              <a:rPr lang="en-US" i="1" dirty="0" smtClean="0"/>
              <a:t>, j</a:t>
            </a:r>
            <a:r>
              <a:rPr lang="en-US" dirty="0" smtClean="0"/>
              <a:t> = 5</a:t>
            </a:r>
            <a:endParaRPr lang="en-US" dirty="0"/>
          </a:p>
        </p:txBody>
      </p:sp>
      <p:pic>
        <p:nvPicPr>
          <p:cNvPr id="23" name="Picture 2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17020" y="3966670"/>
            <a:ext cx="3226020" cy="1850820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5800960" y="2266793"/>
            <a:ext cx="3022098" cy="27889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530655" y="241385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 gossip (</a:t>
            </a:r>
            <a:r>
              <a:rPr lang="en-US" i="1" dirty="0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j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-75005" y="140888"/>
            <a:ext cx="4064077" cy="697312"/>
            <a:chOff x="-75005" y="140888"/>
            <a:chExt cx="4064077" cy="697312"/>
          </a:xfrm>
        </p:grpSpPr>
        <p:sp>
          <p:nvSpPr>
            <p:cNvPr id="20" name="TextBox 19"/>
            <p:cNvSpPr txBox="1"/>
            <p:nvPr/>
          </p:nvSpPr>
          <p:spPr>
            <a:xfrm>
              <a:off x="-75005" y="140888"/>
              <a:ext cx="2880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 primitive gossip matrix </a:t>
              </a:r>
              <a:r>
                <a:rPr lang="en-US" i="1" dirty="0" smtClean="0">
                  <a:solidFill>
                    <a:srgbClr val="FF0000"/>
                  </a:solidFill>
                  <a:latin typeface="Arial"/>
                </a:rPr>
                <a:t>P</a:t>
              </a:r>
              <a:r>
                <a:rPr lang="en-US" i="1" baseline="-25000" dirty="0" smtClean="0">
                  <a:solidFill>
                    <a:srgbClr val="FF0000"/>
                  </a:solidFill>
                  <a:latin typeface="Arial"/>
                </a:rPr>
                <a:t>ij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Straight Arrow Connector 26"/>
            <p:cNvCxnSpPr>
              <a:endCxn id="15" idx="0"/>
            </p:cNvCxnSpPr>
            <p:nvPr/>
          </p:nvCxnSpPr>
          <p:spPr>
            <a:xfrm>
              <a:off x="1922055" y="471815"/>
              <a:ext cx="2067017" cy="36638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77880" y="6040540"/>
            <a:ext cx="285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doubly stochastic matrix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4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/>
          <p:nvPr/>
        </p:nvGrpSpPr>
        <p:grpSpPr>
          <a:xfrm>
            <a:off x="6377035" y="164575"/>
            <a:ext cx="2438393" cy="1621898"/>
            <a:chOff x="2843775" y="3406996"/>
            <a:chExt cx="2438393" cy="1621898"/>
          </a:xfrm>
        </p:grpSpPr>
        <p:sp>
          <p:nvSpPr>
            <p:cNvPr id="26" name="Oval 4"/>
            <p:cNvSpPr>
              <a:spLocks noChangeArrowheads="1"/>
            </p:cNvSpPr>
            <p:nvPr/>
          </p:nvSpPr>
          <p:spPr bwMode="auto">
            <a:xfrm>
              <a:off x="3251853" y="4677646"/>
              <a:ext cx="172552" cy="1756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2843775" y="4190515"/>
              <a:ext cx="172552" cy="1756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3715349" y="3406996"/>
              <a:ext cx="172552" cy="1756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auto">
            <a:xfrm>
              <a:off x="3424405" y="3829013"/>
              <a:ext cx="172552" cy="1756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0" name="Oval 16"/>
            <p:cNvSpPr>
              <a:spLocks noChangeArrowheads="1"/>
            </p:cNvSpPr>
            <p:nvPr/>
          </p:nvSpPr>
          <p:spPr bwMode="auto">
            <a:xfrm>
              <a:off x="3800995" y="4502023"/>
              <a:ext cx="172552" cy="1756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1" name="Oval 19"/>
            <p:cNvSpPr>
              <a:spLocks noChangeArrowheads="1"/>
            </p:cNvSpPr>
            <p:nvPr/>
          </p:nvSpPr>
          <p:spPr bwMode="auto">
            <a:xfrm>
              <a:off x="5109616" y="3653390"/>
              <a:ext cx="172552" cy="1756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2" name="Oval 22"/>
            <p:cNvSpPr>
              <a:spLocks noChangeArrowheads="1"/>
            </p:cNvSpPr>
            <p:nvPr/>
          </p:nvSpPr>
          <p:spPr bwMode="auto">
            <a:xfrm>
              <a:off x="4923210" y="4853270"/>
              <a:ext cx="172552" cy="1756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6200000" flipH="1">
              <a:off x="4375838" y="3004218"/>
              <a:ext cx="220572" cy="124698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596957" y="3730638"/>
              <a:ext cx="1512659" cy="17562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557915" y="4272936"/>
              <a:ext cx="1075695" cy="18640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083296" y="3904257"/>
              <a:ext cx="299410" cy="433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3431304" y="4094215"/>
              <a:ext cx="523106" cy="315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32" idx="2"/>
            </p:cNvCxnSpPr>
            <p:nvPr/>
          </p:nvCxnSpPr>
          <p:spPr>
            <a:xfrm>
              <a:off x="3973547" y="4623805"/>
              <a:ext cx="949663" cy="317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399136" y="4636625"/>
              <a:ext cx="427128" cy="1385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4" name="Picture 11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805370" y="4235505"/>
            <a:ext cx="2834019" cy="303555"/>
          </a:xfrm>
          <a:prstGeom prst="rect">
            <a:avLst/>
          </a:prstGeom>
          <a:noFill/>
          <a:ln/>
          <a:effectLst/>
        </p:spPr>
      </p:pic>
      <p:grpSp>
        <p:nvGrpSpPr>
          <p:cNvPr id="131" name="Group 130"/>
          <p:cNvGrpSpPr/>
          <p:nvPr/>
        </p:nvGrpSpPr>
        <p:grpSpPr>
          <a:xfrm>
            <a:off x="-36600" y="2084825"/>
            <a:ext cx="9178795" cy="384050"/>
            <a:chOff x="-36600" y="2084825"/>
            <a:chExt cx="9178795" cy="384050"/>
          </a:xfrm>
        </p:grpSpPr>
        <p:sp>
          <p:nvSpPr>
            <p:cNvPr id="91" name="TextBox 90"/>
            <p:cNvSpPr txBox="1"/>
            <p:nvPr/>
          </p:nvSpPr>
          <p:spPr>
            <a:xfrm>
              <a:off x="8418920" y="2084825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(5,6) </a:t>
              </a:r>
              <a:endParaRPr lang="en-US" dirty="0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-36600" y="2084825"/>
              <a:ext cx="8449100" cy="384050"/>
              <a:chOff x="-36600" y="2084825"/>
              <a:chExt cx="8449100" cy="38405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-36600" y="2084825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(5,7)</a:t>
                </a:r>
                <a:endParaRPr lang="en-US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54690" y="2084825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(5,6) </a:t>
                </a:r>
                <a:endParaRPr lang="en-US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307575" y="2084825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(3,2)</a:t>
                </a:r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998865" y="2084825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(3,5)</a:t>
                </a:r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613345" y="2099543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(3,4)</a:t>
                </a:r>
                <a:endParaRPr lang="en-US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266230" y="2099543"/>
                <a:ext cx="691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(1,2)</a:t>
                </a:r>
                <a:endParaRPr lang="en-US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501610" y="2084825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(5,6) </a:t>
                </a:r>
                <a:endParaRPr lang="en-US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148075" y="2084825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(3,2)</a:t>
                </a:r>
                <a:endParaRPr lang="en-US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839365" y="2084825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(3,5)</a:t>
                </a:r>
                <a:endParaRPr lang="en-US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6453845" y="2099543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(3,4)</a:t>
                </a:r>
                <a:endParaRPr lang="en-US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106730" y="2099543"/>
                <a:ext cx="691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(1,2)  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7753345" y="2099543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(5,7)</a:t>
                </a:r>
                <a:endParaRPr lang="en-US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3874440" y="2084825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(5,7)</a:t>
                </a:r>
                <a:endParaRPr lang="en-US" dirty="0"/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6530655" y="279790"/>
            <a:ext cx="2130299" cy="1420985"/>
            <a:chOff x="6530655" y="279790"/>
            <a:chExt cx="2130299" cy="1420985"/>
          </a:xfrm>
        </p:grpSpPr>
        <p:cxnSp>
          <p:nvCxnSpPr>
            <p:cNvPr id="98" name="Straight Connector 97"/>
            <p:cNvCxnSpPr/>
            <p:nvPr/>
          </p:nvCxnSpPr>
          <p:spPr>
            <a:xfrm flipV="1">
              <a:off x="6953110" y="1393535"/>
              <a:ext cx="427128" cy="1385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7490780" y="1383498"/>
              <a:ext cx="949663" cy="3172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7130271" y="488217"/>
              <a:ext cx="1512659" cy="1756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6956220" y="844411"/>
              <a:ext cx="523106" cy="3155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6597624" y="673682"/>
              <a:ext cx="299410" cy="4333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7927176" y="-233416"/>
              <a:ext cx="220572" cy="12469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Left Brace 105"/>
          <p:cNvSpPr/>
          <p:nvPr/>
        </p:nvSpPr>
        <p:spPr>
          <a:xfrm rot="16200000">
            <a:off x="1786736" y="797355"/>
            <a:ext cx="268836" cy="3842306"/>
          </a:xfrm>
          <a:prstGeom prst="leftBrace">
            <a:avLst/>
          </a:prstGeom>
          <a:ln>
            <a:solidFill>
              <a:srgbClr val="0D29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Left Brace 106"/>
          <p:cNvSpPr/>
          <p:nvPr/>
        </p:nvSpPr>
        <p:spPr>
          <a:xfrm rot="16200000">
            <a:off x="5629040" y="797355"/>
            <a:ext cx="268836" cy="3842306"/>
          </a:xfrm>
          <a:prstGeom prst="leftBrace">
            <a:avLst/>
          </a:prstGeom>
          <a:ln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Left Brace 107"/>
          <p:cNvSpPr/>
          <p:nvPr/>
        </p:nvSpPr>
        <p:spPr>
          <a:xfrm rot="16200000">
            <a:off x="9469540" y="797355"/>
            <a:ext cx="268836" cy="3842306"/>
          </a:xfrm>
          <a:prstGeom prst="leftBrace">
            <a:avLst/>
          </a:prstGeom>
          <a:ln>
            <a:solidFill>
              <a:srgbClr val="0D29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5" name="Picture 11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267700" y="3774645"/>
            <a:ext cx="4173064" cy="328690"/>
          </a:xfrm>
          <a:prstGeom prst="rect">
            <a:avLst/>
          </a:prstGeom>
          <a:noFill/>
          <a:ln/>
          <a:effectLst/>
        </p:spPr>
      </p:pic>
      <p:pic>
        <p:nvPicPr>
          <p:cNvPr id="116" name="Picture 11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766965" y="4734770"/>
            <a:ext cx="3058742" cy="353799"/>
          </a:xfrm>
          <a:prstGeom prst="rect">
            <a:avLst/>
          </a:prstGeom>
          <a:noFill/>
          <a:ln/>
          <a:effectLst/>
        </p:spPr>
      </p:pic>
      <p:sp>
        <p:nvSpPr>
          <p:cNvPr id="123" name="TextBox 122"/>
          <p:cNvSpPr txBox="1"/>
          <p:nvPr/>
        </p:nvSpPr>
        <p:spPr>
          <a:xfrm>
            <a:off x="3842305" y="3198570"/>
            <a:ext cx="71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dirty="0" smtClean="0"/>
              <a:t> = 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1768435" y="292973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5608935" y="286764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2958990" y="6324093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convergence rate = </a:t>
            </a:r>
            <a:endParaRPr lang="en-US" dirty="0"/>
          </a:p>
        </p:txBody>
      </p:sp>
      <p:pic>
        <p:nvPicPr>
          <p:cNvPr id="129" name="Picture 12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059368" y="6347780"/>
            <a:ext cx="608999" cy="380512"/>
          </a:xfrm>
          <a:prstGeom prst="rect">
            <a:avLst/>
          </a:prstGeom>
          <a:noFill/>
          <a:ln/>
          <a:effectLst/>
        </p:spPr>
      </p:pic>
      <p:sp>
        <p:nvSpPr>
          <p:cNvPr id="132" name="TextBox 131"/>
          <p:cNvSpPr txBox="1"/>
          <p:nvPr/>
        </p:nvSpPr>
        <p:spPr>
          <a:xfrm>
            <a:off x="2766965" y="241385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Periodic Gossiping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-459055" y="5118820"/>
            <a:ext cx="9711842" cy="1075340"/>
            <a:chOff x="-459055" y="5118820"/>
            <a:chExt cx="9711842" cy="1075340"/>
          </a:xfrm>
        </p:grpSpPr>
        <p:pic>
          <p:nvPicPr>
            <p:cNvPr id="118" name="Picture 117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3343040" y="5467815"/>
              <a:ext cx="1243988" cy="380700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-459055" y="5824828"/>
              <a:ext cx="8816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   as fast as </a:t>
              </a:r>
              <a:r>
                <a:rPr lang="en-US" dirty="0" smtClean="0">
                  <a:latin typeface="cmmi10"/>
                </a:rPr>
                <a:t>¸</a:t>
              </a:r>
              <a:r>
                <a:rPr lang="en-US" baseline="30000" dirty="0" smtClean="0">
                  <a:latin typeface="cmmi10"/>
                </a:rPr>
                <a:t>i</a:t>
              </a:r>
              <a:r>
                <a:rPr lang="en-US" dirty="0" smtClean="0"/>
                <a:t> </a:t>
              </a:r>
              <a:r>
                <a:rPr lang="en-US" dirty="0" smtClean="0">
                  <a:latin typeface="cmsy10"/>
                </a:rPr>
                <a:t>!</a:t>
              </a:r>
              <a:r>
                <a:rPr lang="en-US" dirty="0" smtClean="0"/>
                <a:t> 0 where </a:t>
              </a:r>
              <a:r>
                <a:rPr lang="en-US" dirty="0" smtClean="0">
                  <a:latin typeface="cmmi10"/>
                </a:rPr>
                <a:t>¸</a:t>
              </a:r>
              <a:r>
                <a:rPr lang="en-US" dirty="0" smtClean="0"/>
                <a:t> is the second largest eigenvalue {in magnitude} of </a:t>
              </a:r>
              <a:r>
                <a:rPr lang="en-US" i="1" dirty="0" smtClean="0"/>
                <a:t>A.</a:t>
              </a:r>
              <a:endParaRPr lang="en-US" i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5425" y="5118820"/>
              <a:ext cx="9097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Can be shown that because </a:t>
              </a:r>
              <a:r>
                <a:rPr lang="en-US" dirty="0" smtClean="0"/>
                <a:t> </a:t>
              </a:r>
              <a:r>
                <a:rPr lang="en-US" dirty="0" smtClean="0"/>
                <a:t>the </a:t>
              </a:r>
              <a:r>
                <a:rPr lang="en-US" dirty="0" err="1" smtClean="0"/>
                <a:t>subgraph</a:t>
              </a:r>
              <a:r>
                <a:rPr lang="en-US" dirty="0" smtClean="0"/>
                <a:t> in re is a connected spanning </a:t>
              </a:r>
              <a:r>
                <a:rPr lang="en-US" dirty="0" err="1" smtClean="0"/>
                <a:t>subgraph</a:t>
              </a:r>
              <a:r>
                <a:rPr lang="en-US" dirty="0" smtClean="0"/>
                <a:t> </a:t>
              </a:r>
              <a:r>
                <a:rPr lang="en-US" smtClean="0"/>
                <a:t>of </a:t>
              </a:r>
              <a:r>
                <a:rPr lang="en-US" smtClean="0">
                  <a:latin typeface="msbm10"/>
                </a:rPr>
                <a:t>N</a:t>
              </a:r>
              <a:endParaRPr lang="en-US" dirty="0">
                <a:latin typeface="msbm1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23" grpId="0"/>
      <p:bldP spid="124" grpId="0"/>
      <p:bldP spid="125" grpId="0"/>
      <p:bldP spid="126" grpId="0"/>
      <p:bldP spid="1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6377035" y="164575"/>
            <a:ext cx="2438393" cy="1621898"/>
            <a:chOff x="2843775" y="3406996"/>
            <a:chExt cx="2438393" cy="1621898"/>
          </a:xfrm>
        </p:grpSpPr>
        <p:sp>
          <p:nvSpPr>
            <p:cNvPr id="26" name="Oval 4"/>
            <p:cNvSpPr>
              <a:spLocks noChangeArrowheads="1"/>
            </p:cNvSpPr>
            <p:nvPr/>
          </p:nvSpPr>
          <p:spPr bwMode="auto">
            <a:xfrm>
              <a:off x="3251853" y="4677646"/>
              <a:ext cx="172552" cy="1756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2843775" y="4190515"/>
              <a:ext cx="172552" cy="1756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3715349" y="3406996"/>
              <a:ext cx="172552" cy="1756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auto">
            <a:xfrm>
              <a:off x="3424405" y="3829013"/>
              <a:ext cx="172552" cy="1756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0" name="Oval 16"/>
            <p:cNvSpPr>
              <a:spLocks noChangeArrowheads="1"/>
            </p:cNvSpPr>
            <p:nvPr/>
          </p:nvSpPr>
          <p:spPr bwMode="auto">
            <a:xfrm>
              <a:off x="3800995" y="4502023"/>
              <a:ext cx="172552" cy="1756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1" name="Oval 19"/>
            <p:cNvSpPr>
              <a:spLocks noChangeArrowheads="1"/>
            </p:cNvSpPr>
            <p:nvPr/>
          </p:nvSpPr>
          <p:spPr bwMode="auto">
            <a:xfrm>
              <a:off x="5109616" y="3653390"/>
              <a:ext cx="172552" cy="1756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2" name="Oval 22"/>
            <p:cNvSpPr>
              <a:spLocks noChangeArrowheads="1"/>
            </p:cNvSpPr>
            <p:nvPr/>
          </p:nvSpPr>
          <p:spPr bwMode="auto">
            <a:xfrm>
              <a:off x="4923210" y="4853270"/>
              <a:ext cx="172552" cy="1756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6200000" flipH="1">
              <a:off x="4375838" y="3004218"/>
              <a:ext cx="220572" cy="124698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596957" y="3730638"/>
              <a:ext cx="1512659" cy="17562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557915" y="4272936"/>
              <a:ext cx="1075695" cy="18640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083296" y="3904257"/>
              <a:ext cx="299410" cy="433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3431304" y="4094215"/>
              <a:ext cx="523106" cy="315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32" idx="2"/>
            </p:cNvCxnSpPr>
            <p:nvPr/>
          </p:nvCxnSpPr>
          <p:spPr>
            <a:xfrm>
              <a:off x="3973547" y="4623805"/>
              <a:ext cx="949663" cy="317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399136" y="4636625"/>
              <a:ext cx="427128" cy="1385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-36600" y="208482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(5,7)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54690" y="208482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(5,6) 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307575" y="208482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(3,2)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998865" y="208482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(3,5)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613345" y="209954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(3,4)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266230" y="2099543"/>
            <a:ext cx="69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(1,2)</a:t>
            </a:r>
            <a:endParaRPr lang="en-US" dirty="0"/>
          </a:p>
        </p:txBody>
      </p:sp>
      <p:pic>
        <p:nvPicPr>
          <p:cNvPr id="114" name="Picture 11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805370" y="4235505"/>
            <a:ext cx="2834019" cy="303555"/>
          </a:xfrm>
          <a:prstGeom prst="rect">
            <a:avLst/>
          </a:prstGeom>
          <a:noFill/>
          <a:ln/>
          <a:effectLst/>
        </p:spPr>
      </p:pic>
      <p:sp>
        <p:nvSpPr>
          <p:cNvPr id="81" name="TextBox 80"/>
          <p:cNvSpPr txBox="1"/>
          <p:nvPr/>
        </p:nvSpPr>
        <p:spPr>
          <a:xfrm>
            <a:off x="4501610" y="208482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(5,6) 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148075" y="208482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(3,2)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5839365" y="208482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(3,5)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6453845" y="209954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(3,4)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7106730" y="2099543"/>
            <a:ext cx="69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(1,2)  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8418920" y="208482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(5,6) 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7753345" y="209954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(5,7)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3874440" y="208482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(5,7)</a:t>
            </a:r>
            <a:endParaRPr lang="en-US" dirty="0"/>
          </a:p>
        </p:txBody>
      </p:sp>
      <p:grpSp>
        <p:nvGrpSpPr>
          <p:cNvPr id="3" name="Group 103"/>
          <p:cNvGrpSpPr/>
          <p:nvPr/>
        </p:nvGrpSpPr>
        <p:grpSpPr>
          <a:xfrm>
            <a:off x="6530655" y="279790"/>
            <a:ext cx="2130299" cy="1420985"/>
            <a:chOff x="6530655" y="279790"/>
            <a:chExt cx="2130299" cy="1420985"/>
          </a:xfrm>
        </p:grpSpPr>
        <p:cxnSp>
          <p:nvCxnSpPr>
            <p:cNvPr id="98" name="Straight Connector 97"/>
            <p:cNvCxnSpPr/>
            <p:nvPr/>
          </p:nvCxnSpPr>
          <p:spPr>
            <a:xfrm flipV="1">
              <a:off x="6953110" y="1393535"/>
              <a:ext cx="427128" cy="1385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7490780" y="1383498"/>
              <a:ext cx="949663" cy="3172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7130271" y="488217"/>
              <a:ext cx="1512659" cy="1756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6956220" y="844411"/>
              <a:ext cx="523106" cy="3155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6597624" y="673682"/>
              <a:ext cx="299410" cy="4333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7927176" y="-233416"/>
              <a:ext cx="220572" cy="12469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Left Brace 105"/>
          <p:cNvSpPr/>
          <p:nvPr/>
        </p:nvSpPr>
        <p:spPr>
          <a:xfrm rot="16200000">
            <a:off x="1786736" y="797355"/>
            <a:ext cx="268836" cy="3842306"/>
          </a:xfrm>
          <a:prstGeom prst="leftBrace">
            <a:avLst/>
          </a:prstGeom>
          <a:ln>
            <a:solidFill>
              <a:srgbClr val="0D29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Left Brace 106"/>
          <p:cNvSpPr/>
          <p:nvPr/>
        </p:nvSpPr>
        <p:spPr>
          <a:xfrm rot="16200000">
            <a:off x="5629040" y="797355"/>
            <a:ext cx="268836" cy="3842306"/>
          </a:xfrm>
          <a:prstGeom prst="leftBrace">
            <a:avLst/>
          </a:prstGeom>
          <a:ln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Left Brace 107"/>
          <p:cNvSpPr/>
          <p:nvPr/>
        </p:nvSpPr>
        <p:spPr>
          <a:xfrm rot="16200000">
            <a:off x="9469540" y="797355"/>
            <a:ext cx="268836" cy="3842306"/>
          </a:xfrm>
          <a:prstGeom prst="leftBrace">
            <a:avLst/>
          </a:prstGeom>
          <a:ln>
            <a:solidFill>
              <a:srgbClr val="0D29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1768435" y="29297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5608935" y="28676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-75005" y="3352190"/>
            <a:ext cx="9103205" cy="384050"/>
            <a:chOff x="-75005" y="3352190"/>
            <a:chExt cx="9103205" cy="384050"/>
          </a:xfrm>
        </p:grpSpPr>
        <p:sp>
          <p:nvSpPr>
            <p:cNvPr id="53" name="TextBox 52"/>
            <p:cNvSpPr txBox="1"/>
            <p:nvPr/>
          </p:nvSpPr>
          <p:spPr>
            <a:xfrm>
              <a:off x="-75005" y="335219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(5,7)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16285" y="335219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(3,4) 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69170" y="335219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(1,2)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60460" y="335219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(3,2)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74940" y="336690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(5,6)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27825" y="3366908"/>
              <a:ext cx="691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(3,5)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63205" y="335219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(3,4) 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109670" y="335219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(1,2)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800960" y="335219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(3,2)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415440" y="336690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(5,6)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068325" y="3366908"/>
              <a:ext cx="691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(3,5)  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714940" y="336690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(5,7)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836035" y="335219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(5,7)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304925" y="335219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(3,4) </a:t>
              </a:r>
              <a:endParaRPr lang="en-US" dirty="0"/>
            </a:p>
          </p:txBody>
        </p:sp>
      </p:grpSp>
      <p:pic>
        <p:nvPicPr>
          <p:cNvPr id="128" name="Picture 12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853818" y="4965200"/>
            <a:ext cx="2831230" cy="303256"/>
          </a:xfrm>
          <a:prstGeom prst="rect">
            <a:avLst/>
          </a:prstGeom>
          <a:noFill/>
          <a:ln/>
          <a:effectLst/>
        </p:spPr>
      </p:pic>
      <p:sp>
        <p:nvSpPr>
          <p:cNvPr id="122" name="TextBox 121"/>
          <p:cNvSpPr txBox="1"/>
          <p:nvPr/>
        </p:nvSpPr>
        <p:spPr>
          <a:xfrm>
            <a:off x="1230765" y="5387655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are the second largest eigenvalues {in magnitude} related?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462665" y="5934670"/>
            <a:ext cx="7173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D29F7"/>
                </a:solidFill>
              </a:rPr>
              <a:t>If the neighbor graph </a:t>
            </a:r>
            <a:r>
              <a:rPr lang="en-US" dirty="0" smtClean="0">
                <a:solidFill>
                  <a:srgbClr val="0D29F7"/>
                </a:solidFill>
                <a:latin typeface="msbm10"/>
              </a:rPr>
              <a:t>N</a:t>
            </a:r>
            <a:r>
              <a:rPr lang="en-US" dirty="0" smtClean="0">
                <a:solidFill>
                  <a:srgbClr val="0D29F7"/>
                </a:solidFill>
              </a:rPr>
              <a:t> is a tree, then the spectrums of all possible  </a:t>
            </a:r>
          </a:p>
          <a:p>
            <a:r>
              <a:rPr lang="en-US" dirty="0" smtClean="0">
                <a:solidFill>
                  <a:srgbClr val="0D29F7"/>
                </a:solidFill>
              </a:rPr>
              <a:t>minimally complete gossip matrices determined by </a:t>
            </a:r>
            <a:r>
              <a:rPr lang="en-US" dirty="0" smtClean="0">
                <a:solidFill>
                  <a:srgbClr val="0D29F7"/>
                </a:solidFill>
                <a:latin typeface="msbm10"/>
              </a:rPr>
              <a:t>N</a:t>
            </a:r>
            <a:r>
              <a:rPr lang="en-US" dirty="0" smtClean="0">
                <a:solidFill>
                  <a:srgbClr val="0D29F7"/>
                </a:solidFill>
              </a:rPr>
              <a:t> are the same! </a:t>
            </a:r>
          </a:p>
          <a:p>
            <a:endParaRPr lang="en-US" dirty="0">
              <a:solidFill>
                <a:srgbClr val="0D29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9420" y="318195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Gossip Rule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450" y="894270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Suppose agents </a:t>
            </a:r>
            <a:r>
              <a:rPr lang="en-US" i="1" dirty="0" smtClean="0"/>
              <a:t>i</a:t>
            </a:r>
            <a:r>
              <a:rPr lang="en-US" dirty="0" smtClean="0"/>
              <a:t> and </a:t>
            </a:r>
            <a:r>
              <a:rPr lang="en-US" i="1" dirty="0" smtClean="0"/>
              <a:t>j</a:t>
            </a:r>
            <a:r>
              <a:rPr lang="en-US" dirty="0" smtClean="0"/>
              <a:t> are to gossip at time</a:t>
            </a:r>
            <a:r>
              <a:rPr lang="en-US" i="1" dirty="0" smtClean="0"/>
              <a:t> t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47450" y="1469136"/>
            <a:ext cx="5958128" cy="1230169"/>
            <a:chOff x="347450" y="1469136"/>
            <a:chExt cx="5958128" cy="1230169"/>
          </a:xfrm>
        </p:grpSpPr>
        <p:sp>
          <p:nvSpPr>
            <p:cNvPr id="3" name="TextBox 2"/>
            <p:cNvSpPr txBox="1"/>
            <p:nvPr/>
          </p:nvSpPr>
          <p:spPr>
            <a:xfrm>
              <a:off x="347450" y="1815990"/>
              <a:ext cx="2467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Standard update rule: </a:t>
              </a:r>
              <a:endParaRPr lang="en-US" dirty="0"/>
            </a:p>
          </p:txBody>
        </p:sp>
        <p:pic>
          <p:nvPicPr>
            <p:cNvPr id="9" name="Picture 8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958990" y="1469136"/>
              <a:ext cx="3346588" cy="123016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2" name="Group 11"/>
          <p:cNvGrpSpPr/>
          <p:nvPr/>
        </p:nvGrpSpPr>
        <p:grpSpPr>
          <a:xfrm>
            <a:off x="347450" y="3275380"/>
            <a:ext cx="6500381" cy="1011229"/>
            <a:chOff x="347450" y="3275380"/>
            <a:chExt cx="6500381" cy="1011229"/>
          </a:xfrm>
        </p:grpSpPr>
        <p:pic>
          <p:nvPicPr>
            <p:cNvPr id="11" name="Picture 10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882180" y="3275380"/>
              <a:ext cx="3965651" cy="101122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347450" y="3544215"/>
              <a:ext cx="2300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Modified gossip rule: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27090" y="4773175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&lt; </a:t>
            </a:r>
            <a:r>
              <a:rPr lang="en-US" dirty="0" smtClean="0">
                <a:latin typeface="cmmi10"/>
              </a:rPr>
              <a:t>®</a:t>
            </a:r>
            <a:r>
              <a:rPr lang="en-US" dirty="0" smtClean="0"/>
              <a:t> &lt;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3" cstate="print"/>
          <a:srcRect l="3877" t="8926" r="17523" b="21333"/>
          <a:stretch>
            <a:fillRect/>
          </a:stretch>
        </p:blipFill>
        <p:spPr bwMode="auto">
          <a:xfrm>
            <a:off x="330200" y="942975"/>
            <a:ext cx="78089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27825" y="126170"/>
            <a:ext cx="2150680" cy="688975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dirty="0" smtClean="0">
                <a:solidFill>
                  <a:schemeClr val="bg1"/>
                </a:solidFill>
                <a:latin typeface="cmmi10"/>
              </a:rPr>
              <a:t>¸</a:t>
            </a:r>
            <a:r>
              <a:rPr lang="en-US" sz="3200" baseline="-25000" dirty="0" smtClean="0">
                <a:solidFill>
                  <a:schemeClr val="bg1"/>
                </a:solidFill>
                <a:latin typeface="cmmi10"/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|   vs  </a:t>
            </a:r>
            <a:r>
              <a:rPr lang="en-US" sz="3200" dirty="0" smtClean="0">
                <a:solidFill>
                  <a:schemeClr val="bg1"/>
                </a:solidFill>
                <a:latin typeface="cmmi10"/>
              </a:rPr>
              <a:t>®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3400648" y="3832253"/>
            <a:ext cx="172822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4936849" y="4139493"/>
            <a:ext cx="1267365" cy="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065" y="20298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ROADMAP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3385" y="1333500"/>
            <a:ext cx="29931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Consensus and averaging  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Linear </a:t>
            </a:r>
            <a:r>
              <a:rPr lang="en-US" dirty="0" smtClean="0">
                <a:solidFill>
                  <a:srgbClr val="FFFFFF"/>
                </a:solidFill>
              </a:rPr>
              <a:t>iterations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ossiping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Double linear iterations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6230" y="395005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Linear Iteration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22680" y="1092849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16B73"/>
                </a:solidFill>
              </a:rPr>
              <a:t>       </a:t>
            </a:r>
            <a:r>
              <a:rPr lang="en-US" dirty="0" smtClean="0">
                <a:solidFill>
                  <a:srgbClr val="316B73"/>
                </a:solidFill>
              </a:rPr>
              <a:t>left stochastic</a:t>
            </a:r>
          </a:p>
          <a:p>
            <a:r>
              <a:rPr lang="en-US" dirty="0" smtClean="0">
                <a:solidFill>
                  <a:srgbClr val="316B73"/>
                </a:solidFill>
              </a:rPr>
              <a:t>      </a:t>
            </a:r>
            <a:r>
              <a:rPr lang="en-US" i="1" dirty="0" smtClean="0">
                <a:solidFill>
                  <a:srgbClr val="316B73"/>
                </a:solidFill>
              </a:rPr>
              <a:t>S</a:t>
            </a:r>
            <a:r>
              <a:rPr lang="en-US" baseline="30000" dirty="0" smtClean="0">
                <a:solidFill>
                  <a:srgbClr val="316B73"/>
                </a:solidFill>
                <a:latin typeface="cmsy10"/>
              </a:rPr>
              <a:t>0</a:t>
            </a:r>
            <a:r>
              <a:rPr lang="en-US" dirty="0" smtClean="0">
                <a:solidFill>
                  <a:srgbClr val="316B73"/>
                </a:solidFill>
                <a:latin typeface="+mj-lt"/>
              </a:rPr>
              <a:t>(</a:t>
            </a:r>
            <a:r>
              <a:rPr lang="en-US" i="1" dirty="0" smtClean="0">
                <a:solidFill>
                  <a:srgbClr val="316B73"/>
                </a:solidFill>
                <a:latin typeface="+mj-lt"/>
              </a:rPr>
              <a:t>t</a:t>
            </a:r>
            <a:r>
              <a:rPr lang="en-US" dirty="0" smtClean="0">
                <a:solidFill>
                  <a:srgbClr val="316B73"/>
                </a:solidFill>
                <a:latin typeface="+mj-lt"/>
              </a:rPr>
              <a:t>)</a:t>
            </a:r>
            <a:r>
              <a:rPr lang="en-US" dirty="0" smtClean="0">
                <a:solidFill>
                  <a:srgbClr val="316B73"/>
                </a:solidFill>
              </a:rPr>
              <a:t> = stochastic</a:t>
            </a:r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536535" y="2752428"/>
            <a:ext cx="3910321" cy="440105"/>
          </a:xfrm>
          <a:prstGeom prst="rect">
            <a:avLst/>
          </a:prstGeom>
        </p:spPr>
      </p:pic>
      <p:pic>
        <p:nvPicPr>
          <p:cNvPr id="13" name="Picture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229295" y="1792303"/>
            <a:ext cx="4799012" cy="685371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3012067" y="3520527"/>
            <a:ext cx="2395564" cy="439523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997395" y="3981388"/>
            <a:ext cx="1980220" cy="439306"/>
          </a:xfrm>
          <a:prstGeom prst="rect">
            <a:avLst/>
          </a:prstGeom>
          <a:noFill/>
          <a:ln/>
          <a:effectLst/>
        </p:spPr>
      </p:pic>
      <p:cxnSp>
        <p:nvCxnSpPr>
          <p:cNvPr id="20" name="Straight Arrow Connector 19"/>
          <p:cNvCxnSpPr/>
          <p:nvPr/>
        </p:nvCxnSpPr>
        <p:spPr>
          <a:xfrm rot="10800000" flipV="1">
            <a:off x="4341570" y="1323278"/>
            <a:ext cx="2841970" cy="384050"/>
          </a:xfrm>
          <a:prstGeom prst="straightConnector1">
            <a:avLst/>
          </a:prstGeom>
          <a:ln w="28575">
            <a:solidFill>
              <a:srgbClr val="316B7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5476880" y="3646288"/>
            <a:ext cx="1140152" cy="219885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169640" y="4081678"/>
            <a:ext cx="634857" cy="206950"/>
          </a:xfrm>
          <a:prstGeom prst="rect">
            <a:avLst/>
          </a:prstGeom>
          <a:noFill/>
          <a:ln/>
          <a:effectLst/>
        </p:spPr>
      </p:pic>
      <p:sp>
        <p:nvSpPr>
          <p:cNvPr id="28" name="TextBox 27"/>
          <p:cNvSpPr txBox="1"/>
          <p:nvPr/>
        </p:nvSpPr>
        <p:spPr>
          <a:xfrm>
            <a:off x="3573470" y="5397269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Suppose  </a:t>
            </a:r>
            <a:r>
              <a:rPr lang="en-US" i="1" dirty="0" smtClean="0">
                <a:solidFill>
                  <a:srgbClr val="FF0000"/>
                </a:solidFill>
              </a:rPr>
              <a:t>q</a:t>
            </a:r>
            <a:r>
              <a:rPr lang="en-US" dirty="0" smtClean="0">
                <a:solidFill>
                  <a:srgbClr val="FF0000"/>
                </a:solidFill>
              </a:rPr>
              <a:t> &gt;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0335" y="271402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Suppose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647340" y="4826298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 &gt; 0   </a:t>
            </a:r>
            <a:r>
              <a:rPr lang="en-US" dirty="0" smtClean="0">
                <a:latin typeface="cmsy10"/>
              </a:rPr>
              <a:t>8  </a:t>
            </a:r>
            <a:r>
              <a:rPr lang="en-US" i="1" dirty="0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 &lt; </a:t>
            </a:r>
            <a:r>
              <a:rPr lang="en-US" dirty="0" smtClean="0">
                <a:latin typeface="cmsy10"/>
              </a:rPr>
              <a:t>1</a:t>
            </a:r>
            <a:endParaRPr lang="en-US" dirty="0">
              <a:latin typeface="cmsy1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3525" y="4864703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Suppose  each </a:t>
            </a:r>
            <a:r>
              <a:rPr lang="en-US" i="1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) has positive diagonals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3228" y="49360"/>
            <a:ext cx="3990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Benezit, Blondel, Thiran, Tsitsiklis, Vetterli -2010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647340" y="534925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 &gt; 0   </a:t>
            </a:r>
            <a:r>
              <a:rPr lang="en-US" dirty="0" smtClean="0">
                <a:latin typeface="cmsy10"/>
              </a:rPr>
              <a:t>8  </a:t>
            </a:r>
            <a:r>
              <a:rPr lang="en-US" i="1" dirty="0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cmsy10"/>
              </a:rPr>
              <a:t>1</a:t>
            </a:r>
            <a:endParaRPr lang="en-US" dirty="0">
              <a:latin typeface="cmsy1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0155" y="824014"/>
            <a:ext cx="3576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</a:rPr>
              <a:t>y</a:t>
            </a:r>
            <a:r>
              <a:rPr lang="en-US" i="1" baseline="-25000" dirty="0" smtClean="0">
                <a:latin typeface="Arial"/>
              </a:rPr>
              <a:t>i</a:t>
            </a:r>
            <a:r>
              <a:rPr lang="en-US" dirty="0" smtClean="0"/>
              <a:t> = unscaled agreement variable</a:t>
            </a:r>
          </a:p>
          <a:p>
            <a:r>
              <a:rPr lang="en-US" i="1" dirty="0" smtClean="0">
                <a:latin typeface="Arial"/>
              </a:rPr>
              <a:t>z</a:t>
            </a:r>
            <a:r>
              <a:rPr lang="en-US" i="1" baseline="-25000" dirty="0" smtClean="0">
                <a:latin typeface="Arial"/>
              </a:rPr>
              <a:t>i</a:t>
            </a:r>
            <a:r>
              <a:rPr lang="en-US" dirty="0" smtClean="0"/>
              <a:t> = scaling variable</a:t>
            </a:r>
            <a:endParaRPr lang="en-US" dirty="0"/>
          </a:p>
        </p:txBody>
      </p:sp>
      <p:pic>
        <p:nvPicPr>
          <p:cNvPr id="24" name="Picture 23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17020" y="1815990"/>
            <a:ext cx="1591382" cy="658729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4111140" y="6117350"/>
            <a:ext cx="1241442" cy="581754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5416910" y="6232565"/>
            <a:ext cx="3257184" cy="310116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536535" y="6034428"/>
            <a:ext cx="1499338" cy="658997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244536" y="6232565"/>
            <a:ext cx="1176784" cy="413692"/>
          </a:xfrm>
          <a:prstGeom prst="rect">
            <a:avLst/>
          </a:prstGeom>
          <a:noFill/>
          <a:ln/>
          <a:effectLst/>
        </p:spPr>
      </p:pic>
      <p:grpSp>
        <p:nvGrpSpPr>
          <p:cNvPr id="40" name="Group 39"/>
          <p:cNvGrpSpPr/>
          <p:nvPr/>
        </p:nvGrpSpPr>
        <p:grpSpPr>
          <a:xfrm>
            <a:off x="117020" y="49360"/>
            <a:ext cx="1382580" cy="1598823"/>
            <a:chOff x="117020" y="49360"/>
            <a:chExt cx="1382580" cy="1598823"/>
          </a:xfrm>
        </p:grpSpPr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117020" y="49360"/>
              <a:ext cx="1356885" cy="72969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117020" y="894271"/>
              <a:ext cx="1382580" cy="753912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30" grpId="0"/>
      <p:bldP spid="31" grpId="0"/>
      <p:bldP spid="18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845245" y="2897884"/>
            <a:ext cx="5493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Deterministic Gossiping</a:t>
            </a:r>
          </a:p>
        </p:txBody>
      </p:sp>
      <p:sp>
        <p:nvSpPr>
          <p:cNvPr id="15" name="TextBox 1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TexPoint fonts used in EMF.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Read the TexPoint manual before you delete this box.: </a:t>
            </a:r>
            <a:r>
              <a:rPr lang="en-US" dirty="0" smtClean="0">
                <a:solidFill>
                  <a:srgbClr val="FFFFFF"/>
                </a:solidFill>
                <a:latin typeface="CMSY10ORIG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MI10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MI5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EX10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R10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R7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MI7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LCMSS8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MI8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SY7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SY8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MBX12"/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611875" y="4465935"/>
            <a:ext cx="187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000" dirty="0">
                <a:solidFill>
                  <a:srgbClr val="000000"/>
                </a:solidFill>
              </a:rPr>
              <a:t>A. S. Morse</a:t>
            </a:r>
          </a:p>
          <a:p>
            <a:pPr marL="342900" indent="-342900" algn="ctr"/>
            <a:endParaRPr lang="en-US" sz="2000" dirty="0">
              <a:solidFill>
                <a:srgbClr val="000000"/>
              </a:solidFill>
            </a:endParaRPr>
          </a:p>
          <a:p>
            <a:pPr marL="342900" indent="-342900" algn="ctr"/>
            <a:r>
              <a:rPr lang="en-US" sz="2000" dirty="0">
                <a:solidFill>
                  <a:srgbClr val="000000"/>
                </a:solidFill>
              </a:rPr>
              <a:t>Yale University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54690" y="2891330"/>
            <a:ext cx="8024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Deterministic Distributed Averaging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25" y="316585"/>
            <a:ext cx="7002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DIMACS</a:t>
            </a:r>
            <a:r>
              <a:rPr lang="en-US" dirty="0" smtClean="0">
                <a:solidFill>
                  <a:srgbClr val="FFFFFF"/>
                </a:solidFill>
              </a:rPr>
              <a:t> Workshop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 on 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Perspectives and Future Directions in Systems and Control Theory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35426" y="5794375"/>
            <a:ext cx="16294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Rutgers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May 25, 2011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6" grpId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6660" y="12617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Broadcast-Based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6230" y="543521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Linear Iteration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020" y="1086295"/>
            <a:ext cx="5966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</a:rPr>
              <a:t>Initialization:</a:t>
            </a:r>
            <a:r>
              <a:rPr lang="en-US" dirty="0" smtClean="0">
                <a:latin typeface="Arial"/>
              </a:rPr>
              <a:t>                          </a:t>
            </a:r>
            <a:r>
              <a:rPr lang="en-US" i="1" dirty="0" err="1" smtClean="0">
                <a:latin typeface="Arial"/>
              </a:rPr>
              <a:t>y</a:t>
            </a:r>
            <a:r>
              <a:rPr lang="en-US" i="1" baseline="-25000" dirty="0" err="1" smtClean="0">
                <a:latin typeface="Arial"/>
              </a:rPr>
              <a:t>i</a:t>
            </a:r>
            <a:r>
              <a:rPr lang="en-US" dirty="0" smtClean="0">
                <a:latin typeface="Arial"/>
              </a:rPr>
              <a:t>(0</a:t>
            </a:r>
            <a:r>
              <a:rPr lang="en-US" dirty="0" smtClean="0"/>
              <a:t>) = </a:t>
            </a:r>
            <a:r>
              <a:rPr lang="en-US" i="1" dirty="0" smtClean="0">
                <a:latin typeface="Arial"/>
              </a:rPr>
              <a:t>x</a:t>
            </a:r>
            <a:r>
              <a:rPr lang="en-US" i="1" baseline="-25000" dirty="0" smtClean="0">
                <a:latin typeface="Arial"/>
              </a:rPr>
              <a:t>i</a:t>
            </a:r>
            <a:r>
              <a:rPr lang="en-US" dirty="0" smtClean="0">
                <a:latin typeface="Arial"/>
              </a:rPr>
              <a:t>(0</a:t>
            </a:r>
            <a:r>
              <a:rPr lang="en-US" dirty="0" smtClean="0"/>
              <a:t>)              </a:t>
            </a:r>
            <a:r>
              <a:rPr lang="en-US" i="1" dirty="0" err="1" smtClean="0">
                <a:latin typeface="Arial"/>
              </a:rPr>
              <a:t>z</a:t>
            </a:r>
            <a:r>
              <a:rPr lang="en-US" i="1" baseline="-25000" dirty="0" err="1" smtClean="0">
                <a:latin typeface="Arial"/>
              </a:rPr>
              <a:t>i</a:t>
            </a:r>
            <a:r>
              <a:rPr lang="en-US" dirty="0" smtClean="0">
                <a:latin typeface="Arial"/>
              </a:rPr>
              <a:t>(0</a:t>
            </a:r>
            <a:r>
              <a:rPr lang="en-US" dirty="0" smtClean="0"/>
              <a:t>) =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615" y="1777585"/>
            <a:ext cx="864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Transmission:          </a:t>
            </a:r>
            <a:r>
              <a:rPr lang="en-US" dirty="0" smtClean="0"/>
              <a:t>Agent </a:t>
            </a:r>
            <a:r>
              <a:rPr lang="en-US" i="1" dirty="0" err="1" smtClean="0"/>
              <a:t>i</a:t>
            </a:r>
            <a:r>
              <a:rPr lang="en-US" dirty="0" smtClean="0"/>
              <a:t> broadcasts the pair {</a:t>
            </a:r>
            <a:r>
              <a:rPr lang="en-US" i="1" dirty="0" err="1" smtClean="0">
                <a:latin typeface="Arial"/>
              </a:rPr>
              <a:t>y</a:t>
            </a:r>
            <a:r>
              <a:rPr lang="en-US" i="1" baseline="-25000" dirty="0" err="1" smtClean="0">
                <a:latin typeface="Arial"/>
              </a:rPr>
              <a:t>i</a:t>
            </a:r>
            <a:r>
              <a:rPr lang="en-US" dirty="0" smtClean="0">
                <a:latin typeface="Arial"/>
              </a:rPr>
              <a:t>(</a:t>
            </a:r>
            <a:r>
              <a:rPr lang="en-US" i="1" dirty="0" smtClean="0">
                <a:latin typeface="Arial"/>
              </a:rPr>
              <a:t>t</a:t>
            </a:r>
            <a:r>
              <a:rPr lang="en-US" dirty="0" smtClean="0"/>
              <a:t>),  </a:t>
            </a:r>
            <a:r>
              <a:rPr lang="en-US" i="1" dirty="0" err="1" smtClean="0">
                <a:latin typeface="Arial"/>
              </a:rPr>
              <a:t>z</a:t>
            </a:r>
            <a:r>
              <a:rPr lang="en-US" i="1" baseline="-25000" dirty="0" err="1" smtClean="0">
                <a:latin typeface="Arial"/>
              </a:rPr>
              <a:t>i</a:t>
            </a:r>
            <a:r>
              <a:rPr lang="en-US" dirty="0" smtClean="0">
                <a:latin typeface="Arial"/>
              </a:rPr>
              <a:t>(</a:t>
            </a:r>
            <a:r>
              <a:rPr lang="en-US" i="1" dirty="0" smtClean="0">
                <a:latin typeface="Arial"/>
              </a:rPr>
              <a:t>t</a:t>
            </a:r>
            <a:r>
              <a:rPr lang="en-US" dirty="0" smtClean="0"/>
              <a:t>)} to each of its neighbors.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52376" y="2276850"/>
            <a:ext cx="8218670" cy="1495727"/>
            <a:chOff x="152376" y="2276850"/>
            <a:chExt cx="8218670" cy="1495727"/>
          </a:xfrm>
        </p:grpSpPr>
        <p:sp>
          <p:nvSpPr>
            <p:cNvPr id="9" name="TextBox 8"/>
            <p:cNvSpPr txBox="1"/>
            <p:nvPr/>
          </p:nvSpPr>
          <p:spPr>
            <a:xfrm>
              <a:off x="152376" y="2752428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Update: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0" name="Picture 9" descr="Edittex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458255" y="2276850"/>
              <a:ext cx="4912791" cy="149572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" name="Picture 10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227716" y="2616651"/>
              <a:ext cx="1591382" cy="65872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2" name="TextBox 11"/>
          <p:cNvSpPr txBox="1"/>
          <p:nvPr/>
        </p:nvSpPr>
        <p:spPr>
          <a:xfrm>
            <a:off x="193830" y="3889860"/>
            <a:ext cx="6002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16B73"/>
                </a:solidFill>
              </a:rPr>
              <a:t>Agent’s require same  network information as  Metropolis</a:t>
            </a:r>
          </a:p>
          <a:p>
            <a:r>
              <a:rPr lang="en-US" i="1" dirty="0" smtClean="0">
                <a:solidFill>
                  <a:srgbClr val="316B73"/>
                </a:solidFill>
              </a:rPr>
              <a:t>n</a:t>
            </a:r>
            <a:r>
              <a:rPr lang="en-US" dirty="0" smtClean="0">
                <a:solidFill>
                  <a:srgbClr val="316B73"/>
                </a:solidFill>
              </a:rPr>
              <a:t> transmissions/iteration </a:t>
            </a:r>
          </a:p>
          <a:p>
            <a:r>
              <a:rPr lang="en-US" dirty="0" smtClean="0">
                <a:solidFill>
                  <a:srgbClr val="316B73"/>
                </a:solidFill>
              </a:rPr>
              <a:t>Works  if </a:t>
            </a:r>
            <a:r>
              <a:rPr lang="en-US" dirty="0" smtClean="0">
                <a:solidFill>
                  <a:srgbClr val="316B73"/>
                </a:solidFill>
                <a:latin typeface="msbm10"/>
              </a:rPr>
              <a:t>N</a:t>
            </a:r>
            <a:r>
              <a:rPr lang="en-US" dirty="0" smtClean="0">
                <a:solidFill>
                  <a:srgbClr val="316B73"/>
                </a:solidFill>
              </a:rPr>
              <a:t> depends on </a:t>
            </a:r>
            <a:r>
              <a:rPr lang="en-US" i="1" dirty="0" smtClean="0">
                <a:solidFill>
                  <a:srgbClr val="316B73"/>
                </a:solidFill>
              </a:rPr>
              <a:t>t</a:t>
            </a:r>
            <a:endParaRPr lang="en-US" i="1" dirty="0">
              <a:solidFill>
                <a:srgbClr val="316B7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6230" y="4696365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does it work?</a:t>
            </a:r>
            <a:endParaRPr lang="en-US" dirty="0"/>
          </a:p>
        </p:txBody>
      </p:sp>
      <p:grpSp>
        <p:nvGrpSpPr>
          <p:cNvPr id="14" name="Group 34"/>
          <p:cNvGrpSpPr/>
          <p:nvPr/>
        </p:nvGrpSpPr>
        <p:grpSpPr>
          <a:xfrm>
            <a:off x="2920585" y="5195630"/>
            <a:ext cx="4161428" cy="791725"/>
            <a:chOff x="2997395" y="3044950"/>
            <a:chExt cx="4161428" cy="791725"/>
          </a:xfrm>
        </p:grpSpPr>
        <p:pic>
          <p:nvPicPr>
            <p:cNvPr id="15" name="Picture 14" descr="Edittex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997395" y="3083355"/>
              <a:ext cx="2441313" cy="75332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5916175" y="3044950"/>
              <a:ext cx="124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y</a:t>
              </a:r>
              <a:r>
                <a:rPr lang="en-US" dirty="0" smtClean="0"/>
                <a:t>(0) = </a:t>
              </a:r>
              <a:r>
                <a:rPr lang="en-US" i="1" dirty="0" smtClean="0"/>
                <a:t>x</a:t>
              </a:r>
              <a:r>
                <a:rPr lang="en-US" dirty="0" smtClean="0"/>
                <a:t>(0)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54580" y="3429000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z</a:t>
              </a:r>
              <a:r>
                <a:rPr lang="en-US" dirty="0" smtClean="0"/>
                <a:t>(0) = </a:t>
              </a:r>
              <a:r>
                <a:rPr lang="en-US" b="1" dirty="0" smtClean="0">
                  <a:solidFill>
                    <a:srgbClr val="0D29F7"/>
                  </a:solidFill>
                </a:rPr>
                <a:t>1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419850" y="6117350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</a:t>
            </a:r>
            <a:r>
              <a:rPr lang="en-US" dirty="0" smtClean="0"/>
              <a:t> = (</a:t>
            </a:r>
            <a:r>
              <a:rPr lang="en-US" i="1" dirty="0" smtClean="0"/>
              <a:t>I</a:t>
            </a:r>
            <a:r>
              <a:rPr lang="en-US" dirty="0" smtClean="0"/>
              <a:t>+</a:t>
            </a:r>
            <a:r>
              <a:rPr lang="en-US" i="1" dirty="0" smtClean="0"/>
              <a:t>A</a:t>
            </a:r>
            <a:r>
              <a:rPr lang="en-US" dirty="0" smtClean="0"/>
              <a:t>) (</a:t>
            </a:r>
            <a:r>
              <a:rPr lang="en-US" i="1" dirty="0" smtClean="0"/>
              <a:t>I</a:t>
            </a:r>
            <a:r>
              <a:rPr lang="en-US" dirty="0" smtClean="0"/>
              <a:t>+</a:t>
            </a:r>
            <a:r>
              <a:rPr lang="en-US" i="1" dirty="0" smtClean="0"/>
              <a:t>D</a:t>
            </a:r>
            <a:r>
              <a:rPr lang="en-US" dirty="0" smtClean="0">
                <a:latin typeface="Arial"/>
              </a:rPr>
              <a:t>)</a:t>
            </a:r>
            <a:r>
              <a:rPr lang="en-US" baseline="30000" dirty="0" smtClean="0">
                <a:latin typeface="Arial"/>
              </a:rPr>
              <a:t>-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270640" y="6155755"/>
            <a:ext cx="287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= adjacency matrix of </a:t>
            </a:r>
            <a:r>
              <a:rPr lang="en-US" dirty="0" smtClean="0">
                <a:solidFill>
                  <a:srgbClr val="FF0000"/>
                </a:solidFill>
                <a:latin typeface="msbm10"/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54580" y="6155755"/>
            <a:ext cx="257634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 = degree matrix of </a:t>
            </a:r>
            <a:r>
              <a:rPr lang="en-US" dirty="0" smtClean="0">
                <a:solidFill>
                  <a:srgbClr val="FF0000"/>
                </a:solidFill>
                <a:latin typeface="msbm10"/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9850" y="6462995"/>
            <a:ext cx="437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</a:t>
            </a:r>
            <a:r>
              <a:rPr lang="en-US" dirty="0" smtClean="0"/>
              <a:t> = left stochastic with positive diagonals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9" grpId="0"/>
      <p:bldP spid="20" grpId="0" animBg="1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2920585" y="5195630"/>
            <a:ext cx="4161428" cy="791725"/>
            <a:chOff x="2997395" y="3044950"/>
            <a:chExt cx="4161428" cy="791725"/>
          </a:xfrm>
        </p:grpSpPr>
        <p:pic>
          <p:nvPicPr>
            <p:cNvPr id="3" name="Picture 2" descr="Edittex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997395" y="3083355"/>
              <a:ext cx="2441313" cy="75332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5916175" y="3044950"/>
              <a:ext cx="124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y</a:t>
              </a:r>
              <a:r>
                <a:rPr lang="en-US" dirty="0" smtClean="0"/>
                <a:t>(0) = </a:t>
              </a:r>
              <a:r>
                <a:rPr lang="en-US" i="1" dirty="0" smtClean="0"/>
                <a:t>x</a:t>
              </a:r>
              <a:r>
                <a:rPr lang="en-US" dirty="0" smtClean="0"/>
                <a:t>(0)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54580" y="3429000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z</a:t>
              </a:r>
              <a:r>
                <a:rPr lang="en-US" dirty="0" smtClean="0"/>
                <a:t>(0) = </a:t>
              </a:r>
              <a:r>
                <a:rPr lang="en-US" b="1" dirty="0" smtClean="0">
                  <a:solidFill>
                    <a:srgbClr val="0D29F7"/>
                  </a:solidFill>
                </a:rPr>
                <a:t>1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19850" y="6462995"/>
            <a:ext cx="437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</a:t>
            </a:r>
            <a:r>
              <a:rPr lang="en-US" dirty="0" smtClean="0"/>
              <a:t> = left stochastic with positive diagonals</a:t>
            </a:r>
            <a:endParaRPr lang="en-US" dirty="0"/>
          </a:p>
        </p:txBody>
      </p:sp>
      <p:pic>
        <p:nvPicPr>
          <p:cNvPr id="7" name="Pictur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470703" y="410172"/>
            <a:ext cx="1064362" cy="315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87950" y="3566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because </a:t>
            </a:r>
            <a:r>
              <a:rPr lang="en-US" dirty="0" smtClean="0">
                <a:latin typeface="msbm10"/>
              </a:rPr>
              <a:t>N</a:t>
            </a:r>
            <a:r>
              <a:rPr lang="en-US" dirty="0" smtClean="0"/>
              <a:t> is connected</a:t>
            </a:r>
            <a:endParaRPr lang="en-US" dirty="0"/>
          </a:p>
        </p:txBody>
      </p:sp>
      <p:pic>
        <p:nvPicPr>
          <p:cNvPr id="9" name="Picture 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459725" y="971080"/>
            <a:ext cx="3195120" cy="1036935"/>
          </a:xfrm>
          <a:prstGeom prst="rect">
            <a:avLst/>
          </a:prstGeom>
          <a:noFill/>
          <a:ln/>
          <a:effectLst/>
        </p:spPr>
      </p:pic>
      <p:grpSp>
        <p:nvGrpSpPr>
          <p:cNvPr id="18" name="Group 17"/>
          <p:cNvGrpSpPr/>
          <p:nvPr/>
        </p:nvGrpSpPr>
        <p:grpSpPr>
          <a:xfrm>
            <a:off x="2419930" y="2415752"/>
            <a:ext cx="5645535" cy="384050"/>
            <a:chOff x="2419930" y="2415752"/>
            <a:chExt cx="5645535" cy="384050"/>
          </a:xfrm>
        </p:grpSpPr>
        <p:sp>
          <p:nvSpPr>
            <p:cNvPr id="11" name="TextBox 10"/>
            <p:cNvSpPr txBox="1"/>
            <p:nvPr/>
          </p:nvSpPr>
          <p:spPr>
            <a:xfrm>
              <a:off x="2419930" y="2415752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z</a:t>
              </a:r>
              <a:r>
                <a:rPr lang="en-US" dirty="0" smtClean="0"/>
                <a:t>(</a:t>
              </a:r>
              <a:r>
                <a:rPr lang="en-US" i="1" dirty="0" smtClean="0"/>
                <a:t>t</a:t>
              </a:r>
              <a:r>
                <a:rPr lang="en-US" dirty="0" smtClean="0"/>
                <a:t>) &gt; 0 ,  </a:t>
              </a:r>
              <a:r>
                <a:rPr lang="en-US" dirty="0" smtClean="0">
                  <a:latin typeface="cmsy10"/>
                </a:rPr>
                <a:t>8</a:t>
              </a:r>
              <a:r>
                <a:rPr lang="en-US" dirty="0" smtClean="0"/>
                <a:t> </a:t>
              </a:r>
              <a:r>
                <a:rPr lang="en-US" i="1" dirty="0" smtClean="0"/>
                <a:t>t  </a:t>
              </a:r>
              <a:r>
                <a:rPr lang="en-US" dirty="0" smtClean="0"/>
                <a:t>&lt; </a:t>
              </a:r>
              <a:r>
                <a:rPr lang="en-US" dirty="0" smtClean="0">
                  <a:latin typeface="cmsy10"/>
                </a:rPr>
                <a:t>1</a:t>
              </a:r>
              <a:endParaRPr lang="en-US" i="1" dirty="0">
                <a:latin typeface="cmsy1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56785" y="2430470"/>
              <a:ext cx="3608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because </a:t>
              </a:r>
              <a:r>
                <a:rPr lang="en-US" i="1" dirty="0" smtClean="0"/>
                <a:t>S</a:t>
              </a:r>
              <a:r>
                <a:rPr lang="en-US" dirty="0" smtClean="0"/>
                <a:t> has positive diagonals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21320" y="3083355"/>
            <a:ext cx="5554109" cy="369332"/>
            <a:chOff x="2421320" y="3083355"/>
            <a:chExt cx="5554109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2421320" y="3083355"/>
              <a:ext cx="2024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z</a:t>
              </a:r>
              <a:r>
                <a:rPr lang="en-US" dirty="0" smtClean="0"/>
                <a:t>(</a:t>
              </a:r>
              <a:r>
                <a:rPr lang="en-US" i="1" dirty="0" smtClean="0"/>
                <a:t>t</a:t>
              </a:r>
              <a:r>
                <a:rPr lang="en-US" dirty="0" smtClean="0"/>
                <a:t>) &gt; 0 ,  </a:t>
              </a:r>
              <a:r>
                <a:rPr lang="en-US" dirty="0" smtClean="0">
                  <a:latin typeface="cmsy10"/>
                </a:rPr>
                <a:t>8</a:t>
              </a:r>
              <a:r>
                <a:rPr lang="en-US" dirty="0" smtClean="0"/>
                <a:t> </a:t>
              </a:r>
              <a:r>
                <a:rPr lang="en-US" i="1" dirty="0" smtClean="0"/>
                <a:t>t  </a:t>
              </a:r>
              <a:r>
                <a:rPr lang="en-US" dirty="0" smtClean="0">
                  <a:latin typeface="cmsy10"/>
                </a:rPr>
                <a:t>·</a:t>
              </a:r>
              <a:r>
                <a:rPr lang="en-US" dirty="0" smtClean="0"/>
                <a:t> </a:t>
              </a:r>
              <a:r>
                <a:rPr lang="en-US" dirty="0" smtClean="0">
                  <a:latin typeface="cmsy10"/>
                </a:rPr>
                <a:t>1</a:t>
              </a:r>
              <a:endParaRPr lang="en-US" i="1" dirty="0">
                <a:latin typeface="cmsy1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10405" y="3083355"/>
              <a:ext cx="3365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because </a:t>
              </a:r>
              <a:r>
                <a:rPr lang="en-US" i="1" dirty="0" smtClean="0"/>
                <a:t>z</a:t>
              </a:r>
              <a:r>
                <a:rPr lang="en-US" dirty="0" smtClean="0"/>
                <a:t>(</a:t>
              </a:r>
              <a:r>
                <a:rPr lang="en-US" dirty="0" smtClean="0">
                  <a:latin typeface="cmsy10"/>
                </a:rPr>
                <a:t>1</a:t>
              </a:r>
              <a:r>
                <a:rPr lang="en-US" dirty="0" smtClean="0"/>
                <a:t>) = </a:t>
              </a:r>
              <a:r>
                <a:rPr lang="en-US" i="1" dirty="0" err="1" smtClean="0"/>
                <a:t>nq</a:t>
              </a:r>
              <a:r>
                <a:rPr lang="en-US" dirty="0" smtClean="0"/>
                <a:t>   and  </a:t>
              </a:r>
              <a:r>
                <a:rPr lang="en-US" i="1" dirty="0" smtClean="0"/>
                <a:t>q</a:t>
              </a:r>
              <a:r>
                <a:rPr lang="en-US" dirty="0" smtClean="0"/>
                <a:t> &gt; 0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98313" y="3884016"/>
            <a:ext cx="4301177" cy="658729"/>
            <a:chOff x="2574940" y="3884016"/>
            <a:chExt cx="4301177" cy="658729"/>
          </a:xfrm>
        </p:grpSpPr>
        <p:pic>
          <p:nvPicPr>
            <p:cNvPr id="15" name="Picture 14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3249453" y="3884016"/>
              <a:ext cx="1591382" cy="65872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2574940" y="4005075"/>
              <a:ext cx="4301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                                     is well-defined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7270" y="318195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Metropolis Iteration vs </a:t>
            </a:r>
            <a:r>
              <a:rPr lang="en-US" dirty="0" smtClean="0">
                <a:solidFill>
                  <a:srgbClr val="996633"/>
                </a:solidFill>
              </a:rPr>
              <a:t>Double Linear Iteration</a:t>
            </a:r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2985" y="596373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vertex random graphs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14815" y="1163105"/>
            <a:ext cx="5476750" cy="4312428"/>
            <a:chOff x="1614815" y="1163105"/>
            <a:chExt cx="5476750" cy="4312428"/>
          </a:xfrm>
        </p:grpSpPr>
        <p:pic>
          <p:nvPicPr>
            <p:cNvPr id="1026" name="Picture 2" descr="C:\Down\Work\chinetalks\chinaplenery\eig_compar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4815" y="1163105"/>
              <a:ext cx="5476750" cy="4312428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4687215" y="2329973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Metropolis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82180" y="3467405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996633"/>
                  </a:solidFill>
                </a:rPr>
                <a:t>Double Linear</a:t>
              </a:r>
              <a:endParaRPr lang="en-US" dirty="0">
                <a:solidFill>
                  <a:srgbClr val="996633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3458255" y="3083355"/>
              <a:ext cx="460860" cy="422455"/>
            </a:xfrm>
            <a:prstGeom prst="straightConnector1">
              <a:avLst/>
            </a:prstGeom>
            <a:ln>
              <a:solidFill>
                <a:srgbClr val="9966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4764025" y="2660900"/>
              <a:ext cx="230430" cy="2304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890" y="87765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Round Robin - Based Double Linear Iteration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76075" y="2123230"/>
            <a:ext cx="8950170" cy="2031325"/>
            <a:chOff x="385855" y="2857065"/>
            <a:chExt cx="8950170" cy="2031325"/>
          </a:xfrm>
        </p:grpSpPr>
        <p:sp>
          <p:nvSpPr>
            <p:cNvPr id="8" name="TextBox 7"/>
            <p:cNvSpPr txBox="1"/>
            <p:nvPr/>
          </p:nvSpPr>
          <p:spPr>
            <a:xfrm>
              <a:off x="385855" y="2857065"/>
              <a:ext cx="895017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 the same time agent </a:t>
              </a:r>
              <a:r>
                <a:rPr lang="en-US" i="1" dirty="0" smtClean="0"/>
                <a:t>i </a:t>
              </a:r>
              <a:r>
                <a:rPr lang="en-US" dirty="0" smtClean="0"/>
                <a:t>receives the  values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from the agents </a:t>
              </a:r>
              <a:r>
                <a:rPr lang="en-US" i="1" dirty="0" smtClean="0">
                  <a:latin typeface="Arial"/>
                </a:rPr>
                <a:t>j</a:t>
              </a:r>
              <a:r>
                <a:rPr lang="en-US" baseline="-25000" dirty="0" smtClean="0">
                  <a:latin typeface="Arial"/>
                </a:rPr>
                <a:t>1</a:t>
              </a:r>
              <a:r>
                <a:rPr lang="en-US" dirty="0" smtClean="0"/>
                <a:t>, </a:t>
              </a:r>
              <a:r>
                <a:rPr lang="en-US" i="1" dirty="0" smtClean="0">
                  <a:latin typeface="Arial"/>
                </a:rPr>
                <a:t>j</a:t>
              </a:r>
              <a:r>
                <a:rPr lang="en-US" baseline="-25000" dirty="0" smtClean="0">
                  <a:latin typeface="Arial"/>
                </a:rPr>
                <a:t>2</a:t>
              </a:r>
              <a:r>
                <a:rPr lang="en-US" dirty="0" smtClean="0"/>
                <a:t>, … </a:t>
              </a:r>
              <a:r>
                <a:rPr lang="en-US" i="1" dirty="0" smtClean="0">
                  <a:latin typeface="Arial"/>
                </a:rPr>
                <a:t>j</a:t>
              </a:r>
              <a:r>
                <a:rPr lang="en-US" i="1" baseline="-25000" dirty="0" smtClean="0">
                  <a:latin typeface="Arial"/>
                </a:rPr>
                <a:t>k</a:t>
              </a:r>
              <a:r>
                <a:rPr lang="en-US" dirty="0" smtClean="0"/>
                <a:t>   who have chosen agent </a:t>
              </a:r>
              <a:r>
                <a:rPr lang="en-US" i="1" dirty="0" smtClean="0"/>
                <a:t>i</a:t>
              </a:r>
              <a:r>
                <a:rPr lang="en-US" dirty="0" smtClean="0"/>
                <a:t>  as their current preferred neighbor.</a:t>
              </a:r>
            </a:p>
            <a:p>
              <a:endParaRPr lang="en-US" dirty="0" smtClean="0"/>
            </a:p>
            <a:p>
              <a:endParaRPr lang="en-US" dirty="0"/>
            </a:p>
          </p:txBody>
        </p:sp>
        <p:pic>
          <p:nvPicPr>
            <p:cNvPr id="15" name="Picture 14" descr="Edittex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614815" y="3275380"/>
              <a:ext cx="5320800" cy="32120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1" name="TextBox 10"/>
          <p:cNvSpPr txBox="1"/>
          <p:nvPr/>
        </p:nvSpPr>
        <p:spPr>
          <a:xfrm>
            <a:off x="193830" y="6117350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No required network information</a:t>
            </a:r>
          </a:p>
          <a:p>
            <a:r>
              <a:rPr lang="en-US" i="1" dirty="0" smtClean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 transmissions/iteration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020" y="3928265"/>
            <a:ext cx="8212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Update:    </a:t>
            </a:r>
            <a:r>
              <a:rPr lang="en-US" dirty="0" smtClean="0"/>
              <a:t>Agent </a:t>
            </a:r>
            <a:r>
              <a:rPr lang="en-US" i="1" dirty="0" smtClean="0"/>
              <a:t>i</a:t>
            </a:r>
            <a:r>
              <a:rPr lang="en-US" dirty="0" smtClean="0"/>
              <a:t>  then moves the label of its current preferred neighbor to the </a:t>
            </a:r>
          </a:p>
          <a:p>
            <a:r>
              <a:rPr lang="en-US" dirty="0" smtClean="0"/>
              <a:t>                end of its queue and  sets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38648" y="4619555"/>
            <a:ext cx="8773117" cy="1312828"/>
            <a:chOff x="138648" y="4619555"/>
            <a:chExt cx="8773117" cy="1312828"/>
          </a:xfrm>
        </p:grpSpPr>
        <p:pic>
          <p:nvPicPr>
            <p:cNvPr id="21" name="Picture 20" descr="Edittex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193993" y="4619555"/>
              <a:ext cx="6717772" cy="131282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3" name="Picture 22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138648" y="5042010"/>
              <a:ext cx="1591382" cy="65872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2" name="TextBox 21"/>
          <p:cNvSpPr txBox="1"/>
          <p:nvPr/>
        </p:nvSpPr>
        <p:spPr>
          <a:xfrm>
            <a:off x="78615" y="1508750"/>
            <a:ext cx="8322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Transmission:          </a:t>
            </a:r>
            <a:r>
              <a:rPr lang="en-US" dirty="0" smtClean="0"/>
              <a:t>Agent </a:t>
            </a:r>
            <a:r>
              <a:rPr lang="en-US" i="1" dirty="0" err="1" smtClean="0"/>
              <a:t>i</a:t>
            </a:r>
            <a:r>
              <a:rPr lang="en-US" dirty="0" smtClean="0"/>
              <a:t> transmits the pair {</a:t>
            </a:r>
            <a:r>
              <a:rPr lang="en-US" i="1" dirty="0" err="1" smtClean="0">
                <a:latin typeface="Arial"/>
              </a:rPr>
              <a:t>y</a:t>
            </a:r>
            <a:r>
              <a:rPr lang="en-US" i="1" baseline="-25000" dirty="0" err="1" smtClean="0">
                <a:latin typeface="Arial"/>
              </a:rPr>
              <a:t>i</a:t>
            </a:r>
            <a:r>
              <a:rPr lang="en-US" dirty="0" smtClean="0">
                <a:latin typeface="Arial"/>
              </a:rPr>
              <a:t>(</a:t>
            </a:r>
            <a:r>
              <a:rPr lang="en-US" i="1" dirty="0" smtClean="0">
                <a:latin typeface="Arial"/>
              </a:rPr>
              <a:t>t</a:t>
            </a:r>
            <a:r>
              <a:rPr lang="en-US" dirty="0" smtClean="0"/>
              <a:t>),  </a:t>
            </a:r>
            <a:r>
              <a:rPr lang="en-US" i="1" dirty="0" err="1" smtClean="0">
                <a:latin typeface="Arial"/>
              </a:rPr>
              <a:t>z</a:t>
            </a:r>
            <a:r>
              <a:rPr lang="en-US" i="1" baseline="-25000" dirty="0" err="1" smtClean="0">
                <a:latin typeface="Arial"/>
              </a:rPr>
              <a:t>i</a:t>
            </a:r>
            <a:r>
              <a:rPr lang="en-US" dirty="0" smtClean="0">
                <a:latin typeface="Arial"/>
              </a:rPr>
              <a:t>(</a:t>
            </a:r>
            <a:r>
              <a:rPr lang="en-US" i="1" dirty="0" smtClean="0">
                <a:latin typeface="Arial"/>
              </a:rPr>
              <a:t>t</a:t>
            </a:r>
            <a:r>
              <a:rPr lang="en-US" dirty="0" smtClean="0"/>
              <a:t>)}  its  preferred neighbor.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7020" y="855865"/>
            <a:ext cx="5966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</a:rPr>
              <a:t>Initialization:                          </a:t>
            </a:r>
            <a:r>
              <a:rPr lang="en-US" i="1" dirty="0" err="1" smtClean="0">
                <a:latin typeface="Arial"/>
              </a:rPr>
              <a:t>y</a:t>
            </a:r>
            <a:r>
              <a:rPr lang="en-US" i="1" baseline="-25000" dirty="0" err="1" smtClean="0">
                <a:latin typeface="Arial"/>
              </a:rPr>
              <a:t>i</a:t>
            </a:r>
            <a:r>
              <a:rPr lang="en-US" dirty="0" smtClean="0">
                <a:latin typeface="Arial"/>
              </a:rPr>
              <a:t>(0</a:t>
            </a:r>
            <a:r>
              <a:rPr lang="en-US" dirty="0" smtClean="0"/>
              <a:t>) = </a:t>
            </a:r>
            <a:r>
              <a:rPr lang="en-US" i="1" dirty="0" smtClean="0">
                <a:latin typeface="Arial"/>
              </a:rPr>
              <a:t>x</a:t>
            </a:r>
            <a:r>
              <a:rPr lang="en-US" i="1" baseline="-25000" dirty="0" smtClean="0">
                <a:latin typeface="Arial"/>
              </a:rPr>
              <a:t>i</a:t>
            </a:r>
            <a:r>
              <a:rPr lang="en-US" dirty="0" smtClean="0">
                <a:latin typeface="Arial"/>
              </a:rPr>
              <a:t>(0</a:t>
            </a:r>
            <a:r>
              <a:rPr lang="en-US" dirty="0" smtClean="0"/>
              <a:t>)              </a:t>
            </a:r>
            <a:r>
              <a:rPr lang="en-US" i="1" dirty="0" err="1" smtClean="0">
                <a:latin typeface="Arial"/>
              </a:rPr>
              <a:t>z</a:t>
            </a:r>
            <a:r>
              <a:rPr lang="en-US" i="1" baseline="-25000" dirty="0" err="1" smtClean="0">
                <a:latin typeface="Arial"/>
              </a:rPr>
              <a:t>i</a:t>
            </a:r>
            <a:r>
              <a:rPr lang="en-US" dirty="0" smtClean="0">
                <a:latin typeface="Arial"/>
              </a:rPr>
              <a:t>(0</a:t>
            </a:r>
            <a:r>
              <a:rPr lang="en-US" dirty="0" smtClean="0"/>
              <a:t>) = 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532125" y="6309375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does it work?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2" grpId="0"/>
      <p:bldP spid="26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11815" y="779055"/>
            <a:ext cx="6563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</a:t>
            </a:r>
            <a:r>
              <a:rPr lang="en-US" dirty="0" smtClean="0"/>
              <a:t>(0), </a:t>
            </a:r>
            <a:r>
              <a:rPr lang="en-US" i="1" dirty="0" smtClean="0"/>
              <a:t>S</a:t>
            </a:r>
            <a:r>
              <a:rPr lang="en-US" dirty="0" smtClean="0"/>
              <a:t>(1), ...is periodic with period </a:t>
            </a:r>
            <a:r>
              <a:rPr lang="en-US" i="1" dirty="0" smtClean="0"/>
              <a:t>T</a:t>
            </a:r>
            <a:r>
              <a:rPr lang="en-US" dirty="0" smtClean="0"/>
              <a:t>  =  lcm  {</a:t>
            </a:r>
            <a:r>
              <a:rPr lang="en-US" i="1" dirty="0" smtClean="0">
                <a:latin typeface="Arial"/>
              </a:rPr>
              <a:t>d</a:t>
            </a:r>
            <a:r>
              <a:rPr lang="en-US" baseline="-25000" dirty="0" smtClean="0">
                <a:latin typeface="Arial"/>
              </a:rPr>
              <a:t>1</a:t>
            </a:r>
            <a:r>
              <a:rPr lang="en-US" dirty="0" smtClean="0">
                <a:latin typeface="Arial"/>
              </a:rPr>
              <a:t>,  </a:t>
            </a:r>
            <a:r>
              <a:rPr lang="en-US" i="1" dirty="0" smtClean="0">
                <a:latin typeface="Arial"/>
              </a:rPr>
              <a:t>d</a:t>
            </a:r>
            <a:r>
              <a:rPr lang="en-US" baseline="-25000" dirty="0" smtClean="0">
                <a:latin typeface="Arial"/>
              </a:rPr>
              <a:t>2</a:t>
            </a:r>
            <a:r>
              <a:rPr lang="en-US" dirty="0" smtClean="0"/>
              <a:t>, ...,  </a:t>
            </a:r>
            <a:r>
              <a:rPr lang="en-US" i="1" dirty="0" smtClean="0">
                <a:latin typeface="Arial"/>
              </a:rPr>
              <a:t>d</a:t>
            </a:r>
            <a:r>
              <a:rPr lang="en-US" i="1" baseline="-25000" dirty="0" smtClean="0">
                <a:latin typeface="Arial"/>
              </a:rPr>
              <a:t>n</a:t>
            </a:r>
            <a:r>
              <a:rPr lang="en-US" dirty="0" smtClean="0"/>
              <a:t>}.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16910" y="3098073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i="1" dirty="0" err="1" smtClean="0">
                <a:latin typeface="Arial"/>
              </a:rPr>
              <a:t>P</a:t>
            </a:r>
            <a:r>
              <a:rPr lang="en-US" baseline="-25000" dirty="0" err="1" smtClean="0">
                <a:latin typeface="cmmi10"/>
              </a:rPr>
              <a:t>¿</a:t>
            </a:r>
            <a:r>
              <a:rPr lang="en-US" i="1" baseline="30000" dirty="0" err="1" smtClean="0">
                <a:latin typeface="Arial"/>
              </a:rPr>
              <a:t>k</a:t>
            </a:r>
            <a:r>
              <a:rPr lang="en-US" dirty="0" smtClean="0"/>
              <a:t>  &gt; 0  for some </a:t>
            </a:r>
            <a:r>
              <a:rPr lang="en-US" i="1" dirty="0" smtClean="0"/>
              <a:t>k </a:t>
            </a:r>
            <a:r>
              <a:rPr lang="en-US" dirty="0" smtClean="0"/>
              <a:t>&gt; 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210" y="55914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16B73"/>
                </a:solidFill>
              </a:rPr>
              <a:t>S</a:t>
            </a:r>
            <a:r>
              <a:rPr lang="en-US" dirty="0" smtClean="0">
                <a:solidFill>
                  <a:srgbClr val="316B73"/>
                </a:solidFill>
              </a:rPr>
              <a:t>(</a:t>
            </a:r>
            <a:r>
              <a:rPr lang="en-US" i="1" dirty="0" smtClean="0">
                <a:solidFill>
                  <a:srgbClr val="316B73"/>
                </a:solidFill>
              </a:rPr>
              <a:t>t</a:t>
            </a:r>
            <a:r>
              <a:rPr lang="en-US" dirty="0" smtClean="0">
                <a:solidFill>
                  <a:srgbClr val="316B73"/>
                </a:solidFill>
              </a:rPr>
              <a:t>) = left stochastic, </a:t>
            </a:r>
          </a:p>
          <a:p>
            <a:r>
              <a:rPr lang="en-US" dirty="0" smtClean="0">
                <a:solidFill>
                  <a:srgbClr val="316B73"/>
                </a:solidFill>
              </a:rPr>
              <a:t>positive diagonals</a:t>
            </a:r>
            <a:endParaRPr lang="en-US" dirty="0">
              <a:solidFill>
                <a:srgbClr val="316B7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1445" y="3083355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  <a:latin typeface="cmmi10"/>
              </a:rPr>
              <a:t>¿</a:t>
            </a:r>
            <a:r>
              <a:rPr lang="en-US" dirty="0" smtClean="0">
                <a:solidFill>
                  <a:srgbClr val="FF0000"/>
                </a:solidFill>
              </a:rPr>
              <a:t>  is  primitive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22055" y="542606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 &gt;  0,  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dirty="0" smtClean="0"/>
              <a:t>  &lt;  </a:t>
            </a:r>
            <a:r>
              <a:rPr lang="en-US" dirty="0" smtClean="0">
                <a:latin typeface="cmsy10"/>
              </a:rPr>
              <a:t>1</a:t>
            </a:r>
            <a:endParaRPr lang="en-US" i="1" dirty="0">
              <a:latin typeface="cmsy1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9545" y="5387655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because  each </a:t>
            </a:r>
            <a:r>
              <a:rPr lang="en-US" i="1" dirty="0" smtClean="0"/>
              <a:t>S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has positive diagonals</a:t>
            </a:r>
            <a:endParaRPr lang="en-US" dirty="0"/>
          </a:p>
        </p:txBody>
      </p:sp>
      <p:pic>
        <p:nvPicPr>
          <p:cNvPr id="48" name="Picture 4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603509" y="4005074"/>
            <a:ext cx="3311475" cy="378455"/>
          </a:xfrm>
          <a:prstGeom prst="rect">
            <a:avLst/>
          </a:prstGeom>
          <a:noFill/>
          <a:ln/>
          <a:effectLst/>
        </p:spPr>
      </p:pic>
      <p:sp>
        <p:nvSpPr>
          <p:cNvPr id="29" name="TextBox 28"/>
          <p:cNvSpPr txBox="1"/>
          <p:nvPr/>
        </p:nvSpPr>
        <p:spPr>
          <a:xfrm>
            <a:off x="7874830" y="358262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</a:t>
            </a:r>
            <a:r>
              <a:rPr lang="en-US" baseline="-25000" dirty="0" smtClean="0">
                <a:latin typeface="cmmi10"/>
              </a:rPr>
              <a:t>¿</a:t>
            </a:r>
            <a:r>
              <a:rPr lang="en-US" dirty="0" smtClean="0"/>
              <a:t> </a:t>
            </a:r>
            <a:r>
              <a:rPr lang="en-US" i="1" dirty="0" smtClean="0">
                <a:latin typeface="Arial"/>
              </a:rPr>
              <a:t> &gt;  </a:t>
            </a:r>
            <a:r>
              <a:rPr lang="en-US" dirty="0" smtClean="0">
                <a:latin typeface="Arial"/>
              </a:rPr>
              <a:t>0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-36600" y="358262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</a:rPr>
              <a:t>Perron-Frobenius: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114080" y="3582620"/>
            <a:ext cx="566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baseline="-25000" dirty="0" smtClean="0">
                <a:latin typeface="cmmi10"/>
              </a:rPr>
              <a:t>¿</a:t>
            </a:r>
            <a:r>
              <a:rPr lang="en-US" dirty="0" smtClean="0"/>
              <a:t> has single eigenvalue at 1 and it has multiplicity 1.</a:t>
            </a:r>
            <a:endParaRPr lang="en-US" dirty="0"/>
          </a:p>
        </p:txBody>
      </p:sp>
      <p:pic>
        <p:nvPicPr>
          <p:cNvPr id="38" name="Picture 37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613345" y="49360"/>
            <a:ext cx="4633735" cy="590353"/>
          </a:xfrm>
          <a:prstGeom prst="rect">
            <a:avLst/>
          </a:prstGeom>
        </p:spPr>
      </p:pic>
      <p:pic>
        <p:nvPicPr>
          <p:cNvPr id="45" name="Picture 44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421320" y="2392065"/>
            <a:ext cx="4239696" cy="644005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845245" y="6155755"/>
            <a:ext cx="6093825" cy="658729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33"/>
          <p:cNvGrpSpPr/>
          <p:nvPr/>
        </p:nvGrpSpPr>
        <p:grpSpPr>
          <a:xfrm>
            <a:off x="1960460" y="5848515"/>
            <a:ext cx="7004827" cy="369332"/>
            <a:chOff x="2421320" y="3083355"/>
            <a:chExt cx="7004827" cy="369332"/>
          </a:xfrm>
        </p:grpSpPr>
        <p:sp>
          <p:nvSpPr>
            <p:cNvPr id="35" name="TextBox 34"/>
            <p:cNvSpPr txBox="1"/>
            <p:nvPr/>
          </p:nvSpPr>
          <p:spPr>
            <a:xfrm>
              <a:off x="2421320" y="3083355"/>
              <a:ext cx="2153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z</a:t>
              </a:r>
              <a:r>
                <a:rPr lang="en-US" dirty="0" smtClean="0"/>
                <a:t>(</a:t>
              </a:r>
              <a:r>
                <a:rPr lang="en-US" i="1" dirty="0" smtClean="0"/>
                <a:t>t</a:t>
              </a:r>
              <a:r>
                <a:rPr lang="en-US" dirty="0" smtClean="0"/>
                <a:t>)  &gt;  0 ,  </a:t>
              </a:r>
              <a:r>
                <a:rPr lang="en-US" dirty="0" smtClean="0">
                  <a:latin typeface="cmsy10"/>
                </a:rPr>
                <a:t>8</a:t>
              </a:r>
              <a:r>
                <a:rPr lang="en-US" dirty="0" smtClean="0"/>
                <a:t> </a:t>
              </a:r>
              <a:r>
                <a:rPr lang="en-US" i="1" dirty="0" smtClean="0"/>
                <a:t>t  </a:t>
              </a:r>
              <a:r>
                <a:rPr lang="en-US" dirty="0" smtClean="0">
                  <a:latin typeface="cmsy10"/>
                </a:rPr>
                <a:t>·</a:t>
              </a:r>
              <a:r>
                <a:rPr lang="en-US" dirty="0" smtClean="0"/>
                <a:t> </a:t>
              </a:r>
              <a:r>
                <a:rPr lang="en-US" dirty="0" smtClean="0">
                  <a:latin typeface="cmsy10"/>
                </a:rPr>
                <a:t>1</a:t>
              </a:r>
              <a:endParaRPr lang="en-US" i="1" dirty="0">
                <a:latin typeface="cmsy1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10405" y="3083355"/>
              <a:ext cx="4815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because </a:t>
              </a:r>
              <a:r>
                <a:rPr lang="en-US" i="1" dirty="0" smtClean="0"/>
                <a:t>z</a:t>
              </a:r>
              <a:r>
                <a:rPr lang="en-US" dirty="0" smtClean="0"/>
                <a:t>(</a:t>
              </a:r>
              <a:r>
                <a:rPr lang="en-US" i="1" dirty="0" smtClean="0"/>
                <a:t>t</a:t>
              </a:r>
              <a:r>
                <a:rPr lang="en-US" dirty="0" smtClean="0"/>
                <a:t>)  </a:t>
              </a:r>
              <a:r>
                <a:rPr lang="en-US" dirty="0" smtClean="0">
                  <a:latin typeface="cmsy10"/>
                </a:rPr>
                <a:t>!</a:t>
              </a:r>
              <a:r>
                <a:rPr lang="en-US" dirty="0" smtClean="0"/>
                <a:t> {</a:t>
              </a:r>
              <a:r>
                <a:rPr lang="en-US" i="1" dirty="0" smtClean="0">
                  <a:latin typeface="Arial"/>
                </a:rPr>
                <a:t>nq</a:t>
              </a:r>
              <a:r>
                <a:rPr lang="en-US" baseline="-25000" dirty="0" smtClean="0">
                  <a:latin typeface="Arial"/>
                </a:rPr>
                <a:t>1</a:t>
              </a:r>
              <a:r>
                <a:rPr lang="en-US" dirty="0" smtClean="0"/>
                <a:t>, </a:t>
              </a:r>
              <a:r>
                <a:rPr lang="en-US" i="1" dirty="0" smtClean="0">
                  <a:latin typeface="Arial"/>
                </a:rPr>
                <a:t>nq</a:t>
              </a:r>
              <a:r>
                <a:rPr lang="en-US" baseline="-25000" dirty="0" smtClean="0">
                  <a:latin typeface="Arial"/>
                </a:rPr>
                <a:t>2</a:t>
              </a:r>
              <a:r>
                <a:rPr lang="en-US" dirty="0" smtClean="0"/>
                <a:t>, ... ,</a:t>
              </a:r>
              <a:r>
                <a:rPr lang="en-US" i="1" dirty="0" err="1" smtClean="0">
                  <a:latin typeface="Arial"/>
                </a:rPr>
                <a:t>nq</a:t>
              </a:r>
              <a:r>
                <a:rPr lang="en-US" i="1" baseline="-25000" dirty="0" err="1" smtClean="0">
                  <a:latin typeface="Arial"/>
                </a:rPr>
                <a:t>T</a:t>
              </a:r>
              <a:r>
                <a:rPr lang="en-US" dirty="0" smtClean="0">
                  <a:latin typeface="Arial"/>
                </a:rPr>
                <a:t>} and</a:t>
              </a:r>
              <a:r>
                <a:rPr lang="en-US" dirty="0" smtClean="0"/>
                <a:t>  </a:t>
              </a:r>
              <a:r>
                <a:rPr lang="en-US" i="1" dirty="0" smtClean="0"/>
                <a:t>q</a:t>
              </a:r>
              <a:r>
                <a:rPr lang="en-US" baseline="-25000" dirty="0" smtClean="0">
                  <a:latin typeface="cmmi10"/>
                </a:rPr>
                <a:t>¿</a:t>
              </a:r>
              <a:r>
                <a:rPr lang="en-US" dirty="0" smtClean="0"/>
                <a:t> &gt; 0</a:t>
              </a:r>
              <a:endParaRPr lang="en-US" dirty="0"/>
            </a:p>
          </p:txBody>
        </p:sp>
      </p:grpSp>
      <p:pic>
        <p:nvPicPr>
          <p:cNvPr id="30" name="Picture 29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47450" y="1201510"/>
            <a:ext cx="3523320" cy="233418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347450" y="1508750"/>
            <a:ext cx="3055776" cy="233441"/>
          </a:xfrm>
          <a:prstGeom prst="rect">
            <a:avLst/>
          </a:prstGeom>
          <a:noFill/>
          <a:ln/>
          <a:effectLst/>
        </p:spPr>
      </p:pic>
      <p:grpSp>
        <p:nvGrpSpPr>
          <p:cNvPr id="56" name="Group 55"/>
          <p:cNvGrpSpPr/>
          <p:nvPr/>
        </p:nvGrpSpPr>
        <p:grpSpPr>
          <a:xfrm>
            <a:off x="385855" y="1767528"/>
            <a:ext cx="6979236" cy="567736"/>
            <a:chOff x="385855" y="1767528"/>
            <a:chExt cx="6979236" cy="567736"/>
          </a:xfrm>
        </p:grpSpPr>
        <p:pic>
          <p:nvPicPr>
            <p:cNvPr id="37" name="Picture 36" descr="TP_tmp.b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385855" y="2084825"/>
              <a:ext cx="6979236" cy="25043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0" name="Picture 39" descr="TP_tmp.b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1538005" y="1767528"/>
              <a:ext cx="76200" cy="278892"/>
            </a:xfrm>
            <a:prstGeom prst="rect">
              <a:avLst/>
            </a:prstGeom>
          </p:spPr>
        </p:pic>
      </p:grpSp>
      <p:pic>
        <p:nvPicPr>
          <p:cNvPr id="47" name="Picture 46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7068325" y="2584090"/>
            <a:ext cx="1786221" cy="250451"/>
          </a:xfrm>
          <a:prstGeom prst="rect">
            <a:avLst/>
          </a:prstGeom>
          <a:noFill/>
          <a:ln/>
          <a:effectLst/>
        </p:spPr>
      </p:pic>
      <p:pic>
        <p:nvPicPr>
          <p:cNvPr id="55" name="Picture 54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576410" y="4427530"/>
            <a:ext cx="6021901" cy="82967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3" grpId="0"/>
      <p:bldP spid="25" grpId="0"/>
      <p:bldP spid="26" grpId="0"/>
      <p:bldP spid="29" grpId="0"/>
      <p:bldP spid="33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 Morse\Desktop\Rutgers\sontagpics\Tabl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533595" cy="3400197"/>
          </a:xfrm>
          <a:prstGeom prst="rect">
            <a:avLst/>
          </a:prstGeom>
          <a:noFill/>
        </p:spPr>
      </p:pic>
      <p:pic>
        <p:nvPicPr>
          <p:cNvPr id="1027" name="Picture 3" descr="C:\Users\AS Morse\Desktop\Rutgers\sontagpics\Img2003-06-09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600" y="3429000"/>
            <a:ext cx="4572000" cy="3429001"/>
          </a:xfrm>
          <a:prstGeom prst="rect">
            <a:avLst/>
          </a:prstGeom>
          <a:noFill/>
        </p:spPr>
      </p:pic>
      <p:pic>
        <p:nvPicPr>
          <p:cNvPr id="1028" name="Picture 4" descr="C:\Users\AS Morse\Desktop\Rutgers\sontagpics\Img2003-06-10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4802" y="-27450"/>
            <a:ext cx="4557394" cy="3418045"/>
          </a:xfrm>
          <a:prstGeom prst="rect">
            <a:avLst/>
          </a:prstGeom>
          <a:noFill/>
        </p:spPr>
      </p:pic>
      <p:pic>
        <p:nvPicPr>
          <p:cNvPr id="1029" name="Picture 5" descr="C:\Users\AS Morse\Desktop\Rutgers\sontagpics\2010-06-20 14.30.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7965" y="3429000"/>
            <a:ext cx="4572636" cy="3418045"/>
          </a:xfrm>
          <a:prstGeom prst="rect">
            <a:avLst/>
          </a:prstGeom>
          <a:noFill/>
        </p:spPr>
      </p:pic>
      <p:pic>
        <p:nvPicPr>
          <p:cNvPr id="1030" name="Picture 6" descr="C:\Users\AS Morse\Desktop\Rutgers\sontagpics\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1015" y="1961526"/>
            <a:ext cx="2744036" cy="288845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69170" y="5386314"/>
            <a:ext cx="64940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Happy Birthday Eduardo!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S Morse\Desktop\Rutgers\sontagpics\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1875" y="2276850"/>
            <a:ext cx="1574605" cy="16574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30995" y="395005"/>
            <a:ext cx="30235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Dedicated to</a:t>
            </a: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Eduardo Sontag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0" name="Picture 2" descr="C:\Users\AS Morse\Desktop\Rutgers\sontagpics\e2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211" y="0"/>
            <a:ext cx="9155211" cy="630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36962 1.11111E-6 " pathEditMode="relative" ptsTypes="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83026" y="4465935"/>
            <a:ext cx="1454244" cy="2020747"/>
            <a:chOff x="6991515" y="2660900"/>
            <a:chExt cx="1454244" cy="2020747"/>
          </a:xfrm>
        </p:grpSpPr>
        <p:pic>
          <p:nvPicPr>
            <p:cNvPr id="1028" name="Picture 4" descr="C:\Users\morse\Desktop\IMG_033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29920" y="2660900"/>
              <a:ext cx="1228960" cy="1638614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6991515" y="4312315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Fenghua He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3249" y="2353660"/>
            <a:ext cx="1290401" cy="1828722"/>
            <a:chOff x="2344510" y="318195"/>
            <a:chExt cx="1290401" cy="1828722"/>
          </a:xfrm>
        </p:grpSpPr>
        <p:pic>
          <p:nvPicPr>
            <p:cNvPr id="485392" name="Picture 16" descr="mi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44510" y="318195"/>
              <a:ext cx="1290401" cy="1420985"/>
            </a:xfrm>
            <a:prstGeom prst="rect">
              <a:avLst/>
            </a:prstGeom>
            <a:noFill/>
            <a:ln w="762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2421320" y="1777585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Ming Cao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5615" y="126170"/>
            <a:ext cx="1762085" cy="2174367"/>
            <a:chOff x="4572000" y="2008015"/>
            <a:chExt cx="1762085" cy="2174367"/>
          </a:xfrm>
        </p:grpSpPr>
        <p:pic>
          <p:nvPicPr>
            <p:cNvPr id="485389" name="Picture 13" descr="bria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40835" y="2008015"/>
              <a:ext cx="1188831" cy="1812628"/>
            </a:xfrm>
            <a:prstGeom prst="rect">
              <a:avLst/>
            </a:prstGeom>
            <a:noFill/>
            <a:ln w="762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4572000" y="3813050"/>
              <a:ext cx="1762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Brian Anderson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95685" y="4542745"/>
            <a:ext cx="1228960" cy="2059152"/>
            <a:chOff x="1000335" y="1854395"/>
            <a:chExt cx="1228960" cy="2059152"/>
          </a:xfrm>
        </p:grpSpPr>
        <p:pic>
          <p:nvPicPr>
            <p:cNvPr id="1026" name="Picture 2" descr="C:\Users\morse\Desktop\IMG_0336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0335" y="1854395"/>
              <a:ext cx="1228960" cy="1638614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1230765" y="3544215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Ji Liu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72119" y="241385"/>
            <a:ext cx="1774845" cy="2174850"/>
            <a:chOff x="7145135" y="441091"/>
            <a:chExt cx="1774845" cy="2174850"/>
          </a:xfrm>
        </p:grpSpPr>
        <p:pic>
          <p:nvPicPr>
            <p:cNvPr id="1031" name="Picture 7" descr="C:\Users\morse\Desktop\Work\pics\ParticipantImageServlet.prf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75565" y="441091"/>
              <a:ext cx="1273766" cy="1528519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/>
          </p:nvSpPr>
          <p:spPr>
            <a:xfrm>
              <a:off x="7145135" y="1969610"/>
              <a:ext cx="17748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Oren Mangoubi</a:t>
              </a:r>
            </a:p>
            <a:p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397767" y="4329824"/>
            <a:ext cx="2206758" cy="2528176"/>
            <a:chOff x="6320957" y="241385"/>
            <a:chExt cx="2206758" cy="2528176"/>
          </a:xfrm>
        </p:grpSpPr>
        <p:pic>
          <p:nvPicPr>
            <p:cNvPr id="50" name="Picture 6" descr="C:\Users\morse\Desktop\Work\pics\184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22680" y="241385"/>
              <a:ext cx="1228960" cy="1783073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6320957" y="2123230"/>
              <a:ext cx="22067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Changbin {Brad} Yu</a:t>
              </a:r>
            </a:p>
            <a:p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59738" y="2468875"/>
            <a:ext cx="1749197" cy="1828722"/>
            <a:chOff x="3343040" y="3966670"/>
            <a:chExt cx="1749197" cy="1828722"/>
          </a:xfrm>
        </p:grpSpPr>
        <p:pic>
          <p:nvPicPr>
            <p:cNvPr id="57" name="Picture 6" descr="arch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43040" y="3966670"/>
              <a:ext cx="1692508" cy="1422414"/>
            </a:xfrm>
            <a:prstGeom prst="rect">
              <a:avLst/>
            </a:prstGeom>
            <a:noFill/>
            <a:ln w="762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58" name="TextBox 57"/>
            <p:cNvSpPr txBox="1"/>
            <p:nvPr/>
          </p:nvSpPr>
          <p:spPr>
            <a:xfrm>
              <a:off x="3343040" y="5426060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Jie {Archer} Lin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859738" y="241385"/>
            <a:ext cx="1569660" cy="2097557"/>
            <a:chOff x="3419850" y="279790"/>
            <a:chExt cx="1569660" cy="2097557"/>
          </a:xfrm>
        </p:grpSpPr>
        <p:pic>
          <p:nvPicPr>
            <p:cNvPr id="60" name="Picture 14" descr="jadbabai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611875" y="279790"/>
              <a:ext cx="1258453" cy="1706054"/>
            </a:xfrm>
            <a:prstGeom prst="rect">
              <a:avLst/>
            </a:prstGeom>
            <a:noFill/>
            <a:ln w="762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61" name="TextBox 60"/>
            <p:cNvSpPr txBox="1"/>
            <p:nvPr/>
          </p:nvSpPr>
          <p:spPr>
            <a:xfrm>
              <a:off x="3419850" y="2008015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Ali Jadbabaie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33714" y="2161635"/>
            <a:ext cx="1787669" cy="2381110"/>
            <a:chOff x="6533714" y="2161635"/>
            <a:chExt cx="1787669" cy="2381110"/>
          </a:xfrm>
        </p:grpSpPr>
        <p:sp>
          <p:nvSpPr>
            <p:cNvPr id="32" name="TextBox 31"/>
            <p:cNvSpPr txBox="1"/>
            <p:nvPr/>
          </p:nvSpPr>
          <p:spPr>
            <a:xfrm>
              <a:off x="6533714" y="3896414"/>
              <a:ext cx="17876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Shaoshuai Mou</a:t>
              </a:r>
            </a:p>
            <a:p>
              <a:endParaRPr lang="en-US" dirty="0"/>
            </a:p>
          </p:txBody>
        </p:sp>
        <p:pic>
          <p:nvPicPr>
            <p:cNvPr id="2" name="Picture 2" descr="C:\Users\AS Morse\Desktop\shaoshuai1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799490" y="2161635"/>
              <a:ext cx="1305770" cy="1741027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3470" y="241385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Prior work by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9725" y="1086295"/>
            <a:ext cx="46854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Boyd, Ghosh, Prabhakar, Shan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Cao, Spielman, Yeh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Muthukrishnan, Ghosh, Schultz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Olshevsky, Tsitsiklis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Liu,  Anderson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Mehyar, Spanos, Pongsajapan, Low, Murray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Benezit, Blondel, Thiran, Tsitsiklis, Vetterli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and many others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065" y="20298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ROADMAP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3385" y="1333500"/>
            <a:ext cx="29931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Consensus and averaging 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Linear iterations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Gossiping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Double linear iterations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36838" y="142875"/>
            <a:ext cx="6430962" cy="1360488"/>
            <a:chOff x="2636838" y="142875"/>
            <a:chExt cx="6430962" cy="1360488"/>
          </a:xfrm>
        </p:grpSpPr>
        <p:sp>
          <p:nvSpPr>
            <p:cNvPr id="352259" name="Text Box 3"/>
            <p:cNvSpPr txBox="1">
              <a:spLocks noChangeArrowheads="1"/>
            </p:cNvSpPr>
            <p:nvPr/>
          </p:nvSpPr>
          <p:spPr bwMode="auto">
            <a:xfrm>
              <a:off x="2636838" y="274638"/>
              <a:ext cx="386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Arial" pitchFamily="34" charset="0"/>
                </a:rPr>
                <a:t>CRAIG REYNOLDS - 1987</a:t>
              </a:r>
            </a:p>
          </p:txBody>
        </p:sp>
        <p:pic>
          <p:nvPicPr>
            <p:cNvPr id="352260" name="Picture 4" descr="reynold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77175" y="142875"/>
              <a:ext cx="1190625" cy="1360488"/>
            </a:xfrm>
            <a:prstGeom prst="rect">
              <a:avLst/>
            </a:prstGeom>
            <a:noFill/>
          </p:spPr>
        </p:pic>
      </p:grpSp>
      <p:sp>
        <p:nvSpPr>
          <p:cNvPr id="352261" name="Text Box 5"/>
          <p:cNvSpPr txBox="1">
            <a:spLocks noChangeArrowheads="1"/>
          </p:cNvSpPr>
          <p:nvPr/>
        </p:nvSpPr>
        <p:spPr bwMode="auto">
          <a:xfrm>
            <a:off x="4021138" y="771525"/>
            <a:ext cx="1309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  <a:latin typeface="Arial" pitchFamily="34" charset="0"/>
              </a:rPr>
              <a:t>BOIDS</a:t>
            </a:r>
          </a:p>
        </p:txBody>
      </p:sp>
      <p:sp>
        <p:nvSpPr>
          <p:cNvPr id="352262" name="Text Box 6"/>
          <p:cNvSpPr txBox="1">
            <a:spLocks noChangeArrowheads="1"/>
          </p:cNvSpPr>
          <p:nvPr/>
        </p:nvSpPr>
        <p:spPr bwMode="auto">
          <a:xfrm>
            <a:off x="3708400" y="6230938"/>
            <a:ext cx="2151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</a:rPr>
              <a:t> The Lion King</a:t>
            </a:r>
          </a:p>
        </p:txBody>
      </p:sp>
      <p:pic>
        <p:nvPicPr>
          <p:cNvPr id="352264" name="lion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8300" y="1504950"/>
            <a:ext cx="6096000" cy="4572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32" fill="hold"/>
                                        <p:tgtEl>
                                          <p:spTgt spid="352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352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2264"/>
                </p:tgtEl>
              </p:cMediaNode>
            </p:video>
          </p:childTnLst>
        </p:cTn>
      </p:par>
    </p:tnLst>
    <p:bldLst>
      <p:bldP spid="352261" grpId="0"/>
      <p:bldP spid="3522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2PSBATCH" val="latex --interaction=nonstopmode $(base).tex; dvips -D $(res) -E -o $(base).ps $(base).dvi"/>
  <p:tag name="PREAMBLE" val="\documentclass{slides}&#10;\textwidth 11.in&#10;\pagestyle{empty}&#10;\usepackage{xspace,amssymb,amsfonts}&#10;\usepackage{TeX4PPT}&#10;\input{c:/AAA/steve.lib}&#10;\usepackage{graphics}&#10;\usepackage{psfrag}&#10;\usepackage{latexsym}&#10;\usepackage{graphicx}&#10;\usepackage{psfig}&#10;\usepackage{color}&#10;"/>
  <p:tag name="MAGPC" val="90"/>
  <p:tag name="FONTSIZE" val="12"/>
  <p:tag name="USEAMSFONTS" val="True"/>
  <p:tag name="USEBOLDAMS" val="True"/>
  <p:tag name="TEX2PS" val="latex $(base).tex; dvips -D $(res) -E -o $(base).ps $(base).dvi"/>
  <p:tag name="EXTERNALEDITCOMMAND" val="notepad %"/>
  <p:tag name="GHOSTSCRIPTCOMMAND" val="gswin32c"/>
  <p:tag name="DEFAULTFONTSIZE" val="10"/>
  <p:tag name="DEFAULTBITMAP" val="png256"/>
  <p:tag name="DEFAULTBLEND" val="False"/>
  <p:tag name="DEFAULTTRANSPARENT" val="False"/>
  <p:tag name="DEFAULTWORKAROUNDTRANSPARENCYBUG" val="False"/>
  <p:tag name="DEFAULTRESOLUTION" val="1200"/>
  <p:tag name="DEFAULTMAGNIFICATION" val="0.9"/>
  <p:tag name="DEFAULTWIDTH" val="348"/>
  <p:tag name="DEFAULTHEIGHT" val="600"/>
  <p:tag name="FIRSTMORSE@QIKIKHNFUVWYY5H6" val="3498"/>
  <p:tag name="DEFAULTDISPLAYSOURCE" val="\documentclass{slides}[10pt]\pagestyle{empty}&#10;\input{c:/AAA/steve.lib}&#10;\usepackage{amsfonts}&#10;\usepackage{graphics}&#10;\usepackage{latexsym}&#10;\usepackage{graphicx}&#10;\usepackage{color}&#10;&#10;\begin{document}&#10;\tiny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x(t) = \matt{x_1(t)\cr x_2(t)\cr \vdots\cr\ x_n(t)}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5"/>
  <p:tag name="PICTUREFILESIZE" val="121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(t+1) = Wx(t)  template TPT1  env TPENV1  fore 0  back 16777215  eqnno 1"/>
  <p:tag name="FILENAME" val="TP_tmp"/>
  <p:tag name="ORIGWIDTH" val="78"/>
  <p:tag name="PICTUREFILESIZE" val="48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W=\matt{w_{ij}}_{n\times n}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0"/>
  <p:tag name="PICTUREFILESIZE" val="44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&#10;$$\textcolor{blue}{\mathbf{1}} = \matt{1\cr 1\cr\vdots\cr1}_{n\times 1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9"/>
  <p:tag name="PICTUREFILESIZE" val="57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x(t)\rightarrow \frac{1}{n}&#10; \textcolor{blue}{\mathbf{1}} \textcolor{blue}{\mathbf{1}}'x(0) = &#10; \textcolor{blue}{\mathbf{1}}x_{avg}&#10;$$&#10;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42"/>
  <p:tag name="PICTUREFILESIZE" val="80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W^t\rightarrow \frac{1}{n}&#10; \textcolor{blue}{\mathbf{1}} \textcolor{blue}{\mathbf{1}}'$$&#10;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7"/>
  <p:tag name="PICTUREFILESIZE" val="40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q = \textcolor{blue}{\mathbf{1}},\;\;\;p = \frac{1}{n}\textcolor{blue}{\mathbf{1}}  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9"/>
  <p:tag name="PICTUREFILESIZE" val="41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x(t+1) =\left  (I-\frac{1}{g}L\right )x(t)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46"/>
  <p:tag name="PICTUREFILESIZE" val="78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&#10;$$ D = \matt{d_1 &amp; 0 &amp;\cdots &amp;0\cr&#10;0 &amp;d_2 &amp;\cdots &amp;0\cr&#10;\vdots &amp; \vdots&amp;\ddots &amp;\vdots \cr&#10;0 &amp;0&amp; \cdots &amp;  d_n}&#10;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43"/>
  <p:tag name="PICTUREFILESIZE" val="112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-\frac{1}{g}D  \geq 0  template TPT2  env TPENV1  fore 0  back 16777215  eqnno 1"/>
  <p:tag name="FILENAME" val="TP_tmp"/>
  <p:tag name="ORIGWIDTH" val="106"/>
  <p:tag name="PICTUREFILESIZE" val="9434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-\frac{1}{g}L    = I-\frac{1}{g}D +  \frac{1}{g}A  \geq 0  template TPT2  env TPENV1  fore 0  back 16777215  eqnno 1"/>
  <p:tag name="FILENAME" val="TP_tmp"/>
  <p:tag name="ORIGWIDTH" val="258"/>
  <p:tag name="PICTUREFILESIZE" val="22929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x_{i}(t+1)= \left ( 1- \frac{d_i}{g}\right )x_i(t)+\frac{1}{g}\sum_{j\in\scr{N}_i}x_j(t)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89"/>
  <p:tag name="PICTUREFILESIZE" val="147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extcolor{blue}{\mathbf{1}}'(I-\frac{1}{g}L )  = \textcolor{blue}{\mathbf{1}}'  template TPT2  env TPENV1  fore 0  back 16777215  eqnno 1"/>
  <p:tag name="FILENAME" val="TP_tmp"/>
  <p:tag name="ORIGWIDTH" val="146"/>
  <p:tag name="PICTUREFILESIZE" val="129946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I-\frac{1}{g}L )\textcolor{blue}{\mathbf{1}}  = \textcolor{blue}{\mathbf{1}}  template TPT2  env TPENV1  fore 0  back 16777215  eqnno 1"/>
  <p:tag name="FILENAME" val="TP_tmp"/>
  <p:tag name="ORIGWIDTH" val="134"/>
  <p:tag name="PICTUREFILESIZE" val="119286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&#10;$$ \Lambda  = {\rm diagonal}\{\lambda_1,\lambda_2,\ldots \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41"/>
  <p:tag name="PICTUREFILESIZE" val="55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&#10;$$\lambda_i = \frac{1}{(1+\max \{d_i,d_j\})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22"/>
  <p:tag name="PICTUREFILESIZE" val="623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x_{i}(t+1)= \left ( 1- \sum_{j\in\scr{N}_i}\frac{1}{ (1+\max\{d_i,d_j\})}    &#10;    \right )x_i(t)+&#10;\sum_{j\in\scr{N}_i}\frac{1}{(1+\max\{d_i,d_j\})}x_j(t)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20"/>
  <p:tag name="PICTUREFILESIZE" val="242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0pt]\pagestyle{empty}&#10;\input{c:/AAA/steve.lib}&#10;\usepackage{amsfonts}&#10;\usepackage{graphics}&#10;\usepackage{latexsym}&#10;\usepackage{graphicx}&#10;\usepackage{color}&#10;&#10;\begin{document}&#10;\tiny&#10;$$x(t+1) =(I- Q\Lambda Q')x(t)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9"/>
  <p:tag name="PICTUREFILESIZE" val="74707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\sum_{i=1}^nd_i = nd_{avg}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7"/>
  <p:tag name="PICTUREFILESIZE" val="51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d_{avg}=\frac{1}{n}\sum_{i=1}^nd_i 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2"/>
  <p:tag name="PICTUREFILESIZE" val="58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x_{i}(t+1)= \left ( 1- \sum_{j\in\scr{M}_i(t)}\frac{1}{ (1+\max\{m_i(t),m_j(t)\})}    &#10;    \right )x_i(t)+&#10;\sum_{j\in\scr{M}_i(t)}\frac{1}{(1+\max\{m_i(t),m_j(t)\})}x_j(t)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20"/>
  <p:tag name="PICTUREFILESIZE" val="3346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x_{i}(t+1)= \left ( 1- \sum_{j\in\scr{N}_i}\frac{1}{ (1+\max\{d_i,d_j\})}    &#10;    \right )x_i(t)+&#10;\sum_{j\in\scr{N}_i}\frac{1}{(1+\max\{d_i,d_j\})}x_j(t)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20"/>
  <p:tag name="PICTUREFILESIZE" val="2427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0pt]\pagestyle{empty}&#10;\input{c:/AAA/steve.lib}&#10;\usepackage{amsfonts}&#10;\usepackage{graphics}&#10;\usepackage{latexsym}&#10;\usepackage{graphicx}&#10;\usepackage{color}&#10;&#10;\begin{document}&#10;\tiny&#10;&#10;&#10;&#10;$$x(0) = \matt{1\cr 2\cr\vdots\cr 200}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1"/>
  <p:tag name="PICTUREFILESIZE" val="176927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R{{\rm I\!R}}&#10;\def\scr#1{{\cal #1}}&#10;\newcommand{\matt}[1]{\left[ \matrix{#1} \right]}&#10;\begin{document}&#10;&#10;&#10;$$x_i(t+1) = \frac{1}{2}&#10;(x_i(t)+x_{j}(t))$$&#10;&#10;&#10;\end{document}&#10;"/>
  <p:tag name="FILENAME" val="Edittex"/>
  <p:tag name="FORMAT" val="bmpmono"/>
  <p:tag name="RES" val="300"/>
  <p:tag name="BLEND" val="0"/>
  <p:tag name="TRANSPARENT" val="0"/>
  <p:tag name="TBUG" val="0"/>
  <p:tag name="ALLOWFS" val="0"/>
  <p:tag name="ORIGWIDTH" val="120"/>
  <p:tag name="PICTUREFILESIZE" val="569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R{{\rm I\!R}}&#10;\def\scr#1{{\cal #1}}&#10;\newcommand{\matt}[1]{\left[ \matrix{#1} \right]}&#10;\begin{document}&#10;&#10;&#10;$$x_j(t+1) = \frac{1}{2}&#10;(x_i(t)+x_{j}(t))$$&#10;&#10;&#10;\end{document}&#10;"/>
  <p:tag name="FILENAME" val="Edittex"/>
  <p:tag name="FORMAT" val="bmpmono"/>
  <p:tag name="RES" val="300"/>
  <p:tag name="BLEND" val="0"/>
  <p:tag name="TRANSPARENT" val="0"/>
  <p:tag name="TBUG" val="0"/>
  <p:tag name="ALLOWFS" val="0"/>
  <p:tag name="ORIGWIDTH" val="120"/>
  <p:tag name="PICTUREFILESIZE" val="56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R{{\rm I\!R}}&#10;\def\scr#1{{\cal #1}}&#10;\newcommand{\matt}[1]{\left[ \matrix{#1} \right]}&#10;\begin{document}&#10;&#10;&#10;$$x_i(t+1) = \frac{1}{2}&#10;(x_i(t)+x_{j}(t))$$&#10;&#10;&#10;\end{document}&#10;"/>
  <p:tag name="FILENAME" val="Edittex"/>
  <p:tag name="FORMAT" val="bmpmono"/>
  <p:tag name="RES" val="300"/>
  <p:tag name="BLEND" val="0"/>
  <p:tag name="TRANSPARENT" val="0"/>
  <p:tag name="TBUG" val="0"/>
  <p:tag name="ALLOWFS" val="0"/>
  <p:tag name="ORIGWIDTH" val="120"/>
  <p:tag name="PICTUREFILESIZE" val="56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R{{\rm I\!R}}&#10;\def\scr#1{{\cal #1}}&#10;\newcommand{\matt}[1]{\left[ \matrix{#1} \right]}&#10;\begin{document}&#10;&#10;&#10;$$x_j(t+1) = \frac{1}{2}&#10;(x_i(t)+x_{j}(t))$$&#10;&#10;&#10;\end{document}&#10;"/>
  <p:tag name="FILENAME" val="Edittex"/>
  <p:tag name="FORMAT" val="bmpmono"/>
  <p:tag name="RES" val="300"/>
  <p:tag name="BLEND" val="0"/>
  <p:tag name="TRANSPARENT" val="0"/>
  <p:tag name="TBUG" val="0"/>
  <p:tag name="ALLOWFS" val="0"/>
  <p:tag name="ORIGWIDTH" val="120"/>
  <p:tag name="PICTUREFILESIZE" val="569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R{{\rm I\!R}}&#10;\def\scr#1{{\cal #1}}&#10;\newcommand{\matt}[1]{\left[ \matrix{#1} \right]}&#10;\begin{document}&#10;&#10;&#10;$$x_i(t+1)+x_j(t+1) = &#10;x_i(t)+x_{j}(t)$$&#10;&#10;&#10;\end{document}&#10;"/>
  <p:tag name="FILENAME" val="Edittex"/>
  <p:tag name="FORMAT" val="bmpmono"/>
  <p:tag name="RES" val="300"/>
  <p:tag name="BLEND" val="0"/>
  <p:tag name="TRANSPARENT" val="0"/>
  <p:tag name="TBUG" val="0"/>
  <p:tag name="ALLOWFS" val="0"/>
  <p:tag name="ORIGWIDTH" val="155"/>
  <p:tag name="PICTUREFILESIZE" val="392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x(t) = \matt{x_1(t)\cr x_2(t)\cr \vdots\cr\ x_n(t)}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5"/>
  <p:tag name="PICTUREFILESIZE" val="121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(t+1) = M(t)x(t)  template TPT1  env TPENV1  fore 0  back 16777215  eqnno 1"/>
  <p:tag name="FILENAME" val="TP_tmp"/>
  <p:tag name="ORIGWIDTH" val="89"/>
  <p:tag name="PICTUREFILESIZE" val="67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R{{\rm I\!R}}&#10;\def\scr#1{{\cal #1}}&#10;\newcommand{\matt}[1]{\left[ \matrix{#1} \right]}&#10;\begin{document}&#10;&#10;&#10;$$x_i(t+1) = \frac{1}{2}&#10;(x_i(t)+x_{j}(t))$$&#10;&#10;&#10;\end{document}&#10;"/>
  <p:tag name="FILENAME" val="Edittex"/>
  <p:tag name="FORMAT" val="bmpmono"/>
  <p:tag name="RES" val="300"/>
  <p:tag name="BLEND" val="0"/>
  <p:tag name="TRANSPARENT" val="0"/>
  <p:tag name="TBUG" val="0"/>
  <p:tag name="ALLOWFS" val="0"/>
  <p:tag name="ORIGWIDTH" val="120"/>
  <p:tag name="PICTUREFILESIZE" val="569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R{{\rm I\!R}}&#10;\def\scr#1{{\cal #1}}&#10;\newcommand{\matt}[1]{\left[ \matrix{#1} \right]}&#10;\begin{document}&#10;&#10;&#10;$$x_j(t+1) = \frac{1}{2}&#10;(x_i(t)+x_{j}(t))$$&#10;&#10;&#10;\end{document}&#10;"/>
  <p:tag name="FILENAME" val="Edittex"/>
  <p:tag name="FORMAT" val="bmpmono"/>
  <p:tag name="RES" val="300"/>
  <p:tag name="BLEND" val="0"/>
  <p:tag name="TRANSPARENT" val="0"/>
  <p:tag name="TBUG" val="0"/>
  <p:tag name="ALLOWFS" val="0"/>
  <p:tag name="ORIGWIDTH" val="120"/>
  <p:tag name="PICTUREFILESIZE" val="569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&#10;&#10;$$P_{25} = \matt{1 &amp; 0 &amp;  0 &amp; 0 &amp; 0&amp; 0 &amp; 0\cr&#10;0 &amp; \frac{1}{2} &amp;  0 &amp; 0 &amp; \frac{1}{2}&amp; 0 &amp; 0\cr&#10;0 &amp; 0 &amp;  1 &amp; 0 &amp; 0&amp; 0 &amp; 0\cr&#10;0 &amp; 0 &amp;  0 &amp; 1 &amp; 0&amp; 0 &amp; 0\cr&#10;0 &amp;  \frac{1}{2} &amp;  0 &amp; 0 &amp;  \frac{1}{2}&amp; 0 &amp; 0\cr&#10;0 &amp; 0 &amp;  0 &amp; 0 &amp; 0&amp; 1 &amp; 0\cr&#10;0 &amp; 0 &amp;  0 &amp; 0 &amp; 0&amp; 0 &amp; 1}  $$&#10;&#10;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932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k(t+1) = x_k(t),\;\;\;k\neq i,j  template TPT1  env TPENV1  fore 0  back 16777215  eqnno 1"/>
  <p:tag name="FILENAME" val="TP_tmp"/>
  <p:tag name="ORIGWIDTH" val="119"/>
  <p:tag name="PICTUREFILESIZE" val="733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=P_{12}P_{34}P_{35} P_{32}P_{56}P_{57}  template TPT1  env TPENV1  fore 0  back 16777215  eqnno 1"/>
  <p:tag name="FILENAME" val="TP_tmp"/>
  <p:tag name="ORIGWIDTH" val="112"/>
  <p:tag name="PICTUREFILESIZE" val="804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(iT+1) =Ax((i-1)T+1),\;\;\;i\geq 1  template TPT1  env TPENV1  fore 0  back 16777215  eqnno 1"/>
  <p:tag name="FILENAME" val="TP_tmp"/>
  <p:tag name="ORIGWIDTH" val="165"/>
  <p:tag name="PICTUREFILESIZE" val="842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(iT+1) =A^ix(1),\;\;\;i\geq 1  template TPT1  env TPENV1  fore 0  back 16777215  eqnno 1"/>
  <p:tag name="FILENAME" val="TP_tmp"/>
  <p:tag name="ORIGWIDTH" val="121"/>
  <p:tag name="PICTUREFILESIZE" val="66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qrt[T]{|\lambda |}  template TPT1  env TPENV1  fore 0  back 16777215  eqnno 3"/>
  <p:tag name="FILENAME" val="TP_tmp"/>
  <p:tag name="ORIGWIDTH" val="24"/>
  <p:tag name="PICTUREFILESIZE" val="316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i\rightarrow\frac{1}{n} \textcolor{blue}{1}\textcolor{blue}{1}'  template TPT1  env TPENV1  fore 0  back 16777215  eqnno 1"/>
  <p:tag name="FILENAME" val="TP_tmp"/>
  <p:tag name="ORIGWIDTH" val="49"/>
  <p:tag name="PICTUREFILESIZE" val="425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=P_{12}P_{34}P_{35} P_{32}P_{56}P_{57}  template TPT1  env TPENV1  fore 0  back 16777215  eqnno 1"/>
  <p:tag name="FILENAME" val="TP_tmp"/>
  <p:tag name="ORIGWIDTH" val="112"/>
  <p:tag name="PICTUREFILESIZE" val="80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 =P_{35}P_{56}P_{35} P_{12}P_{34}P_{57}  template TPT1  env TPENV1  fore 0  back 16777215  eqnno 1"/>
  <p:tag name="FILENAME" val="TP_tmp"/>
  <p:tag name="ORIGWIDTH" val="112"/>
  <p:tag name="PICTUREFILESIZE" val="804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\begin{eqnarray*}x_i(t+1) &amp;=&amp; \alpha x_i(t) +(1-\alpha)x_j(t)\\ \\&#10;x_j(t+1) &amp;=&amp; (1-\alpha )x_i(t) +\alpha x_j(t)\end{eqnarray*}&#10;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45"/>
  <p:tag name="PICTUREFILESIZE" val="196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\begin{eqnarray*}x_i(t+1) &amp;=&amp; \frac{1}{2}x_i(t) +\frac{1}{2}x_j(t)\\ \\&#10;x_j(t+1) &amp;=&amp; \frac{1}{2}x_i(t) +\frac{1}{2}x_j(t)\end{eqnarray*}&#10;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91"/>
  <p:tag name="PICTUREFILESIZE" val="1758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\lim_{t\rightarrow\infty}S(t)S(t-1)\cdots S(1) = q\textcolor{blue}{\mathbf{1}}'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02"/>
  <p:tag name="PICTUREFILESIZE" val="1014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\begin{eqnarray*}y(t+1)&amp;=&amp; S(t)y(t),\;\;\;\;\;\;y(0) = x(0)\\&#10;z(t+1) &amp;=&amp;S(t)z(t),\;\;\;\;\;\;z(0) = \textcolor{blue}{\mathbf{1}}\end{eqnarray*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71"/>
  <p:tag name="PICTUREFILESIZE" val="173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\lim_{t\rightarrow\infty}y(t) = q\textcolor{blue}{\mathbf{1}}'x(0) 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85"/>
  <p:tag name="PICTUREFILESIZE" val="685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\lim_{t\rightarrow\infty}z(t) =&#10; q\textcolor{blue}{\mathbf{1}}'\textcolor{blue}{\mathbf{1}}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3"/>
  <p:tag name="PICTUREFILESIZE" val="616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= qnx_{avg}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216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 =&#10; qn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9"/>
  <p:tag name="PICTUREFILESIZE" val="137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x_i(t) = \frac{y_i(t)} {z_i(t)}&#10;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3"/>
  <p:tag name="PICTUREFILESIZE" val="80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0.1|11.6|6.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&#10;= \frac{q_inx_{avg}}{ q_in}&#10; 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6"/>
  <p:tag name="PICTUREFILESIZE" val="475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&#10;= x_{avg},\;\;\;\;\;i\in\{1,2,\ldots, n\}&#10; 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52"/>
  <p:tag name="PICTUREFILESIZE" val="614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=\lim_{t\rightarrow\infty}\frac{y_i(t)} {z_i(t)}&#10; 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6"/>
  <p:tag name="PICTUREFILESIZE" val="735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\lim_{t\rightarrow\infty}x_i(t) &#10; 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1"/>
  <p:tag name="PICTUREFILESIZE" val="456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y(t) = \matt{y_1(t)\cr  \vdots\cr y_n(t)}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5"/>
  <p:tag name="PICTUREFILESIZE" val="90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z(t) = \matt{z_1(t)\cr  \vdots\cr z_n(t)}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3"/>
  <p:tag name="PICTUREFILESIZE" val="90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R{{\rm I\!R}}&#10;\def\scr#1{{\cal #1}}&#10;\newcommand{\matt}[1]{\left[ \matrix{#1} \right]}&#10;\begin{document}&#10;&#10;\begin{eqnarray*}&#10;y(t+1) &amp;=&amp; Sy(t)\\&#10;z(t+1) &amp;=&amp;Sz(t)\end{eqnarray*}&#10;&#10;\end{document}&#10;"/>
  <p:tag name="FILENAME" val="Edittex"/>
  <p:tag name="FORMAT" val="bmpmono"/>
  <p:tag name="RES" val="300"/>
  <p:tag name="BLEND" val="0"/>
  <p:tag name="TRANSPARENT" val="0"/>
  <p:tag name="TBUG" val="0"/>
  <p:tag name="ALLOWFS" val="0"/>
  <p:tag name="ORIGWIDTH" val="84"/>
  <p:tag name="PICTUREFILESIZE" val="481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R{{\rm I\!R}}&#10;\def\scr#1{{\cal #1}}&#10;\newcommand{\matt}[1]{\left[ \matrix{#1} \right]}&#10;\begin{document}&#10;&#10;&#10;\begin{eqnarray*}y_i(t+1) &amp;=&amp; \frac{1}{1+d_i} y_i(t)+&#10;\sum_{j\in \scr{N}_i} \frac{1}{1+d_j}y_j(t) \\&#10;z_i(t+1) &amp;=&amp; \frac{1}{1+d_i} z_i(t)+&#10;\sum_{j\in \scr{N}_i} \frac{1}{1+d_j}z_i(t)\end{eqnarray*}&#10;&#10;\end{document}&#10;"/>
  <p:tag name="FILENAME" val="Edittex"/>
  <p:tag name="FORMAT" val="bmpmono"/>
  <p:tag name="RES" val="300"/>
  <p:tag name="BLEND" val="0"/>
  <p:tag name="TRANSPARENT" val="0"/>
  <p:tag name="TBUG" val="0"/>
  <p:tag name="ALLOWFS" val="0"/>
  <p:tag name="ORIGWIDTH" val="194"/>
  <p:tag name="PICTUREFILESIZE" val="2564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x_i(t) = \frac{y_i(t)} {z_i(t)}&#10;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3"/>
  <p:tag name="PICTUREFILESIZE" val="806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0pt]\pagestyle{empty}&#10;\input{c:/AAA/steve.lib}&#10;\usepackage{amsfonts}&#10;\usepackage{graphics}&#10;\usepackage{latexsym}&#10;\usepackage{graphicx}&#10;\usepackage{color}&#10;&#10;\begin{document}&#10;\tiny&#10;&#10;&#10;&#10;$$S^t\rightarrow q\textcolor{blue}{\mathbf{1}}'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4"/>
  <p:tag name="PICTUREFILESIZE" val="2413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R{{\rm I\!R}}&#10;\def\scr#1{{\cal #1}}&#10;\newcommand{\matt}[1]{\left[ \matrix{#1} \right]}&#10;\begin{document}&#10;&#10;&#10;$$x_i(t+1) = \frac{1}{(1+d_i)}\left (x_i(t)+&#10;\sum_{j\in \scr{N}_i}x_j(t)\right )$$&#10;&#10;&#10;\end{document}&#10;"/>
  <p:tag name="FILENAME" val="Edittex"/>
  <p:tag name="FORMAT" val="bmpmono"/>
  <p:tag name="RES" val="300"/>
  <p:tag name="BLEND" val="0"/>
  <p:tag name="TRANSPARENT" val="0"/>
  <p:tag name="TBUG" val="0"/>
  <p:tag name="ALLOWFS" val="0"/>
  <p:tag name="ORIGWIDTH" val="178"/>
  <p:tag name="PICTUREFILESIZE" val="1484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0pt]\pagestyle{empty}&#10;\input{c:/AAA/steve.lib}&#10;\usepackage{amsfonts}&#10;\usepackage{graphics}&#10;\usepackage{latexsym}&#10;\usepackage{graphicx}&#10;\usepackage{color}&#10;&#10;\begin{document}&#10;\tiny&#10;$$q = \frac{1}{\sum_{i=1}^n(1+d_i)}\matt{1+d_1\cr1+d_2\cr\vdots \cr 1+d_n}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91"/>
  <p:tag name="PICTUREFILESIZE" val="329015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x_i(t) = \frac{y_i(t)} {z_i(t)}&#10;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3"/>
  <p:tag name="PICTUREFILESIZE" val="806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R{{\rm I\!R}}&#10;\def\scr#1{{\cal #1}}&#10;\newcommand{\matt}[1]{\left[ \matrix{#1} \right]}&#10;\begin{document}&#10;&#10;\begin{eqnarray*}&#10;y(t+1) &amp;=&amp; Sy(t)\\&#10;z(t+1) &amp;=&amp;Sz(t)\end{eqnarray*}&#10;&#10;\end{document}&#10;"/>
  <p:tag name="FILENAME" val="Edittex"/>
  <p:tag name="FORMAT" val="bmpmono"/>
  <p:tag name="RES" val="300"/>
  <p:tag name="BLEND" val="0"/>
  <p:tag name="TRANSPARENT" val="0"/>
  <p:tag name="TBUG" val="0"/>
  <p:tag name="ALLOWFS" val="0"/>
  <p:tag name="ORIGWIDTH" val="84"/>
  <p:tag name="PICTUREFILESIZE" val="481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R{{\rm I\!R}}&#10;\def\scr#1{{\cal #1}}&#10;\newcommand{\matt}[1]{\left[ \matrix{#1} \right]}&#10;\begin{document}&#10;&#10;&#10;\begin{eqnarray*}y_i(t+1)&amp; = &amp;&#10;\frac{1}{2} (y_i(t)+y_{j_1}(t)+y_{j_2}(t)+\cdots +y_{j_k}(t))\\                   &#10;z_i(t+1)&amp; = &amp;&#10;\frac{1}{2} (z_i(t)+z_{j_1}(t)+z_{j_2}(t)+\cdots +z_{j_k}(t))\end{eqnarray*}    &#10;&#10;&#10;&#10;\end{document}&#10;"/>
  <p:tag name="FILENAME" val="Edittex"/>
  <p:tag name="FORMAT" val="bmpmono"/>
  <p:tag name="RES" val="300"/>
  <p:tag name="BLEND" val="0"/>
  <p:tag name="TRANSPARENT" val="0"/>
  <p:tag name="TBUG" val="0"/>
  <p:tag name="ALLOWFS" val="0"/>
  <p:tag name="ORIGWIDTH" val="231"/>
  <p:tag name="PICTUREFILESIZE" val="2337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x_i(t) = \frac{y_i(t)} {z_i(t)}&#10;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3"/>
  <p:tag name="PICTUREFILESIZE" val="806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R{{\rm I\!R}}&#10;\def\scr#1{{\cal #1}}&#10;\newcommand{\matt}[1]{\left[ \matrix{#1} \right]}&#10;\begin{document}&#10;&#10;&#10;$$y_{j_1}(t),z_{j_1}(t), y_{j_2}(t),z_{j_2}(t),\ldots, y_{j_k}(t),z_{j_k}(t)         $$&#10;&#10;&#10;\end{document}&#10;"/>
  <p:tag name="FILENAME" val="Edittex"/>
  <p:tag name="FORMAT" val="bmpmono"/>
  <p:tag name="RES" val="300"/>
  <p:tag name="BLEND" val="0"/>
  <p:tag name="TRANSPARENT" val="0"/>
  <p:tag name="TBUG" val="0"/>
  <p:tag name="ALLOWFS" val="0"/>
  <p:tag name="ORIGWIDTH" val="183"/>
  <p:tag name="PICTUREFILESIZE" val="447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0pt]\pagestyle{empty}&#10;\input{c:/AAA/steve.lib}&#10;\usepackage{amsfonts}&#10;\usepackage{graphics}&#10;\usepackage{latexsym}&#10;\usepackage{graphicx}&#10;\usepackage{color}&#10;&#10;\begin{document}&#10;\tiny&#10;&#10;&#10;$$&#10; \lim_{i\rightarrow\infty}P^{i}_{\tau} = q_{\tau}\textcolor{blue}{\mathbf{1}}' ,\;\;\tau\in\{1,2,\ldots,T\}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10"/>
  <p:tag name="PICTUREFILESIZE" val="140107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0pt]\pagestyle{empty}&#10;\input{c:/AAA/steve.lib}&#10;\usepackage{amsfonts}&#10;\usepackage{graphics}&#10;\usepackage{latexsym}&#10;\usepackage{graphicx}&#10;\usepackage{color}&#10;&#10;\begin{document}&#10;\tiny&#10;&#10;\begin{eqnarray*}y(t+1) &amp;=&amp;S(t)y(t),\;\;\;\;y(0) = x(0)\\&#10;z(t+1) &amp;=&amp;S(t)z(t),\;\;\;\;z(0)=\textcolor{blue}{\mathbf{1}}\end{eqnarray*}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59"/>
  <p:tag name="PICTUREFILESIZE" val="237707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0pt]\pagestyle{empty}&#10;\input{c:/AAA/steve.lib}&#10;\usepackage{amsfonts}&#10;\usepackage{graphics}&#10;\usepackage{latexsym}&#10;\usepackage{graphicx}&#10;\usepackage{color}&#10;&#10;\begin{document}&#10;\tiny&#10;&#10;\begin{eqnarray*}y(iT+\tau-1) &amp;=&amp;P_{\tau}^iy(0),\;\;\;\;i\geq 0\\&#10;z(iT+\tau - 1) &amp;=&amp;P_{\tau}^iz(0),\;\;\;\;i\geq 0\end{eqnarray*}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37"/>
  <p:tag name="PICTUREFILESIZE" val="237227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\lim_{t\rightarrow\infty}x_i(t)=\lim_{t\rightarrow\infty}\frac{y_i(t)} {z_i(t)}&#10;=x_{avg},\;\;\;\;\;i\in\{1,2,\ldots, n\}&#10; 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71"/>
  <p:tag name="PICTUREFILESIZE" val="166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2pt]\pagestyle{empty}&#10;\input{c:/AAA/steve.lib}&#10;\usepackage{amsfonts}&#10;\usepackage{graphics}&#10;\usepackage{latexsym}&#10;\usepackage{graphicx}&#10;\usepackage{color}&#10;&#10;\begin{document}&#10;$$x_{avg} = \frac{1}{n}\sum_{i=1}^nx_i(0)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6"/>
  <p:tag name="PICTUREFILESIZE" val="654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0pt]\pagestyle{empty}&#10;\input{c:/AAA/steve.lib}&#10;\usepackage{amsfonts}&#10;\usepackage{graphics}&#10;\usepackage{latexsym}&#10;\usepackage{graphicx}&#10;\usepackage{color}&#10;&#10;\begin{document}&#10;\tiny&#10;$$ P_1 = S(T-1)S(T-2)\cdots S(0)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11"/>
  <p:tag name="PICTUREFILESIZE" val="82123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0pt]\pagestyle{empty}&#10;\input{c:/AAA/steve.lib}&#10;\usepackage{amsfonts}&#10;\usepackage{graphics}&#10;\usepackage{latexsym}&#10;\usepackage{graphicx}&#10;\usepackage{color}&#10;&#10;\begin{document}&#10;\tiny&#10;$$ P_2 = S(T)S(T-1)\cdots S(1)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83"/>
  <p:tag name="PICTUREFILESIZE" val="71219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0pt]\pagestyle{empty}&#10;\input{c:/AAA/steve.lib}&#10;\usepackage{amsfonts}&#10;\usepackage{graphics}&#10;\usepackage{latexsym}&#10;\usepackage{graphicx}&#10;\usepackage{color}&#10;&#10;\begin{document}&#10;\tiny&#10;$$ \tau\in\{1,2,\ldots,T\}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7"/>
  <p:tag name="PICTUREFILESIZE" val="44707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0pt]\pagestyle{empty}&#10;\input{c:/AAA/steve.lib}&#10;\usepackage{amsfonts}&#10;\usepackage{graphics}&#10;\usepackage{latexsym}&#10;\usepackage{graphicx}&#10;\usepackage{color}&#10;&#10;\begin{document}&#10;\tiny&#10;$$\matt{y(t)\cr\cr z(t)}\rightarrow&#10;\matt{nx_{avg}&amp;0\cr\cr0&amp;n} \left\{\matt{q_{\tau}\cr\cr q_{\tau}}:\tau\in\{1,2,\ldots,T\}\right\}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34"/>
  <p:tag name="PICTUREFILESIZE" val="427173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[10pt]\pagestyle{empty}&#10;\input{c:/AAA/steve.lib}&#10;\usepackage{amsfonts}&#10;\usepackage{graphics}&#10;\usepackage{latexsym}&#10;\usepackage{graphicx}&#10;\usepackage{color}&#10;&#10;\begin{document}&#10;\tiny&#10;$$ P_{\tau} = S(T-2+\tau)S(T-3+\tau)\cdots S(\tau-1),\;\;\;\tau\in\{1,2,\ldots,T\}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18"/>
  <p:tag name="PICTUREFILESIZE" val="174307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dots  template TPT2  env TPENV1  fore 0  back 16777215  eqnno 1"/>
  <p:tag name="FILENAME" val="TP_tmp"/>
  <p:tag name="ORIGWIDTH" val="3"/>
  <p:tag name="PICTUREFILESIZE" val="105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R{{\rm I\!R}}&#10;\def\scr#1{{\cal #1}}&#10;\newcommand{\matt}[1]{\left[ \matrix{#1} \right]}&#10;\begin{document}&#10;&#10;&#10;$$x_i(t+1) = w_{ii}x_i(t)+&#10;\sum_{j\in \scr{N}_i}w_{ij}x_j(t)$$&#10;&#10;&#10;\end{document}&#10;"/>
  <p:tag name="FILENAME" val="Edittex"/>
  <p:tag name="FORMAT" val="bmpmono"/>
  <p:tag name="RES" val="300"/>
  <p:tag name="BLEND" val="0"/>
  <p:tag name="TRANSPARENT" val="0"/>
  <p:tag name="TBUG" val="0"/>
  <p:tag name="ALLOWFS" val="0"/>
  <p:tag name="ORIGWIDTH" val="152"/>
  <p:tag name="PICTUREFILESIZE" val="806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enssisslide">
  <a:themeElements>
    <a:clrScheme name="censsis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nssis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nssis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nssis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nssis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nssis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nssis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nssis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nssis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nssis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nssis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nssis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nssis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nssis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11705</TotalTime>
  <Words>2218</Words>
  <Application>Microsoft Office PowerPoint</Application>
  <PresentationFormat>On-screen Show (4:3)</PresentationFormat>
  <Paragraphs>424</Paragraphs>
  <Slides>35</Slides>
  <Notes>35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35</vt:i4>
      </vt:variant>
    </vt:vector>
  </HeadingPairs>
  <TitlesOfParts>
    <vt:vector size="61" baseType="lpstr">
      <vt:lpstr>Arial</vt:lpstr>
      <vt:lpstr>CMSY10ORIG</vt:lpstr>
      <vt:lpstr>CMMI10</vt:lpstr>
      <vt:lpstr>CMMI5</vt:lpstr>
      <vt:lpstr>CMEX10</vt:lpstr>
      <vt:lpstr>CMR10</vt:lpstr>
      <vt:lpstr>CMR7</vt:lpstr>
      <vt:lpstr>CMMI7</vt:lpstr>
      <vt:lpstr>LCMSS8</vt:lpstr>
      <vt:lpstr>CMMI8</vt:lpstr>
      <vt:lpstr>CMSY7</vt:lpstr>
      <vt:lpstr>CMSY8</vt:lpstr>
      <vt:lpstr>CMBX12</vt:lpstr>
      <vt:lpstr>EUFM10</vt:lpstr>
      <vt:lpstr>msbm10</vt:lpstr>
      <vt:lpstr>cmsy10</vt:lpstr>
      <vt:lpstr>Times New Roman</vt:lpstr>
      <vt:lpstr>Default Design</vt:lpstr>
      <vt:lpstr>1_Default Design</vt:lpstr>
      <vt:lpstr>4_Default Design</vt:lpstr>
      <vt:lpstr>5_Default Design</vt:lpstr>
      <vt:lpstr>7_Default Design</vt:lpstr>
      <vt:lpstr>censsisslide</vt:lpstr>
      <vt:lpstr>10_Default Design</vt:lpstr>
      <vt:lpstr>3_Default Design</vt:lpstr>
      <vt:lpstr>11_Default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|¸2|   vs  ®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Yale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 S Morse</dc:creator>
  <cp:lastModifiedBy>AS Morse</cp:lastModifiedBy>
  <cp:revision>1040</cp:revision>
  <dcterms:created xsi:type="dcterms:W3CDTF">2001-12-20T11:57:20Z</dcterms:created>
  <dcterms:modified xsi:type="dcterms:W3CDTF">2011-05-25T12:42:30Z</dcterms:modified>
</cp:coreProperties>
</file>