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1" r:id="rId3"/>
    <p:sldId id="257" r:id="rId4"/>
    <p:sldId id="258" r:id="rId5"/>
    <p:sldId id="297" r:id="rId6"/>
    <p:sldId id="261" r:id="rId7"/>
    <p:sldId id="285" r:id="rId8"/>
    <p:sldId id="263" r:id="rId9"/>
    <p:sldId id="264" r:id="rId10"/>
    <p:sldId id="268" r:id="rId11"/>
    <p:sldId id="270" r:id="rId12"/>
    <p:sldId id="286" r:id="rId13"/>
    <p:sldId id="288" r:id="rId14"/>
    <p:sldId id="287" r:id="rId15"/>
    <p:sldId id="275" r:id="rId16"/>
    <p:sldId id="277" r:id="rId17"/>
    <p:sldId id="279" r:id="rId18"/>
    <p:sldId id="280" r:id="rId19"/>
    <p:sldId id="281" r:id="rId20"/>
    <p:sldId id="290" r:id="rId21"/>
    <p:sldId id="292" r:id="rId22"/>
    <p:sldId id="293" r:id="rId23"/>
    <p:sldId id="294" r:id="rId24"/>
    <p:sldId id="295" r:id="rId25"/>
    <p:sldId id="296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E8F1-D24C-4E82-94FC-7B1D7D2E28F7}" type="datetimeFigureOut">
              <a:rPr lang="en-US" smtClean="0"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D8777-9F7D-4835-BD44-3C0AB1FF4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7ACAF-DF02-467C-A735-0183083FBA86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64507-1C23-47B7-A6C6-0BCFF8430C67}" type="slidenum">
              <a:rPr lang="en-US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3D150-2A66-4778-8A7B-AFAAD35211E1}" type="slidenum">
              <a:rPr lang="en-US"/>
              <a:pPr/>
              <a:t>22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59B27-288D-4716-BA31-98915DF020C7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F3F80-A486-4132-B9F7-271B33B5DB80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C178A-72AF-4F68-813A-2666564E00D7}" type="slidenum">
              <a:rPr lang="en-US"/>
              <a:pPr/>
              <a:t>25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B0C30-EEA0-41BF-84D5-F7B6058CF2AE}" type="slidenum">
              <a:rPr lang="en-US"/>
              <a:pPr/>
              <a:t>26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F2D1A-8612-4101-9D16-C9D8CB9B15F1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9263A-6B4B-4B4F-A5EF-244538ECACAB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40EB2-47D0-409A-91F1-13D2E53D2FB6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C5F3A-F898-420D-BEC7-8643192CD65A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84DED-71CD-4E31-9F4B-3156984776D6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ADB9C-FCF9-49D6-95EF-5DFA8DC2D1B7}" type="slidenum">
              <a:rPr lang="en-US"/>
              <a:pPr/>
              <a:t>11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1E973-FB2E-4BE5-A961-2ADB8BE65406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A92AB-4980-471A-89A8-63A4B7E2E145}" type="slidenum">
              <a:rPr lang="en-US"/>
              <a:pPr/>
              <a:t>16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E662-6373-42A7-96F9-0850C1F648EF}" type="datetime1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D3D4-A677-4F67-9845-8F002B448465}" type="datetime1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334-5E8F-45CB-AF52-C1E8E9D12AC3}" type="datetime1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5064-6E55-44FF-9FE5-494AFA4220EE}" type="datetime1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8B6A-348F-4F35-A0D7-549FDEDC270F}" type="datetime1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0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4857-3A59-4656-8A60-31A4A491A39F}" type="datetime1">
              <a:rPr lang="en-US" smtClean="0"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86BA-9151-45D8-854D-656AB4F3C35B}" type="datetime1">
              <a:rPr lang="en-US" smtClean="0"/>
              <a:t>5/23/2011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6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9740-0E80-418C-B5B7-99D7DD976D80}" type="datetime1">
              <a:rPr lang="en-US" smtClean="0"/>
              <a:t>5/23/2011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9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B18-3BB2-40C9-A1AF-B77FDB0DE37B}" type="datetime1">
              <a:rPr lang="en-US" smtClean="0"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37E-06F6-4E65-BE7A-F476933722F5}" type="datetime1">
              <a:rPr lang="en-US" smtClean="0"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084A-68A9-4725-9151-0169641DFA3F}" type="datetime1">
              <a:rPr lang="en-US" smtClean="0"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3937-A2D2-4A30-94C8-969CA23ABDC9}" type="datetime1">
              <a:rPr lang="en-US" smtClean="0"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728A-02E0-4A1D-BD32-933ACD1C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video" Target="file:///C:\Users\domi\Documents\DATA\Talks\Talk-MIT-ME\brepressilator-01-bwfluor.wmv" TargetMode="External"/><Relationship Id="rId1" Type="http://schemas.microsoft.com/office/2007/relationships/media" Target="file:///C:\Users\domi\Documents\DATA\Talks\Talk-MIT-ME\brepressilator-01-bwfluor.wmv" TargetMode="Externa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3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1.wmf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8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7" Type="http://schemas.openxmlformats.org/officeDocument/2006/relationships/image" Target="../media/image4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tags" Target="../tags/tag10.xml"/><Relationship Id="rId21" Type="http://schemas.openxmlformats.org/officeDocument/2006/relationships/image" Target="../media/image55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tags" Target="../tags/tag9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58.png"/><Relationship Id="rId5" Type="http://schemas.openxmlformats.org/officeDocument/2006/relationships/tags" Target="../tags/tag12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tags" Target="../tags/tag17.xml"/><Relationship Id="rId19" Type="http://schemas.openxmlformats.org/officeDocument/2006/relationships/image" Target="../media/image53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74.wmf"/><Relationship Id="rId18" Type="http://schemas.openxmlformats.org/officeDocument/2006/relationships/image" Target="../media/image79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tags" Target="../tags/tag23.xml"/><Relationship Id="rId16" Type="http://schemas.openxmlformats.org/officeDocument/2006/relationships/image" Target="../media/image7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72.png"/><Relationship Id="rId5" Type="http://schemas.openxmlformats.org/officeDocument/2006/relationships/tags" Target="../tags/tag26.xml"/><Relationship Id="rId15" Type="http://schemas.openxmlformats.org/officeDocument/2006/relationships/image" Target="../media/image76.wmf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tags" Target="../tags/tag25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5.wmf"/><Relationship Id="rId3" Type="http://schemas.openxmlformats.org/officeDocument/2006/relationships/tags" Target="../tags/tag29.xml"/><Relationship Id="rId7" Type="http://schemas.openxmlformats.org/officeDocument/2006/relationships/image" Target="../media/image82.png"/><Relationship Id="rId12" Type="http://schemas.openxmlformats.org/officeDocument/2006/relationships/image" Target="../media/image8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jpeg"/><Relationship Id="rId11" Type="http://schemas.openxmlformats.org/officeDocument/2006/relationships/image" Target="../media/image83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1.wmf"/><Relationship Id="rId14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file:///C:\Users\domi\Documents\DATA\Talks\Talk-MIT-ME\neutrophilchemotaxischasingabacterium.wmv" TargetMode="External"/><Relationship Id="rId1" Type="http://schemas.microsoft.com/office/2007/relationships/media" Target="file:///C:\Users\domi\Documents\DATA\Talks\Talk-MIT-ME\neutrophilchemotaxischasingabacterium.wmv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://www.cellsalive.com/index.htm" TargetMode="Externa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Synthetic Biology: Challenges and Opportunities for Control Theory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Domitilla</a:t>
            </a:r>
            <a:r>
              <a:rPr lang="en-US" sz="2400" dirty="0" smtClean="0">
                <a:solidFill>
                  <a:schemeClr val="tx1"/>
                </a:solidFill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</a:rPr>
              <a:t>Vecchio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Department of Mechanical Engineering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4000"/>
            <a:ext cx="1194816" cy="117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6096000"/>
            <a:ext cx="262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24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2011,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Sontagfest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ED98728A-02E0-4A1D-BD32-933ACD1C01C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8229600" cy="1143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Loop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oscillators: The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repressilator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1975" y="152400"/>
            <a:ext cx="1774825" cy="1341438"/>
          </a:xfrm>
          <a:prstGeom prst="rect">
            <a:avLst/>
          </a:prstGeom>
          <a:noFill/>
        </p:spPr>
      </p:pic>
      <p:pic>
        <p:nvPicPr>
          <p:cNvPr id="50055" name="Picture 19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066800"/>
            <a:ext cx="3429000" cy="1827605"/>
          </a:xfrm>
          <a:prstGeom prst="rect">
            <a:avLst/>
          </a:prstGeom>
          <a:noFill/>
        </p:spPr>
      </p:pic>
      <p:pic>
        <p:nvPicPr>
          <p:cNvPr id="50057" name="Picture 19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3790495"/>
            <a:ext cx="3640155" cy="2936875"/>
          </a:xfrm>
          <a:prstGeom prst="rect">
            <a:avLst/>
          </a:prstGeom>
          <a:noFill/>
        </p:spPr>
      </p:pic>
      <p:sp>
        <p:nvSpPr>
          <p:cNvPr id="1928" name="Slide Number Placeholder 19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22565" y="6593765"/>
            <a:ext cx="254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Elowitz</a:t>
            </a:r>
            <a:r>
              <a:rPr lang="en-US" sz="1400" dirty="0" smtClean="0">
                <a:solidFill>
                  <a:srgbClr val="0070C0"/>
                </a:solidFill>
              </a:rPr>
              <a:t> and </a:t>
            </a:r>
            <a:r>
              <a:rPr lang="en-US" sz="1400" dirty="0" err="1" smtClean="0">
                <a:solidFill>
                  <a:srgbClr val="0070C0"/>
                </a:solidFill>
              </a:rPr>
              <a:t>Leibler</a:t>
            </a:r>
            <a:r>
              <a:rPr lang="en-US" sz="1400" dirty="0" smtClean="0">
                <a:solidFill>
                  <a:srgbClr val="0070C0"/>
                </a:solidFill>
              </a:rPr>
              <a:t>, Nature 2000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0" name="brepressilator-01-bwfluo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57800" y="1477175"/>
            <a:ext cx="3200400" cy="22892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1089" y="4162484"/>
            <a:ext cx="4274711" cy="2695516"/>
            <a:chOff x="221089" y="4162484"/>
            <a:chExt cx="4274711" cy="2695516"/>
          </a:xfrm>
        </p:grpSpPr>
        <p:grpSp>
          <p:nvGrpSpPr>
            <p:cNvPr id="12" name="Group 4250"/>
            <p:cNvGrpSpPr>
              <a:grpSpLocks/>
            </p:cNvGrpSpPr>
            <p:nvPr/>
          </p:nvGrpSpPr>
          <p:grpSpPr bwMode="auto">
            <a:xfrm>
              <a:off x="2211835" y="4162484"/>
              <a:ext cx="2283965" cy="2619316"/>
              <a:chOff x="1947" y="1417"/>
              <a:chExt cx="2293" cy="2806"/>
            </a:xfrm>
          </p:grpSpPr>
          <p:grpSp>
            <p:nvGrpSpPr>
              <p:cNvPr id="13" name="Group 2533"/>
              <p:cNvGrpSpPr>
                <a:grpSpLocks/>
              </p:cNvGrpSpPr>
              <p:nvPr/>
            </p:nvGrpSpPr>
            <p:grpSpPr bwMode="auto">
              <a:xfrm>
                <a:off x="2563" y="1562"/>
                <a:ext cx="665" cy="2412"/>
                <a:chOff x="2453" y="1562"/>
                <a:chExt cx="665" cy="2412"/>
              </a:xfrm>
            </p:grpSpPr>
            <p:sp>
              <p:nvSpPr>
                <p:cNvPr id="1728" name="Line 2333"/>
                <p:cNvSpPr>
                  <a:spLocks noChangeShapeType="1"/>
                </p:cNvSpPr>
                <p:nvPr/>
              </p:nvSpPr>
              <p:spPr bwMode="auto">
                <a:xfrm flipV="1">
                  <a:off x="2453" y="24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9" name="Line 2334"/>
                <p:cNvSpPr>
                  <a:spLocks noChangeShapeType="1"/>
                </p:cNvSpPr>
                <p:nvPr/>
              </p:nvSpPr>
              <p:spPr bwMode="auto">
                <a:xfrm flipV="1">
                  <a:off x="2453" y="24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0" name="Line 2335"/>
                <p:cNvSpPr>
                  <a:spLocks noChangeShapeType="1"/>
                </p:cNvSpPr>
                <p:nvPr/>
              </p:nvSpPr>
              <p:spPr bwMode="auto">
                <a:xfrm flipV="1">
                  <a:off x="2453" y="24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" name="Line 2336"/>
                <p:cNvSpPr>
                  <a:spLocks noChangeShapeType="1"/>
                </p:cNvSpPr>
                <p:nvPr/>
              </p:nvSpPr>
              <p:spPr bwMode="auto">
                <a:xfrm flipV="1">
                  <a:off x="2453" y="240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2" name="Line 2337"/>
                <p:cNvSpPr>
                  <a:spLocks noChangeShapeType="1"/>
                </p:cNvSpPr>
                <p:nvPr/>
              </p:nvSpPr>
              <p:spPr bwMode="auto">
                <a:xfrm flipV="1">
                  <a:off x="2453" y="238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3" name="Line 2338"/>
                <p:cNvSpPr>
                  <a:spLocks noChangeShapeType="1"/>
                </p:cNvSpPr>
                <p:nvPr/>
              </p:nvSpPr>
              <p:spPr bwMode="auto">
                <a:xfrm flipV="1">
                  <a:off x="2453" y="236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4" name="Line 2339"/>
                <p:cNvSpPr>
                  <a:spLocks noChangeShapeType="1"/>
                </p:cNvSpPr>
                <p:nvPr/>
              </p:nvSpPr>
              <p:spPr bwMode="auto">
                <a:xfrm flipV="1">
                  <a:off x="2453" y="23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5" name="Line 2340"/>
                <p:cNvSpPr>
                  <a:spLocks noChangeShapeType="1"/>
                </p:cNvSpPr>
                <p:nvPr/>
              </p:nvSpPr>
              <p:spPr bwMode="auto">
                <a:xfrm flipV="1">
                  <a:off x="2453" y="23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6" name="Line 2341"/>
                <p:cNvSpPr>
                  <a:spLocks noChangeShapeType="1"/>
                </p:cNvSpPr>
                <p:nvPr/>
              </p:nvSpPr>
              <p:spPr bwMode="auto">
                <a:xfrm flipV="1">
                  <a:off x="2453" y="23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7" name="Line 2342"/>
                <p:cNvSpPr>
                  <a:spLocks noChangeShapeType="1"/>
                </p:cNvSpPr>
                <p:nvPr/>
              </p:nvSpPr>
              <p:spPr bwMode="auto">
                <a:xfrm flipV="1">
                  <a:off x="2453" y="22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8" name="Line 2343"/>
                <p:cNvSpPr>
                  <a:spLocks noChangeShapeType="1"/>
                </p:cNvSpPr>
                <p:nvPr/>
              </p:nvSpPr>
              <p:spPr bwMode="auto">
                <a:xfrm flipV="1">
                  <a:off x="2453" y="226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9" name="Line 2344"/>
                <p:cNvSpPr>
                  <a:spLocks noChangeShapeType="1"/>
                </p:cNvSpPr>
                <p:nvPr/>
              </p:nvSpPr>
              <p:spPr bwMode="auto">
                <a:xfrm flipV="1">
                  <a:off x="2453" y="22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Line 2345"/>
                <p:cNvSpPr>
                  <a:spLocks noChangeShapeType="1"/>
                </p:cNvSpPr>
                <p:nvPr/>
              </p:nvSpPr>
              <p:spPr bwMode="auto">
                <a:xfrm flipV="1">
                  <a:off x="2453" y="22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" name="Line 2346"/>
                <p:cNvSpPr>
                  <a:spLocks noChangeShapeType="1"/>
                </p:cNvSpPr>
                <p:nvPr/>
              </p:nvSpPr>
              <p:spPr bwMode="auto">
                <a:xfrm flipV="1">
                  <a:off x="2453" y="22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" name="Line 2347"/>
                <p:cNvSpPr>
                  <a:spLocks noChangeShapeType="1"/>
                </p:cNvSpPr>
                <p:nvPr/>
              </p:nvSpPr>
              <p:spPr bwMode="auto">
                <a:xfrm flipV="1">
                  <a:off x="2453" y="21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Line 2348"/>
                <p:cNvSpPr>
                  <a:spLocks noChangeShapeType="1"/>
                </p:cNvSpPr>
                <p:nvPr/>
              </p:nvSpPr>
              <p:spPr bwMode="auto">
                <a:xfrm flipV="1">
                  <a:off x="2453" y="216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" name="Line 2349"/>
                <p:cNvSpPr>
                  <a:spLocks noChangeShapeType="1"/>
                </p:cNvSpPr>
                <p:nvPr/>
              </p:nvSpPr>
              <p:spPr bwMode="auto">
                <a:xfrm flipV="1">
                  <a:off x="2453" y="214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" name="Line 2350"/>
                <p:cNvSpPr>
                  <a:spLocks noChangeShapeType="1"/>
                </p:cNvSpPr>
                <p:nvPr/>
              </p:nvSpPr>
              <p:spPr bwMode="auto">
                <a:xfrm flipV="1">
                  <a:off x="2453" y="212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Line 2351"/>
                <p:cNvSpPr>
                  <a:spLocks noChangeShapeType="1"/>
                </p:cNvSpPr>
                <p:nvPr/>
              </p:nvSpPr>
              <p:spPr bwMode="auto">
                <a:xfrm flipV="1">
                  <a:off x="2453" y="21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" name="Line 2352"/>
                <p:cNvSpPr>
                  <a:spLocks noChangeShapeType="1"/>
                </p:cNvSpPr>
                <p:nvPr/>
              </p:nvSpPr>
              <p:spPr bwMode="auto">
                <a:xfrm flipV="1">
                  <a:off x="2453" y="20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" name="Line 2353"/>
                <p:cNvSpPr>
                  <a:spLocks noChangeShapeType="1"/>
                </p:cNvSpPr>
                <p:nvPr/>
              </p:nvSpPr>
              <p:spPr bwMode="auto">
                <a:xfrm flipV="1">
                  <a:off x="2453" y="20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Line 2354"/>
                <p:cNvSpPr>
                  <a:spLocks noChangeShapeType="1"/>
                </p:cNvSpPr>
                <p:nvPr/>
              </p:nvSpPr>
              <p:spPr bwMode="auto">
                <a:xfrm flipV="1">
                  <a:off x="2453" y="20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" name="Line 2355"/>
                <p:cNvSpPr>
                  <a:spLocks noChangeShapeType="1"/>
                </p:cNvSpPr>
                <p:nvPr/>
              </p:nvSpPr>
              <p:spPr bwMode="auto">
                <a:xfrm flipV="1">
                  <a:off x="2453" y="202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" name="Line 2356"/>
                <p:cNvSpPr>
                  <a:spLocks noChangeShapeType="1"/>
                </p:cNvSpPr>
                <p:nvPr/>
              </p:nvSpPr>
              <p:spPr bwMode="auto">
                <a:xfrm flipV="1">
                  <a:off x="2453" y="20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Line 2357"/>
                <p:cNvSpPr>
                  <a:spLocks noChangeShapeType="1"/>
                </p:cNvSpPr>
                <p:nvPr/>
              </p:nvSpPr>
              <p:spPr bwMode="auto">
                <a:xfrm flipV="1">
                  <a:off x="2453" y="19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" name="Line 2358"/>
                <p:cNvSpPr>
                  <a:spLocks noChangeShapeType="1"/>
                </p:cNvSpPr>
                <p:nvPr/>
              </p:nvSpPr>
              <p:spPr bwMode="auto">
                <a:xfrm flipV="1">
                  <a:off x="2453" y="19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" name="Line 2359"/>
                <p:cNvSpPr>
                  <a:spLocks noChangeShapeType="1"/>
                </p:cNvSpPr>
                <p:nvPr/>
              </p:nvSpPr>
              <p:spPr bwMode="auto">
                <a:xfrm flipV="1">
                  <a:off x="2453" y="19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Line 2360"/>
                <p:cNvSpPr>
                  <a:spLocks noChangeShapeType="1"/>
                </p:cNvSpPr>
                <p:nvPr/>
              </p:nvSpPr>
              <p:spPr bwMode="auto">
                <a:xfrm flipV="1">
                  <a:off x="2453" y="192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" name="Line 2361"/>
                <p:cNvSpPr>
                  <a:spLocks noChangeShapeType="1"/>
                </p:cNvSpPr>
                <p:nvPr/>
              </p:nvSpPr>
              <p:spPr bwMode="auto">
                <a:xfrm flipV="1">
                  <a:off x="2453" y="190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" name="Line 2362"/>
                <p:cNvSpPr>
                  <a:spLocks noChangeShapeType="1"/>
                </p:cNvSpPr>
                <p:nvPr/>
              </p:nvSpPr>
              <p:spPr bwMode="auto">
                <a:xfrm flipV="1">
                  <a:off x="2453" y="18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Line 2363"/>
                <p:cNvSpPr>
                  <a:spLocks noChangeShapeType="1"/>
                </p:cNvSpPr>
                <p:nvPr/>
              </p:nvSpPr>
              <p:spPr bwMode="auto">
                <a:xfrm flipV="1">
                  <a:off x="2453" y="18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" name="Line 2364"/>
                <p:cNvSpPr>
                  <a:spLocks noChangeShapeType="1"/>
                </p:cNvSpPr>
                <p:nvPr/>
              </p:nvSpPr>
              <p:spPr bwMode="auto">
                <a:xfrm flipV="1">
                  <a:off x="2453" y="18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" name="Line 2365"/>
                <p:cNvSpPr>
                  <a:spLocks noChangeShapeType="1"/>
                </p:cNvSpPr>
                <p:nvPr/>
              </p:nvSpPr>
              <p:spPr bwMode="auto">
                <a:xfrm flipV="1">
                  <a:off x="2453" y="18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Line 2366"/>
                <p:cNvSpPr>
                  <a:spLocks noChangeShapeType="1"/>
                </p:cNvSpPr>
                <p:nvPr/>
              </p:nvSpPr>
              <p:spPr bwMode="auto">
                <a:xfrm flipV="1">
                  <a:off x="2453" y="180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" name="Line 2367"/>
                <p:cNvSpPr>
                  <a:spLocks noChangeShapeType="1"/>
                </p:cNvSpPr>
                <p:nvPr/>
              </p:nvSpPr>
              <p:spPr bwMode="auto">
                <a:xfrm flipV="1">
                  <a:off x="2453" y="17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" name="Line 2368"/>
                <p:cNvSpPr>
                  <a:spLocks noChangeShapeType="1"/>
                </p:cNvSpPr>
                <p:nvPr/>
              </p:nvSpPr>
              <p:spPr bwMode="auto">
                <a:xfrm flipV="1">
                  <a:off x="2453" y="17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Line 2369"/>
                <p:cNvSpPr>
                  <a:spLocks noChangeShapeType="1"/>
                </p:cNvSpPr>
                <p:nvPr/>
              </p:nvSpPr>
              <p:spPr bwMode="auto">
                <a:xfrm flipV="1">
                  <a:off x="2453" y="17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" name="Line 2370"/>
                <p:cNvSpPr>
                  <a:spLocks noChangeShapeType="1"/>
                </p:cNvSpPr>
                <p:nvPr/>
              </p:nvSpPr>
              <p:spPr bwMode="auto">
                <a:xfrm flipV="1">
                  <a:off x="2453" y="17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" name="Line 2371"/>
                <p:cNvSpPr>
                  <a:spLocks noChangeShapeType="1"/>
                </p:cNvSpPr>
                <p:nvPr/>
              </p:nvSpPr>
              <p:spPr bwMode="auto">
                <a:xfrm flipV="1">
                  <a:off x="2453" y="170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Line 2372"/>
                <p:cNvSpPr>
                  <a:spLocks noChangeShapeType="1"/>
                </p:cNvSpPr>
                <p:nvPr/>
              </p:nvSpPr>
              <p:spPr bwMode="auto">
                <a:xfrm flipV="1">
                  <a:off x="2453" y="168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" name="Line 2373"/>
                <p:cNvSpPr>
                  <a:spLocks noChangeShapeType="1"/>
                </p:cNvSpPr>
                <p:nvPr/>
              </p:nvSpPr>
              <p:spPr bwMode="auto">
                <a:xfrm flipV="1">
                  <a:off x="2453" y="166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" name="Line 2374"/>
                <p:cNvSpPr>
                  <a:spLocks noChangeShapeType="1"/>
                </p:cNvSpPr>
                <p:nvPr/>
              </p:nvSpPr>
              <p:spPr bwMode="auto">
                <a:xfrm flipV="1">
                  <a:off x="2453" y="164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" name="Line 2375"/>
                <p:cNvSpPr>
                  <a:spLocks noChangeShapeType="1"/>
                </p:cNvSpPr>
                <p:nvPr/>
              </p:nvSpPr>
              <p:spPr bwMode="auto">
                <a:xfrm flipV="1">
                  <a:off x="2453" y="162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" name="Line 2376"/>
                <p:cNvSpPr>
                  <a:spLocks noChangeShapeType="1"/>
                </p:cNvSpPr>
                <p:nvPr/>
              </p:nvSpPr>
              <p:spPr bwMode="auto">
                <a:xfrm flipV="1">
                  <a:off x="2453" y="160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" name="Line 2377"/>
                <p:cNvSpPr>
                  <a:spLocks noChangeShapeType="1"/>
                </p:cNvSpPr>
                <p:nvPr/>
              </p:nvSpPr>
              <p:spPr bwMode="auto">
                <a:xfrm flipV="1">
                  <a:off x="2453" y="158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" name="Line 2378"/>
                <p:cNvSpPr>
                  <a:spLocks noChangeShapeType="1"/>
                </p:cNvSpPr>
                <p:nvPr/>
              </p:nvSpPr>
              <p:spPr bwMode="auto">
                <a:xfrm flipV="1">
                  <a:off x="2453" y="156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" name="Line 2379"/>
                <p:cNvSpPr>
                  <a:spLocks noChangeShapeType="1"/>
                </p:cNvSpPr>
                <p:nvPr/>
              </p:nvSpPr>
              <p:spPr bwMode="auto">
                <a:xfrm flipV="1">
                  <a:off x="2786" y="39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" name="Line 2380"/>
                <p:cNvSpPr>
                  <a:spLocks noChangeShapeType="1"/>
                </p:cNvSpPr>
                <p:nvPr/>
              </p:nvSpPr>
              <p:spPr bwMode="auto">
                <a:xfrm flipV="1">
                  <a:off x="2786" y="39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" name="Line 2381"/>
                <p:cNvSpPr>
                  <a:spLocks noChangeShapeType="1"/>
                </p:cNvSpPr>
                <p:nvPr/>
              </p:nvSpPr>
              <p:spPr bwMode="auto">
                <a:xfrm flipV="1">
                  <a:off x="2786" y="39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" name="Line 2382"/>
                <p:cNvSpPr>
                  <a:spLocks noChangeShapeType="1"/>
                </p:cNvSpPr>
                <p:nvPr/>
              </p:nvSpPr>
              <p:spPr bwMode="auto">
                <a:xfrm flipV="1">
                  <a:off x="2786" y="391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" name="Line 2383"/>
                <p:cNvSpPr>
                  <a:spLocks noChangeShapeType="1"/>
                </p:cNvSpPr>
                <p:nvPr/>
              </p:nvSpPr>
              <p:spPr bwMode="auto">
                <a:xfrm flipV="1">
                  <a:off x="2786" y="389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" name="Line 2384"/>
                <p:cNvSpPr>
                  <a:spLocks noChangeShapeType="1"/>
                </p:cNvSpPr>
                <p:nvPr/>
              </p:nvSpPr>
              <p:spPr bwMode="auto">
                <a:xfrm flipV="1">
                  <a:off x="2786" y="38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" name="Line 2385"/>
                <p:cNvSpPr>
                  <a:spLocks noChangeShapeType="1"/>
                </p:cNvSpPr>
                <p:nvPr/>
              </p:nvSpPr>
              <p:spPr bwMode="auto">
                <a:xfrm flipV="1">
                  <a:off x="2786" y="38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" name="Line 2386"/>
                <p:cNvSpPr>
                  <a:spLocks noChangeShapeType="1"/>
                </p:cNvSpPr>
                <p:nvPr/>
              </p:nvSpPr>
              <p:spPr bwMode="auto">
                <a:xfrm flipV="1">
                  <a:off x="2786" y="38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" name="Line 2387"/>
                <p:cNvSpPr>
                  <a:spLocks noChangeShapeType="1"/>
                </p:cNvSpPr>
                <p:nvPr/>
              </p:nvSpPr>
              <p:spPr bwMode="auto">
                <a:xfrm flipV="1">
                  <a:off x="2786" y="381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" name="Line 2388"/>
                <p:cNvSpPr>
                  <a:spLocks noChangeShapeType="1"/>
                </p:cNvSpPr>
                <p:nvPr/>
              </p:nvSpPr>
              <p:spPr bwMode="auto">
                <a:xfrm flipV="1">
                  <a:off x="2786" y="379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" name="Line 2389"/>
                <p:cNvSpPr>
                  <a:spLocks noChangeShapeType="1"/>
                </p:cNvSpPr>
                <p:nvPr/>
              </p:nvSpPr>
              <p:spPr bwMode="auto">
                <a:xfrm flipV="1">
                  <a:off x="2786" y="377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" name="Line 2390"/>
                <p:cNvSpPr>
                  <a:spLocks noChangeShapeType="1"/>
                </p:cNvSpPr>
                <p:nvPr/>
              </p:nvSpPr>
              <p:spPr bwMode="auto">
                <a:xfrm flipV="1">
                  <a:off x="2786" y="37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" name="Line 2391"/>
                <p:cNvSpPr>
                  <a:spLocks noChangeShapeType="1"/>
                </p:cNvSpPr>
                <p:nvPr/>
              </p:nvSpPr>
              <p:spPr bwMode="auto">
                <a:xfrm flipV="1">
                  <a:off x="2786" y="37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" name="Line 2392"/>
                <p:cNvSpPr>
                  <a:spLocks noChangeShapeType="1"/>
                </p:cNvSpPr>
                <p:nvPr/>
              </p:nvSpPr>
              <p:spPr bwMode="auto">
                <a:xfrm flipV="1">
                  <a:off x="2786" y="37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" name="Line 2393"/>
                <p:cNvSpPr>
                  <a:spLocks noChangeShapeType="1"/>
                </p:cNvSpPr>
                <p:nvPr/>
              </p:nvSpPr>
              <p:spPr bwMode="auto">
                <a:xfrm flipV="1">
                  <a:off x="2786" y="36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" name="Line 2394"/>
                <p:cNvSpPr>
                  <a:spLocks noChangeShapeType="1"/>
                </p:cNvSpPr>
                <p:nvPr/>
              </p:nvSpPr>
              <p:spPr bwMode="auto">
                <a:xfrm flipV="1">
                  <a:off x="2786" y="367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" name="Line 2395"/>
                <p:cNvSpPr>
                  <a:spLocks noChangeShapeType="1"/>
                </p:cNvSpPr>
                <p:nvPr/>
              </p:nvSpPr>
              <p:spPr bwMode="auto">
                <a:xfrm flipV="1">
                  <a:off x="2786" y="36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Line 2396"/>
                <p:cNvSpPr>
                  <a:spLocks noChangeShapeType="1"/>
                </p:cNvSpPr>
                <p:nvPr/>
              </p:nvSpPr>
              <p:spPr bwMode="auto">
                <a:xfrm flipV="1">
                  <a:off x="2786" y="36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" name="Line 2397"/>
                <p:cNvSpPr>
                  <a:spLocks noChangeShapeType="1"/>
                </p:cNvSpPr>
                <p:nvPr/>
              </p:nvSpPr>
              <p:spPr bwMode="auto">
                <a:xfrm flipV="1">
                  <a:off x="2786" y="36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" name="Line 2398"/>
                <p:cNvSpPr>
                  <a:spLocks noChangeShapeType="1"/>
                </p:cNvSpPr>
                <p:nvPr/>
              </p:nvSpPr>
              <p:spPr bwMode="auto">
                <a:xfrm flipV="1">
                  <a:off x="2786" y="35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Line 2399"/>
                <p:cNvSpPr>
                  <a:spLocks noChangeShapeType="1"/>
                </p:cNvSpPr>
                <p:nvPr/>
              </p:nvSpPr>
              <p:spPr bwMode="auto">
                <a:xfrm flipV="1">
                  <a:off x="2786" y="357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" name="Line 2400"/>
                <p:cNvSpPr>
                  <a:spLocks noChangeShapeType="1"/>
                </p:cNvSpPr>
                <p:nvPr/>
              </p:nvSpPr>
              <p:spPr bwMode="auto">
                <a:xfrm flipV="1">
                  <a:off x="2786" y="355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" name="Line 2401"/>
                <p:cNvSpPr>
                  <a:spLocks noChangeShapeType="1"/>
                </p:cNvSpPr>
                <p:nvPr/>
              </p:nvSpPr>
              <p:spPr bwMode="auto">
                <a:xfrm flipV="1">
                  <a:off x="2786" y="353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Line 2402"/>
                <p:cNvSpPr>
                  <a:spLocks noChangeShapeType="1"/>
                </p:cNvSpPr>
                <p:nvPr/>
              </p:nvSpPr>
              <p:spPr bwMode="auto">
                <a:xfrm flipV="1">
                  <a:off x="2786" y="35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" name="Line 2403"/>
                <p:cNvSpPr>
                  <a:spLocks noChangeShapeType="1"/>
                </p:cNvSpPr>
                <p:nvPr/>
              </p:nvSpPr>
              <p:spPr bwMode="auto">
                <a:xfrm flipV="1">
                  <a:off x="2786" y="34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" name="Line 2404"/>
                <p:cNvSpPr>
                  <a:spLocks noChangeShapeType="1"/>
                </p:cNvSpPr>
                <p:nvPr/>
              </p:nvSpPr>
              <p:spPr bwMode="auto">
                <a:xfrm flipV="1">
                  <a:off x="2786" y="34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Line 2405"/>
                <p:cNvSpPr>
                  <a:spLocks noChangeShapeType="1"/>
                </p:cNvSpPr>
                <p:nvPr/>
              </p:nvSpPr>
              <p:spPr bwMode="auto">
                <a:xfrm flipV="1">
                  <a:off x="2786" y="345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" name="Line 2406"/>
                <p:cNvSpPr>
                  <a:spLocks noChangeShapeType="1"/>
                </p:cNvSpPr>
                <p:nvPr/>
              </p:nvSpPr>
              <p:spPr bwMode="auto">
                <a:xfrm flipV="1">
                  <a:off x="2786" y="343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" name="Line 2407"/>
                <p:cNvSpPr>
                  <a:spLocks noChangeShapeType="1"/>
                </p:cNvSpPr>
                <p:nvPr/>
              </p:nvSpPr>
              <p:spPr bwMode="auto">
                <a:xfrm flipV="1">
                  <a:off x="2786" y="34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Line 2408"/>
                <p:cNvSpPr>
                  <a:spLocks noChangeShapeType="1"/>
                </p:cNvSpPr>
                <p:nvPr/>
              </p:nvSpPr>
              <p:spPr bwMode="auto">
                <a:xfrm flipV="1">
                  <a:off x="2786" y="33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" name="Line 2409"/>
                <p:cNvSpPr>
                  <a:spLocks noChangeShapeType="1"/>
                </p:cNvSpPr>
                <p:nvPr/>
              </p:nvSpPr>
              <p:spPr bwMode="auto">
                <a:xfrm flipV="1">
                  <a:off x="2786" y="33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" name="Line 2410"/>
                <p:cNvSpPr>
                  <a:spLocks noChangeShapeType="1"/>
                </p:cNvSpPr>
                <p:nvPr/>
              </p:nvSpPr>
              <p:spPr bwMode="auto">
                <a:xfrm flipV="1">
                  <a:off x="2786" y="334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Line 2411"/>
                <p:cNvSpPr>
                  <a:spLocks noChangeShapeType="1"/>
                </p:cNvSpPr>
                <p:nvPr/>
              </p:nvSpPr>
              <p:spPr bwMode="auto">
                <a:xfrm flipV="1">
                  <a:off x="2786" y="332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" name="Line 2412"/>
                <p:cNvSpPr>
                  <a:spLocks noChangeShapeType="1"/>
                </p:cNvSpPr>
                <p:nvPr/>
              </p:nvSpPr>
              <p:spPr bwMode="auto">
                <a:xfrm flipV="1">
                  <a:off x="2786" y="330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" name="Line 2413"/>
                <p:cNvSpPr>
                  <a:spLocks noChangeShapeType="1"/>
                </p:cNvSpPr>
                <p:nvPr/>
              </p:nvSpPr>
              <p:spPr bwMode="auto">
                <a:xfrm flipV="1">
                  <a:off x="2786" y="32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Line 2414"/>
                <p:cNvSpPr>
                  <a:spLocks noChangeShapeType="1"/>
                </p:cNvSpPr>
                <p:nvPr/>
              </p:nvSpPr>
              <p:spPr bwMode="auto">
                <a:xfrm flipV="1">
                  <a:off x="2786" y="32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" name="Line 2415"/>
                <p:cNvSpPr>
                  <a:spLocks noChangeShapeType="1"/>
                </p:cNvSpPr>
                <p:nvPr/>
              </p:nvSpPr>
              <p:spPr bwMode="auto">
                <a:xfrm flipV="1">
                  <a:off x="2786" y="32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" name="Line 2416"/>
                <p:cNvSpPr>
                  <a:spLocks noChangeShapeType="1"/>
                </p:cNvSpPr>
                <p:nvPr/>
              </p:nvSpPr>
              <p:spPr bwMode="auto">
                <a:xfrm flipV="1">
                  <a:off x="2786" y="32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Line 2417"/>
                <p:cNvSpPr>
                  <a:spLocks noChangeShapeType="1"/>
                </p:cNvSpPr>
                <p:nvPr/>
              </p:nvSpPr>
              <p:spPr bwMode="auto">
                <a:xfrm flipV="1">
                  <a:off x="2786" y="320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" name="Line 2418"/>
                <p:cNvSpPr>
                  <a:spLocks noChangeShapeType="1"/>
                </p:cNvSpPr>
                <p:nvPr/>
              </p:nvSpPr>
              <p:spPr bwMode="auto">
                <a:xfrm flipV="1">
                  <a:off x="2786" y="31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" name="Line 2419"/>
                <p:cNvSpPr>
                  <a:spLocks noChangeShapeType="1"/>
                </p:cNvSpPr>
                <p:nvPr/>
              </p:nvSpPr>
              <p:spPr bwMode="auto">
                <a:xfrm flipV="1">
                  <a:off x="2786" y="31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Line 2420"/>
                <p:cNvSpPr>
                  <a:spLocks noChangeShapeType="1"/>
                </p:cNvSpPr>
                <p:nvPr/>
              </p:nvSpPr>
              <p:spPr bwMode="auto">
                <a:xfrm flipV="1">
                  <a:off x="2786" y="31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" name="Line 2421"/>
                <p:cNvSpPr>
                  <a:spLocks noChangeShapeType="1"/>
                </p:cNvSpPr>
                <p:nvPr/>
              </p:nvSpPr>
              <p:spPr bwMode="auto">
                <a:xfrm flipV="1">
                  <a:off x="2786" y="31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" name="Line 2422"/>
                <p:cNvSpPr>
                  <a:spLocks noChangeShapeType="1"/>
                </p:cNvSpPr>
                <p:nvPr/>
              </p:nvSpPr>
              <p:spPr bwMode="auto">
                <a:xfrm flipV="1">
                  <a:off x="2786" y="310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Line 2423"/>
                <p:cNvSpPr>
                  <a:spLocks noChangeShapeType="1"/>
                </p:cNvSpPr>
                <p:nvPr/>
              </p:nvSpPr>
              <p:spPr bwMode="auto">
                <a:xfrm flipV="1">
                  <a:off x="2786" y="308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" name="Line 2424"/>
                <p:cNvSpPr>
                  <a:spLocks noChangeShapeType="1"/>
                </p:cNvSpPr>
                <p:nvPr/>
              </p:nvSpPr>
              <p:spPr bwMode="auto">
                <a:xfrm flipV="1">
                  <a:off x="2786" y="306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" name="Line 2425"/>
                <p:cNvSpPr>
                  <a:spLocks noChangeShapeType="1"/>
                </p:cNvSpPr>
                <p:nvPr/>
              </p:nvSpPr>
              <p:spPr bwMode="auto">
                <a:xfrm flipV="1">
                  <a:off x="2786" y="30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" name="Line 2426"/>
                <p:cNvSpPr>
                  <a:spLocks noChangeShapeType="1"/>
                </p:cNvSpPr>
                <p:nvPr/>
              </p:nvSpPr>
              <p:spPr bwMode="auto">
                <a:xfrm flipV="1">
                  <a:off x="2786" y="30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" name="Line 2427"/>
                <p:cNvSpPr>
                  <a:spLocks noChangeShapeType="1"/>
                </p:cNvSpPr>
                <p:nvPr/>
              </p:nvSpPr>
              <p:spPr bwMode="auto">
                <a:xfrm flipV="1">
                  <a:off x="2786" y="30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" name="Line 2428"/>
                <p:cNvSpPr>
                  <a:spLocks noChangeShapeType="1"/>
                </p:cNvSpPr>
                <p:nvPr/>
              </p:nvSpPr>
              <p:spPr bwMode="auto">
                <a:xfrm flipV="1">
                  <a:off x="2786" y="29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" name="Line 2429"/>
                <p:cNvSpPr>
                  <a:spLocks noChangeShapeType="1"/>
                </p:cNvSpPr>
                <p:nvPr/>
              </p:nvSpPr>
              <p:spPr bwMode="auto">
                <a:xfrm flipV="1">
                  <a:off x="2786" y="296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" name="Line 2430"/>
                <p:cNvSpPr>
                  <a:spLocks noChangeShapeType="1"/>
                </p:cNvSpPr>
                <p:nvPr/>
              </p:nvSpPr>
              <p:spPr bwMode="auto">
                <a:xfrm flipV="1">
                  <a:off x="2786" y="29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" name="Line 2431"/>
                <p:cNvSpPr>
                  <a:spLocks noChangeShapeType="1"/>
                </p:cNvSpPr>
                <p:nvPr/>
              </p:nvSpPr>
              <p:spPr bwMode="auto">
                <a:xfrm flipV="1">
                  <a:off x="2786" y="29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7" name="Line 2432"/>
                <p:cNvSpPr>
                  <a:spLocks noChangeShapeType="1"/>
                </p:cNvSpPr>
                <p:nvPr/>
              </p:nvSpPr>
              <p:spPr bwMode="auto">
                <a:xfrm flipV="1">
                  <a:off x="2786" y="29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8" name="Line 2433"/>
                <p:cNvSpPr>
                  <a:spLocks noChangeShapeType="1"/>
                </p:cNvSpPr>
                <p:nvPr/>
              </p:nvSpPr>
              <p:spPr bwMode="auto">
                <a:xfrm flipV="1">
                  <a:off x="2786" y="28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9" name="Line 2434"/>
                <p:cNvSpPr>
                  <a:spLocks noChangeShapeType="1"/>
                </p:cNvSpPr>
                <p:nvPr/>
              </p:nvSpPr>
              <p:spPr bwMode="auto">
                <a:xfrm flipV="1">
                  <a:off x="2786" y="286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0" name="Line 2435"/>
                <p:cNvSpPr>
                  <a:spLocks noChangeShapeType="1"/>
                </p:cNvSpPr>
                <p:nvPr/>
              </p:nvSpPr>
              <p:spPr bwMode="auto">
                <a:xfrm flipV="1">
                  <a:off x="2786" y="284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Line 2436"/>
                <p:cNvSpPr>
                  <a:spLocks noChangeShapeType="1"/>
                </p:cNvSpPr>
                <p:nvPr/>
              </p:nvSpPr>
              <p:spPr bwMode="auto">
                <a:xfrm flipV="1">
                  <a:off x="2786" y="282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2" name="Line 2437"/>
                <p:cNvSpPr>
                  <a:spLocks noChangeShapeType="1"/>
                </p:cNvSpPr>
                <p:nvPr/>
              </p:nvSpPr>
              <p:spPr bwMode="auto">
                <a:xfrm flipV="1">
                  <a:off x="2786" y="28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" name="Line 2438"/>
                <p:cNvSpPr>
                  <a:spLocks noChangeShapeType="1"/>
                </p:cNvSpPr>
                <p:nvPr/>
              </p:nvSpPr>
              <p:spPr bwMode="auto">
                <a:xfrm flipV="1">
                  <a:off x="2786" y="27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Line 2439"/>
                <p:cNvSpPr>
                  <a:spLocks noChangeShapeType="1"/>
                </p:cNvSpPr>
                <p:nvPr/>
              </p:nvSpPr>
              <p:spPr bwMode="auto">
                <a:xfrm flipV="1">
                  <a:off x="2786" y="27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5" name="Line 2440"/>
                <p:cNvSpPr>
                  <a:spLocks noChangeShapeType="1"/>
                </p:cNvSpPr>
                <p:nvPr/>
              </p:nvSpPr>
              <p:spPr bwMode="auto">
                <a:xfrm flipV="1">
                  <a:off x="2786" y="27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6" name="Line 2441"/>
                <p:cNvSpPr>
                  <a:spLocks noChangeShapeType="1"/>
                </p:cNvSpPr>
                <p:nvPr/>
              </p:nvSpPr>
              <p:spPr bwMode="auto">
                <a:xfrm flipV="1">
                  <a:off x="2786" y="272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Line 2442"/>
                <p:cNvSpPr>
                  <a:spLocks noChangeShapeType="1"/>
                </p:cNvSpPr>
                <p:nvPr/>
              </p:nvSpPr>
              <p:spPr bwMode="auto">
                <a:xfrm flipV="1">
                  <a:off x="2786" y="27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8" name="Line 2443"/>
                <p:cNvSpPr>
                  <a:spLocks noChangeShapeType="1"/>
                </p:cNvSpPr>
                <p:nvPr/>
              </p:nvSpPr>
              <p:spPr bwMode="auto">
                <a:xfrm flipV="1">
                  <a:off x="2786" y="26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9" name="Line 2444"/>
                <p:cNvSpPr>
                  <a:spLocks noChangeShapeType="1"/>
                </p:cNvSpPr>
                <p:nvPr/>
              </p:nvSpPr>
              <p:spPr bwMode="auto">
                <a:xfrm flipV="1">
                  <a:off x="2786" y="26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Line 2445"/>
                <p:cNvSpPr>
                  <a:spLocks noChangeShapeType="1"/>
                </p:cNvSpPr>
                <p:nvPr/>
              </p:nvSpPr>
              <p:spPr bwMode="auto">
                <a:xfrm flipV="1">
                  <a:off x="2786" y="26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" name="Line 2446"/>
                <p:cNvSpPr>
                  <a:spLocks noChangeShapeType="1"/>
                </p:cNvSpPr>
                <p:nvPr/>
              </p:nvSpPr>
              <p:spPr bwMode="auto">
                <a:xfrm flipV="1">
                  <a:off x="2786" y="262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2" name="Line 2447"/>
                <p:cNvSpPr>
                  <a:spLocks noChangeShapeType="1"/>
                </p:cNvSpPr>
                <p:nvPr/>
              </p:nvSpPr>
              <p:spPr bwMode="auto">
                <a:xfrm flipV="1">
                  <a:off x="2786" y="260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Line 2448"/>
                <p:cNvSpPr>
                  <a:spLocks noChangeShapeType="1"/>
                </p:cNvSpPr>
                <p:nvPr/>
              </p:nvSpPr>
              <p:spPr bwMode="auto">
                <a:xfrm flipV="1">
                  <a:off x="2786" y="25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" name="Line 2449"/>
                <p:cNvSpPr>
                  <a:spLocks noChangeShapeType="1"/>
                </p:cNvSpPr>
                <p:nvPr/>
              </p:nvSpPr>
              <p:spPr bwMode="auto">
                <a:xfrm flipV="1">
                  <a:off x="2786" y="25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" name="Line 2450"/>
                <p:cNvSpPr>
                  <a:spLocks noChangeShapeType="1"/>
                </p:cNvSpPr>
                <p:nvPr/>
              </p:nvSpPr>
              <p:spPr bwMode="auto">
                <a:xfrm flipV="1">
                  <a:off x="2786" y="25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Line 2451"/>
                <p:cNvSpPr>
                  <a:spLocks noChangeShapeType="1"/>
                </p:cNvSpPr>
                <p:nvPr/>
              </p:nvSpPr>
              <p:spPr bwMode="auto">
                <a:xfrm flipV="1">
                  <a:off x="2786" y="25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" name="Line 2452"/>
                <p:cNvSpPr>
                  <a:spLocks noChangeShapeType="1"/>
                </p:cNvSpPr>
                <p:nvPr/>
              </p:nvSpPr>
              <p:spPr bwMode="auto">
                <a:xfrm flipV="1">
                  <a:off x="2786" y="250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" name="Line 2453"/>
                <p:cNvSpPr>
                  <a:spLocks noChangeShapeType="1"/>
                </p:cNvSpPr>
                <p:nvPr/>
              </p:nvSpPr>
              <p:spPr bwMode="auto">
                <a:xfrm flipV="1">
                  <a:off x="2786" y="24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Line 2454"/>
                <p:cNvSpPr>
                  <a:spLocks noChangeShapeType="1"/>
                </p:cNvSpPr>
                <p:nvPr/>
              </p:nvSpPr>
              <p:spPr bwMode="auto">
                <a:xfrm flipV="1">
                  <a:off x="2786" y="24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" name="Line 2455"/>
                <p:cNvSpPr>
                  <a:spLocks noChangeShapeType="1"/>
                </p:cNvSpPr>
                <p:nvPr/>
              </p:nvSpPr>
              <p:spPr bwMode="auto">
                <a:xfrm flipV="1">
                  <a:off x="2786" y="24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" name="Line 2456"/>
                <p:cNvSpPr>
                  <a:spLocks noChangeShapeType="1"/>
                </p:cNvSpPr>
                <p:nvPr/>
              </p:nvSpPr>
              <p:spPr bwMode="auto">
                <a:xfrm flipV="1">
                  <a:off x="2786" y="24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Line 2457"/>
                <p:cNvSpPr>
                  <a:spLocks noChangeShapeType="1"/>
                </p:cNvSpPr>
                <p:nvPr/>
              </p:nvSpPr>
              <p:spPr bwMode="auto">
                <a:xfrm flipV="1">
                  <a:off x="2786" y="240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" name="Line 2458"/>
                <p:cNvSpPr>
                  <a:spLocks noChangeShapeType="1"/>
                </p:cNvSpPr>
                <p:nvPr/>
              </p:nvSpPr>
              <p:spPr bwMode="auto">
                <a:xfrm flipV="1">
                  <a:off x="2786" y="238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" name="Line 2459"/>
                <p:cNvSpPr>
                  <a:spLocks noChangeShapeType="1"/>
                </p:cNvSpPr>
                <p:nvPr/>
              </p:nvSpPr>
              <p:spPr bwMode="auto">
                <a:xfrm flipV="1">
                  <a:off x="2786" y="236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Line 2460"/>
                <p:cNvSpPr>
                  <a:spLocks noChangeShapeType="1"/>
                </p:cNvSpPr>
                <p:nvPr/>
              </p:nvSpPr>
              <p:spPr bwMode="auto">
                <a:xfrm flipV="1">
                  <a:off x="2786" y="23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" name="Line 2461"/>
                <p:cNvSpPr>
                  <a:spLocks noChangeShapeType="1"/>
                </p:cNvSpPr>
                <p:nvPr/>
              </p:nvSpPr>
              <p:spPr bwMode="auto">
                <a:xfrm flipV="1">
                  <a:off x="2786" y="23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" name="Line 2462"/>
                <p:cNvSpPr>
                  <a:spLocks noChangeShapeType="1"/>
                </p:cNvSpPr>
                <p:nvPr/>
              </p:nvSpPr>
              <p:spPr bwMode="auto">
                <a:xfrm flipV="1">
                  <a:off x="2786" y="23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Line 2463"/>
                <p:cNvSpPr>
                  <a:spLocks noChangeShapeType="1"/>
                </p:cNvSpPr>
                <p:nvPr/>
              </p:nvSpPr>
              <p:spPr bwMode="auto">
                <a:xfrm flipV="1">
                  <a:off x="2786" y="22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" name="Line 2464"/>
                <p:cNvSpPr>
                  <a:spLocks noChangeShapeType="1"/>
                </p:cNvSpPr>
                <p:nvPr/>
              </p:nvSpPr>
              <p:spPr bwMode="auto">
                <a:xfrm flipV="1">
                  <a:off x="2786" y="226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" name="Line 2465"/>
                <p:cNvSpPr>
                  <a:spLocks noChangeShapeType="1"/>
                </p:cNvSpPr>
                <p:nvPr/>
              </p:nvSpPr>
              <p:spPr bwMode="auto">
                <a:xfrm flipV="1">
                  <a:off x="2786" y="22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" name="Line 2466"/>
                <p:cNvSpPr>
                  <a:spLocks noChangeShapeType="1"/>
                </p:cNvSpPr>
                <p:nvPr/>
              </p:nvSpPr>
              <p:spPr bwMode="auto">
                <a:xfrm flipV="1">
                  <a:off x="2786" y="22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" name="Line 2467"/>
                <p:cNvSpPr>
                  <a:spLocks noChangeShapeType="1"/>
                </p:cNvSpPr>
                <p:nvPr/>
              </p:nvSpPr>
              <p:spPr bwMode="auto">
                <a:xfrm flipV="1">
                  <a:off x="2786" y="22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" name="Line 2468"/>
                <p:cNvSpPr>
                  <a:spLocks noChangeShapeType="1"/>
                </p:cNvSpPr>
                <p:nvPr/>
              </p:nvSpPr>
              <p:spPr bwMode="auto">
                <a:xfrm flipV="1">
                  <a:off x="2786" y="21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" name="Line 2469"/>
                <p:cNvSpPr>
                  <a:spLocks noChangeShapeType="1"/>
                </p:cNvSpPr>
                <p:nvPr/>
              </p:nvSpPr>
              <p:spPr bwMode="auto">
                <a:xfrm flipV="1">
                  <a:off x="2786" y="216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" name="Line 2470"/>
                <p:cNvSpPr>
                  <a:spLocks noChangeShapeType="1"/>
                </p:cNvSpPr>
                <p:nvPr/>
              </p:nvSpPr>
              <p:spPr bwMode="auto">
                <a:xfrm flipV="1">
                  <a:off x="2786" y="214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" name="Line 2471"/>
                <p:cNvSpPr>
                  <a:spLocks noChangeShapeType="1"/>
                </p:cNvSpPr>
                <p:nvPr/>
              </p:nvSpPr>
              <p:spPr bwMode="auto">
                <a:xfrm flipV="1">
                  <a:off x="2786" y="212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" name="Line 2472"/>
                <p:cNvSpPr>
                  <a:spLocks noChangeShapeType="1"/>
                </p:cNvSpPr>
                <p:nvPr/>
              </p:nvSpPr>
              <p:spPr bwMode="auto">
                <a:xfrm flipV="1">
                  <a:off x="2786" y="21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" name="Line 2473"/>
                <p:cNvSpPr>
                  <a:spLocks noChangeShapeType="1"/>
                </p:cNvSpPr>
                <p:nvPr/>
              </p:nvSpPr>
              <p:spPr bwMode="auto">
                <a:xfrm flipV="1">
                  <a:off x="2786" y="20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" name="Line 2474"/>
                <p:cNvSpPr>
                  <a:spLocks noChangeShapeType="1"/>
                </p:cNvSpPr>
                <p:nvPr/>
              </p:nvSpPr>
              <p:spPr bwMode="auto">
                <a:xfrm flipV="1">
                  <a:off x="2786" y="20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" name="Line 2475"/>
                <p:cNvSpPr>
                  <a:spLocks noChangeShapeType="1"/>
                </p:cNvSpPr>
                <p:nvPr/>
              </p:nvSpPr>
              <p:spPr bwMode="auto">
                <a:xfrm flipV="1">
                  <a:off x="2786" y="20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Line 2476"/>
                <p:cNvSpPr>
                  <a:spLocks noChangeShapeType="1"/>
                </p:cNvSpPr>
                <p:nvPr/>
              </p:nvSpPr>
              <p:spPr bwMode="auto">
                <a:xfrm flipV="1">
                  <a:off x="2786" y="202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" name="Line 2477"/>
                <p:cNvSpPr>
                  <a:spLocks noChangeShapeType="1"/>
                </p:cNvSpPr>
                <p:nvPr/>
              </p:nvSpPr>
              <p:spPr bwMode="auto">
                <a:xfrm flipV="1">
                  <a:off x="2786" y="20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" name="Line 2478"/>
                <p:cNvSpPr>
                  <a:spLocks noChangeShapeType="1"/>
                </p:cNvSpPr>
                <p:nvPr/>
              </p:nvSpPr>
              <p:spPr bwMode="auto">
                <a:xfrm flipV="1">
                  <a:off x="2786" y="19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Line 2479"/>
                <p:cNvSpPr>
                  <a:spLocks noChangeShapeType="1"/>
                </p:cNvSpPr>
                <p:nvPr/>
              </p:nvSpPr>
              <p:spPr bwMode="auto">
                <a:xfrm flipV="1">
                  <a:off x="2786" y="19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" name="Line 2480"/>
                <p:cNvSpPr>
                  <a:spLocks noChangeShapeType="1"/>
                </p:cNvSpPr>
                <p:nvPr/>
              </p:nvSpPr>
              <p:spPr bwMode="auto">
                <a:xfrm flipV="1">
                  <a:off x="2786" y="19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" name="Line 2481"/>
                <p:cNvSpPr>
                  <a:spLocks noChangeShapeType="1"/>
                </p:cNvSpPr>
                <p:nvPr/>
              </p:nvSpPr>
              <p:spPr bwMode="auto">
                <a:xfrm flipV="1">
                  <a:off x="2786" y="192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Line 2482"/>
                <p:cNvSpPr>
                  <a:spLocks noChangeShapeType="1"/>
                </p:cNvSpPr>
                <p:nvPr/>
              </p:nvSpPr>
              <p:spPr bwMode="auto">
                <a:xfrm flipV="1">
                  <a:off x="2786" y="190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" name="Line 2483"/>
                <p:cNvSpPr>
                  <a:spLocks noChangeShapeType="1"/>
                </p:cNvSpPr>
                <p:nvPr/>
              </p:nvSpPr>
              <p:spPr bwMode="auto">
                <a:xfrm flipV="1">
                  <a:off x="2786" y="18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" name="Line 2484"/>
                <p:cNvSpPr>
                  <a:spLocks noChangeShapeType="1"/>
                </p:cNvSpPr>
                <p:nvPr/>
              </p:nvSpPr>
              <p:spPr bwMode="auto">
                <a:xfrm flipV="1">
                  <a:off x="2786" y="18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Line 2485"/>
                <p:cNvSpPr>
                  <a:spLocks noChangeShapeType="1"/>
                </p:cNvSpPr>
                <p:nvPr/>
              </p:nvSpPr>
              <p:spPr bwMode="auto">
                <a:xfrm flipV="1">
                  <a:off x="2786" y="18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" name="Line 2486"/>
                <p:cNvSpPr>
                  <a:spLocks noChangeShapeType="1"/>
                </p:cNvSpPr>
                <p:nvPr/>
              </p:nvSpPr>
              <p:spPr bwMode="auto">
                <a:xfrm flipV="1">
                  <a:off x="2786" y="18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" name="Line 2487"/>
                <p:cNvSpPr>
                  <a:spLocks noChangeShapeType="1"/>
                </p:cNvSpPr>
                <p:nvPr/>
              </p:nvSpPr>
              <p:spPr bwMode="auto">
                <a:xfrm flipV="1">
                  <a:off x="2786" y="180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Line 2488"/>
                <p:cNvSpPr>
                  <a:spLocks noChangeShapeType="1"/>
                </p:cNvSpPr>
                <p:nvPr/>
              </p:nvSpPr>
              <p:spPr bwMode="auto">
                <a:xfrm flipV="1">
                  <a:off x="2786" y="17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" name="Line 2489"/>
                <p:cNvSpPr>
                  <a:spLocks noChangeShapeType="1"/>
                </p:cNvSpPr>
                <p:nvPr/>
              </p:nvSpPr>
              <p:spPr bwMode="auto">
                <a:xfrm flipV="1">
                  <a:off x="2786" y="17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" name="Line 2490"/>
                <p:cNvSpPr>
                  <a:spLocks noChangeShapeType="1"/>
                </p:cNvSpPr>
                <p:nvPr/>
              </p:nvSpPr>
              <p:spPr bwMode="auto">
                <a:xfrm flipV="1">
                  <a:off x="2786" y="17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Line 2491"/>
                <p:cNvSpPr>
                  <a:spLocks noChangeShapeType="1"/>
                </p:cNvSpPr>
                <p:nvPr/>
              </p:nvSpPr>
              <p:spPr bwMode="auto">
                <a:xfrm flipV="1">
                  <a:off x="2786" y="17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7" name="Line 2492"/>
                <p:cNvSpPr>
                  <a:spLocks noChangeShapeType="1"/>
                </p:cNvSpPr>
                <p:nvPr/>
              </p:nvSpPr>
              <p:spPr bwMode="auto">
                <a:xfrm flipV="1">
                  <a:off x="2786" y="170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" name="Line 2493"/>
                <p:cNvSpPr>
                  <a:spLocks noChangeShapeType="1"/>
                </p:cNvSpPr>
                <p:nvPr/>
              </p:nvSpPr>
              <p:spPr bwMode="auto">
                <a:xfrm flipV="1">
                  <a:off x="2786" y="168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Line 2494"/>
                <p:cNvSpPr>
                  <a:spLocks noChangeShapeType="1"/>
                </p:cNvSpPr>
                <p:nvPr/>
              </p:nvSpPr>
              <p:spPr bwMode="auto">
                <a:xfrm flipV="1">
                  <a:off x="2786" y="166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" name="Line 2495"/>
                <p:cNvSpPr>
                  <a:spLocks noChangeShapeType="1"/>
                </p:cNvSpPr>
                <p:nvPr/>
              </p:nvSpPr>
              <p:spPr bwMode="auto">
                <a:xfrm flipV="1">
                  <a:off x="2786" y="164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" name="Line 2496"/>
                <p:cNvSpPr>
                  <a:spLocks noChangeShapeType="1"/>
                </p:cNvSpPr>
                <p:nvPr/>
              </p:nvSpPr>
              <p:spPr bwMode="auto">
                <a:xfrm flipV="1">
                  <a:off x="2786" y="162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Line 2497"/>
                <p:cNvSpPr>
                  <a:spLocks noChangeShapeType="1"/>
                </p:cNvSpPr>
                <p:nvPr/>
              </p:nvSpPr>
              <p:spPr bwMode="auto">
                <a:xfrm flipV="1">
                  <a:off x="2786" y="160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3" name="Line 2498"/>
                <p:cNvSpPr>
                  <a:spLocks noChangeShapeType="1"/>
                </p:cNvSpPr>
                <p:nvPr/>
              </p:nvSpPr>
              <p:spPr bwMode="auto">
                <a:xfrm flipV="1">
                  <a:off x="2786" y="158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" name="Line 2499"/>
                <p:cNvSpPr>
                  <a:spLocks noChangeShapeType="1"/>
                </p:cNvSpPr>
                <p:nvPr/>
              </p:nvSpPr>
              <p:spPr bwMode="auto">
                <a:xfrm flipV="1">
                  <a:off x="2786" y="156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Line 2500"/>
                <p:cNvSpPr>
                  <a:spLocks noChangeShapeType="1"/>
                </p:cNvSpPr>
                <p:nvPr/>
              </p:nvSpPr>
              <p:spPr bwMode="auto">
                <a:xfrm flipV="1">
                  <a:off x="3117" y="39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6" name="Line 2501"/>
                <p:cNvSpPr>
                  <a:spLocks noChangeShapeType="1"/>
                </p:cNvSpPr>
                <p:nvPr/>
              </p:nvSpPr>
              <p:spPr bwMode="auto">
                <a:xfrm flipV="1">
                  <a:off x="3117" y="39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" name="Line 2502"/>
                <p:cNvSpPr>
                  <a:spLocks noChangeShapeType="1"/>
                </p:cNvSpPr>
                <p:nvPr/>
              </p:nvSpPr>
              <p:spPr bwMode="auto">
                <a:xfrm flipV="1">
                  <a:off x="3117" y="39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Line 2503"/>
                <p:cNvSpPr>
                  <a:spLocks noChangeShapeType="1"/>
                </p:cNvSpPr>
                <p:nvPr/>
              </p:nvSpPr>
              <p:spPr bwMode="auto">
                <a:xfrm flipV="1">
                  <a:off x="3117" y="391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" name="Line 2504"/>
                <p:cNvSpPr>
                  <a:spLocks noChangeShapeType="1"/>
                </p:cNvSpPr>
                <p:nvPr/>
              </p:nvSpPr>
              <p:spPr bwMode="auto">
                <a:xfrm flipV="1">
                  <a:off x="3117" y="389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0" name="Line 2505"/>
                <p:cNvSpPr>
                  <a:spLocks noChangeShapeType="1"/>
                </p:cNvSpPr>
                <p:nvPr/>
              </p:nvSpPr>
              <p:spPr bwMode="auto">
                <a:xfrm flipV="1">
                  <a:off x="3117" y="38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" name="Line 2506"/>
                <p:cNvSpPr>
                  <a:spLocks noChangeShapeType="1"/>
                </p:cNvSpPr>
                <p:nvPr/>
              </p:nvSpPr>
              <p:spPr bwMode="auto">
                <a:xfrm flipV="1">
                  <a:off x="3117" y="38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" name="Line 2507"/>
                <p:cNvSpPr>
                  <a:spLocks noChangeShapeType="1"/>
                </p:cNvSpPr>
                <p:nvPr/>
              </p:nvSpPr>
              <p:spPr bwMode="auto">
                <a:xfrm flipV="1">
                  <a:off x="3117" y="38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" name="Line 2508"/>
                <p:cNvSpPr>
                  <a:spLocks noChangeShapeType="1"/>
                </p:cNvSpPr>
                <p:nvPr/>
              </p:nvSpPr>
              <p:spPr bwMode="auto">
                <a:xfrm flipV="1">
                  <a:off x="3117" y="381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4" name="Line 2509"/>
                <p:cNvSpPr>
                  <a:spLocks noChangeShapeType="1"/>
                </p:cNvSpPr>
                <p:nvPr/>
              </p:nvSpPr>
              <p:spPr bwMode="auto">
                <a:xfrm flipV="1">
                  <a:off x="3117" y="379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" name="Line 2510"/>
                <p:cNvSpPr>
                  <a:spLocks noChangeShapeType="1"/>
                </p:cNvSpPr>
                <p:nvPr/>
              </p:nvSpPr>
              <p:spPr bwMode="auto">
                <a:xfrm flipV="1">
                  <a:off x="3117" y="377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6" name="Line 2511"/>
                <p:cNvSpPr>
                  <a:spLocks noChangeShapeType="1"/>
                </p:cNvSpPr>
                <p:nvPr/>
              </p:nvSpPr>
              <p:spPr bwMode="auto">
                <a:xfrm flipV="1">
                  <a:off x="3117" y="37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7" name="Line 2512"/>
                <p:cNvSpPr>
                  <a:spLocks noChangeShapeType="1"/>
                </p:cNvSpPr>
                <p:nvPr/>
              </p:nvSpPr>
              <p:spPr bwMode="auto">
                <a:xfrm flipV="1">
                  <a:off x="3117" y="37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8" name="Line 2513"/>
                <p:cNvSpPr>
                  <a:spLocks noChangeShapeType="1"/>
                </p:cNvSpPr>
                <p:nvPr/>
              </p:nvSpPr>
              <p:spPr bwMode="auto">
                <a:xfrm flipV="1">
                  <a:off x="3117" y="37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" name="Line 2514"/>
                <p:cNvSpPr>
                  <a:spLocks noChangeShapeType="1"/>
                </p:cNvSpPr>
                <p:nvPr/>
              </p:nvSpPr>
              <p:spPr bwMode="auto">
                <a:xfrm flipV="1">
                  <a:off x="3117" y="36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0" name="Line 2515"/>
                <p:cNvSpPr>
                  <a:spLocks noChangeShapeType="1"/>
                </p:cNvSpPr>
                <p:nvPr/>
              </p:nvSpPr>
              <p:spPr bwMode="auto">
                <a:xfrm flipV="1">
                  <a:off x="3117" y="367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Line 2516"/>
                <p:cNvSpPr>
                  <a:spLocks noChangeShapeType="1"/>
                </p:cNvSpPr>
                <p:nvPr/>
              </p:nvSpPr>
              <p:spPr bwMode="auto">
                <a:xfrm flipV="1">
                  <a:off x="3117" y="36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" name="Line 2517"/>
                <p:cNvSpPr>
                  <a:spLocks noChangeShapeType="1"/>
                </p:cNvSpPr>
                <p:nvPr/>
              </p:nvSpPr>
              <p:spPr bwMode="auto">
                <a:xfrm flipV="1">
                  <a:off x="3117" y="36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3" name="Line 2518"/>
                <p:cNvSpPr>
                  <a:spLocks noChangeShapeType="1"/>
                </p:cNvSpPr>
                <p:nvPr/>
              </p:nvSpPr>
              <p:spPr bwMode="auto">
                <a:xfrm flipV="1">
                  <a:off x="3117" y="36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Line 2519"/>
                <p:cNvSpPr>
                  <a:spLocks noChangeShapeType="1"/>
                </p:cNvSpPr>
                <p:nvPr/>
              </p:nvSpPr>
              <p:spPr bwMode="auto">
                <a:xfrm flipV="1">
                  <a:off x="3117" y="35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" name="Line 2520"/>
                <p:cNvSpPr>
                  <a:spLocks noChangeShapeType="1"/>
                </p:cNvSpPr>
                <p:nvPr/>
              </p:nvSpPr>
              <p:spPr bwMode="auto">
                <a:xfrm flipV="1">
                  <a:off x="3117" y="357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6" name="Line 2521"/>
                <p:cNvSpPr>
                  <a:spLocks noChangeShapeType="1"/>
                </p:cNvSpPr>
                <p:nvPr/>
              </p:nvSpPr>
              <p:spPr bwMode="auto">
                <a:xfrm flipV="1">
                  <a:off x="3117" y="355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Line 2522"/>
                <p:cNvSpPr>
                  <a:spLocks noChangeShapeType="1"/>
                </p:cNvSpPr>
                <p:nvPr/>
              </p:nvSpPr>
              <p:spPr bwMode="auto">
                <a:xfrm flipV="1">
                  <a:off x="3117" y="353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8" name="Line 2523"/>
                <p:cNvSpPr>
                  <a:spLocks noChangeShapeType="1"/>
                </p:cNvSpPr>
                <p:nvPr/>
              </p:nvSpPr>
              <p:spPr bwMode="auto">
                <a:xfrm flipV="1">
                  <a:off x="3117" y="35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" name="Line 2524"/>
                <p:cNvSpPr>
                  <a:spLocks noChangeShapeType="1"/>
                </p:cNvSpPr>
                <p:nvPr/>
              </p:nvSpPr>
              <p:spPr bwMode="auto">
                <a:xfrm flipV="1">
                  <a:off x="3117" y="34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Line 2525"/>
                <p:cNvSpPr>
                  <a:spLocks noChangeShapeType="1"/>
                </p:cNvSpPr>
                <p:nvPr/>
              </p:nvSpPr>
              <p:spPr bwMode="auto">
                <a:xfrm flipV="1">
                  <a:off x="3117" y="34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1" name="Line 2526"/>
                <p:cNvSpPr>
                  <a:spLocks noChangeShapeType="1"/>
                </p:cNvSpPr>
                <p:nvPr/>
              </p:nvSpPr>
              <p:spPr bwMode="auto">
                <a:xfrm flipV="1">
                  <a:off x="3117" y="345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" name="Line 2527"/>
                <p:cNvSpPr>
                  <a:spLocks noChangeShapeType="1"/>
                </p:cNvSpPr>
                <p:nvPr/>
              </p:nvSpPr>
              <p:spPr bwMode="auto">
                <a:xfrm flipV="1">
                  <a:off x="3117" y="343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Line 2528"/>
                <p:cNvSpPr>
                  <a:spLocks noChangeShapeType="1"/>
                </p:cNvSpPr>
                <p:nvPr/>
              </p:nvSpPr>
              <p:spPr bwMode="auto">
                <a:xfrm flipV="1">
                  <a:off x="3117" y="34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" name="Line 2529"/>
                <p:cNvSpPr>
                  <a:spLocks noChangeShapeType="1"/>
                </p:cNvSpPr>
                <p:nvPr/>
              </p:nvSpPr>
              <p:spPr bwMode="auto">
                <a:xfrm flipV="1">
                  <a:off x="3117" y="33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" name="Line 2530"/>
                <p:cNvSpPr>
                  <a:spLocks noChangeShapeType="1"/>
                </p:cNvSpPr>
                <p:nvPr/>
              </p:nvSpPr>
              <p:spPr bwMode="auto">
                <a:xfrm flipV="1">
                  <a:off x="3117" y="33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Line 2531"/>
                <p:cNvSpPr>
                  <a:spLocks noChangeShapeType="1"/>
                </p:cNvSpPr>
                <p:nvPr/>
              </p:nvSpPr>
              <p:spPr bwMode="auto">
                <a:xfrm flipV="1">
                  <a:off x="3117" y="334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7" name="Line 2532"/>
                <p:cNvSpPr>
                  <a:spLocks noChangeShapeType="1"/>
                </p:cNvSpPr>
                <p:nvPr/>
              </p:nvSpPr>
              <p:spPr bwMode="auto">
                <a:xfrm flipV="1">
                  <a:off x="3117" y="332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734"/>
              <p:cNvGrpSpPr>
                <a:grpSpLocks/>
              </p:cNvGrpSpPr>
              <p:nvPr/>
            </p:nvGrpSpPr>
            <p:grpSpPr bwMode="auto">
              <a:xfrm>
                <a:off x="3227" y="1562"/>
                <a:ext cx="334" cy="2412"/>
                <a:chOff x="3117" y="1562"/>
                <a:chExt cx="334" cy="2412"/>
              </a:xfrm>
            </p:grpSpPr>
            <p:sp>
              <p:nvSpPr>
                <p:cNvPr id="1528" name="Line 2534"/>
                <p:cNvSpPr>
                  <a:spLocks noChangeShapeType="1"/>
                </p:cNvSpPr>
                <p:nvPr/>
              </p:nvSpPr>
              <p:spPr bwMode="auto">
                <a:xfrm flipV="1">
                  <a:off x="3117" y="330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9" name="Line 2535"/>
                <p:cNvSpPr>
                  <a:spLocks noChangeShapeType="1"/>
                </p:cNvSpPr>
                <p:nvPr/>
              </p:nvSpPr>
              <p:spPr bwMode="auto">
                <a:xfrm flipV="1">
                  <a:off x="3117" y="32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Line 2536"/>
                <p:cNvSpPr>
                  <a:spLocks noChangeShapeType="1"/>
                </p:cNvSpPr>
                <p:nvPr/>
              </p:nvSpPr>
              <p:spPr bwMode="auto">
                <a:xfrm flipV="1">
                  <a:off x="3117" y="32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1" name="Line 2537"/>
                <p:cNvSpPr>
                  <a:spLocks noChangeShapeType="1"/>
                </p:cNvSpPr>
                <p:nvPr/>
              </p:nvSpPr>
              <p:spPr bwMode="auto">
                <a:xfrm flipV="1">
                  <a:off x="3117" y="32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2" name="Line 2538"/>
                <p:cNvSpPr>
                  <a:spLocks noChangeShapeType="1"/>
                </p:cNvSpPr>
                <p:nvPr/>
              </p:nvSpPr>
              <p:spPr bwMode="auto">
                <a:xfrm flipV="1">
                  <a:off x="3117" y="32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Line 2539"/>
                <p:cNvSpPr>
                  <a:spLocks noChangeShapeType="1"/>
                </p:cNvSpPr>
                <p:nvPr/>
              </p:nvSpPr>
              <p:spPr bwMode="auto">
                <a:xfrm flipV="1">
                  <a:off x="3117" y="320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4" name="Line 2540"/>
                <p:cNvSpPr>
                  <a:spLocks noChangeShapeType="1"/>
                </p:cNvSpPr>
                <p:nvPr/>
              </p:nvSpPr>
              <p:spPr bwMode="auto">
                <a:xfrm flipV="1">
                  <a:off x="3117" y="31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5" name="Line 2541"/>
                <p:cNvSpPr>
                  <a:spLocks noChangeShapeType="1"/>
                </p:cNvSpPr>
                <p:nvPr/>
              </p:nvSpPr>
              <p:spPr bwMode="auto">
                <a:xfrm flipV="1">
                  <a:off x="3117" y="31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Line 2542"/>
                <p:cNvSpPr>
                  <a:spLocks noChangeShapeType="1"/>
                </p:cNvSpPr>
                <p:nvPr/>
              </p:nvSpPr>
              <p:spPr bwMode="auto">
                <a:xfrm flipV="1">
                  <a:off x="3117" y="31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" name="Line 2543"/>
                <p:cNvSpPr>
                  <a:spLocks noChangeShapeType="1"/>
                </p:cNvSpPr>
                <p:nvPr/>
              </p:nvSpPr>
              <p:spPr bwMode="auto">
                <a:xfrm flipV="1">
                  <a:off x="3117" y="31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" name="Line 2544"/>
                <p:cNvSpPr>
                  <a:spLocks noChangeShapeType="1"/>
                </p:cNvSpPr>
                <p:nvPr/>
              </p:nvSpPr>
              <p:spPr bwMode="auto">
                <a:xfrm flipV="1">
                  <a:off x="3117" y="310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Line 2545"/>
                <p:cNvSpPr>
                  <a:spLocks noChangeShapeType="1"/>
                </p:cNvSpPr>
                <p:nvPr/>
              </p:nvSpPr>
              <p:spPr bwMode="auto">
                <a:xfrm flipV="1">
                  <a:off x="3117" y="308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" name="Line 2546"/>
                <p:cNvSpPr>
                  <a:spLocks noChangeShapeType="1"/>
                </p:cNvSpPr>
                <p:nvPr/>
              </p:nvSpPr>
              <p:spPr bwMode="auto">
                <a:xfrm flipV="1">
                  <a:off x="3117" y="306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" name="Line 2547"/>
                <p:cNvSpPr>
                  <a:spLocks noChangeShapeType="1"/>
                </p:cNvSpPr>
                <p:nvPr/>
              </p:nvSpPr>
              <p:spPr bwMode="auto">
                <a:xfrm flipV="1">
                  <a:off x="3117" y="30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Line 2548"/>
                <p:cNvSpPr>
                  <a:spLocks noChangeShapeType="1"/>
                </p:cNvSpPr>
                <p:nvPr/>
              </p:nvSpPr>
              <p:spPr bwMode="auto">
                <a:xfrm flipV="1">
                  <a:off x="3117" y="30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Line 2549"/>
                <p:cNvSpPr>
                  <a:spLocks noChangeShapeType="1"/>
                </p:cNvSpPr>
                <p:nvPr/>
              </p:nvSpPr>
              <p:spPr bwMode="auto">
                <a:xfrm flipV="1">
                  <a:off x="3117" y="30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" name="Line 2550"/>
                <p:cNvSpPr>
                  <a:spLocks noChangeShapeType="1"/>
                </p:cNvSpPr>
                <p:nvPr/>
              </p:nvSpPr>
              <p:spPr bwMode="auto">
                <a:xfrm flipV="1">
                  <a:off x="3117" y="29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Line 2551"/>
                <p:cNvSpPr>
                  <a:spLocks noChangeShapeType="1"/>
                </p:cNvSpPr>
                <p:nvPr/>
              </p:nvSpPr>
              <p:spPr bwMode="auto">
                <a:xfrm flipV="1">
                  <a:off x="3117" y="296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" name="Line 2552"/>
                <p:cNvSpPr>
                  <a:spLocks noChangeShapeType="1"/>
                </p:cNvSpPr>
                <p:nvPr/>
              </p:nvSpPr>
              <p:spPr bwMode="auto">
                <a:xfrm flipV="1">
                  <a:off x="3117" y="29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" name="Line 2553"/>
                <p:cNvSpPr>
                  <a:spLocks noChangeShapeType="1"/>
                </p:cNvSpPr>
                <p:nvPr/>
              </p:nvSpPr>
              <p:spPr bwMode="auto">
                <a:xfrm flipV="1">
                  <a:off x="3117" y="29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Line 2554"/>
                <p:cNvSpPr>
                  <a:spLocks noChangeShapeType="1"/>
                </p:cNvSpPr>
                <p:nvPr/>
              </p:nvSpPr>
              <p:spPr bwMode="auto">
                <a:xfrm flipV="1">
                  <a:off x="3117" y="29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" name="Line 2555"/>
                <p:cNvSpPr>
                  <a:spLocks noChangeShapeType="1"/>
                </p:cNvSpPr>
                <p:nvPr/>
              </p:nvSpPr>
              <p:spPr bwMode="auto">
                <a:xfrm flipV="1">
                  <a:off x="3117" y="28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" name="Line 2556"/>
                <p:cNvSpPr>
                  <a:spLocks noChangeShapeType="1"/>
                </p:cNvSpPr>
                <p:nvPr/>
              </p:nvSpPr>
              <p:spPr bwMode="auto">
                <a:xfrm flipV="1">
                  <a:off x="3117" y="286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Line 2557"/>
                <p:cNvSpPr>
                  <a:spLocks noChangeShapeType="1"/>
                </p:cNvSpPr>
                <p:nvPr/>
              </p:nvSpPr>
              <p:spPr bwMode="auto">
                <a:xfrm flipV="1">
                  <a:off x="3117" y="284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" name="Line 2558"/>
                <p:cNvSpPr>
                  <a:spLocks noChangeShapeType="1"/>
                </p:cNvSpPr>
                <p:nvPr/>
              </p:nvSpPr>
              <p:spPr bwMode="auto">
                <a:xfrm flipV="1">
                  <a:off x="3117" y="282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" name="Line 2559"/>
                <p:cNvSpPr>
                  <a:spLocks noChangeShapeType="1"/>
                </p:cNvSpPr>
                <p:nvPr/>
              </p:nvSpPr>
              <p:spPr bwMode="auto">
                <a:xfrm flipV="1">
                  <a:off x="3117" y="28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Line 2560"/>
                <p:cNvSpPr>
                  <a:spLocks noChangeShapeType="1"/>
                </p:cNvSpPr>
                <p:nvPr/>
              </p:nvSpPr>
              <p:spPr bwMode="auto">
                <a:xfrm flipV="1">
                  <a:off x="3117" y="27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" name="Line 2561"/>
                <p:cNvSpPr>
                  <a:spLocks noChangeShapeType="1"/>
                </p:cNvSpPr>
                <p:nvPr/>
              </p:nvSpPr>
              <p:spPr bwMode="auto">
                <a:xfrm flipV="1">
                  <a:off x="3117" y="27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" name="Line 2562"/>
                <p:cNvSpPr>
                  <a:spLocks noChangeShapeType="1"/>
                </p:cNvSpPr>
                <p:nvPr/>
              </p:nvSpPr>
              <p:spPr bwMode="auto">
                <a:xfrm flipV="1">
                  <a:off x="3117" y="27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" name="Line 2563"/>
                <p:cNvSpPr>
                  <a:spLocks noChangeShapeType="1"/>
                </p:cNvSpPr>
                <p:nvPr/>
              </p:nvSpPr>
              <p:spPr bwMode="auto">
                <a:xfrm flipV="1">
                  <a:off x="3117" y="272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Line 2564"/>
                <p:cNvSpPr>
                  <a:spLocks noChangeShapeType="1"/>
                </p:cNvSpPr>
                <p:nvPr/>
              </p:nvSpPr>
              <p:spPr bwMode="auto">
                <a:xfrm flipV="1">
                  <a:off x="3117" y="27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Line 2565"/>
                <p:cNvSpPr>
                  <a:spLocks noChangeShapeType="1"/>
                </p:cNvSpPr>
                <p:nvPr/>
              </p:nvSpPr>
              <p:spPr bwMode="auto">
                <a:xfrm flipV="1">
                  <a:off x="3117" y="26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" name="Line 2566"/>
                <p:cNvSpPr>
                  <a:spLocks noChangeShapeType="1"/>
                </p:cNvSpPr>
                <p:nvPr/>
              </p:nvSpPr>
              <p:spPr bwMode="auto">
                <a:xfrm flipV="1">
                  <a:off x="3117" y="26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" name="Line 2567"/>
                <p:cNvSpPr>
                  <a:spLocks noChangeShapeType="1"/>
                </p:cNvSpPr>
                <p:nvPr/>
              </p:nvSpPr>
              <p:spPr bwMode="auto">
                <a:xfrm flipV="1">
                  <a:off x="3117" y="26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" name="Line 2568"/>
                <p:cNvSpPr>
                  <a:spLocks noChangeShapeType="1"/>
                </p:cNvSpPr>
                <p:nvPr/>
              </p:nvSpPr>
              <p:spPr bwMode="auto">
                <a:xfrm flipV="1">
                  <a:off x="3117" y="262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" name="Line 2569"/>
                <p:cNvSpPr>
                  <a:spLocks noChangeShapeType="1"/>
                </p:cNvSpPr>
                <p:nvPr/>
              </p:nvSpPr>
              <p:spPr bwMode="auto">
                <a:xfrm flipV="1">
                  <a:off x="3117" y="260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" name="Line 2570"/>
                <p:cNvSpPr>
                  <a:spLocks noChangeShapeType="1"/>
                </p:cNvSpPr>
                <p:nvPr/>
              </p:nvSpPr>
              <p:spPr bwMode="auto">
                <a:xfrm flipV="1">
                  <a:off x="3117" y="25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" name="Line 2571"/>
                <p:cNvSpPr>
                  <a:spLocks noChangeShapeType="1"/>
                </p:cNvSpPr>
                <p:nvPr/>
              </p:nvSpPr>
              <p:spPr bwMode="auto">
                <a:xfrm flipV="1">
                  <a:off x="3117" y="25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" name="Line 2572"/>
                <p:cNvSpPr>
                  <a:spLocks noChangeShapeType="1"/>
                </p:cNvSpPr>
                <p:nvPr/>
              </p:nvSpPr>
              <p:spPr bwMode="auto">
                <a:xfrm flipV="1">
                  <a:off x="3117" y="25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Line 2573"/>
                <p:cNvSpPr>
                  <a:spLocks noChangeShapeType="1"/>
                </p:cNvSpPr>
                <p:nvPr/>
              </p:nvSpPr>
              <p:spPr bwMode="auto">
                <a:xfrm flipV="1">
                  <a:off x="3117" y="25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" name="Line 2574"/>
                <p:cNvSpPr>
                  <a:spLocks noChangeShapeType="1"/>
                </p:cNvSpPr>
                <p:nvPr/>
              </p:nvSpPr>
              <p:spPr bwMode="auto">
                <a:xfrm flipV="1">
                  <a:off x="3117" y="250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" name="Line 2575"/>
                <p:cNvSpPr>
                  <a:spLocks noChangeShapeType="1"/>
                </p:cNvSpPr>
                <p:nvPr/>
              </p:nvSpPr>
              <p:spPr bwMode="auto">
                <a:xfrm flipV="1">
                  <a:off x="3117" y="24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Line 2576"/>
                <p:cNvSpPr>
                  <a:spLocks noChangeShapeType="1"/>
                </p:cNvSpPr>
                <p:nvPr/>
              </p:nvSpPr>
              <p:spPr bwMode="auto">
                <a:xfrm flipV="1">
                  <a:off x="3117" y="24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" name="Line 2577"/>
                <p:cNvSpPr>
                  <a:spLocks noChangeShapeType="1"/>
                </p:cNvSpPr>
                <p:nvPr/>
              </p:nvSpPr>
              <p:spPr bwMode="auto">
                <a:xfrm flipV="1">
                  <a:off x="3117" y="24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" name="Line 2578"/>
                <p:cNvSpPr>
                  <a:spLocks noChangeShapeType="1"/>
                </p:cNvSpPr>
                <p:nvPr/>
              </p:nvSpPr>
              <p:spPr bwMode="auto">
                <a:xfrm flipV="1">
                  <a:off x="3117" y="24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Line 2579"/>
                <p:cNvSpPr>
                  <a:spLocks noChangeShapeType="1"/>
                </p:cNvSpPr>
                <p:nvPr/>
              </p:nvSpPr>
              <p:spPr bwMode="auto">
                <a:xfrm flipV="1">
                  <a:off x="3117" y="240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" name="Line 2580"/>
                <p:cNvSpPr>
                  <a:spLocks noChangeShapeType="1"/>
                </p:cNvSpPr>
                <p:nvPr/>
              </p:nvSpPr>
              <p:spPr bwMode="auto">
                <a:xfrm flipV="1">
                  <a:off x="3117" y="238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" name="Line 2581"/>
                <p:cNvSpPr>
                  <a:spLocks noChangeShapeType="1"/>
                </p:cNvSpPr>
                <p:nvPr/>
              </p:nvSpPr>
              <p:spPr bwMode="auto">
                <a:xfrm flipV="1">
                  <a:off x="3117" y="236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Line 2582"/>
                <p:cNvSpPr>
                  <a:spLocks noChangeShapeType="1"/>
                </p:cNvSpPr>
                <p:nvPr/>
              </p:nvSpPr>
              <p:spPr bwMode="auto">
                <a:xfrm flipV="1">
                  <a:off x="3117" y="23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" name="Line 2583"/>
                <p:cNvSpPr>
                  <a:spLocks noChangeShapeType="1"/>
                </p:cNvSpPr>
                <p:nvPr/>
              </p:nvSpPr>
              <p:spPr bwMode="auto">
                <a:xfrm flipV="1">
                  <a:off x="3117" y="23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" name="Line 2584"/>
                <p:cNvSpPr>
                  <a:spLocks noChangeShapeType="1"/>
                </p:cNvSpPr>
                <p:nvPr/>
              </p:nvSpPr>
              <p:spPr bwMode="auto">
                <a:xfrm flipV="1">
                  <a:off x="3117" y="23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Line 2585"/>
                <p:cNvSpPr>
                  <a:spLocks noChangeShapeType="1"/>
                </p:cNvSpPr>
                <p:nvPr/>
              </p:nvSpPr>
              <p:spPr bwMode="auto">
                <a:xfrm flipV="1">
                  <a:off x="3117" y="22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" name="Line 2586"/>
                <p:cNvSpPr>
                  <a:spLocks noChangeShapeType="1"/>
                </p:cNvSpPr>
                <p:nvPr/>
              </p:nvSpPr>
              <p:spPr bwMode="auto">
                <a:xfrm flipV="1">
                  <a:off x="3117" y="226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" name="Line 2587"/>
                <p:cNvSpPr>
                  <a:spLocks noChangeShapeType="1"/>
                </p:cNvSpPr>
                <p:nvPr/>
              </p:nvSpPr>
              <p:spPr bwMode="auto">
                <a:xfrm flipV="1">
                  <a:off x="3117" y="22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Line 2588"/>
                <p:cNvSpPr>
                  <a:spLocks noChangeShapeType="1"/>
                </p:cNvSpPr>
                <p:nvPr/>
              </p:nvSpPr>
              <p:spPr bwMode="auto">
                <a:xfrm flipV="1">
                  <a:off x="3117" y="22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" name="Line 2589"/>
                <p:cNvSpPr>
                  <a:spLocks noChangeShapeType="1"/>
                </p:cNvSpPr>
                <p:nvPr/>
              </p:nvSpPr>
              <p:spPr bwMode="auto">
                <a:xfrm flipV="1">
                  <a:off x="3117" y="22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" name="Line 2590"/>
                <p:cNvSpPr>
                  <a:spLocks noChangeShapeType="1"/>
                </p:cNvSpPr>
                <p:nvPr/>
              </p:nvSpPr>
              <p:spPr bwMode="auto">
                <a:xfrm flipV="1">
                  <a:off x="3117" y="21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Line 2591"/>
                <p:cNvSpPr>
                  <a:spLocks noChangeShapeType="1"/>
                </p:cNvSpPr>
                <p:nvPr/>
              </p:nvSpPr>
              <p:spPr bwMode="auto">
                <a:xfrm flipV="1">
                  <a:off x="3117" y="216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" name="Line 2592"/>
                <p:cNvSpPr>
                  <a:spLocks noChangeShapeType="1"/>
                </p:cNvSpPr>
                <p:nvPr/>
              </p:nvSpPr>
              <p:spPr bwMode="auto">
                <a:xfrm flipV="1">
                  <a:off x="3117" y="214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" name="Line 2593"/>
                <p:cNvSpPr>
                  <a:spLocks noChangeShapeType="1"/>
                </p:cNvSpPr>
                <p:nvPr/>
              </p:nvSpPr>
              <p:spPr bwMode="auto">
                <a:xfrm flipV="1">
                  <a:off x="3117" y="212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Line 2594"/>
                <p:cNvSpPr>
                  <a:spLocks noChangeShapeType="1"/>
                </p:cNvSpPr>
                <p:nvPr/>
              </p:nvSpPr>
              <p:spPr bwMode="auto">
                <a:xfrm flipV="1">
                  <a:off x="3117" y="21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" name="Line 2595"/>
                <p:cNvSpPr>
                  <a:spLocks noChangeShapeType="1"/>
                </p:cNvSpPr>
                <p:nvPr/>
              </p:nvSpPr>
              <p:spPr bwMode="auto">
                <a:xfrm flipV="1">
                  <a:off x="3117" y="20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" name="Line 2596"/>
                <p:cNvSpPr>
                  <a:spLocks noChangeShapeType="1"/>
                </p:cNvSpPr>
                <p:nvPr/>
              </p:nvSpPr>
              <p:spPr bwMode="auto">
                <a:xfrm flipV="1">
                  <a:off x="3117" y="20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Line 2597"/>
                <p:cNvSpPr>
                  <a:spLocks noChangeShapeType="1"/>
                </p:cNvSpPr>
                <p:nvPr/>
              </p:nvSpPr>
              <p:spPr bwMode="auto">
                <a:xfrm flipV="1">
                  <a:off x="3117" y="20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" name="Line 2598"/>
                <p:cNvSpPr>
                  <a:spLocks noChangeShapeType="1"/>
                </p:cNvSpPr>
                <p:nvPr/>
              </p:nvSpPr>
              <p:spPr bwMode="auto">
                <a:xfrm flipV="1">
                  <a:off x="3117" y="202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" name="Line 2599"/>
                <p:cNvSpPr>
                  <a:spLocks noChangeShapeType="1"/>
                </p:cNvSpPr>
                <p:nvPr/>
              </p:nvSpPr>
              <p:spPr bwMode="auto">
                <a:xfrm flipV="1">
                  <a:off x="3117" y="20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Line 2600"/>
                <p:cNvSpPr>
                  <a:spLocks noChangeShapeType="1"/>
                </p:cNvSpPr>
                <p:nvPr/>
              </p:nvSpPr>
              <p:spPr bwMode="auto">
                <a:xfrm flipV="1">
                  <a:off x="3117" y="19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" name="Line 2601"/>
                <p:cNvSpPr>
                  <a:spLocks noChangeShapeType="1"/>
                </p:cNvSpPr>
                <p:nvPr/>
              </p:nvSpPr>
              <p:spPr bwMode="auto">
                <a:xfrm flipV="1">
                  <a:off x="3117" y="19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" name="Line 2602"/>
                <p:cNvSpPr>
                  <a:spLocks noChangeShapeType="1"/>
                </p:cNvSpPr>
                <p:nvPr/>
              </p:nvSpPr>
              <p:spPr bwMode="auto">
                <a:xfrm flipV="1">
                  <a:off x="3117" y="19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" name="Line 2603"/>
                <p:cNvSpPr>
                  <a:spLocks noChangeShapeType="1"/>
                </p:cNvSpPr>
                <p:nvPr/>
              </p:nvSpPr>
              <p:spPr bwMode="auto">
                <a:xfrm flipV="1">
                  <a:off x="3117" y="192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" name="Line 2604"/>
                <p:cNvSpPr>
                  <a:spLocks noChangeShapeType="1"/>
                </p:cNvSpPr>
                <p:nvPr/>
              </p:nvSpPr>
              <p:spPr bwMode="auto">
                <a:xfrm flipV="1">
                  <a:off x="3117" y="190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" name="Line 2605"/>
                <p:cNvSpPr>
                  <a:spLocks noChangeShapeType="1"/>
                </p:cNvSpPr>
                <p:nvPr/>
              </p:nvSpPr>
              <p:spPr bwMode="auto">
                <a:xfrm flipV="1">
                  <a:off x="3117" y="18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" name="Line 2606"/>
                <p:cNvSpPr>
                  <a:spLocks noChangeShapeType="1"/>
                </p:cNvSpPr>
                <p:nvPr/>
              </p:nvSpPr>
              <p:spPr bwMode="auto">
                <a:xfrm flipV="1">
                  <a:off x="3117" y="18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" name="Line 2607"/>
                <p:cNvSpPr>
                  <a:spLocks noChangeShapeType="1"/>
                </p:cNvSpPr>
                <p:nvPr/>
              </p:nvSpPr>
              <p:spPr bwMode="auto">
                <a:xfrm flipV="1">
                  <a:off x="3117" y="18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" name="Line 2608"/>
                <p:cNvSpPr>
                  <a:spLocks noChangeShapeType="1"/>
                </p:cNvSpPr>
                <p:nvPr/>
              </p:nvSpPr>
              <p:spPr bwMode="auto">
                <a:xfrm flipV="1">
                  <a:off x="3117" y="18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" name="Line 2609"/>
                <p:cNvSpPr>
                  <a:spLocks noChangeShapeType="1"/>
                </p:cNvSpPr>
                <p:nvPr/>
              </p:nvSpPr>
              <p:spPr bwMode="auto">
                <a:xfrm flipV="1">
                  <a:off x="3117" y="180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" name="Line 2610"/>
                <p:cNvSpPr>
                  <a:spLocks noChangeShapeType="1"/>
                </p:cNvSpPr>
                <p:nvPr/>
              </p:nvSpPr>
              <p:spPr bwMode="auto">
                <a:xfrm flipV="1">
                  <a:off x="3117" y="17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" name="Line 2611"/>
                <p:cNvSpPr>
                  <a:spLocks noChangeShapeType="1"/>
                </p:cNvSpPr>
                <p:nvPr/>
              </p:nvSpPr>
              <p:spPr bwMode="auto">
                <a:xfrm flipV="1">
                  <a:off x="3117" y="17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" name="Line 2612"/>
                <p:cNvSpPr>
                  <a:spLocks noChangeShapeType="1"/>
                </p:cNvSpPr>
                <p:nvPr/>
              </p:nvSpPr>
              <p:spPr bwMode="auto">
                <a:xfrm flipV="1">
                  <a:off x="3117" y="17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Line 2613"/>
                <p:cNvSpPr>
                  <a:spLocks noChangeShapeType="1"/>
                </p:cNvSpPr>
                <p:nvPr/>
              </p:nvSpPr>
              <p:spPr bwMode="auto">
                <a:xfrm flipV="1">
                  <a:off x="3117" y="17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" name="Line 2614"/>
                <p:cNvSpPr>
                  <a:spLocks noChangeShapeType="1"/>
                </p:cNvSpPr>
                <p:nvPr/>
              </p:nvSpPr>
              <p:spPr bwMode="auto">
                <a:xfrm flipV="1">
                  <a:off x="3117" y="170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" name="Line 2615"/>
                <p:cNvSpPr>
                  <a:spLocks noChangeShapeType="1"/>
                </p:cNvSpPr>
                <p:nvPr/>
              </p:nvSpPr>
              <p:spPr bwMode="auto">
                <a:xfrm flipV="1">
                  <a:off x="3117" y="168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Line 2616"/>
                <p:cNvSpPr>
                  <a:spLocks noChangeShapeType="1"/>
                </p:cNvSpPr>
                <p:nvPr/>
              </p:nvSpPr>
              <p:spPr bwMode="auto">
                <a:xfrm flipV="1">
                  <a:off x="3117" y="166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" name="Line 2617"/>
                <p:cNvSpPr>
                  <a:spLocks noChangeShapeType="1"/>
                </p:cNvSpPr>
                <p:nvPr/>
              </p:nvSpPr>
              <p:spPr bwMode="auto">
                <a:xfrm flipV="1">
                  <a:off x="3117" y="164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" name="Line 2618"/>
                <p:cNvSpPr>
                  <a:spLocks noChangeShapeType="1"/>
                </p:cNvSpPr>
                <p:nvPr/>
              </p:nvSpPr>
              <p:spPr bwMode="auto">
                <a:xfrm flipV="1">
                  <a:off x="3117" y="162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Line 2619"/>
                <p:cNvSpPr>
                  <a:spLocks noChangeShapeType="1"/>
                </p:cNvSpPr>
                <p:nvPr/>
              </p:nvSpPr>
              <p:spPr bwMode="auto">
                <a:xfrm flipV="1">
                  <a:off x="3117" y="160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" name="Line 2620"/>
                <p:cNvSpPr>
                  <a:spLocks noChangeShapeType="1"/>
                </p:cNvSpPr>
                <p:nvPr/>
              </p:nvSpPr>
              <p:spPr bwMode="auto">
                <a:xfrm flipV="1">
                  <a:off x="3117" y="158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" name="Line 2621"/>
                <p:cNvSpPr>
                  <a:spLocks noChangeShapeType="1"/>
                </p:cNvSpPr>
                <p:nvPr/>
              </p:nvSpPr>
              <p:spPr bwMode="auto">
                <a:xfrm flipV="1">
                  <a:off x="3117" y="156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Line 2622"/>
                <p:cNvSpPr>
                  <a:spLocks noChangeShapeType="1"/>
                </p:cNvSpPr>
                <p:nvPr/>
              </p:nvSpPr>
              <p:spPr bwMode="auto">
                <a:xfrm flipV="1">
                  <a:off x="3450" y="39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" name="Line 2623"/>
                <p:cNvSpPr>
                  <a:spLocks noChangeShapeType="1"/>
                </p:cNvSpPr>
                <p:nvPr/>
              </p:nvSpPr>
              <p:spPr bwMode="auto">
                <a:xfrm flipV="1">
                  <a:off x="3450" y="39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" name="Line 2624"/>
                <p:cNvSpPr>
                  <a:spLocks noChangeShapeType="1"/>
                </p:cNvSpPr>
                <p:nvPr/>
              </p:nvSpPr>
              <p:spPr bwMode="auto">
                <a:xfrm flipV="1">
                  <a:off x="3450" y="39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Line 2625"/>
                <p:cNvSpPr>
                  <a:spLocks noChangeShapeType="1"/>
                </p:cNvSpPr>
                <p:nvPr/>
              </p:nvSpPr>
              <p:spPr bwMode="auto">
                <a:xfrm flipV="1">
                  <a:off x="3450" y="391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" name="Line 2626"/>
                <p:cNvSpPr>
                  <a:spLocks noChangeShapeType="1"/>
                </p:cNvSpPr>
                <p:nvPr/>
              </p:nvSpPr>
              <p:spPr bwMode="auto">
                <a:xfrm flipV="1">
                  <a:off x="3450" y="389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" name="Line 2627"/>
                <p:cNvSpPr>
                  <a:spLocks noChangeShapeType="1"/>
                </p:cNvSpPr>
                <p:nvPr/>
              </p:nvSpPr>
              <p:spPr bwMode="auto">
                <a:xfrm flipV="1">
                  <a:off x="3450" y="38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Line 2628"/>
                <p:cNvSpPr>
                  <a:spLocks noChangeShapeType="1"/>
                </p:cNvSpPr>
                <p:nvPr/>
              </p:nvSpPr>
              <p:spPr bwMode="auto">
                <a:xfrm flipV="1">
                  <a:off x="3450" y="38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" name="Line 2629"/>
                <p:cNvSpPr>
                  <a:spLocks noChangeShapeType="1"/>
                </p:cNvSpPr>
                <p:nvPr/>
              </p:nvSpPr>
              <p:spPr bwMode="auto">
                <a:xfrm flipV="1">
                  <a:off x="3450" y="38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" name="Line 2630"/>
                <p:cNvSpPr>
                  <a:spLocks noChangeShapeType="1"/>
                </p:cNvSpPr>
                <p:nvPr/>
              </p:nvSpPr>
              <p:spPr bwMode="auto">
                <a:xfrm flipV="1">
                  <a:off x="3450" y="381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Line 2631"/>
                <p:cNvSpPr>
                  <a:spLocks noChangeShapeType="1"/>
                </p:cNvSpPr>
                <p:nvPr/>
              </p:nvSpPr>
              <p:spPr bwMode="auto">
                <a:xfrm flipV="1">
                  <a:off x="3450" y="379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" name="Line 2632"/>
                <p:cNvSpPr>
                  <a:spLocks noChangeShapeType="1"/>
                </p:cNvSpPr>
                <p:nvPr/>
              </p:nvSpPr>
              <p:spPr bwMode="auto">
                <a:xfrm flipV="1">
                  <a:off x="3450" y="377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" name="Line 2633"/>
                <p:cNvSpPr>
                  <a:spLocks noChangeShapeType="1"/>
                </p:cNvSpPr>
                <p:nvPr/>
              </p:nvSpPr>
              <p:spPr bwMode="auto">
                <a:xfrm flipV="1">
                  <a:off x="3450" y="37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Line 2634"/>
                <p:cNvSpPr>
                  <a:spLocks noChangeShapeType="1"/>
                </p:cNvSpPr>
                <p:nvPr/>
              </p:nvSpPr>
              <p:spPr bwMode="auto">
                <a:xfrm flipV="1">
                  <a:off x="3450" y="37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" name="Line 2635"/>
                <p:cNvSpPr>
                  <a:spLocks noChangeShapeType="1"/>
                </p:cNvSpPr>
                <p:nvPr/>
              </p:nvSpPr>
              <p:spPr bwMode="auto">
                <a:xfrm flipV="1">
                  <a:off x="3450" y="37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" name="Line 2636"/>
                <p:cNvSpPr>
                  <a:spLocks noChangeShapeType="1"/>
                </p:cNvSpPr>
                <p:nvPr/>
              </p:nvSpPr>
              <p:spPr bwMode="auto">
                <a:xfrm flipV="1">
                  <a:off x="3450" y="36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Line 2637"/>
                <p:cNvSpPr>
                  <a:spLocks noChangeShapeType="1"/>
                </p:cNvSpPr>
                <p:nvPr/>
              </p:nvSpPr>
              <p:spPr bwMode="auto">
                <a:xfrm flipV="1">
                  <a:off x="3450" y="367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" name="Line 2638"/>
                <p:cNvSpPr>
                  <a:spLocks noChangeShapeType="1"/>
                </p:cNvSpPr>
                <p:nvPr/>
              </p:nvSpPr>
              <p:spPr bwMode="auto">
                <a:xfrm flipV="1">
                  <a:off x="3450" y="36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" name="Line 2639"/>
                <p:cNvSpPr>
                  <a:spLocks noChangeShapeType="1"/>
                </p:cNvSpPr>
                <p:nvPr/>
              </p:nvSpPr>
              <p:spPr bwMode="auto">
                <a:xfrm flipV="1">
                  <a:off x="3450" y="36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Line 2640"/>
                <p:cNvSpPr>
                  <a:spLocks noChangeShapeType="1"/>
                </p:cNvSpPr>
                <p:nvPr/>
              </p:nvSpPr>
              <p:spPr bwMode="auto">
                <a:xfrm flipV="1">
                  <a:off x="3450" y="36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" name="Line 2641"/>
                <p:cNvSpPr>
                  <a:spLocks noChangeShapeType="1"/>
                </p:cNvSpPr>
                <p:nvPr/>
              </p:nvSpPr>
              <p:spPr bwMode="auto">
                <a:xfrm flipV="1">
                  <a:off x="3450" y="35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" name="Line 2642"/>
                <p:cNvSpPr>
                  <a:spLocks noChangeShapeType="1"/>
                </p:cNvSpPr>
                <p:nvPr/>
              </p:nvSpPr>
              <p:spPr bwMode="auto">
                <a:xfrm flipV="1">
                  <a:off x="3450" y="357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" name="Line 2643"/>
                <p:cNvSpPr>
                  <a:spLocks noChangeShapeType="1"/>
                </p:cNvSpPr>
                <p:nvPr/>
              </p:nvSpPr>
              <p:spPr bwMode="auto">
                <a:xfrm flipV="1">
                  <a:off x="3450" y="355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" name="Line 2644"/>
                <p:cNvSpPr>
                  <a:spLocks noChangeShapeType="1"/>
                </p:cNvSpPr>
                <p:nvPr/>
              </p:nvSpPr>
              <p:spPr bwMode="auto">
                <a:xfrm flipV="1">
                  <a:off x="3450" y="353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" name="Line 2645"/>
                <p:cNvSpPr>
                  <a:spLocks noChangeShapeType="1"/>
                </p:cNvSpPr>
                <p:nvPr/>
              </p:nvSpPr>
              <p:spPr bwMode="auto">
                <a:xfrm flipV="1">
                  <a:off x="3450" y="35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" name="Line 2646"/>
                <p:cNvSpPr>
                  <a:spLocks noChangeShapeType="1"/>
                </p:cNvSpPr>
                <p:nvPr/>
              </p:nvSpPr>
              <p:spPr bwMode="auto">
                <a:xfrm flipV="1">
                  <a:off x="3450" y="34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" name="Line 2647"/>
                <p:cNvSpPr>
                  <a:spLocks noChangeShapeType="1"/>
                </p:cNvSpPr>
                <p:nvPr/>
              </p:nvSpPr>
              <p:spPr bwMode="auto">
                <a:xfrm flipV="1">
                  <a:off x="3450" y="34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" name="Line 2648"/>
                <p:cNvSpPr>
                  <a:spLocks noChangeShapeType="1"/>
                </p:cNvSpPr>
                <p:nvPr/>
              </p:nvSpPr>
              <p:spPr bwMode="auto">
                <a:xfrm flipV="1">
                  <a:off x="3450" y="345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" name="Line 2649"/>
                <p:cNvSpPr>
                  <a:spLocks noChangeShapeType="1"/>
                </p:cNvSpPr>
                <p:nvPr/>
              </p:nvSpPr>
              <p:spPr bwMode="auto">
                <a:xfrm flipV="1">
                  <a:off x="3450" y="343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" name="Line 2650"/>
                <p:cNvSpPr>
                  <a:spLocks noChangeShapeType="1"/>
                </p:cNvSpPr>
                <p:nvPr/>
              </p:nvSpPr>
              <p:spPr bwMode="auto">
                <a:xfrm flipV="1">
                  <a:off x="3450" y="34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" name="Line 2651"/>
                <p:cNvSpPr>
                  <a:spLocks noChangeShapeType="1"/>
                </p:cNvSpPr>
                <p:nvPr/>
              </p:nvSpPr>
              <p:spPr bwMode="auto">
                <a:xfrm flipV="1">
                  <a:off x="3450" y="33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" name="Line 2652"/>
                <p:cNvSpPr>
                  <a:spLocks noChangeShapeType="1"/>
                </p:cNvSpPr>
                <p:nvPr/>
              </p:nvSpPr>
              <p:spPr bwMode="auto">
                <a:xfrm flipV="1">
                  <a:off x="3450" y="33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" name="Line 2653"/>
                <p:cNvSpPr>
                  <a:spLocks noChangeShapeType="1"/>
                </p:cNvSpPr>
                <p:nvPr/>
              </p:nvSpPr>
              <p:spPr bwMode="auto">
                <a:xfrm flipV="1">
                  <a:off x="3450" y="334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" name="Line 2654"/>
                <p:cNvSpPr>
                  <a:spLocks noChangeShapeType="1"/>
                </p:cNvSpPr>
                <p:nvPr/>
              </p:nvSpPr>
              <p:spPr bwMode="auto">
                <a:xfrm flipV="1">
                  <a:off x="3450" y="332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" name="Line 2655"/>
                <p:cNvSpPr>
                  <a:spLocks noChangeShapeType="1"/>
                </p:cNvSpPr>
                <p:nvPr/>
              </p:nvSpPr>
              <p:spPr bwMode="auto">
                <a:xfrm flipV="1">
                  <a:off x="3450" y="330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" name="Line 2656"/>
                <p:cNvSpPr>
                  <a:spLocks noChangeShapeType="1"/>
                </p:cNvSpPr>
                <p:nvPr/>
              </p:nvSpPr>
              <p:spPr bwMode="auto">
                <a:xfrm flipV="1">
                  <a:off x="3450" y="32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" name="Line 2657"/>
                <p:cNvSpPr>
                  <a:spLocks noChangeShapeType="1"/>
                </p:cNvSpPr>
                <p:nvPr/>
              </p:nvSpPr>
              <p:spPr bwMode="auto">
                <a:xfrm flipV="1">
                  <a:off x="3450" y="32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" name="Line 2658"/>
                <p:cNvSpPr>
                  <a:spLocks noChangeShapeType="1"/>
                </p:cNvSpPr>
                <p:nvPr/>
              </p:nvSpPr>
              <p:spPr bwMode="auto">
                <a:xfrm flipV="1">
                  <a:off x="3450" y="32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" name="Line 2659"/>
                <p:cNvSpPr>
                  <a:spLocks noChangeShapeType="1"/>
                </p:cNvSpPr>
                <p:nvPr/>
              </p:nvSpPr>
              <p:spPr bwMode="auto">
                <a:xfrm flipV="1">
                  <a:off x="3450" y="32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" name="Line 2660"/>
                <p:cNvSpPr>
                  <a:spLocks noChangeShapeType="1"/>
                </p:cNvSpPr>
                <p:nvPr/>
              </p:nvSpPr>
              <p:spPr bwMode="auto">
                <a:xfrm flipV="1">
                  <a:off x="3450" y="320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" name="Line 2661"/>
                <p:cNvSpPr>
                  <a:spLocks noChangeShapeType="1"/>
                </p:cNvSpPr>
                <p:nvPr/>
              </p:nvSpPr>
              <p:spPr bwMode="auto">
                <a:xfrm flipV="1">
                  <a:off x="3450" y="31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" name="Line 2662"/>
                <p:cNvSpPr>
                  <a:spLocks noChangeShapeType="1"/>
                </p:cNvSpPr>
                <p:nvPr/>
              </p:nvSpPr>
              <p:spPr bwMode="auto">
                <a:xfrm flipV="1">
                  <a:off x="3450" y="31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" name="Line 2663"/>
                <p:cNvSpPr>
                  <a:spLocks noChangeShapeType="1"/>
                </p:cNvSpPr>
                <p:nvPr/>
              </p:nvSpPr>
              <p:spPr bwMode="auto">
                <a:xfrm flipV="1">
                  <a:off x="3450" y="31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" name="Line 2664"/>
                <p:cNvSpPr>
                  <a:spLocks noChangeShapeType="1"/>
                </p:cNvSpPr>
                <p:nvPr/>
              </p:nvSpPr>
              <p:spPr bwMode="auto">
                <a:xfrm flipV="1">
                  <a:off x="3450" y="31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" name="Line 2665"/>
                <p:cNvSpPr>
                  <a:spLocks noChangeShapeType="1"/>
                </p:cNvSpPr>
                <p:nvPr/>
              </p:nvSpPr>
              <p:spPr bwMode="auto">
                <a:xfrm flipV="1">
                  <a:off x="3450" y="310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" name="Line 2666"/>
                <p:cNvSpPr>
                  <a:spLocks noChangeShapeType="1"/>
                </p:cNvSpPr>
                <p:nvPr/>
              </p:nvSpPr>
              <p:spPr bwMode="auto">
                <a:xfrm flipV="1">
                  <a:off x="3450" y="308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" name="Line 2667"/>
                <p:cNvSpPr>
                  <a:spLocks noChangeShapeType="1"/>
                </p:cNvSpPr>
                <p:nvPr/>
              </p:nvSpPr>
              <p:spPr bwMode="auto">
                <a:xfrm flipV="1">
                  <a:off x="3450" y="306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" name="Line 2668"/>
                <p:cNvSpPr>
                  <a:spLocks noChangeShapeType="1"/>
                </p:cNvSpPr>
                <p:nvPr/>
              </p:nvSpPr>
              <p:spPr bwMode="auto">
                <a:xfrm flipV="1">
                  <a:off x="3450" y="30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" name="Line 2669"/>
                <p:cNvSpPr>
                  <a:spLocks noChangeShapeType="1"/>
                </p:cNvSpPr>
                <p:nvPr/>
              </p:nvSpPr>
              <p:spPr bwMode="auto">
                <a:xfrm flipV="1">
                  <a:off x="3450" y="30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" name="Line 2670"/>
                <p:cNvSpPr>
                  <a:spLocks noChangeShapeType="1"/>
                </p:cNvSpPr>
                <p:nvPr/>
              </p:nvSpPr>
              <p:spPr bwMode="auto">
                <a:xfrm flipV="1">
                  <a:off x="3450" y="30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" name="Line 2671"/>
                <p:cNvSpPr>
                  <a:spLocks noChangeShapeType="1"/>
                </p:cNvSpPr>
                <p:nvPr/>
              </p:nvSpPr>
              <p:spPr bwMode="auto">
                <a:xfrm flipV="1">
                  <a:off x="3450" y="29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" name="Line 2672"/>
                <p:cNvSpPr>
                  <a:spLocks noChangeShapeType="1"/>
                </p:cNvSpPr>
                <p:nvPr/>
              </p:nvSpPr>
              <p:spPr bwMode="auto">
                <a:xfrm flipV="1">
                  <a:off x="3450" y="296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" name="Line 2673"/>
                <p:cNvSpPr>
                  <a:spLocks noChangeShapeType="1"/>
                </p:cNvSpPr>
                <p:nvPr/>
              </p:nvSpPr>
              <p:spPr bwMode="auto">
                <a:xfrm flipV="1">
                  <a:off x="3450" y="29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" name="Line 2674"/>
                <p:cNvSpPr>
                  <a:spLocks noChangeShapeType="1"/>
                </p:cNvSpPr>
                <p:nvPr/>
              </p:nvSpPr>
              <p:spPr bwMode="auto">
                <a:xfrm flipV="1">
                  <a:off x="3450" y="29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" name="Line 2675"/>
                <p:cNvSpPr>
                  <a:spLocks noChangeShapeType="1"/>
                </p:cNvSpPr>
                <p:nvPr/>
              </p:nvSpPr>
              <p:spPr bwMode="auto">
                <a:xfrm flipV="1">
                  <a:off x="3450" y="29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" name="Line 2676"/>
                <p:cNvSpPr>
                  <a:spLocks noChangeShapeType="1"/>
                </p:cNvSpPr>
                <p:nvPr/>
              </p:nvSpPr>
              <p:spPr bwMode="auto">
                <a:xfrm flipV="1">
                  <a:off x="3450" y="28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" name="Line 2677"/>
                <p:cNvSpPr>
                  <a:spLocks noChangeShapeType="1"/>
                </p:cNvSpPr>
                <p:nvPr/>
              </p:nvSpPr>
              <p:spPr bwMode="auto">
                <a:xfrm flipV="1">
                  <a:off x="3450" y="286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" name="Line 2678"/>
                <p:cNvSpPr>
                  <a:spLocks noChangeShapeType="1"/>
                </p:cNvSpPr>
                <p:nvPr/>
              </p:nvSpPr>
              <p:spPr bwMode="auto">
                <a:xfrm flipV="1">
                  <a:off x="3450" y="284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" name="Line 2679"/>
                <p:cNvSpPr>
                  <a:spLocks noChangeShapeType="1"/>
                </p:cNvSpPr>
                <p:nvPr/>
              </p:nvSpPr>
              <p:spPr bwMode="auto">
                <a:xfrm flipV="1">
                  <a:off x="3450" y="282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" name="Line 2680"/>
                <p:cNvSpPr>
                  <a:spLocks noChangeShapeType="1"/>
                </p:cNvSpPr>
                <p:nvPr/>
              </p:nvSpPr>
              <p:spPr bwMode="auto">
                <a:xfrm flipV="1">
                  <a:off x="3450" y="28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" name="Line 2681"/>
                <p:cNvSpPr>
                  <a:spLocks noChangeShapeType="1"/>
                </p:cNvSpPr>
                <p:nvPr/>
              </p:nvSpPr>
              <p:spPr bwMode="auto">
                <a:xfrm flipV="1">
                  <a:off x="3450" y="27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" name="Line 2682"/>
                <p:cNvSpPr>
                  <a:spLocks noChangeShapeType="1"/>
                </p:cNvSpPr>
                <p:nvPr/>
              </p:nvSpPr>
              <p:spPr bwMode="auto">
                <a:xfrm flipV="1">
                  <a:off x="3450" y="27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" name="Line 2683"/>
                <p:cNvSpPr>
                  <a:spLocks noChangeShapeType="1"/>
                </p:cNvSpPr>
                <p:nvPr/>
              </p:nvSpPr>
              <p:spPr bwMode="auto">
                <a:xfrm flipV="1">
                  <a:off x="3450" y="27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" name="Line 2684"/>
                <p:cNvSpPr>
                  <a:spLocks noChangeShapeType="1"/>
                </p:cNvSpPr>
                <p:nvPr/>
              </p:nvSpPr>
              <p:spPr bwMode="auto">
                <a:xfrm flipV="1">
                  <a:off x="3450" y="272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" name="Line 2685"/>
                <p:cNvSpPr>
                  <a:spLocks noChangeShapeType="1"/>
                </p:cNvSpPr>
                <p:nvPr/>
              </p:nvSpPr>
              <p:spPr bwMode="auto">
                <a:xfrm flipV="1">
                  <a:off x="3450" y="27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" name="Line 2686"/>
                <p:cNvSpPr>
                  <a:spLocks noChangeShapeType="1"/>
                </p:cNvSpPr>
                <p:nvPr/>
              </p:nvSpPr>
              <p:spPr bwMode="auto">
                <a:xfrm flipV="1">
                  <a:off x="3450" y="26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" name="Line 2687"/>
                <p:cNvSpPr>
                  <a:spLocks noChangeShapeType="1"/>
                </p:cNvSpPr>
                <p:nvPr/>
              </p:nvSpPr>
              <p:spPr bwMode="auto">
                <a:xfrm flipV="1">
                  <a:off x="3450" y="26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" name="Line 2688"/>
                <p:cNvSpPr>
                  <a:spLocks noChangeShapeType="1"/>
                </p:cNvSpPr>
                <p:nvPr/>
              </p:nvSpPr>
              <p:spPr bwMode="auto">
                <a:xfrm flipV="1">
                  <a:off x="3450" y="26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" name="Line 2689"/>
                <p:cNvSpPr>
                  <a:spLocks noChangeShapeType="1"/>
                </p:cNvSpPr>
                <p:nvPr/>
              </p:nvSpPr>
              <p:spPr bwMode="auto">
                <a:xfrm flipV="1">
                  <a:off x="3450" y="262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" name="Line 2690"/>
                <p:cNvSpPr>
                  <a:spLocks noChangeShapeType="1"/>
                </p:cNvSpPr>
                <p:nvPr/>
              </p:nvSpPr>
              <p:spPr bwMode="auto">
                <a:xfrm flipV="1">
                  <a:off x="3450" y="260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" name="Line 2691"/>
                <p:cNvSpPr>
                  <a:spLocks noChangeShapeType="1"/>
                </p:cNvSpPr>
                <p:nvPr/>
              </p:nvSpPr>
              <p:spPr bwMode="auto">
                <a:xfrm flipV="1">
                  <a:off x="3450" y="25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" name="Line 2692"/>
                <p:cNvSpPr>
                  <a:spLocks noChangeShapeType="1"/>
                </p:cNvSpPr>
                <p:nvPr/>
              </p:nvSpPr>
              <p:spPr bwMode="auto">
                <a:xfrm flipV="1">
                  <a:off x="3450" y="25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" name="Line 2693"/>
                <p:cNvSpPr>
                  <a:spLocks noChangeShapeType="1"/>
                </p:cNvSpPr>
                <p:nvPr/>
              </p:nvSpPr>
              <p:spPr bwMode="auto">
                <a:xfrm flipV="1">
                  <a:off x="3450" y="25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" name="Line 2694"/>
                <p:cNvSpPr>
                  <a:spLocks noChangeShapeType="1"/>
                </p:cNvSpPr>
                <p:nvPr/>
              </p:nvSpPr>
              <p:spPr bwMode="auto">
                <a:xfrm flipV="1">
                  <a:off x="3450" y="25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" name="Line 2695"/>
                <p:cNvSpPr>
                  <a:spLocks noChangeShapeType="1"/>
                </p:cNvSpPr>
                <p:nvPr/>
              </p:nvSpPr>
              <p:spPr bwMode="auto">
                <a:xfrm flipV="1">
                  <a:off x="3450" y="250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" name="Line 2696"/>
                <p:cNvSpPr>
                  <a:spLocks noChangeShapeType="1"/>
                </p:cNvSpPr>
                <p:nvPr/>
              </p:nvSpPr>
              <p:spPr bwMode="auto">
                <a:xfrm flipV="1">
                  <a:off x="3450" y="24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" name="Line 2697"/>
                <p:cNvSpPr>
                  <a:spLocks noChangeShapeType="1"/>
                </p:cNvSpPr>
                <p:nvPr/>
              </p:nvSpPr>
              <p:spPr bwMode="auto">
                <a:xfrm flipV="1">
                  <a:off x="3450" y="24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" name="Line 2698"/>
                <p:cNvSpPr>
                  <a:spLocks noChangeShapeType="1"/>
                </p:cNvSpPr>
                <p:nvPr/>
              </p:nvSpPr>
              <p:spPr bwMode="auto">
                <a:xfrm flipV="1">
                  <a:off x="3450" y="24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" name="Line 2699"/>
                <p:cNvSpPr>
                  <a:spLocks noChangeShapeType="1"/>
                </p:cNvSpPr>
                <p:nvPr/>
              </p:nvSpPr>
              <p:spPr bwMode="auto">
                <a:xfrm flipV="1">
                  <a:off x="3450" y="24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" name="Line 2700"/>
                <p:cNvSpPr>
                  <a:spLocks noChangeShapeType="1"/>
                </p:cNvSpPr>
                <p:nvPr/>
              </p:nvSpPr>
              <p:spPr bwMode="auto">
                <a:xfrm flipV="1">
                  <a:off x="3450" y="240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" name="Line 2701"/>
                <p:cNvSpPr>
                  <a:spLocks noChangeShapeType="1"/>
                </p:cNvSpPr>
                <p:nvPr/>
              </p:nvSpPr>
              <p:spPr bwMode="auto">
                <a:xfrm flipV="1">
                  <a:off x="3450" y="238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" name="Line 2702"/>
                <p:cNvSpPr>
                  <a:spLocks noChangeShapeType="1"/>
                </p:cNvSpPr>
                <p:nvPr/>
              </p:nvSpPr>
              <p:spPr bwMode="auto">
                <a:xfrm flipV="1">
                  <a:off x="3450" y="236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" name="Line 2703"/>
                <p:cNvSpPr>
                  <a:spLocks noChangeShapeType="1"/>
                </p:cNvSpPr>
                <p:nvPr/>
              </p:nvSpPr>
              <p:spPr bwMode="auto">
                <a:xfrm flipV="1">
                  <a:off x="3450" y="23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" name="Line 2704"/>
                <p:cNvSpPr>
                  <a:spLocks noChangeShapeType="1"/>
                </p:cNvSpPr>
                <p:nvPr/>
              </p:nvSpPr>
              <p:spPr bwMode="auto">
                <a:xfrm flipV="1">
                  <a:off x="3450" y="23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" name="Line 2705"/>
                <p:cNvSpPr>
                  <a:spLocks noChangeShapeType="1"/>
                </p:cNvSpPr>
                <p:nvPr/>
              </p:nvSpPr>
              <p:spPr bwMode="auto">
                <a:xfrm flipV="1">
                  <a:off x="3450" y="23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Line 2706"/>
                <p:cNvSpPr>
                  <a:spLocks noChangeShapeType="1"/>
                </p:cNvSpPr>
                <p:nvPr/>
              </p:nvSpPr>
              <p:spPr bwMode="auto">
                <a:xfrm flipV="1">
                  <a:off x="3450" y="22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" name="Line 2707"/>
                <p:cNvSpPr>
                  <a:spLocks noChangeShapeType="1"/>
                </p:cNvSpPr>
                <p:nvPr/>
              </p:nvSpPr>
              <p:spPr bwMode="auto">
                <a:xfrm flipV="1">
                  <a:off x="3450" y="226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" name="Line 2708"/>
                <p:cNvSpPr>
                  <a:spLocks noChangeShapeType="1"/>
                </p:cNvSpPr>
                <p:nvPr/>
              </p:nvSpPr>
              <p:spPr bwMode="auto">
                <a:xfrm flipV="1">
                  <a:off x="3450" y="22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Line 2709"/>
                <p:cNvSpPr>
                  <a:spLocks noChangeShapeType="1"/>
                </p:cNvSpPr>
                <p:nvPr/>
              </p:nvSpPr>
              <p:spPr bwMode="auto">
                <a:xfrm flipV="1">
                  <a:off x="3450" y="22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" name="Line 2710"/>
                <p:cNvSpPr>
                  <a:spLocks noChangeShapeType="1"/>
                </p:cNvSpPr>
                <p:nvPr/>
              </p:nvSpPr>
              <p:spPr bwMode="auto">
                <a:xfrm flipV="1">
                  <a:off x="3450" y="22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" name="Line 2711"/>
                <p:cNvSpPr>
                  <a:spLocks noChangeShapeType="1"/>
                </p:cNvSpPr>
                <p:nvPr/>
              </p:nvSpPr>
              <p:spPr bwMode="auto">
                <a:xfrm flipV="1">
                  <a:off x="3450" y="21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Line 2712"/>
                <p:cNvSpPr>
                  <a:spLocks noChangeShapeType="1"/>
                </p:cNvSpPr>
                <p:nvPr/>
              </p:nvSpPr>
              <p:spPr bwMode="auto">
                <a:xfrm flipV="1">
                  <a:off x="3450" y="216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" name="Line 2713"/>
                <p:cNvSpPr>
                  <a:spLocks noChangeShapeType="1"/>
                </p:cNvSpPr>
                <p:nvPr/>
              </p:nvSpPr>
              <p:spPr bwMode="auto">
                <a:xfrm flipV="1">
                  <a:off x="3450" y="214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" name="Line 2714"/>
                <p:cNvSpPr>
                  <a:spLocks noChangeShapeType="1"/>
                </p:cNvSpPr>
                <p:nvPr/>
              </p:nvSpPr>
              <p:spPr bwMode="auto">
                <a:xfrm flipV="1">
                  <a:off x="3450" y="212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Line 2715"/>
                <p:cNvSpPr>
                  <a:spLocks noChangeShapeType="1"/>
                </p:cNvSpPr>
                <p:nvPr/>
              </p:nvSpPr>
              <p:spPr bwMode="auto">
                <a:xfrm flipV="1">
                  <a:off x="3450" y="21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" name="Line 2716"/>
                <p:cNvSpPr>
                  <a:spLocks noChangeShapeType="1"/>
                </p:cNvSpPr>
                <p:nvPr/>
              </p:nvSpPr>
              <p:spPr bwMode="auto">
                <a:xfrm flipV="1">
                  <a:off x="3450" y="20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" name="Line 2717"/>
                <p:cNvSpPr>
                  <a:spLocks noChangeShapeType="1"/>
                </p:cNvSpPr>
                <p:nvPr/>
              </p:nvSpPr>
              <p:spPr bwMode="auto">
                <a:xfrm flipV="1">
                  <a:off x="3450" y="20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Line 2718"/>
                <p:cNvSpPr>
                  <a:spLocks noChangeShapeType="1"/>
                </p:cNvSpPr>
                <p:nvPr/>
              </p:nvSpPr>
              <p:spPr bwMode="auto">
                <a:xfrm flipV="1">
                  <a:off x="3450" y="20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" name="Line 2719"/>
                <p:cNvSpPr>
                  <a:spLocks noChangeShapeType="1"/>
                </p:cNvSpPr>
                <p:nvPr/>
              </p:nvSpPr>
              <p:spPr bwMode="auto">
                <a:xfrm flipV="1">
                  <a:off x="3450" y="202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" name="Line 2720"/>
                <p:cNvSpPr>
                  <a:spLocks noChangeShapeType="1"/>
                </p:cNvSpPr>
                <p:nvPr/>
              </p:nvSpPr>
              <p:spPr bwMode="auto">
                <a:xfrm flipV="1">
                  <a:off x="3450" y="20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Line 2721"/>
                <p:cNvSpPr>
                  <a:spLocks noChangeShapeType="1"/>
                </p:cNvSpPr>
                <p:nvPr/>
              </p:nvSpPr>
              <p:spPr bwMode="auto">
                <a:xfrm flipV="1">
                  <a:off x="3450" y="19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" name="Line 2722"/>
                <p:cNvSpPr>
                  <a:spLocks noChangeShapeType="1"/>
                </p:cNvSpPr>
                <p:nvPr/>
              </p:nvSpPr>
              <p:spPr bwMode="auto">
                <a:xfrm flipV="1">
                  <a:off x="3450" y="19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" name="Line 2723"/>
                <p:cNvSpPr>
                  <a:spLocks noChangeShapeType="1"/>
                </p:cNvSpPr>
                <p:nvPr/>
              </p:nvSpPr>
              <p:spPr bwMode="auto">
                <a:xfrm flipV="1">
                  <a:off x="3450" y="19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Line 2724"/>
                <p:cNvSpPr>
                  <a:spLocks noChangeShapeType="1"/>
                </p:cNvSpPr>
                <p:nvPr/>
              </p:nvSpPr>
              <p:spPr bwMode="auto">
                <a:xfrm flipV="1">
                  <a:off x="3450" y="192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9" name="Line 2725"/>
                <p:cNvSpPr>
                  <a:spLocks noChangeShapeType="1"/>
                </p:cNvSpPr>
                <p:nvPr/>
              </p:nvSpPr>
              <p:spPr bwMode="auto">
                <a:xfrm flipV="1">
                  <a:off x="3450" y="190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" name="Line 2726"/>
                <p:cNvSpPr>
                  <a:spLocks noChangeShapeType="1"/>
                </p:cNvSpPr>
                <p:nvPr/>
              </p:nvSpPr>
              <p:spPr bwMode="auto">
                <a:xfrm flipV="1">
                  <a:off x="3450" y="18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Line 2727"/>
                <p:cNvSpPr>
                  <a:spLocks noChangeShapeType="1"/>
                </p:cNvSpPr>
                <p:nvPr/>
              </p:nvSpPr>
              <p:spPr bwMode="auto">
                <a:xfrm flipV="1">
                  <a:off x="3450" y="18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" name="Line 2728"/>
                <p:cNvSpPr>
                  <a:spLocks noChangeShapeType="1"/>
                </p:cNvSpPr>
                <p:nvPr/>
              </p:nvSpPr>
              <p:spPr bwMode="auto">
                <a:xfrm flipV="1">
                  <a:off x="3450" y="18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3" name="Line 2729"/>
                <p:cNvSpPr>
                  <a:spLocks noChangeShapeType="1"/>
                </p:cNvSpPr>
                <p:nvPr/>
              </p:nvSpPr>
              <p:spPr bwMode="auto">
                <a:xfrm flipV="1">
                  <a:off x="3450" y="18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Line 2730"/>
                <p:cNvSpPr>
                  <a:spLocks noChangeShapeType="1"/>
                </p:cNvSpPr>
                <p:nvPr/>
              </p:nvSpPr>
              <p:spPr bwMode="auto">
                <a:xfrm flipV="1">
                  <a:off x="3450" y="180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5" name="Line 2731"/>
                <p:cNvSpPr>
                  <a:spLocks noChangeShapeType="1"/>
                </p:cNvSpPr>
                <p:nvPr/>
              </p:nvSpPr>
              <p:spPr bwMode="auto">
                <a:xfrm flipV="1">
                  <a:off x="3450" y="17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" name="Line 2732"/>
                <p:cNvSpPr>
                  <a:spLocks noChangeShapeType="1"/>
                </p:cNvSpPr>
                <p:nvPr/>
              </p:nvSpPr>
              <p:spPr bwMode="auto">
                <a:xfrm flipV="1">
                  <a:off x="3450" y="17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Line 2733"/>
                <p:cNvSpPr>
                  <a:spLocks noChangeShapeType="1"/>
                </p:cNvSpPr>
                <p:nvPr/>
              </p:nvSpPr>
              <p:spPr bwMode="auto">
                <a:xfrm flipV="1">
                  <a:off x="3450" y="17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935"/>
              <p:cNvGrpSpPr>
                <a:grpSpLocks/>
              </p:cNvGrpSpPr>
              <p:nvPr/>
            </p:nvGrpSpPr>
            <p:grpSpPr bwMode="auto">
              <a:xfrm>
                <a:off x="3560" y="1562"/>
                <a:ext cx="664" cy="2412"/>
                <a:chOff x="3450" y="1562"/>
                <a:chExt cx="664" cy="2412"/>
              </a:xfrm>
            </p:grpSpPr>
            <p:sp>
              <p:nvSpPr>
                <p:cNvPr id="1328" name="Line 2735"/>
                <p:cNvSpPr>
                  <a:spLocks noChangeShapeType="1"/>
                </p:cNvSpPr>
                <p:nvPr/>
              </p:nvSpPr>
              <p:spPr bwMode="auto">
                <a:xfrm flipV="1">
                  <a:off x="3450" y="17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9" name="Line 2736"/>
                <p:cNvSpPr>
                  <a:spLocks noChangeShapeType="1"/>
                </p:cNvSpPr>
                <p:nvPr/>
              </p:nvSpPr>
              <p:spPr bwMode="auto">
                <a:xfrm flipV="1">
                  <a:off x="3450" y="170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Line 2737"/>
                <p:cNvSpPr>
                  <a:spLocks noChangeShapeType="1"/>
                </p:cNvSpPr>
                <p:nvPr/>
              </p:nvSpPr>
              <p:spPr bwMode="auto">
                <a:xfrm flipV="1">
                  <a:off x="3450" y="168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Line 2738"/>
                <p:cNvSpPr>
                  <a:spLocks noChangeShapeType="1"/>
                </p:cNvSpPr>
                <p:nvPr/>
              </p:nvSpPr>
              <p:spPr bwMode="auto">
                <a:xfrm flipV="1">
                  <a:off x="3450" y="166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Line 2739"/>
                <p:cNvSpPr>
                  <a:spLocks noChangeShapeType="1"/>
                </p:cNvSpPr>
                <p:nvPr/>
              </p:nvSpPr>
              <p:spPr bwMode="auto">
                <a:xfrm flipV="1">
                  <a:off x="3450" y="164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Line 2740"/>
                <p:cNvSpPr>
                  <a:spLocks noChangeShapeType="1"/>
                </p:cNvSpPr>
                <p:nvPr/>
              </p:nvSpPr>
              <p:spPr bwMode="auto">
                <a:xfrm flipV="1">
                  <a:off x="3450" y="162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" name="Line 2741"/>
                <p:cNvSpPr>
                  <a:spLocks noChangeShapeType="1"/>
                </p:cNvSpPr>
                <p:nvPr/>
              </p:nvSpPr>
              <p:spPr bwMode="auto">
                <a:xfrm flipV="1">
                  <a:off x="3450" y="160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" name="Line 2742"/>
                <p:cNvSpPr>
                  <a:spLocks noChangeShapeType="1"/>
                </p:cNvSpPr>
                <p:nvPr/>
              </p:nvSpPr>
              <p:spPr bwMode="auto">
                <a:xfrm flipV="1">
                  <a:off x="3450" y="158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Line 2743"/>
                <p:cNvSpPr>
                  <a:spLocks noChangeShapeType="1"/>
                </p:cNvSpPr>
                <p:nvPr/>
              </p:nvSpPr>
              <p:spPr bwMode="auto">
                <a:xfrm flipV="1">
                  <a:off x="3450" y="156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" name="Line 2744"/>
                <p:cNvSpPr>
                  <a:spLocks noChangeShapeType="1"/>
                </p:cNvSpPr>
                <p:nvPr/>
              </p:nvSpPr>
              <p:spPr bwMode="auto">
                <a:xfrm flipV="1">
                  <a:off x="3781" y="39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" name="Line 2745"/>
                <p:cNvSpPr>
                  <a:spLocks noChangeShapeType="1"/>
                </p:cNvSpPr>
                <p:nvPr/>
              </p:nvSpPr>
              <p:spPr bwMode="auto">
                <a:xfrm flipV="1">
                  <a:off x="3781" y="39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Line 2746"/>
                <p:cNvSpPr>
                  <a:spLocks noChangeShapeType="1"/>
                </p:cNvSpPr>
                <p:nvPr/>
              </p:nvSpPr>
              <p:spPr bwMode="auto">
                <a:xfrm flipV="1">
                  <a:off x="3781" y="39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" name="Line 2747"/>
                <p:cNvSpPr>
                  <a:spLocks noChangeShapeType="1"/>
                </p:cNvSpPr>
                <p:nvPr/>
              </p:nvSpPr>
              <p:spPr bwMode="auto">
                <a:xfrm flipV="1">
                  <a:off x="3781" y="391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" name="Line 2748"/>
                <p:cNvSpPr>
                  <a:spLocks noChangeShapeType="1"/>
                </p:cNvSpPr>
                <p:nvPr/>
              </p:nvSpPr>
              <p:spPr bwMode="auto">
                <a:xfrm flipV="1">
                  <a:off x="3781" y="389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Line 2749"/>
                <p:cNvSpPr>
                  <a:spLocks noChangeShapeType="1"/>
                </p:cNvSpPr>
                <p:nvPr/>
              </p:nvSpPr>
              <p:spPr bwMode="auto">
                <a:xfrm flipV="1">
                  <a:off x="3781" y="38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" name="Line 2750"/>
                <p:cNvSpPr>
                  <a:spLocks noChangeShapeType="1"/>
                </p:cNvSpPr>
                <p:nvPr/>
              </p:nvSpPr>
              <p:spPr bwMode="auto">
                <a:xfrm flipV="1">
                  <a:off x="3781" y="38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" name="Line 2751"/>
                <p:cNvSpPr>
                  <a:spLocks noChangeShapeType="1"/>
                </p:cNvSpPr>
                <p:nvPr/>
              </p:nvSpPr>
              <p:spPr bwMode="auto">
                <a:xfrm flipV="1">
                  <a:off x="3781" y="38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Line 2752"/>
                <p:cNvSpPr>
                  <a:spLocks noChangeShapeType="1"/>
                </p:cNvSpPr>
                <p:nvPr/>
              </p:nvSpPr>
              <p:spPr bwMode="auto">
                <a:xfrm flipV="1">
                  <a:off x="3781" y="381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" name="Line 2753"/>
                <p:cNvSpPr>
                  <a:spLocks noChangeShapeType="1"/>
                </p:cNvSpPr>
                <p:nvPr/>
              </p:nvSpPr>
              <p:spPr bwMode="auto">
                <a:xfrm flipV="1">
                  <a:off x="3781" y="379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" name="Line 2754"/>
                <p:cNvSpPr>
                  <a:spLocks noChangeShapeType="1"/>
                </p:cNvSpPr>
                <p:nvPr/>
              </p:nvSpPr>
              <p:spPr bwMode="auto">
                <a:xfrm flipV="1">
                  <a:off x="3781" y="377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Line 2755"/>
                <p:cNvSpPr>
                  <a:spLocks noChangeShapeType="1"/>
                </p:cNvSpPr>
                <p:nvPr/>
              </p:nvSpPr>
              <p:spPr bwMode="auto">
                <a:xfrm flipV="1">
                  <a:off x="3781" y="37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Line 2756"/>
                <p:cNvSpPr>
                  <a:spLocks noChangeShapeType="1"/>
                </p:cNvSpPr>
                <p:nvPr/>
              </p:nvSpPr>
              <p:spPr bwMode="auto">
                <a:xfrm flipV="1">
                  <a:off x="3781" y="37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" name="Line 2757"/>
                <p:cNvSpPr>
                  <a:spLocks noChangeShapeType="1"/>
                </p:cNvSpPr>
                <p:nvPr/>
              </p:nvSpPr>
              <p:spPr bwMode="auto">
                <a:xfrm flipV="1">
                  <a:off x="3781" y="37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Line 2758"/>
                <p:cNvSpPr>
                  <a:spLocks noChangeShapeType="1"/>
                </p:cNvSpPr>
                <p:nvPr/>
              </p:nvSpPr>
              <p:spPr bwMode="auto">
                <a:xfrm flipV="1">
                  <a:off x="3781" y="36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Line 2759"/>
                <p:cNvSpPr>
                  <a:spLocks noChangeShapeType="1"/>
                </p:cNvSpPr>
                <p:nvPr/>
              </p:nvSpPr>
              <p:spPr bwMode="auto">
                <a:xfrm flipV="1">
                  <a:off x="3781" y="367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" name="Line 2760"/>
                <p:cNvSpPr>
                  <a:spLocks noChangeShapeType="1"/>
                </p:cNvSpPr>
                <p:nvPr/>
              </p:nvSpPr>
              <p:spPr bwMode="auto">
                <a:xfrm flipV="1">
                  <a:off x="3781" y="36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Line 2761"/>
                <p:cNvSpPr>
                  <a:spLocks noChangeShapeType="1"/>
                </p:cNvSpPr>
                <p:nvPr/>
              </p:nvSpPr>
              <p:spPr bwMode="auto">
                <a:xfrm flipV="1">
                  <a:off x="3781" y="36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Line 2762"/>
                <p:cNvSpPr>
                  <a:spLocks noChangeShapeType="1"/>
                </p:cNvSpPr>
                <p:nvPr/>
              </p:nvSpPr>
              <p:spPr bwMode="auto">
                <a:xfrm flipV="1">
                  <a:off x="3781" y="36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Line 2763"/>
                <p:cNvSpPr>
                  <a:spLocks noChangeShapeType="1"/>
                </p:cNvSpPr>
                <p:nvPr/>
              </p:nvSpPr>
              <p:spPr bwMode="auto">
                <a:xfrm flipV="1">
                  <a:off x="3781" y="35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" name="Line 2764"/>
                <p:cNvSpPr>
                  <a:spLocks noChangeShapeType="1"/>
                </p:cNvSpPr>
                <p:nvPr/>
              </p:nvSpPr>
              <p:spPr bwMode="auto">
                <a:xfrm flipV="1">
                  <a:off x="3781" y="357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" name="Line 2765"/>
                <p:cNvSpPr>
                  <a:spLocks noChangeShapeType="1"/>
                </p:cNvSpPr>
                <p:nvPr/>
              </p:nvSpPr>
              <p:spPr bwMode="auto">
                <a:xfrm flipV="1">
                  <a:off x="3781" y="355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" name="Line 2766"/>
                <p:cNvSpPr>
                  <a:spLocks noChangeShapeType="1"/>
                </p:cNvSpPr>
                <p:nvPr/>
              </p:nvSpPr>
              <p:spPr bwMode="auto">
                <a:xfrm flipV="1">
                  <a:off x="3781" y="353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" name="Line 2767"/>
                <p:cNvSpPr>
                  <a:spLocks noChangeShapeType="1"/>
                </p:cNvSpPr>
                <p:nvPr/>
              </p:nvSpPr>
              <p:spPr bwMode="auto">
                <a:xfrm flipV="1">
                  <a:off x="3781" y="35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" name="Line 2768"/>
                <p:cNvSpPr>
                  <a:spLocks noChangeShapeType="1"/>
                </p:cNvSpPr>
                <p:nvPr/>
              </p:nvSpPr>
              <p:spPr bwMode="auto">
                <a:xfrm flipV="1">
                  <a:off x="3781" y="34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" name="Line 2769"/>
                <p:cNvSpPr>
                  <a:spLocks noChangeShapeType="1"/>
                </p:cNvSpPr>
                <p:nvPr/>
              </p:nvSpPr>
              <p:spPr bwMode="auto">
                <a:xfrm flipV="1">
                  <a:off x="3781" y="34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" name="Line 2770"/>
                <p:cNvSpPr>
                  <a:spLocks noChangeShapeType="1"/>
                </p:cNvSpPr>
                <p:nvPr/>
              </p:nvSpPr>
              <p:spPr bwMode="auto">
                <a:xfrm flipV="1">
                  <a:off x="3781" y="345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" name="Line 2771"/>
                <p:cNvSpPr>
                  <a:spLocks noChangeShapeType="1"/>
                </p:cNvSpPr>
                <p:nvPr/>
              </p:nvSpPr>
              <p:spPr bwMode="auto">
                <a:xfrm flipV="1">
                  <a:off x="3781" y="343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" name="Line 2772"/>
                <p:cNvSpPr>
                  <a:spLocks noChangeShapeType="1"/>
                </p:cNvSpPr>
                <p:nvPr/>
              </p:nvSpPr>
              <p:spPr bwMode="auto">
                <a:xfrm flipV="1">
                  <a:off x="3781" y="34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" name="Line 2773"/>
                <p:cNvSpPr>
                  <a:spLocks noChangeShapeType="1"/>
                </p:cNvSpPr>
                <p:nvPr/>
              </p:nvSpPr>
              <p:spPr bwMode="auto">
                <a:xfrm flipV="1">
                  <a:off x="3781" y="33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Line 2774"/>
                <p:cNvSpPr>
                  <a:spLocks noChangeShapeType="1"/>
                </p:cNvSpPr>
                <p:nvPr/>
              </p:nvSpPr>
              <p:spPr bwMode="auto">
                <a:xfrm flipV="1">
                  <a:off x="3781" y="33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" name="Line 2775"/>
                <p:cNvSpPr>
                  <a:spLocks noChangeShapeType="1"/>
                </p:cNvSpPr>
                <p:nvPr/>
              </p:nvSpPr>
              <p:spPr bwMode="auto">
                <a:xfrm flipV="1">
                  <a:off x="3781" y="334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9" name="Line 2776"/>
                <p:cNvSpPr>
                  <a:spLocks noChangeShapeType="1"/>
                </p:cNvSpPr>
                <p:nvPr/>
              </p:nvSpPr>
              <p:spPr bwMode="auto">
                <a:xfrm flipV="1">
                  <a:off x="3781" y="332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Line 2777"/>
                <p:cNvSpPr>
                  <a:spLocks noChangeShapeType="1"/>
                </p:cNvSpPr>
                <p:nvPr/>
              </p:nvSpPr>
              <p:spPr bwMode="auto">
                <a:xfrm flipV="1">
                  <a:off x="3781" y="330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" name="Line 2778"/>
                <p:cNvSpPr>
                  <a:spLocks noChangeShapeType="1"/>
                </p:cNvSpPr>
                <p:nvPr/>
              </p:nvSpPr>
              <p:spPr bwMode="auto">
                <a:xfrm flipV="1">
                  <a:off x="3781" y="32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" name="Line 2779"/>
                <p:cNvSpPr>
                  <a:spLocks noChangeShapeType="1"/>
                </p:cNvSpPr>
                <p:nvPr/>
              </p:nvSpPr>
              <p:spPr bwMode="auto">
                <a:xfrm flipV="1">
                  <a:off x="3781" y="32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Line 2780"/>
                <p:cNvSpPr>
                  <a:spLocks noChangeShapeType="1"/>
                </p:cNvSpPr>
                <p:nvPr/>
              </p:nvSpPr>
              <p:spPr bwMode="auto">
                <a:xfrm flipV="1">
                  <a:off x="3781" y="32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" name="Line 2781"/>
                <p:cNvSpPr>
                  <a:spLocks noChangeShapeType="1"/>
                </p:cNvSpPr>
                <p:nvPr/>
              </p:nvSpPr>
              <p:spPr bwMode="auto">
                <a:xfrm flipV="1">
                  <a:off x="3781" y="32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" name="Line 2782"/>
                <p:cNvSpPr>
                  <a:spLocks noChangeShapeType="1"/>
                </p:cNvSpPr>
                <p:nvPr/>
              </p:nvSpPr>
              <p:spPr bwMode="auto">
                <a:xfrm flipV="1">
                  <a:off x="3781" y="320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Line 2783"/>
                <p:cNvSpPr>
                  <a:spLocks noChangeShapeType="1"/>
                </p:cNvSpPr>
                <p:nvPr/>
              </p:nvSpPr>
              <p:spPr bwMode="auto">
                <a:xfrm flipV="1">
                  <a:off x="3781" y="31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" name="Line 2784"/>
                <p:cNvSpPr>
                  <a:spLocks noChangeShapeType="1"/>
                </p:cNvSpPr>
                <p:nvPr/>
              </p:nvSpPr>
              <p:spPr bwMode="auto">
                <a:xfrm flipV="1">
                  <a:off x="3781" y="31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" name="Line 2785"/>
                <p:cNvSpPr>
                  <a:spLocks noChangeShapeType="1"/>
                </p:cNvSpPr>
                <p:nvPr/>
              </p:nvSpPr>
              <p:spPr bwMode="auto">
                <a:xfrm flipV="1">
                  <a:off x="3781" y="31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Line 2786"/>
                <p:cNvSpPr>
                  <a:spLocks noChangeShapeType="1"/>
                </p:cNvSpPr>
                <p:nvPr/>
              </p:nvSpPr>
              <p:spPr bwMode="auto">
                <a:xfrm flipV="1">
                  <a:off x="3781" y="31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0" name="Line 2787"/>
                <p:cNvSpPr>
                  <a:spLocks noChangeShapeType="1"/>
                </p:cNvSpPr>
                <p:nvPr/>
              </p:nvSpPr>
              <p:spPr bwMode="auto">
                <a:xfrm flipV="1">
                  <a:off x="3781" y="310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1" name="Line 2788"/>
                <p:cNvSpPr>
                  <a:spLocks noChangeShapeType="1"/>
                </p:cNvSpPr>
                <p:nvPr/>
              </p:nvSpPr>
              <p:spPr bwMode="auto">
                <a:xfrm flipV="1">
                  <a:off x="3781" y="308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Line 2789"/>
                <p:cNvSpPr>
                  <a:spLocks noChangeShapeType="1"/>
                </p:cNvSpPr>
                <p:nvPr/>
              </p:nvSpPr>
              <p:spPr bwMode="auto">
                <a:xfrm flipV="1">
                  <a:off x="3781" y="306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" name="Line 2790"/>
                <p:cNvSpPr>
                  <a:spLocks noChangeShapeType="1"/>
                </p:cNvSpPr>
                <p:nvPr/>
              </p:nvSpPr>
              <p:spPr bwMode="auto">
                <a:xfrm flipV="1">
                  <a:off x="3781" y="30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Line 2791"/>
                <p:cNvSpPr>
                  <a:spLocks noChangeShapeType="1"/>
                </p:cNvSpPr>
                <p:nvPr/>
              </p:nvSpPr>
              <p:spPr bwMode="auto">
                <a:xfrm flipV="1">
                  <a:off x="3781" y="30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Line 2792"/>
                <p:cNvSpPr>
                  <a:spLocks noChangeShapeType="1"/>
                </p:cNvSpPr>
                <p:nvPr/>
              </p:nvSpPr>
              <p:spPr bwMode="auto">
                <a:xfrm flipV="1">
                  <a:off x="3781" y="30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6" name="Line 2793"/>
                <p:cNvSpPr>
                  <a:spLocks noChangeShapeType="1"/>
                </p:cNvSpPr>
                <p:nvPr/>
              </p:nvSpPr>
              <p:spPr bwMode="auto">
                <a:xfrm flipV="1">
                  <a:off x="3781" y="29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7" name="Line 2794"/>
                <p:cNvSpPr>
                  <a:spLocks noChangeShapeType="1"/>
                </p:cNvSpPr>
                <p:nvPr/>
              </p:nvSpPr>
              <p:spPr bwMode="auto">
                <a:xfrm flipV="1">
                  <a:off x="3781" y="296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Line 2795"/>
                <p:cNvSpPr>
                  <a:spLocks noChangeShapeType="1"/>
                </p:cNvSpPr>
                <p:nvPr/>
              </p:nvSpPr>
              <p:spPr bwMode="auto">
                <a:xfrm flipV="1">
                  <a:off x="3781" y="29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9" name="Line 2796"/>
                <p:cNvSpPr>
                  <a:spLocks noChangeShapeType="1"/>
                </p:cNvSpPr>
                <p:nvPr/>
              </p:nvSpPr>
              <p:spPr bwMode="auto">
                <a:xfrm flipV="1">
                  <a:off x="3781" y="29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0" name="Line 2797"/>
                <p:cNvSpPr>
                  <a:spLocks noChangeShapeType="1"/>
                </p:cNvSpPr>
                <p:nvPr/>
              </p:nvSpPr>
              <p:spPr bwMode="auto">
                <a:xfrm flipV="1">
                  <a:off x="3781" y="29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Line 2798"/>
                <p:cNvSpPr>
                  <a:spLocks noChangeShapeType="1"/>
                </p:cNvSpPr>
                <p:nvPr/>
              </p:nvSpPr>
              <p:spPr bwMode="auto">
                <a:xfrm flipV="1">
                  <a:off x="3781" y="28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2" name="Line 2799"/>
                <p:cNvSpPr>
                  <a:spLocks noChangeShapeType="1"/>
                </p:cNvSpPr>
                <p:nvPr/>
              </p:nvSpPr>
              <p:spPr bwMode="auto">
                <a:xfrm flipV="1">
                  <a:off x="3781" y="286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" name="Line 2800"/>
                <p:cNvSpPr>
                  <a:spLocks noChangeShapeType="1"/>
                </p:cNvSpPr>
                <p:nvPr/>
              </p:nvSpPr>
              <p:spPr bwMode="auto">
                <a:xfrm flipV="1">
                  <a:off x="3781" y="284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Line 2801"/>
                <p:cNvSpPr>
                  <a:spLocks noChangeShapeType="1"/>
                </p:cNvSpPr>
                <p:nvPr/>
              </p:nvSpPr>
              <p:spPr bwMode="auto">
                <a:xfrm flipV="1">
                  <a:off x="3781" y="282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5" name="Line 2802"/>
                <p:cNvSpPr>
                  <a:spLocks noChangeShapeType="1"/>
                </p:cNvSpPr>
                <p:nvPr/>
              </p:nvSpPr>
              <p:spPr bwMode="auto">
                <a:xfrm flipV="1">
                  <a:off x="3781" y="28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6" name="Line 2803"/>
                <p:cNvSpPr>
                  <a:spLocks noChangeShapeType="1"/>
                </p:cNvSpPr>
                <p:nvPr/>
              </p:nvSpPr>
              <p:spPr bwMode="auto">
                <a:xfrm flipV="1">
                  <a:off x="3781" y="27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7" name="Line 2804"/>
                <p:cNvSpPr>
                  <a:spLocks noChangeShapeType="1"/>
                </p:cNvSpPr>
                <p:nvPr/>
              </p:nvSpPr>
              <p:spPr bwMode="auto">
                <a:xfrm flipV="1">
                  <a:off x="3781" y="27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8" name="Line 2805"/>
                <p:cNvSpPr>
                  <a:spLocks noChangeShapeType="1"/>
                </p:cNvSpPr>
                <p:nvPr/>
              </p:nvSpPr>
              <p:spPr bwMode="auto">
                <a:xfrm flipV="1">
                  <a:off x="3781" y="27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9" name="Line 2806"/>
                <p:cNvSpPr>
                  <a:spLocks noChangeShapeType="1"/>
                </p:cNvSpPr>
                <p:nvPr/>
              </p:nvSpPr>
              <p:spPr bwMode="auto">
                <a:xfrm flipV="1">
                  <a:off x="3781" y="272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0" name="Line 2807"/>
                <p:cNvSpPr>
                  <a:spLocks noChangeShapeType="1"/>
                </p:cNvSpPr>
                <p:nvPr/>
              </p:nvSpPr>
              <p:spPr bwMode="auto">
                <a:xfrm flipV="1">
                  <a:off x="3781" y="27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1" name="Line 2808"/>
                <p:cNvSpPr>
                  <a:spLocks noChangeShapeType="1"/>
                </p:cNvSpPr>
                <p:nvPr/>
              </p:nvSpPr>
              <p:spPr bwMode="auto">
                <a:xfrm flipV="1">
                  <a:off x="3781" y="26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" name="Line 2809"/>
                <p:cNvSpPr>
                  <a:spLocks noChangeShapeType="1"/>
                </p:cNvSpPr>
                <p:nvPr/>
              </p:nvSpPr>
              <p:spPr bwMode="auto">
                <a:xfrm flipV="1">
                  <a:off x="3781" y="26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" name="Line 2810"/>
                <p:cNvSpPr>
                  <a:spLocks noChangeShapeType="1"/>
                </p:cNvSpPr>
                <p:nvPr/>
              </p:nvSpPr>
              <p:spPr bwMode="auto">
                <a:xfrm flipV="1">
                  <a:off x="3781" y="26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Line 2811"/>
                <p:cNvSpPr>
                  <a:spLocks noChangeShapeType="1"/>
                </p:cNvSpPr>
                <p:nvPr/>
              </p:nvSpPr>
              <p:spPr bwMode="auto">
                <a:xfrm flipV="1">
                  <a:off x="3781" y="262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5" name="Line 2812"/>
                <p:cNvSpPr>
                  <a:spLocks noChangeShapeType="1"/>
                </p:cNvSpPr>
                <p:nvPr/>
              </p:nvSpPr>
              <p:spPr bwMode="auto">
                <a:xfrm flipV="1">
                  <a:off x="3781" y="260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Line 2813"/>
                <p:cNvSpPr>
                  <a:spLocks noChangeShapeType="1"/>
                </p:cNvSpPr>
                <p:nvPr/>
              </p:nvSpPr>
              <p:spPr bwMode="auto">
                <a:xfrm flipV="1">
                  <a:off x="3781" y="25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Line 2814"/>
                <p:cNvSpPr>
                  <a:spLocks noChangeShapeType="1"/>
                </p:cNvSpPr>
                <p:nvPr/>
              </p:nvSpPr>
              <p:spPr bwMode="auto">
                <a:xfrm flipV="1">
                  <a:off x="3781" y="25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Line 2815"/>
                <p:cNvSpPr>
                  <a:spLocks noChangeShapeType="1"/>
                </p:cNvSpPr>
                <p:nvPr/>
              </p:nvSpPr>
              <p:spPr bwMode="auto">
                <a:xfrm flipV="1">
                  <a:off x="3781" y="25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9" name="Line 2816"/>
                <p:cNvSpPr>
                  <a:spLocks noChangeShapeType="1"/>
                </p:cNvSpPr>
                <p:nvPr/>
              </p:nvSpPr>
              <p:spPr bwMode="auto">
                <a:xfrm flipV="1">
                  <a:off x="3781" y="25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Line 2817"/>
                <p:cNvSpPr>
                  <a:spLocks noChangeShapeType="1"/>
                </p:cNvSpPr>
                <p:nvPr/>
              </p:nvSpPr>
              <p:spPr bwMode="auto">
                <a:xfrm flipV="1">
                  <a:off x="3781" y="250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Line 2818"/>
                <p:cNvSpPr>
                  <a:spLocks noChangeShapeType="1"/>
                </p:cNvSpPr>
                <p:nvPr/>
              </p:nvSpPr>
              <p:spPr bwMode="auto">
                <a:xfrm flipV="1">
                  <a:off x="3781" y="24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2" name="Line 2819"/>
                <p:cNvSpPr>
                  <a:spLocks noChangeShapeType="1"/>
                </p:cNvSpPr>
                <p:nvPr/>
              </p:nvSpPr>
              <p:spPr bwMode="auto">
                <a:xfrm flipV="1">
                  <a:off x="3781" y="24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Line 2820"/>
                <p:cNvSpPr>
                  <a:spLocks noChangeShapeType="1"/>
                </p:cNvSpPr>
                <p:nvPr/>
              </p:nvSpPr>
              <p:spPr bwMode="auto">
                <a:xfrm flipV="1">
                  <a:off x="3781" y="24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" name="Line 2821"/>
                <p:cNvSpPr>
                  <a:spLocks noChangeShapeType="1"/>
                </p:cNvSpPr>
                <p:nvPr/>
              </p:nvSpPr>
              <p:spPr bwMode="auto">
                <a:xfrm flipV="1">
                  <a:off x="3781" y="24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5" name="Line 2822"/>
                <p:cNvSpPr>
                  <a:spLocks noChangeShapeType="1"/>
                </p:cNvSpPr>
                <p:nvPr/>
              </p:nvSpPr>
              <p:spPr bwMode="auto">
                <a:xfrm flipV="1">
                  <a:off x="3781" y="240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Line 2823"/>
                <p:cNvSpPr>
                  <a:spLocks noChangeShapeType="1"/>
                </p:cNvSpPr>
                <p:nvPr/>
              </p:nvSpPr>
              <p:spPr bwMode="auto">
                <a:xfrm flipV="1">
                  <a:off x="3781" y="238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7" name="Line 2824"/>
                <p:cNvSpPr>
                  <a:spLocks noChangeShapeType="1"/>
                </p:cNvSpPr>
                <p:nvPr/>
              </p:nvSpPr>
              <p:spPr bwMode="auto">
                <a:xfrm flipV="1">
                  <a:off x="3781" y="236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8" name="Line 2825"/>
                <p:cNvSpPr>
                  <a:spLocks noChangeShapeType="1"/>
                </p:cNvSpPr>
                <p:nvPr/>
              </p:nvSpPr>
              <p:spPr bwMode="auto">
                <a:xfrm flipV="1">
                  <a:off x="3781" y="23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Line 2826"/>
                <p:cNvSpPr>
                  <a:spLocks noChangeShapeType="1"/>
                </p:cNvSpPr>
                <p:nvPr/>
              </p:nvSpPr>
              <p:spPr bwMode="auto">
                <a:xfrm flipV="1">
                  <a:off x="3781" y="23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0" name="Line 2827"/>
                <p:cNvSpPr>
                  <a:spLocks noChangeShapeType="1"/>
                </p:cNvSpPr>
                <p:nvPr/>
              </p:nvSpPr>
              <p:spPr bwMode="auto">
                <a:xfrm flipV="1">
                  <a:off x="3781" y="23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Line 2828"/>
                <p:cNvSpPr>
                  <a:spLocks noChangeShapeType="1"/>
                </p:cNvSpPr>
                <p:nvPr/>
              </p:nvSpPr>
              <p:spPr bwMode="auto">
                <a:xfrm flipV="1">
                  <a:off x="3781" y="22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Line 2829"/>
                <p:cNvSpPr>
                  <a:spLocks noChangeShapeType="1"/>
                </p:cNvSpPr>
                <p:nvPr/>
              </p:nvSpPr>
              <p:spPr bwMode="auto">
                <a:xfrm flipV="1">
                  <a:off x="3781" y="226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Line 2830"/>
                <p:cNvSpPr>
                  <a:spLocks noChangeShapeType="1"/>
                </p:cNvSpPr>
                <p:nvPr/>
              </p:nvSpPr>
              <p:spPr bwMode="auto">
                <a:xfrm flipV="1">
                  <a:off x="3781" y="22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" name="Line 2831"/>
                <p:cNvSpPr>
                  <a:spLocks noChangeShapeType="1"/>
                </p:cNvSpPr>
                <p:nvPr/>
              </p:nvSpPr>
              <p:spPr bwMode="auto">
                <a:xfrm flipV="1">
                  <a:off x="3781" y="22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Line 2832"/>
                <p:cNvSpPr>
                  <a:spLocks noChangeShapeType="1"/>
                </p:cNvSpPr>
                <p:nvPr/>
              </p:nvSpPr>
              <p:spPr bwMode="auto">
                <a:xfrm flipV="1">
                  <a:off x="3781" y="22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Line 2833"/>
                <p:cNvSpPr>
                  <a:spLocks noChangeShapeType="1"/>
                </p:cNvSpPr>
                <p:nvPr/>
              </p:nvSpPr>
              <p:spPr bwMode="auto">
                <a:xfrm flipV="1">
                  <a:off x="3781" y="21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7" name="Line 2834"/>
                <p:cNvSpPr>
                  <a:spLocks noChangeShapeType="1"/>
                </p:cNvSpPr>
                <p:nvPr/>
              </p:nvSpPr>
              <p:spPr bwMode="auto">
                <a:xfrm flipV="1">
                  <a:off x="3781" y="216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Line 2835"/>
                <p:cNvSpPr>
                  <a:spLocks noChangeShapeType="1"/>
                </p:cNvSpPr>
                <p:nvPr/>
              </p:nvSpPr>
              <p:spPr bwMode="auto">
                <a:xfrm flipV="1">
                  <a:off x="3781" y="214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Line 2836"/>
                <p:cNvSpPr>
                  <a:spLocks noChangeShapeType="1"/>
                </p:cNvSpPr>
                <p:nvPr/>
              </p:nvSpPr>
              <p:spPr bwMode="auto">
                <a:xfrm flipV="1">
                  <a:off x="3781" y="212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0" name="Line 2837"/>
                <p:cNvSpPr>
                  <a:spLocks noChangeShapeType="1"/>
                </p:cNvSpPr>
                <p:nvPr/>
              </p:nvSpPr>
              <p:spPr bwMode="auto">
                <a:xfrm flipV="1">
                  <a:off x="3781" y="21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Line 2838"/>
                <p:cNvSpPr>
                  <a:spLocks noChangeShapeType="1"/>
                </p:cNvSpPr>
                <p:nvPr/>
              </p:nvSpPr>
              <p:spPr bwMode="auto">
                <a:xfrm flipV="1">
                  <a:off x="3781" y="20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2" name="Line 2839"/>
                <p:cNvSpPr>
                  <a:spLocks noChangeShapeType="1"/>
                </p:cNvSpPr>
                <p:nvPr/>
              </p:nvSpPr>
              <p:spPr bwMode="auto">
                <a:xfrm flipV="1">
                  <a:off x="3781" y="20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Line 2840"/>
                <p:cNvSpPr>
                  <a:spLocks noChangeShapeType="1"/>
                </p:cNvSpPr>
                <p:nvPr/>
              </p:nvSpPr>
              <p:spPr bwMode="auto">
                <a:xfrm flipV="1">
                  <a:off x="3781" y="20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Line 2841"/>
                <p:cNvSpPr>
                  <a:spLocks noChangeShapeType="1"/>
                </p:cNvSpPr>
                <p:nvPr/>
              </p:nvSpPr>
              <p:spPr bwMode="auto">
                <a:xfrm flipV="1">
                  <a:off x="3781" y="202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Line 2842"/>
                <p:cNvSpPr>
                  <a:spLocks noChangeShapeType="1"/>
                </p:cNvSpPr>
                <p:nvPr/>
              </p:nvSpPr>
              <p:spPr bwMode="auto">
                <a:xfrm flipV="1">
                  <a:off x="3781" y="20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Line 2843"/>
                <p:cNvSpPr>
                  <a:spLocks noChangeShapeType="1"/>
                </p:cNvSpPr>
                <p:nvPr/>
              </p:nvSpPr>
              <p:spPr bwMode="auto">
                <a:xfrm flipV="1">
                  <a:off x="3781" y="19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" name="Line 2844"/>
                <p:cNvSpPr>
                  <a:spLocks noChangeShapeType="1"/>
                </p:cNvSpPr>
                <p:nvPr/>
              </p:nvSpPr>
              <p:spPr bwMode="auto">
                <a:xfrm flipV="1">
                  <a:off x="3781" y="19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Line 2845"/>
                <p:cNvSpPr>
                  <a:spLocks noChangeShapeType="1"/>
                </p:cNvSpPr>
                <p:nvPr/>
              </p:nvSpPr>
              <p:spPr bwMode="auto">
                <a:xfrm flipV="1">
                  <a:off x="3781" y="19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Line 2846"/>
                <p:cNvSpPr>
                  <a:spLocks noChangeShapeType="1"/>
                </p:cNvSpPr>
                <p:nvPr/>
              </p:nvSpPr>
              <p:spPr bwMode="auto">
                <a:xfrm flipV="1">
                  <a:off x="3781" y="192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" name="Line 2847"/>
                <p:cNvSpPr>
                  <a:spLocks noChangeShapeType="1"/>
                </p:cNvSpPr>
                <p:nvPr/>
              </p:nvSpPr>
              <p:spPr bwMode="auto">
                <a:xfrm flipV="1">
                  <a:off x="3781" y="190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" name="Line 2848"/>
                <p:cNvSpPr>
                  <a:spLocks noChangeShapeType="1"/>
                </p:cNvSpPr>
                <p:nvPr/>
              </p:nvSpPr>
              <p:spPr bwMode="auto">
                <a:xfrm flipV="1">
                  <a:off x="3781" y="18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" name="Line 2849"/>
                <p:cNvSpPr>
                  <a:spLocks noChangeShapeType="1"/>
                </p:cNvSpPr>
                <p:nvPr/>
              </p:nvSpPr>
              <p:spPr bwMode="auto">
                <a:xfrm flipV="1">
                  <a:off x="3781" y="18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" name="Line 2850"/>
                <p:cNvSpPr>
                  <a:spLocks noChangeShapeType="1"/>
                </p:cNvSpPr>
                <p:nvPr/>
              </p:nvSpPr>
              <p:spPr bwMode="auto">
                <a:xfrm flipV="1">
                  <a:off x="3781" y="18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Line 2851"/>
                <p:cNvSpPr>
                  <a:spLocks noChangeShapeType="1"/>
                </p:cNvSpPr>
                <p:nvPr/>
              </p:nvSpPr>
              <p:spPr bwMode="auto">
                <a:xfrm flipV="1">
                  <a:off x="3781" y="18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Line 2852"/>
                <p:cNvSpPr>
                  <a:spLocks noChangeShapeType="1"/>
                </p:cNvSpPr>
                <p:nvPr/>
              </p:nvSpPr>
              <p:spPr bwMode="auto">
                <a:xfrm flipV="1">
                  <a:off x="3781" y="180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" name="Line 2853"/>
                <p:cNvSpPr>
                  <a:spLocks noChangeShapeType="1"/>
                </p:cNvSpPr>
                <p:nvPr/>
              </p:nvSpPr>
              <p:spPr bwMode="auto">
                <a:xfrm flipV="1">
                  <a:off x="3781" y="17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Line 2854"/>
                <p:cNvSpPr>
                  <a:spLocks noChangeShapeType="1"/>
                </p:cNvSpPr>
                <p:nvPr/>
              </p:nvSpPr>
              <p:spPr bwMode="auto">
                <a:xfrm flipV="1">
                  <a:off x="3781" y="17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8" name="Line 2855"/>
                <p:cNvSpPr>
                  <a:spLocks noChangeShapeType="1"/>
                </p:cNvSpPr>
                <p:nvPr/>
              </p:nvSpPr>
              <p:spPr bwMode="auto">
                <a:xfrm flipV="1">
                  <a:off x="3781" y="17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9" name="Line 2856"/>
                <p:cNvSpPr>
                  <a:spLocks noChangeShapeType="1"/>
                </p:cNvSpPr>
                <p:nvPr/>
              </p:nvSpPr>
              <p:spPr bwMode="auto">
                <a:xfrm flipV="1">
                  <a:off x="3781" y="17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Line 2857"/>
                <p:cNvSpPr>
                  <a:spLocks noChangeShapeType="1"/>
                </p:cNvSpPr>
                <p:nvPr/>
              </p:nvSpPr>
              <p:spPr bwMode="auto">
                <a:xfrm flipV="1">
                  <a:off x="3781" y="170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Line 2858"/>
                <p:cNvSpPr>
                  <a:spLocks noChangeShapeType="1"/>
                </p:cNvSpPr>
                <p:nvPr/>
              </p:nvSpPr>
              <p:spPr bwMode="auto">
                <a:xfrm flipV="1">
                  <a:off x="3781" y="168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" name="Line 2859"/>
                <p:cNvSpPr>
                  <a:spLocks noChangeShapeType="1"/>
                </p:cNvSpPr>
                <p:nvPr/>
              </p:nvSpPr>
              <p:spPr bwMode="auto">
                <a:xfrm flipV="1">
                  <a:off x="3781" y="166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Line 2860"/>
                <p:cNvSpPr>
                  <a:spLocks noChangeShapeType="1"/>
                </p:cNvSpPr>
                <p:nvPr/>
              </p:nvSpPr>
              <p:spPr bwMode="auto">
                <a:xfrm flipV="1">
                  <a:off x="3781" y="164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4" name="Line 2861"/>
                <p:cNvSpPr>
                  <a:spLocks noChangeShapeType="1"/>
                </p:cNvSpPr>
                <p:nvPr/>
              </p:nvSpPr>
              <p:spPr bwMode="auto">
                <a:xfrm flipV="1">
                  <a:off x="3781" y="162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" name="Line 2862"/>
                <p:cNvSpPr>
                  <a:spLocks noChangeShapeType="1"/>
                </p:cNvSpPr>
                <p:nvPr/>
              </p:nvSpPr>
              <p:spPr bwMode="auto">
                <a:xfrm flipV="1">
                  <a:off x="3781" y="160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Line 2863"/>
                <p:cNvSpPr>
                  <a:spLocks noChangeShapeType="1"/>
                </p:cNvSpPr>
                <p:nvPr/>
              </p:nvSpPr>
              <p:spPr bwMode="auto">
                <a:xfrm flipV="1">
                  <a:off x="3781" y="158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7" name="Line 2864"/>
                <p:cNvSpPr>
                  <a:spLocks noChangeShapeType="1"/>
                </p:cNvSpPr>
                <p:nvPr/>
              </p:nvSpPr>
              <p:spPr bwMode="auto">
                <a:xfrm flipV="1">
                  <a:off x="3781" y="156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" name="Line 2865"/>
                <p:cNvSpPr>
                  <a:spLocks noChangeShapeType="1"/>
                </p:cNvSpPr>
                <p:nvPr/>
              </p:nvSpPr>
              <p:spPr bwMode="auto">
                <a:xfrm flipV="1">
                  <a:off x="4113" y="39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Line 2866"/>
                <p:cNvSpPr>
                  <a:spLocks noChangeShapeType="1"/>
                </p:cNvSpPr>
                <p:nvPr/>
              </p:nvSpPr>
              <p:spPr bwMode="auto">
                <a:xfrm flipV="1">
                  <a:off x="4113" y="39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" name="Line 2867"/>
                <p:cNvSpPr>
                  <a:spLocks noChangeShapeType="1"/>
                </p:cNvSpPr>
                <p:nvPr/>
              </p:nvSpPr>
              <p:spPr bwMode="auto">
                <a:xfrm flipV="1">
                  <a:off x="4113" y="39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" name="Line 2868"/>
                <p:cNvSpPr>
                  <a:spLocks noChangeShapeType="1"/>
                </p:cNvSpPr>
                <p:nvPr/>
              </p:nvSpPr>
              <p:spPr bwMode="auto">
                <a:xfrm flipV="1">
                  <a:off x="4113" y="391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Line 2869"/>
                <p:cNvSpPr>
                  <a:spLocks noChangeShapeType="1"/>
                </p:cNvSpPr>
                <p:nvPr/>
              </p:nvSpPr>
              <p:spPr bwMode="auto">
                <a:xfrm flipV="1">
                  <a:off x="4113" y="389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" name="Line 2870"/>
                <p:cNvSpPr>
                  <a:spLocks noChangeShapeType="1"/>
                </p:cNvSpPr>
                <p:nvPr/>
              </p:nvSpPr>
              <p:spPr bwMode="auto">
                <a:xfrm flipV="1">
                  <a:off x="4113" y="387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" name="Line 2871"/>
                <p:cNvSpPr>
                  <a:spLocks noChangeShapeType="1"/>
                </p:cNvSpPr>
                <p:nvPr/>
              </p:nvSpPr>
              <p:spPr bwMode="auto">
                <a:xfrm flipV="1">
                  <a:off x="4113" y="385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Line 2872"/>
                <p:cNvSpPr>
                  <a:spLocks noChangeShapeType="1"/>
                </p:cNvSpPr>
                <p:nvPr/>
              </p:nvSpPr>
              <p:spPr bwMode="auto">
                <a:xfrm flipV="1">
                  <a:off x="4113" y="383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" name="Line 2873"/>
                <p:cNvSpPr>
                  <a:spLocks noChangeShapeType="1"/>
                </p:cNvSpPr>
                <p:nvPr/>
              </p:nvSpPr>
              <p:spPr bwMode="auto">
                <a:xfrm flipV="1">
                  <a:off x="4113" y="381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" name="Line 2874"/>
                <p:cNvSpPr>
                  <a:spLocks noChangeShapeType="1"/>
                </p:cNvSpPr>
                <p:nvPr/>
              </p:nvSpPr>
              <p:spPr bwMode="auto">
                <a:xfrm flipV="1">
                  <a:off x="4113" y="379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Line 2875"/>
                <p:cNvSpPr>
                  <a:spLocks noChangeShapeType="1"/>
                </p:cNvSpPr>
                <p:nvPr/>
              </p:nvSpPr>
              <p:spPr bwMode="auto">
                <a:xfrm flipV="1">
                  <a:off x="4113" y="3771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" name="Line 2876"/>
                <p:cNvSpPr>
                  <a:spLocks noChangeShapeType="1"/>
                </p:cNvSpPr>
                <p:nvPr/>
              </p:nvSpPr>
              <p:spPr bwMode="auto">
                <a:xfrm flipV="1">
                  <a:off x="4113" y="37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" name="Line 2877"/>
                <p:cNvSpPr>
                  <a:spLocks noChangeShapeType="1"/>
                </p:cNvSpPr>
                <p:nvPr/>
              </p:nvSpPr>
              <p:spPr bwMode="auto">
                <a:xfrm flipV="1">
                  <a:off x="4113" y="37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Line 2878"/>
                <p:cNvSpPr>
                  <a:spLocks noChangeShapeType="1"/>
                </p:cNvSpPr>
                <p:nvPr/>
              </p:nvSpPr>
              <p:spPr bwMode="auto">
                <a:xfrm flipV="1">
                  <a:off x="4113" y="37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" name="Line 2879"/>
                <p:cNvSpPr>
                  <a:spLocks noChangeShapeType="1"/>
                </p:cNvSpPr>
                <p:nvPr/>
              </p:nvSpPr>
              <p:spPr bwMode="auto">
                <a:xfrm flipV="1">
                  <a:off x="4113" y="36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" name="Line 2880"/>
                <p:cNvSpPr>
                  <a:spLocks noChangeShapeType="1"/>
                </p:cNvSpPr>
                <p:nvPr/>
              </p:nvSpPr>
              <p:spPr bwMode="auto">
                <a:xfrm flipV="1">
                  <a:off x="4113" y="367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Line 2881"/>
                <p:cNvSpPr>
                  <a:spLocks noChangeShapeType="1"/>
                </p:cNvSpPr>
                <p:nvPr/>
              </p:nvSpPr>
              <p:spPr bwMode="auto">
                <a:xfrm flipV="1">
                  <a:off x="4113" y="365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" name="Line 2882"/>
                <p:cNvSpPr>
                  <a:spLocks noChangeShapeType="1"/>
                </p:cNvSpPr>
                <p:nvPr/>
              </p:nvSpPr>
              <p:spPr bwMode="auto">
                <a:xfrm flipV="1">
                  <a:off x="4113" y="363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" name="Line 2883"/>
                <p:cNvSpPr>
                  <a:spLocks noChangeShapeType="1"/>
                </p:cNvSpPr>
                <p:nvPr/>
              </p:nvSpPr>
              <p:spPr bwMode="auto">
                <a:xfrm flipV="1">
                  <a:off x="4113" y="361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" name="Line 2884"/>
                <p:cNvSpPr>
                  <a:spLocks noChangeShapeType="1"/>
                </p:cNvSpPr>
                <p:nvPr/>
              </p:nvSpPr>
              <p:spPr bwMode="auto">
                <a:xfrm flipV="1">
                  <a:off x="4113" y="3591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" name="Line 2885"/>
                <p:cNvSpPr>
                  <a:spLocks noChangeShapeType="1"/>
                </p:cNvSpPr>
                <p:nvPr/>
              </p:nvSpPr>
              <p:spPr bwMode="auto">
                <a:xfrm flipV="1">
                  <a:off x="4113" y="357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" name="Line 2886"/>
                <p:cNvSpPr>
                  <a:spLocks noChangeShapeType="1"/>
                </p:cNvSpPr>
                <p:nvPr/>
              </p:nvSpPr>
              <p:spPr bwMode="auto">
                <a:xfrm flipV="1">
                  <a:off x="4113" y="355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" name="Line 2887"/>
                <p:cNvSpPr>
                  <a:spLocks noChangeShapeType="1"/>
                </p:cNvSpPr>
                <p:nvPr/>
              </p:nvSpPr>
              <p:spPr bwMode="auto">
                <a:xfrm flipV="1">
                  <a:off x="4113" y="3530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1" name="Line 2888"/>
                <p:cNvSpPr>
                  <a:spLocks noChangeShapeType="1"/>
                </p:cNvSpPr>
                <p:nvPr/>
              </p:nvSpPr>
              <p:spPr bwMode="auto">
                <a:xfrm flipV="1">
                  <a:off x="4113" y="35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2" name="Line 2889"/>
                <p:cNvSpPr>
                  <a:spLocks noChangeShapeType="1"/>
                </p:cNvSpPr>
                <p:nvPr/>
              </p:nvSpPr>
              <p:spPr bwMode="auto">
                <a:xfrm flipV="1">
                  <a:off x="4113" y="34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3" name="Line 2890"/>
                <p:cNvSpPr>
                  <a:spLocks noChangeShapeType="1"/>
                </p:cNvSpPr>
                <p:nvPr/>
              </p:nvSpPr>
              <p:spPr bwMode="auto">
                <a:xfrm flipV="1">
                  <a:off x="4113" y="34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4" name="Line 2891"/>
                <p:cNvSpPr>
                  <a:spLocks noChangeShapeType="1"/>
                </p:cNvSpPr>
                <p:nvPr/>
              </p:nvSpPr>
              <p:spPr bwMode="auto">
                <a:xfrm flipV="1">
                  <a:off x="4113" y="345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" name="Line 2892"/>
                <p:cNvSpPr>
                  <a:spLocks noChangeShapeType="1"/>
                </p:cNvSpPr>
                <p:nvPr/>
              </p:nvSpPr>
              <p:spPr bwMode="auto">
                <a:xfrm flipV="1">
                  <a:off x="4113" y="343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6" name="Line 2893"/>
                <p:cNvSpPr>
                  <a:spLocks noChangeShapeType="1"/>
                </p:cNvSpPr>
                <p:nvPr/>
              </p:nvSpPr>
              <p:spPr bwMode="auto">
                <a:xfrm flipV="1">
                  <a:off x="4113" y="341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Line 2894"/>
                <p:cNvSpPr>
                  <a:spLocks noChangeShapeType="1"/>
                </p:cNvSpPr>
                <p:nvPr/>
              </p:nvSpPr>
              <p:spPr bwMode="auto">
                <a:xfrm flipV="1">
                  <a:off x="4113" y="339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8" name="Line 2895"/>
                <p:cNvSpPr>
                  <a:spLocks noChangeShapeType="1"/>
                </p:cNvSpPr>
                <p:nvPr/>
              </p:nvSpPr>
              <p:spPr bwMode="auto">
                <a:xfrm flipV="1">
                  <a:off x="4113" y="3370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9" name="Line 2896"/>
                <p:cNvSpPr>
                  <a:spLocks noChangeShapeType="1"/>
                </p:cNvSpPr>
                <p:nvPr/>
              </p:nvSpPr>
              <p:spPr bwMode="auto">
                <a:xfrm flipV="1">
                  <a:off x="4113" y="334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Line 2897"/>
                <p:cNvSpPr>
                  <a:spLocks noChangeShapeType="1"/>
                </p:cNvSpPr>
                <p:nvPr/>
              </p:nvSpPr>
              <p:spPr bwMode="auto">
                <a:xfrm flipV="1">
                  <a:off x="4113" y="332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Line 2898"/>
                <p:cNvSpPr>
                  <a:spLocks noChangeShapeType="1"/>
                </p:cNvSpPr>
                <p:nvPr/>
              </p:nvSpPr>
              <p:spPr bwMode="auto">
                <a:xfrm flipV="1">
                  <a:off x="4113" y="3309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" name="Line 2899"/>
                <p:cNvSpPr>
                  <a:spLocks noChangeShapeType="1"/>
                </p:cNvSpPr>
                <p:nvPr/>
              </p:nvSpPr>
              <p:spPr bwMode="auto">
                <a:xfrm flipV="1">
                  <a:off x="4113" y="32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Line 2900"/>
                <p:cNvSpPr>
                  <a:spLocks noChangeShapeType="1"/>
                </p:cNvSpPr>
                <p:nvPr/>
              </p:nvSpPr>
              <p:spPr bwMode="auto">
                <a:xfrm flipV="1">
                  <a:off x="4113" y="32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4" name="Line 2901"/>
                <p:cNvSpPr>
                  <a:spLocks noChangeShapeType="1"/>
                </p:cNvSpPr>
                <p:nvPr/>
              </p:nvSpPr>
              <p:spPr bwMode="auto">
                <a:xfrm flipV="1">
                  <a:off x="4113" y="32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" name="Line 2902"/>
                <p:cNvSpPr>
                  <a:spLocks noChangeShapeType="1"/>
                </p:cNvSpPr>
                <p:nvPr/>
              </p:nvSpPr>
              <p:spPr bwMode="auto">
                <a:xfrm flipV="1">
                  <a:off x="4113" y="32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Line 2903"/>
                <p:cNvSpPr>
                  <a:spLocks noChangeShapeType="1"/>
                </p:cNvSpPr>
                <p:nvPr/>
              </p:nvSpPr>
              <p:spPr bwMode="auto">
                <a:xfrm flipV="1">
                  <a:off x="4113" y="320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7" name="Line 2904"/>
                <p:cNvSpPr>
                  <a:spLocks noChangeShapeType="1"/>
                </p:cNvSpPr>
                <p:nvPr/>
              </p:nvSpPr>
              <p:spPr bwMode="auto">
                <a:xfrm flipV="1">
                  <a:off x="4113" y="318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8" name="Line 2905"/>
                <p:cNvSpPr>
                  <a:spLocks noChangeShapeType="1"/>
                </p:cNvSpPr>
                <p:nvPr/>
              </p:nvSpPr>
              <p:spPr bwMode="auto">
                <a:xfrm flipV="1">
                  <a:off x="4113" y="316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Line 2906"/>
                <p:cNvSpPr>
                  <a:spLocks noChangeShapeType="1"/>
                </p:cNvSpPr>
                <p:nvPr/>
              </p:nvSpPr>
              <p:spPr bwMode="auto">
                <a:xfrm flipV="1">
                  <a:off x="4113" y="314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0" name="Line 2907"/>
                <p:cNvSpPr>
                  <a:spLocks noChangeShapeType="1"/>
                </p:cNvSpPr>
                <p:nvPr/>
              </p:nvSpPr>
              <p:spPr bwMode="auto">
                <a:xfrm flipV="1">
                  <a:off x="4113" y="3129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1" name="Line 2908"/>
                <p:cNvSpPr>
                  <a:spLocks noChangeShapeType="1"/>
                </p:cNvSpPr>
                <p:nvPr/>
              </p:nvSpPr>
              <p:spPr bwMode="auto">
                <a:xfrm flipV="1">
                  <a:off x="4113" y="310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Line 2909"/>
                <p:cNvSpPr>
                  <a:spLocks noChangeShapeType="1"/>
                </p:cNvSpPr>
                <p:nvPr/>
              </p:nvSpPr>
              <p:spPr bwMode="auto">
                <a:xfrm flipV="1">
                  <a:off x="4113" y="308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3" name="Line 2910"/>
                <p:cNvSpPr>
                  <a:spLocks noChangeShapeType="1"/>
                </p:cNvSpPr>
                <p:nvPr/>
              </p:nvSpPr>
              <p:spPr bwMode="auto">
                <a:xfrm flipV="1">
                  <a:off x="4113" y="3068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4" name="Line 2911"/>
                <p:cNvSpPr>
                  <a:spLocks noChangeShapeType="1"/>
                </p:cNvSpPr>
                <p:nvPr/>
              </p:nvSpPr>
              <p:spPr bwMode="auto">
                <a:xfrm flipV="1">
                  <a:off x="4113" y="30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Line 2912"/>
                <p:cNvSpPr>
                  <a:spLocks noChangeShapeType="1"/>
                </p:cNvSpPr>
                <p:nvPr/>
              </p:nvSpPr>
              <p:spPr bwMode="auto">
                <a:xfrm flipV="1">
                  <a:off x="4113" y="30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" name="Line 2913"/>
                <p:cNvSpPr>
                  <a:spLocks noChangeShapeType="1"/>
                </p:cNvSpPr>
                <p:nvPr/>
              </p:nvSpPr>
              <p:spPr bwMode="auto">
                <a:xfrm flipV="1">
                  <a:off x="4113" y="30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7" name="Line 2914"/>
                <p:cNvSpPr>
                  <a:spLocks noChangeShapeType="1"/>
                </p:cNvSpPr>
                <p:nvPr/>
              </p:nvSpPr>
              <p:spPr bwMode="auto">
                <a:xfrm flipV="1">
                  <a:off x="4113" y="29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Line 2915"/>
                <p:cNvSpPr>
                  <a:spLocks noChangeShapeType="1"/>
                </p:cNvSpPr>
                <p:nvPr/>
              </p:nvSpPr>
              <p:spPr bwMode="auto">
                <a:xfrm flipV="1">
                  <a:off x="4113" y="296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9" name="Line 2916"/>
                <p:cNvSpPr>
                  <a:spLocks noChangeShapeType="1"/>
                </p:cNvSpPr>
                <p:nvPr/>
              </p:nvSpPr>
              <p:spPr bwMode="auto">
                <a:xfrm flipV="1">
                  <a:off x="4113" y="294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0" name="Line 2917"/>
                <p:cNvSpPr>
                  <a:spLocks noChangeShapeType="1"/>
                </p:cNvSpPr>
                <p:nvPr/>
              </p:nvSpPr>
              <p:spPr bwMode="auto">
                <a:xfrm flipV="1">
                  <a:off x="4113" y="292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Line 2918"/>
                <p:cNvSpPr>
                  <a:spLocks noChangeShapeType="1"/>
                </p:cNvSpPr>
                <p:nvPr/>
              </p:nvSpPr>
              <p:spPr bwMode="auto">
                <a:xfrm flipV="1">
                  <a:off x="4113" y="290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" name="Line 2919"/>
                <p:cNvSpPr>
                  <a:spLocks noChangeShapeType="1"/>
                </p:cNvSpPr>
                <p:nvPr/>
              </p:nvSpPr>
              <p:spPr bwMode="auto">
                <a:xfrm flipV="1">
                  <a:off x="4113" y="2888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" name="Line 2920"/>
                <p:cNvSpPr>
                  <a:spLocks noChangeShapeType="1"/>
                </p:cNvSpPr>
                <p:nvPr/>
              </p:nvSpPr>
              <p:spPr bwMode="auto">
                <a:xfrm flipV="1">
                  <a:off x="4113" y="286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Line 2921"/>
                <p:cNvSpPr>
                  <a:spLocks noChangeShapeType="1"/>
                </p:cNvSpPr>
                <p:nvPr/>
              </p:nvSpPr>
              <p:spPr bwMode="auto">
                <a:xfrm flipV="1">
                  <a:off x="4113" y="284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" name="Line 2922"/>
                <p:cNvSpPr>
                  <a:spLocks noChangeShapeType="1"/>
                </p:cNvSpPr>
                <p:nvPr/>
              </p:nvSpPr>
              <p:spPr bwMode="auto">
                <a:xfrm flipV="1">
                  <a:off x="4113" y="2827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" name="Line 2923"/>
                <p:cNvSpPr>
                  <a:spLocks noChangeShapeType="1"/>
                </p:cNvSpPr>
                <p:nvPr/>
              </p:nvSpPr>
              <p:spPr bwMode="auto">
                <a:xfrm flipV="1">
                  <a:off x="4113" y="28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7" name="Line 2924"/>
                <p:cNvSpPr>
                  <a:spLocks noChangeShapeType="1"/>
                </p:cNvSpPr>
                <p:nvPr/>
              </p:nvSpPr>
              <p:spPr bwMode="auto">
                <a:xfrm flipV="1">
                  <a:off x="4113" y="27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" name="Line 2925"/>
                <p:cNvSpPr>
                  <a:spLocks noChangeShapeType="1"/>
                </p:cNvSpPr>
                <p:nvPr/>
              </p:nvSpPr>
              <p:spPr bwMode="auto">
                <a:xfrm flipV="1">
                  <a:off x="4113" y="27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9" name="Line 2926"/>
                <p:cNvSpPr>
                  <a:spLocks noChangeShapeType="1"/>
                </p:cNvSpPr>
                <p:nvPr/>
              </p:nvSpPr>
              <p:spPr bwMode="auto">
                <a:xfrm flipV="1">
                  <a:off x="4113" y="27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0" name="Line 2927"/>
                <p:cNvSpPr>
                  <a:spLocks noChangeShapeType="1"/>
                </p:cNvSpPr>
                <p:nvPr/>
              </p:nvSpPr>
              <p:spPr bwMode="auto">
                <a:xfrm flipV="1">
                  <a:off x="4113" y="272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Line 2928"/>
                <p:cNvSpPr>
                  <a:spLocks noChangeShapeType="1"/>
                </p:cNvSpPr>
                <p:nvPr/>
              </p:nvSpPr>
              <p:spPr bwMode="auto">
                <a:xfrm flipV="1">
                  <a:off x="4113" y="270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2" name="Line 2929"/>
                <p:cNvSpPr>
                  <a:spLocks noChangeShapeType="1"/>
                </p:cNvSpPr>
                <p:nvPr/>
              </p:nvSpPr>
              <p:spPr bwMode="auto">
                <a:xfrm flipV="1">
                  <a:off x="4113" y="268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" name="Line 2930"/>
                <p:cNvSpPr>
                  <a:spLocks noChangeShapeType="1"/>
                </p:cNvSpPr>
                <p:nvPr/>
              </p:nvSpPr>
              <p:spPr bwMode="auto">
                <a:xfrm flipV="1">
                  <a:off x="4113" y="266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Line 2931"/>
                <p:cNvSpPr>
                  <a:spLocks noChangeShapeType="1"/>
                </p:cNvSpPr>
                <p:nvPr/>
              </p:nvSpPr>
              <p:spPr bwMode="auto">
                <a:xfrm flipV="1">
                  <a:off x="4113" y="2647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" name="Line 2932"/>
                <p:cNvSpPr>
                  <a:spLocks noChangeShapeType="1"/>
                </p:cNvSpPr>
                <p:nvPr/>
              </p:nvSpPr>
              <p:spPr bwMode="auto">
                <a:xfrm flipV="1">
                  <a:off x="4113" y="262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" name="Line 2933"/>
                <p:cNvSpPr>
                  <a:spLocks noChangeShapeType="1"/>
                </p:cNvSpPr>
                <p:nvPr/>
              </p:nvSpPr>
              <p:spPr bwMode="auto">
                <a:xfrm flipV="1">
                  <a:off x="4113" y="2606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Line 2934"/>
                <p:cNvSpPr>
                  <a:spLocks noChangeShapeType="1"/>
                </p:cNvSpPr>
                <p:nvPr/>
              </p:nvSpPr>
              <p:spPr bwMode="auto">
                <a:xfrm flipV="1">
                  <a:off x="4113" y="25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136"/>
              <p:cNvGrpSpPr>
                <a:grpSpLocks/>
              </p:cNvGrpSpPr>
              <p:nvPr/>
            </p:nvGrpSpPr>
            <p:grpSpPr bwMode="auto">
              <a:xfrm>
                <a:off x="2231" y="1562"/>
                <a:ext cx="1993" cy="2413"/>
                <a:chOff x="2121" y="1562"/>
                <a:chExt cx="1993" cy="2413"/>
              </a:xfrm>
            </p:grpSpPr>
            <p:sp>
              <p:nvSpPr>
                <p:cNvPr id="1128" name="Line 2936"/>
                <p:cNvSpPr>
                  <a:spLocks noChangeShapeType="1"/>
                </p:cNvSpPr>
                <p:nvPr/>
              </p:nvSpPr>
              <p:spPr bwMode="auto">
                <a:xfrm flipV="1">
                  <a:off x="4113" y="25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Line 2937"/>
                <p:cNvSpPr>
                  <a:spLocks noChangeShapeType="1"/>
                </p:cNvSpPr>
                <p:nvPr/>
              </p:nvSpPr>
              <p:spPr bwMode="auto">
                <a:xfrm flipV="1">
                  <a:off x="4113" y="25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Line 2938"/>
                <p:cNvSpPr>
                  <a:spLocks noChangeShapeType="1"/>
                </p:cNvSpPr>
                <p:nvPr/>
              </p:nvSpPr>
              <p:spPr bwMode="auto">
                <a:xfrm flipV="1">
                  <a:off x="4113" y="25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Line 2939"/>
                <p:cNvSpPr>
                  <a:spLocks noChangeShapeType="1"/>
                </p:cNvSpPr>
                <p:nvPr/>
              </p:nvSpPr>
              <p:spPr bwMode="auto">
                <a:xfrm flipV="1">
                  <a:off x="4113" y="250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Line 2940"/>
                <p:cNvSpPr>
                  <a:spLocks noChangeShapeType="1"/>
                </p:cNvSpPr>
                <p:nvPr/>
              </p:nvSpPr>
              <p:spPr bwMode="auto">
                <a:xfrm flipV="1">
                  <a:off x="4113" y="248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Line 2941"/>
                <p:cNvSpPr>
                  <a:spLocks noChangeShapeType="1"/>
                </p:cNvSpPr>
                <p:nvPr/>
              </p:nvSpPr>
              <p:spPr bwMode="auto">
                <a:xfrm flipV="1">
                  <a:off x="4113" y="246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Line 2942"/>
                <p:cNvSpPr>
                  <a:spLocks noChangeShapeType="1"/>
                </p:cNvSpPr>
                <p:nvPr/>
              </p:nvSpPr>
              <p:spPr bwMode="auto">
                <a:xfrm flipV="1">
                  <a:off x="4113" y="244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Line 2943"/>
                <p:cNvSpPr>
                  <a:spLocks noChangeShapeType="1"/>
                </p:cNvSpPr>
                <p:nvPr/>
              </p:nvSpPr>
              <p:spPr bwMode="auto">
                <a:xfrm flipV="1">
                  <a:off x="4113" y="2426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Line 2944"/>
                <p:cNvSpPr>
                  <a:spLocks noChangeShapeType="1"/>
                </p:cNvSpPr>
                <p:nvPr/>
              </p:nvSpPr>
              <p:spPr bwMode="auto">
                <a:xfrm flipV="1">
                  <a:off x="4113" y="240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Line 2945"/>
                <p:cNvSpPr>
                  <a:spLocks noChangeShapeType="1"/>
                </p:cNvSpPr>
                <p:nvPr/>
              </p:nvSpPr>
              <p:spPr bwMode="auto">
                <a:xfrm flipV="1">
                  <a:off x="4113" y="238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Line 2946"/>
                <p:cNvSpPr>
                  <a:spLocks noChangeShapeType="1"/>
                </p:cNvSpPr>
                <p:nvPr/>
              </p:nvSpPr>
              <p:spPr bwMode="auto">
                <a:xfrm flipV="1">
                  <a:off x="4113" y="2365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Line 2947"/>
                <p:cNvSpPr>
                  <a:spLocks noChangeShapeType="1"/>
                </p:cNvSpPr>
                <p:nvPr/>
              </p:nvSpPr>
              <p:spPr bwMode="auto">
                <a:xfrm flipV="1">
                  <a:off x="4113" y="23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Line 2948"/>
                <p:cNvSpPr>
                  <a:spLocks noChangeShapeType="1"/>
                </p:cNvSpPr>
                <p:nvPr/>
              </p:nvSpPr>
              <p:spPr bwMode="auto">
                <a:xfrm flipV="1">
                  <a:off x="4113" y="23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Line 2949"/>
                <p:cNvSpPr>
                  <a:spLocks noChangeShapeType="1"/>
                </p:cNvSpPr>
                <p:nvPr/>
              </p:nvSpPr>
              <p:spPr bwMode="auto">
                <a:xfrm flipV="1">
                  <a:off x="4113" y="23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Line 2950"/>
                <p:cNvSpPr>
                  <a:spLocks noChangeShapeType="1"/>
                </p:cNvSpPr>
                <p:nvPr/>
              </p:nvSpPr>
              <p:spPr bwMode="auto">
                <a:xfrm flipV="1">
                  <a:off x="4113" y="22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Line 2951"/>
                <p:cNvSpPr>
                  <a:spLocks noChangeShapeType="1"/>
                </p:cNvSpPr>
                <p:nvPr/>
              </p:nvSpPr>
              <p:spPr bwMode="auto">
                <a:xfrm flipV="1">
                  <a:off x="4113" y="226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Line 2952"/>
                <p:cNvSpPr>
                  <a:spLocks noChangeShapeType="1"/>
                </p:cNvSpPr>
                <p:nvPr/>
              </p:nvSpPr>
              <p:spPr bwMode="auto">
                <a:xfrm flipV="1">
                  <a:off x="4113" y="224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Line 2953"/>
                <p:cNvSpPr>
                  <a:spLocks noChangeShapeType="1"/>
                </p:cNvSpPr>
                <p:nvPr/>
              </p:nvSpPr>
              <p:spPr bwMode="auto">
                <a:xfrm flipV="1">
                  <a:off x="4113" y="222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Line 2954"/>
                <p:cNvSpPr>
                  <a:spLocks noChangeShapeType="1"/>
                </p:cNvSpPr>
                <p:nvPr/>
              </p:nvSpPr>
              <p:spPr bwMode="auto">
                <a:xfrm flipV="1">
                  <a:off x="4113" y="220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Line 2955"/>
                <p:cNvSpPr>
                  <a:spLocks noChangeShapeType="1"/>
                </p:cNvSpPr>
                <p:nvPr/>
              </p:nvSpPr>
              <p:spPr bwMode="auto">
                <a:xfrm flipV="1">
                  <a:off x="4113" y="2185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Line 2956"/>
                <p:cNvSpPr>
                  <a:spLocks noChangeShapeType="1"/>
                </p:cNvSpPr>
                <p:nvPr/>
              </p:nvSpPr>
              <p:spPr bwMode="auto">
                <a:xfrm flipV="1">
                  <a:off x="4113" y="216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Line 2957"/>
                <p:cNvSpPr>
                  <a:spLocks noChangeShapeType="1"/>
                </p:cNvSpPr>
                <p:nvPr/>
              </p:nvSpPr>
              <p:spPr bwMode="auto">
                <a:xfrm flipV="1">
                  <a:off x="4113" y="214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Line 2958"/>
                <p:cNvSpPr>
                  <a:spLocks noChangeShapeType="1"/>
                </p:cNvSpPr>
                <p:nvPr/>
              </p:nvSpPr>
              <p:spPr bwMode="auto">
                <a:xfrm flipV="1">
                  <a:off x="4113" y="2124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Line 2959"/>
                <p:cNvSpPr>
                  <a:spLocks noChangeShapeType="1"/>
                </p:cNvSpPr>
                <p:nvPr/>
              </p:nvSpPr>
              <p:spPr bwMode="auto">
                <a:xfrm flipV="1">
                  <a:off x="4113" y="21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Line 2960"/>
                <p:cNvSpPr>
                  <a:spLocks noChangeShapeType="1"/>
                </p:cNvSpPr>
                <p:nvPr/>
              </p:nvSpPr>
              <p:spPr bwMode="auto">
                <a:xfrm flipV="1">
                  <a:off x="4113" y="20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Line 2961"/>
                <p:cNvSpPr>
                  <a:spLocks noChangeShapeType="1"/>
                </p:cNvSpPr>
                <p:nvPr/>
              </p:nvSpPr>
              <p:spPr bwMode="auto">
                <a:xfrm flipV="1">
                  <a:off x="4113" y="20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Line 2962"/>
                <p:cNvSpPr>
                  <a:spLocks noChangeShapeType="1"/>
                </p:cNvSpPr>
                <p:nvPr/>
              </p:nvSpPr>
              <p:spPr bwMode="auto">
                <a:xfrm flipV="1">
                  <a:off x="4113" y="20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Line 2963"/>
                <p:cNvSpPr>
                  <a:spLocks noChangeShapeType="1"/>
                </p:cNvSpPr>
                <p:nvPr/>
              </p:nvSpPr>
              <p:spPr bwMode="auto">
                <a:xfrm flipV="1">
                  <a:off x="4113" y="202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Line 2964"/>
                <p:cNvSpPr>
                  <a:spLocks noChangeShapeType="1"/>
                </p:cNvSpPr>
                <p:nvPr/>
              </p:nvSpPr>
              <p:spPr bwMode="auto">
                <a:xfrm flipV="1">
                  <a:off x="4113" y="200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Line 2965"/>
                <p:cNvSpPr>
                  <a:spLocks noChangeShapeType="1"/>
                </p:cNvSpPr>
                <p:nvPr/>
              </p:nvSpPr>
              <p:spPr bwMode="auto">
                <a:xfrm flipV="1">
                  <a:off x="4113" y="198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Line 2966"/>
                <p:cNvSpPr>
                  <a:spLocks noChangeShapeType="1"/>
                </p:cNvSpPr>
                <p:nvPr/>
              </p:nvSpPr>
              <p:spPr bwMode="auto">
                <a:xfrm flipV="1">
                  <a:off x="4113" y="196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Line 2967"/>
                <p:cNvSpPr>
                  <a:spLocks noChangeShapeType="1"/>
                </p:cNvSpPr>
                <p:nvPr/>
              </p:nvSpPr>
              <p:spPr bwMode="auto">
                <a:xfrm flipV="1">
                  <a:off x="4113" y="1944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Line 2968"/>
                <p:cNvSpPr>
                  <a:spLocks noChangeShapeType="1"/>
                </p:cNvSpPr>
                <p:nvPr/>
              </p:nvSpPr>
              <p:spPr bwMode="auto">
                <a:xfrm flipV="1">
                  <a:off x="4113" y="192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Line 2969"/>
                <p:cNvSpPr>
                  <a:spLocks noChangeShapeType="1"/>
                </p:cNvSpPr>
                <p:nvPr/>
              </p:nvSpPr>
              <p:spPr bwMode="auto">
                <a:xfrm flipV="1">
                  <a:off x="4113" y="1903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Line 2970"/>
                <p:cNvSpPr>
                  <a:spLocks noChangeShapeType="1"/>
                </p:cNvSpPr>
                <p:nvPr/>
              </p:nvSpPr>
              <p:spPr bwMode="auto">
                <a:xfrm flipV="1">
                  <a:off x="4113" y="18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Line 2971"/>
                <p:cNvSpPr>
                  <a:spLocks noChangeShapeType="1"/>
                </p:cNvSpPr>
                <p:nvPr/>
              </p:nvSpPr>
              <p:spPr bwMode="auto">
                <a:xfrm flipV="1">
                  <a:off x="4113" y="18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Line 2972"/>
                <p:cNvSpPr>
                  <a:spLocks noChangeShapeType="1"/>
                </p:cNvSpPr>
                <p:nvPr/>
              </p:nvSpPr>
              <p:spPr bwMode="auto">
                <a:xfrm flipV="1">
                  <a:off x="4113" y="18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Line 2973"/>
                <p:cNvSpPr>
                  <a:spLocks noChangeShapeType="1"/>
                </p:cNvSpPr>
                <p:nvPr/>
              </p:nvSpPr>
              <p:spPr bwMode="auto">
                <a:xfrm flipV="1">
                  <a:off x="4113" y="18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Line 2974"/>
                <p:cNvSpPr>
                  <a:spLocks noChangeShapeType="1"/>
                </p:cNvSpPr>
                <p:nvPr/>
              </p:nvSpPr>
              <p:spPr bwMode="auto">
                <a:xfrm flipV="1">
                  <a:off x="4113" y="180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Line 2975"/>
                <p:cNvSpPr>
                  <a:spLocks noChangeShapeType="1"/>
                </p:cNvSpPr>
                <p:nvPr/>
              </p:nvSpPr>
              <p:spPr bwMode="auto">
                <a:xfrm flipV="1">
                  <a:off x="4113" y="178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Line 2976"/>
                <p:cNvSpPr>
                  <a:spLocks noChangeShapeType="1"/>
                </p:cNvSpPr>
                <p:nvPr/>
              </p:nvSpPr>
              <p:spPr bwMode="auto">
                <a:xfrm flipV="1">
                  <a:off x="4113" y="176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Line 2977"/>
                <p:cNvSpPr>
                  <a:spLocks noChangeShapeType="1"/>
                </p:cNvSpPr>
                <p:nvPr/>
              </p:nvSpPr>
              <p:spPr bwMode="auto">
                <a:xfrm flipV="1">
                  <a:off x="4113" y="174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Line 2978"/>
                <p:cNvSpPr>
                  <a:spLocks noChangeShapeType="1"/>
                </p:cNvSpPr>
                <p:nvPr/>
              </p:nvSpPr>
              <p:spPr bwMode="auto">
                <a:xfrm flipV="1">
                  <a:off x="4113" y="1723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Line 2979"/>
                <p:cNvSpPr>
                  <a:spLocks noChangeShapeType="1"/>
                </p:cNvSpPr>
                <p:nvPr/>
              </p:nvSpPr>
              <p:spPr bwMode="auto">
                <a:xfrm flipV="1">
                  <a:off x="4113" y="170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Line 2980"/>
                <p:cNvSpPr>
                  <a:spLocks noChangeShapeType="1"/>
                </p:cNvSpPr>
                <p:nvPr/>
              </p:nvSpPr>
              <p:spPr bwMode="auto">
                <a:xfrm flipV="1">
                  <a:off x="4113" y="168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Line 2981"/>
                <p:cNvSpPr>
                  <a:spLocks noChangeShapeType="1"/>
                </p:cNvSpPr>
                <p:nvPr/>
              </p:nvSpPr>
              <p:spPr bwMode="auto">
                <a:xfrm flipV="1">
                  <a:off x="4113" y="1662"/>
                  <a:ext cx="1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Line 2982"/>
                <p:cNvSpPr>
                  <a:spLocks noChangeShapeType="1"/>
                </p:cNvSpPr>
                <p:nvPr/>
              </p:nvSpPr>
              <p:spPr bwMode="auto">
                <a:xfrm flipV="1">
                  <a:off x="4113" y="164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Line 2983"/>
                <p:cNvSpPr>
                  <a:spLocks noChangeShapeType="1"/>
                </p:cNvSpPr>
                <p:nvPr/>
              </p:nvSpPr>
              <p:spPr bwMode="auto">
                <a:xfrm flipV="1">
                  <a:off x="4113" y="162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Line 2984"/>
                <p:cNvSpPr>
                  <a:spLocks noChangeShapeType="1"/>
                </p:cNvSpPr>
                <p:nvPr/>
              </p:nvSpPr>
              <p:spPr bwMode="auto">
                <a:xfrm flipV="1">
                  <a:off x="4113" y="160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Line 2985"/>
                <p:cNvSpPr>
                  <a:spLocks noChangeShapeType="1"/>
                </p:cNvSpPr>
                <p:nvPr/>
              </p:nvSpPr>
              <p:spPr bwMode="auto">
                <a:xfrm flipV="1">
                  <a:off x="4113" y="158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Line 2986"/>
                <p:cNvSpPr>
                  <a:spLocks noChangeShapeType="1"/>
                </p:cNvSpPr>
                <p:nvPr/>
              </p:nvSpPr>
              <p:spPr bwMode="auto">
                <a:xfrm flipV="1">
                  <a:off x="4113" y="1562"/>
                  <a:ext cx="1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Line 2987"/>
                <p:cNvSpPr>
                  <a:spLocks noChangeShapeType="1"/>
                </p:cNvSpPr>
                <p:nvPr/>
              </p:nvSpPr>
              <p:spPr bwMode="auto">
                <a:xfrm>
                  <a:off x="2121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Line 2988"/>
                <p:cNvSpPr>
                  <a:spLocks noChangeShapeType="1"/>
                </p:cNvSpPr>
                <p:nvPr/>
              </p:nvSpPr>
              <p:spPr bwMode="auto">
                <a:xfrm>
                  <a:off x="2141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Line 2989"/>
                <p:cNvSpPr>
                  <a:spLocks noChangeShapeType="1"/>
                </p:cNvSpPr>
                <p:nvPr/>
              </p:nvSpPr>
              <p:spPr bwMode="auto">
                <a:xfrm>
                  <a:off x="2161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Line 2990"/>
                <p:cNvSpPr>
                  <a:spLocks noChangeShapeType="1"/>
                </p:cNvSpPr>
                <p:nvPr/>
              </p:nvSpPr>
              <p:spPr bwMode="auto">
                <a:xfrm>
                  <a:off x="2181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Line 2991"/>
                <p:cNvSpPr>
                  <a:spLocks noChangeShapeType="1"/>
                </p:cNvSpPr>
                <p:nvPr/>
              </p:nvSpPr>
              <p:spPr bwMode="auto">
                <a:xfrm>
                  <a:off x="2201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Line 2992"/>
                <p:cNvSpPr>
                  <a:spLocks noChangeShapeType="1"/>
                </p:cNvSpPr>
                <p:nvPr/>
              </p:nvSpPr>
              <p:spPr bwMode="auto">
                <a:xfrm>
                  <a:off x="2221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Line 2993"/>
                <p:cNvSpPr>
                  <a:spLocks noChangeShapeType="1"/>
                </p:cNvSpPr>
                <p:nvPr/>
              </p:nvSpPr>
              <p:spPr bwMode="auto">
                <a:xfrm>
                  <a:off x="2241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Line 2994"/>
                <p:cNvSpPr>
                  <a:spLocks noChangeShapeType="1"/>
                </p:cNvSpPr>
                <p:nvPr/>
              </p:nvSpPr>
              <p:spPr bwMode="auto">
                <a:xfrm>
                  <a:off x="2261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Line 2995"/>
                <p:cNvSpPr>
                  <a:spLocks noChangeShapeType="1"/>
                </p:cNvSpPr>
                <p:nvPr/>
              </p:nvSpPr>
              <p:spPr bwMode="auto">
                <a:xfrm>
                  <a:off x="2281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Line 2996"/>
                <p:cNvSpPr>
                  <a:spLocks noChangeShapeType="1"/>
                </p:cNvSpPr>
                <p:nvPr/>
              </p:nvSpPr>
              <p:spPr bwMode="auto">
                <a:xfrm>
                  <a:off x="230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Line 2997"/>
                <p:cNvSpPr>
                  <a:spLocks noChangeShapeType="1"/>
                </p:cNvSpPr>
                <p:nvPr/>
              </p:nvSpPr>
              <p:spPr bwMode="auto">
                <a:xfrm>
                  <a:off x="232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Line 2998"/>
                <p:cNvSpPr>
                  <a:spLocks noChangeShapeType="1"/>
                </p:cNvSpPr>
                <p:nvPr/>
              </p:nvSpPr>
              <p:spPr bwMode="auto">
                <a:xfrm>
                  <a:off x="234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Line 2999"/>
                <p:cNvSpPr>
                  <a:spLocks noChangeShapeType="1"/>
                </p:cNvSpPr>
                <p:nvPr/>
              </p:nvSpPr>
              <p:spPr bwMode="auto">
                <a:xfrm>
                  <a:off x="236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Line 3000"/>
                <p:cNvSpPr>
                  <a:spLocks noChangeShapeType="1"/>
                </p:cNvSpPr>
                <p:nvPr/>
              </p:nvSpPr>
              <p:spPr bwMode="auto">
                <a:xfrm>
                  <a:off x="238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Line 3001"/>
                <p:cNvSpPr>
                  <a:spLocks noChangeShapeType="1"/>
                </p:cNvSpPr>
                <p:nvPr/>
              </p:nvSpPr>
              <p:spPr bwMode="auto">
                <a:xfrm>
                  <a:off x="240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Line 3002"/>
                <p:cNvSpPr>
                  <a:spLocks noChangeShapeType="1"/>
                </p:cNvSpPr>
                <p:nvPr/>
              </p:nvSpPr>
              <p:spPr bwMode="auto">
                <a:xfrm>
                  <a:off x="242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Line 3003"/>
                <p:cNvSpPr>
                  <a:spLocks noChangeShapeType="1"/>
                </p:cNvSpPr>
                <p:nvPr/>
              </p:nvSpPr>
              <p:spPr bwMode="auto">
                <a:xfrm>
                  <a:off x="244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Line 3004"/>
                <p:cNvSpPr>
                  <a:spLocks noChangeShapeType="1"/>
                </p:cNvSpPr>
                <p:nvPr/>
              </p:nvSpPr>
              <p:spPr bwMode="auto">
                <a:xfrm>
                  <a:off x="2462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Line 3005"/>
                <p:cNvSpPr>
                  <a:spLocks noChangeShapeType="1"/>
                </p:cNvSpPr>
                <p:nvPr/>
              </p:nvSpPr>
              <p:spPr bwMode="auto">
                <a:xfrm>
                  <a:off x="2482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Line 3006"/>
                <p:cNvSpPr>
                  <a:spLocks noChangeShapeType="1"/>
                </p:cNvSpPr>
                <p:nvPr/>
              </p:nvSpPr>
              <p:spPr bwMode="auto">
                <a:xfrm>
                  <a:off x="2502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Line 3007"/>
                <p:cNvSpPr>
                  <a:spLocks noChangeShapeType="1"/>
                </p:cNvSpPr>
                <p:nvPr/>
              </p:nvSpPr>
              <p:spPr bwMode="auto">
                <a:xfrm>
                  <a:off x="2522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Line 3008"/>
                <p:cNvSpPr>
                  <a:spLocks noChangeShapeType="1"/>
                </p:cNvSpPr>
                <p:nvPr/>
              </p:nvSpPr>
              <p:spPr bwMode="auto">
                <a:xfrm>
                  <a:off x="254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Line 3009"/>
                <p:cNvSpPr>
                  <a:spLocks noChangeShapeType="1"/>
                </p:cNvSpPr>
                <p:nvPr/>
              </p:nvSpPr>
              <p:spPr bwMode="auto">
                <a:xfrm>
                  <a:off x="256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Line 3010"/>
                <p:cNvSpPr>
                  <a:spLocks noChangeShapeType="1"/>
                </p:cNvSpPr>
                <p:nvPr/>
              </p:nvSpPr>
              <p:spPr bwMode="auto">
                <a:xfrm>
                  <a:off x="258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Line 3011"/>
                <p:cNvSpPr>
                  <a:spLocks noChangeShapeType="1"/>
                </p:cNvSpPr>
                <p:nvPr/>
              </p:nvSpPr>
              <p:spPr bwMode="auto">
                <a:xfrm>
                  <a:off x="260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Line 3012"/>
                <p:cNvSpPr>
                  <a:spLocks noChangeShapeType="1"/>
                </p:cNvSpPr>
                <p:nvPr/>
              </p:nvSpPr>
              <p:spPr bwMode="auto">
                <a:xfrm>
                  <a:off x="262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Line 3013"/>
                <p:cNvSpPr>
                  <a:spLocks noChangeShapeType="1"/>
                </p:cNvSpPr>
                <p:nvPr/>
              </p:nvSpPr>
              <p:spPr bwMode="auto">
                <a:xfrm>
                  <a:off x="264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Line 3014"/>
                <p:cNvSpPr>
                  <a:spLocks noChangeShapeType="1"/>
                </p:cNvSpPr>
                <p:nvPr/>
              </p:nvSpPr>
              <p:spPr bwMode="auto">
                <a:xfrm>
                  <a:off x="266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Line 3015"/>
                <p:cNvSpPr>
                  <a:spLocks noChangeShapeType="1"/>
                </p:cNvSpPr>
                <p:nvPr/>
              </p:nvSpPr>
              <p:spPr bwMode="auto">
                <a:xfrm>
                  <a:off x="268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Line 3016"/>
                <p:cNvSpPr>
                  <a:spLocks noChangeShapeType="1"/>
                </p:cNvSpPr>
                <p:nvPr/>
              </p:nvSpPr>
              <p:spPr bwMode="auto">
                <a:xfrm>
                  <a:off x="2703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Line 3017"/>
                <p:cNvSpPr>
                  <a:spLocks noChangeShapeType="1"/>
                </p:cNvSpPr>
                <p:nvPr/>
              </p:nvSpPr>
              <p:spPr bwMode="auto">
                <a:xfrm>
                  <a:off x="2723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Line 3018"/>
                <p:cNvSpPr>
                  <a:spLocks noChangeShapeType="1"/>
                </p:cNvSpPr>
                <p:nvPr/>
              </p:nvSpPr>
              <p:spPr bwMode="auto">
                <a:xfrm>
                  <a:off x="2743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Line 3019"/>
                <p:cNvSpPr>
                  <a:spLocks noChangeShapeType="1"/>
                </p:cNvSpPr>
                <p:nvPr/>
              </p:nvSpPr>
              <p:spPr bwMode="auto">
                <a:xfrm>
                  <a:off x="2763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Line 3020"/>
                <p:cNvSpPr>
                  <a:spLocks noChangeShapeType="1"/>
                </p:cNvSpPr>
                <p:nvPr/>
              </p:nvSpPr>
              <p:spPr bwMode="auto">
                <a:xfrm>
                  <a:off x="278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Line 3021"/>
                <p:cNvSpPr>
                  <a:spLocks noChangeShapeType="1"/>
                </p:cNvSpPr>
                <p:nvPr/>
              </p:nvSpPr>
              <p:spPr bwMode="auto">
                <a:xfrm>
                  <a:off x="280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Line 3022"/>
                <p:cNvSpPr>
                  <a:spLocks noChangeShapeType="1"/>
                </p:cNvSpPr>
                <p:nvPr/>
              </p:nvSpPr>
              <p:spPr bwMode="auto">
                <a:xfrm>
                  <a:off x="282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Line 3023"/>
                <p:cNvSpPr>
                  <a:spLocks noChangeShapeType="1"/>
                </p:cNvSpPr>
                <p:nvPr/>
              </p:nvSpPr>
              <p:spPr bwMode="auto">
                <a:xfrm>
                  <a:off x="284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Line 3024"/>
                <p:cNvSpPr>
                  <a:spLocks noChangeShapeType="1"/>
                </p:cNvSpPr>
                <p:nvPr/>
              </p:nvSpPr>
              <p:spPr bwMode="auto">
                <a:xfrm>
                  <a:off x="286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Line 3025"/>
                <p:cNvSpPr>
                  <a:spLocks noChangeShapeType="1"/>
                </p:cNvSpPr>
                <p:nvPr/>
              </p:nvSpPr>
              <p:spPr bwMode="auto">
                <a:xfrm>
                  <a:off x="288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Line 3026"/>
                <p:cNvSpPr>
                  <a:spLocks noChangeShapeType="1"/>
                </p:cNvSpPr>
                <p:nvPr/>
              </p:nvSpPr>
              <p:spPr bwMode="auto">
                <a:xfrm>
                  <a:off x="290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Line 3027"/>
                <p:cNvSpPr>
                  <a:spLocks noChangeShapeType="1"/>
                </p:cNvSpPr>
                <p:nvPr/>
              </p:nvSpPr>
              <p:spPr bwMode="auto">
                <a:xfrm>
                  <a:off x="292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Line 3028"/>
                <p:cNvSpPr>
                  <a:spLocks noChangeShapeType="1"/>
                </p:cNvSpPr>
                <p:nvPr/>
              </p:nvSpPr>
              <p:spPr bwMode="auto">
                <a:xfrm>
                  <a:off x="294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1" name="Line 3029"/>
                <p:cNvSpPr>
                  <a:spLocks noChangeShapeType="1"/>
                </p:cNvSpPr>
                <p:nvPr/>
              </p:nvSpPr>
              <p:spPr bwMode="auto">
                <a:xfrm>
                  <a:off x="2964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Line 3030"/>
                <p:cNvSpPr>
                  <a:spLocks noChangeShapeType="1"/>
                </p:cNvSpPr>
                <p:nvPr/>
              </p:nvSpPr>
              <p:spPr bwMode="auto">
                <a:xfrm>
                  <a:off x="2984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Line 3031"/>
                <p:cNvSpPr>
                  <a:spLocks noChangeShapeType="1"/>
                </p:cNvSpPr>
                <p:nvPr/>
              </p:nvSpPr>
              <p:spPr bwMode="auto">
                <a:xfrm>
                  <a:off x="3004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Line 3032"/>
                <p:cNvSpPr>
                  <a:spLocks noChangeShapeType="1"/>
                </p:cNvSpPr>
                <p:nvPr/>
              </p:nvSpPr>
              <p:spPr bwMode="auto">
                <a:xfrm>
                  <a:off x="302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5" name="Line 3033"/>
                <p:cNvSpPr>
                  <a:spLocks noChangeShapeType="1"/>
                </p:cNvSpPr>
                <p:nvPr/>
              </p:nvSpPr>
              <p:spPr bwMode="auto">
                <a:xfrm>
                  <a:off x="304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6" name="Line 3034"/>
                <p:cNvSpPr>
                  <a:spLocks noChangeShapeType="1"/>
                </p:cNvSpPr>
                <p:nvPr/>
              </p:nvSpPr>
              <p:spPr bwMode="auto">
                <a:xfrm>
                  <a:off x="306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7" name="Line 3035"/>
                <p:cNvSpPr>
                  <a:spLocks noChangeShapeType="1"/>
                </p:cNvSpPr>
                <p:nvPr/>
              </p:nvSpPr>
              <p:spPr bwMode="auto">
                <a:xfrm>
                  <a:off x="308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" name="Line 3036"/>
                <p:cNvSpPr>
                  <a:spLocks noChangeShapeType="1"/>
                </p:cNvSpPr>
                <p:nvPr/>
              </p:nvSpPr>
              <p:spPr bwMode="auto">
                <a:xfrm>
                  <a:off x="310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" name="Line 3037"/>
                <p:cNvSpPr>
                  <a:spLocks noChangeShapeType="1"/>
                </p:cNvSpPr>
                <p:nvPr/>
              </p:nvSpPr>
              <p:spPr bwMode="auto">
                <a:xfrm>
                  <a:off x="312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Line 3038"/>
                <p:cNvSpPr>
                  <a:spLocks noChangeShapeType="1"/>
                </p:cNvSpPr>
                <p:nvPr/>
              </p:nvSpPr>
              <p:spPr bwMode="auto">
                <a:xfrm>
                  <a:off x="314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Line 3039"/>
                <p:cNvSpPr>
                  <a:spLocks noChangeShapeType="1"/>
                </p:cNvSpPr>
                <p:nvPr/>
              </p:nvSpPr>
              <p:spPr bwMode="auto">
                <a:xfrm>
                  <a:off x="316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" name="Line 3040"/>
                <p:cNvSpPr>
                  <a:spLocks noChangeShapeType="1"/>
                </p:cNvSpPr>
                <p:nvPr/>
              </p:nvSpPr>
              <p:spPr bwMode="auto">
                <a:xfrm>
                  <a:off x="318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Line 3041"/>
                <p:cNvSpPr>
                  <a:spLocks noChangeShapeType="1"/>
                </p:cNvSpPr>
                <p:nvPr/>
              </p:nvSpPr>
              <p:spPr bwMode="auto">
                <a:xfrm>
                  <a:off x="3205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Line 3042"/>
                <p:cNvSpPr>
                  <a:spLocks noChangeShapeType="1"/>
                </p:cNvSpPr>
                <p:nvPr/>
              </p:nvSpPr>
              <p:spPr bwMode="auto">
                <a:xfrm>
                  <a:off x="3225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" name="Line 3043"/>
                <p:cNvSpPr>
                  <a:spLocks noChangeShapeType="1"/>
                </p:cNvSpPr>
                <p:nvPr/>
              </p:nvSpPr>
              <p:spPr bwMode="auto">
                <a:xfrm>
                  <a:off x="3245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Line 3044"/>
                <p:cNvSpPr>
                  <a:spLocks noChangeShapeType="1"/>
                </p:cNvSpPr>
                <p:nvPr/>
              </p:nvSpPr>
              <p:spPr bwMode="auto">
                <a:xfrm>
                  <a:off x="3265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Line 3045"/>
                <p:cNvSpPr>
                  <a:spLocks noChangeShapeType="1"/>
                </p:cNvSpPr>
                <p:nvPr/>
              </p:nvSpPr>
              <p:spPr bwMode="auto">
                <a:xfrm>
                  <a:off x="328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" name="Line 3046"/>
                <p:cNvSpPr>
                  <a:spLocks noChangeShapeType="1"/>
                </p:cNvSpPr>
                <p:nvPr/>
              </p:nvSpPr>
              <p:spPr bwMode="auto">
                <a:xfrm>
                  <a:off x="330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Line 3047"/>
                <p:cNvSpPr>
                  <a:spLocks noChangeShapeType="1"/>
                </p:cNvSpPr>
                <p:nvPr/>
              </p:nvSpPr>
              <p:spPr bwMode="auto">
                <a:xfrm>
                  <a:off x="332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" name="Line 3048"/>
                <p:cNvSpPr>
                  <a:spLocks noChangeShapeType="1"/>
                </p:cNvSpPr>
                <p:nvPr/>
              </p:nvSpPr>
              <p:spPr bwMode="auto">
                <a:xfrm>
                  <a:off x="334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" name="Line 3049"/>
                <p:cNvSpPr>
                  <a:spLocks noChangeShapeType="1"/>
                </p:cNvSpPr>
                <p:nvPr/>
              </p:nvSpPr>
              <p:spPr bwMode="auto">
                <a:xfrm>
                  <a:off x="336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Line 3050"/>
                <p:cNvSpPr>
                  <a:spLocks noChangeShapeType="1"/>
                </p:cNvSpPr>
                <p:nvPr/>
              </p:nvSpPr>
              <p:spPr bwMode="auto">
                <a:xfrm>
                  <a:off x="338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Line 3051"/>
                <p:cNvSpPr>
                  <a:spLocks noChangeShapeType="1"/>
                </p:cNvSpPr>
                <p:nvPr/>
              </p:nvSpPr>
              <p:spPr bwMode="auto">
                <a:xfrm>
                  <a:off x="340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" name="Line 3052"/>
                <p:cNvSpPr>
                  <a:spLocks noChangeShapeType="1"/>
                </p:cNvSpPr>
                <p:nvPr/>
              </p:nvSpPr>
              <p:spPr bwMode="auto">
                <a:xfrm>
                  <a:off x="342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Line 3053"/>
                <p:cNvSpPr>
                  <a:spLocks noChangeShapeType="1"/>
                </p:cNvSpPr>
                <p:nvPr/>
              </p:nvSpPr>
              <p:spPr bwMode="auto">
                <a:xfrm>
                  <a:off x="3446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" name="Line 3054"/>
                <p:cNvSpPr>
                  <a:spLocks noChangeShapeType="1"/>
                </p:cNvSpPr>
                <p:nvPr/>
              </p:nvSpPr>
              <p:spPr bwMode="auto">
                <a:xfrm>
                  <a:off x="3466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" name="Line 3055"/>
                <p:cNvSpPr>
                  <a:spLocks noChangeShapeType="1"/>
                </p:cNvSpPr>
                <p:nvPr/>
              </p:nvSpPr>
              <p:spPr bwMode="auto">
                <a:xfrm>
                  <a:off x="3486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Line 3056"/>
                <p:cNvSpPr>
                  <a:spLocks noChangeShapeType="1"/>
                </p:cNvSpPr>
                <p:nvPr/>
              </p:nvSpPr>
              <p:spPr bwMode="auto">
                <a:xfrm>
                  <a:off x="3506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" name="Line 3057"/>
                <p:cNvSpPr>
                  <a:spLocks noChangeShapeType="1"/>
                </p:cNvSpPr>
                <p:nvPr/>
              </p:nvSpPr>
              <p:spPr bwMode="auto">
                <a:xfrm>
                  <a:off x="352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" name="Line 3058"/>
                <p:cNvSpPr>
                  <a:spLocks noChangeShapeType="1"/>
                </p:cNvSpPr>
                <p:nvPr/>
              </p:nvSpPr>
              <p:spPr bwMode="auto">
                <a:xfrm>
                  <a:off x="354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Line 3059"/>
                <p:cNvSpPr>
                  <a:spLocks noChangeShapeType="1"/>
                </p:cNvSpPr>
                <p:nvPr/>
              </p:nvSpPr>
              <p:spPr bwMode="auto">
                <a:xfrm>
                  <a:off x="356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Line 3060"/>
                <p:cNvSpPr>
                  <a:spLocks noChangeShapeType="1"/>
                </p:cNvSpPr>
                <p:nvPr/>
              </p:nvSpPr>
              <p:spPr bwMode="auto">
                <a:xfrm>
                  <a:off x="358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" name="Line 3061"/>
                <p:cNvSpPr>
                  <a:spLocks noChangeShapeType="1"/>
                </p:cNvSpPr>
                <p:nvPr/>
              </p:nvSpPr>
              <p:spPr bwMode="auto">
                <a:xfrm>
                  <a:off x="360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Line 3062"/>
                <p:cNvSpPr>
                  <a:spLocks noChangeShapeType="1"/>
                </p:cNvSpPr>
                <p:nvPr/>
              </p:nvSpPr>
              <p:spPr bwMode="auto">
                <a:xfrm>
                  <a:off x="362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Line 3063"/>
                <p:cNvSpPr>
                  <a:spLocks noChangeShapeType="1"/>
                </p:cNvSpPr>
                <p:nvPr/>
              </p:nvSpPr>
              <p:spPr bwMode="auto">
                <a:xfrm>
                  <a:off x="364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" name="Line 3064"/>
                <p:cNvSpPr>
                  <a:spLocks noChangeShapeType="1"/>
                </p:cNvSpPr>
                <p:nvPr/>
              </p:nvSpPr>
              <p:spPr bwMode="auto">
                <a:xfrm>
                  <a:off x="366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Line 3065"/>
                <p:cNvSpPr>
                  <a:spLocks noChangeShapeType="1"/>
                </p:cNvSpPr>
                <p:nvPr/>
              </p:nvSpPr>
              <p:spPr bwMode="auto">
                <a:xfrm>
                  <a:off x="3687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Line 3066"/>
                <p:cNvSpPr>
                  <a:spLocks noChangeShapeType="1"/>
                </p:cNvSpPr>
                <p:nvPr/>
              </p:nvSpPr>
              <p:spPr bwMode="auto">
                <a:xfrm>
                  <a:off x="3707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Line 3067"/>
                <p:cNvSpPr>
                  <a:spLocks noChangeShapeType="1"/>
                </p:cNvSpPr>
                <p:nvPr/>
              </p:nvSpPr>
              <p:spPr bwMode="auto">
                <a:xfrm>
                  <a:off x="3727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Line 3068"/>
                <p:cNvSpPr>
                  <a:spLocks noChangeShapeType="1"/>
                </p:cNvSpPr>
                <p:nvPr/>
              </p:nvSpPr>
              <p:spPr bwMode="auto">
                <a:xfrm>
                  <a:off x="3747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Line 3069"/>
                <p:cNvSpPr>
                  <a:spLocks noChangeShapeType="1"/>
                </p:cNvSpPr>
                <p:nvPr/>
              </p:nvSpPr>
              <p:spPr bwMode="auto">
                <a:xfrm>
                  <a:off x="376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Line 3070"/>
                <p:cNvSpPr>
                  <a:spLocks noChangeShapeType="1"/>
                </p:cNvSpPr>
                <p:nvPr/>
              </p:nvSpPr>
              <p:spPr bwMode="auto">
                <a:xfrm>
                  <a:off x="378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Line 3071"/>
                <p:cNvSpPr>
                  <a:spLocks noChangeShapeType="1"/>
                </p:cNvSpPr>
                <p:nvPr/>
              </p:nvSpPr>
              <p:spPr bwMode="auto">
                <a:xfrm>
                  <a:off x="380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Line 3072"/>
                <p:cNvSpPr>
                  <a:spLocks noChangeShapeType="1"/>
                </p:cNvSpPr>
                <p:nvPr/>
              </p:nvSpPr>
              <p:spPr bwMode="auto">
                <a:xfrm>
                  <a:off x="382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Line 3073"/>
                <p:cNvSpPr>
                  <a:spLocks noChangeShapeType="1"/>
                </p:cNvSpPr>
                <p:nvPr/>
              </p:nvSpPr>
              <p:spPr bwMode="auto">
                <a:xfrm>
                  <a:off x="384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Line 3074"/>
                <p:cNvSpPr>
                  <a:spLocks noChangeShapeType="1"/>
                </p:cNvSpPr>
                <p:nvPr/>
              </p:nvSpPr>
              <p:spPr bwMode="auto">
                <a:xfrm>
                  <a:off x="386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Line 3075"/>
                <p:cNvSpPr>
                  <a:spLocks noChangeShapeType="1"/>
                </p:cNvSpPr>
                <p:nvPr/>
              </p:nvSpPr>
              <p:spPr bwMode="auto">
                <a:xfrm>
                  <a:off x="388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Line 3076"/>
                <p:cNvSpPr>
                  <a:spLocks noChangeShapeType="1"/>
                </p:cNvSpPr>
                <p:nvPr/>
              </p:nvSpPr>
              <p:spPr bwMode="auto">
                <a:xfrm>
                  <a:off x="390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Line 3077"/>
                <p:cNvSpPr>
                  <a:spLocks noChangeShapeType="1"/>
                </p:cNvSpPr>
                <p:nvPr/>
              </p:nvSpPr>
              <p:spPr bwMode="auto">
                <a:xfrm>
                  <a:off x="3928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Line 3078"/>
                <p:cNvSpPr>
                  <a:spLocks noChangeShapeType="1"/>
                </p:cNvSpPr>
                <p:nvPr/>
              </p:nvSpPr>
              <p:spPr bwMode="auto">
                <a:xfrm>
                  <a:off x="3948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Line 3079"/>
                <p:cNvSpPr>
                  <a:spLocks noChangeShapeType="1"/>
                </p:cNvSpPr>
                <p:nvPr/>
              </p:nvSpPr>
              <p:spPr bwMode="auto">
                <a:xfrm>
                  <a:off x="3968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" name="Line 3080"/>
                <p:cNvSpPr>
                  <a:spLocks noChangeShapeType="1"/>
                </p:cNvSpPr>
                <p:nvPr/>
              </p:nvSpPr>
              <p:spPr bwMode="auto">
                <a:xfrm>
                  <a:off x="3988" y="39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Line 3081"/>
                <p:cNvSpPr>
                  <a:spLocks noChangeShapeType="1"/>
                </p:cNvSpPr>
                <p:nvPr/>
              </p:nvSpPr>
              <p:spPr bwMode="auto">
                <a:xfrm>
                  <a:off x="4009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4" name="Line 3082"/>
                <p:cNvSpPr>
                  <a:spLocks noChangeShapeType="1"/>
                </p:cNvSpPr>
                <p:nvPr/>
              </p:nvSpPr>
              <p:spPr bwMode="auto">
                <a:xfrm>
                  <a:off x="4029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Line 3083"/>
                <p:cNvSpPr>
                  <a:spLocks noChangeShapeType="1"/>
                </p:cNvSpPr>
                <p:nvPr/>
              </p:nvSpPr>
              <p:spPr bwMode="auto">
                <a:xfrm>
                  <a:off x="4049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Line 3084"/>
                <p:cNvSpPr>
                  <a:spLocks noChangeShapeType="1"/>
                </p:cNvSpPr>
                <p:nvPr/>
              </p:nvSpPr>
              <p:spPr bwMode="auto">
                <a:xfrm>
                  <a:off x="4069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7" name="Line 3085"/>
                <p:cNvSpPr>
                  <a:spLocks noChangeShapeType="1"/>
                </p:cNvSpPr>
                <p:nvPr/>
              </p:nvSpPr>
              <p:spPr bwMode="auto">
                <a:xfrm>
                  <a:off x="4089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8" name="Line 3086"/>
                <p:cNvSpPr>
                  <a:spLocks noChangeShapeType="1"/>
                </p:cNvSpPr>
                <p:nvPr/>
              </p:nvSpPr>
              <p:spPr bwMode="auto">
                <a:xfrm>
                  <a:off x="4109" y="39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Line 3087"/>
                <p:cNvSpPr>
                  <a:spLocks noChangeShapeType="1"/>
                </p:cNvSpPr>
                <p:nvPr/>
              </p:nvSpPr>
              <p:spPr bwMode="auto">
                <a:xfrm>
                  <a:off x="2121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Line 3088"/>
                <p:cNvSpPr>
                  <a:spLocks noChangeShapeType="1"/>
                </p:cNvSpPr>
                <p:nvPr/>
              </p:nvSpPr>
              <p:spPr bwMode="auto">
                <a:xfrm>
                  <a:off x="2141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" name="Line 3089"/>
                <p:cNvSpPr>
                  <a:spLocks noChangeShapeType="1"/>
                </p:cNvSpPr>
                <p:nvPr/>
              </p:nvSpPr>
              <p:spPr bwMode="auto">
                <a:xfrm>
                  <a:off x="2161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Line 3090"/>
                <p:cNvSpPr>
                  <a:spLocks noChangeShapeType="1"/>
                </p:cNvSpPr>
                <p:nvPr/>
              </p:nvSpPr>
              <p:spPr bwMode="auto">
                <a:xfrm>
                  <a:off x="2181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" name="Line 3091"/>
                <p:cNvSpPr>
                  <a:spLocks noChangeShapeType="1"/>
                </p:cNvSpPr>
                <p:nvPr/>
              </p:nvSpPr>
              <p:spPr bwMode="auto">
                <a:xfrm>
                  <a:off x="2201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Line 3092"/>
                <p:cNvSpPr>
                  <a:spLocks noChangeShapeType="1"/>
                </p:cNvSpPr>
                <p:nvPr/>
              </p:nvSpPr>
              <p:spPr bwMode="auto">
                <a:xfrm>
                  <a:off x="2221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Line 3093"/>
                <p:cNvSpPr>
                  <a:spLocks noChangeShapeType="1"/>
                </p:cNvSpPr>
                <p:nvPr/>
              </p:nvSpPr>
              <p:spPr bwMode="auto">
                <a:xfrm>
                  <a:off x="2241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" name="Line 3094"/>
                <p:cNvSpPr>
                  <a:spLocks noChangeShapeType="1"/>
                </p:cNvSpPr>
                <p:nvPr/>
              </p:nvSpPr>
              <p:spPr bwMode="auto">
                <a:xfrm>
                  <a:off x="2261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Line 3095"/>
                <p:cNvSpPr>
                  <a:spLocks noChangeShapeType="1"/>
                </p:cNvSpPr>
                <p:nvPr/>
              </p:nvSpPr>
              <p:spPr bwMode="auto">
                <a:xfrm>
                  <a:off x="2281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Line 3096"/>
                <p:cNvSpPr>
                  <a:spLocks noChangeShapeType="1"/>
                </p:cNvSpPr>
                <p:nvPr/>
              </p:nvSpPr>
              <p:spPr bwMode="auto">
                <a:xfrm>
                  <a:off x="230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Line 3097"/>
                <p:cNvSpPr>
                  <a:spLocks noChangeShapeType="1"/>
                </p:cNvSpPr>
                <p:nvPr/>
              </p:nvSpPr>
              <p:spPr bwMode="auto">
                <a:xfrm>
                  <a:off x="232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Line 3098"/>
                <p:cNvSpPr>
                  <a:spLocks noChangeShapeType="1"/>
                </p:cNvSpPr>
                <p:nvPr/>
              </p:nvSpPr>
              <p:spPr bwMode="auto">
                <a:xfrm>
                  <a:off x="234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Line 3099"/>
                <p:cNvSpPr>
                  <a:spLocks noChangeShapeType="1"/>
                </p:cNvSpPr>
                <p:nvPr/>
              </p:nvSpPr>
              <p:spPr bwMode="auto">
                <a:xfrm>
                  <a:off x="236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Line 3100"/>
                <p:cNvSpPr>
                  <a:spLocks noChangeShapeType="1"/>
                </p:cNvSpPr>
                <p:nvPr/>
              </p:nvSpPr>
              <p:spPr bwMode="auto">
                <a:xfrm>
                  <a:off x="238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Line 3101"/>
                <p:cNvSpPr>
                  <a:spLocks noChangeShapeType="1"/>
                </p:cNvSpPr>
                <p:nvPr/>
              </p:nvSpPr>
              <p:spPr bwMode="auto">
                <a:xfrm>
                  <a:off x="240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Line 3102"/>
                <p:cNvSpPr>
                  <a:spLocks noChangeShapeType="1"/>
                </p:cNvSpPr>
                <p:nvPr/>
              </p:nvSpPr>
              <p:spPr bwMode="auto">
                <a:xfrm>
                  <a:off x="242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Line 3103"/>
                <p:cNvSpPr>
                  <a:spLocks noChangeShapeType="1"/>
                </p:cNvSpPr>
                <p:nvPr/>
              </p:nvSpPr>
              <p:spPr bwMode="auto">
                <a:xfrm>
                  <a:off x="244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Line 3104"/>
                <p:cNvSpPr>
                  <a:spLocks noChangeShapeType="1"/>
                </p:cNvSpPr>
                <p:nvPr/>
              </p:nvSpPr>
              <p:spPr bwMode="auto">
                <a:xfrm>
                  <a:off x="2462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Line 3105"/>
                <p:cNvSpPr>
                  <a:spLocks noChangeShapeType="1"/>
                </p:cNvSpPr>
                <p:nvPr/>
              </p:nvSpPr>
              <p:spPr bwMode="auto">
                <a:xfrm>
                  <a:off x="2482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Line 3106"/>
                <p:cNvSpPr>
                  <a:spLocks noChangeShapeType="1"/>
                </p:cNvSpPr>
                <p:nvPr/>
              </p:nvSpPr>
              <p:spPr bwMode="auto">
                <a:xfrm>
                  <a:off x="2502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Line 3107"/>
                <p:cNvSpPr>
                  <a:spLocks noChangeShapeType="1"/>
                </p:cNvSpPr>
                <p:nvPr/>
              </p:nvSpPr>
              <p:spPr bwMode="auto">
                <a:xfrm>
                  <a:off x="2522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Line 3108"/>
                <p:cNvSpPr>
                  <a:spLocks noChangeShapeType="1"/>
                </p:cNvSpPr>
                <p:nvPr/>
              </p:nvSpPr>
              <p:spPr bwMode="auto">
                <a:xfrm>
                  <a:off x="254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Line 3109"/>
                <p:cNvSpPr>
                  <a:spLocks noChangeShapeType="1"/>
                </p:cNvSpPr>
                <p:nvPr/>
              </p:nvSpPr>
              <p:spPr bwMode="auto">
                <a:xfrm>
                  <a:off x="256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" name="Line 3110"/>
                <p:cNvSpPr>
                  <a:spLocks noChangeShapeType="1"/>
                </p:cNvSpPr>
                <p:nvPr/>
              </p:nvSpPr>
              <p:spPr bwMode="auto">
                <a:xfrm>
                  <a:off x="258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Line 3111"/>
                <p:cNvSpPr>
                  <a:spLocks noChangeShapeType="1"/>
                </p:cNvSpPr>
                <p:nvPr/>
              </p:nvSpPr>
              <p:spPr bwMode="auto">
                <a:xfrm>
                  <a:off x="260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Line 3112"/>
                <p:cNvSpPr>
                  <a:spLocks noChangeShapeType="1"/>
                </p:cNvSpPr>
                <p:nvPr/>
              </p:nvSpPr>
              <p:spPr bwMode="auto">
                <a:xfrm>
                  <a:off x="262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Line 3113"/>
                <p:cNvSpPr>
                  <a:spLocks noChangeShapeType="1"/>
                </p:cNvSpPr>
                <p:nvPr/>
              </p:nvSpPr>
              <p:spPr bwMode="auto">
                <a:xfrm>
                  <a:off x="264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Line 3114"/>
                <p:cNvSpPr>
                  <a:spLocks noChangeShapeType="1"/>
                </p:cNvSpPr>
                <p:nvPr/>
              </p:nvSpPr>
              <p:spPr bwMode="auto">
                <a:xfrm>
                  <a:off x="266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Line 3115"/>
                <p:cNvSpPr>
                  <a:spLocks noChangeShapeType="1"/>
                </p:cNvSpPr>
                <p:nvPr/>
              </p:nvSpPr>
              <p:spPr bwMode="auto">
                <a:xfrm>
                  <a:off x="268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Line 3116"/>
                <p:cNvSpPr>
                  <a:spLocks noChangeShapeType="1"/>
                </p:cNvSpPr>
                <p:nvPr/>
              </p:nvSpPr>
              <p:spPr bwMode="auto">
                <a:xfrm>
                  <a:off x="2703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Line 3117"/>
                <p:cNvSpPr>
                  <a:spLocks noChangeShapeType="1"/>
                </p:cNvSpPr>
                <p:nvPr/>
              </p:nvSpPr>
              <p:spPr bwMode="auto">
                <a:xfrm>
                  <a:off x="2723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Line 3118"/>
                <p:cNvSpPr>
                  <a:spLocks noChangeShapeType="1"/>
                </p:cNvSpPr>
                <p:nvPr/>
              </p:nvSpPr>
              <p:spPr bwMode="auto">
                <a:xfrm>
                  <a:off x="2743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Line 3119"/>
                <p:cNvSpPr>
                  <a:spLocks noChangeShapeType="1"/>
                </p:cNvSpPr>
                <p:nvPr/>
              </p:nvSpPr>
              <p:spPr bwMode="auto">
                <a:xfrm>
                  <a:off x="2763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Line 3120"/>
                <p:cNvSpPr>
                  <a:spLocks noChangeShapeType="1"/>
                </p:cNvSpPr>
                <p:nvPr/>
              </p:nvSpPr>
              <p:spPr bwMode="auto">
                <a:xfrm>
                  <a:off x="278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Line 3121"/>
                <p:cNvSpPr>
                  <a:spLocks noChangeShapeType="1"/>
                </p:cNvSpPr>
                <p:nvPr/>
              </p:nvSpPr>
              <p:spPr bwMode="auto">
                <a:xfrm>
                  <a:off x="280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4" name="Line 3122"/>
                <p:cNvSpPr>
                  <a:spLocks noChangeShapeType="1"/>
                </p:cNvSpPr>
                <p:nvPr/>
              </p:nvSpPr>
              <p:spPr bwMode="auto">
                <a:xfrm>
                  <a:off x="282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5" name="Line 3123"/>
                <p:cNvSpPr>
                  <a:spLocks noChangeShapeType="1"/>
                </p:cNvSpPr>
                <p:nvPr/>
              </p:nvSpPr>
              <p:spPr bwMode="auto">
                <a:xfrm>
                  <a:off x="284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Line 3124"/>
                <p:cNvSpPr>
                  <a:spLocks noChangeShapeType="1"/>
                </p:cNvSpPr>
                <p:nvPr/>
              </p:nvSpPr>
              <p:spPr bwMode="auto">
                <a:xfrm>
                  <a:off x="286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7" name="Line 3125"/>
                <p:cNvSpPr>
                  <a:spLocks noChangeShapeType="1"/>
                </p:cNvSpPr>
                <p:nvPr/>
              </p:nvSpPr>
              <p:spPr bwMode="auto">
                <a:xfrm>
                  <a:off x="288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8" name="Line 3126"/>
                <p:cNvSpPr>
                  <a:spLocks noChangeShapeType="1"/>
                </p:cNvSpPr>
                <p:nvPr/>
              </p:nvSpPr>
              <p:spPr bwMode="auto">
                <a:xfrm>
                  <a:off x="290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9" name="Line 3127"/>
                <p:cNvSpPr>
                  <a:spLocks noChangeShapeType="1"/>
                </p:cNvSpPr>
                <p:nvPr/>
              </p:nvSpPr>
              <p:spPr bwMode="auto">
                <a:xfrm>
                  <a:off x="292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0" name="Line 3128"/>
                <p:cNvSpPr>
                  <a:spLocks noChangeShapeType="1"/>
                </p:cNvSpPr>
                <p:nvPr/>
              </p:nvSpPr>
              <p:spPr bwMode="auto">
                <a:xfrm>
                  <a:off x="294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" name="Line 3129"/>
                <p:cNvSpPr>
                  <a:spLocks noChangeShapeType="1"/>
                </p:cNvSpPr>
                <p:nvPr/>
              </p:nvSpPr>
              <p:spPr bwMode="auto">
                <a:xfrm>
                  <a:off x="2964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2" name="Line 3130"/>
                <p:cNvSpPr>
                  <a:spLocks noChangeShapeType="1"/>
                </p:cNvSpPr>
                <p:nvPr/>
              </p:nvSpPr>
              <p:spPr bwMode="auto">
                <a:xfrm>
                  <a:off x="2984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3" name="Line 3131"/>
                <p:cNvSpPr>
                  <a:spLocks noChangeShapeType="1"/>
                </p:cNvSpPr>
                <p:nvPr/>
              </p:nvSpPr>
              <p:spPr bwMode="auto">
                <a:xfrm>
                  <a:off x="3004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Line 3132"/>
                <p:cNvSpPr>
                  <a:spLocks noChangeShapeType="1"/>
                </p:cNvSpPr>
                <p:nvPr/>
              </p:nvSpPr>
              <p:spPr bwMode="auto">
                <a:xfrm>
                  <a:off x="302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5" name="Line 3133"/>
                <p:cNvSpPr>
                  <a:spLocks noChangeShapeType="1"/>
                </p:cNvSpPr>
                <p:nvPr/>
              </p:nvSpPr>
              <p:spPr bwMode="auto">
                <a:xfrm>
                  <a:off x="304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6" name="Line 3134"/>
                <p:cNvSpPr>
                  <a:spLocks noChangeShapeType="1"/>
                </p:cNvSpPr>
                <p:nvPr/>
              </p:nvSpPr>
              <p:spPr bwMode="auto">
                <a:xfrm>
                  <a:off x="306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Line 3135"/>
                <p:cNvSpPr>
                  <a:spLocks noChangeShapeType="1"/>
                </p:cNvSpPr>
                <p:nvPr/>
              </p:nvSpPr>
              <p:spPr bwMode="auto">
                <a:xfrm>
                  <a:off x="308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3337"/>
              <p:cNvGrpSpPr>
                <a:grpSpLocks/>
              </p:cNvGrpSpPr>
              <p:nvPr/>
            </p:nvGrpSpPr>
            <p:grpSpPr bwMode="auto">
              <a:xfrm>
                <a:off x="2231" y="3246"/>
                <a:ext cx="1990" cy="486"/>
                <a:chOff x="2121" y="3246"/>
                <a:chExt cx="1990" cy="486"/>
              </a:xfrm>
            </p:grpSpPr>
            <p:sp>
              <p:nvSpPr>
                <p:cNvPr id="928" name="Line 3137"/>
                <p:cNvSpPr>
                  <a:spLocks noChangeShapeType="1"/>
                </p:cNvSpPr>
                <p:nvPr/>
              </p:nvSpPr>
              <p:spPr bwMode="auto">
                <a:xfrm>
                  <a:off x="310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Line 3138"/>
                <p:cNvSpPr>
                  <a:spLocks noChangeShapeType="1"/>
                </p:cNvSpPr>
                <p:nvPr/>
              </p:nvSpPr>
              <p:spPr bwMode="auto">
                <a:xfrm>
                  <a:off x="312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Line 3139"/>
                <p:cNvSpPr>
                  <a:spLocks noChangeShapeType="1"/>
                </p:cNvSpPr>
                <p:nvPr/>
              </p:nvSpPr>
              <p:spPr bwMode="auto">
                <a:xfrm>
                  <a:off x="314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Line 3140"/>
                <p:cNvSpPr>
                  <a:spLocks noChangeShapeType="1"/>
                </p:cNvSpPr>
                <p:nvPr/>
              </p:nvSpPr>
              <p:spPr bwMode="auto">
                <a:xfrm>
                  <a:off x="316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Line 3141"/>
                <p:cNvSpPr>
                  <a:spLocks noChangeShapeType="1"/>
                </p:cNvSpPr>
                <p:nvPr/>
              </p:nvSpPr>
              <p:spPr bwMode="auto">
                <a:xfrm>
                  <a:off x="318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Line 3142"/>
                <p:cNvSpPr>
                  <a:spLocks noChangeShapeType="1"/>
                </p:cNvSpPr>
                <p:nvPr/>
              </p:nvSpPr>
              <p:spPr bwMode="auto">
                <a:xfrm>
                  <a:off x="3205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Line 3143"/>
                <p:cNvSpPr>
                  <a:spLocks noChangeShapeType="1"/>
                </p:cNvSpPr>
                <p:nvPr/>
              </p:nvSpPr>
              <p:spPr bwMode="auto">
                <a:xfrm>
                  <a:off x="3225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Line 3144"/>
                <p:cNvSpPr>
                  <a:spLocks noChangeShapeType="1"/>
                </p:cNvSpPr>
                <p:nvPr/>
              </p:nvSpPr>
              <p:spPr bwMode="auto">
                <a:xfrm>
                  <a:off x="3245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Line 3145"/>
                <p:cNvSpPr>
                  <a:spLocks noChangeShapeType="1"/>
                </p:cNvSpPr>
                <p:nvPr/>
              </p:nvSpPr>
              <p:spPr bwMode="auto">
                <a:xfrm>
                  <a:off x="3265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Line 3146"/>
                <p:cNvSpPr>
                  <a:spLocks noChangeShapeType="1"/>
                </p:cNvSpPr>
                <p:nvPr/>
              </p:nvSpPr>
              <p:spPr bwMode="auto">
                <a:xfrm>
                  <a:off x="328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Line 3147"/>
                <p:cNvSpPr>
                  <a:spLocks noChangeShapeType="1"/>
                </p:cNvSpPr>
                <p:nvPr/>
              </p:nvSpPr>
              <p:spPr bwMode="auto">
                <a:xfrm>
                  <a:off x="330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Line 3148"/>
                <p:cNvSpPr>
                  <a:spLocks noChangeShapeType="1"/>
                </p:cNvSpPr>
                <p:nvPr/>
              </p:nvSpPr>
              <p:spPr bwMode="auto">
                <a:xfrm>
                  <a:off x="332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Line 3149"/>
                <p:cNvSpPr>
                  <a:spLocks noChangeShapeType="1"/>
                </p:cNvSpPr>
                <p:nvPr/>
              </p:nvSpPr>
              <p:spPr bwMode="auto">
                <a:xfrm>
                  <a:off x="334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Line 3150"/>
                <p:cNvSpPr>
                  <a:spLocks noChangeShapeType="1"/>
                </p:cNvSpPr>
                <p:nvPr/>
              </p:nvSpPr>
              <p:spPr bwMode="auto">
                <a:xfrm>
                  <a:off x="336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Line 3151"/>
                <p:cNvSpPr>
                  <a:spLocks noChangeShapeType="1"/>
                </p:cNvSpPr>
                <p:nvPr/>
              </p:nvSpPr>
              <p:spPr bwMode="auto">
                <a:xfrm>
                  <a:off x="338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Line 3152"/>
                <p:cNvSpPr>
                  <a:spLocks noChangeShapeType="1"/>
                </p:cNvSpPr>
                <p:nvPr/>
              </p:nvSpPr>
              <p:spPr bwMode="auto">
                <a:xfrm>
                  <a:off x="340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Line 3153"/>
                <p:cNvSpPr>
                  <a:spLocks noChangeShapeType="1"/>
                </p:cNvSpPr>
                <p:nvPr/>
              </p:nvSpPr>
              <p:spPr bwMode="auto">
                <a:xfrm>
                  <a:off x="342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Line 3154"/>
                <p:cNvSpPr>
                  <a:spLocks noChangeShapeType="1"/>
                </p:cNvSpPr>
                <p:nvPr/>
              </p:nvSpPr>
              <p:spPr bwMode="auto">
                <a:xfrm>
                  <a:off x="3446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Line 3155"/>
                <p:cNvSpPr>
                  <a:spLocks noChangeShapeType="1"/>
                </p:cNvSpPr>
                <p:nvPr/>
              </p:nvSpPr>
              <p:spPr bwMode="auto">
                <a:xfrm>
                  <a:off x="3466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Line 3156"/>
                <p:cNvSpPr>
                  <a:spLocks noChangeShapeType="1"/>
                </p:cNvSpPr>
                <p:nvPr/>
              </p:nvSpPr>
              <p:spPr bwMode="auto">
                <a:xfrm>
                  <a:off x="3486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Line 3157"/>
                <p:cNvSpPr>
                  <a:spLocks noChangeShapeType="1"/>
                </p:cNvSpPr>
                <p:nvPr/>
              </p:nvSpPr>
              <p:spPr bwMode="auto">
                <a:xfrm>
                  <a:off x="3506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Line 3158"/>
                <p:cNvSpPr>
                  <a:spLocks noChangeShapeType="1"/>
                </p:cNvSpPr>
                <p:nvPr/>
              </p:nvSpPr>
              <p:spPr bwMode="auto">
                <a:xfrm>
                  <a:off x="352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Line 3159"/>
                <p:cNvSpPr>
                  <a:spLocks noChangeShapeType="1"/>
                </p:cNvSpPr>
                <p:nvPr/>
              </p:nvSpPr>
              <p:spPr bwMode="auto">
                <a:xfrm>
                  <a:off x="354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Line 3160"/>
                <p:cNvSpPr>
                  <a:spLocks noChangeShapeType="1"/>
                </p:cNvSpPr>
                <p:nvPr/>
              </p:nvSpPr>
              <p:spPr bwMode="auto">
                <a:xfrm>
                  <a:off x="356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Line 3161"/>
                <p:cNvSpPr>
                  <a:spLocks noChangeShapeType="1"/>
                </p:cNvSpPr>
                <p:nvPr/>
              </p:nvSpPr>
              <p:spPr bwMode="auto">
                <a:xfrm>
                  <a:off x="358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Line 3162"/>
                <p:cNvSpPr>
                  <a:spLocks noChangeShapeType="1"/>
                </p:cNvSpPr>
                <p:nvPr/>
              </p:nvSpPr>
              <p:spPr bwMode="auto">
                <a:xfrm>
                  <a:off x="360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Line 3163"/>
                <p:cNvSpPr>
                  <a:spLocks noChangeShapeType="1"/>
                </p:cNvSpPr>
                <p:nvPr/>
              </p:nvSpPr>
              <p:spPr bwMode="auto">
                <a:xfrm>
                  <a:off x="362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Line 3164"/>
                <p:cNvSpPr>
                  <a:spLocks noChangeShapeType="1"/>
                </p:cNvSpPr>
                <p:nvPr/>
              </p:nvSpPr>
              <p:spPr bwMode="auto">
                <a:xfrm>
                  <a:off x="364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Line 3165"/>
                <p:cNvSpPr>
                  <a:spLocks noChangeShapeType="1"/>
                </p:cNvSpPr>
                <p:nvPr/>
              </p:nvSpPr>
              <p:spPr bwMode="auto">
                <a:xfrm>
                  <a:off x="366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Line 3166"/>
                <p:cNvSpPr>
                  <a:spLocks noChangeShapeType="1"/>
                </p:cNvSpPr>
                <p:nvPr/>
              </p:nvSpPr>
              <p:spPr bwMode="auto">
                <a:xfrm>
                  <a:off x="3687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Line 3167"/>
                <p:cNvSpPr>
                  <a:spLocks noChangeShapeType="1"/>
                </p:cNvSpPr>
                <p:nvPr/>
              </p:nvSpPr>
              <p:spPr bwMode="auto">
                <a:xfrm>
                  <a:off x="3707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Line 3168"/>
                <p:cNvSpPr>
                  <a:spLocks noChangeShapeType="1"/>
                </p:cNvSpPr>
                <p:nvPr/>
              </p:nvSpPr>
              <p:spPr bwMode="auto">
                <a:xfrm>
                  <a:off x="3727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Line 3169"/>
                <p:cNvSpPr>
                  <a:spLocks noChangeShapeType="1"/>
                </p:cNvSpPr>
                <p:nvPr/>
              </p:nvSpPr>
              <p:spPr bwMode="auto">
                <a:xfrm>
                  <a:off x="3747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Line 3170"/>
                <p:cNvSpPr>
                  <a:spLocks noChangeShapeType="1"/>
                </p:cNvSpPr>
                <p:nvPr/>
              </p:nvSpPr>
              <p:spPr bwMode="auto">
                <a:xfrm>
                  <a:off x="376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Line 3171"/>
                <p:cNvSpPr>
                  <a:spLocks noChangeShapeType="1"/>
                </p:cNvSpPr>
                <p:nvPr/>
              </p:nvSpPr>
              <p:spPr bwMode="auto">
                <a:xfrm>
                  <a:off x="378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Line 3172"/>
                <p:cNvSpPr>
                  <a:spLocks noChangeShapeType="1"/>
                </p:cNvSpPr>
                <p:nvPr/>
              </p:nvSpPr>
              <p:spPr bwMode="auto">
                <a:xfrm>
                  <a:off x="380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Line 3173"/>
                <p:cNvSpPr>
                  <a:spLocks noChangeShapeType="1"/>
                </p:cNvSpPr>
                <p:nvPr/>
              </p:nvSpPr>
              <p:spPr bwMode="auto">
                <a:xfrm>
                  <a:off x="382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Line 3174"/>
                <p:cNvSpPr>
                  <a:spLocks noChangeShapeType="1"/>
                </p:cNvSpPr>
                <p:nvPr/>
              </p:nvSpPr>
              <p:spPr bwMode="auto">
                <a:xfrm>
                  <a:off x="384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Line 3175"/>
                <p:cNvSpPr>
                  <a:spLocks noChangeShapeType="1"/>
                </p:cNvSpPr>
                <p:nvPr/>
              </p:nvSpPr>
              <p:spPr bwMode="auto">
                <a:xfrm>
                  <a:off x="386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Line 3176"/>
                <p:cNvSpPr>
                  <a:spLocks noChangeShapeType="1"/>
                </p:cNvSpPr>
                <p:nvPr/>
              </p:nvSpPr>
              <p:spPr bwMode="auto">
                <a:xfrm>
                  <a:off x="388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Line 3177"/>
                <p:cNvSpPr>
                  <a:spLocks noChangeShapeType="1"/>
                </p:cNvSpPr>
                <p:nvPr/>
              </p:nvSpPr>
              <p:spPr bwMode="auto">
                <a:xfrm>
                  <a:off x="390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Line 3178"/>
                <p:cNvSpPr>
                  <a:spLocks noChangeShapeType="1"/>
                </p:cNvSpPr>
                <p:nvPr/>
              </p:nvSpPr>
              <p:spPr bwMode="auto">
                <a:xfrm>
                  <a:off x="3928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Line 3179"/>
                <p:cNvSpPr>
                  <a:spLocks noChangeShapeType="1"/>
                </p:cNvSpPr>
                <p:nvPr/>
              </p:nvSpPr>
              <p:spPr bwMode="auto">
                <a:xfrm>
                  <a:off x="3948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Line 3180"/>
                <p:cNvSpPr>
                  <a:spLocks noChangeShapeType="1"/>
                </p:cNvSpPr>
                <p:nvPr/>
              </p:nvSpPr>
              <p:spPr bwMode="auto">
                <a:xfrm>
                  <a:off x="3968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Line 3181"/>
                <p:cNvSpPr>
                  <a:spLocks noChangeShapeType="1"/>
                </p:cNvSpPr>
                <p:nvPr/>
              </p:nvSpPr>
              <p:spPr bwMode="auto">
                <a:xfrm>
                  <a:off x="3988" y="3731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Line 3182"/>
                <p:cNvSpPr>
                  <a:spLocks noChangeShapeType="1"/>
                </p:cNvSpPr>
                <p:nvPr/>
              </p:nvSpPr>
              <p:spPr bwMode="auto">
                <a:xfrm>
                  <a:off x="4009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Line 3183"/>
                <p:cNvSpPr>
                  <a:spLocks noChangeShapeType="1"/>
                </p:cNvSpPr>
                <p:nvPr/>
              </p:nvSpPr>
              <p:spPr bwMode="auto">
                <a:xfrm>
                  <a:off x="4029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Line 3184"/>
                <p:cNvSpPr>
                  <a:spLocks noChangeShapeType="1"/>
                </p:cNvSpPr>
                <p:nvPr/>
              </p:nvSpPr>
              <p:spPr bwMode="auto">
                <a:xfrm>
                  <a:off x="4049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Line 3185"/>
                <p:cNvSpPr>
                  <a:spLocks noChangeShapeType="1"/>
                </p:cNvSpPr>
                <p:nvPr/>
              </p:nvSpPr>
              <p:spPr bwMode="auto">
                <a:xfrm>
                  <a:off x="4069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Line 3186"/>
                <p:cNvSpPr>
                  <a:spLocks noChangeShapeType="1"/>
                </p:cNvSpPr>
                <p:nvPr/>
              </p:nvSpPr>
              <p:spPr bwMode="auto">
                <a:xfrm>
                  <a:off x="4089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Line 3187"/>
                <p:cNvSpPr>
                  <a:spLocks noChangeShapeType="1"/>
                </p:cNvSpPr>
                <p:nvPr/>
              </p:nvSpPr>
              <p:spPr bwMode="auto">
                <a:xfrm>
                  <a:off x="4109" y="3731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Line 3188"/>
                <p:cNvSpPr>
                  <a:spLocks noChangeShapeType="1"/>
                </p:cNvSpPr>
                <p:nvPr/>
              </p:nvSpPr>
              <p:spPr bwMode="auto">
                <a:xfrm>
                  <a:off x="2121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Line 3189"/>
                <p:cNvSpPr>
                  <a:spLocks noChangeShapeType="1"/>
                </p:cNvSpPr>
                <p:nvPr/>
              </p:nvSpPr>
              <p:spPr bwMode="auto">
                <a:xfrm>
                  <a:off x="2141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Line 3190"/>
                <p:cNvSpPr>
                  <a:spLocks noChangeShapeType="1"/>
                </p:cNvSpPr>
                <p:nvPr/>
              </p:nvSpPr>
              <p:spPr bwMode="auto">
                <a:xfrm>
                  <a:off x="2161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Line 3191"/>
                <p:cNvSpPr>
                  <a:spLocks noChangeShapeType="1"/>
                </p:cNvSpPr>
                <p:nvPr/>
              </p:nvSpPr>
              <p:spPr bwMode="auto">
                <a:xfrm>
                  <a:off x="2181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Line 3192"/>
                <p:cNvSpPr>
                  <a:spLocks noChangeShapeType="1"/>
                </p:cNvSpPr>
                <p:nvPr/>
              </p:nvSpPr>
              <p:spPr bwMode="auto">
                <a:xfrm>
                  <a:off x="2201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Line 3193"/>
                <p:cNvSpPr>
                  <a:spLocks noChangeShapeType="1"/>
                </p:cNvSpPr>
                <p:nvPr/>
              </p:nvSpPr>
              <p:spPr bwMode="auto">
                <a:xfrm>
                  <a:off x="2221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Line 3194"/>
                <p:cNvSpPr>
                  <a:spLocks noChangeShapeType="1"/>
                </p:cNvSpPr>
                <p:nvPr/>
              </p:nvSpPr>
              <p:spPr bwMode="auto">
                <a:xfrm>
                  <a:off x="2241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Line 3195"/>
                <p:cNvSpPr>
                  <a:spLocks noChangeShapeType="1"/>
                </p:cNvSpPr>
                <p:nvPr/>
              </p:nvSpPr>
              <p:spPr bwMode="auto">
                <a:xfrm>
                  <a:off x="2261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Line 3196"/>
                <p:cNvSpPr>
                  <a:spLocks noChangeShapeType="1"/>
                </p:cNvSpPr>
                <p:nvPr/>
              </p:nvSpPr>
              <p:spPr bwMode="auto">
                <a:xfrm>
                  <a:off x="2281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Line 3197"/>
                <p:cNvSpPr>
                  <a:spLocks noChangeShapeType="1"/>
                </p:cNvSpPr>
                <p:nvPr/>
              </p:nvSpPr>
              <p:spPr bwMode="auto">
                <a:xfrm>
                  <a:off x="230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Line 3198"/>
                <p:cNvSpPr>
                  <a:spLocks noChangeShapeType="1"/>
                </p:cNvSpPr>
                <p:nvPr/>
              </p:nvSpPr>
              <p:spPr bwMode="auto">
                <a:xfrm>
                  <a:off x="232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Line 3199"/>
                <p:cNvSpPr>
                  <a:spLocks noChangeShapeType="1"/>
                </p:cNvSpPr>
                <p:nvPr/>
              </p:nvSpPr>
              <p:spPr bwMode="auto">
                <a:xfrm>
                  <a:off x="234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Line 3200"/>
                <p:cNvSpPr>
                  <a:spLocks noChangeShapeType="1"/>
                </p:cNvSpPr>
                <p:nvPr/>
              </p:nvSpPr>
              <p:spPr bwMode="auto">
                <a:xfrm>
                  <a:off x="236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Line 3201"/>
                <p:cNvSpPr>
                  <a:spLocks noChangeShapeType="1"/>
                </p:cNvSpPr>
                <p:nvPr/>
              </p:nvSpPr>
              <p:spPr bwMode="auto">
                <a:xfrm>
                  <a:off x="238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Line 3202"/>
                <p:cNvSpPr>
                  <a:spLocks noChangeShapeType="1"/>
                </p:cNvSpPr>
                <p:nvPr/>
              </p:nvSpPr>
              <p:spPr bwMode="auto">
                <a:xfrm>
                  <a:off x="240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Line 3203"/>
                <p:cNvSpPr>
                  <a:spLocks noChangeShapeType="1"/>
                </p:cNvSpPr>
                <p:nvPr/>
              </p:nvSpPr>
              <p:spPr bwMode="auto">
                <a:xfrm>
                  <a:off x="242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Line 3204"/>
                <p:cNvSpPr>
                  <a:spLocks noChangeShapeType="1"/>
                </p:cNvSpPr>
                <p:nvPr/>
              </p:nvSpPr>
              <p:spPr bwMode="auto">
                <a:xfrm>
                  <a:off x="244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Line 3205"/>
                <p:cNvSpPr>
                  <a:spLocks noChangeShapeType="1"/>
                </p:cNvSpPr>
                <p:nvPr/>
              </p:nvSpPr>
              <p:spPr bwMode="auto">
                <a:xfrm>
                  <a:off x="2462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Line 3206"/>
                <p:cNvSpPr>
                  <a:spLocks noChangeShapeType="1"/>
                </p:cNvSpPr>
                <p:nvPr/>
              </p:nvSpPr>
              <p:spPr bwMode="auto">
                <a:xfrm>
                  <a:off x="2482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Line 3207"/>
                <p:cNvSpPr>
                  <a:spLocks noChangeShapeType="1"/>
                </p:cNvSpPr>
                <p:nvPr/>
              </p:nvSpPr>
              <p:spPr bwMode="auto">
                <a:xfrm>
                  <a:off x="2502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Line 3208"/>
                <p:cNvSpPr>
                  <a:spLocks noChangeShapeType="1"/>
                </p:cNvSpPr>
                <p:nvPr/>
              </p:nvSpPr>
              <p:spPr bwMode="auto">
                <a:xfrm>
                  <a:off x="2522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Line 3209"/>
                <p:cNvSpPr>
                  <a:spLocks noChangeShapeType="1"/>
                </p:cNvSpPr>
                <p:nvPr/>
              </p:nvSpPr>
              <p:spPr bwMode="auto">
                <a:xfrm>
                  <a:off x="254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Line 3210"/>
                <p:cNvSpPr>
                  <a:spLocks noChangeShapeType="1"/>
                </p:cNvSpPr>
                <p:nvPr/>
              </p:nvSpPr>
              <p:spPr bwMode="auto">
                <a:xfrm>
                  <a:off x="256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Line 3211"/>
                <p:cNvSpPr>
                  <a:spLocks noChangeShapeType="1"/>
                </p:cNvSpPr>
                <p:nvPr/>
              </p:nvSpPr>
              <p:spPr bwMode="auto">
                <a:xfrm>
                  <a:off x="258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Line 3212"/>
                <p:cNvSpPr>
                  <a:spLocks noChangeShapeType="1"/>
                </p:cNvSpPr>
                <p:nvPr/>
              </p:nvSpPr>
              <p:spPr bwMode="auto">
                <a:xfrm>
                  <a:off x="260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Line 3213"/>
                <p:cNvSpPr>
                  <a:spLocks noChangeShapeType="1"/>
                </p:cNvSpPr>
                <p:nvPr/>
              </p:nvSpPr>
              <p:spPr bwMode="auto">
                <a:xfrm>
                  <a:off x="262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Line 3214"/>
                <p:cNvSpPr>
                  <a:spLocks noChangeShapeType="1"/>
                </p:cNvSpPr>
                <p:nvPr/>
              </p:nvSpPr>
              <p:spPr bwMode="auto">
                <a:xfrm>
                  <a:off x="264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Line 3215"/>
                <p:cNvSpPr>
                  <a:spLocks noChangeShapeType="1"/>
                </p:cNvSpPr>
                <p:nvPr/>
              </p:nvSpPr>
              <p:spPr bwMode="auto">
                <a:xfrm>
                  <a:off x="266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Line 3216"/>
                <p:cNvSpPr>
                  <a:spLocks noChangeShapeType="1"/>
                </p:cNvSpPr>
                <p:nvPr/>
              </p:nvSpPr>
              <p:spPr bwMode="auto">
                <a:xfrm>
                  <a:off x="268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Line 3217"/>
                <p:cNvSpPr>
                  <a:spLocks noChangeShapeType="1"/>
                </p:cNvSpPr>
                <p:nvPr/>
              </p:nvSpPr>
              <p:spPr bwMode="auto">
                <a:xfrm>
                  <a:off x="2703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Line 3218"/>
                <p:cNvSpPr>
                  <a:spLocks noChangeShapeType="1"/>
                </p:cNvSpPr>
                <p:nvPr/>
              </p:nvSpPr>
              <p:spPr bwMode="auto">
                <a:xfrm>
                  <a:off x="2723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Line 3219"/>
                <p:cNvSpPr>
                  <a:spLocks noChangeShapeType="1"/>
                </p:cNvSpPr>
                <p:nvPr/>
              </p:nvSpPr>
              <p:spPr bwMode="auto">
                <a:xfrm>
                  <a:off x="2743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Line 3220"/>
                <p:cNvSpPr>
                  <a:spLocks noChangeShapeType="1"/>
                </p:cNvSpPr>
                <p:nvPr/>
              </p:nvSpPr>
              <p:spPr bwMode="auto">
                <a:xfrm>
                  <a:off x="2763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Line 3221"/>
                <p:cNvSpPr>
                  <a:spLocks noChangeShapeType="1"/>
                </p:cNvSpPr>
                <p:nvPr/>
              </p:nvSpPr>
              <p:spPr bwMode="auto">
                <a:xfrm>
                  <a:off x="278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Line 3222"/>
                <p:cNvSpPr>
                  <a:spLocks noChangeShapeType="1"/>
                </p:cNvSpPr>
                <p:nvPr/>
              </p:nvSpPr>
              <p:spPr bwMode="auto">
                <a:xfrm>
                  <a:off x="280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Line 3223"/>
                <p:cNvSpPr>
                  <a:spLocks noChangeShapeType="1"/>
                </p:cNvSpPr>
                <p:nvPr/>
              </p:nvSpPr>
              <p:spPr bwMode="auto">
                <a:xfrm>
                  <a:off x="282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Line 3224"/>
                <p:cNvSpPr>
                  <a:spLocks noChangeShapeType="1"/>
                </p:cNvSpPr>
                <p:nvPr/>
              </p:nvSpPr>
              <p:spPr bwMode="auto">
                <a:xfrm>
                  <a:off x="284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Line 3225"/>
                <p:cNvSpPr>
                  <a:spLocks noChangeShapeType="1"/>
                </p:cNvSpPr>
                <p:nvPr/>
              </p:nvSpPr>
              <p:spPr bwMode="auto">
                <a:xfrm>
                  <a:off x="286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Line 3226"/>
                <p:cNvSpPr>
                  <a:spLocks noChangeShapeType="1"/>
                </p:cNvSpPr>
                <p:nvPr/>
              </p:nvSpPr>
              <p:spPr bwMode="auto">
                <a:xfrm>
                  <a:off x="288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Line 3227"/>
                <p:cNvSpPr>
                  <a:spLocks noChangeShapeType="1"/>
                </p:cNvSpPr>
                <p:nvPr/>
              </p:nvSpPr>
              <p:spPr bwMode="auto">
                <a:xfrm>
                  <a:off x="290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Line 3228"/>
                <p:cNvSpPr>
                  <a:spLocks noChangeShapeType="1"/>
                </p:cNvSpPr>
                <p:nvPr/>
              </p:nvSpPr>
              <p:spPr bwMode="auto">
                <a:xfrm>
                  <a:off x="292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Line 3229"/>
                <p:cNvSpPr>
                  <a:spLocks noChangeShapeType="1"/>
                </p:cNvSpPr>
                <p:nvPr/>
              </p:nvSpPr>
              <p:spPr bwMode="auto">
                <a:xfrm>
                  <a:off x="294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Line 3230"/>
                <p:cNvSpPr>
                  <a:spLocks noChangeShapeType="1"/>
                </p:cNvSpPr>
                <p:nvPr/>
              </p:nvSpPr>
              <p:spPr bwMode="auto">
                <a:xfrm>
                  <a:off x="2964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Line 3231"/>
                <p:cNvSpPr>
                  <a:spLocks noChangeShapeType="1"/>
                </p:cNvSpPr>
                <p:nvPr/>
              </p:nvSpPr>
              <p:spPr bwMode="auto">
                <a:xfrm>
                  <a:off x="2984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Line 3232"/>
                <p:cNvSpPr>
                  <a:spLocks noChangeShapeType="1"/>
                </p:cNvSpPr>
                <p:nvPr/>
              </p:nvSpPr>
              <p:spPr bwMode="auto">
                <a:xfrm>
                  <a:off x="3004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Line 3233"/>
                <p:cNvSpPr>
                  <a:spLocks noChangeShapeType="1"/>
                </p:cNvSpPr>
                <p:nvPr/>
              </p:nvSpPr>
              <p:spPr bwMode="auto">
                <a:xfrm>
                  <a:off x="302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Line 3234"/>
                <p:cNvSpPr>
                  <a:spLocks noChangeShapeType="1"/>
                </p:cNvSpPr>
                <p:nvPr/>
              </p:nvSpPr>
              <p:spPr bwMode="auto">
                <a:xfrm>
                  <a:off x="304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" name="Line 3235"/>
                <p:cNvSpPr>
                  <a:spLocks noChangeShapeType="1"/>
                </p:cNvSpPr>
                <p:nvPr/>
              </p:nvSpPr>
              <p:spPr bwMode="auto">
                <a:xfrm>
                  <a:off x="306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Line 3236"/>
                <p:cNvSpPr>
                  <a:spLocks noChangeShapeType="1"/>
                </p:cNvSpPr>
                <p:nvPr/>
              </p:nvSpPr>
              <p:spPr bwMode="auto">
                <a:xfrm>
                  <a:off x="308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Line 3237"/>
                <p:cNvSpPr>
                  <a:spLocks noChangeShapeType="1"/>
                </p:cNvSpPr>
                <p:nvPr/>
              </p:nvSpPr>
              <p:spPr bwMode="auto">
                <a:xfrm>
                  <a:off x="310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Line 3238"/>
                <p:cNvSpPr>
                  <a:spLocks noChangeShapeType="1"/>
                </p:cNvSpPr>
                <p:nvPr/>
              </p:nvSpPr>
              <p:spPr bwMode="auto">
                <a:xfrm>
                  <a:off x="312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Line 3239"/>
                <p:cNvSpPr>
                  <a:spLocks noChangeShapeType="1"/>
                </p:cNvSpPr>
                <p:nvPr/>
              </p:nvSpPr>
              <p:spPr bwMode="auto">
                <a:xfrm>
                  <a:off x="314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Line 3240"/>
                <p:cNvSpPr>
                  <a:spLocks noChangeShapeType="1"/>
                </p:cNvSpPr>
                <p:nvPr/>
              </p:nvSpPr>
              <p:spPr bwMode="auto">
                <a:xfrm>
                  <a:off x="316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Line 3241"/>
                <p:cNvSpPr>
                  <a:spLocks noChangeShapeType="1"/>
                </p:cNvSpPr>
                <p:nvPr/>
              </p:nvSpPr>
              <p:spPr bwMode="auto">
                <a:xfrm>
                  <a:off x="318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Line 3242"/>
                <p:cNvSpPr>
                  <a:spLocks noChangeShapeType="1"/>
                </p:cNvSpPr>
                <p:nvPr/>
              </p:nvSpPr>
              <p:spPr bwMode="auto">
                <a:xfrm>
                  <a:off x="3205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Line 3243"/>
                <p:cNvSpPr>
                  <a:spLocks noChangeShapeType="1"/>
                </p:cNvSpPr>
                <p:nvPr/>
              </p:nvSpPr>
              <p:spPr bwMode="auto">
                <a:xfrm>
                  <a:off x="3225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Line 3244"/>
                <p:cNvSpPr>
                  <a:spLocks noChangeShapeType="1"/>
                </p:cNvSpPr>
                <p:nvPr/>
              </p:nvSpPr>
              <p:spPr bwMode="auto">
                <a:xfrm>
                  <a:off x="3245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Line 3245"/>
                <p:cNvSpPr>
                  <a:spLocks noChangeShapeType="1"/>
                </p:cNvSpPr>
                <p:nvPr/>
              </p:nvSpPr>
              <p:spPr bwMode="auto">
                <a:xfrm>
                  <a:off x="3265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Line 3246"/>
                <p:cNvSpPr>
                  <a:spLocks noChangeShapeType="1"/>
                </p:cNvSpPr>
                <p:nvPr/>
              </p:nvSpPr>
              <p:spPr bwMode="auto">
                <a:xfrm>
                  <a:off x="328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Line 3247"/>
                <p:cNvSpPr>
                  <a:spLocks noChangeShapeType="1"/>
                </p:cNvSpPr>
                <p:nvPr/>
              </p:nvSpPr>
              <p:spPr bwMode="auto">
                <a:xfrm>
                  <a:off x="330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Line 3248"/>
                <p:cNvSpPr>
                  <a:spLocks noChangeShapeType="1"/>
                </p:cNvSpPr>
                <p:nvPr/>
              </p:nvSpPr>
              <p:spPr bwMode="auto">
                <a:xfrm>
                  <a:off x="332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Line 3249"/>
                <p:cNvSpPr>
                  <a:spLocks noChangeShapeType="1"/>
                </p:cNvSpPr>
                <p:nvPr/>
              </p:nvSpPr>
              <p:spPr bwMode="auto">
                <a:xfrm>
                  <a:off x="334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Line 3250"/>
                <p:cNvSpPr>
                  <a:spLocks noChangeShapeType="1"/>
                </p:cNvSpPr>
                <p:nvPr/>
              </p:nvSpPr>
              <p:spPr bwMode="auto">
                <a:xfrm>
                  <a:off x="336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Line 3251"/>
                <p:cNvSpPr>
                  <a:spLocks noChangeShapeType="1"/>
                </p:cNvSpPr>
                <p:nvPr/>
              </p:nvSpPr>
              <p:spPr bwMode="auto">
                <a:xfrm>
                  <a:off x="338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Line 3252"/>
                <p:cNvSpPr>
                  <a:spLocks noChangeShapeType="1"/>
                </p:cNvSpPr>
                <p:nvPr/>
              </p:nvSpPr>
              <p:spPr bwMode="auto">
                <a:xfrm>
                  <a:off x="340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Line 3253"/>
                <p:cNvSpPr>
                  <a:spLocks noChangeShapeType="1"/>
                </p:cNvSpPr>
                <p:nvPr/>
              </p:nvSpPr>
              <p:spPr bwMode="auto">
                <a:xfrm>
                  <a:off x="342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Line 3254"/>
                <p:cNvSpPr>
                  <a:spLocks noChangeShapeType="1"/>
                </p:cNvSpPr>
                <p:nvPr/>
              </p:nvSpPr>
              <p:spPr bwMode="auto">
                <a:xfrm>
                  <a:off x="3446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Line 3255"/>
                <p:cNvSpPr>
                  <a:spLocks noChangeShapeType="1"/>
                </p:cNvSpPr>
                <p:nvPr/>
              </p:nvSpPr>
              <p:spPr bwMode="auto">
                <a:xfrm>
                  <a:off x="3466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Line 3256"/>
                <p:cNvSpPr>
                  <a:spLocks noChangeShapeType="1"/>
                </p:cNvSpPr>
                <p:nvPr/>
              </p:nvSpPr>
              <p:spPr bwMode="auto">
                <a:xfrm>
                  <a:off x="3486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Line 3257"/>
                <p:cNvSpPr>
                  <a:spLocks noChangeShapeType="1"/>
                </p:cNvSpPr>
                <p:nvPr/>
              </p:nvSpPr>
              <p:spPr bwMode="auto">
                <a:xfrm>
                  <a:off x="3506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Line 3258"/>
                <p:cNvSpPr>
                  <a:spLocks noChangeShapeType="1"/>
                </p:cNvSpPr>
                <p:nvPr/>
              </p:nvSpPr>
              <p:spPr bwMode="auto">
                <a:xfrm>
                  <a:off x="352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Line 3259"/>
                <p:cNvSpPr>
                  <a:spLocks noChangeShapeType="1"/>
                </p:cNvSpPr>
                <p:nvPr/>
              </p:nvSpPr>
              <p:spPr bwMode="auto">
                <a:xfrm>
                  <a:off x="354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Line 3260"/>
                <p:cNvSpPr>
                  <a:spLocks noChangeShapeType="1"/>
                </p:cNvSpPr>
                <p:nvPr/>
              </p:nvSpPr>
              <p:spPr bwMode="auto">
                <a:xfrm>
                  <a:off x="356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Line 3261"/>
                <p:cNvSpPr>
                  <a:spLocks noChangeShapeType="1"/>
                </p:cNvSpPr>
                <p:nvPr/>
              </p:nvSpPr>
              <p:spPr bwMode="auto">
                <a:xfrm>
                  <a:off x="358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Line 3262"/>
                <p:cNvSpPr>
                  <a:spLocks noChangeShapeType="1"/>
                </p:cNvSpPr>
                <p:nvPr/>
              </p:nvSpPr>
              <p:spPr bwMode="auto">
                <a:xfrm>
                  <a:off x="360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Line 3263"/>
                <p:cNvSpPr>
                  <a:spLocks noChangeShapeType="1"/>
                </p:cNvSpPr>
                <p:nvPr/>
              </p:nvSpPr>
              <p:spPr bwMode="auto">
                <a:xfrm>
                  <a:off x="362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Line 3264"/>
                <p:cNvSpPr>
                  <a:spLocks noChangeShapeType="1"/>
                </p:cNvSpPr>
                <p:nvPr/>
              </p:nvSpPr>
              <p:spPr bwMode="auto">
                <a:xfrm>
                  <a:off x="364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Line 3265"/>
                <p:cNvSpPr>
                  <a:spLocks noChangeShapeType="1"/>
                </p:cNvSpPr>
                <p:nvPr/>
              </p:nvSpPr>
              <p:spPr bwMode="auto">
                <a:xfrm>
                  <a:off x="366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Line 3266"/>
                <p:cNvSpPr>
                  <a:spLocks noChangeShapeType="1"/>
                </p:cNvSpPr>
                <p:nvPr/>
              </p:nvSpPr>
              <p:spPr bwMode="auto">
                <a:xfrm>
                  <a:off x="3687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Line 3267"/>
                <p:cNvSpPr>
                  <a:spLocks noChangeShapeType="1"/>
                </p:cNvSpPr>
                <p:nvPr/>
              </p:nvSpPr>
              <p:spPr bwMode="auto">
                <a:xfrm>
                  <a:off x="3707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Line 3268"/>
                <p:cNvSpPr>
                  <a:spLocks noChangeShapeType="1"/>
                </p:cNvSpPr>
                <p:nvPr/>
              </p:nvSpPr>
              <p:spPr bwMode="auto">
                <a:xfrm>
                  <a:off x="3727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Line 3269"/>
                <p:cNvSpPr>
                  <a:spLocks noChangeShapeType="1"/>
                </p:cNvSpPr>
                <p:nvPr/>
              </p:nvSpPr>
              <p:spPr bwMode="auto">
                <a:xfrm>
                  <a:off x="3747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Line 3270"/>
                <p:cNvSpPr>
                  <a:spLocks noChangeShapeType="1"/>
                </p:cNvSpPr>
                <p:nvPr/>
              </p:nvSpPr>
              <p:spPr bwMode="auto">
                <a:xfrm>
                  <a:off x="376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Line 3271"/>
                <p:cNvSpPr>
                  <a:spLocks noChangeShapeType="1"/>
                </p:cNvSpPr>
                <p:nvPr/>
              </p:nvSpPr>
              <p:spPr bwMode="auto">
                <a:xfrm>
                  <a:off x="378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Line 3272"/>
                <p:cNvSpPr>
                  <a:spLocks noChangeShapeType="1"/>
                </p:cNvSpPr>
                <p:nvPr/>
              </p:nvSpPr>
              <p:spPr bwMode="auto">
                <a:xfrm>
                  <a:off x="380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Line 3273"/>
                <p:cNvSpPr>
                  <a:spLocks noChangeShapeType="1"/>
                </p:cNvSpPr>
                <p:nvPr/>
              </p:nvSpPr>
              <p:spPr bwMode="auto">
                <a:xfrm>
                  <a:off x="382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Line 3274"/>
                <p:cNvSpPr>
                  <a:spLocks noChangeShapeType="1"/>
                </p:cNvSpPr>
                <p:nvPr/>
              </p:nvSpPr>
              <p:spPr bwMode="auto">
                <a:xfrm>
                  <a:off x="384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Line 3275"/>
                <p:cNvSpPr>
                  <a:spLocks noChangeShapeType="1"/>
                </p:cNvSpPr>
                <p:nvPr/>
              </p:nvSpPr>
              <p:spPr bwMode="auto">
                <a:xfrm>
                  <a:off x="386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Line 3276"/>
                <p:cNvSpPr>
                  <a:spLocks noChangeShapeType="1"/>
                </p:cNvSpPr>
                <p:nvPr/>
              </p:nvSpPr>
              <p:spPr bwMode="auto">
                <a:xfrm>
                  <a:off x="388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Line 3277"/>
                <p:cNvSpPr>
                  <a:spLocks noChangeShapeType="1"/>
                </p:cNvSpPr>
                <p:nvPr/>
              </p:nvSpPr>
              <p:spPr bwMode="auto">
                <a:xfrm>
                  <a:off x="390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Line 3278"/>
                <p:cNvSpPr>
                  <a:spLocks noChangeShapeType="1"/>
                </p:cNvSpPr>
                <p:nvPr/>
              </p:nvSpPr>
              <p:spPr bwMode="auto">
                <a:xfrm>
                  <a:off x="3928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Line 3279"/>
                <p:cNvSpPr>
                  <a:spLocks noChangeShapeType="1"/>
                </p:cNvSpPr>
                <p:nvPr/>
              </p:nvSpPr>
              <p:spPr bwMode="auto">
                <a:xfrm>
                  <a:off x="3948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Line 3280"/>
                <p:cNvSpPr>
                  <a:spLocks noChangeShapeType="1"/>
                </p:cNvSpPr>
                <p:nvPr/>
              </p:nvSpPr>
              <p:spPr bwMode="auto">
                <a:xfrm>
                  <a:off x="3968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Line 3281"/>
                <p:cNvSpPr>
                  <a:spLocks noChangeShapeType="1"/>
                </p:cNvSpPr>
                <p:nvPr/>
              </p:nvSpPr>
              <p:spPr bwMode="auto">
                <a:xfrm>
                  <a:off x="3988" y="3489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Line 3282"/>
                <p:cNvSpPr>
                  <a:spLocks noChangeShapeType="1"/>
                </p:cNvSpPr>
                <p:nvPr/>
              </p:nvSpPr>
              <p:spPr bwMode="auto">
                <a:xfrm>
                  <a:off x="4009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Line 3283"/>
                <p:cNvSpPr>
                  <a:spLocks noChangeShapeType="1"/>
                </p:cNvSpPr>
                <p:nvPr/>
              </p:nvSpPr>
              <p:spPr bwMode="auto">
                <a:xfrm>
                  <a:off x="4029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Line 3284"/>
                <p:cNvSpPr>
                  <a:spLocks noChangeShapeType="1"/>
                </p:cNvSpPr>
                <p:nvPr/>
              </p:nvSpPr>
              <p:spPr bwMode="auto">
                <a:xfrm>
                  <a:off x="4049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Line 3285"/>
                <p:cNvSpPr>
                  <a:spLocks noChangeShapeType="1"/>
                </p:cNvSpPr>
                <p:nvPr/>
              </p:nvSpPr>
              <p:spPr bwMode="auto">
                <a:xfrm>
                  <a:off x="4069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3286"/>
                <p:cNvSpPr>
                  <a:spLocks noChangeShapeType="1"/>
                </p:cNvSpPr>
                <p:nvPr/>
              </p:nvSpPr>
              <p:spPr bwMode="auto">
                <a:xfrm>
                  <a:off x="4089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Line 3287"/>
                <p:cNvSpPr>
                  <a:spLocks noChangeShapeType="1"/>
                </p:cNvSpPr>
                <p:nvPr/>
              </p:nvSpPr>
              <p:spPr bwMode="auto">
                <a:xfrm>
                  <a:off x="4109" y="3489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Line 3288"/>
                <p:cNvSpPr>
                  <a:spLocks noChangeShapeType="1"/>
                </p:cNvSpPr>
                <p:nvPr/>
              </p:nvSpPr>
              <p:spPr bwMode="auto">
                <a:xfrm>
                  <a:off x="2121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Line 3289"/>
                <p:cNvSpPr>
                  <a:spLocks noChangeShapeType="1"/>
                </p:cNvSpPr>
                <p:nvPr/>
              </p:nvSpPr>
              <p:spPr bwMode="auto">
                <a:xfrm>
                  <a:off x="2141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Line 3290"/>
                <p:cNvSpPr>
                  <a:spLocks noChangeShapeType="1"/>
                </p:cNvSpPr>
                <p:nvPr/>
              </p:nvSpPr>
              <p:spPr bwMode="auto">
                <a:xfrm>
                  <a:off x="2161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Line 3291"/>
                <p:cNvSpPr>
                  <a:spLocks noChangeShapeType="1"/>
                </p:cNvSpPr>
                <p:nvPr/>
              </p:nvSpPr>
              <p:spPr bwMode="auto">
                <a:xfrm>
                  <a:off x="2181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Line 3292"/>
                <p:cNvSpPr>
                  <a:spLocks noChangeShapeType="1"/>
                </p:cNvSpPr>
                <p:nvPr/>
              </p:nvSpPr>
              <p:spPr bwMode="auto">
                <a:xfrm>
                  <a:off x="2201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3293"/>
                <p:cNvSpPr>
                  <a:spLocks noChangeShapeType="1"/>
                </p:cNvSpPr>
                <p:nvPr/>
              </p:nvSpPr>
              <p:spPr bwMode="auto">
                <a:xfrm>
                  <a:off x="2221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Line 3294"/>
                <p:cNvSpPr>
                  <a:spLocks noChangeShapeType="1"/>
                </p:cNvSpPr>
                <p:nvPr/>
              </p:nvSpPr>
              <p:spPr bwMode="auto">
                <a:xfrm>
                  <a:off x="2241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3295"/>
                <p:cNvSpPr>
                  <a:spLocks noChangeShapeType="1"/>
                </p:cNvSpPr>
                <p:nvPr/>
              </p:nvSpPr>
              <p:spPr bwMode="auto">
                <a:xfrm>
                  <a:off x="2261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Line 3296"/>
                <p:cNvSpPr>
                  <a:spLocks noChangeShapeType="1"/>
                </p:cNvSpPr>
                <p:nvPr/>
              </p:nvSpPr>
              <p:spPr bwMode="auto">
                <a:xfrm>
                  <a:off x="2281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3297"/>
                <p:cNvSpPr>
                  <a:spLocks noChangeShapeType="1"/>
                </p:cNvSpPr>
                <p:nvPr/>
              </p:nvSpPr>
              <p:spPr bwMode="auto">
                <a:xfrm>
                  <a:off x="230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Line 3298"/>
                <p:cNvSpPr>
                  <a:spLocks noChangeShapeType="1"/>
                </p:cNvSpPr>
                <p:nvPr/>
              </p:nvSpPr>
              <p:spPr bwMode="auto">
                <a:xfrm>
                  <a:off x="232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3299"/>
                <p:cNvSpPr>
                  <a:spLocks noChangeShapeType="1"/>
                </p:cNvSpPr>
                <p:nvPr/>
              </p:nvSpPr>
              <p:spPr bwMode="auto">
                <a:xfrm>
                  <a:off x="234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Line 3300"/>
                <p:cNvSpPr>
                  <a:spLocks noChangeShapeType="1"/>
                </p:cNvSpPr>
                <p:nvPr/>
              </p:nvSpPr>
              <p:spPr bwMode="auto">
                <a:xfrm>
                  <a:off x="236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Line 3301"/>
                <p:cNvSpPr>
                  <a:spLocks noChangeShapeType="1"/>
                </p:cNvSpPr>
                <p:nvPr/>
              </p:nvSpPr>
              <p:spPr bwMode="auto">
                <a:xfrm>
                  <a:off x="238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Line 3302"/>
                <p:cNvSpPr>
                  <a:spLocks noChangeShapeType="1"/>
                </p:cNvSpPr>
                <p:nvPr/>
              </p:nvSpPr>
              <p:spPr bwMode="auto">
                <a:xfrm>
                  <a:off x="240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Line 3303"/>
                <p:cNvSpPr>
                  <a:spLocks noChangeShapeType="1"/>
                </p:cNvSpPr>
                <p:nvPr/>
              </p:nvSpPr>
              <p:spPr bwMode="auto">
                <a:xfrm>
                  <a:off x="242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Line 3304"/>
                <p:cNvSpPr>
                  <a:spLocks noChangeShapeType="1"/>
                </p:cNvSpPr>
                <p:nvPr/>
              </p:nvSpPr>
              <p:spPr bwMode="auto">
                <a:xfrm>
                  <a:off x="244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Line 3305"/>
                <p:cNvSpPr>
                  <a:spLocks noChangeShapeType="1"/>
                </p:cNvSpPr>
                <p:nvPr/>
              </p:nvSpPr>
              <p:spPr bwMode="auto">
                <a:xfrm>
                  <a:off x="2462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Line 3306"/>
                <p:cNvSpPr>
                  <a:spLocks noChangeShapeType="1"/>
                </p:cNvSpPr>
                <p:nvPr/>
              </p:nvSpPr>
              <p:spPr bwMode="auto">
                <a:xfrm>
                  <a:off x="2482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Line 3307"/>
                <p:cNvSpPr>
                  <a:spLocks noChangeShapeType="1"/>
                </p:cNvSpPr>
                <p:nvPr/>
              </p:nvSpPr>
              <p:spPr bwMode="auto">
                <a:xfrm>
                  <a:off x="2502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Line 3308"/>
                <p:cNvSpPr>
                  <a:spLocks noChangeShapeType="1"/>
                </p:cNvSpPr>
                <p:nvPr/>
              </p:nvSpPr>
              <p:spPr bwMode="auto">
                <a:xfrm>
                  <a:off x="2522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Line 3309"/>
                <p:cNvSpPr>
                  <a:spLocks noChangeShapeType="1"/>
                </p:cNvSpPr>
                <p:nvPr/>
              </p:nvSpPr>
              <p:spPr bwMode="auto">
                <a:xfrm>
                  <a:off x="254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Line 3310"/>
                <p:cNvSpPr>
                  <a:spLocks noChangeShapeType="1"/>
                </p:cNvSpPr>
                <p:nvPr/>
              </p:nvSpPr>
              <p:spPr bwMode="auto">
                <a:xfrm>
                  <a:off x="256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Line 3311"/>
                <p:cNvSpPr>
                  <a:spLocks noChangeShapeType="1"/>
                </p:cNvSpPr>
                <p:nvPr/>
              </p:nvSpPr>
              <p:spPr bwMode="auto">
                <a:xfrm>
                  <a:off x="258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Line 3312"/>
                <p:cNvSpPr>
                  <a:spLocks noChangeShapeType="1"/>
                </p:cNvSpPr>
                <p:nvPr/>
              </p:nvSpPr>
              <p:spPr bwMode="auto">
                <a:xfrm>
                  <a:off x="260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Line 3313"/>
                <p:cNvSpPr>
                  <a:spLocks noChangeShapeType="1"/>
                </p:cNvSpPr>
                <p:nvPr/>
              </p:nvSpPr>
              <p:spPr bwMode="auto">
                <a:xfrm>
                  <a:off x="262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Line 3314"/>
                <p:cNvSpPr>
                  <a:spLocks noChangeShapeType="1"/>
                </p:cNvSpPr>
                <p:nvPr/>
              </p:nvSpPr>
              <p:spPr bwMode="auto">
                <a:xfrm>
                  <a:off x="264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Line 3315"/>
                <p:cNvSpPr>
                  <a:spLocks noChangeShapeType="1"/>
                </p:cNvSpPr>
                <p:nvPr/>
              </p:nvSpPr>
              <p:spPr bwMode="auto">
                <a:xfrm>
                  <a:off x="266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Line 3316"/>
                <p:cNvSpPr>
                  <a:spLocks noChangeShapeType="1"/>
                </p:cNvSpPr>
                <p:nvPr/>
              </p:nvSpPr>
              <p:spPr bwMode="auto">
                <a:xfrm>
                  <a:off x="268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Line 3317"/>
                <p:cNvSpPr>
                  <a:spLocks noChangeShapeType="1"/>
                </p:cNvSpPr>
                <p:nvPr/>
              </p:nvSpPr>
              <p:spPr bwMode="auto">
                <a:xfrm>
                  <a:off x="2703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Line 3318"/>
                <p:cNvSpPr>
                  <a:spLocks noChangeShapeType="1"/>
                </p:cNvSpPr>
                <p:nvPr/>
              </p:nvSpPr>
              <p:spPr bwMode="auto">
                <a:xfrm>
                  <a:off x="2723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Line 3319"/>
                <p:cNvSpPr>
                  <a:spLocks noChangeShapeType="1"/>
                </p:cNvSpPr>
                <p:nvPr/>
              </p:nvSpPr>
              <p:spPr bwMode="auto">
                <a:xfrm>
                  <a:off x="2743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Line 3320"/>
                <p:cNvSpPr>
                  <a:spLocks noChangeShapeType="1"/>
                </p:cNvSpPr>
                <p:nvPr/>
              </p:nvSpPr>
              <p:spPr bwMode="auto">
                <a:xfrm>
                  <a:off x="2763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Line 3321"/>
                <p:cNvSpPr>
                  <a:spLocks noChangeShapeType="1"/>
                </p:cNvSpPr>
                <p:nvPr/>
              </p:nvSpPr>
              <p:spPr bwMode="auto">
                <a:xfrm>
                  <a:off x="278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Line 3322"/>
                <p:cNvSpPr>
                  <a:spLocks noChangeShapeType="1"/>
                </p:cNvSpPr>
                <p:nvPr/>
              </p:nvSpPr>
              <p:spPr bwMode="auto">
                <a:xfrm>
                  <a:off x="280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Line 3323"/>
                <p:cNvSpPr>
                  <a:spLocks noChangeShapeType="1"/>
                </p:cNvSpPr>
                <p:nvPr/>
              </p:nvSpPr>
              <p:spPr bwMode="auto">
                <a:xfrm>
                  <a:off x="282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Line 3324"/>
                <p:cNvSpPr>
                  <a:spLocks noChangeShapeType="1"/>
                </p:cNvSpPr>
                <p:nvPr/>
              </p:nvSpPr>
              <p:spPr bwMode="auto">
                <a:xfrm>
                  <a:off x="284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Line 3325"/>
                <p:cNvSpPr>
                  <a:spLocks noChangeShapeType="1"/>
                </p:cNvSpPr>
                <p:nvPr/>
              </p:nvSpPr>
              <p:spPr bwMode="auto">
                <a:xfrm>
                  <a:off x="286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Line 3326"/>
                <p:cNvSpPr>
                  <a:spLocks noChangeShapeType="1"/>
                </p:cNvSpPr>
                <p:nvPr/>
              </p:nvSpPr>
              <p:spPr bwMode="auto">
                <a:xfrm>
                  <a:off x="288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Line 3327"/>
                <p:cNvSpPr>
                  <a:spLocks noChangeShapeType="1"/>
                </p:cNvSpPr>
                <p:nvPr/>
              </p:nvSpPr>
              <p:spPr bwMode="auto">
                <a:xfrm>
                  <a:off x="290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Line 3328"/>
                <p:cNvSpPr>
                  <a:spLocks noChangeShapeType="1"/>
                </p:cNvSpPr>
                <p:nvPr/>
              </p:nvSpPr>
              <p:spPr bwMode="auto">
                <a:xfrm>
                  <a:off x="292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Line 3329"/>
                <p:cNvSpPr>
                  <a:spLocks noChangeShapeType="1"/>
                </p:cNvSpPr>
                <p:nvPr/>
              </p:nvSpPr>
              <p:spPr bwMode="auto">
                <a:xfrm>
                  <a:off x="294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Line 3330"/>
                <p:cNvSpPr>
                  <a:spLocks noChangeShapeType="1"/>
                </p:cNvSpPr>
                <p:nvPr/>
              </p:nvSpPr>
              <p:spPr bwMode="auto">
                <a:xfrm>
                  <a:off x="2964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Line 3331"/>
                <p:cNvSpPr>
                  <a:spLocks noChangeShapeType="1"/>
                </p:cNvSpPr>
                <p:nvPr/>
              </p:nvSpPr>
              <p:spPr bwMode="auto">
                <a:xfrm>
                  <a:off x="2984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Line 3332"/>
                <p:cNvSpPr>
                  <a:spLocks noChangeShapeType="1"/>
                </p:cNvSpPr>
                <p:nvPr/>
              </p:nvSpPr>
              <p:spPr bwMode="auto">
                <a:xfrm>
                  <a:off x="3004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Line 3333"/>
                <p:cNvSpPr>
                  <a:spLocks noChangeShapeType="1"/>
                </p:cNvSpPr>
                <p:nvPr/>
              </p:nvSpPr>
              <p:spPr bwMode="auto">
                <a:xfrm>
                  <a:off x="302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Line 3334"/>
                <p:cNvSpPr>
                  <a:spLocks noChangeShapeType="1"/>
                </p:cNvSpPr>
                <p:nvPr/>
              </p:nvSpPr>
              <p:spPr bwMode="auto">
                <a:xfrm>
                  <a:off x="304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Line 3335"/>
                <p:cNvSpPr>
                  <a:spLocks noChangeShapeType="1"/>
                </p:cNvSpPr>
                <p:nvPr/>
              </p:nvSpPr>
              <p:spPr bwMode="auto">
                <a:xfrm>
                  <a:off x="306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Line 3336"/>
                <p:cNvSpPr>
                  <a:spLocks noChangeShapeType="1"/>
                </p:cNvSpPr>
                <p:nvPr/>
              </p:nvSpPr>
              <p:spPr bwMode="auto">
                <a:xfrm>
                  <a:off x="308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538"/>
              <p:cNvGrpSpPr>
                <a:grpSpLocks/>
              </p:cNvGrpSpPr>
              <p:nvPr/>
            </p:nvGrpSpPr>
            <p:grpSpPr bwMode="auto">
              <a:xfrm>
                <a:off x="2231" y="2760"/>
                <a:ext cx="1990" cy="487"/>
                <a:chOff x="2121" y="2760"/>
                <a:chExt cx="1990" cy="487"/>
              </a:xfrm>
            </p:grpSpPr>
            <p:sp>
              <p:nvSpPr>
                <p:cNvPr id="728" name="Line 3338"/>
                <p:cNvSpPr>
                  <a:spLocks noChangeShapeType="1"/>
                </p:cNvSpPr>
                <p:nvPr/>
              </p:nvSpPr>
              <p:spPr bwMode="auto">
                <a:xfrm>
                  <a:off x="310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3339"/>
                <p:cNvSpPr>
                  <a:spLocks noChangeShapeType="1"/>
                </p:cNvSpPr>
                <p:nvPr/>
              </p:nvSpPr>
              <p:spPr bwMode="auto">
                <a:xfrm>
                  <a:off x="312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3340"/>
                <p:cNvSpPr>
                  <a:spLocks noChangeShapeType="1"/>
                </p:cNvSpPr>
                <p:nvPr/>
              </p:nvSpPr>
              <p:spPr bwMode="auto">
                <a:xfrm>
                  <a:off x="314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3341"/>
                <p:cNvSpPr>
                  <a:spLocks noChangeShapeType="1"/>
                </p:cNvSpPr>
                <p:nvPr/>
              </p:nvSpPr>
              <p:spPr bwMode="auto">
                <a:xfrm>
                  <a:off x="316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3342"/>
                <p:cNvSpPr>
                  <a:spLocks noChangeShapeType="1"/>
                </p:cNvSpPr>
                <p:nvPr/>
              </p:nvSpPr>
              <p:spPr bwMode="auto">
                <a:xfrm>
                  <a:off x="318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3343"/>
                <p:cNvSpPr>
                  <a:spLocks noChangeShapeType="1"/>
                </p:cNvSpPr>
                <p:nvPr/>
              </p:nvSpPr>
              <p:spPr bwMode="auto">
                <a:xfrm>
                  <a:off x="3205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3344"/>
                <p:cNvSpPr>
                  <a:spLocks noChangeShapeType="1"/>
                </p:cNvSpPr>
                <p:nvPr/>
              </p:nvSpPr>
              <p:spPr bwMode="auto">
                <a:xfrm>
                  <a:off x="3225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3345"/>
                <p:cNvSpPr>
                  <a:spLocks noChangeShapeType="1"/>
                </p:cNvSpPr>
                <p:nvPr/>
              </p:nvSpPr>
              <p:spPr bwMode="auto">
                <a:xfrm>
                  <a:off x="3245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3346"/>
                <p:cNvSpPr>
                  <a:spLocks noChangeShapeType="1"/>
                </p:cNvSpPr>
                <p:nvPr/>
              </p:nvSpPr>
              <p:spPr bwMode="auto">
                <a:xfrm>
                  <a:off x="3265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3347"/>
                <p:cNvSpPr>
                  <a:spLocks noChangeShapeType="1"/>
                </p:cNvSpPr>
                <p:nvPr/>
              </p:nvSpPr>
              <p:spPr bwMode="auto">
                <a:xfrm>
                  <a:off x="328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3348"/>
                <p:cNvSpPr>
                  <a:spLocks noChangeShapeType="1"/>
                </p:cNvSpPr>
                <p:nvPr/>
              </p:nvSpPr>
              <p:spPr bwMode="auto">
                <a:xfrm>
                  <a:off x="330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3349"/>
                <p:cNvSpPr>
                  <a:spLocks noChangeShapeType="1"/>
                </p:cNvSpPr>
                <p:nvPr/>
              </p:nvSpPr>
              <p:spPr bwMode="auto">
                <a:xfrm>
                  <a:off x="332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3350"/>
                <p:cNvSpPr>
                  <a:spLocks noChangeShapeType="1"/>
                </p:cNvSpPr>
                <p:nvPr/>
              </p:nvSpPr>
              <p:spPr bwMode="auto">
                <a:xfrm>
                  <a:off x="334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3351"/>
                <p:cNvSpPr>
                  <a:spLocks noChangeShapeType="1"/>
                </p:cNvSpPr>
                <p:nvPr/>
              </p:nvSpPr>
              <p:spPr bwMode="auto">
                <a:xfrm>
                  <a:off x="336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3352"/>
                <p:cNvSpPr>
                  <a:spLocks noChangeShapeType="1"/>
                </p:cNvSpPr>
                <p:nvPr/>
              </p:nvSpPr>
              <p:spPr bwMode="auto">
                <a:xfrm>
                  <a:off x="338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3353"/>
                <p:cNvSpPr>
                  <a:spLocks noChangeShapeType="1"/>
                </p:cNvSpPr>
                <p:nvPr/>
              </p:nvSpPr>
              <p:spPr bwMode="auto">
                <a:xfrm>
                  <a:off x="340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3354"/>
                <p:cNvSpPr>
                  <a:spLocks noChangeShapeType="1"/>
                </p:cNvSpPr>
                <p:nvPr/>
              </p:nvSpPr>
              <p:spPr bwMode="auto">
                <a:xfrm>
                  <a:off x="342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3355"/>
                <p:cNvSpPr>
                  <a:spLocks noChangeShapeType="1"/>
                </p:cNvSpPr>
                <p:nvPr/>
              </p:nvSpPr>
              <p:spPr bwMode="auto">
                <a:xfrm>
                  <a:off x="3446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3356"/>
                <p:cNvSpPr>
                  <a:spLocks noChangeShapeType="1"/>
                </p:cNvSpPr>
                <p:nvPr/>
              </p:nvSpPr>
              <p:spPr bwMode="auto">
                <a:xfrm>
                  <a:off x="3466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3357"/>
                <p:cNvSpPr>
                  <a:spLocks noChangeShapeType="1"/>
                </p:cNvSpPr>
                <p:nvPr/>
              </p:nvSpPr>
              <p:spPr bwMode="auto">
                <a:xfrm>
                  <a:off x="3486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3358"/>
                <p:cNvSpPr>
                  <a:spLocks noChangeShapeType="1"/>
                </p:cNvSpPr>
                <p:nvPr/>
              </p:nvSpPr>
              <p:spPr bwMode="auto">
                <a:xfrm>
                  <a:off x="3506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3359"/>
                <p:cNvSpPr>
                  <a:spLocks noChangeShapeType="1"/>
                </p:cNvSpPr>
                <p:nvPr/>
              </p:nvSpPr>
              <p:spPr bwMode="auto">
                <a:xfrm>
                  <a:off x="352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3360"/>
                <p:cNvSpPr>
                  <a:spLocks noChangeShapeType="1"/>
                </p:cNvSpPr>
                <p:nvPr/>
              </p:nvSpPr>
              <p:spPr bwMode="auto">
                <a:xfrm>
                  <a:off x="354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3361"/>
                <p:cNvSpPr>
                  <a:spLocks noChangeShapeType="1"/>
                </p:cNvSpPr>
                <p:nvPr/>
              </p:nvSpPr>
              <p:spPr bwMode="auto">
                <a:xfrm>
                  <a:off x="356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3362"/>
                <p:cNvSpPr>
                  <a:spLocks noChangeShapeType="1"/>
                </p:cNvSpPr>
                <p:nvPr/>
              </p:nvSpPr>
              <p:spPr bwMode="auto">
                <a:xfrm>
                  <a:off x="358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3363"/>
                <p:cNvSpPr>
                  <a:spLocks noChangeShapeType="1"/>
                </p:cNvSpPr>
                <p:nvPr/>
              </p:nvSpPr>
              <p:spPr bwMode="auto">
                <a:xfrm>
                  <a:off x="360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3364"/>
                <p:cNvSpPr>
                  <a:spLocks noChangeShapeType="1"/>
                </p:cNvSpPr>
                <p:nvPr/>
              </p:nvSpPr>
              <p:spPr bwMode="auto">
                <a:xfrm>
                  <a:off x="362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Line 3365"/>
                <p:cNvSpPr>
                  <a:spLocks noChangeShapeType="1"/>
                </p:cNvSpPr>
                <p:nvPr/>
              </p:nvSpPr>
              <p:spPr bwMode="auto">
                <a:xfrm>
                  <a:off x="364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3366"/>
                <p:cNvSpPr>
                  <a:spLocks noChangeShapeType="1"/>
                </p:cNvSpPr>
                <p:nvPr/>
              </p:nvSpPr>
              <p:spPr bwMode="auto">
                <a:xfrm>
                  <a:off x="366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Line 3367"/>
                <p:cNvSpPr>
                  <a:spLocks noChangeShapeType="1"/>
                </p:cNvSpPr>
                <p:nvPr/>
              </p:nvSpPr>
              <p:spPr bwMode="auto">
                <a:xfrm>
                  <a:off x="3687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Line 3368"/>
                <p:cNvSpPr>
                  <a:spLocks noChangeShapeType="1"/>
                </p:cNvSpPr>
                <p:nvPr/>
              </p:nvSpPr>
              <p:spPr bwMode="auto">
                <a:xfrm>
                  <a:off x="3707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3369"/>
                <p:cNvSpPr>
                  <a:spLocks noChangeShapeType="1"/>
                </p:cNvSpPr>
                <p:nvPr/>
              </p:nvSpPr>
              <p:spPr bwMode="auto">
                <a:xfrm>
                  <a:off x="3727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3370"/>
                <p:cNvSpPr>
                  <a:spLocks noChangeShapeType="1"/>
                </p:cNvSpPr>
                <p:nvPr/>
              </p:nvSpPr>
              <p:spPr bwMode="auto">
                <a:xfrm>
                  <a:off x="3747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3371"/>
                <p:cNvSpPr>
                  <a:spLocks noChangeShapeType="1"/>
                </p:cNvSpPr>
                <p:nvPr/>
              </p:nvSpPr>
              <p:spPr bwMode="auto">
                <a:xfrm>
                  <a:off x="376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3372"/>
                <p:cNvSpPr>
                  <a:spLocks noChangeShapeType="1"/>
                </p:cNvSpPr>
                <p:nvPr/>
              </p:nvSpPr>
              <p:spPr bwMode="auto">
                <a:xfrm>
                  <a:off x="378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3373"/>
                <p:cNvSpPr>
                  <a:spLocks noChangeShapeType="1"/>
                </p:cNvSpPr>
                <p:nvPr/>
              </p:nvSpPr>
              <p:spPr bwMode="auto">
                <a:xfrm>
                  <a:off x="380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3374"/>
                <p:cNvSpPr>
                  <a:spLocks noChangeShapeType="1"/>
                </p:cNvSpPr>
                <p:nvPr/>
              </p:nvSpPr>
              <p:spPr bwMode="auto">
                <a:xfrm>
                  <a:off x="382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3375"/>
                <p:cNvSpPr>
                  <a:spLocks noChangeShapeType="1"/>
                </p:cNvSpPr>
                <p:nvPr/>
              </p:nvSpPr>
              <p:spPr bwMode="auto">
                <a:xfrm>
                  <a:off x="384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3376"/>
                <p:cNvSpPr>
                  <a:spLocks noChangeShapeType="1"/>
                </p:cNvSpPr>
                <p:nvPr/>
              </p:nvSpPr>
              <p:spPr bwMode="auto">
                <a:xfrm>
                  <a:off x="386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3377"/>
                <p:cNvSpPr>
                  <a:spLocks noChangeShapeType="1"/>
                </p:cNvSpPr>
                <p:nvPr/>
              </p:nvSpPr>
              <p:spPr bwMode="auto">
                <a:xfrm>
                  <a:off x="388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3378"/>
                <p:cNvSpPr>
                  <a:spLocks noChangeShapeType="1"/>
                </p:cNvSpPr>
                <p:nvPr/>
              </p:nvSpPr>
              <p:spPr bwMode="auto">
                <a:xfrm>
                  <a:off x="390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3379"/>
                <p:cNvSpPr>
                  <a:spLocks noChangeShapeType="1"/>
                </p:cNvSpPr>
                <p:nvPr/>
              </p:nvSpPr>
              <p:spPr bwMode="auto">
                <a:xfrm>
                  <a:off x="3928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3380"/>
                <p:cNvSpPr>
                  <a:spLocks noChangeShapeType="1"/>
                </p:cNvSpPr>
                <p:nvPr/>
              </p:nvSpPr>
              <p:spPr bwMode="auto">
                <a:xfrm>
                  <a:off x="3948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Line 3381"/>
                <p:cNvSpPr>
                  <a:spLocks noChangeShapeType="1"/>
                </p:cNvSpPr>
                <p:nvPr/>
              </p:nvSpPr>
              <p:spPr bwMode="auto">
                <a:xfrm>
                  <a:off x="3968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3382"/>
                <p:cNvSpPr>
                  <a:spLocks noChangeShapeType="1"/>
                </p:cNvSpPr>
                <p:nvPr/>
              </p:nvSpPr>
              <p:spPr bwMode="auto">
                <a:xfrm>
                  <a:off x="3988" y="3246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3383"/>
                <p:cNvSpPr>
                  <a:spLocks noChangeShapeType="1"/>
                </p:cNvSpPr>
                <p:nvPr/>
              </p:nvSpPr>
              <p:spPr bwMode="auto">
                <a:xfrm>
                  <a:off x="4009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3384"/>
                <p:cNvSpPr>
                  <a:spLocks noChangeShapeType="1"/>
                </p:cNvSpPr>
                <p:nvPr/>
              </p:nvSpPr>
              <p:spPr bwMode="auto">
                <a:xfrm>
                  <a:off x="4029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3385"/>
                <p:cNvSpPr>
                  <a:spLocks noChangeShapeType="1"/>
                </p:cNvSpPr>
                <p:nvPr/>
              </p:nvSpPr>
              <p:spPr bwMode="auto">
                <a:xfrm>
                  <a:off x="4049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3386"/>
                <p:cNvSpPr>
                  <a:spLocks noChangeShapeType="1"/>
                </p:cNvSpPr>
                <p:nvPr/>
              </p:nvSpPr>
              <p:spPr bwMode="auto">
                <a:xfrm>
                  <a:off x="4069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3387"/>
                <p:cNvSpPr>
                  <a:spLocks noChangeShapeType="1"/>
                </p:cNvSpPr>
                <p:nvPr/>
              </p:nvSpPr>
              <p:spPr bwMode="auto">
                <a:xfrm>
                  <a:off x="4089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3388"/>
                <p:cNvSpPr>
                  <a:spLocks noChangeShapeType="1"/>
                </p:cNvSpPr>
                <p:nvPr/>
              </p:nvSpPr>
              <p:spPr bwMode="auto">
                <a:xfrm>
                  <a:off x="4109" y="3246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3389"/>
                <p:cNvSpPr>
                  <a:spLocks noChangeShapeType="1"/>
                </p:cNvSpPr>
                <p:nvPr/>
              </p:nvSpPr>
              <p:spPr bwMode="auto">
                <a:xfrm>
                  <a:off x="2121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3390"/>
                <p:cNvSpPr>
                  <a:spLocks noChangeShapeType="1"/>
                </p:cNvSpPr>
                <p:nvPr/>
              </p:nvSpPr>
              <p:spPr bwMode="auto">
                <a:xfrm>
                  <a:off x="2141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3391"/>
                <p:cNvSpPr>
                  <a:spLocks noChangeShapeType="1"/>
                </p:cNvSpPr>
                <p:nvPr/>
              </p:nvSpPr>
              <p:spPr bwMode="auto">
                <a:xfrm>
                  <a:off x="2161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3392"/>
                <p:cNvSpPr>
                  <a:spLocks noChangeShapeType="1"/>
                </p:cNvSpPr>
                <p:nvPr/>
              </p:nvSpPr>
              <p:spPr bwMode="auto">
                <a:xfrm>
                  <a:off x="2181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3393"/>
                <p:cNvSpPr>
                  <a:spLocks noChangeShapeType="1"/>
                </p:cNvSpPr>
                <p:nvPr/>
              </p:nvSpPr>
              <p:spPr bwMode="auto">
                <a:xfrm>
                  <a:off x="2201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3394"/>
                <p:cNvSpPr>
                  <a:spLocks noChangeShapeType="1"/>
                </p:cNvSpPr>
                <p:nvPr/>
              </p:nvSpPr>
              <p:spPr bwMode="auto">
                <a:xfrm>
                  <a:off x="2221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3395"/>
                <p:cNvSpPr>
                  <a:spLocks noChangeShapeType="1"/>
                </p:cNvSpPr>
                <p:nvPr/>
              </p:nvSpPr>
              <p:spPr bwMode="auto">
                <a:xfrm>
                  <a:off x="2241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3396"/>
                <p:cNvSpPr>
                  <a:spLocks noChangeShapeType="1"/>
                </p:cNvSpPr>
                <p:nvPr/>
              </p:nvSpPr>
              <p:spPr bwMode="auto">
                <a:xfrm>
                  <a:off x="2261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3397"/>
                <p:cNvSpPr>
                  <a:spLocks noChangeShapeType="1"/>
                </p:cNvSpPr>
                <p:nvPr/>
              </p:nvSpPr>
              <p:spPr bwMode="auto">
                <a:xfrm>
                  <a:off x="2281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3398"/>
                <p:cNvSpPr>
                  <a:spLocks noChangeShapeType="1"/>
                </p:cNvSpPr>
                <p:nvPr/>
              </p:nvSpPr>
              <p:spPr bwMode="auto">
                <a:xfrm>
                  <a:off x="230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3399"/>
                <p:cNvSpPr>
                  <a:spLocks noChangeShapeType="1"/>
                </p:cNvSpPr>
                <p:nvPr/>
              </p:nvSpPr>
              <p:spPr bwMode="auto">
                <a:xfrm>
                  <a:off x="232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3400"/>
                <p:cNvSpPr>
                  <a:spLocks noChangeShapeType="1"/>
                </p:cNvSpPr>
                <p:nvPr/>
              </p:nvSpPr>
              <p:spPr bwMode="auto">
                <a:xfrm>
                  <a:off x="234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3401"/>
                <p:cNvSpPr>
                  <a:spLocks noChangeShapeType="1"/>
                </p:cNvSpPr>
                <p:nvPr/>
              </p:nvSpPr>
              <p:spPr bwMode="auto">
                <a:xfrm>
                  <a:off x="236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3402"/>
                <p:cNvSpPr>
                  <a:spLocks noChangeShapeType="1"/>
                </p:cNvSpPr>
                <p:nvPr/>
              </p:nvSpPr>
              <p:spPr bwMode="auto">
                <a:xfrm>
                  <a:off x="238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3403"/>
                <p:cNvSpPr>
                  <a:spLocks noChangeShapeType="1"/>
                </p:cNvSpPr>
                <p:nvPr/>
              </p:nvSpPr>
              <p:spPr bwMode="auto">
                <a:xfrm>
                  <a:off x="240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3404"/>
                <p:cNvSpPr>
                  <a:spLocks noChangeShapeType="1"/>
                </p:cNvSpPr>
                <p:nvPr/>
              </p:nvSpPr>
              <p:spPr bwMode="auto">
                <a:xfrm>
                  <a:off x="242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3405"/>
                <p:cNvSpPr>
                  <a:spLocks noChangeShapeType="1"/>
                </p:cNvSpPr>
                <p:nvPr/>
              </p:nvSpPr>
              <p:spPr bwMode="auto">
                <a:xfrm>
                  <a:off x="244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3406"/>
                <p:cNvSpPr>
                  <a:spLocks noChangeShapeType="1"/>
                </p:cNvSpPr>
                <p:nvPr/>
              </p:nvSpPr>
              <p:spPr bwMode="auto">
                <a:xfrm>
                  <a:off x="2462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Line 3407"/>
                <p:cNvSpPr>
                  <a:spLocks noChangeShapeType="1"/>
                </p:cNvSpPr>
                <p:nvPr/>
              </p:nvSpPr>
              <p:spPr bwMode="auto">
                <a:xfrm>
                  <a:off x="2482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3408"/>
                <p:cNvSpPr>
                  <a:spLocks noChangeShapeType="1"/>
                </p:cNvSpPr>
                <p:nvPr/>
              </p:nvSpPr>
              <p:spPr bwMode="auto">
                <a:xfrm>
                  <a:off x="2502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3409"/>
                <p:cNvSpPr>
                  <a:spLocks noChangeShapeType="1"/>
                </p:cNvSpPr>
                <p:nvPr/>
              </p:nvSpPr>
              <p:spPr bwMode="auto">
                <a:xfrm>
                  <a:off x="2522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3410"/>
                <p:cNvSpPr>
                  <a:spLocks noChangeShapeType="1"/>
                </p:cNvSpPr>
                <p:nvPr/>
              </p:nvSpPr>
              <p:spPr bwMode="auto">
                <a:xfrm>
                  <a:off x="254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3411"/>
                <p:cNvSpPr>
                  <a:spLocks noChangeShapeType="1"/>
                </p:cNvSpPr>
                <p:nvPr/>
              </p:nvSpPr>
              <p:spPr bwMode="auto">
                <a:xfrm>
                  <a:off x="256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3412"/>
                <p:cNvSpPr>
                  <a:spLocks noChangeShapeType="1"/>
                </p:cNvSpPr>
                <p:nvPr/>
              </p:nvSpPr>
              <p:spPr bwMode="auto">
                <a:xfrm>
                  <a:off x="258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3413"/>
                <p:cNvSpPr>
                  <a:spLocks noChangeShapeType="1"/>
                </p:cNvSpPr>
                <p:nvPr/>
              </p:nvSpPr>
              <p:spPr bwMode="auto">
                <a:xfrm>
                  <a:off x="260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3414"/>
                <p:cNvSpPr>
                  <a:spLocks noChangeShapeType="1"/>
                </p:cNvSpPr>
                <p:nvPr/>
              </p:nvSpPr>
              <p:spPr bwMode="auto">
                <a:xfrm>
                  <a:off x="262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3415"/>
                <p:cNvSpPr>
                  <a:spLocks noChangeShapeType="1"/>
                </p:cNvSpPr>
                <p:nvPr/>
              </p:nvSpPr>
              <p:spPr bwMode="auto">
                <a:xfrm>
                  <a:off x="264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3416"/>
                <p:cNvSpPr>
                  <a:spLocks noChangeShapeType="1"/>
                </p:cNvSpPr>
                <p:nvPr/>
              </p:nvSpPr>
              <p:spPr bwMode="auto">
                <a:xfrm>
                  <a:off x="266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3417"/>
                <p:cNvSpPr>
                  <a:spLocks noChangeShapeType="1"/>
                </p:cNvSpPr>
                <p:nvPr/>
              </p:nvSpPr>
              <p:spPr bwMode="auto">
                <a:xfrm>
                  <a:off x="268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3418"/>
                <p:cNvSpPr>
                  <a:spLocks noChangeShapeType="1"/>
                </p:cNvSpPr>
                <p:nvPr/>
              </p:nvSpPr>
              <p:spPr bwMode="auto">
                <a:xfrm>
                  <a:off x="2703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3419"/>
                <p:cNvSpPr>
                  <a:spLocks noChangeShapeType="1"/>
                </p:cNvSpPr>
                <p:nvPr/>
              </p:nvSpPr>
              <p:spPr bwMode="auto">
                <a:xfrm>
                  <a:off x="2723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3420"/>
                <p:cNvSpPr>
                  <a:spLocks noChangeShapeType="1"/>
                </p:cNvSpPr>
                <p:nvPr/>
              </p:nvSpPr>
              <p:spPr bwMode="auto">
                <a:xfrm>
                  <a:off x="2743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3421"/>
                <p:cNvSpPr>
                  <a:spLocks noChangeShapeType="1"/>
                </p:cNvSpPr>
                <p:nvPr/>
              </p:nvSpPr>
              <p:spPr bwMode="auto">
                <a:xfrm>
                  <a:off x="2763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3422"/>
                <p:cNvSpPr>
                  <a:spLocks noChangeShapeType="1"/>
                </p:cNvSpPr>
                <p:nvPr/>
              </p:nvSpPr>
              <p:spPr bwMode="auto">
                <a:xfrm>
                  <a:off x="278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3423"/>
                <p:cNvSpPr>
                  <a:spLocks noChangeShapeType="1"/>
                </p:cNvSpPr>
                <p:nvPr/>
              </p:nvSpPr>
              <p:spPr bwMode="auto">
                <a:xfrm>
                  <a:off x="280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3424"/>
                <p:cNvSpPr>
                  <a:spLocks noChangeShapeType="1"/>
                </p:cNvSpPr>
                <p:nvPr/>
              </p:nvSpPr>
              <p:spPr bwMode="auto">
                <a:xfrm>
                  <a:off x="282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3425"/>
                <p:cNvSpPr>
                  <a:spLocks noChangeShapeType="1"/>
                </p:cNvSpPr>
                <p:nvPr/>
              </p:nvSpPr>
              <p:spPr bwMode="auto">
                <a:xfrm>
                  <a:off x="284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3426"/>
                <p:cNvSpPr>
                  <a:spLocks noChangeShapeType="1"/>
                </p:cNvSpPr>
                <p:nvPr/>
              </p:nvSpPr>
              <p:spPr bwMode="auto">
                <a:xfrm>
                  <a:off x="286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3427"/>
                <p:cNvSpPr>
                  <a:spLocks noChangeShapeType="1"/>
                </p:cNvSpPr>
                <p:nvPr/>
              </p:nvSpPr>
              <p:spPr bwMode="auto">
                <a:xfrm>
                  <a:off x="288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3428"/>
                <p:cNvSpPr>
                  <a:spLocks noChangeShapeType="1"/>
                </p:cNvSpPr>
                <p:nvPr/>
              </p:nvSpPr>
              <p:spPr bwMode="auto">
                <a:xfrm>
                  <a:off x="290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3429"/>
                <p:cNvSpPr>
                  <a:spLocks noChangeShapeType="1"/>
                </p:cNvSpPr>
                <p:nvPr/>
              </p:nvSpPr>
              <p:spPr bwMode="auto">
                <a:xfrm>
                  <a:off x="292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3430"/>
                <p:cNvSpPr>
                  <a:spLocks noChangeShapeType="1"/>
                </p:cNvSpPr>
                <p:nvPr/>
              </p:nvSpPr>
              <p:spPr bwMode="auto">
                <a:xfrm>
                  <a:off x="294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3431"/>
                <p:cNvSpPr>
                  <a:spLocks noChangeShapeType="1"/>
                </p:cNvSpPr>
                <p:nvPr/>
              </p:nvSpPr>
              <p:spPr bwMode="auto">
                <a:xfrm>
                  <a:off x="2964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3432"/>
                <p:cNvSpPr>
                  <a:spLocks noChangeShapeType="1"/>
                </p:cNvSpPr>
                <p:nvPr/>
              </p:nvSpPr>
              <p:spPr bwMode="auto">
                <a:xfrm>
                  <a:off x="2984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3433"/>
                <p:cNvSpPr>
                  <a:spLocks noChangeShapeType="1"/>
                </p:cNvSpPr>
                <p:nvPr/>
              </p:nvSpPr>
              <p:spPr bwMode="auto">
                <a:xfrm>
                  <a:off x="3004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3434"/>
                <p:cNvSpPr>
                  <a:spLocks noChangeShapeType="1"/>
                </p:cNvSpPr>
                <p:nvPr/>
              </p:nvSpPr>
              <p:spPr bwMode="auto">
                <a:xfrm>
                  <a:off x="302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Line 3435"/>
                <p:cNvSpPr>
                  <a:spLocks noChangeShapeType="1"/>
                </p:cNvSpPr>
                <p:nvPr/>
              </p:nvSpPr>
              <p:spPr bwMode="auto">
                <a:xfrm>
                  <a:off x="304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3436"/>
                <p:cNvSpPr>
                  <a:spLocks noChangeShapeType="1"/>
                </p:cNvSpPr>
                <p:nvPr/>
              </p:nvSpPr>
              <p:spPr bwMode="auto">
                <a:xfrm>
                  <a:off x="306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3437"/>
                <p:cNvSpPr>
                  <a:spLocks noChangeShapeType="1"/>
                </p:cNvSpPr>
                <p:nvPr/>
              </p:nvSpPr>
              <p:spPr bwMode="auto">
                <a:xfrm>
                  <a:off x="308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3438"/>
                <p:cNvSpPr>
                  <a:spLocks noChangeShapeType="1"/>
                </p:cNvSpPr>
                <p:nvPr/>
              </p:nvSpPr>
              <p:spPr bwMode="auto">
                <a:xfrm>
                  <a:off x="310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Line 3439"/>
                <p:cNvSpPr>
                  <a:spLocks noChangeShapeType="1"/>
                </p:cNvSpPr>
                <p:nvPr/>
              </p:nvSpPr>
              <p:spPr bwMode="auto">
                <a:xfrm>
                  <a:off x="312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3440"/>
                <p:cNvSpPr>
                  <a:spLocks noChangeShapeType="1"/>
                </p:cNvSpPr>
                <p:nvPr/>
              </p:nvSpPr>
              <p:spPr bwMode="auto">
                <a:xfrm>
                  <a:off x="314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3441"/>
                <p:cNvSpPr>
                  <a:spLocks noChangeShapeType="1"/>
                </p:cNvSpPr>
                <p:nvPr/>
              </p:nvSpPr>
              <p:spPr bwMode="auto">
                <a:xfrm>
                  <a:off x="316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3442"/>
                <p:cNvSpPr>
                  <a:spLocks noChangeShapeType="1"/>
                </p:cNvSpPr>
                <p:nvPr/>
              </p:nvSpPr>
              <p:spPr bwMode="auto">
                <a:xfrm>
                  <a:off x="318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Line 3443"/>
                <p:cNvSpPr>
                  <a:spLocks noChangeShapeType="1"/>
                </p:cNvSpPr>
                <p:nvPr/>
              </p:nvSpPr>
              <p:spPr bwMode="auto">
                <a:xfrm>
                  <a:off x="3205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Line 3444"/>
                <p:cNvSpPr>
                  <a:spLocks noChangeShapeType="1"/>
                </p:cNvSpPr>
                <p:nvPr/>
              </p:nvSpPr>
              <p:spPr bwMode="auto">
                <a:xfrm>
                  <a:off x="3225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Line 3445"/>
                <p:cNvSpPr>
                  <a:spLocks noChangeShapeType="1"/>
                </p:cNvSpPr>
                <p:nvPr/>
              </p:nvSpPr>
              <p:spPr bwMode="auto">
                <a:xfrm>
                  <a:off x="3245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Line 3446"/>
                <p:cNvSpPr>
                  <a:spLocks noChangeShapeType="1"/>
                </p:cNvSpPr>
                <p:nvPr/>
              </p:nvSpPr>
              <p:spPr bwMode="auto">
                <a:xfrm>
                  <a:off x="3265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3447"/>
                <p:cNvSpPr>
                  <a:spLocks noChangeShapeType="1"/>
                </p:cNvSpPr>
                <p:nvPr/>
              </p:nvSpPr>
              <p:spPr bwMode="auto">
                <a:xfrm>
                  <a:off x="328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Line 3448"/>
                <p:cNvSpPr>
                  <a:spLocks noChangeShapeType="1"/>
                </p:cNvSpPr>
                <p:nvPr/>
              </p:nvSpPr>
              <p:spPr bwMode="auto">
                <a:xfrm>
                  <a:off x="330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Line 3449"/>
                <p:cNvSpPr>
                  <a:spLocks noChangeShapeType="1"/>
                </p:cNvSpPr>
                <p:nvPr/>
              </p:nvSpPr>
              <p:spPr bwMode="auto">
                <a:xfrm>
                  <a:off x="332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3450"/>
                <p:cNvSpPr>
                  <a:spLocks noChangeShapeType="1"/>
                </p:cNvSpPr>
                <p:nvPr/>
              </p:nvSpPr>
              <p:spPr bwMode="auto">
                <a:xfrm>
                  <a:off x="334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3451"/>
                <p:cNvSpPr>
                  <a:spLocks noChangeShapeType="1"/>
                </p:cNvSpPr>
                <p:nvPr/>
              </p:nvSpPr>
              <p:spPr bwMode="auto">
                <a:xfrm>
                  <a:off x="336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3452"/>
                <p:cNvSpPr>
                  <a:spLocks noChangeShapeType="1"/>
                </p:cNvSpPr>
                <p:nvPr/>
              </p:nvSpPr>
              <p:spPr bwMode="auto">
                <a:xfrm>
                  <a:off x="338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3453"/>
                <p:cNvSpPr>
                  <a:spLocks noChangeShapeType="1"/>
                </p:cNvSpPr>
                <p:nvPr/>
              </p:nvSpPr>
              <p:spPr bwMode="auto">
                <a:xfrm>
                  <a:off x="340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Line 3454"/>
                <p:cNvSpPr>
                  <a:spLocks noChangeShapeType="1"/>
                </p:cNvSpPr>
                <p:nvPr/>
              </p:nvSpPr>
              <p:spPr bwMode="auto">
                <a:xfrm>
                  <a:off x="342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Line 3455"/>
                <p:cNvSpPr>
                  <a:spLocks noChangeShapeType="1"/>
                </p:cNvSpPr>
                <p:nvPr/>
              </p:nvSpPr>
              <p:spPr bwMode="auto">
                <a:xfrm>
                  <a:off x="3446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Line 3456"/>
                <p:cNvSpPr>
                  <a:spLocks noChangeShapeType="1"/>
                </p:cNvSpPr>
                <p:nvPr/>
              </p:nvSpPr>
              <p:spPr bwMode="auto">
                <a:xfrm>
                  <a:off x="3466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Line 3457"/>
                <p:cNvSpPr>
                  <a:spLocks noChangeShapeType="1"/>
                </p:cNvSpPr>
                <p:nvPr/>
              </p:nvSpPr>
              <p:spPr bwMode="auto">
                <a:xfrm>
                  <a:off x="3486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Line 3458"/>
                <p:cNvSpPr>
                  <a:spLocks noChangeShapeType="1"/>
                </p:cNvSpPr>
                <p:nvPr/>
              </p:nvSpPr>
              <p:spPr bwMode="auto">
                <a:xfrm>
                  <a:off x="3506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3459"/>
                <p:cNvSpPr>
                  <a:spLocks noChangeShapeType="1"/>
                </p:cNvSpPr>
                <p:nvPr/>
              </p:nvSpPr>
              <p:spPr bwMode="auto">
                <a:xfrm>
                  <a:off x="352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3460"/>
                <p:cNvSpPr>
                  <a:spLocks noChangeShapeType="1"/>
                </p:cNvSpPr>
                <p:nvPr/>
              </p:nvSpPr>
              <p:spPr bwMode="auto">
                <a:xfrm>
                  <a:off x="354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3461"/>
                <p:cNvSpPr>
                  <a:spLocks noChangeShapeType="1"/>
                </p:cNvSpPr>
                <p:nvPr/>
              </p:nvSpPr>
              <p:spPr bwMode="auto">
                <a:xfrm>
                  <a:off x="356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3462"/>
                <p:cNvSpPr>
                  <a:spLocks noChangeShapeType="1"/>
                </p:cNvSpPr>
                <p:nvPr/>
              </p:nvSpPr>
              <p:spPr bwMode="auto">
                <a:xfrm>
                  <a:off x="358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3463"/>
                <p:cNvSpPr>
                  <a:spLocks noChangeShapeType="1"/>
                </p:cNvSpPr>
                <p:nvPr/>
              </p:nvSpPr>
              <p:spPr bwMode="auto">
                <a:xfrm>
                  <a:off x="360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Line 3464"/>
                <p:cNvSpPr>
                  <a:spLocks noChangeShapeType="1"/>
                </p:cNvSpPr>
                <p:nvPr/>
              </p:nvSpPr>
              <p:spPr bwMode="auto">
                <a:xfrm>
                  <a:off x="362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3465"/>
                <p:cNvSpPr>
                  <a:spLocks noChangeShapeType="1"/>
                </p:cNvSpPr>
                <p:nvPr/>
              </p:nvSpPr>
              <p:spPr bwMode="auto">
                <a:xfrm>
                  <a:off x="364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3466"/>
                <p:cNvSpPr>
                  <a:spLocks noChangeShapeType="1"/>
                </p:cNvSpPr>
                <p:nvPr/>
              </p:nvSpPr>
              <p:spPr bwMode="auto">
                <a:xfrm>
                  <a:off x="366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3467"/>
                <p:cNvSpPr>
                  <a:spLocks noChangeShapeType="1"/>
                </p:cNvSpPr>
                <p:nvPr/>
              </p:nvSpPr>
              <p:spPr bwMode="auto">
                <a:xfrm>
                  <a:off x="3687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3468"/>
                <p:cNvSpPr>
                  <a:spLocks noChangeShapeType="1"/>
                </p:cNvSpPr>
                <p:nvPr/>
              </p:nvSpPr>
              <p:spPr bwMode="auto">
                <a:xfrm>
                  <a:off x="3707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3469"/>
                <p:cNvSpPr>
                  <a:spLocks noChangeShapeType="1"/>
                </p:cNvSpPr>
                <p:nvPr/>
              </p:nvSpPr>
              <p:spPr bwMode="auto">
                <a:xfrm>
                  <a:off x="3727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3470"/>
                <p:cNvSpPr>
                  <a:spLocks noChangeShapeType="1"/>
                </p:cNvSpPr>
                <p:nvPr/>
              </p:nvSpPr>
              <p:spPr bwMode="auto">
                <a:xfrm>
                  <a:off x="3747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3471"/>
                <p:cNvSpPr>
                  <a:spLocks noChangeShapeType="1"/>
                </p:cNvSpPr>
                <p:nvPr/>
              </p:nvSpPr>
              <p:spPr bwMode="auto">
                <a:xfrm>
                  <a:off x="376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3472"/>
                <p:cNvSpPr>
                  <a:spLocks noChangeShapeType="1"/>
                </p:cNvSpPr>
                <p:nvPr/>
              </p:nvSpPr>
              <p:spPr bwMode="auto">
                <a:xfrm>
                  <a:off x="378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3473"/>
                <p:cNvSpPr>
                  <a:spLocks noChangeShapeType="1"/>
                </p:cNvSpPr>
                <p:nvPr/>
              </p:nvSpPr>
              <p:spPr bwMode="auto">
                <a:xfrm>
                  <a:off x="380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3474"/>
                <p:cNvSpPr>
                  <a:spLocks noChangeShapeType="1"/>
                </p:cNvSpPr>
                <p:nvPr/>
              </p:nvSpPr>
              <p:spPr bwMode="auto">
                <a:xfrm>
                  <a:off x="382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3475"/>
                <p:cNvSpPr>
                  <a:spLocks noChangeShapeType="1"/>
                </p:cNvSpPr>
                <p:nvPr/>
              </p:nvSpPr>
              <p:spPr bwMode="auto">
                <a:xfrm>
                  <a:off x="384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3476"/>
                <p:cNvSpPr>
                  <a:spLocks noChangeShapeType="1"/>
                </p:cNvSpPr>
                <p:nvPr/>
              </p:nvSpPr>
              <p:spPr bwMode="auto">
                <a:xfrm>
                  <a:off x="386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3477"/>
                <p:cNvSpPr>
                  <a:spLocks noChangeShapeType="1"/>
                </p:cNvSpPr>
                <p:nvPr/>
              </p:nvSpPr>
              <p:spPr bwMode="auto">
                <a:xfrm>
                  <a:off x="388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3478"/>
                <p:cNvSpPr>
                  <a:spLocks noChangeShapeType="1"/>
                </p:cNvSpPr>
                <p:nvPr/>
              </p:nvSpPr>
              <p:spPr bwMode="auto">
                <a:xfrm>
                  <a:off x="390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3479"/>
                <p:cNvSpPr>
                  <a:spLocks noChangeShapeType="1"/>
                </p:cNvSpPr>
                <p:nvPr/>
              </p:nvSpPr>
              <p:spPr bwMode="auto">
                <a:xfrm>
                  <a:off x="3928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3480"/>
                <p:cNvSpPr>
                  <a:spLocks noChangeShapeType="1"/>
                </p:cNvSpPr>
                <p:nvPr/>
              </p:nvSpPr>
              <p:spPr bwMode="auto">
                <a:xfrm>
                  <a:off x="3948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3481"/>
                <p:cNvSpPr>
                  <a:spLocks noChangeShapeType="1"/>
                </p:cNvSpPr>
                <p:nvPr/>
              </p:nvSpPr>
              <p:spPr bwMode="auto">
                <a:xfrm>
                  <a:off x="3968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3482"/>
                <p:cNvSpPr>
                  <a:spLocks noChangeShapeType="1"/>
                </p:cNvSpPr>
                <p:nvPr/>
              </p:nvSpPr>
              <p:spPr bwMode="auto">
                <a:xfrm>
                  <a:off x="3988" y="300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3483"/>
                <p:cNvSpPr>
                  <a:spLocks noChangeShapeType="1"/>
                </p:cNvSpPr>
                <p:nvPr/>
              </p:nvSpPr>
              <p:spPr bwMode="auto">
                <a:xfrm>
                  <a:off x="4009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3484"/>
                <p:cNvSpPr>
                  <a:spLocks noChangeShapeType="1"/>
                </p:cNvSpPr>
                <p:nvPr/>
              </p:nvSpPr>
              <p:spPr bwMode="auto">
                <a:xfrm>
                  <a:off x="4029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3485"/>
                <p:cNvSpPr>
                  <a:spLocks noChangeShapeType="1"/>
                </p:cNvSpPr>
                <p:nvPr/>
              </p:nvSpPr>
              <p:spPr bwMode="auto">
                <a:xfrm>
                  <a:off x="4049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3486"/>
                <p:cNvSpPr>
                  <a:spLocks noChangeShapeType="1"/>
                </p:cNvSpPr>
                <p:nvPr/>
              </p:nvSpPr>
              <p:spPr bwMode="auto">
                <a:xfrm>
                  <a:off x="4069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3487"/>
                <p:cNvSpPr>
                  <a:spLocks noChangeShapeType="1"/>
                </p:cNvSpPr>
                <p:nvPr/>
              </p:nvSpPr>
              <p:spPr bwMode="auto">
                <a:xfrm>
                  <a:off x="4089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3488"/>
                <p:cNvSpPr>
                  <a:spLocks noChangeShapeType="1"/>
                </p:cNvSpPr>
                <p:nvPr/>
              </p:nvSpPr>
              <p:spPr bwMode="auto">
                <a:xfrm>
                  <a:off x="4109" y="300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3489"/>
                <p:cNvSpPr>
                  <a:spLocks noChangeShapeType="1"/>
                </p:cNvSpPr>
                <p:nvPr/>
              </p:nvSpPr>
              <p:spPr bwMode="auto">
                <a:xfrm>
                  <a:off x="2121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3490"/>
                <p:cNvSpPr>
                  <a:spLocks noChangeShapeType="1"/>
                </p:cNvSpPr>
                <p:nvPr/>
              </p:nvSpPr>
              <p:spPr bwMode="auto">
                <a:xfrm>
                  <a:off x="2141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3491"/>
                <p:cNvSpPr>
                  <a:spLocks noChangeShapeType="1"/>
                </p:cNvSpPr>
                <p:nvPr/>
              </p:nvSpPr>
              <p:spPr bwMode="auto">
                <a:xfrm>
                  <a:off x="2161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3492"/>
                <p:cNvSpPr>
                  <a:spLocks noChangeShapeType="1"/>
                </p:cNvSpPr>
                <p:nvPr/>
              </p:nvSpPr>
              <p:spPr bwMode="auto">
                <a:xfrm>
                  <a:off x="2181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3493"/>
                <p:cNvSpPr>
                  <a:spLocks noChangeShapeType="1"/>
                </p:cNvSpPr>
                <p:nvPr/>
              </p:nvSpPr>
              <p:spPr bwMode="auto">
                <a:xfrm>
                  <a:off x="2201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3494"/>
                <p:cNvSpPr>
                  <a:spLocks noChangeShapeType="1"/>
                </p:cNvSpPr>
                <p:nvPr/>
              </p:nvSpPr>
              <p:spPr bwMode="auto">
                <a:xfrm>
                  <a:off x="2221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3495"/>
                <p:cNvSpPr>
                  <a:spLocks noChangeShapeType="1"/>
                </p:cNvSpPr>
                <p:nvPr/>
              </p:nvSpPr>
              <p:spPr bwMode="auto">
                <a:xfrm>
                  <a:off x="2241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3496"/>
                <p:cNvSpPr>
                  <a:spLocks noChangeShapeType="1"/>
                </p:cNvSpPr>
                <p:nvPr/>
              </p:nvSpPr>
              <p:spPr bwMode="auto">
                <a:xfrm>
                  <a:off x="2261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3497"/>
                <p:cNvSpPr>
                  <a:spLocks noChangeShapeType="1"/>
                </p:cNvSpPr>
                <p:nvPr/>
              </p:nvSpPr>
              <p:spPr bwMode="auto">
                <a:xfrm>
                  <a:off x="2281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3498"/>
                <p:cNvSpPr>
                  <a:spLocks noChangeShapeType="1"/>
                </p:cNvSpPr>
                <p:nvPr/>
              </p:nvSpPr>
              <p:spPr bwMode="auto">
                <a:xfrm>
                  <a:off x="230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3499"/>
                <p:cNvSpPr>
                  <a:spLocks noChangeShapeType="1"/>
                </p:cNvSpPr>
                <p:nvPr/>
              </p:nvSpPr>
              <p:spPr bwMode="auto">
                <a:xfrm>
                  <a:off x="232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3500"/>
                <p:cNvSpPr>
                  <a:spLocks noChangeShapeType="1"/>
                </p:cNvSpPr>
                <p:nvPr/>
              </p:nvSpPr>
              <p:spPr bwMode="auto">
                <a:xfrm>
                  <a:off x="234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3501"/>
                <p:cNvSpPr>
                  <a:spLocks noChangeShapeType="1"/>
                </p:cNvSpPr>
                <p:nvPr/>
              </p:nvSpPr>
              <p:spPr bwMode="auto">
                <a:xfrm>
                  <a:off x="236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3502"/>
                <p:cNvSpPr>
                  <a:spLocks noChangeShapeType="1"/>
                </p:cNvSpPr>
                <p:nvPr/>
              </p:nvSpPr>
              <p:spPr bwMode="auto">
                <a:xfrm>
                  <a:off x="238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3503"/>
                <p:cNvSpPr>
                  <a:spLocks noChangeShapeType="1"/>
                </p:cNvSpPr>
                <p:nvPr/>
              </p:nvSpPr>
              <p:spPr bwMode="auto">
                <a:xfrm>
                  <a:off x="240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3504"/>
                <p:cNvSpPr>
                  <a:spLocks noChangeShapeType="1"/>
                </p:cNvSpPr>
                <p:nvPr/>
              </p:nvSpPr>
              <p:spPr bwMode="auto">
                <a:xfrm>
                  <a:off x="242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3505"/>
                <p:cNvSpPr>
                  <a:spLocks noChangeShapeType="1"/>
                </p:cNvSpPr>
                <p:nvPr/>
              </p:nvSpPr>
              <p:spPr bwMode="auto">
                <a:xfrm>
                  <a:off x="244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3506"/>
                <p:cNvSpPr>
                  <a:spLocks noChangeShapeType="1"/>
                </p:cNvSpPr>
                <p:nvPr/>
              </p:nvSpPr>
              <p:spPr bwMode="auto">
                <a:xfrm>
                  <a:off x="2462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3507"/>
                <p:cNvSpPr>
                  <a:spLocks noChangeShapeType="1"/>
                </p:cNvSpPr>
                <p:nvPr/>
              </p:nvSpPr>
              <p:spPr bwMode="auto">
                <a:xfrm>
                  <a:off x="2482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3508"/>
                <p:cNvSpPr>
                  <a:spLocks noChangeShapeType="1"/>
                </p:cNvSpPr>
                <p:nvPr/>
              </p:nvSpPr>
              <p:spPr bwMode="auto">
                <a:xfrm>
                  <a:off x="2502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3509"/>
                <p:cNvSpPr>
                  <a:spLocks noChangeShapeType="1"/>
                </p:cNvSpPr>
                <p:nvPr/>
              </p:nvSpPr>
              <p:spPr bwMode="auto">
                <a:xfrm>
                  <a:off x="2522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Line 3510"/>
                <p:cNvSpPr>
                  <a:spLocks noChangeShapeType="1"/>
                </p:cNvSpPr>
                <p:nvPr/>
              </p:nvSpPr>
              <p:spPr bwMode="auto">
                <a:xfrm>
                  <a:off x="254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3511"/>
                <p:cNvSpPr>
                  <a:spLocks noChangeShapeType="1"/>
                </p:cNvSpPr>
                <p:nvPr/>
              </p:nvSpPr>
              <p:spPr bwMode="auto">
                <a:xfrm>
                  <a:off x="256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Line 3512"/>
                <p:cNvSpPr>
                  <a:spLocks noChangeShapeType="1"/>
                </p:cNvSpPr>
                <p:nvPr/>
              </p:nvSpPr>
              <p:spPr bwMode="auto">
                <a:xfrm>
                  <a:off x="258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3513"/>
                <p:cNvSpPr>
                  <a:spLocks noChangeShapeType="1"/>
                </p:cNvSpPr>
                <p:nvPr/>
              </p:nvSpPr>
              <p:spPr bwMode="auto">
                <a:xfrm>
                  <a:off x="260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3514"/>
                <p:cNvSpPr>
                  <a:spLocks noChangeShapeType="1"/>
                </p:cNvSpPr>
                <p:nvPr/>
              </p:nvSpPr>
              <p:spPr bwMode="auto">
                <a:xfrm>
                  <a:off x="262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3515"/>
                <p:cNvSpPr>
                  <a:spLocks noChangeShapeType="1"/>
                </p:cNvSpPr>
                <p:nvPr/>
              </p:nvSpPr>
              <p:spPr bwMode="auto">
                <a:xfrm>
                  <a:off x="264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3516"/>
                <p:cNvSpPr>
                  <a:spLocks noChangeShapeType="1"/>
                </p:cNvSpPr>
                <p:nvPr/>
              </p:nvSpPr>
              <p:spPr bwMode="auto">
                <a:xfrm>
                  <a:off x="266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Line 3517"/>
                <p:cNvSpPr>
                  <a:spLocks noChangeShapeType="1"/>
                </p:cNvSpPr>
                <p:nvPr/>
              </p:nvSpPr>
              <p:spPr bwMode="auto">
                <a:xfrm>
                  <a:off x="268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Line 3518"/>
                <p:cNvSpPr>
                  <a:spLocks noChangeShapeType="1"/>
                </p:cNvSpPr>
                <p:nvPr/>
              </p:nvSpPr>
              <p:spPr bwMode="auto">
                <a:xfrm>
                  <a:off x="2703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Line 3519"/>
                <p:cNvSpPr>
                  <a:spLocks noChangeShapeType="1"/>
                </p:cNvSpPr>
                <p:nvPr/>
              </p:nvSpPr>
              <p:spPr bwMode="auto">
                <a:xfrm>
                  <a:off x="2723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3520"/>
                <p:cNvSpPr>
                  <a:spLocks noChangeShapeType="1"/>
                </p:cNvSpPr>
                <p:nvPr/>
              </p:nvSpPr>
              <p:spPr bwMode="auto">
                <a:xfrm>
                  <a:off x="2743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3521"/>
                <p:cNvSpPr>
                  <a:spLocks noChangeShapeType="1"/>
                </p:cNvSpPr>
                <p:nvPr/>
              </p:nvSpPr>
              <p:spPr bwMode="auto">
                <a:xfrm>
                  <a:off x="2763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3522"/>
                <p:cNvSpPr>
                  <a:spLocks noChangeShapeType="1"/>
                </p:cNvSpPr>
                <p:nvPr/>
              </p:nvSpPr>
              <p:spPr bwMode="auto">
                <a:xfrm>
                  <a:off x="278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3523"/>
                <p:cNvSpPr>
                  <a:spLocks noChangeShapeType="1"/>
                </p:cNvSpPr>
                <p:nvPr/>
              </p:nvSpPr>
              <p:spPr bwMode="auto">
                <a:xfrm>
                  <a:off x="280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3524"/>
                <p:cNvSpPr>
                  <a:spLocks noChangeShapeType="1"/>
                </p:cNvSpPr>
                <p:nvPr/>
              </p:nvSpPr>
              <p:spPr bwMode="auto">
                <a:xfrm>
                  <a:off x="282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3525"/>
                <p:cNvSpPr>
                  <a:spLocks noChangeShapeType="1"/>
                </p:cNvSpPr>
                <p:nvPr/>
              </p:nvSpPr>
              <p:spPr bwMode="auto">
                <a:xfrm>
                  <a:off x="284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3526"/>
                <p:cNvSpPr>
                  <a:spLocks noChangeShapeType="1"/>
                </p:cNvSpPr>
                <p:nvPr/>
              </p:nvSpPr>
              <p:spPr bwMode="auto">
                <a:xfrm>
                  <a:off x="286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3527"/>
                <p:cNvSpPr>
                  <a:spLocks noChangeShapeType="1"/>
                </p:cNvSpPr>
                <p:nvPr/>
              </p:nvSpPr>
              <p:spPr bwMode="auto">
                <a:xfrm>
                  <a:off x="288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3528"/>
                <p:cNvSpPr>
                  <a:spLocks noChangeShapeType="1"/>
                </p:cNvSpPr>
                <p:nvPr/>
              </p:nvSpPr>
              <p:spPr bwMode="auto">
                <a:xfrm>
                  <a:off x="290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3529"/>
                <p:cNvSpPr>
                  <a:spLocks noChangeShapeType="1"/>
                </p:cNvSpPr>
                <p:nvPr/>
              </p:nvSpPr>
              <p:spPr bwMode="auto">
                <a:xfrm>
                  <a:off x="292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3530"/>
                <p:cNvSpPr>
                  <a:spLocks noChangeShapeType="1"/>
                </p:cNvSpPr>
                <p:nvPr/>
              </p:nvSpPr>
              <p:spPr bwMode="auto">
                <a:xfrm>
                  <a:off x="294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3531"/>
                <p:cNvSpPr>
                  <a:spLocks noChangeShapeType="1"/>
                </p:cNvSpPr>
                <p:nvPr/>
              </p:nvSpPr>
              <p:spPr bwMode="auto">
                <a:xfrm>
                  <a:off x="2964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3532"/>
                <p:cNvSpPr>
                  <a:spLocks noChangeShapeType="1"/>
                </p:cNvSpPr>
                <p:nvPr/>
              </p:nvSpPr>
              <p:spPr bwMode="auto">
                <a:xfrm>
                  <a:off x="2984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3533"/>
                <p:cNvSpPr>
                  <a:spLocks noChangeShapeType="1"/>
                </p:cNvSpPr>
                <p:nvPr/>
              </p:nvSpPr>
              <p:spPr bwMode="auto">
                <a:xfrm>
                  <a:off x="3004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3534"/>
                <p:cNvSpPr>
                  <a:spLocks noChangeShapeType="1"/>
                </p:cNvSpPr>
                <p:nvPr/>
              </p:nvSpPr>
              <p:spPr bwMode="auto">
                <a:xfrm>
                  <a:off x="302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Line 3535"/>
                <p:cNvSpPr>
                  <a:spLocks noChangeShapeType="1"/>
                </p:cNvSpPr>
                <p:nvPr/>
              </p:nvSpPr>
              <p:spPr bwMode="auto">
                <a:xfrm>
                  <a:off x="304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Line 3536"/>
                <p:cNvSpPr>
                  <a:spLocks noChangeShapeType="1"/>
                </p:cNvSpPr>
                <p:nvPr/>
              </p:nvSpPr>
              <p:spPr bwMode="auto">
                <a:xfrm>
                  <a:off x="306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Line 3537"/>
                <p:cNvSpPr>
                  <a:spLocks noChangeShapeType="1"/>
                </p:cNvSpPr>
                <p:nvPr/>
              </p:nvSpPr>
              <p:spPr bwMode="auto">
                <a:xfrm>
                  <a:off x="308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739"/>
              <p:cNvGrpSpPr>
                <a:grpSpLocks/>
              </p:cNvGrpSpPr>
              <p:nvPr/>
            </p:nvGrpSpPr>
            <p:grpSpPr bwMode="auto">
              <a:xfrm>
                <a:off x="2231" y="2274"/>
                <a:ext cx="1990" cy="487"/>
                <a:chOff x="2121" y="2274"/>
                <a:chExt cx="1990" cy="487"/>
              </a:xfrm>
            </p:grpSpPr>
            <p:sp>
              <p:nvSpPr>
                <p:cNvPr id="528" name="Line 3539"/>
                <p:cNvSpPr>
                  <a:spLocks noChangeShapeType="1"/>
                </p:cNvSpPr>
                <p:nvPr/>
              </p:nvSpPr>
              <p:spPr bwMode="auto">
                <a:xfrm>
                  <a:off x="310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3540"/>
                <p:cNvSpPr>
                  <a:spLocks noChangeShapeType="1"/>
                </p:cNvSpPr>
                <p:nvPr/>
              </p:nvSpPr>
              <p:spPr bwMode="auto">
                <a:xfrm>
                  <a:off x="312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3541"/>
                <p:cNvSpPr>
                  <a:spLocks noChangeShapeType="1"/>
                </p:cNvSpPr>
                <p:nvPr/>
              </p:nvSpPr>
              <p:spPr bwMode="auto">
                <a:xfrm>
                  <a:off x="314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3542"/>
                <p:cNvSpPr>
                  <a:spLocks noChangeShapeType="1"/>
                </p:cNvSpPr>
                <p:nvPr/>
              </p:nvSpPr>
              <p:spPr bwMode="auto">
                <a:xfrm>
                  <a:off x="316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3543"/>
                <p:cNvSpPr>
                  <a:spLocks noChangeShapeType="1"/>
                </p:cNvSpPr>
                <p:nvPr/>
              </p:nvSpPr>
              <p:spPr bwMode="auto">
                <a:xfrm>
                  <a:off x="318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3544"/>
                <p:cNvSpPr>
                  <a:spLocks noChangeShapeType="1"/>
                </p:cNvSpPr>
                <p:nvPr/>
              </p:nvSpPr>
              <p:spPr bwMode="auto">
                <a:xfrm>
                  <a:off x="3205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3545"/>
                <p:cNvSpPr>
                  <a:spLocks noChangeShapeType="1"/>
                </p:cNvSpPr>
                <p:nvPr/>
              </p:nvSpPr>
              <p:spPr bwMode="auto">
                <a:xfrm>
                  <a:off x="3225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3546"/>
                <p:cNvSpPr>
                  <a:spLocks noChangeShapeType="1"/>
                </p:cNvSpPr>
                <p:nvPr/>
              </p:nvSpPr>
              <p:spPr bwMode="auto">
                <a:xfrm>
                  <a:off x="3245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3547"/>
                <p:cNvSpPr>
                  <a:spLocks noChangeShapeType="1"/>
                </p:cNvSpPr>
                <p:nvPr/>
              </p:nvSpPr>
              <p:spPr bwMode="auto">
                <a:xfrm>
                  <a:off x="3265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3548"/>
                <p:cNvSpPr>
                  <a:spLocks noChangeShapeType="1"/>
                </p:cNvSpPr>
                <p:nvPr/>
              </p:nvSpPr>
              <p:spPr bwMode="auto">
                <a:xfrm>
                  <a:off x="328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3549"/>
                <p:cNvSpPr>
                  <a:spLocks noChangeShapeType="1"/>
                </p:cNvSpPr>
                <p:nvPr/>
              </p:nvSpPr>
              <p:spPr bwMode="auto">
                <a:xfrm>
                  <a:off x="330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3550"/>
                <p:cNvSpPr>
                  <a:spLocks noChangeShapeType="1"/>
                </p:cNvSpPr>
                <p:nvPr/>
              </p:nvSpPr>
              <p:spPr bwMode="auto">
                <a:xfrm>
                  <a:off x="332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3551"/>
                <p:cNvSpPr>
                  <a:spLocks noChangeShapeType="1"/>
                </p:cNvSpPr>
                <p:nvPr/>
              </p:nvSpPr>
              <p:spPr bwMode="auto">
                <a:xfrm>
                  <a:off x="334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3552"/>
                <p:cNvSpPr>
                  <a:spLocks noChangeShapeType="1"/>
                </p:cNvSpPr>
                <p:nvPr/>
              </p:nvSpPr>
              <p:spPr bwMode="auto">
                <a:xfrm>
                  <a:off x="336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3553"/>
                <p:cNvSpPr>
                  <a:spLocks noChangeShapeType="1"/>
                </p:cNvSpPr>
                <p:nvPr/>
              </p:nvSpPr>
              <p:spPr bwMode="auto">
                <a:xfrm>
                  <a:off x="338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3554"/>
                <p:cNvSpPr>
                  <a:spLocks noChangeShapeType="1"/>
                </p:cNvSpPr>
                <p:nvPr/>
              </p:nvSpPr>
              <p:spPr bwMode="auto">
                <a:xfrm>
                  <a:off x="340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3555"/>
                <p:cNvSpPr>
                  <a:spLocks noChangeShapeType="1"/>
                </p:cNvSpPr>
                <p:nvPr/>
              </p:nvSpPr>
              <p:spPr bwMode="auto">
                <a:xfrm>
                  <a:off x="342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3556"/>
                <p:cNvSpPr>
                  <a:spLocks noChangeShapeType="1"/>
                </p:cNvSpPr>
                <p:nvPr/>
              </p:nvSpPr>
              <p:spPr bwMode="auto">
                <a:xfrm>
                  <a:off x="3446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3557"/>
                <p:cNvSpPr>
                  <a:spLocks noChangeShapeType="1"/>
                </p:cNvSpPr>
                <p:nvPr/>
              </p:nvSpPr>
              <p:spPr bwMode="auto">
                <a:xfrm>
                  <a:off x="3466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3558"/>
                <p:cNvSpPr>
                  <a:spLocks noChangeShapeType="1"/>
                </p:cNvSpPr>
                <p:nvPr/>
              </p:nvSpPr>
              <p:spPr bwMode="auto">
                <a:xfrm>
                  <a:off x="3486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3559"/>
                <p:cNvSpPr>
                  <a:spLocks noChangeShapeType="1"/>
                </p:cNvSpPr>
                <p:nvPr/>
              </p:nvSpPr>
              <p:spPr bwMode="auto">
                <a:xfrm>
                  <a:off x="3506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3560"/>
                <p:cNvSpPr>
                  <a:spLocks noChangeShapeType="1"/>
                </p:cNvSpPr>
                <p:nvPr/>
              </p:nvSpPr>
              <p:spPr bwMode="auto">
                <a:xfrm>
                  <a:off x="352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3561"/>
                <p:cNvSpPr>
                  <a:spLocks noChangeShapeType="1"/>
                </p:cNvSpPr>
                <p:nvPr/>
              </p:nvSpPr>
              <p:spPr bwMode="auto">
                <a:xfrm>
                  <a:off x="354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3562"/>
                <p:cNvSpPr>
                  <a:spLocks noChangeShapeType="1"/>
                </p:cNvSpPr>
                <p:nvPr/>
              </p:nvSpPr>
              <p:spPr bwMode="auto">
                <a:xfrm>
                  <a:off x="356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3563"/>
                <p:cNvSpPr>
                  <a:spLocks noChangeShapeType="1"/>
                </p:cNvSpPr>
                <p:nvPr/>
              </p:nvSpPr>
              <p:spPr bwMode="auto">
                <a:xfrm>
                  <a:off x="358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3564"/>
                <p:cNvSpPr>
                  <a:spLocks noChangeShapeType="1"/>
                </p:cNvSpPr>
                <p:nvPr/>
              </p:nvSpPr>
              <p:spPr bwMode="auto">
                <a:xfrm>
                  <a:off x="360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3565"/>
                <p:cNvSpPr>
                  <a:spLocks noChangeShapeType="1"/>
                </p:cNvSpPr>
                <p:nvPr/>
              </p:nvSpPr>
              <p:spPr bwMode="auto">
                <a:xfrm>
                  <a:off x="362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3566"/>
                <p:cNvSpPr>
                  <a:spLocks noChangeShapeType="1"/>
                </p:cNvSpPr>
                <p:nvPr/>
              </p:nvSpPr>
              <p:spPr bwMode="auto">
                <a:xfrm>
                  <a:off x="364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3567"/>
                <p:cNvSpPr>
                  <a:spLocks noChangeShapeType="1"/>
                </p:cNvSpPr>
                <p:nvPr/>
              </p:nvSpPr>
              <p:spPr bwMode="auto">
                <a:xfrm>
                  <a:off x="366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3568"/>
                <p:cNvSpPr>
                  <a:spLocks noChangeShapeType="1"/>
                </p:cNvSpPr>
                <p:nvPr/>
              </p:nvSpPr>
              <p:spPr bwMode="auto">
                <a:xfrm>
                  <a:off x="3687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3569"/>
                <p:cNvSpPr>
                  <a:spLocks noChangeShapeType="1"/>
                </p:cNvSpPr>
                <p:nvPr/>
              </p:nvSpPr>
              <p:spPr bwMode="auto">
                <a:xfrm>
                  <a:off x="3707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3570"/>
                <p:cNvSpPr>
                  <a:spLocks noChangeShapeType="1"/>
                </p:cNvSpPr>
                <p:nvPr/>
              </p:nvSpPr>
              <p:spPr bwMode="auto">
                <a:xfrm>
                  <a:off x="3727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3571"/>
                <p:cNvSpPr>
                  <a:spLocks noChangeShapeType="1"/>
                </p:cNvSpPr>
                <p:nvPr/>
              </p:nvSpPr>
              <p:spPr bwMode="auto">
                <a:xfrm>
                  <a:off x="3747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3572"/>
                <p:cNvSpPr>
                  <a:spLocks noChangeShapeType="1"/>
                </p:cNvSpPr>
                <p:nvPr/>
              </p:nvSpPr>
              <p:spPr bwMode="auto">
                <a:xfrm>
                  <a:off x="376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3573"/>
                <p:cNvSpPr>
                  <a:spLocks noChangeShapeType="1"/>
                </p:cNvSpPr>
                <p:nvPr/>
              </p:nvSpPr>
              <p:spPr bwMode="auto">
                <a:xfrm>
                  <a:off x="378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3574"/>
                <p:cNvSpPr>
                  <a:spLocks noChangeShapeType="1"/>
                </p:cNvSpPr>
                <p:nvPr/>
              </p:nvSpPr>
              <p:spPr bwMode="auto">
                <a:xfrm>
                  <a:off x="380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Line 3575"/>
                <p:cNvSpPr>
                  <a:spLocks noChangeShapeType="1"/>
                </p:cNvSpPr>
                <p:nvPr/>
              </p:nvSpPr>
              <p:spPr bwMode="auto">
                <a:xfrm>
                  <a:off x="382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3576"/>
                <p:cNvSpPr>
                  <a:spLocks noChangeShapeType="1"/>
                </p:cNvSpPr>
                <p:nvPr/>
              </p:nvSpPr>
              <p:spPr bwMode="auto">
                <a:xfrm>
                  <a:off x="384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3577"/>
                <p:cNvSpPr>
                  <a:spLocks noChangeShapeType="1"/>
                </p:cNvSpPr>
                <p:nvPr/>
              </p:nvSpPr>
              <p:spPr bwMode="auto">
                <a:xfrm>
                  <a:off x="386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3578"/>
                <p:cNvSpPr>
                  <a:spLocks noChangeShapeType="1"/>
                </p:cNvSpPr>
                <p:nvPr/>
              </p:nvSpPr>
              <p:spPr bwMode="auto">
                <a:xfrm>
                  <a:off x="388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3579"/>
                <p:cNvSpPr>
                  <a:spLocks noChangeShapeType="1"/>
                </p:cNvSpPr>
                <p:nvPr/>
              </p:nvSpPr>
              <p:spPr bwMode="auto">
                <a:xfrm>
                  <a:off x="390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3580"/>
                <p:cNvSpPr>
                  <a:spLocks noChangeShapeType="1"/>
                </p:cNvSpPr>
                <p:nvPr/>
              </p:nvSpPr>
              <p:spPr bwMode="auto">
                <a:xfrm>
                  <a:off x="3928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3581"/>
                <p:cNvSpPr>
                  <a:spLocks noChangeShapeType="1"/>
                </p:cNvSpPr>
                <p:nvPr/>
              </p:nvSpPr>
              <p:spPr bwMode="auto">
                <a:xfrm>
                  <a:off x="3948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3582"/>
                <p:cNvSpPr>
                  <a:spLocks noChangeShapeType="1"/>
                </p:cNvSpPr>
                <p:nvPr/>
              </p:nvSpPr>
              <p:spPr bwMode="auto">
                <a:xfrm>
                  <a:off x="3968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3583"/>
                <p:cNvSpPr>
                  <a:spLocks noChangeShapeType="1"/>
                </p:cNvSpPr>
                <p:nvPr/>
              </p:nvSpPr>
              <p:spPr bwMode="auto">
                <a:xfrm>
                  <a:off x="3988" y="2760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3584"/>
                <p:cNvSpPr>
                  <a:spLocks noChangeShapeType="1"/>
                </p:cNvSpPr>
                <p:nvPr/>
              </p:nvSpPr>
              <p:spPr bwMode="auto">
                <a:xfrm>
                  <a:off x="4009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3585"/>
                <p:cNvSpPr>
                  <a:spLocks noChangeShapeType="1"/>
                </p:cNvSpPr>
                <p:nvPr/>
              </p:nvSpPr>
              <p:spPr bwMode="auto">
                <a:xfrm>
                  <a:off x="4029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3586"/>
                <p:cNvSpPr>
                  <a:spLocks noChangeShapeType="1"/>
                </p:cNvSpPr>
                <p:nvPr/>
              </p:nvSpPr>
              <p:spPr bwMode="auto">
                <a:xfrm>
                  <a:off x="4049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3587"/>
                <p:cNvSpPr>
                  <a:spLocks noChangeShapeType="1"/>
                </p:cNvSpPr>
                <p:nvPr/>
              </p:nvSpPr>
              <p:spPr bwMode="auto">
                <a:xfrm>
                  <a:off x="4069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3588"/>
                <p:cNvSpPr>
                  <a:spLocks noChangeShapeType="1"/>
                </p:cNvSpPr>
                <p:nvPr/>
              </p:nvSpPr>
              <p:spPr bwMode="auto">
                <a:xfrm>
                  <a:off x="4089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3589"/>
                <p:cNvSpPr>
                  <a:spLocks noChangeShapeType="1"/>
                </p:cNvSpPr>
                <p:nvPr/>
              </p:nvSpPr>
              <p:spPr bwMode="auto">
                <a:xfrm>
                  <a:off x="4109" y="2760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Line 3590"/>
                <p:cNvSpPr>
                  <a:spLocks noChangeShapeType="1"/>
                </p:cNvSpPr>
                <p:nvPr/>
              </p:nvSpPr>
              <p:spPr bwMode="auto">
                <a:xfrm>
                  <a:off x="2121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Line 3591"/>
                <p:cNvSpPr>
                  <a:spLocks noChangeShapeType="1"/>
                </p:cNvSpPr>
                <p:nvPr/>
              </p:nvSpPr>
              <p:spPr bwMode="auto">
                <a:xfrm>
                  <a:off x="2141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Line 3592"/>
                <p:cNvSpPr>
                  <a:spLocks noChangeShapeType="1"/>
                </p:cNvSpPr>
                <p:nvPr/>
              </p:nvSpPr>
              <p:spPr bwMode="auto">
                <a:xfrm>
                  <a:off x="2161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Line 3593"/>
                <p:cNvSpPr>
                  <a:spLocks noChangeShapeType="1"/>
                </p:cNvSpPr>
                <p:nvPr/>
              </p:nvSpPr>
              <p:spPr bwMode="auto">
                <a:xfrm>
                  <a:off x="2181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3594"/>
                <p:cNvSpPr>
                  <a:spLocks noChangeShapeType="1"/>
                </p:cNvSpPr>
                <p:nvPr/>
              </p:nvSpPr>
              <p:spPr bwMode="auto">
                <a:xfrm>
                  <a:off x="2201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Line 3595"/>
                <p:cNvSpPr>
                  <a:spLocks noChangeShapeType="1"/>
                </p:cNvSpPr>
                <p:nvPr/>
              </p:nvSpPr>
              <p:spPr bwMode="auto">
                <a:xfrm>
                  <a:off x="2221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Line 3596"/>
                <p:cNvSpPr>
                  <a:spLocks noChangeShapeType="1"/>
                </p:cNvSpPr>
                <p:nvPr/>
              </p:nvSpPr>
              <p:spPr bwMode="auto">
                <a:xfrm>
                  <a:off x="2241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Line 3597"/>
                <p:cNvSpPr>
                  <a:spLocks noChangeShapeType="1"/>
                </p:cNvSpPr>
                <p:nvPr/>
              </p:nvSpPr>
              <p:spPr bwMode="auto">
                <a:xfrm>
                  <a:off x="2261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Line 3598"/>
                <p:cNvSpPr>
                  <a:spLocks noChangeShapeType="1"/>
                </p:cNvSpPr>
                <p:nvPr/>
              </p:nvSpPr>
              <p:spPr bwMode="auto">
                <a:xfrm>
                  <a:off x="2281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3599"/>
                <p:cNvSpPr>
                  <a:spLocks noChangeShapeType="1"/>
                </p:cNvSpPr>
                <p:nvPr/>
              </p:nvSpPr>
              <p:spPr bwMode="auto">
                <a:xfrm>
                  <a:off x="230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Line 3600"/>
                <p:cNvSpPr>
                  <a:spLocks noChangeShapeType="1"/>
                </p:cNvSpPr>
                <p:nvPr/>
              </p:nvSpPr>
              <p:spPr bwMode="auto">
                <a:xfrm>
                  <a:off x="232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Line 3601"/>
                <p:cNvSpPr>
                  <a:spLocks noChangeShapeType="1"/>
                </p:cNvSpPr>
                <p:nvPr/>
              </p:nvSpPr>
              <p:spPr bwMode="auto">
                <a:xfrm>
                  <a:off x="234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Line 3602"/>
                <p:cNvSpPr>
                  <a:spLocks noChangeShapeType="1"/>
                </p:cNvSpPr>
                <p:nvPr/>
              </p:nvSpPr>
              <p:spPr bwMode="auto">
                <a:xfrm>
                  <a:off x="236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Line 3603"/>
                <p:cNvSpPr>
                  <a:spLocks noChangeShapeType="1"/>
                </p:cNvSpPr>
                <p:nvPr/>
              </p:nvSpPr>
              <p:spPr bwMode="auto">
                <a:xfrm>
                  <a:off x="238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Line 3604"/>
                <p:cNvSpPr>
                  <a:spLocks noChangeShapeType="1"/>
                </p:cNvSpPr>
                <p:nvPr/>
              </p:nvSpPr>
              <p:spPr bwMode="auto">
                <a:xfrm>
                  <a:off x="240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3605"/>
                <p:cNvSpPr>
                  <a:spLocks noChangeShapeType="1"/>
                </p:cNvSpPr>
                <p:nvPr/>
              </p:nvSpPr>
              <p:spPr bwMode="auto">
                <a:xfrm>
                  <a:off x="242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3606"/>
                <p:cNvSpPr>
                  <a:spLocks noChangeShapeType="1"/>
                </p:cNvSpPr>
                <p:nvPr/>
              </p:nvSpPr>
              <p:spPr bwMode="auto">
                <a:xfrm>
                  <a:off x="244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3607"/>
                <p:cNvSpPr>
                  <a:spLocks noChangeShapeType="1"/>
                </p:cNvSpPr>
                <p:nvPr/>
              </p:nvSpPr>
              <p:spPr bwMode="auto">
                <a:xfrm>
                  <a:off x="2462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Line 3608"/>
                <p:cNvSpPr>
                  <a:spLocks noChangeShapeType="1"/>
                </p:cNvSpPr>
                <p:nvPr/>
              </p:nvSpPr>
              <p:spPr bwMode="auto">
                <a:xfrm>
                  <a:off x="2482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Line 3609"/>
                <p:cNvSpPr>
                  <a:spLocks noChangeShapeType="1"/>
                </p:cNvSpPr>
                <p:nvPr/>
              </p:nvSpPr>
              <p:spPr bwMode="auto">
                <a:xfrm>
                  <a:off x="2502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3610"/>
                <p:cNvSpPr>
                  <a:spLocks noChangeShapeType="1"/>
                </p:cNvSpPr>
                <p:nvPr/>
              </p:nvSpPr>
              <p:spPr bwMode="auto">
                <a:xfrm>
                  <a:off x="2522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3611"/>
                <p:cNvSpPr>
                  <a:spLocks noChangeShapeType="1"/>
                </p:cNvSpPr>
                <p:nvPr/>
              </p:nvSpPr>
              <p:spPr bwMode="auto">
                <a:xfrm>
                  <a:off x="254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3612"/>
                <p:cNvSpPr>
                  <a:spLocks noChangeShapeType="1"/>
                </p:cNvSpPr>
                <p:nvPr/>
              </p:nvSpPr>
              <p:spPr bwMode="auto">
                <a:xfrm>
                  <a:off x="256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3613"/>
                <p:cNvSpPr>
                  <a:spLocks noChangeShapeType="1"/>
                </p:cNvSpPr>
                <p:nvPr/>
              </p:nvSpPr>
              <p:spPr bwMode="auto">
                <a:xfrm>
                  <a:off x="258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3614"/>
                <p:cNvSpPr>
                  <a:spLocks noChangeShapeType="1"/>
                </p:cNvSpPr>
                <p:nvPr/>
              </p:nvSpPr>
              <p:spPr bwMode="auto">
                <a:xfrm>
                  <a:off x="260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3615"/>
                <p:cNvSpPr>
                  <a:spLocks noChangeShapeType="1"/>
                </p:cNvSpPr>
                <p:nvPr/>
              </p:nvSpPr>
              <p:spPr bwMode="auto">
                <a:xfrm>
                  <a:off x="262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3616"/>
                <p:cNvSpPr>
                  <a:spLocks noChangeShapeType="1"/>
                </p:cNvSpPr>
                <p:nvPr/>
              </p:nvSpPr>
              <p:spPr bwMode="auto">
                <a:xfrm>
                  <a:off x="264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3617"/>
                <p:cNvSpPr>
                  <a:spLocks noChangeShapeType="1"/>
                </p:cNvSpPr>
                <p:nvPr/>
              </p:nvSpPr>
              <p:spPr bwMode="auto">
                <a:xfrm>
                  <a:off x="266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3618"/>
                <p:cNvSpPr>
                  <a:spLocks noChangeShapeType="1"/>
                </p:cNvSpPr>
                <p:nvPr/>
              </p:nvSpPr>
              <p:spPr bwMode="auto">
                <a:xfrm>
                  <a:off x="268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3619"/>
                <p:cNvSpPr>
                  <a:spLocks noChangeShapeType="1"/>
                </p:cNvSpPr>
                <p:nvPr/>
              </p:nvSpPr>
              <p:spPr bwMode="auto">
                <a:xfrm>
                  <a:off x="2703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3620"/>
                <p:cNvSpPr>
                  <a:spLocks noChangeShapeType="1"/>
                </p:cNvSpPr>
                <p:nvPr/>
              </p:nvSpPr>
              <p:spPr bwMode="auto">
                <a:xfrm>
                  <a:off x="2723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3621"/>
                <p:cNvSpPr>
                  <a:spLocks noChangeShapeType="1"/>
                </p:cNvSpPr>
                <p:nvPr/>
              </p:nvSpPr>
              <p:spPr bwMode="auto">
                <a:xfrm>
                  <a:off x="2743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3622"/>
                <p:cNvSpPr>
                  <a:spLocks noChangeShapeType="1"/>
                </p:cNvSpPr>
                <p:nvPr/>
              </p:nvSpPr>
              <p:spPr bwMode="auto">
                <a:xfrm>
                  <a:off x="2763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3623"/>
                <p:cNvSpPr>
                  <a:spLocks noChangeShapeType="1"/>
                </p:cNvSpPr>
                <p:nvPr/>
              </p:nvSpPr>
              <p:spPr bwMode="auto">
                <a:xfrm>
                  <a:off x="278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Line 3624"/>
                <p:cNvSpPr>
                  <a:spLocks noChangeShapeType="1"/>
                </p:cNvSpPr>
                <p:nvPr/>
              </p:nvSpPr>
              <p:spPr bwMode="auto">
                <a:xfrm>
                  <a:off x="280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3625"/>
                <p:cNvSpPr>
                  <a:spLocks noChangeShapeType="1"/>
                </p:cNvSpPr>
                <p:nvPr/>
              </p:nvSpPr>
              <p:spPr bwMode="auto">
                <a:xfrm>
                  <a:off x="282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3626"/>
                <p:cNvSpPr>
                  <a:spLocks noChangeShapeType="1"/>
                </p:cNvSpPr>
                <p:nvPr/>
              </p:nvSpPr>
              <p:spPr bwMode="auto">
                <a:xfrm>
                  <a:off x="284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3627"/>
                <p:cNvSpPr>
                  <a:spLocks noChangeShapeType="1"/>
                </p:cNvSpPr>
                <p:nvPr/>
              </p:nvSpPr>
              <p:spPr bwMode="auto">
                <a:xfrm>
                  <a:off x="286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3628"/>
                <p:cNvSpPr>
                  <a:spLocks noChangeShapeType="1"/>
                </p:cNvSpPr>
                <p:nvPr/>
              </p:nvSpPr>
              <p:spPr bwMode="auto">
                <a:xfrm>
                  <a:off x="288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3629"/>
                <p:cNvSpPr>
                  <a:spLocks noChangeShapeType="1"/>
                </p:cNvSpPr>
                <p:nvPr/>
              </p:nvSpPr>
              <p:spPr bwMode="auto">
                <a:xfrm>
                  <a:off x="290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3630"/>
                <p:cNvSpPr>
                  <a:spLocks noChangeShapeType="1"/>
                </p:cNvSpPr>
                <p:nvPr/>
              </p:nvSpPr>
              <p:spPr bwMode="auto">
                <a:xfrm>
                  <a:off x="292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3631"/>
                <p:cNvSpPr>
                  <a:spLocks noChangeShapeType="1"/>
                </p:cNvSpPr>
                <p:nvPr/>
              </p:nvSpPr>
              <p:spPr bwMode="auto">
                <a:xfrm>
                  <a:off x="294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3632"/>
                <p:cNvSpPr>
                  <a:spLocks noChangeShapeType="1"/>
                </p:cNvSpPr>
                <p:nvPr/>
              </p:nvSpPr>
              <p:spPr bwMode="auto">
                <a:xfrm>
                  <a:off x="2964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3633"/>
                <p:cNvSpPr>
                  <a:spLocks noChangeShapeType="1"/>
                </p:cNvSpPr>
                <p:nvPr/>
              </p:nvSpPr>
              <p:spPr bwMode="auto">
                <a:xfrm>
                  <a:off x="2984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Line 3634"/>
                <p:cNvSpPr>
                  <a:spLocks noChangeShapeType="1"/>
                </p:cNvSpPr>
                <p:nvPr/>
              </p:nvSpPr>
              <p:spPr bwMode="auto">
                <a:xfrm>
                  <a:off x="3004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3635"/>
                <p:cNvSpPr>
                  <a:spLocks noChangeShapeType="1"/>
                </p:cNvSpPr>
                <p:nvPr/>
              </p:nvSpPr>
              <p:spPr bwMode="auto">
                <a:xfrm>
                  <a:off x="302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3636"/>
                <p:cNvSpPr>
                  <a:spLocks noChangeShapeType="1"/>
                </p:cNvSpPr>
                <p:nvPr/>
              </p:nvSpPr>
              <p:spPr bwMode="auto">
                <a:xfrm>
                  <a:off x="304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3637"/>
                <p:cNvSpPr>
                  <a:spLocks noChangeShapeType="1"/>
                </p:cNvSpPr>
                <p:nvPr/>
              </p:nvSpPr>
              <p:spPr bwMode="auto">
                <a:xfrm>
                  <a:off x="306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3638"/>
                <p:cNvSpPr>
                  <a:spLocks noChangeShapeType="1"/>
                </p:cNvSpPr>
                <p:nvPr/>
              </p:nvSpPr>
              <p:spPr bwMode="auto">
                <a:xfrm>
                  <a:off x="308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3639"/>
                <p:cNvSpPr>
                  <a:spLocks noChangeShapeType="1"/>
                </p:cNvSpPr>
                <p:nvPr/>
              </p:nvSpPr>
              <p:spPr bwMode="auto">
                <a:xfrm>
                  <a:off x="310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3640"/>
                <p:cNvSpPr>
                  <a:spLocks noChangeShapeType="1"/>
                </p:cNvSpPr>
                <p:nvPr/>
              </p:nvSpPr>
              <p:spPr bwMode="auto">
                <a:xfrm>
                  <a:off x="312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3641"/>
                <p:cNvSpPr>
                  <a:spLocks noChangeShapeType="1"/>
                </p:cNvSpPr>
                <p:nvPr/>
              </p:nvSpPr>
              <p:spPr bwMode="auto">
                <a:xfrm>
                  <a:off x="314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3642"/>
                <p:cNvSpPr>
                  <a:spLocks noChangeShapeType="1"/>
                </p:cNvSpPr>
                <p:nvPr/>
              </p:nvSpPr>
              <p:spPr bwMode="auto">
                <a:xfrm>
                  <a:off x="316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3643"/>
                <p:cNvSpPr>
                  <a:spLocks noChangeShapeType="1"/>
                </p:cNvSpPr>
                <p:nvPr/>
              </p:nvSpPr>
              <p:spPr bwMode="auto">
                <a:xfrm>
                  <a:off x="318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3644"/>
                <p:cNvSpPr>
                  <a:spLocks noChangeShapeType="1"/>
                </p:cNvSpPr>
                <p:nvPr/>
              </p:nvSpPr>
              <p:spPr bwMode="auto">
                <a:xfrm>
                  <a:off x="3205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3645"/>
                <p:cNvSpPr>
                  <a:spLocks noChangeShapeType="1"/>
                </p:cNvSpPr>
                <p:nvPr/>
              </p:nvSpPr>
              <p:spPr bwMode="auto">
                <a:xfrm>
                  <a:off x="3225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3646"/>
                <p:cNvSpPr>
                  <a:spLocks noChangeShapeType="1"/>
                </p:cNvSpPr>
                <p:nvPr/>
              </p:nvSpPr>
              <p:spPr bwMode="auto">
                <a:xfrm>
                  <a:off x="3245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3647"/>
                <p:cNvSpPr>
                  <a:spLocks noChangeShapeType="1"/>
                </p:cNvSpPr>
                <p:nvPr/>
              </p:nvSpPr>
              <p:spPr bwMode="auto">
                <a:xfrm>
                  <a:off x="3265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3648"/>
                <p:cNvSpPr>
                  <a:spLocks noChangeShapeType="1"/>
                </p:cNvSpPr>
                <p:nvPr/>
              </p:nvSpPr>
              <p:spPr bwMode="auto">
                <a:xfrm>
                  <a:off x="328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3649"/>
                <p:cNvSpPr>
                  <a:spLocks noChangeShapeType="1"/>
                </p:cNvSpPr>
                <p:nvPr/>
              </p:nvSpPr>
              <p:spPr bwMode="auto">
                <a:xfrm>
                  <a:off x="330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3650"/>
                <p:cNvSpPr>
                  <a:spLocks noChangeShapeType="1"/>
                </p:cNvSpPr>
                <p:nvPr/>
              </p:nvSpPr>
              <p:spPr bwMode="auto">
                <a:xfrm>
                  <a:off x="332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3651"/>
                <p:cNvSpPr>
                  <a:spLocks noChangeShapeType="1"/>
                </p:cNvSpPr>
                <p:nvPr/>
              </p:nvSpPr>
              <p:spPr bwMode="auto">
                <a:xfrm>
                  <a:off x="334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3652"/>
                <p:cNvSpPr>
                  <a:spLocks noChangeShapeType="1"/>
                </p:cNvSpPr>
                <p:nvPr/>
              </p:nvSpPr>
              <p:spPr bwMode="auto">
                <a:xfrm>
                  <a:off x="336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3653"/>
                <p:cNvSpPr>
                  <a:spLocks noChangeShapeType="1"/>
                </p:cNvSpPr>
                <p:nvPr/>
              </p:nvSpPr>
              <p:spPr bwMode="auto">
                <a:xfrm>
                  <a:off x="338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3654"/>
                <p:cNvSpPr>
                  <a:spLocks noChangeShapeType="1"/>
                </p:cNvSpPr>
                <p:nvPr/>
              </p:nvSpPr>
              <p:spPr bwMode="auto">
                <a:xfrm>
                  <a:off x="340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3655"/>
                <p:cNvSpPr>
                  <a:spLocks noChangeShapeType="1"/>
                </p:cNvSpPr>
                <p:nvPr/>
              </p:nvSpPr>
              <p:spPr bwMode="auto">
                <a:xfrm>
                  <a:off x="342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3656"/>
                <p:cNvSpPr>
                  <a:spLocks noChangeShapeType="1"/>
                </p:cNvSpPr>
                <p:nvPr/>
              </p:nvSpPr>
              <p:spPr bwMode="auto">
                <a:xfrm>
                  <a:off x="3446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Line 3657"/>
                <p:cNvSpPr>
                  <a:spLocks noChangeShapeType="1"/>
                </p:cNvSpPr>
                <p:nvPr/>
              </p:nvSpPr>
              <p:spPr bwMode="auto">
                <a:xfrm>
                  <a:off x="3466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Line 3658"/>
                <p:cNvSpPr>
                  <a:spLocks noChangeShapeType="1"/>
                </p:cNvSpPr>
                <p:nvPr/>
              </p:nvSpPr>
              <p:spPr bwMode="auto">
                <a:xfrm>
                  <a:off x="3486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Line 3659"/>
                <p:cNvSpPr>
                  <a:spLocks noChangeShapeType="1"/>
                </p:cNvSpPr>
                <p:nvPr/>
              </p:nvSpPr>
              <p:spPr bwMode="auto">
                <a:xfrm>
                  <a:off x="3506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Line 3660"/>
                <p:cNvSpPr>
                  <a:spLocks noChangeShapeType="1"/>
                </p:cNvSpPr>
                <p:nvPr/>
              </p:nvSpPr>
              <p:spPr bwMode="auto">
                <a:xfrm>
                  <a:off x="352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Line 3661"/>
                <p:cNvSpPr>
                  <a:spLocks noChangeShapeType="1"/>
                </p:cNvSpPr>
                <p:nvPr/>
              </p:nvSpPr>
              <p:spPr bwMode="auto">
                <a:xfrm>
                  <a:off x="354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Line 3662"/>
                <p:cNvSpPr>
                  <a:spLocks noChangeShapeType="1"/>
                </p:cNvSpPr>
                <p:nvPr/>
              </p:nvSpPr>
              <p:spPr bwMode="auto">
                <a:xfrm>
                  <a:off x="356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Line 3663"/>
                <p:cNvSpPr>
                  <a:spLocks noChangeShapeType="1"/>
                </p:cNvSpPr>
                <p:nvPr/>
              </p:nvSpPr>
              <p:spPr bwMode="auto">
                <a:xfrm>
                  <a:off x="358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Line 3664"/>
                <p:cNvSpPr>
                  <a:spLocks noChangeShapeType="1"/>
                </p:cNvSpPr>
                <p:nvPr/>
              </p:nvSpPr>
              <p:spPr bwMode="auto">
                <a:xfrm>
                  <a:off x="360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Line 3665"/>
                <p:cNvSpPr>
                  <a:spLocks noChangeShapeType="1"/>
                </p:cNvSpPr>
                <p:nvPr/>
              </p:nvSpPr>
              <p:spPr bwMode="auto">
                <a:xfrm>
                  <a:off x="362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Line 3666"/>
                <p:cNvSpPr>
                  <a:spLocks noChangeShapeType="1"/>
                </p:cNvSpPr>
                <p:nvPr/>
              </p:nvSpPr>
              <p:spPr bwMode="auto">
                <a:xfrm>
                  <a:off x="364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Line 3667"/>
                <p:cNvSpPr>
                  <a:spLocks noChangeShapeType="1"/>
                </p:cNvSpPr>
                <p:nvPr/>
              </p:nvSpPr>
              <p:spPr bwMode="auto">
                <a:xfrm>
                  <a:off x="366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3668"/>
                <p:cNvSpPr>
                  <a:spLocks noChangeShapeType="1"/>
                </p:cNvSpPr>
                <p:nvPr/>
              </p:nvSpPr>
              <p:spPr bwMode="auto">
                <a:xfrm>
                  <a:off x="3687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3669"/>
                <p:cNvSpPr>
                  <a:spLocks noChangeShapeType="1"/>
                </p:cNvSpPr>
                <p:nvPr/>
              </p:nvSpPr>
              <p:spPr bwMode="auto">
                <a:xfrm>
                  <a:off x="3707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3670"/>
                <p:cNvSpPr>
                  <a:spLocks noChangeShapeType="1"/>
                </p:cNvSpPr>
                <p:nvPr/>
              </p:nvSpPr>
              <p:spPr bwMode="auto">
                <a:xfrm>
                  <a:off x="3727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3671"/>
                <p:cNvSpPr>
                  <a:spLocks noChangeShapeType="1"/>
                </p:cNvSpPr>
                <p:nvPr/>
              </p:nvSpPr>
              <p:spPr bwMode="auto">
                <a:xfrm>
                  <a:off x="3747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3672"/>
                <p:cNvSpPr>
                  <a:spLocks noChangeShapeType="1"/>
                </p:cNvSpPr>
                <p:nvPr/>
              </p:nvSpPr>
              <p:spPr bwMode="auto">
                <a:xfrm>
                  <a:off x="376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3673"/>
                <p:cNvSpPr>
                  <a:spLocks noChangeShapeType="1"/>
                </p:cNvSpPr>
                <p:nvPr/>
              </p:nvSpPr>
              <p:spPr bwMode="auto">
                <a:xfrm>
                  <a:off x="378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Line 3674"/>
                <p:cNvSpPr>
                  <a:spLocks noChangeShapeType="1"/>
                </p:cNvSpPr>
                <p:nvPr/>
              </p:nvSpPr>
              <p:spPr bwMode="auto">
                <a:xfrm>
                  <a:off x="380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3675"/>
                <p:cNvSpPr>
                  <a:spLocks noChangeShapeType="1"/>
                </p:cNvSpPr>
                <p:nvPr/>
              </p:nvSpPr>
              <p:spPr bwMode="auto">
                <a:xfrm>
                  <a:off x="382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3676"/>
                <p:cNvSpPr>
                  <a:spLocks noChangeShapeType="1"/>
                </p:cNvSpPr>
                <p:nvPr/>
              </p:nvSpPr>
              <p:spPr bwMode="auto">
                <a:xfrm>
                  <a:off x="384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3677"/>
                <p:cNvSpPr>
                  <a:spLocks noChangeShapeType="1"/>
                </p:cNvSpPr>
                <p:nvPr/>
              </p:nvSpPr>
              <p:spPr bwMode="auto">
                <a:xfrm>
                  <a:off x="386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3678"/>
                <p:cNvSpPr>
                  <a:spLocks noChangeShapeType="1"/>
                </p:cNvSpPr>
                <p:nvPr/>
              </p:nvSpPr>
              <p:spPr bwMode="auto">
                <a:xfrm>
                  <a:off x="388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3679"/>
                <p:cNvSpPr>
                  <a:spLocks noChangeShapeType="1"/>
                </p:cNvSpPr>
                <p:nvPr/>
              </p:nvSpPr>
              <p:spPr bwMode="auto">
                <a:xfrm>
                  <a:off x="390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3680"/>
                <p:cNvSpPr>
                  <a:spLocks noChangeShapeType="1"/>
                </p:cNvSpPr>
                <p:nvPr/>
              </p:nvSpPr>
              <p:spPr bwMode="auto">
                <a:xfrm>
                  <a:off x="3928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3681"/>
                <p:cNvSpPr>
                  <a:spLocks noChangeShapeType="1"/>
                </p:cNvSpPr>
                <p:nvPr/>
              </p:nvSpPr>
              <p:spPr bwMode="auto">
                <a:xfrm>
                  <a:off x="3948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3682"/>
                <p:cNvSpPr>
                  <a:spLocks noChangeShapeType="1"/>
                </p:cNvSpPr>
                <p:nvPr/>
              </p:nvSpPr>
              <p:spPr bwMode="auto">
                <a:xfrm>
                  <a:off x="3968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3683"/>
                <p:cNvSpPr>
                  <a:spLocks noChangeShapeType="1"/>
                </p:cNvSpPr>
                <p:nvPr/>
              </p:nvSpPr>
              <p:spPr bwMode="auto">
                <a:xfrm>
                  <a:off x="3988" y="2517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3684"/>
                <p:cNvSpPr>
                  <a:spLocks noChangeShapeType="1"/>
                </p:cNvSpPr>
                <p:nvPr/>
              </p:nvSpPr>
              <p:spPr bwMode="auto">
                <a:xfrm>
                  <a:off x="4009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3685"/>
                <p:cNvSpPr>
                  <a:spLocks noChangeShapeType="1"/>
                </p:cNvSpPr>
                <p:nvPr/>
              </p:nvSpPr>
              <p:spPr bwMode="auto">
                <a:xfrm>
                  <a:off x="4029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3686"/>
                <p:cNvSpPr>
                  <a:spLocks noChangeShapeType="1"/>
                </p:cNvSpPr>
                <p:nvPr/>
              </p:nvSpPr>
              <p:spPr bwMode="auto">
                <a:xfrm>
                  <a:off x="4049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3687"/>
                <p:cNvSpPr>
                  <a:spLocks noChangeShapeType="1"/>
                </p:cNvSpPr>
                <p:nvPr/>
              </p:nvSpPr>
              <p:spPr bwMode="auto">
                <a:xfrm>
                  <a:off x="4069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3688"/>
                <p:cNvSpPr>
                  <a:spLocks noChangeShapeType="1"/>
                </p:cNvSpPr>
                <p:nvPr/>
              </p:nvSpPr>
              <p:spPr bwMode="auto">
                <a:xfrm>
                  <a:off x="4089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3689"/>
                <p:cNvSpPr>
                  <a:spLocks noChangeShapeType="1"/>
                </p:cNvSpPr>
                <p:nvPr/>
              </p:nvSpPr>
              <p:spPr bwMode="auto">
                <a:xfrm>
                  <a:off x="4109" y="2517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3690"/>
                <p:cNvSpPr>
                  <a:spLocks noChangeShapeType="1"/>
                </p:cNvSpPr>
                <p:nvPr/>
              </p:nvSpPr>
              <p:spPr bwMode="auto">
                <a:xfrm>
                  <a:off x="2121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3691"/>
                <p:cNvSpPr>
                  <a:spLocks noChangeShapeType="1"/>
                </p:cNvSpPr>
                <p:nvPr/>
              </p:nvSpPr>
              <p:spPr bwMode="auto">
                <a:xfrm>
                  <a:off x="2141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3692"/>
                <p:cNvSpPr>
                  <a:spLocks noChangeShapeType="1"/>
                </p:cNvSpPr>
                <p:nvPr/>
              </p:nvSpPr>
              <p:spPr bwMode="auto">
                <a:xfrm>
                  <a:off x="2161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3693"/>
                <p:cNvSpPr>
                  <a:spLocks noChangeShapeType="1"/>
                </p:cNvSpPr>
                <p:nvPr/>
              </p:nvSpPr>
              <p:spPr bwMode="auto">
                <a:xfrm>
                  <a:off x="2181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3694"/>
                <p:cNvSpPr>
                  <a:spLocks noChangeShapeType="1"/>
                </p:cNvSpPr>
                <p:nvPr/>
              </p:nvSpPr>
              <p:spPr bwMode="auto">
                <a:xfrm>
                  <a:off x="2201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3695"/>
                <p:cNvSpPr>
                  <a:spLocks noChangeShapeType="1"/>
                </p:cNvSpPr>
                <p:nvPr/>
              </p:nvSpPr>
              <p:spPr bwMode="auto">
                <a:xfrm>
                  <a:off x="2221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3696"/>
                <p:cNvSpPr>
                  <a:spLocks noChangeShapeType="1"/>
                </p:cNvSpPr>
                <p:nvPr/>
              </p:nvSpPr>
              <p:spPr bwMode="auto">
                <a:xfrm>
                  <a:off x="2241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3697"/>
                <p:cNvSpPr>
                  <a:spLocks noChangeShapeType="1"/>
                </p:cNvSpPr>
                <p:nvPr/>
              </p:nvSpPr>
              <p:spPr bwMode="auto">
                <a:xfrm>
                  <a:off x="2261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3698"/>
                <p:cNvSpPr>
                  <a:spLocks noChangeShapeType="1"/>
                </p:cNvSpPr>
                <p:nvPr/>
              </p:nvSpPr>
              <p:spPr bwMode="auto">
                <a:xfrm>
                  <a:off x="2281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3699"/>
                <p:cNvSpPr>
                  <a:spLocks noChangeShapeType="1"/>
                </p:cNvSpPr>
                <p:nvPr/>
              </p:nvSpPr>
              <p:spPr bwMode="auto">
                <a:xfrm>
                  <a:off x="230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3700"/>
                <p:cNvSpPr>
                  <a:spLocks noChangeShapeType="1"/>
                </p:cNvSpPr>
                <p:nvPr/>
              </p:nvSpPr>
              <p:spPr bwMode="auto">
                <a:xfrm>
                  <a:off x="232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3701"/>
                <p:cNvSpPr>
                  <a:spLocks noChangeShapeType="1"/>
                </p:cNvSpPr>
                <p:nvPr/>
              </p:nvSpPr>
              <p:spPr bwMode="auto">
                <a:xfrm>
                  <a:off x="234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3702"/>
                <p:cNvSpPr>
                  <a:spLocks noChangeShapeType="1"/>
                </p:cNvSpPr>
                <p:nvPr/>
              </p:nvSpPr>
              <p:spPr bwMode="auto">
                <a:xfrm>
                  <a:off x="236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3703"/>
                <p:cNvSpPr>
                  <a:spLocks noChangeShapeType="1"/>
                </p:cNvSpPr>
                <p:nvPr/>
              </p:nvSpPr>
              <p:spPr bwMode="auto">
                <a:xfrm>
                  <a:off x="238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3704"/>
                <p:cNvSpPr>
                  <a:spLocks noChangeShapeType="1"/>
                </p:cNvSpPr>
                <p:nvPr/>
              </p:nvSpPr>
              <p:spPr bwMode="auto">
                <a:xfrm>
                  <a:off x="240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3705"/>
                <p:cNvSpPr>
                  <a:spLocks noChangeShapeType="1"/>
                </p:cNvSpPr>
                <p:nvPr/>
              </p:nvSpPr>
              <p:spPr bwMode="auto">
                <a:xfrm>
                  <a:off x="242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3706"/>
                <p:cNvSpPr>
                  <a:spLocks noChangeShapeType="1"/>
                </p:cNvSpPr>
                <p:nvPr/>
              </p:nvSpPr>
              <p:spPr bwMode="auto">
                <a:xfrm>
                  <a:off x="244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3707"/>
                <p:cNvSpPr>
                  <a:spLocks noChangeShapeType="1"/>
                </p:cNvSpPr>
                <p:nvPr/>
              </p:nvSpPr>
              <p:spPr bwMode="auto">
                <a:xfrm>
                  <a:off x="2462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3708"/>
                <p:cNvSpPr>
                  <a:spLocks noChangeShapeType="1"/>
                </p:cNvSpPr>
                <p:nvPr/>
              </p:nvSpPr>
              <p:spPr bwMode="auto">
                <a:xfrm>
                  <a:off x="2482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3709"/>
                <p:cNvSpPr>
                  <a:spLocks noChangeShapeType="1"/>
                </p:cNvSpPr>
                <p:nvPr/>
              </p:nvSpPr>
              <p:spPr bwMode="auto">
                <a:xfrm>
                  <a:off x="2502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3710"/>
                <p:cNvSpPr>
                  <a:spLocks noChangeShapeType="1"/>
                </p:cNvSpPr>
                <p:nvPr/>
              </p:nvSpPr>
              <p:spPr bwMode="auto">
                <a:xfrm>
                  <a:off x="2522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3711"/>
                <p:cNvSpPr>
                  <a:spLocks noChangeShapeType="1"/>
                </p:cNvSpPr>
                <p:nvPr/>
              </p:nvSpPr>
              <p:spPr bwMode="auto">
                <a:xfrm>
                  <a:off x="254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3712"/>
                <p:cNvSpPr>
                  <a:spLocks noChangeShapeType="1"/>
                </p:cNvSpPr>
                <p:nvPr/>
              </p:nvSpPr>
              <p:spPr bwMode="auto">
                <a:xfrm>
                  <a:off x="256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3713"/>
                <p:cNvSpPr>
                  <a:spLocks noChangeShapeType="1"/>
                </p:cNvSpPr>
                <p:nvPr/>
              </p:nvSpPr>
              <p:spPr bwMode="auto">
                <a:xfrm>
                  <a:off x="258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3714"/>
                <p:cNvSpPr>
                  <a:spLocks noChangeShapeType="1"/>
                </p:cNvSpPr>
                <p:nvPr/>
              </p:nvSpPr>
              <p:spPr bwMode="auto">
                <a:xfrm>
                  <a:off x="260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3715"/>
                <p:cNvSpPr>
                  <a:spLocks noChangeShapeType="1"/>
                </p:cNvSpPr>
                <p:nvPr/>
              </p:nvSpPr>
              <p:spPr bwMode="auto">
                <a:xfrm>
                  <a:off x="262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3716"/>
                <p:cNvSpPr>
                  <a:spLocks noChangeShapeType="1"/>
                </p:cNvSpPr>
                <p:nvPr/>
              </p:nvSpPr>
              <p:spPr bwMode="auto">
                <a:xfrm>
                  <a:off x="264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3717"/>
                <p:cNvSpPr>
                  <a:spLocks noChangeShapeType="1"/>
                </p:cNvSpPr>
                <p:nvPr/>
              </p:nvSpPr>
              <p:spPr bwMode="auto">
                <a:xfrm>
                  <a:off x="266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3718"/>
                <p:cNvSpPr>
                  <a:spLocks noChangeShapeType="1"/>
                </p:cNvSpPr>
                <p:nvPr/>
              </p:nvSpPr>
              <p:spPr bwMode="auto">
                <a:xfrm>
                  <a:off x="268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3719"/>
                <p:cNvSpPr>
                  <a:spLocks noChangeShapeType="1"/>
                </p:cNvSpPr>
                <p:nvPr/>
              </p:nvSpPr>
              <p:spPr bwMode="auto">
                <a:xfrm>
                  <a:off x="2703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3720"/>
                <p:cNvSpPr>
                  <a:spLocks noChangeShapeType="1"/>
                </p:cNvSpPr>
                <p:nvPr/>
              </p:nvSpPr>
              <p:spPr bwMode="auto">
                <a:xfrm>
                  <a:off x="2723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3721"/>
                <p:cNvSpPr>
                  <a:spLocks noChangeShapeType="1"/>
                </p:cNvSpPr>
                <p:nvPr/>
              </p:nvSpPr>
              <p:spPr bwMode="auto">
                <a:xfrm>
                  <a:off x="2743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3722"/>
                <p:cNvSpPr>
                  <a:spLocks noChangeShapeType="1"/>
                </p:cNvSpPr>
                <p:nvPr/>
              </p:nvSpPr>
              <p:spPr bwMode="auto">
                <a:xfrm>
                  <a:off x="2763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3723"/>
                <p:cNvSpPr>
                  <a:spLocks noChangeShapeType="1"/>
                </p:cNvSpPr>
                <p:nvPr/>
              </p:nvSpPr>
              <p:spPr bwMode="auto">
                <a:xfrm>
                  <a:off x="278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3724"/>
                <p:cNvSpPr>
                  <a:spLocks noChangeShapeType="1"/>
                </p:cNvSpPr>
                <p:nvPr/>
              </p:nvSpPr>
              <p:spPr bwMode="auto">
                <a:xfrm>
                  <a:off x="280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3725"/>
                <p:cNvSpPr>
                  <a:spLocks noChangeShapeType="1"/>
                </p:cNvSpPr>
                <p:nvPr/>
              </p:nvSpPr>
              <p:spPr bwMode="auto">
                <a:xfrm>
                  <a:off x="282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3726"/>
                <p:cNvSpPr>
                  <a:spLocks noChangeShapeType="1"/>
                </p:cNvSpPr>
                <p:nvPr/>
              </p:nvSpPr>
              <p:spPr bwMode="auto">
                <a:xfrm>
                  <a:off x="284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3727"/>
                <p:cNvSpPr>
                  <a:spLocks noChangeShapeType="1"/>
                </p:cNvSpPr>
                <p:nvPr/>
              </p:nvSpPr>
              <p:spPr bwMode="auto">
                <a:xfrm>
                  <a:off x="286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3728"/>
                <p:cNvSpPr>
                  <a:spLocks noChangeShapeType="1"/>
                </p:cNvSpPr>
                <p:nvPr/>
              </p:nvSpPr>
              <p:spPr bwMode="auto">
                <a:xfrm>
                  <a:off x="288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3729"/>
                <p:cNvSpPr>
                  <a:spLocks noChangeShapeType="1"/>
                </p:cNvSpPr>
                <p:nvPr/>
              </p:nvSpPr>
              <p:spPr bwMode="auto">
                <a:xfrm>
                  <a:off x="290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3730"/>
                <p:cNvSpPr>
                  <a:spLocks noChangeShapeType="1"/>
                </p:cNvSpPr>
                <p:nvPr/>
              </p:nvSpPr>
              <p:spPr bwMode="auto">
                <a:xfrm>
                  <a:off x="292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3731"/>
                <p:cNvSpPr>
                  <a:spLocks noChangeShapeType="1"/>
                </p:cNvSpPr>
                <p:nvPr/>
              </p:nvSpPr>
              <p:spPr bwMode="auto">
                <a:xfrm>
                  <a:off x="294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3732"/>
                <p:cNvSpPr>
                  <a:spLocks noChangeShapeType="1"/>
                </p:cNvSpPr>
                <p:nvPr/>
              </p:nvSpPr>
              <p:spPr bwMode="auto">
                <a:xfrm>
                  <a:off x="2964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3733"/>
                <p:cNvSpPr>
                  <a:spLocks noChangeShapeType="1"/>
                </p:cNvSpPr>
                <p:nvPr/>
              </p:nvSpPr>
              <p:spPr bwMode="auto">
                <a:xfrm>
                  <a:off x="2984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3734"/>
                <p:cNvSpPr>
                  <a:spLocks noChangeShapeType="1"/>
                </p:cNvSpPr>
                <p:nvPr/>
              </p:nvSpPr>
              <p:spPr bwMode="auto">
                <a:xfrm>
                  <a:off x="3004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3735"/>
                <p:cNvSpPr>
                  <a:spLocks noChangeShapeType="1"/>
                </p:cNvSpPr>
                <p:nvPr/>
              </p:nvSpPr>
              <p:spPr bwMode="auto">
                <a:xfrm>
                  <a:off x="302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Line 3736"/>
                <p:cNvSpPr>
                  <a:spLocks noChangeShapeType="1"/>
                </p:cNvSpPr>
                <p:nvPr/>
              </p:nvSpPr>
              <p:spPr bwMode="auto">
                <a:xfrm>
                  <a:off x="304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Line 3737"/>
                <p:cNvSpPr>
                  <a:spLocks noChangeShapeType="1"/>
                </p:cNvSpPr>
                <p:nvPr/>
              </p:nvSpPr>
              <p:spPr bwMode="auto">
                <a:xfrm>
                  <a:off x="306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3738"/>
                <p:cNvSpPr>
                  <a:spLocks noChangeShapeType="1"/>
                </p:cNvSpPr>
                <p:nvPr/>
              </p:nvSpPr>
              <p:spPr bwMode="auto">
                <a:xfrm>
                  <a:off x="308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940"/>
              <p:cNvGrpSpPr>
                <a:grpSpLocks/>
              </p:cNvGrpSpPr>
              <p:nvPr/>
            </p:nvGrpSpPr>
            <p:grpSpPr bwMode="auto">
              <a:xfrm>
                <a:off x="2231" y="1788"/>
                <a:ext cx="1990" cy="487"/>
                <a:chOff x="2121" y="1788"/>
                <a:chExt cx="1990" cy="487"/>
              </a:xfrm>
            </p:grpSpPr>
            <p:sp>
              <p:nvSpPr>
                <p:cNvPr id="328" name="Line 3740"/>
                <p:cNvSpPr>
                  <a:spLocks noChangeShapeType="1"/>
                </p:cNvSpPr>
                <p:nvPr/>
              </p:nvSpPr>
              <p:spPr bwMode="auto">
                <a:xfrm>
                  <a:off x="310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3741"/>
                <p:cNvSpPr>
                  <a:spLocks noChangeShapeType="1"/>
                </p:cNvSpPr>
                <p:nvPr/>
              </p:nvSpPr>
              <p:spPr bwMode="auto">
                <a:xfrm>
                  <a:off x="312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3742"/>
                <p:cNvSpPr>
                  <a:spLocks noChangeShapeType="1"/>
                </p:cNvSpPr>
                <p:nvPr/>
              </p:nvSpPr>
              <p:spPr bwMode="auto">
                <a:xfrm>
                  <a:off x="314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3743"/>
                <p:cNvSpPr>
                  <a:spLocks noChangeShapeType="1"/>
                </p:cNvSpPr>
                <p:nvPr/>
              </p:nvSpPr>
              <p:spPr bwMode="auto">
                <a:xfrm>
                  <a:off x="316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3744"/>
                <p:cNvSpPr>
                  <a:spLocks noChangeShapeType="1"/>
                </p:cNvSpPr>
                <p:nvPr/>
              </p:nvSpPr>
              <p:spPr bwMode="auto">
                <a:xfrm>
                  <a:off x="318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3745"/>
                <p:cNvSpPr>
                  <a:spLocks noChangeShapeType="1"/>
                </p:cNvSpPr>
                <p:nvPr/>
              </p:nvSpPr>
              <p:spPr bwMode="auto">
                <a:xfrm>
                  <a:off x="3205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3746"/>
                <p:cNvSpPr>
                  <a:spLocks noChangeShapeType="1"/>
                </p:cNvSpPr>
                <p:nvPr/>
              </p:nvSpPr>
              <p:spPr bwMode="auto">
                <a:xfrm>
                  <a:off x="3225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3747"/>
                <p:cNvSpPr>
                  <a:spLocks noChangeShapeType="1"/>
                </p:cNvSpPr>
                <p:nvPr/>
              </p:nvSpPr>
              <p:spPr bwMode="auto">
                <a:xfrm>
                  <a:off x="3245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3748"/>
                <p:cNvSpPr>
                  <a:spLocks noChangeShapeType="1"/>
                </p:cNvSpPr>
                <p:nvPr/>
              </p:nvSpPr>
              <p:spPr bwMode="auto">
                <a:xfrm>
                  <a:off x="3265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3749"/>
                <p:cNvSpPr>
                  <a:spLocks noChangeShapeType="1"/>
                </p:cNvSpPr>
                <p:nvPr/>
              </p:nvSpPr>
              <p:spPr bwMode="auto">
                <a:xfrm>
                  <a:off x="328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3750"/>
                <p:cNvSpPr>
                  <a:spLocks noChangeShapeType="1"/>
                </p:cNvSpPr>
                <p:nvPr/>
              </p:nvSpPr>
              <p:spPr bwMode="auto">
                <a:xfrm>
                  <a:off x="330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3751"/>
                <p:cNvSpPr>
                  <a:spLocks noChangeShapeType="1"/>
                </p:cNvSpPr>
                <p:nvPr/>
              </p:nvSpPr>
              <p:spPr bwMode="auto">
                <a:xfrm>
                  <a:off x="332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3752"/>
                <p:cNvSpPr>
                  <a:spLocks noChangeShapeType="1"/>
                </p:cNvSpPr>
                <p:nvPr/>
              </p:nvSpPr>
              <p:spPr bwMode="auto">
                <a:xfrm>
                  <a:off x="334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3753"/>
                <p:cNvSpPr>
                  <a:spLocks noChangeShapeType="1"/>
                </p:cNvSpPr>
                <p:nvPr/>
              </p:nvSpPr>
              <p:spPr bwMode="auto">
                <a:xfrm>
                  <a:off x="336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3754"/>
                <p:cNvSpPr>
                  <a:spLocks noChangeShapeType="1"/>
                </p:cNvSpPr>
                <p:nvPr/>
              </p:nvSpPr>
              <p:spPr bwMode="auto">
                <a:xfrm>
                  <a:off x="338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3755"/>
                <p:cNvSpPr>
                  <a:spLocks noChangeShapeType="1"/>
                </p:cNvSpPr>
                <p:nvPr/>
              </p:nvSpPr>
              <p:spPr bwMode="auto">
                <a:xfrm>
                  <a:off x="340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3756"/>
                <p:cNvSpPr>
                  <a:spLocks noChangeShapeType="1"/>
                </p:cNvSpPr>
                <p:nvPr/>
              </p:nvSpPr>
              <p:spPr bwMode="auto">
                <a:xfrm>
                  <a:off x="342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3757"/>
                <p:cNvSpPr>
                  <a:spLocks noChangeShapeType="1"/>
                </p:cNvSpPr>
                <p:nvPr/>
              </p:nvSpPr>
              <p:spPr bwMode="auto">
                <a:xfrm>
                  <a:off x="3446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3758"/>
                <p:cNvSpPr>
                  <a:spLocks noChangeShapeType="1"/>
                </p:cNvSpPr>
                <p:nvPr/>
              </p:nvSpPr>
              <p:spPr bwMode="auto">
                <a:xfrm>
                  <a:off x="3466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3759"/>
                <p:cNvSpPr>
                  <a:spLocks noChangeShapeType="1"/>
                </p:cNvSpPr>
                <p:nvPr/>
              </p:nvSpPr>
              <p:spPr bwMode="auto">
                <a:xfrm>
                  <a:off x="3486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3760"/>
                <p:cNvSpPr>
                  <a:spLocks noChangeShapeType="1"/>
                </p:cNvSpPr>
                <p:nvPr/>
              </p:nvSpPr>
              <p:spPr bwMode="auto">
                <a:xfrm>
                  <a:off x="3506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3761"/>
                <p:cNvSpPr>
                  <a:spLocks noChangeShapeType="1"/>
                </p:cNvSpPr>
                <p:nvPr/>
              </p:nvSpPr>
              <p:spPr bwMode="auto">
                <a:xfrm>
                  <a:off x="352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3762"/>
                <p:cNvSpPr>
                  <a:spLocks noChangeShapeType="1"/>
                </p:cNvSpPr>
                <p:nvPr/>
              </p:nvSpPr>
              <p:spPr bwMode="auto">
                <a:xfrm>
                  <a:off x="354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3763"/>
                <p:cNvSpPr>
                  <a:spLocks noChangeShapeType="1"/>
                </p:cNvSpPr>
                <p:nvPr/>
              </p:nvSpPr>
              <p:spPr bwMode="auto">
                <a:xfrm>
                  <a:off x="356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3764"/>
                <p:cNvSpPr>
                  <a:spLocks noChangeShapeType="1"/>
                </p:cNvSpPr>
                <p:nvPr/>
              </p:nvSpPr>
              <p:spPr bwMode="auto">
                <a:xfrm>
                  <a:off x="358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3765"/>
                <p:cNvSpPr>
                  <a:spLocks noChangeShapeType="1"/>
                </p:cNvSpPr>
                <p:nvPr/>
              </p:nvSpPr>
              <p:spPr bwMode="auto">
                <a:xfrm>
                  <a:off x="360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3766"/>
                <p:cNvSpPr>
                  <a:spLocks noChangeShapeType="1"/>
                </p:cNvSpPr>
                <p:nvPr/>
              </p:nvSpPr>
              <p:spPr bwMode="auto">
                <a:xfrm>
                  <a:off x="362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3767"/>
                <p:cNvSpPr>
                  <a:spLocks noChangeShapeType="1"/>
                </p:cNvSpPr>
                <p:nvPr/>
              </p:nvSpPr>
              <p:spPr bwMode="auto">
                <a:xfrm>
                  <a:off x="364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3768"/>
                <p:cNvSpPr>
                  <a:spLocks noChangeShapeType="1"/>
                </p:cNvSpPr>
                <p:nvPr/>
              </p:nvSpPr>
              <p:spPr bwMode="auto">
                <a:xfrm>
                  <a:off x="366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3769"/>
                <p:cNvSpPr>
                  <a:spLocks noChangeShapeType="1"/>
                </p:cNvSpPr>
                <p:nvPr/>
              </p:nvSpPr>
              <p:spPr bwMode="auto">
                <a:xfrm>
                  <a:off x="3687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3770"/>
                <p:cNvSpPr>
                  <a:spLocks noChangeShapeType="1"/>
                </p:cNvSpPr>
                <p:nvPr/>
              </p:nvSpPr>
              <p:spPr bwMode="auto">
                <a:xfrm>
                  <a:off x="3707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3771"/>
                <p:cNvSpPr>
                  <a:spLocks noChangeShapeType="1"/>
                </p:cNvSpPr>
                <p:nvPr/>
              </p:nvSpPr>
              <p:spPr bwMode="auto">
                <a:xfrm>
                  <a:off x="3727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3772"/>
                <p:cNvSpPr>
                  <a:spLocks noChangeShapeType="1"/>
                </p:cNvSpPr>
                <p:nvPr/>
              </p:nvSpPr>
              <p:spPr bwMode="auto">
                <a:xfrm>
                  <a:off x="3747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3773"/>
                <p:cNvSpPr>
                  <a:spLocks noChangeShapeType="1"/>
                </p:cNvSpPr>
                <p:nvPr/>
              </p:nvSpPr>
              <p:spPr bwMode="auto">
                <a:xfrm>
                  <a:off x="376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3774"/>
                <p:cNvSpPr>
                  <a:spLocks noChangeShapeType="1"/>
                </p:cNvSpPr>
                <p:nvPr/>
              </p:nvSpPr>
              <p:spPr bwMode="auto">
                <a:xfrm>
                  <a:off x="378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3775"/>
                <p:cNvSpPr>
                  <a:spLocks noChangeShapeType="1"/>
                </p:cNvSpPr>
                <p:nvPr/>
              </p:nvSpPr>
              <p:spPr bwMode="auto">
                <a:xfrm>
                  <a:off x="380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3776"/>
                <p:cNvSpPr>
                  <a:spLocks noChangeShapeType="1"/>
                </p:cNvSpPr>
                <p:nvPr/>
              </p:nvSpPr>
              <p:spPr bwMode="auto">
                <a:xfrm>
                  <a:off x="382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3777"/>
                <p:cNvSpPr>
                  <a:spLocks noChangeShapeType="1"/>
                </p:cNvSpPr>
                <p:nvPr/>
              </p:nvSpPr>
              <p:spPr bwMode="auto">
                <a:xfrm>
                  <a:off x="384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3778"/>
                <p:cNvSpPr>
                  <a:spLocks noChangeShapeType="1"/>
                </p:cNvSpPr>
                <p:nvPr/>
              </p:nvSpPr>
              <p:spPr bwMode="auto">
                <a:xfrm>
                  <a:off x="386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3779"/>
                <p:cNvSpPr>
                  <a:spLocks noChangeShapeType="1"/>
                </p:cNvSpPr>
                <p:nvPr/>
              </p:nvSpPr>
              <p:spPr bwMode="auto">
                <a:xfrm>
                  <a:off x="388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3780"/>
                <p:cNvSpPr>
                  <a:spLocks noChangeShapeType="1"/>
                </p:cNvSpPr>
                <p:nvPr/>
              </p:nvSpPr>
              <p:spPr bwMode="auto">
                <a:xfrm>
                  <a:off x="390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3781"/>
                <p:cNvSpPr>
                  <a:spLocks noChangeShapeType="1"/>
                </p:cNvSpPr>
                <p:nvPr/>
              </p:nvSpPr>
              <p:spPr bwMode="auto">
                <a:xfrm>
                  <a:off x="3928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3782"/>
                <p:cNvSpPr>
                  <a:spLocks noChangeShapeType="1"/>
                </p:cNvSpPr>
                <p:nvPr/>
              </p:nvSpPr>
              <p:spPr bwMode="auto">
                <a:xfrm>
                  <a:off x="3948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3783"/>
                <p:cNvSpPr>
                  <a:spLocks noChangeShapeType="1"/>
                </p:cNvSpPr>
                <p:nvPr/>
              </p:nvSpPr>
              <p:spPr bwMode="auto">
                <a:xfrm>
                  <a:off x="3968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3784"/>
                <p:cNvSpPr>
                  <a:spLocks noChangeShapeType="1"/>
                </p:cNvSpPr>
                <p:nvPr/>
              </p:nvSpPr>
              <p:spPr bwMode="auto">
                <a:xfrm>
                  <a:off x="3988" y="2274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3785"/>
                <p:cNvSpPr>
                  <a:spLocks noChangeShapeType="1"/>
                </p:cNvSpPr>
                <p:nvPr/>
              </p:nvSpPr>
              <p:spPr bwMode="auto">
                <a:xfrm>
                  <a:off x="4009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3786"/>
                <p:cNvSpPr>
                  <a:spLocks noChangeShapeType="1"/>
                </p:cNvSpPr>
                <p:nvPr/>
              </p:nvSpPr>
              <p:spPr bwMode="auto">
                <a:xfrm>
                  <a:off x="4029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3787"/>
                <p:cNvSpPr>
                  <a:spLocks noChangeShapeType="1"/>
                </p:cNvSpPr>
                <p:nvPr/>
              </p:nvSpPr>
              <p:spPr bwMode="auto">
                <a:xfrm>
                  <a:off x="4049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3788"/>
                <p:cNvSpPr>
                  <a:spLocks noChangeShapeType="1"/>
                </p:cNvSpPr>
                <p:nvPr/>
              </p:nvSpPr>
              <p:spPr bwMode="auto">
                <a:xfrm>
                  <a:off x="4069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3789"/>
                <p:cNvSpPr>
                  <a:spLocks noChangeShapeType="1"/>
                </p:cNvSpPr>
                <p:nvPr/>
              </p:nvSpPr>
              <p:spPr bwMode="auto">
                <a:xfrm>
                  <a:off x="4089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3790"/>
                <p:cNvSpPr>
                  <a:spLocks noChangeShapeType="1"/>
                </p:cNvSpPr>
                <p:nvPr/>
              </p:nvSpPr>
              <p:spPr bwMode="auto">
                <a:xfrm>
                  <a:off x="4109" y="227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3791"/>
                <p:cNvSpPr>
                  <a:spLocks noChangeShapeType="1"/>
                </p:cNvSpPr>
                <p:nvPr/>
              </p:nvSpPr>
              <p:spPr bwMode="auto">
                <a:xfrm>
                  <a:off x="2121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3792"/>
                <p:cNvSpPr>
                  <a:spLocks noChangeShapeType="1"/>
                </p:cNvSpPr>
                <p:nvPr/>
              </p:nvSpPr>
              <p:spPr bwMode="auto">
                <a:xfrm>
                  <a:off x="2141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3793"/>
                <p:cNvSpPr>
                  <a:spLocks noChangeShapeType="1"/>
                </p:cNvSpPr>
                <p:nvPr/>
              </p:nvSpPr>
              <p:spPr bwMode="auto">
                <a:xfrm>
                  <a:off x="2161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3794"/>
                <p:cNvSpPr>
                  <a:spLocks noChangeShapeType="1"/>
                </p:cNvSpPr>
                <p:nvPr/>
              </p:nvSpPr>
              <p:spPr bwMode="auto">
                <a:xfrm>
                  <a:off x="2181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3795"/>
                <p:cNvSpPr>
                  <a:spLocks noChangeShapeType="1"/>
                </p:cNvSpPr>
                <p:nvPr/>
              </p:nvSpPr>
              <p:spPr bwMode="auto">
                <a:xfrm>
                  <a:off x="2201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3796"/>
                <p:cNvSpPr>
                  <a:spLocks noChangeShapeType="1"/>
                </p:cNvSpPr>
                <p:nvPr/>
              </p:nvSpPr>
              <p:spPr bwMode="auto">
                <a:xfrm>
                  <a:off x="2221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3797"/>
                <p:cNvSpPr>
                  <a:spLocks noChangeShapeType="1"/>
                </p:cNvSpPr>
                <p:nvPr/>
              </p:nvSpPr>
              <p:spPr bwMode="auto">
                <a:xfrm>
                  <a:off x="2241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3798"/>
                <p:cNvSpPr>
                  <a:spLocks noChangeShapeType="1"/>
                </p:cNvSpPr>
                <p:nvPr/>
              </p:nvSpPr>
              <p:spPr bwMode="auto">
                <a:xfrm>
                  <a:off x="2261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3799"/>
                <p:cNvSpPr>
                  <a:spLocks noChangeShapeType="1"/>
                </p:cNvSpPr>
                <p:nvPr/>
              </p:nvSpPr>
              <p:spPr bwMode="auto">
                <a:xfrm>
                  <a:off x="2281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3800"/>
                <p:cNvSpPr>
                  <a:spLocks noChangeShapeType="1"/>
                </p:cNvSpPr>
                <p:nvPr/>
              </p:nvSpPr>
              <p:spPr bwMode="auto">
                <a:xfrm>
                  <a:off x="230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3801"/>
                <p:cNvSpPr>
                  <a:spLocks noChangeShapeType="1"/>
                </p:cNvSpPr>
                <p:nvPr/>
              </p:nvSpPr>
              <p:spPr bwMode="auto">
                <a:xfrm>
                  <a:off x="232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3802"/>
                <p:cNvSpPr>
                  <a:spLocks noChangeShapeType="1"/>
                </p:cNvSpPr>
                <p:nvPr/>
              </p:nvSpPr>
              <p:spPr bwMode="auto">
                <a:xfrm>
                  <a:off x="234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3803"/>
                <p:cNvSpPr>
                  <a:spLocks noChangeShapeType="1"/>
                </p:cNvSpPr>
                <p:nvPr/>
              </p:nvSpPr>
              <p:spPr bwMode="auto">
                <a:xfrm>
                  <a:off x="236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3804"/>
                <p:cNvSpPr>
                  <a:spLocks noChangeShapeType="1"/>
                </p:cNvSpPr>
                <p:nvPr/>
              </p:nvSpPr>
              <p:spPr bwMode="auto">
                <a:xfrm>
                  <a:off x="238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3805"/>
                <p:cNvSpPr>
                  <a:spLocks noChangeShapeType="1"/>
                </p:cNvSpPr>
                <p:nvPr/>
              </p:nvSpPr>
              <p:spPr bwMode="auto">
                <a:xfrm>
                  <a:off x="240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3806"/>
                <p:cNvSpPr>
                  <a:spLocks noChangeShapeType="1"/>
                </p:cNvSpPr>
                <p:nvPr/>
              </p:nvSpPr>
              <p:spPr bwMode="auto">
                <a:xfrm>
                  <a:off x="242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3807"/>
                <p:cNvSpPr>
                  <a:spLocks noChangeShapeType="1"/>
                </p:cNvSpPr>
                <p:nvPr/>
              </p:nvSpPr>
              <p:spPr bwMode="auto">
                <a:xfrm>
                  <a:off x="244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3808"/>
                <p:cNvSpPr>
                  <a:spLocks noChangeShapeType="1"/>
                </p:cNvSpPr>
                <p:nvPr/>
              </p:nvSpPr>
              <p:spPr bwMode="auto">
                <a:xfrm>
                  <a:off x="2462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3809"/>
                <p:cNvSpPr>
                  <a:spLocks noChangeShapeType="1"/>
                </p:cNvSpPr>
                <p:nvPr/>
              </p:nvSpPr>
              <p:spPr bwMode="auto">
                <a:xfrm>
                  <a:off x="2482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3810"/>
                <p:cNvSpPr>
                  <a:spLocks noChangeShapeType="1"/>
                </p:cNvSpPr>
                <p:nvPr/>
              </p:nvSpPr>
              <p:spPr bwMode="auto">
                <a:xfrm>
                  <a:off x="2502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3811"/>
                <p:cNvSpPr>
                  <a:spLocks noChangeShapeType="1"/>
                </p:cNvSpPr>
                <p:nvPr/>
              </p:nvSpPr>
              <p:spPr bwMode="auto">
                <a:xfrm>
                  <a:off x="2522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3812"/>
                <p:cNvSpPr>
                  <a:spLocks noChangeShapeType="1"/>
                </p:cNvSpPr>
                <p:nvPr/>
              </p:nvSpPr>
              <p:spPr bwMode="auto">
                <a:xfrm>
                  <a:off x="254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3813"/>
                <p:cNvSpPr>
                  <a:spLocks noChangeShapeType="1"/>
                </p:cNvSpPr>
                <p:nvPr/>
              </p:nvSpPr>
              <p:spPr bwMode="auto">
                <a:xfrm>
                  <a:off x="256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3814"/>
                <p:cNvSpPr>
                  <a:spLocks noChangeShapeType="1"/>
                </p:cNvSpPr>
                <p:nvPr/>
              </p:nvSpPr>
              <p:spPr bwMode="auto">
                <a:xfrm>
                  <a:off x="258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3815"/>
                <p:cNvSpPr>
                  <a:spLocks noChangeShapeType="1"/>
                </p:cNvSpPr>
                <p:nvPr/>
              </p:nvSpPr>
              <p:spPr bwMode="auto">
                <a:xfrm>
                  <a:off x="260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3816"/>
                <p:cNvSpPr>
                  <a:spLocks noChangeShapeType="1"/>
                </p:cNvSpPr>
                <p:nvPr/>
              </p:nvSpPr>
              <p:spPr bwMode="auto">
                <a:xfrm>
                  <a:off x="262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3817"/>
                <p:cNvSpPr>
                  <a:spLocks noChangeShapeType="1"/>
                </p:cNvSpPr>
                <p:nvPr/>
              </p:nvSpPr>
              <p:spPr bwMode="auto">
                <a:xfrm>
                  <a:off x="264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3818"/>
                <p:cNvSpPr>
                  <a:spLocks noChangeShapeType="1"/>
                </p:cNvSpPr>
                <p:nvPr/>
              </p:nvSpPr>
              <p:spPr bwMode="auto">
                <a:xfrm>
                  <a:off x="266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3819"/>
                <p:cNvSpPr>
                  <a:spLocks noChangeShapeType="1"/>
                </p:cNvSpPr>
                <p:nvPr/>
              </p:nvSpPr>
              <p:spPr bwMode="auto">
                <a:xfrm>
                  <a:off x="268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3820"/>
                <p:cNvSpPr>
                  <a:spLocks noChangeShapeType="1"/>
                </p:cNvSpPr>
                <p:nvPr/>
              </p:nvSpPr>
              <p:spPr bwMode="auto">
                <a:xfrm>
                  <a:off x="2703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3821"/>
                <p:cNvSpPr>
                  <a:spLocks noChangeShapeType="1"/>
                </p:cNvSpPr>
                <p:nvPr/>
              </p:nvSpPr>
              <p:spPr bwMode="auto">
                <a:xfrm>
                  <a:off x="2723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3822"/>
                <p:cNvSpPr>
                  <a:spLocks noChangeShapeType="1"/>
                </p:cNvSpPr>
                <p:nvPr/>
              </p:nvSpPr>
              <p:spPr bwMode="auto">
                <a:xfrm>
                  <a:off x="2743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3823"/>
                <p:cNvSpPr>
                  <a:spLocks noChangeShapeType="1"/>
                </p:cNvSpPr>
                <p:nvPr/>
              </p:nvSpPr>
              <p:spPr bwMode="auto">
                <a:xfrm>
                  <a:off x="2763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3824"/>
                <p:cNvSpPr>
                  <a:spLocks noChangeShapeType="1"/>
                </p:cNvSpPr>
                <p:nvPr/>
              </p:nvSpPr>
              <p:spPr bwMode="auto">
                <a:xfrm>
                  <a:off x="278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3825"/>
                <p:cNvSpPr>
                  <a:spLocks noChangeShapeType="1"/>
                </p:cNvSpPr>
                <p:nvPr/>
              </p:nvSpPr>
              <p:spPr bwMode="auto">
                <a:xfrm>
                  <a:off x="280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3826"/>
                <p:cNvSpPr>
                  <a:spLocks noChangeShapeType="1"/>
                </p:cNvSpPr>
                <p:nvPr/>
              </p:nvSpPr>
              <p:spPr bwMode="auto">
                <a:xfrm>
                  <a:off x="282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3827"/>
                <p:cNvSpPr>
                  <a:spLocks noChangeShapeType="1"/>
                </p:cNvSpPr>
                <p:nvPr/>
              </p:nvSpPr>
              <p:spPr bwMode="auto">
                <a:xfrm>
                  <a:off x="284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3828"/>
                <p:cNvSpPr>
                  <a:spLocks noChangeShapeType="1"/>
                </p:cNvSpPr>
                <p:nvPr/>
              </p:nvSpPr>
              <p:spPr bwMode="auto">
                <a:xfrm>
                  <a:off x="286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3829"/>
                <p:cNvSpPr>
                  <a:spLocks noChangeShapeType="1"/>
                </p:cNvSpPr>
                <p:nvPr/>
              </p:nvSpPr>
              <p:spPr bwMode="auto">
                <a:xfrm>
                  <a:off x="288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3830"/>
                <p:cNvSpPr>
                  <a:spLocks noChangeShapeType="1"/>
                </p:cNvSpPr>
                <p:nvPr/>
              </p:nvSpPr>
              <p:spPr bwMode="auto">
                <a:xfrm>
                  <a:off x="290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3831"/>
                <p:cNvSpPr>
                  <a:spLocks noChangeShapeType="1"/>
                </p:cNvSpPr>
                <p:nvPr/>
              </p:nvSpPr>
              <p:spPr bwMode="auto">
                <a:xfrm>
                  <a:off x="292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3832"/>
                <p:cNvSpPr>
                  <a:spLocks noChangeShapeType="1"/>
                </p:cNvSpPr>
                <p:nvPr/>
              </p:nvSpPr>
              <p:spPr bwMode="auto">
                <a:xfrm>
                  <a:off x="294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3833"/>
                <p:cNvSpPr>
                  <a:spLocks noChangeShapeType="1"/>
                </p:cNvSpPr>
                <p:nvPr/>
              </p:nvSpPr>
              <p:spPr bwMode="auto">
                <a:xfrm>
                  <a:off x="2964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3834"/>
                <p:cNvSpPr>
                  <a:spLocks noChangeShapeType="1"/>
                </p:cNvSpPr>
                <p:nvPr/>
              </p:nvSpPr>
              <p:spPr bwMode="auto">
                <a:xfrm>
                  <a:off x="2984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3835"/>
                <p:cNvSpPr>
                  <a:spLocks noChangeShapeType="1"/>
                </p:cNvSpPr>
                <p:nvPr/>
              </p:nvSpPr>
              <p:spPr bwMode="auto">
                <a:xfrm>
                  <a:off x="3004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3836"/>
                <p:cNvSpPr>
                  <a:spLocks noChangeShapeType="1"/>
                </p:cNvSpPr>
                <p:nvPr/>
              </p:nvSpPr>
              <p:spPr bwMode="auto">
                <a:xfrm>
                  <a:off x="302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3837"/>
                <p:cNvSpPr>
                  <a:spLocks noChangeShapeType="1"/>
                </p:cNvSpPr>
                <p:nvPr/>
              </p:nvSpPr>
              <p:spPr bwMode="auto">
                <a:xfrm>
                  <a:off x="304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3838"/>
                <p:cNvSpPr>
                  <a:spLocks noChangeShapeType="1"/>
                </p:cNvSpPr>
                <p:nvPr/>
              </p:nvSpPr>
              <p:spPr bwMode="auto">
                <a:xfrm>
                  <a:off x="306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3839"/>
                <p:cNvSpPr>
                  <a:spLocks noChangeShapeType="1"/>
                </p:cNvSpPr>
                <p:nvPr/>
              </p:nvSpPr>
              <p:spPr bwMode="auto">
                <a:xfrm>
                  <a:off x="308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3840"/>
                <p:cNvSpPr>
                  <a:spLocks noChangeShapeType="1"/>
                </p:cNvSpPr>
                <p:nvPr/>
              </p:nvSpPr>
              <p:spPr bwMode="auto">
                <a:xfrm>
                  <a:off x="310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3841"/>
                <p:cNvSpPr>
                  <a:spLocks noChangeShapeType="1"/>
                </p:cNvSpPr>
                <p:nvPr/>
              </p:nvSpPr>
              <p:spPr bwMode="auto">
                <a:xfrm>
                  <a:off x="312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3842"/>
                <p:cNvSpPr>
                  <a:spLocks noChangeShapeType="1"/>
                </p:cNvSpPr>
                <p:nvPr/>
              </p:nvSpPr>
              <p:spPr bwMode="auto">
                <a:xfrm>
                  <a:off x="314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3843"/>
                <p:cNvSpPr>
                  <a:spLocks noChangeShapeType="1"/>
                </p:cNvSpPr>
                <p:nvPr/>
              </p:nvSpPr>
              <p:spPr bwMode="auto">
                <a:xfrm>
                  <a:off x="316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3844"/>
                <p:cNvSpPr>
                  <a:spLocks noChangeShapeType="1"/>
                </p:cNvSpPr>
                <p:nvPr/>
              </p:nvSpPr>
              <p:spPr bwMode="auto">
                <a:xfrm>
                  <a:off x="318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3845"/>
                <p:cNvSpPr>
                  <a:spLocks noChangeShapeType="1"/>
                </p:cNvSpPr>
                <p:nvPr/>
              </p:nvSpPr>
              <p:spPr bwMode="auto">
                <a:xfrm>
                  <a:off x="3205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3846"/>
                <p:cNvSpPr>
                  <a:spLocks noChangeShapeType="1"/>
                </p:cNvSpPr>
                <p:nvPr/>
              </p:nvSpPr>
              <p:spPr bwMode="auto">
                <a:xfrm>
                  <a:off x="3225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3847"/>
                <p:cNvSpPr>
                  <a:spLocks noChangeShapeType="1"/>
                </p:cNvSpPr>
                <p:nvPr/>
              </p:nvSpPr>
              <p:spPr bwMode="auto">
                <a:xfrm>
                  <a:off x="3245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3848"/>
                <p:cNvSpPr>
                  <a:spLocks noChangeShapeType="1"/>
                </p:cNvSpPr>
                <p:nvPr/>
              </p:nvSpPr>
              <p:spPr bwMode="auto">
                <a:xfrm>
                  <a:off x="3265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3849"/>
                <p:cNvSpPr>
                  <a:spLocks noChangeShapeType="1"/>
                </p:cNvSpPr>
                <p:nvPr/>
              </p:nvSpPr>
              <p:spPr bwMode="auto">
                <a:xfrm>
                  <a:off x="328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3850"/>
                <p:cNvSpPr>
                  <a:spLocks noChangeShapeType="1"/>
                </p:cNvSpPr>
                <p:nvPr/>
              </p:nvSpPr>
              <p:spPr bwMode="auto">
                <a:xfrm>
                  <a:off x="330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3851"/>
                <p:cNvSpPr>
                  <a:spLocks noChangeShapeType="1"/>
                </p:cNvSpPr>
                <p:nvPr/>
              </p:nvSpPr>
              <p:spPr bwMode="auto">
                <a:xfrm>
                  <a:off x="332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3852"/>
                <p:cNvSpPr>
                  <a:spLocks noChangeShapeType="1"/>
                </p:cNvSpPr>
                <p:nvPr/>
              </p:nvSpPr>
              <p:spPr bwMode="auto">
                <a:xfrm>
                  <a:off x="334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3853"/>
                <p:cNvSpPr>
                  <a:spLocks noChangeShapeType="1"/>
                </p:cNvSpPr>
                <p:nvPr/>
              </p:nvSpPr>
              <p:spPr bwMode="auto">
                <a:xfrm>
                  <a:off x="336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3854"/>
                <p:cNvSpPr>
                  <a:spLocks noChangeShapeType="1"/>
                </p:cNvSpPr>
                <p:nvPr/>
              </p:nvSpPr>
              <p:spPr bwMode="auto">
                <a:xfrm>
                  <a:off x="338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3855"/>
                <p:cNvSpPr>
                  <a:spLocks noChangeShapeType="1"/>
                </p:cNvSpPr>
                <p:nvPr/>
              </p:nvSpPr>
              <p:spPr bwMode="auto">
                <a:xfrm>
                  <a:off x="340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3856"/>
                <p:cNvSpPr>
                  <a:spLocks noChangeShapeType="1"/>
                </p:cNvSpPr>
                <p:nvPr/>
              </p:nvSpPr>
              <p:spPr bwMode="auto">
                <a:xfrm>
                  <a:off x="342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3857"/>
                <p:cNvSpPr>
                  <a:spLocks noChangeShapeType="1"/>
                </p:cNvSpPr>
                <p:nvPr/>
              </p:nvSpPr>
              <p:spPr bwMode="auto">
                <a:xfrm>
                  <a:off x="3446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3858"/>
                <p:cNvSpPr>
                  <a:spLocks noChangeShapeType="1"/>
                </p:cNvSpPr>
                <p:nvPr/>
              </p:nvSpPr>
              <p:spPr bwMode="auto">
                <a:xfrm>
                  <a:off x="3466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3859"/>
                <p:cNvSpPr>
                  <a:spLocks noChangeShapeType="1"/>
                </p:cNvSpPr>
                <p:nvPr/>
              </p:nvSpPr>
              <p:spPr bwMode="auto">
                <a:xfrm>
                  <a:off x="3486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3860"/>
                <p:cNvSpPr>
                  <a:spLocks noChangeShapeType="1"/>
                </p:cNvSpPr>
                <p:nvPr/>
              </p:nvSpPr>
              <p:spPr bwMode="auto">
                <a:xfrm>
                  <a:off x="3506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3861"/>
                <p:cNvSpPr>
                  <a:spLocks noChangeShapeType="1"/>
                </p:cNvSpPr>
                <p:nvPr/>
              </p:nvSpPr>
              <p:spPr bwMode="auto">
                <a:xfrm>
                  <a:off x="352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3862"/>
                <p:cNvSpPr>
                  <a:spLocks noChangeShapeType="1"/>
                </p:cNvSpPr>
                <p:nvPr/>
              </p:nvSpPr>
              <p:spPr bwMode="auto">
                <a:xfrm>
                  <a:off x="354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3863"/>
                <p:cNvSpPr>
                  <a:spLocks noChangeShapeType="1"/>
                </p:cNvSpPr>
                <p:nvPr/>
              </p:nvSpPr>
              <p:spPr bwMode="auto">
                <a:xfrm>
                  <a:off x="356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3864"/>
                <p:cNvSpPr>
                  <a:spLocks noChangeShapeType="1"/>
                </p:cNvSpPr>
                <p:nvPr/>
              </p:nvSpPr>
              <p:spPr bwMode="auto">
                <a:xfrm>
                  <a:off x="358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3865"/>
                <p:cNvSpPr>
                  <a:spLocks noChangeShapeType="1"/>
                </p:cNvSpPr>
                <p:nvPr/>
              </p:nvSpPr>
              <p:spPr bwMode="auto">
                <a:xfrm>
                  <a:off x="360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3866"/>
                <p:cNvSpPr>
                  <a:spLocks noChangeShapeType="1"/>
                </p:cNvSpPr>
                <p:nvPr/>
              </p:nvSpPr>
              <p:spPr bwMode="auto">
                <a:xfrm>
                  <a:off x="362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3867"/>
                <p:cNvSpPr>
                  <a:spLocks noChangeShapeType="1"/>
                </p:cNvSpPr>
                <p:nvPr/>
              </p:nvSpPr>
              <p:spPr bwMode="auto">
                <a:xfrm>
                  <a:off x="364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3868"/>
                <p:cNvSpPr>
                  <a:spLocks noChangeShapeType="1"/>
                </p:cNvSpPr>
                <p:nvPr/>
              </p:nvSpPr>
              <p:spPr bwMode="auto">
                <a:xfrm>
                  <a:off x="366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3869"/>
                <p:cNvSpPr>
                  <a:spLocks noChangeShapeType="1"/>
                </p:cNvSpPr>
                <p:nvPr/>
              </p:nvSpPr>
              <p:spPr bwMode="auto">
                <a:xfrm>
                  <a:off x="3687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3870"/>
                <p:cNvSpPr>
                  <a:spLocks noChangeShapeType="1"/>
                </p:cNvSpPr>
                <p:nvPr/>
              </p:nvSpPr>
              <p:spPr bwMode="auto">
                <a:xfrm>
                  <a:off x="3707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3871"/>
                <p:cNvSpPr>
                  <a:spLocks noChangeShapeType="1"/>
                </p:cNvSpPr>
                <p:nvPr/>
              </p:nvSpPr>
              <p:spPr bwMode="auto">
                <a:xfrm>
                  <a:off x="3727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3872"/>
                <p:cNvSpPr>
                  <a:spLocks noChangeShapeType="1"/>
                </p:cNvSpPr>
                <p:nvPr/>
              </p:nvSpPr>
              <p:spPr bwMode="auto">
                <a:xfrm>
                  <a:off x="3747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3873"/>
                <p:cNvSpPr>
                  <a:spLocks noChangeShapeType="1"/>
                </p:cNvSpPr>
                <p:nvPr/>
              </p:nvSpPr>
              <p:spPr bwMode="auto">
                <a:xfrm>
                  <a:off x="376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3874"/>
                <p:cNvSpPr>
                  <a:spLocks noChangeShapeType="1"/>
                </p:cNvSpPr>
                <p:nvPr/>
              </p:nvSpPr>
              <p:spPr bwMode="auto">
                <a:xfrm>
                  <a:off x="378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3875"/>
                <p:cNvSpPr>
                  <a:spLocks noChangeShapeType="1"/>
                </p:cNvSpPr>
                <p:nvPr/>
              </p:nvSpPr>
              <p:spPr bwMode="auto">
                <a:xfrm>
                  <a:off x="380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3876"/>
                <p:cNvSpPr>
                  <a:spLocks noChangeShapeType="1"/>
                </p:cNvSpPr>
                <p:nvPr/>
              </p:nvSpPr>
              <p:spPr bwMode="auto">
                <a:xfrm>
                  <a:off x="382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3877"/>
                <p:cNvSpPr>
                  <a:spLocks noChangeShapeType="1"/>
                </p:cNvSpPr>
                <p:nvPr/>
              </p:nvSpPr>
              <p:spPr bwMode="auto">
                <a:xfrm>
                  <a:off x="384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3878"/>
                <p:cNvSpPr>
                  <a:spLocks noChangeShapeType="1"/>
                </p:cNvSpPr>
                <p:nvPr/>
              </p:nvSpPr>
              <p:spPr bwMode="auto">
                <a:xfrm>
                  <a:off x="386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3879"/>
                <p:cNvSpPr>
                  <a:spLocks noChangeShapeType="1"/>
                </p:cNvSpPr>
                <p:nvPr/>
              </p:nvSpPr>
              <p:spPr bwMode="auto">
                <a:xfrm>
                  <a:off x="388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Line 3880"/>
                <p:cNvSpPr>
                  <a:spLocks noChangeShapeType="1"/>
                </p:cNvSpPr>
                <p:nvPr/>
              </p:nvSpPr>
              <p:spPr bwMode="auto">
                <a:xfrm>
                  <a:off x="390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3881"/>
                <p:cNvSpPr>
                  <a:spLocks noChangeShapeType="1"/>
                </p:cNvSpPr>
                <p:nvPr/>
              </p:nvSpPr>
              <p:spPr bwMode="auto">
                <a:xfrm>
                  <a:off x="3928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3882"/>
                <p:cNvSpPr>
                  <a:spLocks noChangeShapeType="1"/>
                </p:cNvSpPr>
                <p:nvPr/>
              </p:nvSpPr>
              <p:spPr bwMode="auto">
                <a:xfrm>
                  <a:off x="3948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3883"/>
                <p:cNvSpPr>
                  <a:spLocks noChangeShapeType="1"/>
                </p:cNvSpPr>
                <p:nvPr/>
              </p:nvSpPr>
              <p:spPr bwMode="auto">
                <a:xfrm>
                  <a:off x="3968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3884"/>
                <p:cNvSpPr>
                  <a:spLocks noChangeShapeType="1"/>
                </p:cNvSpPr>
                <p:nvPr/>
              </p:nvSpPr>
              <p:spPr bwMode="auto">
                <a:xfrm>
                  <a:off x="3988" y="2032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Line 3885"/>
                <p:cNvSpPr>
                  <a:spLocks noChangeShapeType="1"/>
                </p:cNvSpPr>
                <p:nvPr/>
              </p:nvSpPr>
              <p:spPr bwMode="auto">
                <a:xfrm>
                  <a:off x="4009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3886"/>
                <p:cNvSpPr>
                  <a:spLocks noChangeShapeType="1"/>
                </p:cNvSpPr>
                <p:nvPr/>
              </p:nvSpPr>
              <p:spPr bwMode="auto">
                <a:xfrm>
                  <a:off x="4029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3887"/>
                <p:cNvSpPr>
                  <a:spLocks noChangeShapeType="1"/>
                </p:cNvSpPr>
                <p:nvPr/>
              </p:nvSpPr>
              <p:spPr bwMode="auto">
                <a:xfrm>
                  <a:off x="4049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3888"/>
                <p:cNvSpPr>
                  <a:spLocks noChangeShapeType="1"/>
                </p:cNvSpPr>
                <p:nvPr/>
              </p:nvSpPr>
              <p:spPr bwMode="auto">
                <a:xfrm>
                  <a:off x="4069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3889"/>
                <p:cNvSpPr>
                  <a:spLocks noChangeShapeType="1"/>
                </p:cNvSpPr>
                <p:nvPr/>
              </p:nvSpPr>
              <p:spPr bwMode="auto">
                <a:xfrm>
                  <a:off x="4089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Line 3890"/>
                <p:cNvSpPr>
                  <a:spLocks noChangeShapeType="1"/>
                </p:cNvSpPr>
                <p:nvPr/>
              </p:nvSpPr>
              <p:spPr bwMode="auto">
                <a:xfrm>
                  <a:off x="4109" y="203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Line 3891"/>
                <p:cNvSpPr>
                  <a:spLocks noChangeShapeType="1"/>
                </p:cNvSpPr>
                <p:nvPr/>
              </p:nvSpPr>
              <p:spPr bwMode="auto">
                <a:xfrm>
                  <a:off x="2121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3892"/>
                <p:cNvSpPr>
                  <a:spLocks noChangeShapeType="1"/>
                </p:cNvSpPr>
                <p:nvPr/>
              </p:nvSpPr>
              <p:spPr bwMode="auto">
                <a:xfrm>
                  <a:off x="2141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3893"/>
                <p:cNvSpPr>
                  <a:spLocks noChangeShapeType="1"/>
                </p:cNvSpPr>
                <p:nvPr/>
              </p:nvSpPr>
              <p:spPr bwMode="auto">
                <a:xfrm>
                  <a:off x="2161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3894"/>
                <p:cNvSpPr>
                  <a:spLocks noChangeShapeType="1"/>
                </p:cNvSpPr>
                <p:nvPr/>
              </p:nvSpPr>
              <p:spPr bwMode="auto">
                <a:xfrm>
                  <a:off x="2181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3895"/>
                <p:cNvSpPr>
                  <a:spLocks noChangeShapeType="1"/>
                </p:cNvSpPr>
                <p:nvPr/>
              </p:nvSpPr>
              <p:spPr bwMode="auto">
                <a:xfrm>
                  <a:off x="2201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3896"/>
                <p:cNvSpPr>
                  <a:spLocks noChangeShapeType="1"/>
                </p:cNvSpPr>
                <p:nvPr/>
              </p:nvSpPr>
              <p:spPr bwMode="auto">
                <a:xfrm>
                  <a:off x="2221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3897"/>
                <p:cNvSpPr>
                  <a:spLocks noChangeShapeType="1"/>
                </p:cNvSpPr>
                <p:nvPr/>
              </p:nvSpPr>
              <p:spPr bwMode="auto">
                <a:xfrm>
                  <a:off x="2241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3898"/>
                <p:cNvSpPr>
                  <a:spLocks noChangeShapeType="1"/>
                </p:cNvSpPr>
                <p:nvPr/>
              </p:nvSpPr>
              <p:spPr bwMode="auto">
                <a:xfrm>
                  <a:off x="2261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3899"/>
                <p:cNvSpPr>
                  <a:spLocks noChangeShapeType="1"/>
                </p:cNvSpPr>
                <p:nvPr/>
              </p:nvSpPr>
              <p:spPr bwMode="auto">
                <a:xfrm>
                  <a:off x="2281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Line 3900"/>
                <p:cNvSpPr>
                  <a:spLocks noChangeShapeType="1"/>
                </p:cNvSpPr>
                <p:nvPr/>
              </p:nvSpPr>
              <p:spPr bwMode="auto">
                <a:xfrm>
                  <a:off x="230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3901"/>
                <p:cNvSpPr>
                  <a:spLocks noChangeShapeType="1"/>
                </p:cNvSpPr>
                <p:nvPr/>
              </p:nvSpPr>
              <p:spPr bwMode="auto">
                <a:xfrm>
                  <a:off x="232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Line 3902"/>
                <p:cNvSpPr>
                  <a:spLocks noChangeShapeType="1"/>
                </p:cNvSpPr>
                <p:nvPr/>
              </p:nvSpPr>
              <p:spPr bwMode="auto">
                <a:xfrm>
                  <a:off x="234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3903"/>
                <p:cNvSpPr>
                  <a:spLocks noChangeShapeType="1"/>
                </p:cNvSpPr>
                <p:nvPr/>
              </p:nvSpPr>
              <p:spPr bwMode="auto">
                <a:xfrm>
                  <a:off x="236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3904"/>
                <p:cNvSpPr>
                  <a:spLocks noChangeShapeType="1"/>
                </p:cNvSpPr>
                <p:nvPr/>
              </p:nvSpPr>
              <p:spPr bwMode="auto">
                <a:xfrm>
                  <a:off x="238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Line 3905"/>
                <p:cNvSpPr>
                  <a:spLocks noChangeShapeType="1"/>
                </p:cNvSpPr>
                <p:nvPr/>
              </p:nvSpPr>
              <p:spPr bwMode="auto">
                <a:xfrm>
                  <a:off x="240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3906"/>
                <p:cNvSpPr>
                  <a:spLocks noChangeShapeType="1"/>
                </p:cNvSpPr>
                <p:nvPr/>
              </p:nvSpPr>
              <p:spPr bwMode="auto">
                <a:xfrm>
                  <a:off x="242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3907"/>
                <p:cNvSpPr>
                  <a:spLocks noChangeShapeType="1"/>
                </p:cNvSpPr>
                <p:nvPr/>
              </p:nvSpPr>
              <p:spPr bwMode="auto">
                <a:xfrm>
                  <a:off x="244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3908"/>
                <p:cNvSpPr>
                  <a:spLocks noChangeShapeType="1"/>
                </p:cNvSpPr>
                <p:nvPr/>
              </p:nvSpPr>
              <p:spPr bwMode="auto">
                <a:xfrm>
                  <a:off x="2462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3909"/>
                <p:cNvSpPr>
                  <a:spLocks noChangeShapeType="1"/>
                </p:cNvSpPr>
                <p:nvPr/>
              </p:nvSpPr>
              <p:spPr bwMode="auto">
                <a:xfrm>
                  <a:off x="2482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3910"/>
                <p:cNvSpPr>
                  <a:spLocks noChangeShapeType="1"/>
                </p:cNvSpPr>
                <p:nvPr/>
              </p:nvSpPr>
              <p:spPr bwMode="auto">
                <a:xfrm>
                  <a:off x="2502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3911"/>
                <p:cNvSpPr>
                  <a:spLocks noChangeShapeType="1"/>
                </p:cNvSpPr>
                <p:nvPr/>
              </p:nvSpPr>
              <p:spPr bwMode="auto">
                <a:xfrm>
                  <a:off x="2522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3912"/>
                <p:cNvSpPr>
                  <a:spLocks noChangeShapeType="1"/>
                </p:cNvSpPr>
                <p:nvPr/>
              </p:nvSpPr>
              <p:spPr bwMode="auto">
                <a:xfrm>
                  <a:off x="254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3913"/>
                <p:cNvSpPr>
                  <a:spLocks noChangeShapeType="1"/>
                </p:cNvSpPr>
                <p:nvPr/>
              </p:nvSpPr>
              <p:spPr bwMode="auto">
                <a:xfrm>
                  <a:off x="256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3914"/>
                <p:cNvSpPr>
                  <a:spLocks noChangeShapeType="1"/>
                </p:cNvSpPr>
                <p:nvPr/>
              </p:nvSpPr>
              <p:spPr bwMode="auto">
                <a:xfrm>
                  <a:off x="258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3915"/>
                <p:cNvSpPr>
                  <a:spLocks noChangeShapeType="1"/>
                </p:cNvSpPr>
                <p:nvPr/>
              </p:nvSpPr>
              <p:spPr bwMode="auto">
                <a:xfrm>
                  <a:off x="260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3916"/>
                <p:cNvSpPr>
                  <a:spLocks noChangeShapeType="1"/>
                </p:cNvSpPr>
                <p:nvPr/>
              </p:nvSpPr>
              <p:spPr bwMode="auto">
                <a:xfrm>
                  <a:off x="262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3917"/>
                <p:cNvSpPr>
                  <a:spLocks noChangeShapeType="1"/>
                </p:cNvSpPr>
                <p:nvPr/>
              </p:nvSpPr>
              <p:spPr bwMode="auto">
                <a:xfrm>
                  <a:off x="264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3918"/>
                <p:cNvSpPr>
                  <a:spLocks noChangeShapeType="1"/>
                </p:cNvSpPr>
                <p:nvPr/>
              </p:nvSpPr>
              <p:spPr bwMode="auto">
                <a:xfrm>
                  <a:off x="266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3919"/>
                <p:cNvSpPr>
                  <a:spLocks noChangeShapeType="1"/>
                </p:cNvSpPr>
                <p:nvPr/>
              </p:nvSpPr>
              <p:spPr bwMode="auto">
                <a:xfrm>
                  <a:off x="268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3920"/>
                <p:cNvSpPr>
                  <a:spLocks noChangeShapeType="1"/>
                </p:cNvSpPr>
                <p:nvPr/>
              </p:nvSpPr>
              <p:spPr bwMode="auto">
                <a:xfrm>
                  <a:off x="2703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3921"/>
                <p:cNvSpPr>
                  <a:spLocks noChangeShapeType="1"/>
                </p:cNvSpPr>
                <p:nvPr/>
              </p:nvSpPr>
              <p:spPr bwMode="auto">
                <a:xfrm>
                  <a:off x="2723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3922"/>
                <p:cNvSpPr>
                  <a:spLocks noChangeShapeType="1"/>
                </p:cNvSpPr>
                <p:nvPr/>
              </p:nvSpPr>
              <p:spPr bwMode="auto">
                <a:xfrm>
                  <a:off x="2743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3923"/>
                <p:cNvSpPr>
                  <a:spLocks noChangeShapeType="1"/>
                </p:cNvSpPr>
                <p:nvPr/>
              </p:nvSpPr>
              <p:spPr bwMode="auto">
                <a:xfrm>
                  <a:off x="2763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Line 3924"/>
                <p:cNvSpPr>
                  <a:spLocks noChangeShapeType="1"/>
                </p:cNvSpPr>
                <p:nvPr/>
              </p:nvSpPr>
              <p:spPr bwMode="auto">
                <a:xfrm>
                  <a:off x="278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3925"/>
                <p:cNvSpPr>
                  <a:spLocks noChangeShapeType="1"/>
                </p:cNvSpPr>
                <p:nvPr/>
              </p:nvSpPr>
              <p:spPr bwMode="auto">
                <a:xfrm>
                  <a:off x="280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Line 3926"/>
                <p:cNvSpPr>
                  <a:spLocks noChangeShapeType="1"/>
                </p:cNvSpPr>
                <p:nvPr/>
              </p:nvSpPr>
              <p:spPr bwMode="auto">
                <a:xfrm>
                  <a:off x="282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3927"/>
                <p:cNvSpPr>
                  <a:spLocks noChangeShapeType="1"/>
                </p:cNvSpPr>
                <p:nvPr/>
              </p:nvSpPr>
              <p:spPr bwMode="auto">
                <a:xfrm>
                  <a:off x="284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3928"/>
                <p:cNvSpPr>
                  <a:spLocks noChangeShapeType="1"/>
                </p:cNvSpPr>
                <p:nvPr/>
              </p:nvSpPr>
              <p:spPr bwMode="auto">
                <a:xfrm>
                  <a:off x="286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3929"/>
                <p:cNvSpPr>
                  <a:spLocks noChangeShapeType="1"/>
                </p:cNvSpPr>
                <p:nvPr/>
              </p:nvSpPr>
              <p:spPr bwMode="auto">
                <a:xfrm>
                  <a:off x="288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3930"/>
                <p:cNvSpPr>
                  <a:spLocks noChangeShapeType="1"/>
                </p:cNvSpPr>
                <p:nvPr/>
              </p:nvSpPr>
              <p:spPr bwMode="auto">
                <a:xfrm>
                  <a:off x="290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3931"/>
                <p:cNvSpPr>
                  <a:spLocks noChangeShapeType="1"/>
                </p:cNvSpPr>
                <p:nvPr/>
              </p:nvSpPr>
              <p:spPr bwMode="auto">
                <a:xfrm>
                  <a:off x="292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3932"/>
                <p:cNvSpPr>
                  <a:spLocks noChangeShapeType="1"/>
                </p:cNvSpPr>
                <p:nvPr/>
              </p:nvSpPr>
              <p:spPr bwMode="auto">
                <a:xfrm>
                  <a:off x="294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3933"/>
                <p:cNvSpPr>
                  <a:spLocks noChangeShapeType="1"/>
                </p:cNvSpPr>
                <p:nvPr/>
              </p:nvSpPr>
              <p:spPr bwMode="auto">
                <a:xfrm>
                  <a:off x="2964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3934"/>
                <p:cNvSpPr>
                  <a:spLocks noChangeShapeType="1"/>
                </p:cNvSpPr>
                <p:nvPr/>
              </p:nvSpPr>
              <p:spPr bwMode="auto">
                <a:xfrm>
                  <a:off x="2984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3935"/>
                <p:cNvSpPr>
                  <a:spLocks noChangeShapeType="1"/>
                </p:cNvSpPr>
                <p:nvPr/>
              </p:nvSpPr>
              <p:spPr bwMode="auto">
                <a:xfrm>
                  <a:off x="3004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3936"/>
                <p:cNvSpPr>
                  <a:spLocks noChangeShapeType="1"/>
                </p:cNvSpPr>
                <p:nvPr/>
              </p:nvSpPr>
              <p:spPr bwMode="auto">
                <a:xfrm>
                  <a:off x="302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3937"/>
                <p:cNvSpPr>
                  <a:spLocks noChangeShapeType="1"/>
                </p:cNvSpPr>
                <p:nvPr/>
              </p:nvSpPr>
              <p:spPr bwMode="auto">
                <a:xfrm>
                  <a:off x="304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3938"/>
                <p:cNvSpPr>
                  <a:spLocks noChangeShapeType="1"/>
                </p:cNvSpPr>
                <p:nvPr/>
              </p:nvSpPr>
              <p:spPr bwMode="auto">
                <a:xfrm>
                  <a:off x="306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3939"/>
                <p:cNvSpPr>
                  <a:spLocks noChangeShapeType="1"/>
                </p:cNvSpPr>
                <p:nvPr/>
              </p:nvSpPr>
              <p:spPr bwMode="auto">
                <a:xfrm>
                  <a:off x="308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141"/>
              <p:cNvGrpSpPr>
                <a:grpSpLocks/>
              </p:cNvGrpSpPr>
              <p:nvPr/>
            </p:nvGrpSpPr>
            <p:grpSpPr bwMode="auto">
              <a:xfrm>
                <a:off x="2143" y="1545"/>
                <a:ext cx="2097" cy="2511"/>
                <a:chOff x="2033" y="1545"/>
                <a:chExt cx="2097" cy="2511"/>
              </a:xfrm>
            </p:grpSpPr>
            <p:sp>
              <p:nvSpPr>
                <p:cNvPr id="128" name="Line 3941"/>
                <p:cNvSpPr>
                  <a:spLocks noChangeShapeType="1"/>
                </p:cNvSpPr>
                <p:nvPr/>
              </p:nvSpPr>
              <p:spPr bwMode="auto">
                <a:xfrm>
                  <a:off x="310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3942"/>
                <p:cNvSpPr>
                  <a:spLocks noChangeShapeType="1"/>
                </p:cNvSpPr>
                <p:nvPr/>
              </p:nvSpPr>
              <p:spPr bwMode="auto">
                <a:xfrm>
                  <a:off x="312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3943"/>
                <p:cNvSpPr>
                  <a:spLocks noChangeShapeType="1"/>
                </p:cNvSpPr>
                <p:nvPr/>
              </p:nvSpPr>
              <p:spPr bwMode="auto">
                <a:xfrm>
                  <a:off x="314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3944"/>
                <p:cNvSpPr>
                  <a:spLocks noChangeShapeType="1"/>
                </p:cNvSpPr>
                <p:nvPr/>
              </p:nvSpPr>
              <p:spPr bwMode="auto">
                <a:xfrm>
                  <a:off x="316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3945"/>
                <p:cNvSpPr>
                  <a:spLocks noChangeShapeType="1"/>
                </p:cNvSpPr>
                <p:nvPr/>
              </p:nvSpPr>
              <p:spPr bwMode="auto">
                <a:xfrm>
                  <a:off x="318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3946"/>
                <p:cNvSpPr>
                  <a:spLocks noChangeShapeType="1"/>
                </p:cNvSpPr>
                <p:nvPr/>
              </p:nvSpPr>
              <p:spPr bwMode="auto">
                <a:xfrm>
                  <a:off x="3205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3947"/>
                <p:cNvSpPr>
                  <a:spLocks noChangeShapeType="1"/>
                </p:cNvSpPr>
                <p:nvPr/>
              </p:nvSpPr>
              <p:spPr bwMode="auto">
                <a:xfrm>
                  <a:off x="3225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3948"/>
                <p:cNvSpPr>
                  <a:spLocks noChangeShapeType="1"/>
                </p:cNvSpPr>
                <p:nvPr/>
              </p:nvSpPr>
              <p:spPr bwMode="auto">
                <a:xfrm>
                  <a:off x="3245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3949"/>
                <p:cNvSpPr>
                  <a:spLocks noChangeShapeType="1"/>
                </p:cNvSpPr>
                <p:nvPr/>
              </p:nvSpPr>
              <p:spPr bwMode="auto">
                <a:xfrm>
                  <a:off x="3265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3950"/>
                <p:cNvSpPr>
                  <a:spLocks noChangeShapeType="1"/>
                </p:cNvSpPr>
                <p:nvPr/>
              </p:nvSpPr>
              <p:spPr bwMode="auto">
                <a:xfrm>
                  <a:off x="328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3951"/>
                <p:cNvSpPr>
                  <a:spLocks noChangeShapeType="1"/>
                </p:cNvSpPr>
                <p:nvPr/>
              </p:nvSpPr>
              <p:spPr bwMode="auto">
                <a:xfrm>
                  <a:off x="330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3952"/>
                <p:cNvSpPr>
                  <a:spLocks noChangeShapeType="1"/>
                </p:cNvSpPr>
                <p:nvPr/>
              </p:nvSpPr>
              <p:spPr bwMode="auto">
                <a:xfrm>
                  <a:off x="332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3953"/>
                <p:cNvSpPr>
                  <a:spLocks noChangeShapeType="1"/>
                </p:cNvSpPr>
                <p:nvPr/>
              </p:nvSpPr>
              <p:spPr bwMode="auto">
                <a:xfrm>
                  <a:off x="334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3954"/>
                <p:cNvSpPr>
                  <a:spLocks noChangeShapeType="1"/>
                </p:cNvSpPr>
                <p:nvPr/>
              </p:nvSpPr>
              <p:spPr bwMode="auto">
                <a:xfrm>
                  <a:off x="336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3955"/>
                <p:cNvSpPr>
                  <a:spLocks noChangeShapeType="1"/>
                </p:cNvSpPr>
                <p:nvPr/>
              </p:nvSpPr>
              <p:spPr bwMode="auto">
                <a:xfrm>
                  <a:off x="338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3956"/>
                <p:cNvSpPr>
                  <a:spLocks noChangeShapeType="1"/>
                </p:cNvSpPr>
                <p:nvPr/>
              </p:nvSpPr>
              <p:spPr bwMode="auto">
                <a:xfrm>
                  <a:off x="340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3957"/>
                <p:cNvSpPr>
                  <a:spLocks noChangeShapeType="1"/>
                </p:cNvSpPr>
                <p:nvPr/>
              </p:nvSpPr>
              <p:spPr bwMode="auto">
                <a:xfrm>
                  <a:off x="342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3958"/>
                <p:cNvSpPr>
                  <a:spLocks noChangeShapeType="1"/>
                </p:cNvSpPr>
                <p:nvPr/>
              </p:nvSpPr>
              <p:spPr bwMode="auto">
                <a:xfrm>
                  <a:off x="3446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3959"/>
                <p:cNvSpPr>
                  <a:spLocks noChangeShapeType="1"/>
                </p:cNvSpPr>
                <p:nvPr/>
              </p:nvSpPr>
              <p:spPr bwMode="auto">
                <a:xfrm>
                  <a:off x="3466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3960"/>
                <p:cNvSpPr>
                  <a:spLocks noChangeShapeType="1"/>
                </p:cNvSpPr>
                <p:nvPr/>
              </p:nvSpPr>
              <p:spPr bwMode="auto">
                <a:xfrm>
                  <a:off x="3486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3961"/>
                <p:cNvSpPr>
                  <a:spLocks noChangeShapeType="1"/>
                </p:cNvSpPr>
                <p:nvPr/>
              </p:nvSpPr>
              <p:spPr bwMode="auto">
                <a:xfrm>
                  <a:off x="3506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3962"/>
                <p:cNvSpPr>
                  <a:spLocks noChangeShapeType="1"/>
                </p:cNvSpPr>
                <p:nvPr/>
              </p:nvSpPr>
              <p:spPr bwMode="auto">
                <a:xfrm>
                  <a:off x="352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3963"/>
                <p:cNvSpPr>
                  <a:spLocks noChangeShapeType="1"/>
                </p:cNvSpPr>
                <p:nvPr/>
              </p:nvSpPr>
              <p:spPr bwMode="auto">
                <a:xfrm>
                  <a:off x="354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3964"/>
                <p:cNvSpPr>
                  <a:spLocks noChangeShapeType="1"/>
                </p:cNvSpPr>
                <p:nvPr/>
              </p:nvSpPr>
              <p:spPr bwMode="auto">
                <a:xfrm>
                  <a:off x="356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3965"/>
                <p:cNvSpPr>
                  <a:spLocks noChangeShapeType="1"/>
                </p:cNvSpPr>
                <p:nvPr/>
              </p:nvSpPr>
              <p:spPr bwMode="auto">
                <a:xfrm>
                  <a:off x="358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3966"/>
                <p:cNvSpPr>
                  <a:spLocks noChangeShapeType="1"/>
                </p:cNvSpPr>
                <p:nvPr/>
              </p:nvSpPr>
              <p:spPr bwMode="auto">
                <a:xfrm>
                  <a:off x="360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3967"/>
                <p:cNvSpPr>
                  <a:spLocks noChangeShapeType="1"/>
                </p:cNvSpPr>
                <p:nvPr/>
              </p:nvSpPr>
              <p:spPr bwMode="auto">
                <a:xfrm>
                  <a:off x="362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3968"/>
                <p:cNvSpPr>
                  <a:spLocks noChangeShapeType="1"/>
                </p:cNvSpPr>
                <p:nvPr/>
              </p:nvSpPr>
              <p:spPr bwMode="auto">
                <a:xfrm>
                  <a:off x="364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3969"/>
                <p:cNvSpPr>
                  <a:spLocks noChangeShapeType="1"/>
                </p:cNvSpPr>
                <p:nvPr/>
              </p:nvSpPr>
              <p:spPr bwMode="auto">
                <a:xfrm>
                  <a:off x="366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3970"/>
                <p:cNvSpPr>
                  <a:spLocks noChangeShapeType="1"/>
                </p:cNvSpPr>
                <p:nvPr/>
              </p:nvSpPr>
              <p:spPr bwMode="auto">
                <a:xfrm>
                  <a:off x="3687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3971"/>
                <p:cNvSpPr>
                  <a:spLocks noChangeShapeType="1"/>
                </p:cNvSpPr>
                <p:nvPr/>
              </p:nvSpPr>
              <p:spPr bwMode="auto">
                <a:xfrm>
                  <a:off x="3707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3972"/>
                <p:cNvSpPr>
                  <a:spLocks noChangeShapeType="1"/>
                </p:cNvSpPr>
                <p:nvPr/>
              </p:nvSpPr>
              <p:spPr bwMode="auto">
                <a:xfrm>
                  <a:off x="3727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3973"/>
                <p:cNvSpPr>
                  <a:spLocks noChangeShapeType="1"/>
                </p:cNvSpPr>
                <p:nvPr/>
              </p:nvSpPr>
              <p:spPr bwMode="auto">
                <a:xfrm>
                  <a:off x="3747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3974"/>
                <p:cNvSpPr>
                  <a:spLocks noChangeShapeType="1"/>
                </p:cNvSpPr>
                <p:nvPr/>
              </p:nvSpPr>
              <p:spPr bwMode="auto">
                <a:xfrm>
                  <a:off x="376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3975"/>
                <p:cNvSpPr>
                  <a:spLocks noChangeShapeType="1"/>
                </p:cNvSpPr>
                <p:nvPr/>
              </p:nvSpPr>
              <p:spPr bwMode="auto">
                <a:xfrm>
                  <a:off x="378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3976"/>
                <p:cNvSpPr>
                  <a:spLocks noChangeShapeType="1"/>
                </p:cNvSpPr>
                <p:nvPr/>
              </p:nvSpPr>
              <p:spPr bwMode="auto">
                <a:xfrm>
                  <a:off x="380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3977"/>
                <p:cNvSpPr>
                  <a:spLocks noChangeShapeType="1"/>
                </p:cNvSpPr>
                <p:nvPr/>
              </p:nvSpPr>
              <p:spPr bwMode="auto">
                <a:xfrm>
                  <a:off x="382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3978"/>
                <p:cNvSpPr>
                  <a:spLocks noChangeShapeType="1"/>
                </p:cNvSpPr>
                <p:nvPr/>
              </p:nvSpPr>
              <p:spPr bwMode="auto">
                <a:xfrm>
                  <a:off x="384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3979"/>
                <p:cNvSpPr>
                  <a:spLocks noChangeShapeType="1"/>
                </p:cNvSpPr>
                <p:nvPr/>
              </p:nvSpPr>
              <p:spPr bwMode="auto">
                <a:xfrm>
                  <a:off x="386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3980"/>
                <p:cNvSpPr>
                  <a:spLocks noChangeShapeType="1"/>
                </p:cNvSpPr>
                <p:nvPr/>
              </p:nvSpPr>
              <p:spPr bwMode="auto">
                <a:xfrm>
                  <a:off x="388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3981"/>
                <p:cNvSpPr>
                  <a:spLocks noChangeShapeType="1"/>
                </p:cNvSpPr>
                <p:nvPr/>
              </p:nvSpPr>
              <p:spPr bwMode="auto">
                <a:xfrm>
                  <a:off x="390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3982"/>
                <p:cNvSpPr>
                  <a:spLocks noChangeShapeType="1"/>
                </p:cNvSpPr>
                <p:nvPr/>
              </p:nvSpPr>
              <p:spPr bwMode="auto">
                <a:xfrm>
                  <a:off x="3928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3983"/>
                <p:cNvSpPr>
                  <a:spLocks noChangeShapeType="1"/>
                </p:cNvSpPr>
                <p:nvPr/>
              </p:nvSpPr>
              <p:spPr bwMode="auto">
                <a:xfrm>
                  <a:off x="3948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3984"/>
                <p:cNvSpPr>
                  <a:spLocks noChangeShapeType="1"/>
                </p:cNvSpPr>
                <p:nvPr/>
              </p:nvSpPr>
              <p:spPr bwMode="auto">
                <a:xfrm>
                  <a:off x="3968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3985"/>
                <p:cNvSpPr>
                  <a:spLocks noChangeShapeType="1"/>
                </p:cNvSpPr>
                <p:nvPr/>
              </p:nvSpPr>
              <p:spPr bwMode="auto">
                <a:xfrm>
                  <a:off x="3988" y="1788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3986"/>
                <p:cNvSpPr>
                  <a:spLocks noChangeShapeType="1"/>
                </p:cNvSpPr>
                <p:nvPr/>
              </p:nvSpPr>
              <p:spPr bwMode="auto">
                <a:xfrm>
                  <a:off x="4009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3987"/>
                <p:cNvSpPr>
                  <a:spLocks noChangeShapeType="1"/>
                </p:cNvSpPr>
                <p:nvPr/>
              </p:nvSpPr>
              <p:spPr bwMode="auto">
                <a:xfrm>
                  <a:off x="4029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3988"/>
                <p:cNvSpPr>
                  <a:spLocks noChangeShapeType="1"/>
                </p:cNvSpPr>
                <p:nvPr/>
              </p:nvSpPr>
              <p:spPr bwMode="auto">
                <a:xfrm>
                  <a:off x="4049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3989"/>
                <p:cNvSpPr>
                  <a:spLocks noChangeShapeType="1"/>
                </p:cNvSpPr>
                <p:nvPr/>
              </p:nvSpPr>
              <p:spPr bwMode="auto">
                <a:xfrm>
                  <a:off x="4069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3990"/>
                <p:cNvSpPr>
                  <a:spLocks noChangeShapeType="1"/>
                </p:cNvSpPr>
                <p:nvPr/>
              </p:nvSpPr>
              <p:spPr bwMode="auto">
                <a:xfrm>
                  <a:off x="4089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991"/>
                <p:cNvSpPr>
                  <a:spLocks noChangeShapeType="1"/>
                </p:cNvSpPr>
                <p:nvPr/>
              </p:nvSpPr>
              <p:spPr bwMode="auto">
                <a:xfrm>
                  <a:off x="4109" y="178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992"/>
                <p:cNvSpPr>
                  <a:spLocks noChangeShapeType="1"/>
                </p:cNvSpPr>
                <p:nvPr/>
              </p:nvSpPr>
              <p:spPr bwMode="auto">
                <a:xfrm>
                  <a:off x="2121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993"/>
                <p:cNvSpPr>
                  <a:spLocks noChangeShapeType="1"/>
                </p:cNvSpPr>
                <p:nvPr/>
              </p:nvSpPr>
              <p:spPr bwMode="auto">
                <a:xfrm>
                  <a:off x="2141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994"/>
                <p:cNvSpPr>
                  <a:spLocks noChangeShapeType="1"/>
                </p:cNvSpPr>
                <p:nvPr/>
              </p:nvSpPr>
              <p:spPr bwMode="auto">
                <a:xfrm>
                  <a:off x="2161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3995"/>
                <p:cNvSpPr>
                  <a:spLocks noChangeShapeType="1"/>
                </p:cNvSpPr>
                <p:nvPr/>
              </p:nvSpPr>
              <p:spPr bwMode="auto">
                <a:xfrm>
                  <a:off x="2181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996"/>
                <p:cNvSpPr>
                  <a:spLocks noChangeShapeType="1"/>
                </p:cNvSpPr>
                <p:nvPr/>
              </p:nvSpPr>
              <p:spPr bwMode="auto">
                <a:xfrm>
                  <a:off x="2201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3997"/>
                <p:cNvSpPr>
                  <a:spLocks noChangeShapeType="1"/>
                </p:cNvSpPr>
                <p:nvPr/>
              </p:nvSpPr>
              <p:spPr bwMode="auto">
                <a:xfrm>
                  <a:off x="2221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998"/>
                <p:cNvSpPr>
                  <a:spLocks noChangeShapeType="1"/>
                </p:cNvSpPr>
                <p:nvPr/>
              </p:nvSpPr>
              <p:spPr bwMode="auto">
                <a:xfrm>
                  <a:off x="2241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999"/>
                <p:cNvSpPr>
                  <a:spLocks noChangeShapeType="1"/>
                </p:cNvSpPr>
                <p:nvPr/>
              </p:nvSpPr>
              <p:spPr bwMode="auto">
                <a:xfrm>
                  <a:off x="2261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4000"/>
                <p:cNvSpPr>
                  <a:spLocks noChangeShapeType="1"/>
                </p:cNvSpPr>
                <p:nvPr/>
              </p:nvSpPr>
              <p:spPr bwMode="auto">
                <a:xfrm>
                  <a:off x="2281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4001"/>
                <p:cNvSpPr>
                  <a:spLocks noChangeShapeType="1"/>
                </p:cNvSpPr>
                <p:nvPr/>
              </p:nvSpPr>
              <p:spPr bwMode="auto">
                <a:xfrm>
                  <a:off x="230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4002"/>
                <p:cNvSpPr>
                  <a:spLocks noChangeShapeType="1"/>
                </p:cNvSpPr>
                <p:nvPr/>
              </p:nvSpPr>
              <p:spPr bwMode="auto">
                <a:xfrm>
                  <a:off x="232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4003"/>
                <p:cNvSpPr>
                  <a:spLocks noChangeShapeType="1"/>
                </p:cNvSpPr>
                <p:nvPr/>
              </p:nvSpPr>
              <p:spPr bwMode="auto">
                <a:xfrm>
                  <a:off x="234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4004"/>
                <p:cNvSpPr>
                  <a:spLocks noChangeShapeType="1"/>
                </p:cNvSpPr>
                <p:nvPr/>
              </p:nvSpPr>
              <p:spPr bwMode="auto">
                <a:xfrm>
                  <a:off x="236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4005"/>
                <p:cNvSpPr>
                  <a:spLocks noChangeShapeType="1"/>
                </p:cNvSpPr>
                <p:nvPr/>
              </p:nvSpPr>
              <p:spPr bwMode="auto">
                <a:xfrm>
                  <a:off x="238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4006"/>
                <p:cNvSpPr>
                  <a:spLocks noChangeShapeType="1"/>
                </p:cNvSpPr>
                <p:nvPr/>
              </p:nvSpPr>
              <p:spPr bwMode="auto">
                <a:xfrm>
                  <a:off x="240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4007"/>
                <p:cNvSpPr>
                  <a:spLocks noChangeShapeType="1"/>
                </p:cNvSpPr>
                <p:nvPr/>
              </p:nvSpPr>
              <p:spPr bwMode="auto">
                <a:xfrm>
                  <a:off x="242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008"/>
                <p:cNvSpPr>
                  <a:spLocks noChangeShapeType="1"/>
                </p:cNvSpPr>
                <p:nvPr/>
              </p:nvSpPr>
              <p:spPr bwMode="auto">
                <a:xfrm>
                  <a:off x="244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009"/>
                <p:cNvSpPr>
                  <a:spLocks noChangeShapeType="1"/>
                </p:cNvSpPr>
                <p:nvPr/>
              </p:nvSpPr>
              <p:spPr bwMode="auto">
                <a:xfrm>
                  <a:off x="2462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010"/>
                <p:cNvSpPr>
                  <a:spLocks noChangeShapeType="1"/>
                </p:cNvSpPr>
                <p:nvPr/>
              </p:nvSpPr>
              <p:spPr bwMode="auto">
                <a:xfrm>
                  <a:off x="2482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011"/>
                <p:cNvSpPr>
                  <a:spLocks noChangeShapeType="1"/>
                </p:cNvSpPr>
                <p:nvPr/>
              </p:nvSpPr>
              <p:spPr bwMode="auto">
                <a:xfrm>
                  <a:off x="2502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4012"/>
                <p:cNvSpPr>
                  <a:spLocks noChangeShapeType="1"/>
                </p:cNvSpPr>
                <p:nvPr/>
              </p:nvSpPr>
              <p:spPr bwMode="auto">
                <a:xfrm>
                  <a:off x="2522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4013"/>
                <p:cNvSpPr>
                  <a:spLocks noChangeShapeType="1"/>
                </p:cNvSpPr>
                <p:nvPr/>
              </p:nvSpPr>
              <p:spPr bwMode="auto">
                <a:xfrm>
                  <a:off x="254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4014"/>
                <p:cNvSpPr>
                  <a:spLocks noChangeShapeType="1"/>
                </p:cNvSpPr>
                <p:nvPr/>
              </p:nvSpPr>
              <p:spPr bwMode="auto">
                <a:xfrm>
                  <a:off x="256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015"/>
                <p:cNvSpPr>
                  <a:spLocks noChangeShapeType="1"/>
                </p:cNvSpPr>
                <p:nvPr/>
              </p:nvSpPr>
              <p:spPr bwMode="auto">
                <a:xfrm>
                  <a:off x="258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016"/>
                <p:cNvSpPr>
                  <a:spLocks noChangeShapeType="1"/>
                </p:cNvSpPr>
                <p:nvPr/>
              </p:nvSpPr>
              <p:spPr bwMode="auto">
                <a:xfrm>
                  <a:off x="260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4017"/>
                <p:cNvSpPr>
                  <a:spLocks noChangeShapeType="1"/>
                </p:cNvSpPr>
                <p:nvPr/>
              </p:nvSpPr>
              <p:spPr bwMode="auto">
                <a:xfrm>
                  <a:off x="262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4018"/>
                <p:cNvSpPr>
                  <a:spLocks noChangeShapeType="1"/>
                </p:cNvSpPr>
                <p:nvPr/>
              </p:nvSpPr>
              <p:spPr bwMode="auto">
                <a:xfrm>
                  <a:off x="264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4019"/>
                <p:cNvSpPr>
                  <a:spLocks noChangeShapeType="1"/>
                </p:cNvSpPr>
                <p:nvPr/>
              </p:nvSpPr>
              <p:spPr bwMode="auto">
                <a:xfrm>
                  <a:off x="266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4020"/>
                <p:cNvSpPr>
                  <a:spLocks noChangeShapeType="1"/>
                </p:cNvSpPr>
                <p:nvPr/>
              </p:nvSpPr>
              <p:spPr bwMode="auto">
                <a:xfrm>
                  <a:off x="268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4021"/>
                <p:cNvSpPr>
                  <a:spLocks noChangeShapeType="1"/>
                </p:cNvSpPr>
                <p:nvPr/>
              </p:nvSpPr>
              <p:spPr bwMode="auto">
                <a:xfrm>
                  <a:off x="2703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4022"/>
                <p:cNvSpPr>
                  <a:spLocks noChangeShapeType="1"/>
                </p:cNvSpPr>
                <p:nvPr/>
              </p:nvSpPr>
              <p:spPr bwMode="auto">
                <a:xfrm>
                  <a:off x="2723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4023"/>
                <p:cNvSpPr>
                  <a:spLocks noChangeShapeType="1"/>
                </p:cNvSpPr>
                <p:nvPr/>
              </p:nvSpPr>
              <p:spPr bwMode="auto">
                <a:xfrm>
                  <a:off x="2743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4024"/>
                <p:cNvSpPr>
                  <a:spLocks noChangeShapeType="1"/>
                </p:cNvSpPr>
                <p:nvPr/>
              </p:nvSpPr>
              <p:spPr bwMode="auto">
                <a:xfrm>
                  <a:off x="2763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4025"/>
                <p:cNvSpPr>
                  <a:spLocks noChangeShapeType="1"/>
                </p:cNvSpPr>
                <p:nvPr/>
              </p:nvSpPr>
              <p:spPr bwMode="auto">
                <a:xfrm>
                  <a:off x="278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4026"/>
                <p:cNvSpPr>
                  <a:spLocks noChangeShapeType="1"/>
                </p:cNvSpPr>
                <p:nvPr/>
              </p:nvSpPr>
              <p:spPr bwMode="auto">
                <a:xfrm>
                  <a:off x="280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4027"/>
                <p:cNvSpPr>
                  <a:spLocks noChangeShapeType="1"/>
                </p:cNvSpPr>
                <p:nvPr/>
              </p:nvSpPr>
              <p:spPr bwMode="auto">
                <a:xfrm>
                  <a:off x="282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4028"/>
                <p:cNvSpPr>
                  <a:spLocks noChangeShapeType="1"/>
                </p:cNvSpPr>
                <p:nvPr/>
              </p:nvSpPr>
              <p:spPr bwMode="auto">
                <a:xfrm>
                  <a:off x="284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4029"/>
                <p:cNvSpPr>
                  <a:spLocks noChangeShapeType="1"/>
                </p:cNvSpPr>
                <p:nvPr/>
              </p:nvSpPr>
              <p:spPr bwMode="auto">
                <a:xfrm>
                  <a:off x="286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4030"/>
                <p:cNvSpPr>
                  <a:spLocks noChangeShapeType="1"/>
                </p:cNvSpPr>
                <p:nvPr/>
              </p:nvSpPr>
              <p:spPr bwMode="auto">
                <a:xfrm>
                  <a:off x="288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4031"/>
                <p:cNvSpPr>
                  <a:spLocks noChangeShapeType="1"/>
                </p:cNvSpPr>
                <p:nvPr/>
              </p:nvSpPr>
              <p:spPr bwMode="auto">
                <a:xfrm>
                  <a:off x="290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4032"/>
                <p:cNvSpPr>
                  <a:spLocks noChangeShapeType="1"/>
                </p:cNvSpPr>
                <p:nvPr/>
              </p:nvSpPr>
              <p:spPr bwMode="auto">
                <a:xfrm>
                  <a:off x="292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4033"/>
                <p:cNvSpPr>
                  <a:spLocks noChangeShapeType="1"/>
                </p:cNvSpPr>
                <p:nvPr/>
              </p:nvSpPr>
              <p:spPr bwMode="auto">
                <a:xfrm>
                  <a:off x="294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4034"/>
                <p:cNvSpPr>
                  <a:spLocks noChangeShapeType="1"/>
                </p:cNvSpPr>
                <p:nvPr/>
              </p:nvSpPr>
              <p:spPr bwMode="auto">
                <a:xfrm>
                  <a:off x="2964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4035"/>
                <p:cNvSpPr>
                  <a:spLocks noChangeShapeType="1"/>
                </p:cNvSpPr>
                <p:nvPr/>
              </p:nvSpPr>
              <p:spPr bwMode="auto">
                <a:xfrm>
                  <a:off x="2984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4036"/>
                <p:cNvSpPr>
                  <a:spLocks noChangeShapeType="1"/>
                </p:cNvSpPr>
                <p:nvPr/>
              </p:nvSpPr>
              <p:spPr bwMode="auto">
                <a:xfrm>
                  <a:off x="3004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4037"/>
                <p:cNvSpPr>
                  <a:spLocks noChangeShapeType="1"/>
                </p:cNvSpPr>
                <p:nvPr/>
              </p:nvSpPr>
              <p:spPr bwMode="auto">
                <a:xfrm>
                  <a:off x="302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4038"/>
                <p:cNvSpPr>
                  <a:spLocks noChangeShapeType="1"/>
                </p:cNvSpPr>
                <p:nvPr/>
              </p:nvSpPr>
              <p:spPr bwMode="auto">
                <a:xfrm>
                  <a:off x="304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4039"/>
                <p:cNvSpPr>
                  <a:spLocks noChangeShapeType="1"/>
                </p:cNvSpPr>
                <p:nvPr/>
              </p:nvSpPr>
              <p:spPr bwMode="auto">
                <a:xfrm>
                  <a:off x="306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4040"/>
                <p:cNvSpPr>
                  <a:spLocks noChangeShapeType="1"/>
                </p:cNvSpPr>
                <p:nvPr/>
              </p:nvSpPr>
              <p:spPr bwMode="auto">
                <a:xfrm>
                  <a:off x="308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4041"/>
                <p:cNvSpPr>
                  <a:spLocks noChangeShapeType="1"/>
                </p:cNvSpPr>
                <p:nvPr/>
              </p:nvSpPr>
              <p:spPr bwMode="auto">
                <a:xfrm>
                  <a:off x="310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4042"/>
                <p:cNvSpPr>
                  <a:spLocks noChangeShapeType="1"/>
                </p:cNvSpPr>
                <p:nvPr/>
              </p:nvSpPr>
              <p:spPr bwMode="auto">
                <a:xfrm>
                  <a:off x="312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4043"/>
                <p:cNvSpPr>
                  <a:spLocks noChangeShapeType="1"/>
                </p:cNvSpPr>
                <p:nvPr/>
              </p:nvSpPr>
              <p:spPr bwMode="auto">
                <a:xfrm>
                  <a:off x="314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4044"/>
                <p:cNvSpPr>
                  <a:spLocks noChangeShapeType="1"/>
                </p:cNvSpPr>
                <p:nvPr/>
              </p:nvSpPr>
              <p:spPr bwMode="auto">
                <a:xfrm>
                  <a:off x="316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4045"/>
                <p:cNvSpPr>
                  <a:spLocks noChangeShapeType="1"/>
                </p:cNvSpPr>
                <p:nvPr/>
              </p:nvSpPr>
              <p:spPr bwMode="auto">
                <a:xfrm>
                  <a:off x="318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4046"/>
                <p:cNvSpPr>
                  <a:spLocks noChangeShapeType="1"/>
                </p:cNvSpPr>
                <p:nvPr/>
              </p:nvSpPr>
              <p:spPr bwMode="auto">
                <a:xfrm>
                  <a:off x="3205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4047"/>
                <p:cNvSpPr>
                  <a:spLocks noChangeShapeType="1"/>
                </p:cNvSpPr>
                <p:nvPr/>
              </p:nvSpPr>
              <p:spPr bwMode="auto">
                <a:xfrm>
                  <a:off x="3225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4048"/>
                <p:cNvSpPr>
                  <a:spLocks noChangeShapeType="1"/>
                </p:cNvSpPr>
                <p:nvPr/>
              </p:nvSpPr>
              <p:spPr bwMode="auto">
                <a:xfrm>
                  <a:off x="3245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4049"/>
                <p:cNvSpPr>
                  <a:spLocks noChangeShapeType="1"/>
                </p:cNvSpPr>
                <p:nvPr/>
              </p:nvSpPr>
              <p:spPr bwMode="auto">
                <a:xfrm>
                  <a:off x="3265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4050"/>
                <p:cNvSpPr>
                  <a:spLocks noChangeShapeType="1"/>
                </p:cNvSpPr>
                <p:nvPr/>
              </p:nvSpPr>
              <p:spPr bwMode="auto">
                <a:xfrm>
                  <a:off x="328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4051"/>
                <p:cNvSpPr>
                  <a:spLocks noChangeShapeType="1"/>
                </p:cNvSpPr>
                <p:nvPr/>
              </p:nvSpPr>
              <p:spPr bwMode="auto">
                <a:xfrm>
                  <a:off x="330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4052"/>
                <p:cNvSpPr>
                  <a:spLocks noChangeShapeType="1"/>
                </p:cNvSpPr>
                <p:nvPr/>
              </p:nvSpPr>
              <p:spPr bwMode="auto">
                <a:xfrm>
                  <a:off x="332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4053"/>
                <p:cNvSpPr>
                  <a:spLocks noChangeShapeType="1"/>
                </p:cNvSpPr>
                <p:nvPr/>
              </p:nvSpPr>
              <p:spPr bwMode="auto">
                <a:xfrm>
                  <a:off x="334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4054"/>
                <p:cNvSpPr>
                  <a:spLocks noChangeShapeType="1"/>
                </p:cNvSpPr>
                <p:nvPr/>
              </p:nvSpPr>
              <p:spPr bwMode="auto">
                <a:xfrm>
                  <a:off x="336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4055"/>
                <p:cNvSpPr>
                  <a:spLocks noChangeShapeType="1"/>
                </p:cNvSpPr>
                <p:nvPr/>
              </p:nvSpPr>
              <p:spPr bwMode="auto">
                <a:xfrm>
                  <a:off x="338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4056"/>
                <p:cNvSpPr>
                  <a:spLocks noChangeShapeType="1"/>
                </p:cNvSpPr>
                <p:nvPr/>
              </p:nvSpPr>
              <p:spPr bwMode="auto">
                <a:xfrm>
                  <a:off x="340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4057"/>
                <p:cNvSpPr>
                  <a:spLocks noChangeShapeType="1"/>
                </p:cNvSpPr>
                <p:nvPr/>
              </p:nvSpPr>
              <p:spPr bwMode="auto">
                <a:xfrm>
                  <a:off x="342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4058"/>
                <p:cNvSpPr>
                  <a:spLocks noChangeShapeType="1"/>
                </p:cNvSpPr>
                <p:nvPr/>
              </p:nvSpPr>
              <p:spPr bwMode="auto">
                <a:xfrm>
                  <a:off x="3446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4059"/>
                <p:cNvSpPr>
                  <a:spLocks noChangeShapeType="1"/>
                </p:cNvSpPr>
                <p:nvPr/>
              </p:nvSpPr>
              <p:spPr bwMode="auto">
                <a:xfrm>
                  <a:off x="3466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4060"/>
                <p:cNvSpPr>
                  <a:spLocks noChangeShapeType="1"/>
                </p:cNvSpPr>
                <p:nvPr/>
              </p:nvSpPr>
              <p:spPr bwMode="auto">
                <a:xfrm>
                  <a:off x="3486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4061"/>
                <p:cNvSpPr>
                  <a:spLocks noChangeShapeType="1"/>
                </p:cNvSpPr>
                <p:nvPr/>
              </p:nvSpPr>
              <p:spPr bwMode="auto">
                <a:xfrm>
                  <a:off x="3506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4062"/>
                <p:cNvSpPr>
                  <a:spLocks noChangeShapeType="1"/>
                </p:cNvSpPr>
                <p:nvPr/>
              </p:nvSpPr>
              <p:spPr bwMode="auto">
                <a:xfrm>
                  <a:off x="352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4063"/>
                <p:cNvSpPr>
                  <a:spLocks noChangeShapeType="1"/>
                </p:cNvSpPr>
                <p:nvPr/>
              </p:nvSpPr>
              <p:spPr bwMode="auto">
                <a:xfrm>
                  <a:off x="354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4064"/>
                <p:cNvSpPr>
                  <a:spLocks noChangeShapeType="1"/>
                </p:cNvSpPr>
                <p:nvPr/>
              </p:nvSpPr>
              <p:spPr bwMode="auto">
                <a:xfrm>
                  <a:off x="356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4065"/>
                <p:cNvSpPr>
                  <a:spLocks noChangeShapeType="1"/>
                </p:cNvSpPr>
                <p:nvPr/>
              </p:nvSpPr>
              <p:spPr bwMode="auto">
                <a:xfrm>
                  <a:off x="358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4066"/>
                <p:cNvSpPr>
                  <a:spLocks noChangeShapeType="1"/>
                </p:cNvSpPr>
                <p:nvPr/>
              </p:nvSpPr>
              <p:spPr bwMode="auto">
                <a:xfrm>
                  <a:off x="360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4067"/>
                <p:cNvSpPr>
                  <a:spLocks noChangeShapeType="1"/>
                </p:cNvSpPr>
                <p:nvPr/>
              </p:nvSpPr>
              <p:spPr bwMode="auto">
                <a:xfrm>
                  <a:off x="362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4068"/>
                <p:cNvSpPr>
                  <a:spLocks noChangeShapeType="1"/>
                </p:cNvSpPr>
                <p:nvPr/>
              </p:nvSpPr>
              <p:spPr bwMode="auto">
                <a:xfrm>
                  <a:off x="364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4069"/>
                <p:cNvSpPr>
                  <a:spLocks noChangeShapeType="1"/>
                </p:cNvSpPr>
                <p:nvPr/>
              </p:nvSpPr>
              <p:spPr bwMode="auto">
                <a:xfrm>
                  <a:off x="366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4070"/>
                <p:cNvSpPr>
                  <a:spLocks noChangeShapeType="1"/>
                </p:cNvSpPr>
                <p:nvPr/>
              </p:nvSpPr>
              <p:spPr bwMode="auto">
                <a:xfrm>
                  <a:off x="3687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4071"/>
                <p:cNvSpPr>
                  <a:spLocks noChangeShapeType="1"/>
                </p:cNvSpPr>
                <p:nvPr/>
              </p:nvSpPr>
              <p:spPr bwMode="auto">
                <a:xfrm>
                  <a:off x="3707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4072"/>
                <p:cNvSpPr>
                  <a:spLocks noChangeShapeType="1"/>
                </p:cNvSpPr>
                <p:nvPr/>
              </p:nvSpPr>
              <p:spPr bwMode="auto">
                <a:xfrm>
                  <a:off x="3727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4073"/>
                <p:cNvSpPr>
                  <a:spLocks noChangeShapeType="1"/>
                </p:cNvSpPr>
                <p:nvPr/>
              </p:nvSpPr>
              <p:spPr bwMode="auto">
                <a:xfrm>
                  <a:off x="3747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4074"/>
                <p:cNvSpPr>
                  <a:spLocks noChangeShapeType="1"/>
                </p:cNvSpPr>
                <p:nvPr/>
              </p:nvSpPr>
              <p:spPr bwMode="auto">
                <a:xfrm>
                  <a:off x="376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4075"/>
                <p:cNvSpPr>
                  <a:spLocks noChangeShapeType="1"/>
                </p:cNvSpPr>
                <p:nvPr/>
              </p:nvSpPr>
              <p:spPr bwMode="auto">
                <a:xfrm>
                  <a:off x="378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4076"/>
                <p:cNvSpPr>
                  <a:spLocks noChangeShapeType="1"/>
                </p:cNvSpPr>
                <p:nvPr/>
              </p:nvSpPr>
              <p:spPr bwMode="auto">
                <a:xfrm>
                  <a:off x="380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4077"/>
                <p:cNvSpPr>
                  <a:spLocks noChangeShapeType="1"/>
                </p:cNvSpPr>
                <p:nvPr/>
              </p:nvSpPr>
              <p:spPr bwMode="auto">
                <a:xfrm>
                  <a:off x="382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4078"/>
                <p:cNvSpPr>
                  <a:spLocks noChangeShapeType="1"/>
                </p:cNvSpPr>
                <p:nvPr/>
              </p:nvSpPr>
              <p:spPr bwMode="auto">
                <a:xfrm>
                  <a:off x="384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4079"/>
                <p:cNvSpPr>
                  <a:spLocks noChangeShapeType="1"/>
                </p:cNvSpPr>
                <p:nvPr/>
              </p:nvSpPr>
              <p:spPr bwMode="auto">
                <a:xfrm>
                  <a:off x="386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4080"/>
                <p:cNvSpPr>
                  <a:spLocks noChangeShapeType="1"/>
                </p:cNvSpPr>
                <p:nvPr/>
              </p:nvSpPr>
              <p:spPr bwMode="auto">
                <a:xfrm>
                  <a:off x="388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4081"/>
                <p:cNvSpPr>
                  <a:spLocks noChangeShapeType="1"/>
                </p:cNvSpPr>
                <p:nvPr/>
              </p:nvSpPr>
              <p:spPr bwMode="auto">
                <a:xfrm>
                  <a:off x="390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4082"/>
                <p:cNvSpPr>
                  <a:spLocks noChangeShapeType="1"/>
                </p:cNvSpPr>
                <p:nvPr/>
              </p:nvSpPr>
              <p:spPr bwMode="auto">
                <a:xfrm>
                  <a:off x="3928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4083"/>
                <p:cNvSpPr>
                  <a:spLocks noChangeShapeType="1"/>
                </p:cNvSpPr>
                <p:nvPr/>
              </p:nvSpPr>
              <p:spPr bwMode="auto">
                <a:xfrm>
                  <a:off x="3948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4084"/>
                <p:cNvSpPr>
                  <a:spLocks noChangeShapeType="1"/>
                </p:cNvSpPr>
                <p:nvPr/>
              </p:nvSpPr>
              <p:spPr bwMode="auto">
                <a:xfrm>
                  <a:off x="3968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4085"/>
                <p:cNvSpPr>
                  <a:spLocks noChangeShapeType="1"/>
                </p:cNvSpPr>
                <p:nvPr/>
              </p:nvSpPr>
              <p:spPr bwMode="auto">
                <a:xfrm>
                  <a:off x="3988" y="1545"/>
                  <a:ext cx="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4086"/>
                <p:cNvSpPr>
                  <a:spLocks noChangeShapeType="1"/>
                </p:cNvSpPr>
                <p:nvPr/>
              </p:nvSpPr>
              <p:spPr bwMode="auto">
                <a:xfrm>
                  <a:off x="4009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4087"/>
                <p:cNvSpPr>
                  <a:spLocks noChangeShapeType="1"/>
                </p:cNvSpPr>
                <p:nvPr/>
              </p:nvSpPr>
              <p:spPr bwMode="auto">
                <a:xfrm>
                  <a:off x="4029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4088"/>
                <p:cNvSpPr>
                  <a:spLocks noChangeShapeType="1"/>
                </p:cNvSpPr>
                <p:nvPr/>
              </p:nvSpPr>
              <p:spPr bwMode="auto">
                <a:xfrm>
                  <a:off x="4049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4089"/>
                <p:cNvSpPr>
                  <a:spLocks noChangeShapeType="1"/>
                </p:cNvSpPr>
                <p:nvPr/>
              </p:nvSpPr>
              <p:spPr bwMode="auto">
                <a:xfrm>
                  <a:off x="4069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4090"/>
                <p:cNvSpPr>
                  <a:spLocks noChangeShapeType="1"/>
                </p:cNvSpPr>
                <p:nvPr/>
              </p:nvSpPr>
              <p:spPr bwMode="auto">
                <a:xfrm>
                  <a:off x="4089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4091"/>
                <p:cNvSpPr>
                  <a:spLocks noChangeShapeType="1"/>
                </p:cNvSpPr>
                <p:nvPr/>
              </p:nvSpPr>
              <p:spPr bwMode="auto">
                <a:xfrm>
                  <a:off x="4109" y="1545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4092"/>
                <p:cNvSpPr>
                  <a:spLocks noChangeShapeType="1"/>
                </p:cNvSpPr>
                <p:nvPr/>
              </p:nvSpPr>
              <p:spPr bwMode="auto">
                <a:xfrm>
                  <a:off x="2121" y="1545"/>
                  <a:ext cx="199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4093"/>
                <p:cNvSpPr>
                  <a:spLocks noChangeShapeType="1"/>
                </p:cNvSpPr>
                <p:nvPr/>
              </p:nvSpPr>
              <p:spPr bwMode="auto">
                <a:xfrm>
                  <a:off x="2121" y="3974"/>
                  <a:ext cx="199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4094"/>
                <p:cNvSpPr>
                  <a:spLocks noChangeShapeType="1"/>
                </p:cNvSpPr>
                <p:nvPr/>
              </p:nvSpPr>
              <p:spPr bwMode="auto">
                <a:xfrm flipV="1">
                  <a:off x="4113" y="1545"/>
                  <a:ext cx="1" cy="242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4095"/>
                <p:cNvSpPr>
                  <a:spLocks noChangeShapeType="1"/>
                </p:cNvSpPr>
                <p:nvPr/>
              </p:nvSpPr>
              <p:spPr bwMode="auto">
                <a:xfrm flipV="1">
                  <a:off x="2121" y="1545"/>
                  <a:ext cx="1" cy="242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4096"/>
                <p:cNvSpPr>
                  <a:spLocks noChangeShapeType="1"/>
                </p:cNvSpPr>
                <p:nvPr/>
              </p:nvSpPr>
              <p:spPr bwMode="auto">
                <a:xfrm>
                  <a:off x="2121" y="3974"/>
                  <a:ext cx="199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4097"/>
                <p:cNvSpPr>
                  <a:spLocks noChangeShapeType="1"/>
                </p:cNvSpPr>
                <p:nvPr/>
              </p:nvSpPr>
              <p:spPr bwMode="auto">
                <a:xfrm flipV="1">
                  <a:off x="2121" y="1545"/>
                  <a:ext cx="1" cy="242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4098"/>
                <p:cNvSpPr>
                  <a:spLocks noChangeShapeType="1"/>
                </p:cNvSpPr>
                <p:nvPr/>
              </p:nvSpPr>
              <p:spPr bwMode="auto">
                <a:xfrm flipV="1">
                  <a:off x="2121" y="39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4099"/>
                <p:cNvSpPr>
                  <a:spLocks noChangeShapeType="1"/>
                </p:cNvSpPr>
                <p:nvPr/>
              </p:nvSpPr>
              <p:spPr bwMode="auto">
                <a:xfrm>
                  <a:off x="2121" y="1545"/>
                  <a:ext cx="1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Freeform 4100"/>
                <p:cNvSpPr>
                  <a:spLocks/>
                </p:cNvSpPr>
                <p:nvPr/>
              </p:nvSpPr>
              <p:spPr bwMode="auto">
                <a:xfrm>
                  <a:off x="2077" y="4005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13" y="51"/>
                    </a:cxn>
                    <a:cxn ang="0">
                      <a:pos x="13" y="13"/>
                    </a:cxn>
                    <a:cxn ang="0">
                      <a:pos x="9" y="16"/>
                    </a:cxn>
                    <a:cxn ang="0">
                      <a:pos x="5" y="20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4" y="10"/>
                    </a:cxn>
                    <a:cxn ang="0">
                      <a:pos x="8" y="7"/>
                    </a:cxn>
                    <a:cxn ang="0">
                      <a:pos x="11" y="4"/>
                    </a:cxn>
                    <a:cxn ang="0">
                      <a:pos x="15" y="0"/>
                    </a:cxn>
                    <a:cxn ang="0">
                      <a:pos x="23" y="0"/>
                    </a:cxn>
                    <a:cxn ang="0">
                      <a:pos x="23" y="51"/>
                    </a:cxn>
                  </a:cxnLst>
                  <a:rect l="0" t="0" r="r" b="b"/>
                  <a:pathLst>
                    <a:path w="23" h="51">
                      <a:moveTo>
                        <a:pt x="23" y="51"/>
                      </a:moveTo>
                      <a:lnTo>
                        <a:pt x="13" y="51"/>
                      </a:lnTo>
                      <a:lnTo>
                        <a:pt x="13" y="13"/>
                      </a:lnTo>
                      <a:lnTo>
                        <a:pt x="9" y="16"/>
                      </a:lnTo>
                      <a:lnTo>
                        <a:pt x="5" y="20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23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Rectangle 4101"/>
                <p:cNvSpPr>
                  <a:spLocks noChangeArrowheads="1"/>
                </p:cNvSpPr>
                <p:nvPr/>
              </p:nvSpPr>
              <p:spPr bwMode="auto">
                <a:xfrm>
                  <a:off x="2116" y="404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4102"/>
                <p:cNvSpPr>
                  <a:spLocks noEditPoints="1"/>
                </p:cNvSpPr>
                <p:nvPr/>
              </p:nvSpPr>
              <p:spPr bwMode="auto">
                <a:xfrm>
                  <a:off x="2133" y="4005"/>
                  <a:ext cx="36" cy="51"/>
                </a:xfrm>
                <a:custGeom>
                  <a:avLst/>
                  <a:gdLst/>
                  <a:ahLst/>
                  <a:cxnLst>
                    <a:cxn ang="0">
                      <a:pos x="20" y="51"/>
                    </a:cxn>
                    <a:cxn ang="0">
                      <a:pos x="20" y="40"/>
                    </a:cxn>
                    <a:cxn ang="0">
                      <a:pos x="0" y="40"/>
                    </a:cxn>
                    <a:cxn ang="0">
                      <a:pos x="0" y="31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29" y="31"/>
                    </a:cxn>
                    <a:cxn ang="0">
                      <a:pos x="36" y="31"/>
                    </a:cxn>
                    <a:cxn ang="0">
                      <a:pos x="36" y="40"/>
                    </a:cxn>
                    <a:cxn ang="0">
                      <a:pos x="29" y="40"/>
                    </a:cxn>
                    <a:cxn ang="0">
                      <a:pos x="29" y="51"/>
                    </a:cxn>
                    <a:cxn ang="0">
                      <a:pos x="20" y="51"/>
                    </a:cxn>
                    <a:cxn ang="0">
                      <a:pos x="20" y="31"/>
                    </a:cxn>
                    <a:cxn ang="0">
                      <a:pos x="20" y="15"/>
                    </a:cxn>
                    <a:cxn ang="0">
                      <a:pos x="9" y="31"/>
                    </a:cxn>
                    <a:cxn ang="0">
                      <a:pos x="20" y="31"/>
                    </a:cxn>
                  </a:cxnLst>
                  <a:rect l="0" t="0" r="r" b="b"/>
                  <a:pathLst>
                    <a:path w="36" h="51">
                      <a:moveTo>
                        <a:pt x="20" y="51"/>
                      </a:moveTo>
                      <a:lnTo>
                        <a:pt x="20" y="40"/>
                      </a:lnTo>
                      <a:lnTo>
                        <a:pt x="0" y="40"/>
                      </a:lnTo>
                      <a:lnTo>
                        <a:pt x="0" y="31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29" y="31"/>
                      </a:lnTo>
                      <a:lnTo>
                        <a:pt x="36" y="31"/>
                      </a:lnTo>
                      <a:lnTo>
                        <a:pt x="36" y="40"/>
                      </a:lnTo>
                      <a:lnTo>
                        <a:pt x="29" y="40"/>
                      </a:lnTo>
                      <a:lnTo>
                        <a:pt x="29" y="51"/>
                      </a:lnTo>
                      <a:lnTo>
                        <a:pt x="20" y="51"/>
                      </a:lnTo>
                      <a:close/>
                      <a:moveTo>
                        <a:pt x="20" y="31"/>
                      </a:moveTo>
                      <a:lnTo>
                        <a:pt x="20" y="15"/>
                      </a:lnTo>
                      <a:lnTo>
                        <a:pt x="9" y="31"/>
                      </a:lnTo>
                      <a:lnTo>
                        <a:pt x="2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4103"/>
                <p:cNvSpPr>
                  <a:spLocks noChangeShapeType="1"/>
                </p:cNvSpPr>
                <p:nvPr/>
              </p:nvSpPr>
              <p:spPr bwMode="auto">
                <a:xfrm flipV="1">
                  <a:off x="2453" y="39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4104"/>
                <p:cNvSpPr>
                  <a:spLocks noChangeShapeType="1"/>
                </p:cNvSpPr>
                <p:nvPr/>
              </p:nvSpPr>
              <p:spPr bwMode="auto">
                <a:xfrm>
                  <a:off x="2453" y="1545"/>
                  <a:ext cx="1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Freeform 4105"/>
                <p:cNvSpPr>
                  <a:spLocks/>
                </p:cNvSpPr>
                <p:nvPr/>
              </p:nvSpPr>
              <p:spPr bwMode="auto">
                <a:xfrm>
                  <a:off x="2409" y="4005"/>
                  <a:ext cx="22" cy="51"/>
                </a:xfrm>
                <a:custGeom>
                  <a:avLst/>
                  <a:gdLst/>
                  <a:ahLst/>
                  <a:cxnLst>
                    <a:cxn ang="0">
                      <a:pos x="22" y="51"/>
                    </a:cxn>
                    <a:cxn ang="0">
                      <a:pos x="13" y="51"/>
                    </a:cxn>
                    <a:cxn ang="0">
                      <a:pos x="13" y="13"/>
                    </a:cxn>
                    <a:cxn ang="0">
                      <a:pos x="9" y="16"/>
                    </a:cxn>
                    <a:cxn ang="0">
                      <a:pos x="4" y="20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4" y="10"/>
                    </a:cxn>
                    <a:cxn ang="0">
                      <a:pos x="9" y="7"/>
                    </a:cxn>
                    <a:cxn ang="0">
                      <a:pos x="12" y="4"/>
                    </a:cxn>
                    <a:cxn ang="0">
                      <a:pos x="14" y="0"/>
                    </a:cxn>
                    <a:cxn ang="0">
                      <a:pos x="22" y="0"/>
                    </a:cxn>
                    <a:cxn ang="0">
                      <a:pos x="22" y="51"/>
                    </a:cxn>
                  </a:cxnLst>
                  <a:rect l="0" t="0" r="r" b="b"/>
                  <a:pathLst>
                    <a:path w="22" h="51">
                      <a:moveTo>
                        <a:pt x="22" y="51"/>
                      </a:moveTo>
                      <a:lnTo>
                        <a:pt x="13" y="51"/>
                      </a:lnTo>
                      <a:lnTo>
                        <a:pt x="13" y="13"/>
                      </a:lnTo>
                      <a:lnTo>
                        <a:pt x="9" y="16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Rectangle 4106"/>
                <p:cNvSpPr>
                  <a:spLocks noChangeArrowheads="1"/>
                </p:cNvSpPr>
                <p:nvPr/>
              </p:nvSpPr>
              <p:spPr bwMode="auto">
                <a:xfrm>
                  <a:off x="2449" y="4046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Freeform 4107"/>
                <p:cNvSpPr>
                  <a:spLocks/>
                </p:cNvSpPr>
                <p:nvPr/>
              </p:nvSpPr>
              <p:spPr bwMode="auto">
                <a:xfrm>
                  <a:off x="2467" y="4005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9" y="35"/>
                    </a:cxn>
                    <a:cxn ang="0">
                      <a:pos x="9" y="37"/>
                    </a:cxn>
                    <a:cxn ang="0">
                      <a:pos x="11" y="41"/>
                    </a:cxn>
                    <a:cxn ang="0">
                      <a:pos x="13" y="42"/>
                    </a:cxn>
                    <a:cxn ang="0">
                      <a:pos x="16" y="42"/>
                    </a:cxn>
                    <a:cxn ang="0">
                      <a:pos x="19" y="42"/>
                    </a:cxn>
                    <a:cxn ang="0">
                      <a:pos x="22" y="40"/>
                    </a:cxn>
                    <a:cxn ang="0">
                      <a:pos x="23" y="39"/>
                    </a:cxn>
                    <a:cxn ang="0">
                      <a:pos x="23" y="36"/>
                    </a:cxn>
                    <a:cxn ang="0">
                      <a:pos x="24" y="33"/>
                    </a:cxn>
                    <a:cxn ang="0">
                      <a:pos x="23" y="30"/>
                    </a:cxn>
                    <a:cxn ang="0">
                      <a:pos x="22" y="27"/>
                    </a:cxn>
                    <a:cxn ang="0">
                      <a:pos x="20" y="25"/>
                    </a:cxn>
                    <a:cxn ang="0">
                      <a:pos x="16" y="25"/>
                    </a:cxn>
                    <a:cxn ang="0">
                      <a:pos x="13" y="25"/>
                    </a:cxn>
                    <a:cxn ang="0">
                      <a:pos x="11" y="26"/>
                    </a:cxn>
                    <a:cxn ang="0">
                      <a:pos x="9" y="29"/>
                    </a:cxn>
                    <a:cxn ang="0">
                      <a:pos x="0" y="27"/>
                    </a:cxn>
                    <a:cxn ang="0">
                      <a:pos x="6" y="0"/>
                    </a:cxn>
                    <a:cxn ang="0">
                      <a:pos x="31" y="0"/>
                    </a:cxn>
                    <a:cxn ang="0">
                      <a:pos x="31" y="10"/>
                    </a:cxn>
                    <a:cxn ang="0">
                      <a:pos x="14" y="10"/>
                    </a:cxn>
                    <a:cxn ang="0">
                      <a:pos x="12" y="18"/>
                    </a:cxn>
                    <a:cxn ang="0">
                      <a:pos x="15" y="16"/>
                    </a:cxn>
                    <a:cxn ang="0">
                      <a:pos x="19" y="16"/>
                    </a:cxn>
                    <a:cxn ang="0">
                      <a:pos x="22" y="16"/>
                    </a:cxn>
                    <a:cxn ang="0">
                      <a:pos x="26" y="18"/>
                    </a:cxn>
                    <a:cxn ang="0">
                      <a:pos x="29" y="21"/>
                    </a:cxn>
                    <a:cxn ang="0">
                      <a:pos x="32" y="24"/>
                    </a:cxn>
                    <a:cxn ang="0">
                      <a:pos x="33" y="29"/>
                    </a:cxn>
                    <a:cxn ang="0">
                      <a:pos x="33" y="33"/>
                    </a:cxn>
                    <a:cxn ang="0">
                      <a:pos x="33" y="37"/>
                    </a:cxn>
                    <a:cxn ang="0">
                      <a:pos x="32" y="41"/>
                    </a:cxn>
                    <a:cxn ang="0">
                      <a:pos x="30" y="44"/>
                    </a:cxn>
                    <a:cxn ang="0">
                      <a:pos x="28" y="47"/>
                    </a:cxn>
                    <a:cxn ang="0">
                      <a:pos x="24" y="50"/>
                    </a:cxn>
                    <a:cxn ang="0">
                      <a:pos x="20" y="51"/>
                    </a:cxn>
                    <a:cxn ang="0">
                      <a:pos x="16" y="51"/>
                    </a:cxn>
                    <a:cxn ang="0">
                      <a:pos x="12" y="51"/>
                    </a:cxn>
                    <a:cxn ang="0">
                      <a:pos x="7" y="50"/>
                    </a:cxn>
                    <a:cxn ang="0">
                      <a:pos x="4" y="47"/>
                    </a:cxn>
                    <a:cxn ang="0">
                      <a:pos x="2" y="44"/>
                    </a:cxn>
                    <a:cxn ang="0">
                      <a:pos x="1" y="4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33" h="51">
                      <a:moveTo>
                        <a:pt x="0" y="36"/>
                      </a:move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41"/>
                      </a:lnTo>
                      <a:lnTo>
                        <a:pt x="13" y="42"/>
                      </a:lnTo>
                      <a:lnTo>
                        <a:pt x="16" y="42"/>
                      </a:lnTo>
                      <a:lnTo>
                        <a:pt x="19" y="42"/>
                      </a:lnTo>
                      <a:lnTo>
                        <a:pt x="22" y="40"/>
                      </a:lnTo>
                      <a:lnTo>
                        <a:pt x="23" y="39"/>
                      </a:lnTo>
                      <a:lnTo>
                        <a:pt x="23" y="36"/>
                      </a:lnTo>
                      <a:lnTo>
                        <a:pt x="24" y="33"/>
                      </a:lnTo>
                      <a:lnTo>
                        <a:pt x="23" y="30"/>
                      </a:lnTo>
                      <a:lnTo>
                        <a:pt x="22" y="27"/>
                      </a:lnTo>
                      <a:lnTo>
                        <a:pt x="20" y="25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1" y="26"/>
                      </a:lnTo>
                      <a:lnTo>
                        <a:pt x="9" y="29"/>
                      </a:lnTo>
                      <a:lnTo>
                        <a:pt x="0" y="27"/>
                      </a:lnTo>
                      <a:lnTo>
                        <a:pt x="6" y="0"/>
                      </a:lnTo>
                      <a:lnTo>
                        <a:pt x="31" y="0"/>
                      </a:lnTo>
                      <a:lnTo>
                        <a:pt x="31" y="10"/>
                      </a:lnTo>
                      <a:lnTo>
                        <a:pt x="14" y="10"/>
                      </a:lnTo>
                      <a:lnTo>
                        <a:pt x="12" y="18"/>
                      </a:lnTo>
                      <a:lnTo>
                        <a:pt x="15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6" y="18"/>
                      </a:lnTo>
                      <a:lnTo>
                        <a:pt x="29" y="21"/>
                      </a:lnTo>
                      <a:lnTo>
                        <a:pt x="32" y="24"/>
                      </a:lnTo>
                      <a:lnTo>
                        <a:pt x="33" y="29"/>
                      </a:lnTo>
                      <a:lnTo>
                        <a:pt x="33" y="33"/>
                      </a:lnTo>
                      <a:lnTo>
                        <a:pt x="33" y="37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4" y="50"/>
                      </a:lnTo>
                      <a:lnTo>
                        <a:pt x="20" y="51"/>
                      </a:lnTo>
                      <a:lnTo>
                        <a:pt x="16" y="51"/>
                      </a:lnTo>
                      <a:lnTo>
                        <a:pt x="12" y="51"/>
                      </a:lnTo>
                      <a:lnTo>
                        <a:pt x="7" y="50"/>
                      </a:lnTo>
                      <a:lnTo>
                        <a:pt x="4" y="47"/>
                      </a:lnTo>
                      <a:lnTo>
                        <a:pt x="2" y="44"/>
                      </a:lnTo>
                      <a:lnTo>
                        <a:pt x="1" y="4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4108"/>
                <p:cNvSpPr>
                  <a:spLocks noChangeShapeType="1"/>
                </p:cNvSpPr>
                <p:nvPr/>
              </p:nvSpPr>
              <p:spPr bwMode="auto">
                <a:xfrm flipV="1">
                  <a:off x="2786" y="39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4109"/>
                <p:cNvSpPr>
                  <a:spLocks noChangeShapeType="1"/>
                </p:cNvSpPr>
                <p:nvPr/>
              </p:nvSpPr>
              <p:spPr bwMode="auto">
                <a:xfrm>
                  <a:off x="2786" y="1545"/>
                  <a:ext cx="1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4110"/>
                <p:cNvSpPr>
                  <a:spLocks/>
                </p:cNvSpPr>
                <p:nvPr/>
              </p:nvSpPr>
              <p:spPr bwMode="auto">
                <a:xfrm>
                  <a:off x="2741" y="4005"/>
                  <a:ext cx="22" cy="51"/>
                </a:xfrm>
                <a:custGeom>
                  <a:avLst/>
                  <a:gdLst/>
                  <a:ahLst/>
                  <a:cxnLst>
                    <a:cxn ang="0">
                      <a:pos x="22" y="51"/>
                    </a:cxn>
                    <a:cxn ang="0">
                      <a:pos x="12" y="51"/>
                    </a:cxn>
                    <a:cxn ang="0">
                      <a:pos x="12" y="13"/>
                    </a:cxn>
                    <a:cxn ang="0">
                      <a:pos x="9" y="16"/>
                    </a:cxn>
                    <a:cxn ang="0">
                      <a:pos x="5" y="20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5" y="10"/>
                    </a:cxn>
                    <a:cxn ang="0">
                      <a:pos x="8" y="7"/>
                    </a:cxn>
                    <a:cxn ang="0">
                      <a:pos x="12" y="4"/>
                    </a:cxn>
                    <a:cxn ang="0">
                      <a:pos x="15" y="0"/>
                    </a:cxn>
                    <a:cxn ang="0">
                      <a:pos x="22" y="0"/>
                    </a:cxn>
                    <a:cxn ang="0">
                      <a:pos x="22" y="51"/>
                    </a:cxn>
                  </a:cxnLst>
                  <a:rect l="0" t="0" r="r" b="b"/>
                  <a:pathLst>
                    <a:path w="22" h="51">
                      <a:moveTo>
                        <a:pt x="22" y="51"/>
                      </a:moveTo>
                      <a:lnTo>
                        <a:pt x="12" y="51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5" y="20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2" y="4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Rectangle 4111"/>
                <p:cNvSpPr>
                  <a:spLocks noChangeArrowheads="1"/>
                </p:cNvSpPr>
                <p:nvPr/>
              </p:nvSpPr>
              <p:spPr bwMode="auto">
                <a:xfrm>
                  <a:off x="2780" y="404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4112"/>
                <p:cNvSpPr>
                  <a:spLocks noEditPoints="1"/>
                </p:cNvSpPr>
                <p:nvPr/>
              </p:nvSpPr>
              <p:spPr bwMode="auto">
                <a:xfrm>
                  <a:off x="2798" y="4005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23" y="14"/>
                    </a:cxn>
                    <a:cxn ang="0">
                      <a:pos x="22" y="12"/>
                    </a:cxn>
                    <a:cxn ang="0">
                      <a:pos x="21" y="10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5" y="8"/>
                    </a:cxn>
                    <a:cxn ang="0">
                      <a:pos x="12" y="11"/>
                    </a:cxn>
                    <a:cxn ang="0">
                      <a:pos x="11" y="14"/>
                    </a:cxn>
                    <a:cxn ang="0">
                      <a:pos x="10" y="17"/>
                    </a:cxn>
                    <a:cxn ang="0">
                      <a:pos x="9" y="23"/>
                    </a:cxn>
                    <a:cxn ang="0">
                      <a:pos x="12" y="21"/>
                    </a:cxn>
                    <a:cxn ang="0">
                      <a:pos x="16" y="18"/>
                    </a:cxn>
                    <a:cxn ang="0">
                      <a:pos x="19" y="18"/>
                    </a:cxn>
                    <a:cxn ang="0">
                      <a:pos x="22" y="18"/>
                    </a:cxn>
                    <a:cxn ang="0">
                      <a:pos x="26" y="21"/>
                    </a:cxn>
                    <a:cxn ang="0">
                      <a:pos x="29" y="23"/>
                    </a:cxn>
                    <a:cxn ang="0">
                      <a:pos x="32" y="26"/>
                    </a:cxn>
                    <a:cxn ang="0">
                      <a:pos x="33" y="30"/>
                    </a:cxn>
                    <a:cxn ang="0">
                      <a:pos x="33" y="34"/>
                    </a:cxn>
                    <a:cxn ang="0">
                      <a:pos x="33" y="40"/>
                    </a:cxn>
                    <a:cxn ang="0">
                      <a:pos x="32" y="43"/>
                    </a:cxn>
                    <a:cxn ang="0">
                      <a:pos x="29" y="46"/>
                    </a:cxn>
                    <a:cxn ang="0">
                      <a:pos x="26" y="50"/>
                    </a:cxn>
                    <a:cxn ang="0">
                      <a:pos x="22" y="51"/>
                    </a:cxn>
                    <a:cxn ang="0">
                      <a:pos x="18" y="51"/>
                    </a:cxn>
                    <a:cxn ang="0">
                      <a:pos x="13" y="51"/>
                    </a:cxn>
                    <a:cxn ang="0">
                      <a:pos x="9" y="49"/>
                    </a:cxn>
                    <a:cxn ang="0">
                      <a:pos x="6" y="45"/>
                    </a:cxn>
                    <a:cxn ang="0">
                      <a:pos x="1" y="37"/>
                    </a:cxn>
                    <a:cxn ang="0">
                      <a:pos x="0" y="25"/>
                    </a:cxn>
                    <a:cxn ang="0">
                      <a:pos x="1" y="14"/>
                    </a:cxn>
                    <a:cxn ang="0">
                      <a:pos x="6" y="5"/>
                    </a:cxn>
                    <a:cxn ang="0">
                      <a:pos x="9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6" y="1"/>
                    </a:cxn>
                    <a:cxn ang="0">
                      <a:pos x="28" y="3"/>
                    </a:cxn>
                    <a:cxn ang="0">
                      <a:pos x="30" y="5"/>
                    </a:cxn>
                    <a:cxn ang="0">
                      <a:pos x="32" y="8"/>
                    </a:cxn>
                    <a:cxn ang="0">
                      <a:pos x="33" y="13"/>
                    </a:cxn>
                    <a:cxn ang="0">
                      <a:pos x="10" y="34"/>
                    </a:cxn>
                    <a:cxn ang="0">
                      <a:pos x="11" y="37"/>
                    </a:cxn>
                    <a:cxn ang="0">
                      <a:pos x="12" y="40"/>
                    </a:cxn>
                    <a:cxn ang="0">
                      <a:pos x="15" y="42"/>
                    </a:cxn>
                    <a:cxn ang="0">
                      <a:pos x="18" y="42"/>
                    </a:cxn>
                    <a:cxn ang="0">
                      <a:pos x="20" y="42"/>
                    </a:cxn>
                    <a:cxn ang="0">
                      <a:pos x="22" y="41"/>
                    </a:cxn>
                    <a:cxn ang="0">
                      <a:pos x="23" y="39"/>
                    </a:cxn>
                    <a:cxn ang="0">
                      <a:pos x="25" y="35"/>
                    </a:cxn>
                    <a:cxn ang="0">
                      <a:pos x="23" y="32"/>
                    </a:cxn>
                    <a:cxn ang="0">
                      <a:pos x="22" y="30"/>
                    </a:cxn>
                    <a:cxn ang="0">
                      <a:pos x="20" y="27"/>
                    </a:cxn>
                    <a:cxn ang="0">
                      <a:pos x="17" y="27"/>
                    </a:cxn>
                    <a:cxn ang="0">
                      <a:pos x="15" y="27"/>
                    </a:cxn>
                    <a:cxn ang="0">
                      <a:pos x="12" y="30"/>
                    </a:cxn>
                    <a:cxn ang="0">
                      <a:pos x="10" y="32"/>
                    </a:cxn>
                    <a:cxn ang="0">
                      <a:pos x="10" y="34"/>
                    </a:cxn>
                  </a:cxnLst>
                  <a:rect l="0" t="0" r="r" b="b"/>
                  <a:pathLst>
                    <a:path w="33" h="51">
                      <a:moveTo>
                        <a:pt x="33" y="13"/>
                      </a:moveTo>
                      <a:lnTo>
                        <a:pt x="23" y="14"/>
                      </a:lnTo>
                      <a:lnTo>
                        <a:pt x="22" y="12"/>
                      </a:lnTo>
                      <a:lnTo>
                        <a:pt x="21" y="10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5" y="8"/>
                      </a:lnTo>
                      <a:lnTo>
                        <a:pt x="12" y="11"/>
                      </a:lnTo>
                      <a:lnTo>
                        <a:pt x="11" y="14"/>
                      </a:lnTo>
                      <a:lnTo>
                        <a:pt x="10" y="17"/>
                      </a:lnTo>
                      <a:lnTo>
                        <a:pt x="9" y="23"/>
                      </a:lnTo>
                      <a:lnTo>
                        <a:pt x="12" y="21"/>
                      </a:lnTo>
                      <a:lnTo>
                        <a:pt x="16" y="18"/>
                      </a:lnTo>
                      <a:lnTo>
                        <a:pt x="19" y="18"/>
                      </a:lnTo>
                      <a:lnTo>
                        <a:pt x="22" y="18"/>
                      </a:lnTo>
                      <a:lnTo>
                        <a:pt x="26" y="21"/>
                      </a:lnTo>
                      <a:lnTo>
                        <a:pt x="29" y="23"/>
                      </a:lnTo>
                      <a:lnTo>
                        <a:pt x="32" y="26"/>
                      </a:lnTo>
                      <a:lnTo>
                        <a:pt x="33" y="30"/>
                      </a:lnTo>
                      <a:lnTo>
                        <a:pt x="33" y="34"/>
                      </a:lnTo>
                      <a:lnTo>
                        <a:pt x="33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50"/>
                      </a:lnTo>
                      <a:lnTo>
                        <a:pt x="22" y="51"/>
                      </a:lnTo>
                      <a:lnTo>
                        <a:pt x="18" y="51"/>
                      </a:lnTo>
                      <a:lnTo>
                        <a:pt x="13" y="51"/>
                      </a:lnTo>
                      <a:lnTo>
                        <a:pt x="9" y="49"/>
                      </a:lnTo>
                      <a:lnTo>
                        <a:pt x="6" y="45"/>
                      </a:lnTo>
                      <a:lnTo>
                        <a:pt x="1" y="37"/>
                      </a:lnTo>
                      <a:lnTo>
                        <a:pt x="0" y="25"/>
                      </a:lnTo>
                      <a:lnTo>
                        <a:pt x="1" y="14"/>
                      </a:lnTo>
                      <a:lnTo>
                        <a:pt x="6" y="5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8"/>
                      </a:lnTo>
                      <a:lnTo>
                        <a:pt x="33" y="13"/>
                      </a:lnTo>
                      <a:close/>
                      <a:moveTo>
                        <a:pt x="10" y="34"/>
                      </a:moveTo>
                      <a:lnTo>
                        <a:pt x="11" y="37"/>
                      </a:lnTo>
                      <a:lnTo>
                        <a:pt x="12" y="40"/>
                      </a:lnTo>
                      <a:lnTo>
                        <a:pt x="15" y="42"/>
                      </a:lnTo>
                      <a:lnTo>
                        <a:pt x="18" y="42"/>
                      </a:lnTo>
                      <a:lnTo>
                        <a:pt x="20" y="42"/>
                      </a:lnTo>
                      <a:lnTo>
                        <a:pt x="22" y="41"/>
                      </a:lnTo>
                      <a:lnTo>
                        <a:pt x="23" y="39"/>
                      </a:lnTo>
                      <a:lnTo>
                        <a:pt x="25" y="35"/>
                      </a:lnTo>
                      <a:lnTo>
                        <a:pt x="23" y="32"/>
                      </a:lnTo>
                      <a:lnTo>
                        <a:pt x="22" y="30"/>
                      </a:lnTo>
                      <a:lnTo>
                        <a:pt x="20" y="27"/>
                      </a:lnTo>
                      <a:lnTo>
                        <a:pt x="17" y="27"/>
                      </a:lnTo>
                      <a:lnTo>
                        <a:pt x="15" y="27"/>
                      </a:lnTo>
                      <a:lnTo>
                        <a:pt x="12" y="30"/>
                      </a:lnTo>
                      <a:lnTo>
                        <a:pt x="10" y="32"/>
                      </a:lnTo>
                      <a:lnTo>
                        <a:pt x="1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4113"/>
                <p:cNvSpPr>
                  <a:spLocks noChangeShapeType="1"/>
                </p:cNvSpPr>
                <p:nvPr/>
              </p:nvSpPr>
              <p:spPr bwMode="auto">
                <a:xfrm flipV="1">
                  <a:off x="3117" y="39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4114"/>
                <p:cNvSpPr>
                  <a:spLocks noChangeShapeType="1"/>
                </p:cNvSpPr>
                <p:nvPr/>
              </p:nvSpPr>
              <p:spPr bwMode="auto">
                <a:xfrm>
                  <a:off x="3117" y="1545"/>
                  <a:ext cx="1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4115"/>
                <p:cNvSpPr>
                  <a:spLocks/>
                </p:cNvSpPr>
                <p:nvPr/>
              </p:nvSpPr>
              <p:spPr bwMode="auto">
                <a:xfrm>
                  <a:off x="3074" y="4005"/>
                  <a:ext cx="22" cy="51"/>
                </a:xfrm>
                <a:custGeom>
                  <a:avLst/>
                  <a:gdLst/>
                  <a:ahLst/>
                  <a:cxnLst>
                    <a:cxn ang="0">
                      <a:pos x="22" y="51"/>
                    </a:cxn>
                    <a:cxn ang="0">
                      <a:pos x="12" y="51"/>
                    </a:cxn>
                    <a:cxn ang="0">
                      <a:pos x="12" y="13"/>
                    </a:cxn>
                    <a:cxn ang="0">
                      <a:pos x="9" y="16"/>
                    </a:cxn>
                    <a:cxn ang="0">
                      <a:pos x="4" y="20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3" y="10"/>
                    </a:cxn>
                    <a:cxn ang="0">
                      <a:pos x="7" y="7"/>
                    </a:cxn>
                    <a:cxn ang="0">
                      <a:pos x="11" y="4"/>
                    </a:cxn>
                    <a:cxn ang="0">
                      <a:pos x="14" y="0"/>
                    </a:cxn>
                    <a:cxn ang="0">
                      <a:pos x="22" y="0"/>
                    </a:cxn>
                    <a:cxn ang="0">
                      <a:pos x="22" y="51"/>
                    </a:cxn>
                  </a:cxnLst>
                  <a:rect l="0" t="0" r="r" b="b"/>
                  <a:pathLst>
                    <a:path w="22" h="51">
                      <a:moveTo>
                        <a:pt x="22" y="51"/>
                      </a:moveTo>
                      <a:lnTo>
                        <a:pt x="12" y="51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Rectangle 4116"/>
                <p:cNvSpPr>
                  <a:spLocks noChangeArrowheads="1"/>
                </p:cNvSpPr>
                <p:nvPr/>
              </p:nvSpPr>
              <p:spPr bwMode="auto">
                <a:xfrm>
                  <a:off x="3113" y="404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4117"/>
                <p:cNvSpPr>
                  <a:spLocks/>
                </p:cNvSpPr>
                <p:nvPr/>
              </p:nvSpPr>
              <p:spPr bwMode="auto">
                <a:xfrm>
                  <a:off x="3131" y="4005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7"/>
                    </a:cxn>
                    <a:cxn ang="0">
                      <a:pos x="29" y="12"/>
                    </a:cxn>
                    <a:cxn ang="0">
                      <a:pos x="24" y="18"/>
                    </a:cxn>
                    <a:cxn ang="0">
                      <a:pos x="21" y="26"/>
                    </a:cxn>
                    <a:cxn ang="0">
                      <a:pos x="18" y="35"/>
                    </a:cxn>
                    <a:cxn ang="0">
                      <a:pos x="16" y="43"/>
                    </a:cxn>
                    <a:cxn ang="0">
                      <a:pos x="16" y="51"/>
                    </a:cxn>
                    <a:cxn ang="0">
                      <a:pos x="6" y="51"/>
                    </a:cxn>
                    <a:cxn ang="0">
                      <a:pos x="7" y="40"/>
                    </a:cxn>
                    <a:cxn ang="0">
                      <a:pos x="11" y="29"/>
                    </a:cxn>
                    <a:cxn ang="0">
                      <a:pos x="15" y="18"/>
                    </a:cxn>
                    <a:cxn ang="0">
                      <a:pos x="22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3" h="5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7"/>
                      </a:lnTo>
                      <a:lnTo>
                        <a:pt x="29" y="12"/>
                      </a:lnTo>
                      <a:lnTo>
                        <a:pt x="24" y="18"/>
                      </a:lnTo>
                      <a:lnTo>
                        <a:pt x="21" y="26"/>
                      </a:lnTo>
                      <a:lnTo>
                        <a:pt x="18" y="35"/>
                      </a:lnTo>
                      <a:lnTo>
                        <a:pt x="16" y="43"/>
                      </a:lnTo>
                      <a:lnTo>
                        <a:pt x="16" y="51"/>
                      </a:lnTo>
                      <a:lnTo>
                        <a:pt x="6" y="51"/>
                      </a:lnTo>
                      <a:lnTo>
                        <a:pt x="7" y="40"/>
                      </a:lnTo>
                      <a:lnTo>
                        <a:pt x="11" y="29"/>
                      </a:lnTo>
                      <a:lnTo>
                        <a:pt x="15" y="18"/>
                      </a:lnTo>
                      <a:lnTo>
                        <a:pt x="2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4118"/>
                <p:cNvSpPr>
                  <a:spLocks noChangeShapeType="1"/>
                </p:cNvSpPr>
                <p:nvPr/>
              </p:nvSpPr>
              <p:spPr bwMode="auto">
                <a:xfrm flipV="1">
                  <a:off x="3450" y="39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4119"/>
                <p:cNvSpPr>
                  <a:spLocks noChangeShapeType="1"/>
                </p:cNvSpPr>
                <p:nvPr/>
              </p:nvSpPr>
              <p:spPr bwMode="auto">
                <a:xfrm>
                  <a:off x="3450" y="1545"/>
                  <a:ext cx="1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4120"/>
                <p:cNvSpPr>
                  <a:spLocks/>
                </p:cNvSpPr>
                <p:nvPr/>
              </p:nvSpPr>
              <p:spPr bwMode="auto">
                <a:xfrm>
                  <a:off x="3405" y="4005"/>
                  <a:ext cx="22" cy="51"/>
                </a:xfrm>
                <a:custGeom>
                  <a:avLst/>
                  <a:gdLst/>
                  <a:ahLst/>
                  <a:cxnLst>
                    <a:cxn ang="0">
                      <a:pos x="22" y="51"/>
                    </a:cxn>
                    <a:cxn ang="0">
                      <a:pos x="12" y="51"/>
                    </a:cxn>
                    <a:cxn ang="0">
                      <a:pos x="12" y="13"/>
                    </a:cxn>
                    <a:cxn ang="0">
                      <a:pos x="9" y="16"/>
                    </a:cxn>
                    <a:cxn ang="0">
                      <a:pos x="4" y="20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4" y="10"/>
                    </a:cxn>
                    <a:cxn ang="0">
                      <a:pos x="8" y="7"/>
                    </a:cxn>
                    <a:cxn ang="0">
                      <a:pos x="12" y="4"/>
                    </a:cxn>
                    <a:cxn ang="0">
                      <a:pos x="14" y="0"/>
                    </a:cxn>
                    <a:cxn ang="0">
                      <a:pos x="22" y="0"/>
                    </a:cxn>
                    <a:cxn ang="0">
                      <a:pos x="22" y="51"/>
                    </a:cxn>
                  </a:cxnLst>
                  <a:rect l="0" t="0" r="r" b="b"/>
                  <a:pathLst>
                    <a:path w="22" h="51">
                      <a:moveTo>
                        <a:pt x="22" y="51"/>
                      </a:moveTo>
                      <a:lnTo>
                        <a:pt x="12" y="51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Rectangle 4121"/>
                <p:cNvSpPr>
                  <a:spLocks noChangeArrowheads="1"/>
                </p:cNvSpPr>
                <p:nvPr/>
              </p:nvSpPr>
              <p:spPr bwMode="auto">
                <a:xfrm>
                  <a:off x="3444" y="4046"/>
                  <a:ext cx="10" cy="1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4122"/>
                <p:cNvSpPr>
                  <a:spLocks noEditPoints="1"/>
                </p:cNvSpPr>
                <p:nvPr/>
              </p:nvSpPr>
              <p:spPr bwMode="auto">
                <a:xfrm>
                  <a:off x="3462" y="4005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5" y="21"/>
                    </a:cxn>
                    <a:cxn ang="0">
                      <a:pos x="1" y="15"/>
                    </a:cxn>
                    <a:cxn ang="0">
                      <a:pos x="1" y="8"/>
                    </a:cxn>
                    <a:cxn ang="0">
                      <a:pos x="5" y="3"/>
                    </a:cxn>
                    <a:cxn ang="0">
                      <a:pos x="12" y="0"/>
                    </a:cxn>
                    <a:cxn ang="0">
                      <a:pos x="22" y="0"/>
                    </a:cxn>
                    <a:cxn ang="0">
                      <a:pos x="29" y="3"/>
                    </a:cxn>
                    <a:cxn ang="0">
                      <a:pos x="32" y="8"/>
                    </a:cxn>
                    <a:cxn ang="0">
                      <a:pos x="32" y="15"/>
                    </a:cxn>
                    <a:cxn ang="0">
                      <a:pos x="29" y="21"/>
                    </a:cxn>
                    <a:cxn ang="0">
                      <a:pos x="29" y="25"/>
                    </a:cxn>
                    <a:cxn ang="0">
                      <a:pos x="33" y="31"/>
                    </a:cxn>
                    <a:cxn ang="0">
                      <a:pos x="33" y="40"/>
                    </a:cxn>
                    <a:cxn ang="0">
                      <a:pos x="29" y="46"/>
                    </a:cxn>
                    <a:cxn ang="0">
                      <a:pos x="22" y="51"/>
                    </a:cxn>
                    <a:cxn ang="0">
                      <a:pos x="13" y="51"/>
                    </a:cxn>
                    <a:cxn ang="0">
                      <a:pos x="5" y="47"/>
                    </a:cxn>
                    <a:cxn ang="0">
                      <a:pos x="1" y="41"/>
                    </a:cxn>
                    <a:cxn ang="0">
                      <a:pos x="1" y="32"/>
                    </a:cxn>
                    <a:cxn ang="0">
                      <a:pos x="5" y="25"/>
                    </a:cxn>
                    <a:cxn ang="0">
                      <a:pos x="11" y="13"/>
                    </a:cxn>
                    <a:cxn ang="0">
                      <a:pos x="12" y="17"/>
                    </a:cxn>
                    <a:cxn ang="0">
                      <a:pos x="17" y="20"/>
                    </a:cxn>
                    <a:cxn ang="0">
                      <a:pos x="21" y="17"/>
                    </a:cxn>
                    <a:cxn ang="0">
                      <a:pos x="23" y="13"/>
                    </a:cxn>
                    <a:cxn ang="0">
                      <a:pos x="21" y="8"/>
                    </a:cxn>
                    <a:cxn ang="0">
                      <a:pos x="17" y="6"/>
                    </a:cxn>
                    <a:cxn ang="0">
                      <a:pos x="12" y="8"/>
                    </a:cxn>
                    <a:cxn ang="0">
                      <a:pos x="11" y="13"/>
                    </a:cxn>
                    <a:cxn ang="0">
                      <a:pos x="10" y="39"/>
                    </a:cxn>
                    <a:cxn ang="0">
                      <a:pos x="14" y="43"/>
                    </a:cxn>
                    <a:cxn ang="0">
                      <a:pos x="20" y="43"/>
                    </a:cxn>
                    <a:cxn ang="0">
                      <a:pos x="23" y="39"/>
                    </a:cxn>
                    <a:cxn ang="0">
                      <a:pos x="23" y="32"/>
                    </a:cxn>
                    <a:cxn ang="0">
                      <a:pos x="20" y="27"/>
                    </a:cxn>
                    <a:cxn ang="0">
                      <a:pos x="14" y="27"/>
                    </a:cxn>
                    <a:cxn ang="0">
                      <a:pos x="10" y="32"/>
                    </a:cxn>
                  </a:cxnLst>
                  <a:rect l="0" t="0" r="r" b="b"/>
                  <a:pathLst>
                    <a:path w="33" h="51">
                      <a:moveTo>
                        <a:pt x="9" y="23"/>
                      </a:moveTo>
                      <a:lnTo>
                        <a:pt x="5" y="21"/>
                      </a:lnTo>
                      <a:lnTo>
                        <a:pt x="3" y="18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9" y="3"/>
                      </a:lnTo>
                      <a:lnTo>
                        <a:pt x="31" y="5"/>
                      </a:lnTo>
                      <a:lnTo>
                        <a:pt x="32" y="8"/>
                      </a:lnTo>
                      <a:lnTo>
                        <a:pt x="33" y="12"/>
                      </a:lnTo>
                      <a:lnTo>
                        <a:pt x="32" y="15"/>
                      </a:lnTo>
                      <a:lnTo>
                        <a:pt x="31" y="18"/>
                      </a:lnTo>
                      <a:lnTo>
                        <a:pt x="29" y="21"/>
                      </a:lnTo>
                      <a:lnTo>
                        <a:pt x="26" y="23"/>
                      </a:lnTo>
                      <a:lnTo>
                        <a:pt x="29" y="25"/>
                      </a:lnTo>
                      <a:lnTo>
                        <a:pt x="31" y="27"/>
                      </a:lnTo>
                      <a:lnTo>
                        <a:pt x="33" y="31"/>
                      </a:lnTo>
                      <a:lnTo>
                        <a:pt x="33" y="35"/>
                      </a:lnTo>
                      <a:lnTo>
                        <a:pt x="33" y="40"/>
                      </a:lnTo>
                      <a:lnTo>
                        <a:pt x="32" y="43"/>
                      </a:lnTo>
                      <a:lnTo>
                        <a:pt x="29" y="46"/>
                      </a:lnTo>
                      <a:lnTo>
                        <a:pt x="26" y="50"/>
                      </a:lnTo>
                      <a:lnTo>
                        <a:pt x="22" y="51"/>
                      </a:lnTo>
                      <a:lnTo>
                        <a:pt x="18" y="51"/>
                      </a:lnTo>
                      <a:lnTo>
                        <a:pt x="13" y="51"/>
                      </a:lnTo>
                      <a:lnTo>
                        <a:pt x="9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1" y="41"/>
                      </a:lnTo>
                      <a:lnTo>
                        <a:pt x="0" y="35"/>
                      </a:lnTo>
                      <a:lnTo>
                        <a:pt x="1" y="32"/>
                      </a:lnTo>
                      <a:lnTo>
                        <a:pt x="2" y="29"/>
                      </a:lnTo>
                      <a:lnTo>
                        <a:pt x="5" y="25"/>
                      </a:lnTo>
                      <a:lnTo>
                        <a:pt x="9" y="23"/>
                      </a:lnTo>
                      <a:close/>
                      <a:moveTo>
                        <a:pt x="11" y="13"/>
                      </a:moveTo>
                      <a:lnTo>
                        <a:pt x="11" y="15"/>
                      </a:lnTo>
                      <a:lnTo>
                        <a:pt x="12" y="17"/>
                      </a:lnTo>
                      <a:lnTo>
                        <a:pt x="14" y="18"/>
                      </a:lnTo>
                      <a:lnTo>
                        <a:pt x="17" y="20"/>
                      </a:lnTo>
                      <a:lnTo>
                        <a:pt x="20" y="18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3" y="11"/>
                      </a:ln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17" y="6"/>
                      </a:lnTo>
                      <a:lnTo>
                        <a:pt x="14" y="7"/>
                      </a:lnTo>
                      <a:lnTo>
                        <a:pt x="12" y="8"/>
                      </a:lnTo>
                      <a:lnTo>
                        <a:pt x="11" y="11"/>
                      </a:lnTo>
                      <a:lnTo>
                        <a:pt x="11" y="13"/>
                      </a:lnTo>
                      <a:close/>
                      <a:moveTo>
                        <a:pt x="10" y="35"/>
                      </a:moveTo>
                      <a:lnTo>
                        <a:pt x="10" y="39"/>
                      </a:lnTo>
                      <a:lnTo>
                        <a:pt x="12" y="42"/>
                      </a:lnTo>
                      <a:lnTo>
                        <a:pt x="14" y="43"/>
                      </a:lnTo>
                      <a:lnTo>
                        <a:pt x="17" y="44"/>
                      </a:lnTo>
                      <a:lnTo>
                        <a:pt x="20" y="43"/>
                      </a:lnTo>
                      <a:lnTo>
                        <a:pt x="22" y="42"/>
                      </a:lnTo>
                      <a:lnTo>
                        <a:pt x="23" y="39"/>
                      </a:lnTo>
                      <a:lnTo>
                        <a:pt x="24" y="35"/>
                      </a:lnTo>
                      <a:lnTo>
                        <a:pt x="23" y="32"/>
                      </a:lnTo>
                      <a:lnTo>
                        <a:pt x="22" y="29"/>
                      </a:lnTo>
                      <a:lnTo>
                        <a:pt x="20" y="27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12" y="30"/>
                      </a:lnTo>
                      <a:lnTo>
                        <a:pt x="10" y="32"/>
                      </a:lnTo>
                      <a:lnTo>
                        <a:pt x="1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4123"/>
                <p:cNvSpPr>
                  <a:spLocks noChangeShapeType="1"/>
                </p:cNvSpPr>
                <p:nvPr/>
              </p:nvSpPr>
              <p:spPr bwMode="auto">
                <a:xfrm flipV="1">
                  <a:off x="3781" y="39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4124"/>
                <p:cNvSpPr>
                  <a:spLocks noChangeShapeType="1"/>
                </p:cNvSpPr>
                <p:nvPr/>
              </p:nvSpPr>
              <p:spPr bwMode="auto">
                <a:xfrm>
                  <a:off x="3781" y="1545"/>
                  <a:ext cx="1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4125"/>
                <p:cNvSpPr>
                  <a:spLocks/>
                </p:cNvSpPr>
                <p:nvPr/>
              </p:nvSpPr>
              <p:spPr bwMode="auto">
                <a:xfrm>
                  <a:off x="3737" y="4005"/>
                  <a:ext cx="23" cy="51"/>
                </a:xfrm>
                <a:custGeom>
                  <a:avLst/>
                  <a:gdLst/>
                  <a:ahLst/>
                  <a:cxnLst>
                    <a:cxn ang="0">
                      <a:pos x="23" y="51"/>
                    </a:cxn>
                    <a:cxn ang="0">
                      <a:pos x="13" y="51"/>
                    </a:cxn>
                    <a:cxn ang="0">
                      <a:pos x="13" y="13"/>
                    </a:cxn>
                    <a:cxn ang="0">
                      <a:pos x="9" y="16"/>
                    </a:cxn>
                    <a:cxn ang="0">
                      <a:pos x="5" y="20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4" y="10"/>
                    </a:cxn>
                    <a:cxn ang="0">
                      <a:pos x="8" y="7"/>
                    </a:cxn>
                    <a:cxn ang="0">
                      <a:pos x="12" y="4"/>
                    </a:cxn>
                    <a:cxn ang="0">
                      <a:pos x="15" y="0"/>
                    </a:cxn>
                    <a:cxn ang="0">
                      <a:pos x="23" y="0"/>
                    </a:cxn>
                    <a:cxn ang="0">
                      <a:pos x="23" y="51"/>
                    </a:cxn>
                  </a:cxnLst>
                  <a:rect l="0" t="0" r="r" b="b"/>
                  <a:pathLst>
                    <a:path w="23" h="51">
                      <a:moveTo>
                        <a:pt x="23" y="51"/>
                      </a:moveTo>
                      <a:lnTo>
                        <a:pt x="13" y="51"/>
                      </a:lnTo>
                      <a:lnTo>
                        <a:pt x="13" y="13"/>
                      </a:lnTo>
                      <a:lnTo>
                        <a:pt x="9" y="16"/>
                      </a:lnTo>
                      <a:lnTo>
                        <a:pt x="5" y="20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2" y="4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23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Rectangle 4126"/>
                <p:cNvSpPr>
                  <a:spLocks noChangeArrowheads="1"/>
                </p:cNvSpPr>
                <p:nvPr/>
              </p:nvSpPr>
              <p:spPr bwMode="auto">
                <a:xfrm>
                  <a:off x="3776" y="4046"/>
                  <a:ext cx="11" cy="1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4127"/>
                <p:cNvSpPr>
                  <a:spLocks noEditPoints="1"/>
                </p:cNvSpPr>
                <p:nvPr/>
              </p:nvSpPr>
              <p:spPr bwMode="auto">
                <a:xfrm>
                  <a:off x="3794" y="4005"/>
                  <a:ext cx="34" cy="51"/>
                </a:xfrm>
                <a:custGeom>
                  <a:avLst/>
                  <a:gdLst/>
                  <a:ahLst/>
                  <a:cxnLst>
                    <a:cxn ang="0">
                      <a:pos x="1" y="37"/>
                    </a:cxn>
                    <a:cxn ang="0">
                      <a:pos x="10" y="36"/>
                    </a:cxn>
                    <a:cxn ang="0">
                      <a:pos x="11" y="39"/>
                    </a:cxn>
                    <a:cxn ang="0">
                      <a:pos x="13" y="41"/>
                    </a:cxn>
                    <a:cxn ang="0">
                      <a:pos x="15" y="42"/>
                    </a:cxn>
                    <a:cxn ang="0">
                      <a:pos x="17" y="42"/>
                    </a:cxn>
                    <a:cxn ang="0">
                      <a:pos x="19" y="42"/>
                    </a:cxn>
                    <a:cxn ang="0">
                      <a:pos x="22" y="40"/>
                    </a:cxn>
                    <a:cxn ang="0">
                      <a:pos x="24" y="36"/>
                    </a:cxn>
                    <a:cxn ang="0">
                      <a:pos x="24" y="33"/>
                    </a:cxn>
                    <a:cxn ang="0">
                      <a:pos x="25" y="27"/>
                    </a:cxn>
                    <a:cxn ang="0">
                      <a:pos x="23" y="30"/>
                    </a:cxn>
                    <a:cxn ang="0">
                      <a:pos x="19" y="32"/>
                    </a:cxn>
                    <a:cxn ang="0">
                      <a:pos x="16" y="32"/>
                    </a:cxn>
                    <a:cxn ang="0">
                      <a:pos x="11" y="32"/>
                    </a:cxn>
                    <a:cxn ang="0">
                      <a:pos x="8" y="30"/>
                    </a:cxn>
                    <a:cxn ang="0">
                      <a:pos x="5" y="27"/>
                    </a:cxn>
                    <a:cxn ang="0">
                      <a:pos x="3" y="24"/>
                    </a:cxn>
                    <a:cxn ang="0">
                      <a:pos x="0" y="21"/>
                    </a:cxn>
                    <a:cxn ang="0">
                      <a:pos x="0" y="16"/>
                    </a:cxn>
                    <a:cxn ang="0">
                      <a:pos x="0" y="11"/>
                    </a:cxn>
                    <a:cxn ang="0">
                      <a:pos x="3" y="7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6" y="0"/>
                    </a:cxn>
                    <a:cxn ang="0">
                      <a:pos x="22" y="0"/>
                    </a:cxn>
                    <a:cxn ang="0">
                      <a:pos x="25" y="2"/>
                    </a:cxn>
                    <a:cxn ang="0">
                      <a:pos x="29" y="5"/>
                    </a:cxn>
                    <a:cxn ang="0">
                      <a:pos x="33" y="13"/>
                    </a:cxn>
                    <a:cxn ang="0">
                      <a:pos x="34" y="25"/>
                    </a:cxn>
                    <a:cxn ang="0">
                      <a:pos x="33" y="36"/>
                    </a:cxn>
                    <a:cxn ang="0">
                      <a:pos x="28" y="45"/>
                    </a:cxn>
                    <a:cxn ang="0">
                      <a:pos x="25" y="49"/>
                    </a:cxn>
                    <a:cxn ang="0">
                      <a:pos x="20" y="51"/>
                    </a:cxn>
                    <a:cxn ang="0">
                      <a:pos x="15" y="51"/>
                    </a:cxn>
                    <a:cxn ang="0">
                      <a:pos x="11" y="51"/>
                    </a:cxn>
                    <a:cxn ang="0">
                      <a:pos x="8" y="50"/>
                    </a:cxn>
                    <a:cxn ang="0">
                      <a:pos x="6" y="47"/>
                    </a:cxn>
                    <a:cxn ang="0">
                      <a:pos x="4" y="45"/>
                    </a:cxn>
                    <a:cxn ang="0">
                      <a:pos x="3" y="42"/>
                    </a:cxn>
                    <a:cxn ang="0">
                      <a:pos x="1" y="37"/>
                    </a:cxn>
                    <a:cxn ang="0">
                      <a:pos x="24" y="16"/>
                    </a:cxn>
                    <a:cxn ang="0">
                      <a:pos x="24" y="13"/>
                    </a:cxn>
                    <a:cxn ang="0">
                      <a:pos x="22" y="11"/>
                    </a:cxn>
                    <a:cxn ang="0">
                      <a:pos x="19" y="8"/>
                    </a:cxn>
                    <a:cxn ang="0">
                      <a:pos x="17" y="8"/>
                    </a:cxn>
                    <a:cxn ang="0">
                      <a:pos x="14" y="8"/>
                    </a:cxn>
                    <a:cxn ang="0">
                      <a:pos x="11" y="10"/>
                    </a:cxn>
                    <a:cxn ang="0">
                      <a:pos x="10" y="12"/>
                    </a:cxn>
                    <a:cxn ang="0">
                      <a:pos x="10" y="15"/>
                    </a:cxn>
                    <a:cxn ang="0">
                      <a:pos x="10" y="18"/>
                    </a:cxn>
                    <a:cxn ang="0">
                      <a:pos x="11" y="21"/>
                    </a:cxn>
                    <a:cxn ang="0">
                      <a:pos x="15" y="23"/>
                    </a:cxn>
                    <a:cxn ang="0">
                      <a:pos x="17" y="23"/>
                    </a:cxn>
                    <a:cxn ang="0">
                      <a:pos x="20" y="23"/>
                    </a:cxn>
                    <a:cxn ang="0">
                      <a:pos x="23" y="21"/>
                    </a:cxn>
                    <a:cxn ang="0">
                      <a:pos x="24" y="18"/>
                    </a:cxn>
                    <a:cxn ang="0">
                      <a:pos x="24" y="16"/>
                    </a:cxn>
                  </a:cxnLst>
                  <a:rect l="0" t="0" r="r" b="b"/>
                  <a:pathLst>
                    <a:path w="34" h="51">
                      <a:moveTo>
                        <a:pt x="1" y="37"/>
                      </a:moveTo>
                      <a:lnTo>
                        <a:pt x="10" y="36"/>
                      </a:lnTo>
                      <a:lnTo>
                        <a:pt x="11" y="39"/>
                      </a:lnTo>
                      <a:lnTo>
                        <a:pt x="13" y="41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2"/>
                      </a:lnTo>
                      <a:lnTo>
                        <a:pt x="22" y="40"/>
                      </a:lnTo>
                      <a:lnTo>
                        <a:pt x="24" y="36"/>
                      </a:lnTo>
                      <a:lnTo>
                        <a:pt x="24" y="33"/>
                      </a:lnTo>
                      <a:lnTo>
                        <a:pt x="25" y="27"/>
                      </a:lnTo>
                      <a:lnTo>
                        <a:pt x="23" y="30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1" y="32"/>
                      </a:lnTo>
                      <a:lnTo>
                        <a:pt x="8" y="30"/>
                      </a:lnTo>
                      <a:lnTo>
                        <a:pt x="5" y="27"/>
                      </a:lnTo>
                      <a:lnTo>
                        <a:pt x="3" y="24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9" y="5"/>
                      </a:lnTo>
                      <a:lnTo>
                        <a:pt x="33" y="13"/>
                      </a:lnTo>
                      <a:lnTo>
                        <a:pt x="34" y="25"/>
                      </a:lnTo>
                      <a:lnTo>
                        <a:pt x="33" y="36"/>
                      </a:lnTo>
                      <a:lnTo>
                        <a:pt x="28" y="45"/>
                      </a:lnTo>
                      <a:lnTo>
                        <a:pt x="25" y="49"/>
                      </a:lnTo>
                      <a:lnTo>
                        <a:pt x="20" y="51"/>
                      </a:lnTo>
                      <a:lnTo>
                        <a:pt x="15" y="51"/>
                      </a:lnTo>
                      <a:lnTo>
                        <a:pt x="11" y="51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4" y="45"/>
                      </a:lnTo>
                      <a:lnTo>
                        <a:pt x="3" y="42"/>
                      </a:lnTo>
                      <a:lnTo>
                        <a:pt x="1" y="37"/>
                      </a:lnTo>
                      <a:close/>
                      <a:moveTo>
                        <a:pt x="24" y="16"/>
                      </a:moveTo>
                      <a:lnTo>
                        <a:pt x="24" y="13"/>
                      </a:lnTo>
                      <a:lnTo>
                        <a:pt x="22" y="11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4" y="8"/>
                      </a:lnTo>
                      <a:lnTo>
                        <a:pt x="11" y="10"/>
                      </a:lnTo>
                      <a:lnTo>
                        <a:pt x="10" y="12"/>
                      </a:lnTo>
                      <a:lnTo>
                        <a:pt x="10" y="15"/>
                      </a:lnTo>
                      <a:lnTo>
                        <a:pt x="10" y="18"/>
                      </a:lnTo>
                      <a:lnTo>
                        <a:pt x="11" y="21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3" y="21"/>
                      </a:lnTo>
                      <a:lnTo>
                        <a:pt x="24" y="18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4128"/>
                <p:cNvSpPr>
                  <a:spLocks noChangeShapeType="1"/>
                </p:cNvSpPr>
                <p:nvPr/>
              </p:nvSpPr>
              <p:spPr bwMode="auto">
                <a:xfrm flipV="1">
                  <a:off x="4113" y="39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4129"/>
                <p:cNvSpPr>
                  <a:spLocks noChangeShapeType="1"/>
                </p:cNvSpPr>
                <p:nvPr/>
              </p:nvSpPr>
              <p:spPr bwMode="auto">
                <a:xfrm>
                  <a:off x="4113" y="1545"/>
                  <a:ext cx="1" cy="2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4130"/>
                <p:cNvSpPr>
                  <a:spLocks/>
                </p:cNvSpPr>
                <p:nvPr/>
              </p:nvSpPr>
              <p:spPr bwMode="auto">
                <a:xfrm>
                  <a:off x="4097" y="4005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33" y="41"/>
                    </a:cxn>
                    <a:cxn ang="0">
                      <a:pos x="33" y="51"/>
                    </a:cxn>
                    <a:cxn ang="0">
                      <a:pos x="0" y="51"/>
                    </a:cxn>
                    <a:cxn ang="0">
                      <a:pos x="1" y="45"/>
                    </a:cxn>
                    <a:cxn ang="0">
                      <a:pos x="3" y="41"/>
                    </a:cxn>
                    <a:cxn ang="0">
                      <a:pos x="5" y="37"/>
                    </a:cxn>
                    <a:cxn ang="0">
                      <a:pos x="9" y="33"/>
                    </a:cxn>
                    <a:cxn ang="0">
                      <a:pos x="13" y="29"/>
                    </a:cxn>
                    <a:cxn ang="0">
                      <a:pos x="18" y="25"/>
                    </a:cxn>
                    <a:cxn ang="0">
                      <a:pos x="20" y="23"/>
                    </a:cxn>
                    <a:cxn ang="0">
                      <a:pos x="21" y="21"/>
                    </a:cxn>
                    <a:cxn ang="0">
                      <a:pos x="23" y="17"/>
                    </a:cxn>
                    <a:cxn ang="0">
                      <a:pos x="23" y="15"/>
                    </a:cxn>
                    <a:cxn ang="0">
                      <a:pos x="23" y="12"/>
                    </a:cxn>
                    <a:cxn ang="0">
                      <a:pos x="21" y="10"/>
                    </a:cxn>
                    <a:cxn ang="0">
                      <a:pos x="20" y="8"/>
                    </a:cxn>
                    <a:cxn ang="0">
                      <a:pos x="16" y="8"/>
                    </a:cxn>
                    <a:cxn ang="0">
                      <a:pos x="14" y="8"/>
                    </a:cxn>
                    <a:cxn ang="0">
                      <a:pos x="12" y="10"/>
                    </a:cxn>
                    <a:cxn ang="0">
                      <a:pos x="11" y="12"/>
                    </a:cxn>
                    <a:cxn ang="0">
                      <a:pos x="10" y="15"/>
                    </a:cxn>
                    <a:cxn ang="0">
                      <a:pos x="0" y="15"/>
                    </a:cxn>
                    <a:cxn ang="0">
                      <a:pos x="1" y="10"/>
                    </a:cxn>
                    <a:cxn ang="0">
                      <a:pos x="3" y="6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5" y="1"/>
                    </a:cxn>
                    <a:cxn ang="0">
                      <a:pos x="29" y="3"/>
                    </a:cxn>
                    <a:cxn ang="0">
                      <a:pos x="31" y="6"/>
                    </a:cxn>
                    <a:cxn ang="0">
                      <a:pos x="32" y="10"/>
                    </a:cxn>
                    <a:cxn ang="0">
                      <a:pos x="33" y="13"/>
                    </a:cxn>
                    <a:cxn ang="0">
                      <a:pos x="32" y="16"/>
                    </a:cxn>
                    <a:cxn ang="0">
                      <a:pos x="32" y="20"/>
                    </a:cxn>
                    <a:cxn ang="0">
                      <a:pos x="30" y="23"/>
                    </a:cxn>
                    <a:cxn ang="0">
                      <a:pos x="28" y="26"/>
                    </a:cxn>
                    <a:cxn ang="0">
                      <a:pos x="26" y="27"/>
                    </a:cxn>
                    <a:cxn ang="0">
                      <a:pos x="24" y="30"/>
                    </a:cxn>
                    <a:cxn ang="0">
                      <a:pos x="22" y="33"/>
                    </a:cxn>
                    <a:cxn ang="0">
                      <a:pos x="19" y="35"/>
                    </a:cxn>
                    <a:cxn ang="0">
                      <a:pos x="16" y="36"/>
                    </a:cxn>
                    <a:cxn ang="0">
                      <a:pos x="15" y="39"/>
                    </a:cxn>
                    <a:cxn ang="0">
                      <a:pos x="14" y="40"/>
                    </a:cxn>
                    <a:cxn ang="0">
                      <a:pos x="14" y="41"/>
                    </a:cxn>
                    <a:cxn ang="0">
                      <a:pos x="33" y="41"/>
                    </a:cxn>
                  </a:cxnLst>
                  <a:rect l="0" t="0" r="r" b="b"/>
                  <a:pathLst>
                    <a:path w="33" h="51">
                      <a:moveTo>
                        <a:pt x="33" y="41"/>
                      </a:moveTo>
                      <a:lnTo>
                        <a:pt x="33" y="51"/>
                      </a:lnTo>
                      <a:lnTo>
                        <a:pt x="0" y="51"/>
                      </a:lnTo>
                      <a:lnTo>
                        <a:pt x="1" y="45"/>
                      </a:lnTo>
                      <a:lnTo>
                        <a:pt x="3" y="41"/>
                      </a:lnTo>
                      <a:lnTo>
                        <a:pt x="5" y="37"/>
                      </a:lnTo>
                      <a:lnTo>
                        <a:pt x="9" y="33"/>
                      </a:lnTo>
                      <a:lnTo>
                        <a:pt x="13" y="29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10" y="15"/>
                      </a:lnTo>
                      <a:lnTo>
                        <a:pt x="0" y="15"/>
                      </a:lnTo>
                      <a:lnTo>
                        <a:pt x="1" y="10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9" y="3"/>
                      </a:lnTo>
                      <a:lnTo>
                        <a:pt x="31" y="6"/>
                      </a:lnTo>
                      <a:lnTo>
                        <a:pt x="32" y="10"/>
                      </a:lnTo>
                      <a:lnTo>
                        <a:pt x="33" y="13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0" y="23"/>
                      </a:lnTo>
                      <a:lnTo>
                        <a:pt x="28" y="26"/>
                      </a:lnTo>
                      <a:lnTo>
                        <a:pt x="26" y="27"/>
                      </a:lnTo>
                      <a:lnTo>
                        <a:pt x="24" y="30"/>
                      </a:lnTo>
                      <a:lnTo>
                        <a:pt x="22" y="33"/>
                      </a:lnTo>
                      <a:lnTo>
                        <a:pt x="19" y="35"/>
                      </a:lnTo>
                      <a:lnTo>
                        <a:pt x="16" y="36"/>
                      </a:lnTo>
                      <a:lnTo>
                        <a:pt x="15" y="39"/>
                      </a:lnTo>
                      <a:lnTo>
                        <a:pt x="14" y="40"/>
                      </a:lnTo>
                      <a:lnTo>
                        <a:pt x="14" y="41"/>
                      </a:lnTo>
                      <a:lnTo>
                        <a:pt x="33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4131"/>
                <p:cNvSpPr>
                  <a:spLocks noChangeShapeType="1"/>
                </p:cNvSpPr>
                <p:nvPr/>
              </p:nvSpPr>
              <p:spPr bwMode="auto">
                <a:xfrm>
                  <a:off x="2121" y="3974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4132"/>
                <p:cNvSpPr>
                  <a:spLocks noChangeShapeType="1"/>
                </p:cNvSpPr>
                <p:nvPr/>
              </p:nvSpPr>
              <p:spPr bwMode="auto">
                <a:xfrm flipH="1">
                  <a:off x="4089" y="3974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4133"/>
                <p:cNvSpPr>
                  <a:spLocks noEditPoints="1"/>
                </p:cNvSpPr>
                <p:nvPr/>
              </p:nvSpPr>
              <p:spPr bwMode="auto">
                <a:xfrm>
                  <a:off x="2072" y="3950"/>
                  <a:ext cx="33" cy="52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21" y="1"/>
                    </a:cxn>
                    <a:cxn ang="0">
                      <a:pos x="25" y="2"/>
                    </a:cxn>
                    <a:cxn ang="0">
                      <a:pos x="29" y="5"/>
                    </a:cxn>
                    <a:cxn ang="0">
                      <a:pos x="32" y="14"/>
                    </a:cxn>
                    <a:cxn ang="0">
                      <a:pos x="33" y="27"/>
                    </a:cxn>
                    <a:cxn ang="0">
                      <a:pos x="32" y="39"/>
                    </a:cxn>
                    <a:cxn ang="0">
                      <a:pos x="29" y="47"/>
                    </a:cxn>
                    <a:cxn ang="0">
                      <a:pos x="25" y="50"/>
                    </a:cxn>
                    <a:cxn ang="0">
                      <a:pos x="21" y="51"/>
                    </a:cxn>
                    <a:cxn ang="0">
                      <a:pos x="16" y="52"/>
                    </a:cxn>
                    <a:cxn ang="0">
                      <a:pos x="12" y="51"/>
                    </a:cxn>
                    <a:cxn ang="0">
                      <a:pos x="9" y="50"/>
                    </a:cxn>
                    <a:cxn ang="0">
                      <a:pos x="4" y="47"/>
                    </a:cxn>
                    <a:cxn ang="0">
                      <a:pos x="1" y="39"/>
                    </a:cxn>
                    <a:cxn ang="0">
                      <a:pos x="0" y="27"/>
                    </a:cxn>
                    <a:cxn ang="0">
                      <a:pos x="1" y="13"/>
                    </a:cxn>
                    <a:cxn ang="0">
                      <a:pos x="5" y="5"/>
                    </a:cxn>
                    <a:cxn ang="0">
                      <a:pos x="9" y="2"/>
                    </a:cxn>
                    <a:cxn ang="0">
                      <a:pos x="12" y="1"/>
                    </a:cxn>
                    <a:cxn ang="0">
                      <a:pos x="16" y="0"/>
                    </a:cxn>
                    <a:cxn ang="0">
                      <a:pos x="16" y="9"/>
                    </a:cxn>
                    <a:cxn ang="0">
                      <a:pos x="15" y="10"/>
                    </a:cxn>
                    <a:cxn ang="0">
                      <a:pos x="13" y="10"/>
                    </a:cxn>
                    <a:cxn ang="0">
                      <a:pos x="12" y="12"/>
                    </a:cxn>
                    <a:cxn ang="0">
                      <a:pos x="11" y="14"/>
                    </a:cxn>
                    <a:cxn ang="0">
                      <a:pos x="10" y="17"/>
                    </a:cxn>
                    <a:cxn ang="0">
                      <a:pos x="10" y="21"/>
                    </a:cxn>
                    <a:cxn ang="0">
                      <a:pos x="10" y="27"/>
                    </a:cxn>
                    <a:cxn ang="0">
                      <a:pos x="10" y="31"/>
                    </a:cxn>
                    <a:cxn ang="0">
                      <a:pos x="10" y="36"/>
                    </a:cxn>
                    <a:cxn ang="0">
                      <a:pos x="11" y="38"/>
                    </a:cxn>
                    <a:cxn ang="0">
                      <a:pos x="12" y="41"/>
                    </a:cxn>
                    <a:cxn ang="0">
                      <a:pos x="13" y="42"/>
                    </a:cxn>
                    <a:cxn ang="0">
                      <a:pos x="15" y="43"/>
                    </a:cxn>
                    <a:cxn ang="0">
                      <a:pos x="16" y="43"/>
                    </a:cxn>
                    <a:cxn ang="0">
                      <a:pos x="19" y="43"/>
                    </a:cxn>
                    <a:cxn ang="0">
                      <a:pos x="21" y="42"/>
                    </a:cxn>
                    <a:cxn ang="0">
                      <a:pos x="22" y="41"/>
                    </a:cxn>
                    <a:cxn ang="0">
                      <a:pos x="23" y="39"/>
                    </a:cxn>
                    <a:cxn ang="0">
                      <a:pos x="23" y="36"/>
                    </a:cxn>
                    <a:cxn ang="0">
                      <a:pos x="24" y="31"/>
                    </a:cxn>
                    <a:cxn ang="0">
                      <a:pos x="24" y="27"/>
                    </a:cxn>
                    <a:cxn ang="0">
                      <a:pos x="24" y="21"/>
                    </a:cxn>
                    <a:cxn ang="0">
                      <a:pos x="23" y="18"/>
                    </a:cxn>
                    <a:cxn ang="0">
                      <a:pos x="23" y="14"/>
                    </a:cxn>
                    <a:cxn ang="0">
                      <a:pos x="22" y="12"/>
                    </a:cxn>
                    <a:cxn ang="0">
                      <a:pos x="20" y="10"/>
                    </a:cxn>
                    <a:cxn ang="0">
                      <a:pos x="19" y="10"/>
                    </a:cxn>
                    <a:cxn ang="0">
                      <a:pos x="16" y="9"/>
                    </a:cxn>
                  </a:cxnLst>
                  <a:rect l="0" t="0" r="r" b="b"/>
                  <a:pathLst>
                    <a:path w="33" h="52">
                      <a:moveTo>
                        <a:pt x="16" y="0"/>
                      </a:moveTo>
                      <a:lnTo>
                        <a:pt x="21" y="1"/>
                      </a:lnTo>
                      <a:lnTo>
                        <a:pt x="25" y="2"/>
                      </a:lnTo>
                      <a:lnTo>
                        <a:pt x="29" y="5"/>
                      </a:lnTo>
                      <a:lnTo>
                        <a:pt x="32" y="14"/>
                      </a:lnTo>
                      <a:lnTo>
                        <a:pt x="33" y="27"/>
                      </a:lnTo>
                      <a:lnTo>
                        <a:pt x="32" y="39"/>
                      </a:lnTo>
                      <a:lnTo>
                        <a:pt x="29" y="47"/>
                      </a:lnTo>
                      <a:lnTo>
                        <a:pt x="25" y="50"/>
                      </a:lnTo>
                      <a:lnTo>
                        <a:pt x="21" y="51"/>
                      </a:lnTo>
                      <a:lnTo>
                        <a:pt x="16" y="52"/>
                      </a:lnTo>
                      <a:lnTo>
                        <a:pt x="12" y="51"/>
                      </a:lnTo>
                      <a:lnTo>
                        <a:pt x="9" y="50"/>
                      </a:lnTo>
                      <a:lnTo>
                        <a:pt x="4" y="47"/>
                      </a:lnTo>
                      <a:lnTo>
                        <a:pt x="1" y="39"/>
                      </a:lnTo>
                      <a:lnTo>
                        <a:pt x="0" y="27"/>
                      </a:lnTo>
                      <a:lnTo>
                        <a:pt x="1" y="13"/>
                      </a:lnTo>
                      <a:lnTo>
                        <a:pt x="5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close/>
                      <a:moveTo>
                        <a:pt x="16" y="9"/>
                      </a:move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2" y="12"/>
                      </a:lnTo>
                      <a:lnTo>
                        <a:pt x="11" y="14"/>
                      </a:lnTo>
                      <a:lnTo>
                        <a:pt x="10" y="17"/>
                      </a:lnTo>
                      <a:lnTo>
                        <a:pt x="10" y="21"/>
                      </a:lnTo>
                      <a:lnTo>
                        <a:pt x="10" y="27"/>
                      </a:lnTo>
                      <a:lnTo>
                        <a:pt x="10" y="31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41"/>
                      </a:lnTo>
                      <a:lnTo>
                        <a:pt x="13" y="42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9" y="43"/>
                      </a:lnTo>
                      <a:lnTo>
                        <a:pt x="21" y="42"/>
                      </a:lnTo>
                      <a:lnTo>
                        <a:pt x="22" y="41"/>
                      </a:lnTo>
                      <a:lnTo>
                        <a:pt x="23" y="39"/>
                      </a:lnTo>
                      <a:lnTo>
                        <a:pt x="23" y="36"/>
                      </a:lnTo>
                      <a:lnTo>
                        <a:pt x="24" y="31"/>
                      </a:lnTo>
                      <a:lnTo>
                        <a:pt x="24" y="27"/>
                      </a:lnTo>
                      <a:lnTo>
                        <a:pt x="24" y="21"/>
                      </a:lnTo>
                      <a:lnTo>
                        <a:pt x="23" y="18"/>
                      </a:lnTo>
                      <a:lnTo>
                        <a:pt x="23" y="14"/>
                      </a:lnTo>
                      <a:lnTo>
                        <a:pt x="22" y="12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4134"/>
                <p:cNvSpPr>
                  <a:spLocks noChangeShapeType="1"/>
                </p:cNvSpPr>
                <p:nvPr/>
              </p:nvSpPr>
              <p:spPr bwMode="auto">
                <a:xfrm>
                  <a:off x="2121" y="3731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4135"/>
                <p:cNvSpPr>
                  <a:spLocks noChangeShapeType="1"/>
                </p:cNvSpPr>
                <p:nvPr/>
              </p:nvSpPr>
              <p:spPr bwMode="auto">
                <a:xfrm flipH="1">
                  <a:off x="4089" y="3731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4136"/>
                <p:cNvSpPr>
                  <a:spLocks/>
                </p:cNvSpPr>
                <p:nvPr/>
              </p:nvSpPr>
              <p:spPr bwMode="auto">
                <a:xfrm>
                  <a:off x="2035" y="3708"/>
                  <a:ext cx="22" cy="51"/>
                </a:xfrm>
                <a:custGeom>
                  <a:avLst/>
                  <a:gdLst/>
                  <a:ahLst/>
                  <a:cxnLst>
                    <a:cxn ang="0">
                      <a:pos x="22" y="51"/>
                    </a:cxn>
                    <a:cxn ang="0">
                      <a:pos x="12" y="51"/>
                    </a:cxn>
                    <a:cxn ang="0">
                      <a:pos x="12" y="13"/>
                    </a:cxn>
                    <a:cxn ang="0">
                      <a:pos x="9" y="16"/>
                    </a:cxn>
                    <a:cxn ang="0">
                      <a:pos x="4" y="20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3" y="10"/>
                    </a:cxn>
                    <a:cxn ang="0">
                      <a:pos x="8" y="8"/>
                    </a:cxn>
                    <a:cxn ang="0">
                      <a:pos x="11" y="4"/>
                    </a:cxn>
                    <a:cxn ang="0">
                      <a:pos x="14" y="0"/>
                    </a:cxn>
                    <a:cxn ang="0">
                      <a:pos x="22" y="0"/>
                    </a:cxn>
                    <a:cxn ang="0">
                      <a:pos x="22" y="51"/>
                    </a:cxn>
                  </a:cxnLst>
                  <a:rect l="0" t="0" r="r" b="b"/>
                  <a:pathLst>
                    <a:path w="22" h="51">
                      <a:moveTo>
                        <a:pt x="22" y="51"/>
                      </a:moveTo>
                      <a:lnTo>
                        <a:pt x="12" y="51"/>
                      </a:lnTo>
                      <a:lnTo>
                        <a:pt x="12" y="13"/>
                      </a:lnTo>
                      <a:lnTo>
                        <a:pt x="9" y="16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3" y="10"/>
                      </a:lnTo>
                      <a:lnTo>
                        <a:pt x="8" y="8"/>
                      </a:lnTo>
                      <a:lnTo>
                        <a:pt x="11" y="4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4137"/>
                <p:cNvSpPr>
                  <a:spLocks noEditPoints="1"/>
                </p:cNvSpPr>
                <p:nvPr/>
              </p:nvSpPr>
              <p:spPr bwMode="auto">
                <a:xfrm>
                  <a:off x="2072" y="3708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5" y="2"/>
                    </a:cxn>
                    <a:cxn ang="0">
                      <a:pos x="28" y="4"/>
                    </a:cxn>
                    <a:cxn ang="0">
                      <a:pos x="32" y="13"/>
                    </a:cxn>
                    <a:cxn ang="0">
                      <a:pos x="33" y="25"/>
                    </a:cxn>
                    <a:cxn ang="0">
                      <a:pos x="32" y="38"/>
                    </a:cxn>
                    <a:cxn ang="0">
                      <a:pos x="28" y="47"/>
                    </a:cxn>
                    <a:cxn ang="0">
                      <a:pos x="25" y="49"/>
                    </a:cxn>
                    <a:cxn ang="0">
                      <a:pos x="21" y="51"/>
                    </a:cxn>
                    <a:cxn ang="0">
                      <a:pos x="16" y="51"/>
                    </a:cxn>
                    <a:cxn ang="0">
                      <a:pos x="12" y="51"/>
                    </a:cxn>
                    <a:cxn ang="0">
                      <a:pos x="8" y="49"/>
                    </a:cxn>
                    <a:cxn ang="0">
                      <a:pos x="4" y="45"/>
                    </a:cxn>
                    <a:cxn ang="0">
                      <a:pos x="1" y="38"/>
                    </a:cxn>
                    <a:cxn ang="0">
                      <a:pos x="0" y="25"/>
                    </a:cxn>
                    <a:cxn ang="0">
                      <a:pos x="1" y="13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6" y="0"/>
                    </a:cxn>
                    <a:cxn ang="0">
                      <a:pos x="16" y="9"/>
                    </a:cxn>
                    <a:cxn ang="0">
                      <a:pos x="14" y="9"/>
                    </a:cxn>
                    <a:cxn ang="0">
                      <a:pos x="13" y="10"/>
                    </a:cxn>
                    <a:cxn ang="0">
                      <a:pos x="12" y="11"/>
                    </a:cxn>
                    <a:cxn ang="0">
                      <a:pos x="11" y="13"/>
                    </a:cxn>
                    <a:cxn ang="0">
                      <a:pos x="10" y="16"/>
                    </a:cxn>
                    <a:cxn ang="0">
                      <a:pos x="10" y="20"/>
                    </a:cxn>
                    <a:cxn ang="0">
                      <a:pos x="10" y="25"/>
                    </a:cxn>
                    <a:cxn ang="0">
                      <a:pos x="10" y="31"/>
                    </a:cxn>
                    <a:cxn ang="0">
                      <a:pos x="10" y="34"/>
                    </a:cxn>
                    <a:cxn ang="0">
                      <a:pos x="11" y="38"/>
                    </a:cxn>
                    <a:cxn ang="0">
                      <a:pos x="12" y="40"/>
                    </a:cxn>
                    <a:cxn ang="0">
                      <a:pos x="13" y="41"/>
                    </a:cxn>
                    <a:cxn ang="0">
                      <a:pos x="14" y="42"/>
                    </a:cxn>
                    <a:cxn ang="0">
                      <a:pos x="16" y="42"/>
                    </a:cxn>
                    <a:cxn ang="0">
                      <a:pos x="19" y="42"/>
                    </a:cxn>
                    <a:cxn ang="0">
                      <a:pos x="20" y="41"/>
                    </a:cxn>
                    <a:cxn ang="0">
                      <a:pos x="21" y="40"/>
                    </a:cxn>
                    <a:cxn ang="0">
                      <a:pos x="22" y="38"/>
                    </a:cxn>
                    <a:cxn ang="0">
                      <a:pos x="23" y="34"/>
                    </a:cxn>
                    <a:cxn ang="0">
                      <a:pos x="23" y="31"/>
                    </a:cxn>
                    <a:cxn ang="0">
                      <a:pos x="23" y="25"/>
                    </a:cxn>
                    <a:cxn ang="0">
                      <a:pos x="23" y="20"/>
                    </a:cxn>
                    <a:cxn ang="0">
                      <a:pos x="23" y="16"/>
                    </a:cxn>
                    <a:cxn ang="0">
                      <a:pos x="22" y="13"/>
                    </a:cxn>
                    <a:cxn ang="0">
                      <a:pos x="21" y="11"/>
                    </a:cxn>
                    <a:cxn ang="0">
                      <a:pos x="20" y="10"/>
                    </a:cxn>
                    <a:cxn ang="0">
                      <a:pos x="19" y="9"/>
                    </a:cxn>
                    <a:cxn ang="0">
                      <a:pos x="16" y="9"/>
                    </a:cxn>
                  </a:cxnLst>
                  <a:rect l="0" t="0" r="r" b="b"/>
                  <a:pathLst>
                    <a:path w="33" h="51">
                      <a:moveTo>
                        <a:pt x="16" y="0"/>
                      </a:moveTo>
                      <a:lnTo>
                        <a:pt x="21" y="0"/>
                      </a:lnTo>
                      <a:lnTo>
                        <a:pt x="25" y="2"/>
                      </a:lnTo>
                      <a:lnTo>
                        <a:pt x="28" y="4"/>
                      </a:lnTo>
                      <a:lnTo>
                        <a:pt x="32" y="13"/>
                      </a:lnTo>
                      <a:lnTo>
                        <a:pt x="33" y="25"/>
                      </a:lnTo>
                      <a:lnTo>
                        <a:pt x="32" y="38"/>
                      </a:lnTo>
                      <a:lnTo>
                        <a:pt x="28" y="47"/>
                      </a:lnTo>
                      <a:lnTo>
                        <a:pt x="25" y="49"/>
                      </a:lnTo>
                      <a:lnTo>
                        <a:pt x="21" y="51"/>
                      </a:lnTo>
                      <a:lnTo>
                        <a:pt x="16" y="51"/>
                      </a:lnTo>
                      <a:lnTo>
                        <a:pt x="12" y="51"/>
                      </a:lnTo>
                      <a:lnTo>
                        <a:pt x="8" y="49"/>
                      </a:lnTo>
                      <a:lnTo>
                        <a:pt x="4" y="45"/>
                      </a:lnTo>
                      <a:lnTo>
                        <a:pt x="1" y="38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close/>
                      <a:moveTo>
                        <a:pt x="16" y="9"/>
                      </a:moveTo>
                      <a:lnTo>
                        <a:pt x="14" y="9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10" y="16"/>
                      </a:lnTo>
                      <a:lnTo>
                        <a:pt x="10" y="20"/>
                      </a:lnTo>
                      <a:lnTo>
                        <a:pt x="10" y="25"/>
                      </a:lnTo>
                      <a:lnTo>
                        <a:pt x="10" y="31"/>
                      </a:lnTo>
                      <a:lnTo>
                        <a:pt x="10" y="34"/>
                      </a:lnTo>
                      <a:lnTo>
                        <a:pt x="11" y="38"/>
                      </a:lnTo>
                      <a:lnTo>
                        <a:pt x="12" y="40"/>
                      </a:lnTo>
                      <a:lnTo>
                        <a:pt x="13" y="41"/>
                      </a:lnTo>
                      <a:lnTo>
                        <a:pt x="14" y="42"/>
                      </a:lnTo>
                      <a:lnTo>
                        <a:pt x="16" y="42"/>
                      </a:lnTo>
                      <a:lnTo>
                        <a:pt x="19" y="42"/>
                      </a:lnTo>
                      <a:lnTo>
                        <a:pt x="20" y="41"/>
                      </a:lnTo>
                      <a:lnTo>
                        <a:pt x="21" y="40"/>
                      </a:lnTo>
                      <a:lnTo>
                        <a:pt x="22" y="38"/>
                      </a:lnTo>
                      <a:lnTo>
                        <a:pt x="23" y="34"/>
                      </a:lnTo>
                      <a:lnTo>
                        <a:pt x="23" y="31"/>
                      </a:lnTo>
                      <a:lnTo>
                        <a:pt x="23" y="25"/>
                      </a:lnTo>
                      <a:lnTo>
                        <a:pt x="23" y="20"/>
                      </a:lnTo>
                      <a:lnTo>
                        <a:pt x="23" y="16"/>
                      </a:lnTo>
                      <a:lnTo>
                        <a:pt x="22" y="13"/>
                      </a:lnTo>
                      <a:lnTo>
                        <a:pt x="21" y="11"/>
                      </a:lnTo>
                      <a:lnTo>
                        <a:pt x="20" y="10"/>
                      </a:lnTo>
                      <a:lnTo>
                        <a:pt x="19" y="9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Line 4138"/>
                <p:cNvSpPr>
                  <a:spLocks noChangeShapeType="1"/>
                </p:cNvSpPr>
                <p:nvPr/>
              </p:nvSpPr>
              <p:spPr bwMode="auto">
                <a:xfrm>
                  <a:off x="2121" y="3489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4139"/>
                <p:cNvSpPr>
                  <a:spLocks noChangeShapeType="1"/>
                </p:cNvSpPr>
                <p:nvPr/>
              </p:nvSpPr>
              <p:spPr bwMode="auto">
                <a:xfrm flipH="1">
                  <a:off x="4089" y="3489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4140"/>
                <p:cNvSpPr>
                  <a:spLocks/>
                </p:cNvSpPr>
                <p:nvPr/>
              </p:nvSpPr>
              <p:spPr bwMode="auto">
                <a:xfrm>
                  <a:off x="2033" y="3464"/>
                  <a:ext cx="33" cy="52"/>
                </a:xfrm>
                <a:custGeom>
                  <a:avLst/>
                  <a:gdLst/>
                  <a:ahLst/>
                  <a:cxnLst>
                    <a:cxn ang="0">
                      <a:pos x="33" y="42"/>
                    </a:cxn>
                    <a:cxn ang="0">
                      <a:pos x="33" y="52"/>
                    </a:cxn>
                    <a:cxn ang="0">
                      <a:pos x="0" y="52"/>
                    </a:cxn>
                    <a:cxn ang="0">
                      <a:pos x="1" y="47"/>
                    </a:cxn>
                    <a:cxn ang="0">
                      <a:pos x="3" y="42"/>
                    </a:cxn>
                    <a:cxn ang="0">
                      <a:pos x="5" y="38"/>
                    </a:cxn>
                    <a:cxn ang="0">
                      <a:pos x="9" y="35"/>
                    </a:cxn>
                    <a:cxn ang="0">
                      <a:pos x="13" y="31"/>
                    </a:cxn>
                    <a:cxn ang="0">
                      <a:pos x="18" y="26"/>
                    </a:cxn>
                    <a:cxn ang="0">
                      <a:pos x="20" y="24"/>
                    </a:cxn>
                    <a:cxn ang="0">
                      <a:pos x="21" y="22"/>
                    </a:cxn>
                    <a:cxn ang="0">
                      <a:pos x="23" y="19"/>
                    </a:cxn>
                    <a:cxn ang="0">
                      <a:pos x="23" y="16"/>
                    </a:cxn>
                    <a:cxn ang="0">
                      <a:pos x="23" y="13"/>
                    </a:cxn>
                    <a:cxn ang="0">
                      <a:pos x="21" y="12"/>
                    </a:cxn>
                    <a:cxn ang="0">
                      <a:pos x="20" y="9"/>
                    </a:cxn>
                    <a:cxn ang="0">
                      <a:pos x="16" y="9"/>
                    </a:cxn>
                    <a:cxn ang="0">
                      <a:pos x="14" y="9"/>
                    </a:cxn>
                    <a:cxn ang="0">
                      <a:pos x="12" y="12"/>
                    </a:cxn>
                    <a:cxn ang="0">
                      <a:pos x="11" y="14"/>
                    </a:cxn>
                    <a:cxn ang="0">
                      <a:pos x="10" y="17"/>
                    </a:cxn>
                    <a:cxn ang="0">
                      <a:pos x="0" y="16"/>
                    </a:cxn>
                    <a:cxn ang="0">
                      <a:pos x="1" y="10"/>
                    </a:cxn>
                    <a:cxn ang="0">
                      <a:pos x="3" y="7"/>
                    </a:cxn>
                    <a:cxn ang="0">
                      <a:pos x="5" y="4"/>
                    </a:cxn>
                    <a:cxn ang="0">
                      <a:pos x="9" y="2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5" y="3"/>
                    </a:cxn>
                    <a:cxn ang="0">
                      <a:pos x="29" y="5"/>
                    </a:cxn>
                    <a:cxn ang="0">
                      <a:pos x="31" y="7"/>
                    </a:cxn>
                    <a:cxn ang="0">
                      <a:pos x="32" y="10"/>
                    </a:cxn>
                    <a:cxn ang="0">
                      <a:pos x="33" y="15"/>
                    </a:cxn>
                    <a:cxn ang="0">
                      <a:pos x="32" y="18"/>
                    </a:cxn>
                    <a:cxn ang="0">
                      <a:pos x="32" y="21"/>
                    </a:cxn>
                    <a:cxn ang="0">
                      <a:pos x="30" y="24"/>
                    </a:cxn>
                    <a:cxn ang="0">
                      <a:pos x="28" y="27"/>
                    </a:cxn>
                    <a:cxn ang="0">
                      <a:pos x="26" y="29"/>
                    </a:cxn>
                    <a:cxn ang="0">
                      <a:pos x="24" y="32"/>
                    </a:cxn>
                    <a:cxn ang="0">
                      <a:pos x="22" y="34"/>
                    </a:cxn>
                    <a:cxn ang="0">
                      <a:pos x="19" y="36"/>
                    </a:cxn>
                    <a:cxn ang="0">
                      <a:pos x="16" y="38"/>
                    </a:cxn>
                    <a:cxn ang="0">
                      <a:pos x="15" y="39"/>
                    </a:cxn>
                    <a:cxn ang="0">
                      <a:pos x="14" y="41"/>
                    </a:cxn>
                    <a:cxn ang="0">
                      <a:pos x="14" y="42"/>
                    </a:cxn>
                    <a:cxn ang="0">
                      <a:pos x="33" y="42"/>
                    </a:cxn>
                  </a:cxnLst>
                  <a:rect l="0" t="0" r="r" b="b"/>
                  <a:pathLst>
                    <a:path w="33" h="52">
                      <a:moveTo>
                        <a:pt x="33" y="42"/>
                      </a:moveTo>
                      <a:lnTo>
                        <a:pt x="33" y="52"/>
                      </a:lnTo>
                      <a:lnTo>
                        <a:pt x="0" y="52"/>
                      </a:lnTo>
                      <a:lnTo>
                        <a:pt x="1" y="47"/>
                      </a:lnTo>
                      <a:lnTo>
                        <a:pt x="3" y="42"/>
                      </a:lnTo>
                      <a:lnTo>
                        <a:pt x="5" y="38"/>
                      </a:lnTo>
                      <a:lnTo>
                        <a:pt x="9" y="35"/>
                      </a:lnTo>
                      <a:lnTo>
                        <a:pt x="13" y="31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1" y="22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3" y="13"/>
                      </a:lnTo>
                      <a:lnTo>
                        <a:pt x="21" y="12"/>
                      </a:lnTo>
                      <a:lnTo>
                        <a:pt x="20" y="9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12"/>
                      </a:lnTo>
                      <a:lnTo>
                        <a:pt x="11" y="14"/>
                      </a:lnTo>
                      <a:lnTo>
                        <a:pt x="10" y="17"/>
                      </a:ln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3" y="15"/>
                      </a:lnTo>
                      <a:lnTo>
                        <a:pt x="32" y="18"/>
                      </a:lnTo>
                      <a:lnTo>
                        <a:pt x="32" y="21"/>
                      </a:lnTo>
                      <a:lnTo>
                        <a:pt x="30" y="24"/>
                      </a:lnTo>
                      <a:lnTo>
                        <a:pt x="28" y="27"/>
                      </a:lnTo>
                      <a:lnTo>
                        <a:pt x="26" y="29"/>
                      </a:lnTo>
                      <a:lnTo>
                        <a:pt x="24" y="32"/>
                      </a:lnTo>
                      <a:lnTo>
                        <a:pt x="22" y="34"/>
                      </a:lnTo>
                      <a:lnTo>
                        <a:pt x="19" y="36"/>
                      </a:lnTo>
                      <a:lnTo>
                        <a:pt x="16" y="38"/>
                      </a:lnTo>
                      <a:lnTo>
                        <a:pt x="15" y="39"/>
                      </a:lnTo>
                      <a:lnTo>
                        <a:pt x="14" y="41"/>
                      </a:lnTo>
                      <a:lnTo>
                        <a:pt x="14" y="42"/>
                      </a:lnTo>
                      <a:lnTo>
                        <a:pt x="3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Freeform 4142"/>
              <p:cNvSpPr>
                <a:spLocks noEditPoints="1"/>
              </p:cNvSpPr>
              <p:nvPr/>
            </p:nvSpPr>
            <p:spPr bwMode="auto">
              <a:xfrm>
                <a:off x="2182" y="3464"/>
                <a:ext cx="33" cy="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2"/>
                  </a:cxn>
                  <a:cxn ang="0">
                    <a:pos x="25" y="3"/>
                  </a:cxn>
                  <a:cxn ang="0">
                    <a:pos x="28" y="6"/>
                  </a:cxn>
                  <a:cxn ang="0">
                    <a:pos x="32" y="14"/>
                  </a:cxn>
                  <a:cxn ang="0">
                    <a:pos x="33" y="26"/>
                  </a:cxn>
                  <a:cxn ang="0">
                    <a:pos x="32" y="38"/>
                  </a:cxn>
                  <a:cxn ang="0">
                    <a:pos x="28" y="47"/>
                  </a:cxn>
                  <a:cxn ang="0">
                    <a:pos x="25" y="51"/>
                  </a:cxn>
                  <a:cxn ang="0">
                    <a:pos x="21" y="52"/>
                  </a:cxn>
                  <a:cxn ang="0">
                    <a:pos x="16" y="53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4" y="47"/>
                  </a:cxn>
                  <a:cxn ang="0">
                    <a:pos x="1" y="38"/>
                  </a:cxn>
                  <a:cxn ang="0">
                    <a:pos x="0" y="26"/>
                  </a:cxn>
                  <a:cxn ang="0">
                    <a:pos x="1" y="14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9"/>
                  </a:cxn>
                  <a:cxn ang="0">
                    <a:pos x="13" y="10"/>
                  </a:cxn>
                  <a:cxn ang="0">
                    <a:pos x="12" y="12"/>
                  </a:cxn>
                  <a:cxn ang="0">
                    <a:pos x="11" y="14"/>
                  </a:cxn>
                  <a:cxn ang="0">
                    <a:pos x="10" y="17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2"/>
                  </a:cxn>
                  <a:cxn ang="0">
                    <a:pos x="10" y="35"/>
                  </a:cxn>
                  <a:cxn ang="0">
                    <a:pos x="11" y="38"/>
                  </a:cxn>
                  <a:cxn ang="0">
                    <a:pos x="12" y="41"/>
                  </a:cxn>
                  <a:cxn ang="0">
                    <a:pos x="13" y="43"/>
                  </a:cxn>
                  <a:cxn ang="0">
                    <a:pos x="14" y="43"/>
                  </a:cxn>
                  <a:cxn ang="0">
                    <a:pos x="16" y="44"/>
                  </a:cxn>
                  <a:cxn ang="0">
                    <a:pos x="19" y="43"/>
                  </a:cxn>
                  <a:cxn ang="0">
                    <a:pos x="20" y="43"/>
                  </a:cxn>
                  <a:cxn ang="0">
                    <a:pos x="21" y="41"/>
                  </a:cxn>
                  <a:cxn ang="0">
                    <a:pos x="22" y="38"/>
                  </a:cxn>
                  <a:cxn ang="0">
                    <a:pos x="23" y="36"/>
                  </a:cxn>
                  <a:cxn ang="0">
                    <a:pos x="23" y="32"/>
                  </a:cxn>
                  <a:cxn ang="0">
                    <a:pos x="23" y="26"/>
                  </a:cxn>
                  <a:cxn ang="0">
                    <a:pos x="23" y="22"/>
                  </a:cxn>
                  <a:cxn ang="0">
                    <a:pos x="23" y="17"/>
                  </a:cxn>
                  <a:cxn ang="0">
                    <a:pos x="22" y="15"/>
                  </a:cxn>
                  <a:cxn ang="0">
                    <a:pos x="21" y="12"/>
                  </a:cxn>
                  <a:cxn ang="0">
                    <a:pos x="20" y="10"/>
                  </a:cxn>
                  <a:cxn ang="0">
                    <a:pos x="19" y="9"/>
                  </a:cxn>
                  <a:cxn ang="0">
                    <a:pos x="16" y="9"/>
                  </a:cxn>
                </a:cxnLst>
                <a:rect l="0" t="0" r="r" b="b"/>
                <a:pathLst>
                  <a:path w="33" h="53">
                    <a:moveTo>
                      <a:pt x="16" y="0"/>
                    </a:moveTo>
                    <a:lnTo>
                      <a:pt x="21" y="2"/>
                    </a:lnTo>
                    <a:lnTo>
                      <a:pt x="25" y="3"/>
                    </a:lnTo>
                    <a:lnTo>
                      <a:pt x="28" y="6"/>
                    </a:lnTo>
                    <a:lnTo>
                      <a:pt x="32" y="14"/>
                    </a:lnTo>
                    <a:lnTo>
                      <a:pt x="33" y="26"/>
                    </a:lnTo>
                    <a:lnTo>
                      <a:pt x="32" y="38"/>
                    </a:lnTo>
                    <a:lnTo>
                      <a:pt x="28" y="47"/>
                    </a:lnTo>
                    <a:lnTo>
                      <a:pt x="25" y="51"/>
                    </a:lnTo>
                    <a:lnTo>
                      <a:pt x="21" y="52"/>
                    </a:lnTo>
                    <a:lnTo>
                      <a:pt x="16" y="53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1" y="38"/>
                    </a:lnTo>
                    <a:lnTo>
                      <a:pt x="0" y="26"/>
                    </a:lnTo>
                    <a:lnTo>
                      <a:pt x="1" y="14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9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3" y="26"/>
                    </a:lnTo>
                    <a:lnTo>
                      <a:pt x="23" y="22"/>
                    </a:lnTo>
                    <a:lnTo>
                      <a:pt x="23" y="17"/>
                    </a:lnTo>
                    <a:lnTo>
                      <a:pt x="22" y="15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143"/>
              <p:cNvSpPr>
                <a:spLocks noChangeShapeType="1"/>
              </p:cNvSpPr>
              <p:nvPr/>
            </p:nvSpPr>
            <p:spPr bwMode="auto">
              <a:xfrm>
                <a:off x="2231" y="3246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144"/>
              <p:cNvSpPr>
                <a:spLocks noChangeShapeType="1"/>
              </p:cNvSpPr>
              <p:nvPr/>
            </p:nvSpPr>
            <p:spPr bwMode="auto">
              <a:xfrm flipH="1">
                <a:off x="4199" y="3246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145"/>
              <p:cNvSpPr>
                <a:spLocks/>
              </p:cNvSpPr>
              <p:nvPr/>
            </p:nvSpPr>
            <p:spPr bwMode="auto">
              <a:xfrm>
                <a:off x="2143" y="3221"/>
                <a:ext cx="33" cy="53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6"/>
                  </a:cxn>
                  <a:cxn ang="0">
                    <a:pos x="10" y="39"/>
                  </a:cxn>
                  <a:cxn ang="0">
                    <a:pos x="11" y="41"/>
                  </a:cxn>
                  <a:cxn ang="0">
                    <a:pos x="13" y="44"/>
                  </a:cxn>
                  <a:cxn ang="0">
                    <a:pos x="16" y="44"/>
                  </a:cxn>
                  <a:cxn ang="0">
                    <a:pos x="19" y="44"/>
                  </a:cxn>
                  <a:cxn ang="0">
                    <a:pos x="21" y="41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3" y="33"/>
                  </a:cxn>
                  <a:cxn ang="0">
                    <a:pos x="21" y="30"/>
                  </a:cxn>
                  <a:cxn ang="0">
                    <a:pos x="20" y="29"/>
                  </a:cxn>
                  <a:cxn ang="0">
                    <a:pos x="16" y="29"/>
                  </a:cxn>
                  <a:cxn ang="0">
                    <a:pos x="15" y="29"/>
                  </a:cxn>
                  <a:cxn ang="0">
                    <a:pos x="13" y="29"/>
                  </a:cxn>
                  <a:cxn ang="0">
                    <a:pos x="14" y="21"/>
                  </a:cxn>
                  <a:cxn ang="0">
                    <a:pos x="16" y="21"/>
                  </a:cxn>
                  <a:cxn ang="0">
                    <a:pos x="19" y="19"/>
                  </a:cxn>
                  <a:cxn ang="0">
                    <a:pos x="21" y="18"/>
                  </a:cxn>
                  <a:cxn ang="0">
                    <a:pos x="21" y="15"/>
                  </a:cxn>
                  <a:cxn ang="0">
                    <a:pos x="21" y="12"/>
                  </a:cxn>
                  <a:cxn ang="0">
                    <a:pos x="20" y="11"/>
                  </a:cxn>
                  <a:cxn ang="0">
                    <a:pos x="18" y="10"/>
                  </a:cxn>
                  <a:cxn ang="0">
                    <a:pos x="15" y="9"/>
                  </a:cxn>
                  <a:cxn ang="0">
                    <a:pos x="13" y="10"/>
                  </a:cxn>
                  <a:cxn ang="0">
                    <a:pos x="12" y="11"/>
                  </a:cxn>
                  <a:cxn ang="0">
                    <a:pos x="11" y="14"/>
                  </a:cxn>
                  <a:cxn ang="0">
                    <a:pos x="10" y="16"/>
                  </a:cxn>
                  <a:cxn ang="0">
                    <a:pos x="0" y="15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9" y="2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6"/>
                  </a:cxn>
                  <a:cxn ang="0">
                    <a:pos x="29" y="8"/>
                  </a:cxn>
                  <a:cxn ang="0">
                    <a:pos x="30" y="11"/>
                  </a:cxn>
                  <a:cxn ang="0">
                    <a:pos x="31" y="14"/>
                  </a:cxn>
                  <a:cxn ang="0">
                    <a:pos x="30" y="18"/>
                  </a:cxn>
                  <a:cxn ang="0">
                    <a:pos x="28" y="22"/>
                  </a:cxn>
                  <a:cxn ang="0">
                    <a:pos x="23" y="25"/>
                  </a:cxn>
                  <a:cxn ang="0">
                    <a:pos x="28" y="27"/>
                  </a:cxn>
                  <a:cxn ang="0">
                    <a:pos x="30" y="29"/>
                  </a:cxn>
                  <a:cxn ang="0">
                    <a:pos x="32" y="33"/>
                  </a:cxn>
                  <a:cxn ang="0">
                    <a:pos x="33" y="37"/>
                  </a:cxn>
                  <a:cxn ang="0">
                    <a:pos x="32" y="41"/>
                  </a:cxn>
                  <a:cxn ang="0">
                    <a:pos x="31" y="45"/>
                  </a:cxn>
                  <a:cxn ang="0">
                    <a:pos x="28" y="48"/>
                  </a:cxn>
                  <a:cxn ang="0">
                    <a:pos x="24" y="50"/>
                  </a:cxn>
                  <a:cxn ang="0">
                    <a:pos x="21" y="53"/>
                  </a:cxn>
                  <a:cxn ang="0">
                    <a:pos x="16" y="53"/>
                  </a:cxn>
                  <a:cxn ang="0">
                    <a:pos x="12" y="53"/>
                  </a:cxn>
                  <a:cxn ang="0">
                    <a:pos x="7" y="50"/>
                  </a:cxn>
                  <a:cxn ang="0">
                    <a:pos x="4" y="48"/>
                  </a:cxn>
                  <a:cxn ang="0">
                    <a:pos x="2" y="45"/>
                  </a:cxn>
                  <a:cxn ang="0">
                    <a:pos x="0" y="41"/>
                  </a:cxn>
                  <a:cxn ang="0">
                    <a:pos x="0" y="37"/>
                  </a:cxn>
                </a:cxnLst>
                <a:rect l="0" t="0" r="r" b="b"/>
                <a:pathLst>
                  <a:path w="33" h="53">
                    <a:moveTo>
                      <a:pt x="0" y="37"/>
                    </a:moveTo>
                    <a:lnTo>
                      <a:pt x="9" y="36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3" y="44"/>
                    </a:lnTo>
                    <a:lnTo>
                      <a:pt x="16" y="44"/>
                    </a:lnTo>
                    <a:lnTo>
                      <a:pt x="19" y="44"/>
                    </a:lnTo>
                    <a:lnTo>
                      <a:pt x="21" y="41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29" y="8"/>
                    </a:lnTo>
                    <a:lnTo>
                      <a:pt x="30" y="11"/>
                    </a:lnTo>
                    <a:lnTo>
                      <a:pt x="31" y="14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3" y="25"/>
                    </a:lnTo>
                    <a:lnTo>
                      <a:pt x="28" y="27"/>
                    </a:lnTo>
                    <a:lnTo>
                      <a:pt x="30" y="29"/>
                    </a:lnTo>
                    <a:lnTo>
                      <a:pt x="32" y="33"/>
                    </a:lnTo>
                    <a:lnTo>
                      <a:pt x="33" y="37"/>
                    </a:lnTo>
                    <a:lnTo>
                      <a:pt x="32" y="41"/>
                    </a:lnTo>
                    <a:lnTo>
                      <a:pt x="31" y="45"/>
                    </a:lnTo>
                    <a:lnTo>
                      <a:pt x="28" y="48"/>
                    </a:lnTo>
                    <a:lnTo>
                      <a:pt x="24" y="50"/>
                    </a:lnTo>
                    <a:lnTo>
                      <a:pt x="21" y="53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146"/>
              <p:cNvSpPr>
                <a:spLocks noEditPoints="1"/>
              </p:cNvSpPr>
              <p:nvPr/>
            </p:nvSpPr>
            <p:spPr bwMode="auto">
              <a:xfrm>
                <a:off x="2182" y="3221"/>
                <a:ext cx="33" cy="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1"/>
                  </a:cxn>
                  <a:cxn ang="0">
                    <a:pos x="25" y="2"/>
                  </a:cxn>
                  <a:cxn ang="0">
                    <a:pos x="28" y="6"/>
                  </a:cxn>
                  <a:cxn ang="0">
                    <a:pos x="32" y="15"/>
                  </a:cxn>
                  <a:cxn ang="0">
                    <a:pos x="33" y="27"/>
                  </a:cxn>
                  <a:cxn ang="0">
                    <a:pos x="32" y="39"/>
                  </a:cxn>
                  <a:cxn ang="0">
                    <a:pos x="28" y="47"/>
                  </a:cxn>
                  <a:cxn ang="0">
                    <a:pos x="25" y="50"/>
                  </a:cxn>
                  <a:cxn ang="0">
                    <a:pos x="21" y="52"/>
                  </a:cxn>
                  <a:cxn ang="0">
                    <a:pos x="16" y="53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4" y="47"/>
                  </a:cxn>
                  <a:cxn ang="0">
                    <a:pos x="1" y="39"/>
                  </a:cxn>
                  <a:cxn ang="0">
                    <a:pos x="0" y="27"/>
                  </a:cxn>
                  <a:cxn ang="0">
                    <a:pos x="1" y="14"/>
                  </a:cxn>
                  <a:cxn ang="0">
                    <a:pos x="5" y="6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3" y="10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0" y="17"/>
                  </a:cxn>
                  <a:cxn ang="0">
                    <a:pos x="10" y="21"/>
                  </a:cxn>
                  <a:cxn ang="0">
                    <a:pos x="10" y="27"/>
                  </a:cxn>
                  <a:cxn ang="0">
                    <a:pos x="10" y="31"/>
                  </a:cxn>
                  <a:cxn ang="0">
                    <a:pos x="10" y="36"/>
                  </a:cxn>
                  <a:cxn ang="0">
                    <a:pos x="11" y="38"/>
                  </a:cxn>
                  <a:cxn ang="0">
                    <a:pos x="12" y="41"/>
                  </a:cxn>
                  <a:cxn ang="0">
                    <a:pos x="13" y="43"/>
                  </a:cxn>
                  <a:cxn ang="0">
                    <a:pos x="14" y="44"/>
                  </a:cxn>
                  <a:cxn ang="0">
                    <a:pos x="16" y="44"/>
                  </a:cxn>
                  <a:cxn ang="0">
                    <a:pos x="19" y="44"/>
                  </a:cxn>
                  <a:cxn ang="0">
                    <a:pos x="20" y="43"/>
                  </a:cxn>
                  <a:cxn ang="0">
                    <a:pos x="21" y="41"/>
                  </a:cxn>
                  <a:cxn ang="0">
                    <a:pos x="22" y="39"/>
                  </a:cxn>
                  <a:cxn ang="0">
                    <a:pos x="23" y="36"/>
                  </a:cxn>
                  <a:cxn ang="0">
                    <a:pos x="23" y="31"/>
                  </a:cxn>
                  <a:cxn ang="0">
                    <a:pos x="23" y="27"/>
                  </a:cxn>
                  <a:cxn ang="0">
                    <a:pos x="23" y="21"/>
                  </a:cxn>
                  <a:cxn ang="0">
                    <a:pos x="23" y="18"/>
                  </a:cxn>
                  <a:cxn ang="0">
                    <a:pos x="22" y="15"/>
                  </a:cxn>
                  <a:cxn ang="0">
                    <a:pos x="21" y="12"/>
                  </a:cxn>
                  <a:cxn ang="0">
                    <a:pos x="20" y="10"/>
                  </a:cxn>
                  <a:cxn ang="0">
                    <a:pos x="19" y="10"/>
                  </a:cxn>
                  <a:cxn ang="0">
                    <a:pos x="16" y="9"/>
                  </a:cxn>
                </a:cxnLst>
                <a:rect l="0" t="0" r="r" b="b"/>
                <a:pathLst>
                  <a:path w="33" h="53">
                    <a:moveTo>
                      <a:pt x="16" y="0"/>
                    </a:moveTo>
                    <a:lnTo>
                      <a:pt x="21" y="1"/>
                    </a:lnTo>
                    <a:lnTo>
                      <a:pt x="25" y="2"/>
                    </a:lnTo>
                    <a:lnTo>
                      <a:pt x="28" y="6"/>
                    </a:lnTo>
                    <a:lnTo>
                      <a:pt x="32" y="15"/>
                    </a:lnTo>
                    <a:lnTo>
                      <a:pt x="33" y="27"/>
                    </a:lnTo>
                    <a:lnTo>
                      <a:pt x="32" y="39"/>
                    </a:lnTo>
                    <a:lnTo>
                      <a:pt x="28" y="47"/>
                    </a:lnTo>
                    <a:lnTo>
                      <a:pt x="25" y="50"/>
                    </a:lnTo>
                    <a:lnTo>
                      <a:pt x="21" y="52"/>
                    </a:lnTo>
                    <a:lnTo>
                      <a:pt x="16" y="53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1" y="14"/>
                    </a:lnTo>
                    <a:lnTo>
                      <a:pt x="5" y="6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10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7"/>
                    </a:lnTo>
                    <a:lnTo>
                      <a:pt x="10" y="31"/>
                    </a:lnTo>
                    <a:lnTo>
                      <a:pt x="10" y="36"/>
                    </a:lnTo>
                    <a:lnTo>
                      <a:pt x="11" y="38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23" y="27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2" y="15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147"/>
              <p:cNvSpPr>
                <a:spLocks noChangeShapeType="1"/>
              </p:cNvSpPr>
              <p:nvPr/>
            </p:nvSpPr>
            <p:spPr bwMode="auto">
              <a:xfrm>
                <a:off x="2231" y="3002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148"/>
              <p:cNvSpPr>
                <a:spLocks noChangeShapeType="1"/>
              </p:cNvSpPr>
              <p:nvPr/>
            </p:nvSpPr>
            <p:spPr bwMode="auto">
              <a:xfrm flipH="1">
                <a:off x="4199" y="3002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149"/>
              <p:cNvSpPr>
                <a:spLocks noEditPoints="1"/>
              </p:cNvSpPr>
              <p:nvPr/>
            </p:nvSpPr>
            <p:spPr bwMode="auto">
              <a:xfrm>
                <a:off x="2140" y="2979"/>
                <a:ext cx="37" cy="51"/>
              </a:xfrm>
              <a:custGeom>
                <a:avLst/>
                <a:gdLst/>
                <a:ahLst/>
                <a:cxnLst>
                  <a:cxn ang="0">
                    <a:pos x="21" y="51"/>
                  </a:cxn>
                  <a:cxn ang="0">
                    <a:pos x="21" y="40"/>
                  </a:cxn>
                  <a:cxn ang="0">
                    <a:pos x="0" y="40"/>
                  </a:cxn>
                  <a:cxn ang="0">
                    <a:pos x="0" y="31"/>
                  </a:cxn>
                  <a:cxn ang="0">
                    <a:pos x="22" y="0"/>
                  </a:cxn>
                  <a:cxn ang="0">
                    <a:pos x="31" y="0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7" y="40"/>
                  </a:cxn>
                  <a:cxn ang="0">
                    <a:pos x="31" y="40"/>
                  </a:cxn>
                  <a:cxn ang="0">
                    <a:pos x="31" y="51"/>
                  </a:cxn>
                  <a:cxn ang="0">
                    <a:pos x="21" y="51"/>
                  </a:cxn>
                  <a:cxn ang="0">
                    <a:pos x="21" y="31"/>
                  </a:cxn>
                  <a:cxn ang="0">
                    <a:pos x="21" y="16"/>
                  </a:cxn>
                  <a:cxn ang="0">
                    <a:pos x="9" y="31"/>
                  </a:cxn>
                  <a:cxn ang="0">
                    <a:pos x="21" y="31"/>
                  </a:cxn>
                </a:cxnLst>
                <a:rect l="0" t="0" r="r" b="b"/>
                <a:pathLst>
                  <a:path w="37" h="51">
                    <a:moveTo>
                      <a:pt x="21" y="51"/>
                    </a:moveTo>
                    <a:lnTo>
                      <a:pt x="21" y="40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7" y="40"/>
                    </a:lnTo>
                    <a:lnTo>
                      <a:pt x="31" y="40"/>
                    </a:lnTo>
                    <a:lnTo>
                      <a:pt x="31" y="51"/>
                    </a:lnTo>
                    <a:lnTo>
                      <a:pt x="21" y="51"/>
                    </a:lnTo>
                    <a:close/>
                    <a:moveTo>
                      <a:pt x="21" y="31"/>
                    </a:moveTo>
                    <a:lnTo>
                      <a:pt x="21" y="16"/>
                    </a:lnTo>
                    <a:lnTo>
                      <a:pt x="9" y="31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150"/>
              <p:cNvSpPr>
                <a:spLocks noEditPoints="1"/>
              </p:cNvSpPr>
              <p:nvPr/>
            </p:nvSpPr>
            <p:spPr bwMode="auto">
              <a:xfrm>
                <a:off x="2182" y="2979"/>
                <a:ext cx="33" cy="5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8" y="4"/>
                  </a:cxn>
                  <a:cxn ang="0">
                    <a:pos x="32" y="13"/>
                  </a:cxn>
                  <a:cxn ang="0">
                    <a:pos x="33" y="26"/>
                  </a:cxn>
                  <a:cxn ang="0">
                    <a:pos x="32" y="38"/>
                  </a:cxn>
                  <a:cxn ang="0">
                    <a:pos x="28" y="47"/>
                  </a:cxn>
                  <a:cxn ang="0">
                    <a:pos x="25" y="49"/>
                  </a:cxn>
                  <a:cxn ang="0">
                    <a:pos x="21" y="51"/>
                  </a:cxn>
                  <a:cxn ang="0">
                    <a:pos x="16" y="51"/>
                  </a:cxn>
                  <a:cxn ang="0">
                    <a:pos x="12" y="51"/>
                  </a:cxn>
                  <a:cxn ang="0">
                    <a:pos x="8" y="49"/>
                  </a:cxn>
                  <a:cxn ang="0">
                    <a:pos x="4" y="46"/>
                  </a:cxn>
                  <a:cxn ang="0">
                    <a:pos x="1" y="38"/>
                  </a:cxn>
                  <a:cxn ang="0">
                    <a:pos x="0" y="26"/>
                  </a:cxn>
                  <a:cxn ang="0">
                    <a:pos x="1" y="13"/>
                  </a:cxn>
                  <a:cxn ang="0">
                    <a:pos x="5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9"/>
                  </a:cxn>
                  <a:cxn ang="0">
                    <a:pos x="13" y="10"/>
                  </a:cxn>
                  <a:cxn ang="0">
                    <a:pos x="12" y="11"/>
                  </a:cxn>
                  <a:cxn ang="0">
                    <a:pos x="11" y="13"/>
                  </a:cxn>
                  <a:cxn ang="0">
                    <a:pos x="10" y="17"/>
                  </a:cxn>
                  <a:cxn ang="0">
                    <a:pos x="10" y="20"/>
                  </a:cxn>
                  <a:cxn ang="0">
                    <a:pos x="10" y="26"/>
                  </a:cxn>
                  <a:cxn ang="0">
                    <a:pos x="10" y="31"/>
                  </a:cxn>
                  <a:cxn ang="0">
                    <a:pos x="10" y="35"/>
                  </a:cxn>
                  <a:cxn ang="0">
                    <a:pos x="11" y="38"/>
                  </a:cxn>
                  <a:cxn ang="0">
                    <a:pos x="12" y="40"/>
                  </a:cxn>
                  <a:cxn ang="0">
                    <a:pos x="13" y="41"/>
                  </a:cxn>
                  <a:cxn ang="0">
                    <a:pos x="14" y="42"/>
                  </a:cxn>
                  <a:cxn ang="0">
                    <a:pos x="16" y="42"/>
                  </a:cxn>
                  <a:cxn ang="0">
                    <a:pos x="19" y="42"/>
                  </a:cxn>
                  <a:cxn ang="0">
                    <a:pos x="20" y="41"/>
                  </a:cxn>
                  <a:cxn ang="0">
                    <a:pos x="21" y="40"/>
                  </a:cxn>
                  <a:cxn ang="0">
                    <a:pos x="22" y="38"/>
                  </a:cxn>
                  <a:cxn ang="0">
                    <a:pos x="23" y="35"/>
                  </a:cxn>
                  <a:cxn ang="0">
                    <a:pos x="23" y="31"/>
                  </a:cxn>
                  <a:cxn ang="0">
                    <a:pos x="23" y="26"/>
                  </a:cxn>
                  <a:cxn ang="0">
                    <a:pos x="23" y="20"/>
                  </a:cxn>
                  <a:cxn ang="0">
                    <a:pos x="23" y="17"/>
                  </a:cxn>
                  <a:cxn ang="0">
                    <a:pos x="22" y="13"/>
                  </a:cxn>
                  <a:cxn ang="0">
                    <a:pos x="21" y="11"/>
                  </a:cxn>
                  <a:cxn ang="0">
                    <a:pos x="20" y="10"/>
                  </a:cxn>
                  <a:cxn ang="0">
                    <a:pos x="19" y="9"/>
                  </a:cxn>
                  <a:cxn ang="0">
                    <a:pos x="16" y="9"/>
                  </a:cxn>
                </a:cxnLst>
                <a:rect l="0" t="0" r="r" b="b"/>
                <a:pathLst>
                  <a:path w="33" h="51"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2" y="13"/>
                    </a:lnTo>
                    <a:lnTo>
                      <a:pt x="33" y="26"/>
                    </a:lnTo>
                    <a:lnTo>
                      <a:pt x="32" y="38"/>
                    </a:lnTo>
                    <a:lnTo>
                      <a:pt x="28" y="47"/>
                    </a:lnTo>
                    <a:lnTo>
                      <a:pt x="25" y="49"/>
                    </a:lnTo>
                    <a:lnTo>
                      <a:pt x="21" y="51"/>
                    </a:lnTo>
                    <a:lnTo>
                      <a:pt x="16" y="51"/>
                    </a:lnTo>
                    <a:lnTo>
                      <a:pt x="12" y="51"/>
                    </a:lnTo>
                    <a:lnTo>
                      <a:pt x="8" y="49"/>
                    </a:lnTo>
                    <a:lnTo>
                      <a:pt x="4" y="46"/>
                    </a:lnTo>
                    <a:lnTo>
                      <a:pt x="1" y="38"/>
                    </a:lnTo>
                    <a:lnTo>
                      <a:pt x="0" y="26"/>
                    </a:lnTo>
                    <a:lnTo>
                      <a:pt x="1" y="13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2" y="40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9" y="42"/>
                    </a:lnTo>
                    <a:lnTo>
                      <a:pt x="20" y="41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3" y="26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2" y="13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4151"/>
              <p:cNvSpPr>
                <a:spLocks noChangeShapeType="1"/>
              </p:cNvSpPr>
              <p:nvPr/>
            </p:nvSpPr>
            <p:spPr bwMode="auto">
              <a:xfrm>
                <a:off x="2231" y="2760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152"/>
              <p:cNvSpPr>
                <a:spLocks noChangeShapeType="1"/>
              </p:cNvSpPr>
              <p:nvPr/>
            </p:nvSpPr>
            <p:spPr bwMode="auto">
              <a:xfrm flipH="1">
                <a:off x="4199" y="2760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153"/>
              <p:cNvSpPr>
                <a:spLocks/>
              </p:cNvSpPr>
              <p:nvPr/>
            </p:nvSpPr>
            <p:spPr bwMode="auto">
              <a:xfrm>
                <a:off x="2143" y="2737"/>
                <a:ext cx="33" cy="5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9" y="34"/>
                  </a:cxn>
                  <a:cxn ang="0">
                    <a:pos x="9" y="38"/>
                  </a:cxn>
                  <a:cxn ang="0">
                    <a:pos x="11" y="40"/>
                  </a:cxn>
                  <a:cxn ang="0">
                    <a:pos x="13" y="41"/>
                  </a:cxn>
                  <a:cxn ang="0">
                    <a:pos x="16" y="42"/>
                  </a:cxn>
                  <a:cxn ang="0">
                    <a:pos x="19" y="41"/>
                  </a:cxn>
                  <a:cxn ang="0">
                    <a:pos x="22" y="40"/>
                  </a:cxn>
                  <a:cxn ang="0">
                    <a:pos x="23" y="38"/>
                  </a:cxn>
                  <a:cxn ang="0">
                    <a:pos x="23" y="36"/>
                  </a:cxn>
                  <a:cxn ang="0">
                    <a:pos x="24" y="33"/>
                  </a:cxn>
                  <a:cxn ang="0">
                    <a:pos x="23" y="30"/>
                  </a:cxn>
                  <a:cxn ang="0">
                    <a:pos x="22" y="27"/>
                  </a:cxn>
                  <a:cxn ang="0">
                    <a:pos x="20" y="26"/>
                  </a:cxn>
                  <a:cxn ang="0">
                    <a:pos x="16" y="24"/>
                  </a:cxn>
                  <a:cxn ang="0">
                    <a:pos x="13" y="26"/>
                  </a:cxn>
                  <a:cxn ang="0">
                    <a:pos x="11" y="27"/>
                  </a:cxn>
                  <a:cxn ang="0">
                    <a:pos x="9" y="29"/>
                  </a:cxn>
                  <a:cxn ang="0">
                    <a:pos x="0" y="28"/>
                  </a:cxn>
                  <a:cxn ang="0">
                    <a:pos x="6" y="0"/>
                  </a:cxn>
                  <a:cxn ang="0">
                    <a:pos x="31" y="0"/>
                  </a:cxn>
                  <a:cxn ang="0">
                    <a:pos x="31" y="9"/>
                  </a:cxn>
                  <a:cxn ang="0">
                    <a:pos x="14" y="9"/>
                  </a:cxn>
                  <a:cxn ang="0">
                    <a:pos x="12" y="18"/>
                  </a:cxn>
                  <a:cxn ang="0">
                    <a:pos x="15" y="17"/>
                  </a:cxn>
                  <a:cxn ang="0">
                    <a:pos x="19" y="16"/>
                  </a:cxn>
                  <a:cxn ang="0">
                    <a:pos x="22" y="17"/>
                  </a:cxn>
                  <a:cxn ang="0">
                    <a:pos x="26" y="18"/>
                  </a:cxn>
                  <a:cxn ang="0">
                    <a:pos x="29" y="21"/>
                  </a:cxn>
                  <a:cxn ang="0">
                    <a:pos x="32" y="24"/>
                  </a:cxn>
                  <a:cxn ang="0">
                    <a:pos x="33" y="28"/>
                  </a:cxn>
                  <a:cxn ang="0">
                    <a:pos x="33" y="33"/>
                  </a:cxn>
                  <a:cxn ang="0">
                    <a:pos x="33" y="37"/>
                  </a:cxn>
                  <a:cxn ang="0">
                    <a:pos x="32" y="41"/>
                  </a:cxn>
                  <a:cxn ang="0">
                    <a:pos x="30" y="45"/>
                  </a:cxn>
                  <a:cxn ang="0">
                    <a:pos x="28" y="47"/>
                  </a:cxn>
                  <a:cxn ang="0">
                    <a:pos x="24" y="49"/>
                  </a:cxn>
                  <a:cxn ang="0">
                    <a:pos x="20" y="50"/>
                  </a:cxn>
                  <a:cxn ang="0">
                    <a:pos x="16" y="51"/>
                  </a:cxn>
                  <a:cxn ang="0">
                    <a:pos x="12" y="50"/>
                  </a:cxn>
                  <a:cxn ang="0">
                    <a:pos x="7" y="49"/>
                  </a:cxn>
                  <a:cxn ang="0">
                    <a:pos x="4" y="47"/>
                  </a:cxn>
                  <a:cxn ang="0">
                    <a:pos x="2" y="43"/>
                  </a:cxn>
                  <a:cxn ang="0">
                    <a:pos x="1" y="40"/>
                  </a:cxn>
                  <a:cxn ang="0">
                    <a:pos x="0" y="36"/>
                  </a:cxn>
                </a:cxnLst>
                <a:rect l="0" t="0" r="r" b="b"/>
                <a:pathLst>
                  <a:path w="33" h="51">
                    <a:moveTo>
                      <a:pt x="0" y="36"/>
                    </a:moveTo>
                    <a:lnTo>
                      <a:pt x="9" y="34"/>
                    </a:lnTo>
                    <a:lnTo>
                      <a:pt x="9" y="38"/>
                    </a:lnTo>
                    <a:lnTo>
                      <a:pt x="11" y="40"/>
                    </a:lnTo>
                    <a:lnTo>
                      <a:pt x="13" y="41"/>
                    </a:lnTo>
                    <a:lnTo>
                      <a:pt x="16" y="42"/>
                    </a:lnTo>
                    <a:lnTo>
                      <a:pt x="19" y="41"/>
                    </a:lnTo>
                    <a:lnTo>
                      <a:pt x="22" y="40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4" y="33"/>
                    </a:lnTo>
                    <a:lnTo>
                      <a:pt x="23" y="30"/>
                    </a:lnTo>
                    <a:lnTo>
                      <a:pt x="22" y="27"/>
                    </a:lnTo>
                    <a:lnTo>
                      <a:pt x="20" y="26"/>
                    </a:lnTo>
                    <a:lnTo>
                      <a:pt x="16" y="24"/>
                    </a:lnTo>
                    <a:lnTo>
                      <a:pt x="13" y="26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0" y="28"/>
                    </a:lnTo>
                    <a:lnTo>
                      <a:pt x="6" y="0"/>
                    </a:lnTo>
                    <a:lnTo>
                      <a:pt x="31" y="0"/>
                    </a:lnTo>
                    <a:lnTo>
                      <a:pt x="31" y="9"/>
                    </a:lnTo>
                    <a:lnTo>
                      <a:pt x="14" y="9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9" y="16"/>
                    </a:lnTo>
                    <a:lnTo>
                      <a:pt x="22" y="17"/>
                    </a:lnTo>
                    <a:lnTo>
                      <a:pt x="26" y="18"/>
                    </a:lnTo>
                    <a:lnTo>
                      <a:pt x="29" y="21"/>
                    </a:lnTo>
                    <a:lnTo>
                      <a:pt x="32" y="24"/>
                    </a:lnTo>
                    <a:lnTo>
                      <a:pt x="33" y="28"/>
                    </a:lnTo>
                    <a:lnTo>
                      <a:pt x="33" y="33"/>
                    </a:lnTo>
                    <a:lnTo>
                      <a:pt x="33" y="37"/>
                    </a:lnTo>
                    <a:lnTo>
                      <a:pt x="32" y="41"/>
                    </a:lnTo>
                    <a:lnTo>
                      <a:pt x="30" y="45"/>
                    </a:lnTo>
                    <a:lnTo>
                      <a:pt x="28" y="47"/>
                    </a:lnTo>
                    <a:lnTo>
                      <a:pt x="24" y="49"/>
                    </a:lnTo>
                    <a:lnTo>
                      <a:pt x="20" y="50"/>
                    </a:lnTo>
                    <a:lnTo>
                      <a:pt x="16" y="51"/>
                    </a:lnTo>
                    <a:lnTo>
                      <a:pt x="12" y="50"/>
                    </a:lnTo>
                    <a:lnTo>
                      <a:pt x="7" y="49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154"/>
              <p:cNvSpPr>
                <a:spLocks noEditPoints="1"/>
              </p:cNvSpPr>
              <p:nvPr/>
            </p:nvSpPr>
            <p:spPr bwMode="auto">
              <a:xfrm>
                <a:off x="2182" y="2736"/>
                <a:ext cx="33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1"/>
                  </a:cxn>
                  <a:cxn ang="0">
                    <a:pos x="25" y="2"/>
                  </a:cxn>
                  <a:cxn ang="0">
                    <a:pos x="28" y="5"/>
                  </a:cxn>
                  <a:cxn ang="0">
                    <a:pos x="32" y="13"/>
                  </a:cxn>
                  <a:cxn ang="0">
                    <a:pos x="33" y="25"/>
                  </a:cxn>
                  <a:cxn ang="0">
                    <a:pos x="32" y="38"/>
                  </a:cxn>
                  <a:cxn ang="0">
                    <a:pos x="28" y="47"/>
                  </a:cxn>
                  <a:cxn ang="0">
                    <a:pos x="25" y="50"/>
                  </a:cxn>
                  <a:cxn ang="0">
                    <a:pos x="21" y="51"/>
                  </a:cxn>
                  <a:cxn ang="0">
                    <a:pos x="16" y="52"/>
                  </a:cxn>
                  <a:cxn ang="0">
                    <a:pos x="12" y="51"/>
                  </a:cxn>
                  <a:cxn ang="0">
                    <a:pos x="8" y="49"/>
                  </a:cxn>
                  <a:cxn ang="0">
                    <a:pos x="4" y="47"/>
                  </a:cxn>
                  <a:cxn ang="0">
                    <a:pos x="1" y="38"/>
                  </a:cxn>
                  <a:cxn ang="0">
                    <a:pos x="0" y="25"/>
                  </a:cxn>
                  <a:cxn ang="0">
                    <a:pos x="1" y="13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9"/>
                  </a:cxn>
                  <a:cxn ang="0">
                    <a:pos x="13" y="10"/>
                  </a:cxn>
                  <a:cxn ang="0">
                    <a:pos x="12" y="11"/>
                  </a:cxn>
                  <a:cxn ang="0">
                    <a:pos x="11" y="13"/>
                  </a:cxn>
                  <a:cxn ang="0">
                    <a:pos x="10" y="17"/>
                  </a:cxn>
                  <a:cxn ang="0">
                    <a:pos x="10" y="21"/>
                  </a:cxn>
                  <a:cxn ang="0">
                    <a:pos x="10" y="25"/>
                  </a:cxn>
                  <a:cxn ang="0">
                    <a:pos x="10" y="31"/>
                  </a:cxn>
                  <a:cxn ang="0">
                    <a:pos x="10" y="34"/>
                  </a:cxn>
                  <a:cxn ang="0">
                    <a:pos x="11" y="38"/>
                  </a:cxn>
                  <a:cxn ang="0">
                    <a:pos x="12" y="40"/>
                  </a:cxn>
                  <a:cxn ang="0">
                    <a:pos x="13" y="42"/>
                  </a:cxn>
                  <a:cxn ang="0">
                    <a:pos x="14" y="42"/>
                  </a:cxn>
                  <a:cxn ang="0">
                    <a:pos x="16" y="43"/>
                  </a:cxn>
                  <a:cxn ang="0">
                    <a:pos x="19" y="42"/>
                  </a:cxn>
                  <a:cxn ang="0">
                    <a:pos x="20" y="42"/>
                  </a:cxn>
                  <a:cxn ang="0">
                    <a:pos x="21" y="40"/>
                  </a:cxn>
                  <a:cxn ang="0">
                    <a:pos x="22" y="38"/>
                  </a:cxn>
                  <a:cxn ang="0">
                    <a:pos x="23" y="35"/>
                  </a:cxn>
                  <a:cxn ang="0">
                    <a:pos x="23" y="31"/>
                  </a:cxn>
                  <a:cxn ang="0">
                    <a:pos x="23" y="25"/>
                  </a:cxn>
                  <a:cxn ang="0">
                    <a:pos x="23" y="21"/>
                  </a:cxn>
                  <a:cxn ang="0">
                    <a:pos x="23" y="17"/>
                  </a:cxn>
                  <a:cxn ang="0">
                    <a:pos x="22" y="14"/>
                  </a:cxn>
                  <a:cxn ang="0">
                    <a:pos x="21" y="11"/>
                  </a:cxn>
                  <a:cxn ang="0">
                    <a:pos x="20" y="10"/>
                  </a:cxn>
                  <a:cxn ang="0">
                    <a:pos x="19" y="9"/>
                  </a:cxn>
                  <a:cxn ang="0">
                    <a:pos x="16" y="9"/>
                  </a:cxn>
                </a:cxnLst>
                <a:rect l="0" t="0" r="r" b="b"/>
                <a:pathLst>
                  <a:path w="33" h="52">
                    <a:moveTo>
                      <a:pt x="16" y="0"/>
                    </a:moveTo>
                    <a:lnTo>
                      <a:pt x="21" y="1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2" y="13"/>
                    </a:lnTo>
                    <a:lnTo>
                      <a:pt x="33" y="25"/>
                    </a:lnTo>
                    <a:lnTo>
                      <a:pt x="32" y="38"/>
                    </a:lnTo>
                    <a:lnTo>
                      <a:pt x="28" y="47"/>
                    </a:lnTo>
                    <a:lnTo>
                      <a:pt x="25" y="50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1"/>
                    </a:lnTo>
                    <a:lnTo>
                      <a:pt x="8" y="49"/>
                    </a:lnTo>
                    <a:lnTo>
                      <a:pt x="4" y="47"/>
                    </a:lnTo>
                    <a:lnTo>
                      <a:pt x="1" y="38"/>
                    </a:lnTo>
                    <a:lnTo>
                      <a:pt x="0" y="25"/>
                    </a:lnTo>
                    <a:lnTo>
                      <a:pt x="1" y="13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1" y="38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6" y="43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2" y="14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155"/>
              <p:cNvSpPr>
                <a:spLocks noChangeShapeType="1"/>
              </p:cNvSpPr>
              <p:nvPr/>
            </p:nvSpPr>
            <p:spPr bwMode="auto">
              <a:xfrm>
                <a:off x="2231" y="2517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156"/>
              <p:cNvSpPr>
                <a:spLocks noChangeShapeType="1"/>
              </p:cNvSpPr>
              <p:nvPr/>
            </p:nvSpPr>
            <p:spPr bwMode="auto">
              <a:xfrm flipH="1">
                <a:off x="4199" y="2517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157"/>
              <p:cNvSpPr>
                <a:spLocks noEditPoints="1"/>
              </p:cNvSpPr>
              <p:nvPr/>
            </p:nvSpPr>
            <p:spPr bwMode="auto">
              <a:xfrm>
                <a:off x="2143" y="2493"/>
                <a:ext cx="33" cy="52"/>
              </a:xfrm>
              <a:custGeom>
                <a:avLst/>
                <a:gdLst/>
                <a:ahLst/>
                <a:cxnLst>
                  <a:cxn ang="0">
                    <a:pos x="32" y="14"/>
                  </a:cxn>
                  <a:cxn ang="0">
                    <a:pos x="22" y="15"/>
                  </a:cxn>
                  <a:cxn ang="0">
                    <a:pos x="22" y="12"/>
                  </a:cxn>
                  <a:cxn ang="0">
                    <a:pos x="21" y="11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13" y="10"/>
                  </a:cxn>
                  <a:cxn ang="0">
                    <a:pos x="11" y="12"/>
                  </a:cxn>
                  <a:cxn ang="0">
                    <a:pos x="10" y="14"/>
                  </a:cxn>
                  <a:cxn ang="0">
                    <a:pos x="9" y="18"/>
                  </a:cxn>
                  <a:cxn ang="0">
                    <a:pos x="9" y="24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8" y="20"/>
                  </a:cxn>
                  <a:cxn ang="0">
                    <a:pos x="22" y="20"/>
                  </a:cxn>
                  <a:cxn ang="0">
                    <a:pos x="25" y="21"/>
                  </a:cxn>
                  <a:cxn ang="0">
                    <a:pos x="29" y="24"/>
                  </a:cxn>
                  <a:cxn ang="0">
                    <a:pos x="31" y="27"/>
                  </a:cxn>
                  <a:cxn ang="0">
                    <a:pos x="32" y="31"/>
                  </a:cxn>
                  <a:cxn ang="0">
                    <a:pos x="33" y="35"/>
                  </a:cxn>
                  <a:cxn ang="0">
                    <a:pos x="32" y="40"/>
                  </a:cxn>
                  <a:cxn ang="0">
                    <a:pos x="31" y="44"/>
                  </a:cxn>
                  <a:cxn ang="0">
                    <a:pos x="29" y="47"/>
                  </a:cxn>
                  <a:cxn ang="0">
                    <a:pos x="25" y="50"/>
                  </a:cxn>
                  <a:cxn ang="0">
                    <a:pos x="21" y="52"/>
                  </a:cxn>
                  <a:cxn ang="0">
                    <a:pos x="16" y="52"/>
                  </a:cxn>
                  <a:cxn ang="0">
                    <a:pos x="12" y="51"/>
                  </a:cxn>
                  <a:cxn ang="0">
                    <a:pos x="7" y="50"/>
                  </a:cxn>
                  <a:cxn ang="0">
                    <a:pos x="4" y="46"/>
                  </a:cxn>
                  <a:cxn ang="0">
                    <a:pos x="1" y="39"/>
                  </a:cxn>
                  <a:cxn ang="0">
                    <a:pos x="0" y="26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9" y="3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4" y="2"/>
                  </a:cxn>
                  <a:cxn ang="0">
                    <a:pos x="28" y="3"/>
                  </a:cxn>
                  <a:cxn ang="0">
                    <a:pos x="30" y="6"/>
                  </a:cxn>
                  <a:cxn ang="0">
                    <a:pos x="31" y="10"/>
                  </a:cxn>
                  <a:cxn ang="0">
                    <a:pos x="32" y="14"/>
                  </a:cxn>
                  <a:cxn ang="0">
                    <a:pos x="9" y="35"/>
                  </a:cxn>
                  <a:cxn ang="0">
                    <a:pos x="10" y="39"/>
                  </a:cxn>
                  <a:cxn ang="0">
                    <a:pos x="11" y="41"/>
                  </a:cxn>
                  <a:cxn ang="0">
                    <a:pos x="14" y="43"/>
                  </a:cxn>
                  <a:cxn ang="0">
                    <a:pos x="16" y="43"/>
                  </a:cxn>
                  <a:cxn ang="0">
                    <a:pos x="19" y="43"/>
                  </a:cxn>
                  <a:cxn ang="0">
                    <a:pos x="21" y="41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3" y="32"/>
                  </a:cxn>
                  <a:cxn ang="0">
                    <a:pos x="21" y="30"/>
                  </a:cxn>
                  <a:cxn ang="0">
                    <a:pos x="19" y="29"/>
                  </a:cxn>
                  <a:cxn ang="0">
                    <a:pos x="16" y="29"/>
                  </a:cxn>
                  <a:cxn ang="0">
                    <a:pos x="13" y="29"/>
                  </a:cxn>
                  <a:cxn ang="0">
                    <a:pos x="11" y="30"/>
                  </a:cxn>
                  <a:cxn ang="0">
                    <a:pos x="10" y="32"/>
                  </a:cxn>
                  <a:cxn ang="0">
                    <a:pos x="9" y="35"/>
                  </a:cxn>
                </a:cxnLst>
                <a:rect l="0" t="0" r="r" b="b"/>
                <a:pathLst>
                  <a:path w="33" h="52">
                    <a:moveTo>
                      <a:pt x="32" y="14"/>
                    </a:moveTo>
                    <a:lnTo>
                      <a:pt x="22" y="15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4"/>
                    </a:lnTo>
                    <a:lnTo>
                      <a:pt x="9" y="18"/>
                    </a:lnTo>
                    <a:lnTo>
                      <a:pt x="9" y="24"/>
                    </a:lnTo>
                    <a:lnTo>
                      <a:pt x="11" y="21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5" y="21"/>
                    </a:lnTo>
                    <a:lnTo>
                      <a:pt x="29" y="24"/>
                    </a:lnTo>
                    <a:lnTo>
                      <a:pt x="31" y="27"/>
                    </a:lnTo>
                    <a:lnTo>
                      <a:pt x="32" y="31"/>
                    </a:lnTo>
                    <a:lnTo>
                      <a:pt x="33" y="35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29" y="47"/>
                    </a:lnTo>
                    <a:lnTo>
                      <a:pt x="25" y="50"/>
                    </a:lnTo>
                    <a:lnTo>
                      <a:pt x="21" y="52"/>
                    </a:lnTo>
                    <a:lnTo>
                      <a:pt x="16" y="52"/>
                    </a:lnTo>
                    <a:lnTo>
                      <a:pt x="12" y="51"/>
                    </a:lnTo>
                    <a:lnTo>
                      <a:pt x="7" y="50"/>
                    </a:lnTo>
                    <a:lnTo>
                      <a:pt x="4" y="46"/>
                    </a:lnTo>
                    <a:lnTo>
                      <a:pt x="1" y="39"/>
                    </a:lnTo>
                    <a:lnTo>
                      <a:pt x="0" y="26"/>
                    </a:lnTo>
                    <a:lnTo>
                      <a:pt x="1" y="14"/>
                    </a:lnTo>
                    <a:lnTo>
                      <a:pt x="4" y="6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2" y="14"/>
                    </a:lnTo>
                    <a:close/>
                    <a:moveTo>
                      <a:pt x="9" y="35"/>
                    </a:moveTo>
                    <a:lnTo>
                      <a:pt x="10" y="39"/>
                    </a:lnTo>
                    <a:lnTo>
                      <a:pt x="11" y="41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3" y="29"/>
                    </a:lnTo>
                    <a:lnTo>
                      <a:pt x="11" y="30"/>
                    </a:lnTo>
                    <a:lnTo>
                      <a:pt x="10" y="32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4158"/>
              <p:cNvSpPr>
                <a:spLocks noEditPoints="1"/>
              </p:cNvSpPr>
              <p:nvPr/>
            </p:nvSpPr>
            <p:spPr bwMode="auto">
              <a:xfrm>
                <a:off x="2182" y="2493"/>
                <a:ext cx="33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1"/>
                  </a:cxn>
                  <a:cxn ang="0">
                    <a:pos x="25" y="2"/>
                  </a:cxn>
                  <a:cxn ang="0">
                    <a:pos x="28" y="5"/>
                  </a:cxn>
                  <a:cxn ang="0">
                    <a:pos x="32" y="14"/>
                  </a:cxn>
                  <a:cxn ang="0">
                    <a:pos x="33" y="26"/>
                  </a:cxn>
                  <a:cxn ang="0">
                    <a:pos x="32" y="39"/>
                  </a:cxn>
                  <a:cxn ang="0">
                    <a:pos x="28" y="46"/>
                  </a:cxn>
                  <a:cxn ang="0">
                    <a:pos x="25" y="50"/>
                  </a:cxn>
                  <a:cxn ang="0">
                    <a:pos x="21" y="51"/>
                  </a:cxn>
                  <a:cxn ang="0">
                    <a:pos x="16" y="52"/>
                  </a:cxn>
                  <a:cxn ang="0">
                    <a:pos x="12" y="51"/>
                  </a:cxn>
                  <a:cxn ang="0">
                    <a:pos x="8" y="50"/>
                  </a:cxn>
                  <a:cxn ang="0">
                    <a:pos x="4" y="46"/>
                  </a:cxn>
                  <a:cxn ang="0">
                    <a:pos x="1" y="39"/>
                  </a:cxn>
                  <a:cxn ang="0">
                    <a:pos x="0" y="26"/>
                  </a:cxn>
                  <a:cxn ang="0">
                    <a:pos x="1" y="13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14" y="10"/>
                  </a:cxn>
                  <a:cxn ang="0">
                    <a:pos x="13" y="10"/>
                  </a:cxn>
                  <a:cxn ang="0">
                    <a:pos x="12" y="12"/>
                  </a:cxn>
                  <a:cxn ang="0">
                    <a:pos x="11" y="14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26"/>
                  </a:cxn>
                  <a:cxn ang="0">
                    <a:pos x="10" y="31"/>
                  </a:cxn>
                  <a:cxn ang="0">
                    <a:pos x="10" y="35"/>
                  </a:cxn>
                  <a:cxn ang="0">
                    <a:pos x="11" y="37"/>
                  </a:cxn>
                  <a:cxn ang="0">
                    <a:pos x="12" y="41"/>
                  </a:cxn>
                  <a:cxn ang="0">
                    <a:pos x="13" y="42"/>
                  </a:cxn>
                  <a:cxn ang="0">
                    <a:pos x="14" y="43"/>
                  </a:cxn>
                  <a:cxn ang="0">
                    <a:pos x="16" y="43"/>
                  </a:cxn>
                  <a:cxn ang="0">
                    <a:pos x="19" y="43"/>
                  </a:cxn>
                  <a:cxn ang="0">
                    <a:pos x="20" y="42"/>
                  </a:cxn>
                  <a:cxn ang="0">
                    <a:pos x="21" y="41"/>
                  </a:cxn>
                  <a:cxn ang="0">
                    <a:pos x="22" y="39"/>
                  </a:cxn>
                  <a:cxn ang="0">
                    <a:pos x="23" y="35"/>
                  </a:cxn>
                  <a:cxn ang="0">
                    <a:pos x="23" y="31"/>
                  </a:cxn>
                  <a:cxn ang="0">
                    <a:pos x="23" y="26"/>
                  </a:cxn>
                  <a:cxn ang="0">
                    <a:pos x="23" y="21"/>
                  </a:cxn>
                  <a:cxn ang="0">
                    <a:pos x="23" y="17"/>
                  </a:cxn>
                  <a:cxn ang="0">
                    <a:pos x="22" y="14"/>
                  </a:cxn>
                  <a:cxn ang="0">
                    <a:pos x="21" y="12"/>
                  </a:cxn>
                  <a:cxn ang="0">
                    <a:pos x="20" y="10"/>
                  </a:cxn>
                  <a:cxn ang="0">
                    <a:pos x="19" y="10"/>
                  </a:cxn>
                  <a:cxn ang="0">
                    <a:pos x="16" y="8"/>
                  </a:cxn>
                </a:cxnLst>
                <a:rect l="0" t="0" r="r" b="b"/>
                <a:pathLst>
                  <a:path w="33" h="52">
                    <a:moveTo>
                      <a:pt x="16" y="0"/>
                    </a:moveTo>
                    <a:lnTo>
                      <a:pt x="21" y="1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2" y="14"/>
                    </a:lnTo>
                    <a:lnTo>
                      <a:pt x="33" y="26"/>
                    </a:lnTo>
                    <a:lnTo>
                      <a:pt x="32" y="39"/>
                    </a:lnTo>
                    <a:lnTo>
                      <a:pt x="28" y="46"/>
                    </a:lnTo>
                    <a:lnTo>
                      <a:pt x="25" y="50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1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1" y="39"/>
                    </a:lnTo>
                    <a:lnTo>
                      <a:pt x="0" y="26"/>
                    </a:lnTo>
                    <a:lnTo>
                      <a:pt x="1" y="13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  <a:moveTo>
                      <a:pt x="16" y="8"/>
                    </a:moveTo>
                    <a:lnTo>
                      <a:pt x="14" y="10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7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3" y="26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159"/>
              <p:cNvSpPr>
                <a:spLocks noChangeShapeType="1"/>
              </p:cNvSpPr>
              <p:nvPr/>
            </p:nvSpPr>
            <p:spPr bwMode="auto">
              <a:xfrm>
                <a:off x="2231" y="2274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160"/>
              <p:cNvSpPr>
                <a:spLocks noChangeShapeType="1"/>
              </p:cNvSpPr>
              <p:nvPr/>
            </p:nvSpPr>
            <p:spPr bwMode="auto">
              <a:xfrm flipH="1">
                <a:off x="4199" y="2274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61"/>
              <p:cNvSpPr>
                <a:spLocks/>
              </p:cNvSpPr>
              <p:nvPr/>
            </p:nvSpPr>
            <p:spPr bwMode="auto">
              <a:xfrm>
                <a:off x="2143" y="2250"/>
                <a:ext cx="33" cy="5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8"/>
                  </a:cxn>
                  <a:cxn ang="0">
                    <a:pos x="29" y="13"/>
                  </a:cxn>
                  <a:cxn ang="0">
                    <a:pos x="24" y="19"/>
                  </a:cxn>
                  <a:cxn ang="0">
                    <a:pos x="21" y="27"/>
                  </a:cxn>
                  <a:cxn ang="0">
                    <a:pos x="18" y="36"/>
                  </a:cxn>
                  <a:cxn ang="0">
                    <a:pos x="16" y="44"/>
                  </a:cxn>
                  <a:cxn ang="0">
                    <a:pos x="15" y="52"/>
                  </a:cxn>
                  <a:cxn ang="0">
                    <a:pos x="6" y="52"/>
                  </a:cxn>
                  <a:cxn ang="0">
                    <a:pos x="7" y="41"/>
                  </a:cxn>
                  <a:cxn ang="0">
                    <a:pos x="11" y="29"/>
                  </a:cxn>
                  <a:cxn ang="0">
                    <a:pos x="15" y="19"/>
                  </a:cxn>
                  <a:cxn ang="0">
                    <a:pos x="22" y="10"/>
                  </a:cxn>
                  <a:cxn ang="0">
                    <a:pos x="0" y="10"/>
                  </a:cxn>
                </a:cxnLst>
                <a:rect l="0" t="0" r="r" b="b"/>
                <a:pathLst>
                  <a:path w="33" h="52">
                    <a:moveTo>
                      <a:pt x="0" y="10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8"/>
                    </a:lnTo>
                    <a:lnTo>
                      <a:pt x="29" y="13"/>
                    </a:lnTo>
                    <a:lnTo>
                      <a:pt x="24" y="19"/>
                    </a:lnTo>
                    <a:lnTo>
                      <a:pt x="21" y="27"/>
                    </a:lnTo>
                    <a:lnTo>
                      <a:pt x="18" y="36"/>
                    </a:lnTo>
                    <a:lnTo>
                      <a:pt x="16" y="44"/>
                    </a:lnTo>
                    <a:lnTo>
                      <a:pt x="15" y="52"/>
                    </a:lnTo>
                    <a:lnTo>
                      <a:pt x="6" y="52"/>
                    </a:lnTo>
                    <a:lnTo>
                      <a:pt x="7" y="41"/>
                    </a:lnTo>
                    <a:lnTo>
                      <a:pt x="11" y="29"/>
                    </a:lnTo>
                    <a:lnTo>
                      <a:pt x="15" y="19"/>
                    </a:lnTo>
                    <a:lnTo>
                      <a:pt x="2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162"/>
              <p:cNvSpPr>
                <a:spLocks noEditPoints="1"/>
              </p:cNvSpPr>
              <p:nvPr/>
            </p:nvSpPr>
            <p:spPr bwMode="auto">
              <a:xfrm>
                <a:off x="2182" y="2250"/>
                <a:ext cx="33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0"/>
                  </a:cxn>
                  <a:cxn ang="0">
                    <a:pos x="25" y="3"/>
                  </a:cxn>
                  <a:cxn ang="0">
                    <a:pos x="28" y="5"/>
                  </a:cxn>
                  <a:cxn ang="0">
                    <a:pos x="32" y="14"/>
                  </a:cxn>
                  <a:cxn ang="0">
                    <a:pos x="33" y="26"/>
                  </a:cxn>
                  <a:cxn ang="0">
                    <a:pos x="32" y="38"/>
                  </a:cxn>
                  <a:cxn ang="0">
                    <a:pos x="28" y="47"/>
                  </a:cxn>
                  <a:cxn ang="0">
                    <a:pos x="25" y="49"/>
                  </a:cxn>
                  <a:cxn ang="0">
                    <a:pos x="21" y="52"/>
                  </a:cxn>
                  <a:cxn ang="0">
                    <a:pos x="16" y="52"/>
                  </a:cxn>
                  <a:cxn ang="0">
                    <a:pos x="12" y="52"/>
                  </a:cxn>
                  <a:cxn ang="0">
                    <a:pos x="8" y="49"/>
                  </a:cxn>
                  <a:cxn ang="0">
                    <a:pos x="4" y="46"/>
                  </a:cxn>
                  <a:cxn ang="0">
                    <a:pos x="1" y="38"/>
                  </a:cxn>
                  <a:cxn ang="0">
                    <a:pos x="0" y="26"/>
                  </a:cxn>
                  <a:cxn ang="0">
                    <a:pos x="1" y="14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9"/>
                  </a:cxn>
                  <a:cxn ang="0">
                    <a:pos x="13" y="10"/>
                  </a:cxn>
                  <a:cxn ang="0">
                    <a:pos x="12" y="12"/>
                  </a:cxn>
                  <a:cxn ang="0">
                    <a:pos x="11" y="14"/>
                  </a:cxn>
                  <a:cxn ang="0">
                    <a:pos x="10" y="17"/>
                  </a:cxn>
                  <a:cxn ang="0">
                    <a:pos x="10" y="20"/>
                  </a:cxn>
                  <a:cxn ang="0">
                    <a:pos x="10" y="26"/>
                  </a:cxn>
                  <a:cxn ang="0">
                    <a:pos x="10" y="32"/>
                  </a:cxn>
                  <a:cxn ang="0">
                    <a:pos x="10" y="35"/>
                  </a:cxn>
                  <a:cxn ang="0">
                    <a:pos x="11" y="38"/>
                  </a:cxn>
                  <a:cxn ang="0">
                    <a:pos x="12" y="41"/>
                  </a:cxn>
                  <a:cxn ang="0">
                    <a:pos x="13" y="42"/>
                  </a:cxn>
                  <a:cxn ang="0">
                    <a:pos x="14" y="43"/>
                  </a:cxn>
                  <a:cxn ang="0">
                    <a:pos x="16" y="43"/>
                  </a:cxn>
                  <a:cxn ang="0">
                    <a:pos x="19" y="43"/>
                  </a:cxn>
                  <a:cxn ang="0">
                    <a:pos x="20" y="42"/>
                  </a:cxn>
                  <a:cxn ang="0">
                    <a:pos x="21" y="41"/>
                  </a:cxn>
                  <a:cxn ang="0">
                    <a:pos x="22" y="38"/>
                  </a:cxn>
                  <a:cxn ang="0">
                    <a:pos x="23" y="35"/>
                  </a:cxn>
                  <a:cxn ang="0">
                    <a:pos x="23" y="32"/>
                  </a:cxn>
                  <a:cxn ang="0">
                    <a:pos x="23" y="26"/>
                  </a:cxn>
                  <a:cxn ang="0">
                    <a:pos x="23" y="20"/>
                  </a:cxn>
                  <a:cxn ang="0">
                    <a:pos x="23" y="17"/>
                  </a:cxn>
                  <a:cxn ang="0">
                    <a:pos x="22" y="14"/>
                  </a:cxn>
                  <a:cxn ang="0">
                    <a:pos x="21" y="12"/>
                  </a:cxn>
                  <a:cxn ang="0">
                    <a:pos x="20" y="10"/>
                  </a:cxn>
                  <a:cxn ang="0">
                    <a:pos x="19" y="9"/>
                  </a:cxn>
                  <a:cxn ang="0">
                    <a:pos x="16" y="9"/>
                  </a:cxn>
                </a:cxnLst>
                <a:rect l="0" t="0" r="r" b="b"/>
                <a:pathLst>
                  <a:path w="33" h="52">
                    <a:moveTo>
                      <a:pt x="16" y="0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2" y="14"/>
                    </a:lnTo>
                    <a:lnTo>
                      <a:pt x="33" y="26"/>
                    </a:lnTo>
                    <a:lnTo>
                      <a:pt x="32" y="38"/>
                    </a:lnTo>
                    <a:lnTo>
                      <a:pt x="28" y="47"/>
                    </a:lnTo>
                    <a:lnTo>
                      <a:pt x="25" y="49"/>
                    </a:lnTo>
                    <a:lnTo>
                      <a:pt x="21" y="52"/>
                    </a:lnTo>
                    <a:lnTo>
                      <a:pt x="16" y="52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4" y="46"/>
                    </a:lnTo>
                    <a:lnTo>
                      <a:pt x="1" y="38"/>
                    </a:lnTo>
                    <a:lnTo>
                      <a:pt x="0" y="26"/>
                    </a:lnTo>
                    <a:lnTo>
                      <a:pt x="1" y="14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9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8"/>
                    </a:lnTo>
                    <a:lnTo>
                      <a:pt x="23" y="35"/>
                    </a:lnTo>
                    <a:lnTo>
                      <a:pt x="23" y="32"/>
                    </a:lnTo>
                    <a:lnTo>
                      <a:pt x="23" y="26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163"/>
              <p:cNvSpPr>
                <a:spLocks noChangeShapeType="1"/>
              </p:cNvSpPr>
              <p:nvPr/>
            </p:nvSpPr>
            <p:spPr bwMode="auto">
              <a:xfrm>
                <a:off x="2231" y="2032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164"/>
              <p:cNvSpPr>
                <a:spLocks noChangeShapeType="1"/>
              </p:cNvSpPr>
              <p:nvPr/>
            </p:nvSpPr>
            <p:spPr bwMode="auto">
              <a:xfrm flipH="1">
                <a:off x="4199" y="2032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165"/>
              <p:cNvSpPr>
                <a:spLocks noEditPoints="1"/>
              </p:cNvSpPr>
              <p:nvPr/>
            </p:nvSpPr>
            <p:spPr bwMode="auto">
              <a:xfrm>
                <a:off x="2143" y="2007"/>
                <a:ext cx="33" cy="53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1" y="17"/>
                  </a:cxn>
                  <a:cxn ang="0">
                    <a:pos x="1" y="10"/>
                  </a:cxn>
                  <a:cxn ang="0">
                    <a:pos x="4" y="3"/>
                  </a:cxn>
                  <a:cxn ang="0">
                    <a:pos x="11" y="0"/>
                  </a:cxn>
                  <a:cxn ang="0">
                    <a:pos x="21" y="0"/>
                  </a:cxn>
                  <a:cxn ang="0">
                    <a:pos x="28" y="3"/>
                  </a:cxn>
                  <a:cxn ang="0">
                    <a:pos x="32" y="10"/>
                  </a:cxn>
                  <a:cxn ang="0">
                    <a:pos x="32" y="17"/>
                  </a:cxn>
                  <a:cxn ang="0">
                    <a:pos x="28" y="22"/>
                  </a:cxn>
                  <a:cxn ang="0">
                    <a:pos x="28" y="26"/>
                  </a:cxn>
                  <a:cxn ang="0">
                    <a:pos x="32" y="32"/>
                  </a:cxn>
                  <a:cxn ang="0">
                    <a:pos x="32" y="40"/>
                  </a:cxn>
                  <a:cxn ang="0">
                    <a:pos x="29" y="48"/>
                  </a:cxn>
                  <a:cxn ang="0">
                    <a:pos x="21" y="51"/>
                  </a:cxn>
                  <a:cxn ang="0">
                    <a:pos x="12" y="51"/>
                  </a:cxn>
                  <a:cxn ang="0">
                    <a:pos x="5" y="48"/>
                  </a:cxn>
                  <a:cxn ang="0">
                    <a:pos x="0" y="41"/>
                  </a:cxn>
                  <a:cxn ang="0">
                    <a:pos x="0" y="32"/>
                  </a:cxn>
                  <a:cxn ang="0">
                    <a:pos x="4" y="26"/>
                  </a:cxn>
                  <a:cxn ang="0">
                    <a:pos x="10" y="14"/>
                  </a:cxn>
                  <a:cxn ang="0">
                    <a:pos x="12" y="18"/>
                  </a:cxn>
                  <a:cxn ang="0">
                    <a:pos x="16" y="20"/>
                  </a:cxn>
                  <a:cxn ang="0">
                    <a:pos x="21" y="18"/>
                  </a:cxn>
                  <a:cxn ang="0">
                    <a:pos x="22" y="14"/>
                  </a:cxn>
                  <a:cxn ang="0">
                    <a:pos x="21" y="9"/>
                  </a:cxn>
                  <a:cxn ang="0">
                    <a:pos x="16" y="8"/>
                  </a:cxn>
                  <a:cxn ang="0">
                    <a:pos x="12" y="9"/>
                  </a:cxn>
                  <a:cxn ang="0">
                    <a:pos x="10" y="14"/>
                  </a:cxn>
                  <a:cxn ang="0">
                    <a:pos x="10" y="39"/>
                  </a:cxn>
                  <a:cxn ang="0">
                    <a:pos x="13" y="44"/>
                  </a:cxn>
                  <a:cxn ang="0">
                    <a:pos x="19" y="44"/>
                  </a:cxn>
                  <a:cxn ang="0">
                    <a:pos x="23" y="39"/>
                  </a:cxn>
                  <a:cxn ang="0">
                    <a:pos x="23" y="32"/>
                  </a:cxn>
                  <a:cxn ang="0">
                    <a:pos x="19" y="28"/>
                  </a:cxn>
                  <a:cxn ang="0">
                    <a:pos x="13" y="28"/>
                  </a:cxn>
                  <a:cxn ang="0">
                    <a:pos x="10" y="32"/>
                  </a:cxn>
                </a:cxnLst>
                <a:rect l="0" t="0" r="r" b="b"/>
                <a:pathLst>
                  <a:path w="33" h="53">
                    <a:moveTo>
                      <a:pt x="7" y="24"/>
                    </a:moveTo>
                    <a:lnTo>
                      <a:pt x="4" y="21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31" y="29"/>
                    </a:lnTo>
                    <a:lnTo>
                      <a:pt x="32" y="32"/>
                    </a:lnTo>
                    <a:lnTo>
                      <a:pt x="33" y="36"/>
                    </a:lnTo>
                    <a:lnTo>
                      <a:pt x="32" y="40"/>
                    </a:lnTo>
                    <a:lnTo>
                      <a:pt x="31" y="45"/>
                    </a:lnTo>
                    <a:lnTo>
                      <a:pt x="29" y="48"/>
                    </a:lnTo>
                    <a:lnTo>
                      <a:pt x="25" y="50"/>
                    </a:lnTo>
                    <a:lnTo>
                      <a:pt x="21" y="51"/>
                    </a:lnTo>
                    <a:lnTo>
                      <a:pt x="16" y="53"/>
                    </a:lnTo>
                    <a:lnTo>
                      <a:pt x="12" y="51"/>
                    </a:lnTo>
                    <a:lnTo>
                      <a:pt x="9" y="50"/>
                    </a:lnTo>
                    <a:lnTo>
                      <a:pt x="5" y="48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4" y="26"/>
                    </a:lnTo>
                    <a:lnTo>
                      <a:pt x="7" y="24"/>
                    </a:lnTo>
                    <a:close/>
                    <a:moveTo>
                      <a:pt x="10" y="14"/>
                    </a:moveTo>
                    <a:lnTo>
                      <a:pt x="10" y="17"/>
                    </a:lnTo>
                    <a:lnTo>
                      <a:pt x="12" y="18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21" y="9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10" y="14"/>
                    </a:lnTo>
                    <a:close/>
                    <a:moveTo>
                      <a:pt x="9" y="36"/>
                    </a:moveTo>
                    <a:lnTo>
                      <a:pt x="10" y="39"/>
                    </a:lnTo>
                    <a:lnTo>
                      <a:pt x="11" y="43"/>
                    </a:lnTo>
                    <a:lnTo>
                      <a:pt x="13" y="44"/>
                    </a:lnTo>
                    <a:lnTo>
                      <a:pt x="16" y="45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1" y="30"/>
                    </a:lnTo>
                    <a:lnTo>
                      <a:pt x="10" y="32"/>
                    </a:ln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166"/>
              <p:cNvSpPr>
                <a:spLocks noEditPoints="1"/>
              </p:cNvSpPr>
              <p:nvPr/>
            </p:nvSpPr>
            <p:spPr bwMode="auto">
              <a:xfrm>
                <a:off x="2182" y="2007"/>
                <a:ext cx="33" cy="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1"/>
                  </a:cxn>
                  <a:cxn ang="0">
                    <a:pos x="25" y="2"/>
                  </a:cxn>
                  <a:cxn ang="0">
                    <a:pos x="28" y="6"/>
                  </a:cxn>
                  <a:cxn ang="0">
                    <a:pos x="32" y="14"/>
                  </a:cxn>
                  <a:cxn ang="0">
                    <a:pos x="33" y="26"/>
                  </a:cxn>
                  <a:cxn ang="0">
                    <a:pos x="32" y="38"/>
                  </a:cxn>
                  <a:cxn ang="0">
                    <a:pos x="28" y="47"/>
                  </a:cxn>
                  <a:cxn ang="0">
                    <a:pos x="25" y="50"/>
                  </a:cxn>
                  <a:cxn ang="0">
                    <a:pos x="21" y="51"/>
                  </a:cxn>
                  <a:cxn ang="0">
                    <a:pos x="16" y="53"/>
                  </a:cxn>
                  <a:cxn ang="0">
                    <a:pos x="12" y="51"/>
                  </a:cxn>
                  <a:cxn ang="0">
                    <a:pos x="8" y="49"/>
                  </a:cxn>
                  <a:cxn ang="0">
                    <a:pos x="4" y="47"/>
                  </a:cxn>
                  <a:cxn ang="0">
                    <a:pos x="1" y="38"/>
                  </a:cxn>
                  <a:cxn ang="0">
                    <a:pos x="0" y="26"/>
                  </a:cxn>
                  <a:cxn ang="0">
                    <a:pos x="1" y="14"/>
                  </a:cxn>
                  <a:cxn ang="0">
                    <a:pos x="5" y="6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9"/>
                  </a:cxn>
                  <a:cxn ang="0">
                    <a:pos x="13" y="10"/>
                  </a:cxn>
                  <a:cxn ang="0">
                    <a:pos x="12" y="11"/>
                  </a:cxn>
                  <a:cxn ang="0">
                    <a:pos x="11" y="14"/>
                  </a:cxn>
                  <a:cxn ang="0">
                    <a:pos x="10" y="17"/>
                  </a:cxn>
                  <a:cxn ang="0">
                    <a:pos x="10" y="21"/>
                  </a:cxn>
                  <a:cxn ang="0">
                    <a:pos x="10" y="26"/>
                  </a:cxn>
                  <a:cxn ang="0">
                    <a:pos x="10" y="31"/>
                  </a:cxn>
                  <a:cxn ang="0">
                    <a:pos x="10" y="35"/>
                  </a:cxn>
                  <a:cxn ang="0">
                    <a:pos x="11" y="38"/>
                  </a:cxn>
                  <a:cxn ang="0">
                    <a:pos x="12" y="40"/>
                  </a:cxn>
                  <a:cxn ang="0">
                    <a:pos x="13" y="43"/>
                  </a:cxn>
                  <a:cxn ang="0">
                    <a:pos x="14" y="43"/>
                  </a:cxn>
                  <a:cxn ang="0">
                    <a:pos x="16" y="44"/>
                  </a:cxn>
                  <a:cxn ang="0">
                    <a:pos x="19" y="43"/>
                  </a:cxn>
                  <a:cxn ang="0">
                    <a:pos x="20" y="43"/>
                  </a:cxn>
                  <a:cxn ang="0">
                    <a:pos x="21" y="40"/>
                  </a:cxn>
                  <a:cxn ang="0">
                    <a:pos x="22" y="38"/>
                  </a:cxn>
                  <a:cxn ang="0">
                    <a:pos x="23" y="36"/>
                  </a:cxn>
                  <a:cxn ang="0">
                    <a:pos x="23" y="31"/>
                  </a:cxn>
                  <a:cxn ang="0">
                    <a:pos x="23" y="26"/>
                  </a:cxn>
                  <a:cxn ang="0">
                    <a:pos x="23" y="21"/>
                  </a:cxn>
                  <a:cxn ang="0">
                    <a:pos x="23" y="17"/>
                  </a:cxn>
                  <a:cxn ang="0">
                    <a:pos x="22" y="15"/>
                  </a:cxn>
                  <a:cxn ang="0">
                    <a:pos x="21" y="11"/>
                  </a:cxn>
                  <a:cxn ang="0">
                    <a:pos x="20" y="10"/>
                  </a:cxn>
                  <a:cxn ang="0">
                    <a:pos x="19" y="9"/>
                  </a:cxn>
                  <a:cxn ang="0">
                    <a:pos x="16" y="9"/>
                  </a:cxn>
                </a:cxnLst>
                <a:rect l="0" t="0" r="r" b="b"/>
                <a:pathLst>
                  <a:path w="33" h="53">
                    <a:moveTo>
                      <a:pt x="16" y="0"/>
                    </a:moveTo>
                    <a:lnTo>
                      <a:pt x="21" y="1"/>
                    </a:lnTo>
                    <a:lnTo>
                      <a:pt x="25" y="2"/>
                    </a:lnTo>
                    <a:lnTo>
                      <a:pt x="28" y="6"/>
                    </a:lnTo>
                    <a:lnTo>
                      <a:pt x="32" y="14"/>
                    </a:lnTo>
                    <a:lnTo>
                      <a:pt x="33" y="26"/>
                    </a:lnTo>
                    <a:lnTo>
                      <a:pt x="32" y="38"/>
                    </a:lnTo>
                    <a:lnTo>
                      <a:pt x="28" y="47"/>
                    </a:lnTo>
                    <a:lnTo>
                      <a:pt x="25" y="50"/>
                    </a:lnTo>
                    <a:lnTo>
                      <a:pt x="21" y="51"/>
                    </a:lnTo>
                    <a:lnTo>
                      <a:pt x="16" y="53"/>
                    </a:lnTo>
                    <a:lnTo>
                      <a:pt x="12" y="51"/>
                    </a:lnTo>
                    <a:lnTo>
                      <a:pt x="8" y="49"/>
                    </a:lnTo>
                    <a:lnTo>
                      <a:pt x="4" y="47"/>
                    </a:lnTo>
                    <a:lnTo>
                      <a:pt x="1" y="38"/>
                    </a:lnTo>
                    <a:lnTo>
                      <a:pt x="0" y="26"/>
                    </a:lnTo>
                    <a:lnTo>
                      <a:pt x="1" y="14"/>
                    </a:lnTo>
                    <a:lnTo>
                      <a:pt x="5" y="6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2" y="40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23" y="26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2" y="15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167"/>
              <p:cNvSpPr>
                <a:spLocks noChangeShapeType="1"/>
              </p:cNvSpPr>
              <p:nvPr/>
            </p:nvSpPr>
            <p:spPr bwMode="auto">
              <a:xfrm>
                <a:off x="2231" y="178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168"/>
              <p:cNvSpPr>
                <a:spLocks noChangeShapeType="1"/>
              </p:cNvSpPr>
              <p:nvPr/>
            </p:nvSpPr>
            <p:spPr bwMode="auto">
              <a:xfrm flipH="1">
                <a:off x="4199" y="178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169"/>
              <p:cNvSpPr>
                <a:spLocks noEditPoints="1"/>
              </p:cNvSpPr>
              <p:nvPr/>
            </p:nvSpPr>
            <p:spPr bwMode="auto">
              <a:xfrm>
                <a:off x="2143" y="1764"/>
                <a:ext cx="33" cy="52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0" y="38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3"/>
                  </a:cxn>
                  <a:cxn ang="0">
                    <a:pos x="19" y="42"/>
                  </a:cxn>
                  <a:cxn ang="0">
                    <a:pos x="21" y="40"/>
                  </a:cxn>
                  <a:cxn ang="0">
                    <a:pos x="22" y="38"/>
                  </a:cxn>
                  <a:cxn ang="0">
                    <a:pos x="23" y="34"/>
                  </a:cxn>
                  <a:cxn ang="0">
                    <a:pos x="24" y="29"/>
                  </a:cxn>
                  <a:cxn ang="0">
                    <a:pos x="21" y="31"/>
                  </a:cxn>
                  <a:cxn ang="0">
                    <a:pos x="18" y="32"/>
                  </a:cxn>
                  <a:cxn ang="0">
                    <a:pos x="14" y="33"/>
                  </a:cxn>
                  <a:cxn ang="0">
                    <a:pos x="11" y="32"/>
                  </a:cxn>
                  <a:cxn ang="0">
                    <a:pos x="7" y="31"/>
                  </a:cxn>
                  <a:cxn ang="0">
                    <a:pos x="4" y="29"/>
                  </a:cxn>
                  <a:cxn ang="0">
                    <a:pos x="1" y="26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11" y="1"/>
                  </a:cxn>
                  <a:cxn ang="0">
                    <a:pos x="15" y="0"/>
                  </a:cxn>
                  <a:cxn ang="0">
                    <a:pos x="20" y="1"/>
                  </a:cxn>
                  <a:cxn ang="0">
                    <a:pos x="24" y="3"/>
                  </a:cxn>
                  <a:cxn ang="0">
                    <a:pos x="28" y="7"/>
                  </a:cxn>
                  <a:cxn ang="0">
                    <a:pos x="32" y="14"/>
                  </a:cxn>
                  <a:cxn ang="0">
                    <a:pos x="33" y="26"/>
                  </a:cxn>
                  <a:cxn ang="0">
                    <a:pos x="32" y="38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20" y="51"/>
                  </a:cxn>
                  <a:cxn ang="0">
                    <a:pos x="14" y="52"/>
                  </a:cxn>
                  <a:cxn ang="0">
                    <a:pos x="11" y="52"/>
                  </a:cxn>
                  <a:cxn ang="0">
                    <a:pos x="7" y="51"/>
                  </a:cxn>
                  <a:cxn ang="0">
                    <a:pos x="5" y="49"/>
                  </a:cxn>
                  <a:cxn ang="0">
                    <a:pos x="3" y="46"/>
                  </a:cxn>
                  <a:cxn ang="0">
                    <a:pos x="1" y="42"/>
                  </a:cxn>
                  <a:cxn ang="0">
                    <a:pos x="0" y="39"/>
                  </a:cxn>
                  <a:cxn ang="0">
                    <a:pos x="23" y="17"/>
                  </a:cxn>
                  <a:cxn ang="0">
                    <a:pos x="22" y="13"/>
                  </a:cxn>
                  <a:cxn ang="0">
                    <a:pos x="21" y="11"/>
                  </a:cxn>
                  <a:cxn ang="0">
                    <a:pos x="19" y="10"/>
                  </a:cxn>
                  <a:cxn ang="0">
                    <a:pos x="15" y="9"/>
                  </a:cxn>
                  <a:cxn ang="0">
                    <a:pos x="13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9" y="17"/>
                  </a:cxn>
                  <a:cxn ang="0">
                    <a:pos x="10" y="20"/>
                  </a:cxn>
                  <a:cxn ang="0">
                    <a:pos x="11" y="22"/>
                  </a:cxn>
                  <a:cxn ang="0">
                    <a:pos x="13" y="23"/>
                  </a:cxn>
                  <a:cxn ang="0">
                    <a:pos x="16" y="24"/>
                  </a:cxn>
                  <a:cxn ang="0">
                    <a:pos x="19" y="23"/>
                  </a:cxn>
                  <a:cxn ang="0">
                    <a:pos x="21" y="22"/>
                  </a:cxn>
                  <a:cxn ang="0">
                    <a:pos x="23" y="20"/>
                  </a:cxn>
                  <a:cxn ang="0">
                    <a:pos x="23" y="17"/>
                  </a:cxn>
                </a:cxnLst>
                <a:rect l="0" t="0" r="r" b="b"/>
                <a:pathLst>
                  <a:path w="33" h="52">
                    <a:moveTo>
                      <a:pt x="0" y="39"/>
                    </a:moveTo>
                    <a:lnTo>
                      <a:pt x="10" y="38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3"/>
                    </a:lnTo>
                    <a:lnTo>
                      <a:pt x="19" y="42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4"/>
                    </a:lnTo>
                    <a:lnTo>
                      <a:pt x="24" y="29"/>
                    </a:lnTo>
                    <a:lnTo>
                      <a:pt x="21" y="31"/>
                    </a:lnTo>
                    <a:lnTo>
                      <a:pt x="18" y="32"/>
                    </a:lnTo>
                    <a:lnTo>
                      <a:pt x="14" y="33"/>
                    </a:lnTo>
                    <a:lnTo>
                      <a:pt x="11" y="32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3"/>
                    </a:lnTo>
                    <a:lnTo>
                      <a:pt x="28" y="7"/>
                    </a:lnTo>
                    <a:lnTo>
                      <a:pt x="32" y="14"/>
                    </a:lnTo>
                    <a:lnTo>
                      <a:pt x="33" y="26"/>
                    </a:lnTo>
                    <a:lnTo>
                      <a:pt x="32" y="38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0" y="51"/>
                    </a:lnTo>
                    <a:lnTo>
                      <a:pt x="14" y="52"/>
                    </a:lnTo>
                    <a:lnTo>
                      <a:pt x="11" y="52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3" y="46"/>
                    </a:lnTo>
                    <a:lnTo>
                      <a:pt x="1" y="42"/>
                    </a:lnTo>
                    <a:lnTo>
                      <a:pt x="0" y="39"/>
                    </a:lnTo>
                    <a:close/>
                    <a:moveTo>
                      <a:pt x="23" y="17"/>
                    </a:moveTo>
                    <a:lnTo>
                      <a:pt x="22" y="13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1" y="22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3" y="20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170"/>
              <p:cNvSpPr>
                <a:spLocks noEditPoints="1"/>
              </p:cNvSpPr>
              <p:nvPr/>
            </p:nvSpPr>
            <p:spPr bwMode="auto">
              <a:xfrm>
                <a:off x="2182" y="1764"/>
                <a:ext cx="33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1"/>
                  </a:cxn>
                  <a:cxn ang="0">
                    <a:pos x="25" y="2"/>
                  </a:cxn>
                  <a:cxn ang="0">
                    <a:pos x="28" y="5"/>
                  </a:cxn>
                  <a:cxn ang="0">
                    <a:pos x="32" y="14"/>
                  </a:cxn>
                  <a:cxn ang="0">
                    <a:pos x="33" y="27"/>
                  </a:cxn>
                  <a:cxn ang="0">
                    <a:pos x="32" y="39"/>
                  </a:cxn>
                  <a:cxn ang="0">
                    <a:pos x="28" y="47"/>
                  </a:cxn>
                  <a:cxn ang="0">
                    <a:pos x="25" y="50"/>
                  </a:cxn>
                  <a:cxn ang="0">
                    <a:pos x="21" y="51"/>
                  </a:cxn>
                  <a:cxn ang="0">
                    <a:pos x="16" y="52"/>
                  </a:cxn>
                  <a:cxn ang="0">
                    <a:pos x="12" y="51"/>
                  </a:cxn>
                  <a:cxn ang="0">
                    <a:pos x="8" y="50"/>
                  </a:cxn>
                  <a:cxn ang="0">
                    <a:pos x="4" y="47"/>
                  </a:cxn>
                  <a:cxn ang="0">
                    <a:pos x="1" y="39"/>
                  </a:cxn>
                  <a:cxn ang="0">
                    <a:pos x="0" y="27"/>
                  </a:cxn>
                  <a:cxn ang="0">
                    <a:pos x="1" y="13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3" y="10"/>
                  </a:cxn>
                  <a:cxn ang="0">
                    <a:pos x="12" y="12"/>
                  </a:cxn>
                  <a:cxn ang="0">
                    <a:pos x="11" y="14"/>
                  </a:cxn>
                  <a:cxn ang="0">
                    <a:pos x="10" y="17"/>
                  </a:cxn>
                  <a:cxn ang="0">
                    <a:pos x="10" y="21"/>
                  </a:cxn>
                  <a:cxn ang="0">
                    <a:pos x="10" y="27"/>
                  </a:cxn>
                  <a:cxn ang="0">
                    <a:pos x="10" y="31"/>
                  </a:cxn>
                  <a:cxn ang="0">
                    <a:pos x="10" y="36"/>
                  </a:cxn>
                  <a:cxn ang="0">
                    <a:pos x="11" y="38"/>
                  </a:cxn>
                  <a:cxn ang="0">
                    <a:pos x="12" y="41"/>
                  </a:cxn>
                  <a:cxn ang="0">
                    <a:pos x="13" y="42"/>
                  </a:cxn>
                  <a:cxn ang="0">
                    <a:pos x="14" y="43"/>
                  </a:cxn>
                  <a:cxn ang="0">
                    <a:pos x="16" y="43"/>
                  </a:cxn>
                  <a:cxn ang="0">
                    <a:pos x="19" y="43"/>
                  </a:cxn>
                  <a:cxn ang="0">
                    <a:pos x="20" y="42"/>
                  </a:cxn>
                  <a:cxn ang="0">
                    <a:pos x="21" y="41"/>
                  </a:cxn>
                  <a:cxn ang="0">
                    <a:pos x="22" y="39"/>
                  </a:cxn>
                  <a:cxn ang="0">
                    <a:pos x="23" y="36"/>
                  </a:cxn>
                  <a:cxn ang="0">
                    <a:pos x="23" y="31"/>
                  </a:cxn>
                  <a:cxn ang="0">
                    <a:pos x="23" y="27"/>
                  </a:cxn>
                  <a:cxn ang="0">
                    <a:pos x="23" y="21"/>
                  </a:cxn>
                  <a:cxn ang="0">
                    <a:pos x="23" y="18"/>
                  </a:cxn>
                  <a:cxn ang="0">
                    <a:pos x="22" y="14"/>
                  </a:cxn>
                  <a:cxn ang="0">
                    <a:pos x="21" y="12"/>
                  </a:cxn>
                  <a:cxn ang="0">
                    <a:pos x="20" y="10"/>
                  </a:cxn>
                  <a:cxn ang="0">
                    <a:pos x="19" y="10"/>
                  </a:cxn>
                  <a:cxn ang="0">
                    <a:pos x="16" y="9"/>
                  </a:cxn>
                </a:cxnLst>
                <a:rect l="0" t="0" r="r" b="b"/>
                <a:pathLst>
                  <a:path w="33" h="52">
                    <a:moveTo>
                      <a:pt x="16" y="0"/>
                    </a:moveTo>
                    <a:lnTo>
                      <a:pt x="21" y="1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2" y="14"/>
                    </a:lnTo>
                    <a:lnTo>
                      <a:pt x="33" y="27"/>
                    </a:lnTo>
                    <a:lnTo>
                      <a:pt x="32" y="39"/>
                    </a:lnTo>
                    <a:lnTo>
                      <a:pt x="28" y="47"/>
                    </a:lnTo>
                    <a:lnTo>
                      <a:pt x="25" y="50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1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10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7"/>
                    </a:lnTo>
                    <a:lnTo>
                      <a:pt x="10" y="31"/>
                    </a:lnTo>
                    <a:lnTo>
                      <a:pt x="10" y="36"/>
                    </a:lnTo>
                    <a:lnTo>
                      <a:pt x="11" y="38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1"/>
                    </a:lnTo>
                    <a:lnTo>
                      <a:pt x="23" y="27"/>
                    </a:lnTo>
                    <a:lnTo>
                      <a:pt x="23" y="21"/>
                    </a:lnTo>
                    <a:lnTo>
                      <a:pt x="23" y="18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171"/>
              <p:cNvSpPr>
                <a:spLocks noChangeShapeType="1"/>
              </p:cNvSpPr>
              <p:nvPr/>
            </p:nvSpPr>
            <p:spPr bwMode="auto">
              <a:xfrm>
                <a:off x="2231" y="1545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172"/>
              <p:cNvSpPr>
                <a:spLocks noChangeShapeType="1"/>
              </p:cNvSpPr>
              <p:nvPr/>
            </p:nvSpPr>
            <p:spPr bwMode="auto">
              <a:xfrm flipH="1">
                <a:off x="4199" y="1545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173"/>
              <p:cNvSpPr>
                <a:spLocks/>
              </p:cNvSpPr>
              <p:nvPr/>
            </p:nvSpPr>
            <p:spPr bwMode="auto">
              <a:xfrm>
                <a:off x="2105" y="1522"/>
                <a:ext cx="22" cy="51"/>
              </a:xfrm>
              <a:custGeom>
                <a:avLst/>
                <a:gdLst/>
                <a:ahLst/>
                <a:cxnLst>
                  <a:cxn ang="0">
                    <a:pos x="22" y="51"/>
                  </a:cxn>
                  <a:cxn ang="0">
                    <a:pos x="12" y="51"/>
                  </a:cxn>
                  <a:cxn ang="0">
                    <a:pos x="12" y="13"/>
                  </a:cxn>
                  <a:cxn ang="0">
                    <a:pos x="9" y="16"/>
                  </a:cxn>
                  <a:cxn ang="0">
                    <a:pos x="4" y="20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4" y="10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2" y="51"/>
                  </a:cxn>
                </a:cxnLst>
                <a:rect l="0" t="0" r="r" b="b"/>
                <a:pathLst>
                  <a:path w="22" h="51">
                    <a:moveTo>
                      <a:pt x="22" y="51"/>
                    </a:moveTo>
                    <a:lnTo>
                      <a:pt x="12" y="5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174"/>
              <p:cNvSpPr>
                <a:spLocks noEditPoints="1"/>
              </p:cNvSpPr>
              <p:nvPr/>
            </p:nvSpPr>
            <p:spPr bwMode="auto">
              <a:xfrm>
                <a:off x="2142" y="1522"/>
                <a:ext cx="33" cy="5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9" y="4"/>
                  </a:cxn>
                  <a:cxn ang="0">
                    <a:pos x="32" y="13"/>
                  </a:cxn>
                  <a:cxn ang="0">
                    <a:pos x="33" y="25"/>
                  </a:cxn>
                  <a:cxn ang="0">
                    <a:pos x="32" y="38"/>
                  </a:cxn>
                  <a:cxn ang="0">
                    <a:pos x="29" y="47"/>
                  </a:cxn>
                  <a:cxn ang="0">
                    <a:pos x="25" y="49"/>
                  </a:cxn>
                  <a:cxn ang="0">
                    <a:pos x="21" y="51"/>
                  </a:cxn>
                  <a:cxn ang="0">
                    <a:pos x="16" y="51"/>
                  </a:cxn>
                  <a:cxn ang="0">
                    <a:pos x="12" y="51"/>
                  </a:cxn>
                  <a:cxn ang="0">
                    <a:pos x="8" y="49"/>
                  </a:cxn>
                  <a:cxn ang="0">
                    <a:pos x="4" y="45"/>
                  </a:cxn>
                  <a:cxn ang="0">
                    <a:pos x="1" y="38"/>
                  </a:cxn>
                  <a:cxn ang="0">
                    <a:pos x="0" y="25"/>
                  </a:cxn>
                  <a:cxn ang="0">
                    <a:pos x="1" y="13"/>
                  </a:cxn>
                  <a:cxn ang="0">
                    <a:pos x="5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13" y="10"/>
                  </a:cxn>
                  <a:cxn ang="0">
                    <a:pos x="12" y="11"/>
                  </a:cxn>
                  <a:cxn ang="0">
                    <a:pos x="11" y="13"/>
                  </a:cxn>
                  <a:cxn ang="0">
                    <a:pos x="10" y="16"/>
                  </a:cxn>
                  <a:cxn ang="0">
                    <a:pos x="10" y="20"/>
                  </a:cxn>
                  <a:cxn ang="0">
                    <a:pos x="10" y="25"/>
                  </a:cxn>
                  <a:cxn ang="0">
                    <a:pos x="10" y="31"/>
                  </a:cxn>
                  <a:cxn ang="0">
                    <a:pos x="10" y="34"/>
                  </a:cxn>
                  <a:cxn ang="0">
                    <a:pos x="11" y="38"/>
                  </a:cxn>
                  <a:cxn ang="0">
                    <a:pos x="12" y="40"/>
                  </a:cxn>
                  <a:cxn ang="0">
                    <a:pos x="13" y="41"/>
                  </a:cxn>
                  <a:cxn ang="0">
                    <a:pos x="15" y="42"/>
                  </a:cxn>
                  <a:cxn ang="0">
                    <a:pos x="16" y="42"/>
                  </a:cxn>
                  <a:cxn ang="0">
                    <a:pos x="19" y="42"/>
                  </a:cxn>
                  <a:cxn ang="0">
                    <a:pos x="21" y="41"/>
                  </a:cxn>
                  <a:cxn ang="0">
                    <a:pos x="22" y="40"/>
                  </a:cxn>
                  <a:cxn ang="0">
                    <a:pos x="23" y="38"/>
                  </a:cxn>
                  <a:cxn ang="0">
                    <a:pos x="23" y="34"/>
                  </a:cxn>
                  <a:cxn ang="0">
                    <a:pos x="24" y="31"/>
                  </a:cxn>
                  <a:cxn ang="0">
                    <a:pos x="24" y="25"/>
                  </a:cxn>
                  <a:cxn ang="0">
                    <a:pos x="24" y="20"/>
                  </a:cxn>
                  <a:cxn ang="0">
                    <a:pos x="23" y="16"/>
                  </a:cxn>
                  <a:cxn ang="0">
                    <a:pos x="23" y="13"/>
                  </a:cxn>
                  <a:cxn ang="0">
                    <a:pos x="22" y="11"/>
                  </a:cxn>
                  <a:cxn ang="0">
                    <a:pos x="20" y="10"/>
                  </a:cxn>
                  <a:cxn ang="0">
                    <a:pos x="19" y="9"/>
                  </a:cxn>
                  <a:cxn ang="0">
                    <a:pos x="16" y="9"/>
                  </a:cxn>
                </a:cxnLst>
                <a:rect l="0" t="0" r="r" b="b"/>
                <a:pathLst>
                  <a:path w="33" h="51"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9" y="4"/>
                    </a:lnTo>
                    <a:lnTo>
                      <a:pt x="32" y="13"/>
                    </a:lnTo>
                    <a:lnTo>
                      <a:pt x="33" y="25"/>
                    </a:lnTo>
                    <a:lnTo>
                      <a:pt x="32" y="38"/>
                    </a:lnTo>
                    <a:lnTo>
                      <a:pt x="29" y="47"/>
                    </a:lnTo>
                    <a:lnTo>
                      <a:pt x="25" y="49"/>
                    </a:lnTo>
                    <a:lnTo>
                      <a:pt x="21" y="51"/>
                    </a:lnTo>
                    <a:lnTo>
                      <a:pt x="16" y="51"/>
                    </a:lnTo>
                    <a:lnTo>
                      <a:pt x="12" y="51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38"/>
                    </a:lnTo>
                    <a:lnTo>
                      <a:pt x="0" y="25"/>
                    </a:lnTo>
                    <a:lnTo>
                      <a:pt x="1" y="13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10" y="31"/>
                    </a:lnTo>
                    <a:lnTo>
                      <a:pt x="10" y="34"/>
                    </a:lnTo>
                    <a:lnTo>
                      <a:pt x="11" y="38"/>
                    </a:lnTo>
                    <a:lnTo>
                      <a:pt x="12" y="40"/>
                    </a:lnTo>
                    <a:lnTo>
                      <a:pt x="13" y="41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9" y="42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3" y="38"/>
                    </a:lnTo>
                    <a:lnTo>
                      <a:pt x="23" y="34"/>
                    </a:lnTo>
                    <a:lnTo>
                      <a:pt x="24" y="31"/>
                    </a:lnTo>
                    <a:lnTo>
                      <a:pt x="24" y="25"/>
                    </a:lnTo>
                    <a:lnTo>
                      <a:pt x="24" y="20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175"/>
              <p:cNvSpPr>
                <a:spLocks noEditPoints="1"/>
              </p:cNvSpPr>
              <p:nvPr/>
            </p:nvSpPr>
            <p:spPr bwMode="auto">
              <a:xfrm>
                <a:off x="2182" y="1522"/>
                <a:ext cx="33" cy="5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2" y="13"/>
                  </a:cxn>
                  <a:cxn ang="0">
                    <a:pos x="33" y="25"/>
                  </a:cxn>
                  <a:cxn ang="0">
                    <a:pos x="32" y="38"/>
                  </a:cxn>
                  <a:cxn ang="0">
                    <a:pos x="28" y="47"/>
                  </a:cxn>
                  <a:cxn ang="0">
                    <a:pos x="24" y="49"/>
                  </a:cxn>
                  <a:cxn ang="0">
                    <a:pos x="21" y="51"/>
                  </a:cxn>
                  <a:cxn ang="0">
                    <a:pos x="16" y="51"/>
                  </a:cxn>
                  <a:cxn ang="0">
                    <a:pos x="11" y="51"/>
                  </a:cxn>
                  <a:cxn ang="0">
                    <a:pos x="8" y="49"/>
                  </a:cxn>
                  <a:cxn ang="0">
                    <a:pos x="4" y="45"/>
                  </a:cxn>
                  <a:cxn ang="0">
                    <a:pos x="1" y="38"/>
                  </a:cxn>
                  <a:cxn ang="0">
                    <a:pos x="0" y="25"/>
                  </a:cxn>
                  <a:cxn ang="0">
                    <a:pos x="1" y="13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9"/>
                  </a:cxn>
                  <a:cxn ang="0">
                    <a:pos x="14" y="9"/>
                  </a:cxn>
                  <a:cxn ang="0">
                    <a:pos x="13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9" y="20"/>
                  </a:cxn>
                  <a:cxn ang="0">
                    <a:pos x="9" y="25"/>
                  </a:cxn>
                  <a:cxn ang="0">
                    <a:pos x="9" y="31"/>
                  </a:cxn>
                  <a:cxn ang="0">
                    <a:pos x="10" y="34"/>
                  </a:cxn>
                  <a:cxn ang="0">
                    <a:pos x="10" y="38"/>
                  </a:cxn>
                  <a:cxn ang="0">
                    <a:pos x="11" y="40"/>
                  </a:cxn>
                  <a:cxn ang="0">
                    <a:pos x="13" y="41"/>
                  </a:cxn>
                  <a:cxn ang="0">
                    <a:pos x="14" y="42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20" y="41"/>
                  </a:cxn>
                  <a:cxn ang="0">
                    <a:pos x="21" y="40"/>
                  </a:cxn>
                  <a:cxn ang="0">
                    <a:pos x="22" y="38"/>
                  </a:cxn>
                  <a:cxn ang="0">
                    <a:pos x="23" y="34"/>
                  </a:cxn>
                  <a:cxn ang="0">
                    <a:pos x="23" y="31"/>
                  </a:cxn>
                  <a:cxn ang="0">
                    <a:pos x="23" y="25"/>
                  </a:cxn>
                  <a:cxn ang="0">
                    <a:pos x="23" y="20"/>
                  </a:cxn>
                  <a:cxn ang="0">
                    <a:pos x="23" y="16"/>
                  </a:cxn>
                  <a:cxn ang="0">
                    <a:pos x="22" y="13"/>
                  </a:cxn>
                  <a:cxn ang="0">
                    <a:pos x="21" y="11"/>
                  </a:cxn>
                  <a:cxn ang="0">
                    <a:pos x="20" y="10"/>
                  </a:cxn>
                  <a:cxn ang="0">
                    <a:pos x="18" y="9"/>
                  </a:cxn>
                  <a:cxn ang="0">
                    <a:pos x="16" y="9"/>
                  </a:cxn>
                </a:cxnLst>
                <a:rect l="0" t="0" r="r" b="b"/>
                <a:pathLst>
                  <a:path w="33" h="51">
                    <a:moveTo>
                      <a:pt x="16" y="0"/>
                    </a:moveTo>
                    <a:lnTo>
                      <a:pt x="21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3"/>
                    </a:lnTo>
                    <a:lnTo>
                      <a:pt x="33" y="25"/>
                    </a:lnTo>
                    <a:lnTo>
                      <a:pt x="32" y="38"/>
                    </a:lnTo>
                    <a:lnTo>
                      <a:pt x="28" y="47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6" y="51"/>
                    </a:lnTo>
                    <a:lnTo>
                      <a:pt x="11" y="51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38"/>
                    </a:lnTo>
                    <a:lnTo>
                      <a:pt x="0" y="25"/>
                    </a:lnTo>
                    <a:lnTo>
                      <a:pt x="1" y="13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  <a:moveTo>
                      <a:pt x="16" y="9"/>
                    </a:moveTo>
                    <a:lnTo>
                      <a:pt x="14" y="9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9" y="20"/>
                    </a:lnTo>
                    <a:lnTo>
                      <a:pt x="9" y="25"/>
                    </a:lnTo>
                    <a:lnTo>
                      <a:pt x="9" y="31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1" y="40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20" y="41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25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2" y="13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18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176"/>
              <p:cNvSpPr>
                <a:spLocks noChangeShapeType="1"/>
              </p:cNvSpPr>
              <p:nvPr/>
            </p:nvSpPr>
            <p:spPr bwMode="auto">
              <a:xfrm>
                <a:off x="2231" y="1545"/>
                <a:ext cx="199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177"/>
              <p:cNvSpPr>
                <a:spLocks noChangeShapeType="1"/>
              </p:cNvSpPr>
              <p:nvPr/>
            </p:nvSpPr>
            <p:spPr bwMode="auto">
              <a:xfrm>
                <a:off x="2231" y="3974"/>
                <a:ext cx="199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178"/>
              <p:cNvSpPr>
                <a:spLocks noChangeShapeType="1"/>
              </p:cNvSpPr>
              <p:nvPr/>
            </p:nvSpPr>
            <p:spPr bwMode="auto">
              <a:xfrm flipV="1">
                <a:off x="4223" y="1545"/>
                <a:ext cx="1" cy="24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179"/>
              <p:cNvSpPr>
                <a:spLocks noChangeShapeType="1"/>
              </p:cNvSpPr>
              <p:nvPr/>
            </p:nvSpPr>
            <p:spPr bwMode="auto">
              <a:xfrm flipV="1">
                <a:off x="2231" y="1545"/>
                <a:ext cx="1" cy="24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4180"/>
              <p:cNvSpPr>
                <a:spLocks/>
              </p:cNvSpPr>
              <p:nvPr/>
            </p:nvSpPr>
            <p:spPr bwMode="auto">
              <a:xfrm>
                <a:off x="2380" y="1545"/>
                <a:ext cx="1817" cy="2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309"/>
                  </a:cxn>
                  <a:cxn ang="0">
                    <a:pos x="57" y="634"/>
                  </a:cxn>
                  <a:cxn ang="0">
                    <a:pos x="91" y="885"/>
                  </a:cxn>
                  <a:cxn ang="0">
                    <a:pos x="124" y="1085"/>
                  </a:cxn>
                  <a:cxn ang="0">
                    <a:pos x="158" y="1245"/>
                  </a:cxn>
                  <a:cxn ang="0">
                    <a:pos x="190" y="1378"/>
                  </a:cxn>
                  <a:cxn ang="0">
                    <a:pos x="223" y="1488"/>
                  </a:cxn>
                  <a:cxn ang="0">
                    <a:pos x="257" y="1580"/>
                  </a:cxn>
                  <a:cxn ang="0">
                    <a:pos x="290" y="1658"/>
                  </a:cxn>
                  <a:cxn ang="0">
                    <a:pos x="323" y="1725"/>
                  </a:cxn>
                  <a:cxn ang="0">
                    <a:pos x="356" y="1783"/>
                  </a:cxn>
                  <a:cxn ang="0">
                    <a:pos x="390" y="1834"/>
                  </a:cxn>
                  <a:cxn ang="0">
                    <a:pos x="423" y="1878"/>
                  </a:cxn>
                  <a:cxn ang="0">
                    <a:pos x="456" y="1917"/>
                  </a:cxn>
                  <a:cxn ang="0">
                    <a:pos x="489" y="1952"/>
                  </a:cxn>
                  <a:cxn ang="0">
                    <a:pos x="522" y="1983"/>
                  </a:cxn>
                  <a:cxn ang="0">
                    <a:pos x="556" y="2011"/>
                  </a:cxn>
                  <a:cxn ang="0">
                    <a:pos x="588" y="2035"/>
                  </a:cxn>
                  <a:cxn ang="0">
                    <a:pos x="622" y="2058"/>
                  </a:cxn>
                  <a:cxn ang="0">
                    <a:pos x="655" y="2078"/>
                  </a:cxn>
                  <a:cxn ang="0">
                    <a:pos x="689" y="2097"/>
                  </a:cxn>
                  <a:cxn ang="0">
                    <a:pos x="721" y="2114"/>
                  </a:cxn>
                  <a:cxn ang="0">
                    <a:pos x="755" y="2129"/>
                  </a:cxn>
                  <a:cxn ang="0">
                    <a:pos x="788" y="2143"/>
                  </a:cxn>
                  <a:cxn ang="0">
                    <a:pos x="821" y="2156"/>
                  </a:cxn>
                  <a:cxn ang="0">
                    <a:pos x="854" y="2168"/>
                  </a:cxn>
                  <a:cxn ang="0">
                    <a:pos x="887" y="2179"/>
                  </a:cxn>
                  <a:cxn ang="0">
                    <a:pos x="921" y="2189"/>
                  </a:cxn>
                  <a:cxn ang="0">
                    <a:pos x="954" y="2198"/>
                  </a:cxn>
                  <a:cxn ang="0">
                    <a:pos x="987" y="2207"/>
                  </a:cxn>
                  <a:cxn ang="0">
                    <a:pos x="1020" y="2216"/>
                  </a:cxn>
                  <a:cxn ang="0">
                    <a:pos x="1054" y="2224"/>
                  </a:cxn>
                  <a:cxn ang="0">
                    <a:pos x="1087" y="2231"/>
                  </a:cxn>
                  <a:cxn ang="0">
                    <a:pos x="1119" y="2237"/>
                  </a:cxn>
                  <a:cxn ang="0">
                    <a:pos x="1153" y="2244"/>
                  </a:cxn>
                  <a:cxn ang="0">
                    <a:pos x="1186" y="2250"/>
                  </a:cxn>
                  <a:cxn ang="0">
                    <a:pos x="1220" y="2255"/>
                  </a:cxn>
                  <a:cxn ang="0">
                    <a:pos x="1252" y="2261"/>
                  </a:cxn>
                  <a:cxn ang="0">
                    <a:pos x="1286" y="2266"/>
                  </a:cxn>
                  <a:cxn ang="0">
                    <a:pos x="1319" y="2271"/>
                  </a:cxn>
                  <a:cxn ang="0">
                    <a:pos x="1353" y="2275"/>
                  </a:cxn>
                  <a:cxn ang="0">
                    <a:pos x="1386" y="2280"/>
                  </a:cxn>
                  <a:cxn ang="0">
                    <a:pos x="1418" y="2283"/>
                  </a:cxn>
                  <a:cxn ang="0">
                    <a:pos x="1452" y="2288"/>
                  </a:cxn>
                  <a:cxn ang="0">
                    <a:pos x="1485" y="2291"/>
                  </a:cxn>
                  <a:cxn ang="0">
                    <a:pos x="1519" y="2294"/>
                  </a:cxn>
                  <a:cxn ang="0">
                    <a:pos x="1551" y="2298"/>
                  </a:cxn>
                  <a:cxn ang="0">
                    <a:pos x="1585" y="2301"/>
                  </a:cxn>
                  <a:cxn ang="0">
                    <a:pos x="1618" y="2303"/>
                  </a:cxn>
                  <a:cxn ang="0">
                    <a:pos x="1652" y="2307"/>
                  </a:cxn>
                  <a:cxn ang="0">
                    <a:pos x="1684" y="2309"/>
                  </a:cxn>
                  <a:cxn ang="0">
                    <a:pos x="1717" y="2312"/>
                  </a:cxn>
                  <a:cxn ang="0">
                    <a:pos x="1751" y="2314"/>
                  </a:cxn>
                  <a:cxn ang="0">
                    <a:pos x="1784" y="2317"/>
                  </a:cxn>
                  <a:cxn ang="0">
                    <a:pos x="1817" y="2319"/>
                  </a:cxn>
                </a:cxnLst>
                <a:rect l="0" t="0" r="r" b="b"/>
                <a:pathLst>
                  <a:path w="1817" h="2319">
                    <a:moveTo>
                      <a:pt x="0" y="0"/>
                    </a:moveTo>
                    <a:lnTo>
                      <a:pt x="25" y="309"/>
                    </a:lnTo>
                    <a:lnTo>
                      <a:pt x="57" y="634"/>
                    </a:lnTo>
                    <a:lnTo>
                      <a:pt x="91" y="885"/>
                    </a:lnTo>
                    <a:lnTo>
                      <a:pt x="124" y="1085"/>
                    </a:lnTo>
                    <a:lnTo>
                      <a:pt x="158" y="1245"/>
                    </a:lnTo>
                    <a:lnTo>
                      <a:pt x="190" y="1378"/>
                    </a:lnTo>
                    <a:lnTo>
                      <a:pt x="223" y="1488"/>
                    </a:lnTo>
                    <a:lnTo>
                      <a:pt x="257" y="1580"/>
                    </a:lnTo>
                    <a:lnTo>
                      <a:pt x="290" y="1658"/>
                    </a:lnTo>
                    <a:lnTo>
                      <a:pt x="323" y="1725"/>
                    </a:lnTo>
                    <a:lnTo>
                      <a:pt x="356" y="1783"/>
                    </a:lnTo>
                    <a:lnTo>
                      <a:pt x="390" y="1834"/>
                    </a:lnTo>
                    <a:lnTo>
                      <a:pt x="423" y="1878"/>
                    </a:lnTo>
                    <a:lnTo>
                      <a:pt x="456" y="1917"/>
                    </a:lnTo>
                    <a:lnTo>
                      <a:pt x="489" y="1952"/>
                    </a:lnTo>
                    <a:lnTo>
                      <a:pt x="522" y="1983"/>
                    </a:lnTo>
                    <a:lnTo>
                      <a:pt x="556" y="2011"/>
                    </a:lnTo>
                    <a:lnTo>
                      <a:pt x="588" y="2035"/>
                    </a:lnTo>
                    <a:lnTo>
                      <a:pt x="622" y="2058"/>
                    </a:lnTo>
                    <a:lnTo>
                      <a:pt x="655" y="2078"/>
                    </a:lnTo>
                    <a:lnTo>
                      <a:pt x="689" y="2097"/>
                    </a:lnTo>
                    <a:lnTo>
                      <a:pt x="721" y="2114"/>
                    </a:lnTo>
                    <a:lnTo>
                      <a:pt x="755" y="2129"/>
                    </a:lnTo>
                    <a:lnTo>
                      <a:pt x="788" y="2143"/>
                    </a:lnTo>
                    <a:lnTo>
                      <a:pt x="821" y="2156"/>
                    </a:lnTo>
                    <a:lnTo>
                      <a:pt x="854" y="2168"/>
                    </a:lnTo>
                    <a:lnTo>
                      <a:pt x="887" y="2179"/>
                    </a:lnTo>
                    <a:lnTo>
                      <a:pt x="921" y="2189"/>
                    </a:lnTo>
                    <a:lnTo>
                      <a:pt x="954" y="2198"/>
                    </a:lnTo>
                    <a:lnTo>
                      <a:pt x="987" y="2207"/>
                    </a:lnTo>
                    <a:lnTo>
                      <a:pt x="1020" y="2216"/>
                    </a:lnTo>
                    <a:lnTo>
                      <a:pt x="1054" y="2224"/>
                    </a:lnTo>
                    <a:lnTo>
                      <a:pt x="1087" y="2231"/>
                    </a:lnTo>
                    <a:lnTo>
                      <a:pt x="1119" y="2237"/>
                    </a:lnTo>
                    <a:lnTo>
                      <a:pt x="1153" y="2244"/>
                    </a:lnTo>
                    <a:lnTo>
                      <a:pt x="1186" y="2250"/>
                    </a:lnTo>
                    <a:lnTo>
                      <a:pt x="1220" y="2255"/>
                    </a:lnTo>
                    <a:lnTo>
                      <a:pt x="1252" y="2261"/>
                    </a:lnTo>
                    <a:lnTo>
                      <a:pt x="1286" y="2266"/>
                    </a:lnTo>
                    <a:lnTo>
                      <a:pt x="1319" y="2271"/>
                    </a:lnTo>
                    <a:lnTo>
                      <a:pt x="1353" y="2275"/>
                    </a:lnTo>
                    <a:lnTo>
                      <a:pt x="1386" y="2280"/>
                    </a:lnTo>
                    <a:lnTo>
                      <a:pt x="1418" y="2283"/>
                    </a:lnTo>
                    <a:lnTo>
                      <a:pt x="1452" y="2288"/>
                    </a:lnTo>
                    <a:lnTo>
                      <a:pt x="1485" y="2291"/>
                    </a:lnTo>
                    <a:lnTo>
                      <a:pt x="1519" y="2294"/>
                    </a:lnTo>
                    <a:lnTo>
                      <a:pt x="1551" y="2298"/>
                    </a:lnTo>
                    <a:lnTo>
                      <a:pt x="1585" y="2301"/>
                    </a:lnTo>
                    <a:lnTo>
                      <a:pt x="1618" y="2303"/>
                    </a:lnTo>
                    <a:lnTo>
                      <a:pt x="1652" y="2307"/>
                    </a:lnTo>
                    <a:lnTo>
                      <a:pt x="1684" y="2309"/>
                    </a:lnTo>
                    <a:lnTo>
                      <a:pt x="1717" y="2312"/>
                    </a:lnTo>
                    <a:lnTo>
                      <a:pt x="1751" y="2314"/>
                    </a:lnTo>
                    <a:lnTo>
                      <a:pt x="1784" y="2317"/>
                    </a:lnTo>
                    <a:lnTo>
                      <a:pt x="1817" y="2319"/>
                    </a:lnTo>
                  </a:path>
                </a:pathLst>
              </a:cu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181"/>
              <p:cNvSpPr>
                <a:spLocks noEditPoints="1"/>
              </p:cNvSpPr>
              <p:nvPr/>
            </p:nvSpPr>
            <p:spPr bwMode="auto">
              <a:xfrm>
                <a:off x="2571" y="1417"/>
                <a:ext cx="65" cy="7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9" y="0"/>
                  </a:cxn>
                  <a:cxn ang="0">
                    <a:pos x="44" y="0"/>
                  </a:cxn>
                  <a:cxn ang="0">
                    <a:pos x="48" y="1"/>
                  </a:cxn>
                  <a:cxn ang="0">
                    <a:pos x="51" y="3"/>
                  </a:cxn>
                  <a:cxn ang="0">
                    <a:pos x="54" y="5"/>
                  </a:cxn>
                  <a:cxn ang="0">
                    <a:pos x="56" y="9"/>
                  </a:cxn>
                  <a:cxn ang="0">
                    <a:pos x="58" y="14"/>
                  </a:cxn>
                  <a:cxn ang="0">
                    <a:pos x="59" y="20"/>
                  </a:cxn>
                  <a:cxn ang="0">
                    <a:pos x="58" y="25"/>
                  </a:cxn>
                  <a:cxn ang="0">
                    <a:pos x="57" y="30"/>
                  </a:cxn>
                  <a:cxn ang="0">
                    <a:pos x="54" y="33"/>
                  </a:cxn>
                  <a:cxn ang="0">
                    <a:pos x="50" y="37"/>
                  </a:cxn>
                  <a:cxn ang="0">
                    <a:pos x="45" y="39"/>
                  </a:cxn>
                  <a:cxn ang="0">
                    <a:pos x="38" y="41"/>
                  </a:cxn>
                  <a:cxn ang="0">
                    <a:pos x="41" y="42"/>
                  </a:cxn>
                  <a:cxn ang="0">
                    <a:pos x="44" y="44"/>
                  </a:cxn>
                  <a:cxn ang="0">
                    <a:pos x="48" y="50"/>
                  </a:cxn>
                  <a:cxn ang="0">
                    <a:pos x="51" y="56"/>
                  </a:cxn>
                  <a:cxn ang="0">
                    <a:pos x="65" y="77"/>
                  </a:cxn>
                  <a:cxn ang="0">
                    <a:pos x="53" y="77"/>
                  </a:cxn>
                  <a:cxn ang="0">
                    <a:pos x="44" y="60"/>
                  </a:cxn>
                  <a:cxn ang="0">
                    <a:pos x="40" y="56"/>
                  </a:cxn>
                  <a:cxn ang="0">
                    <a:pos x="38" y="52"/>
                  </a:cxn>
                  <a:cxn ang="0">
                    <a:pos x="36" y="49"/>
                  </a:cxn>
                  <a:cxn ang="0">
                    <a:pos x="34" y="47"/>
                  </a:cxn>
                  <a:cxn ang="0">
                    <a:pos x="31" y="44"/>
                  </a:cxn>
                  <a:cxn ang="0">
                    <a:pos x="29" y="43"/>
                  </a:cxn>
                  <a:cxn ang="0">
                    <a:pos x="27" y="42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0" y="42"/>
                  </a:cxn>
                  <a:cxn ang="0">
                    <a:pos x="10" y="77"/>
                  </a:cxn>
                  <a:cxn ang="0">
                    <a:pos x="0" y="77"/>
                  </a:cxn>
                  <a:cxn ang="0">
                    <a:pos x="10" y="33"/>
                  </a:cxn>
                  <a:cxn ang="0">
                    <a:pos x="31" y="33"/>
                  </a:cxn>
                  <a:cxn ang="0">
                    <a:pos x="37" y="32"/>
                  </a:cxn>
                  <a:cxn ang="0">
                    <a:pos x="41" y="31"/>
                  </a:cxn>
                  <a:cxn ang="0">
                    <a:pos x="45" y="30"/>
                  </a:cxn>
                  <a:cxn ang="0">
                    <a:pos x="47" y="27"/>
                  </a:cxn>
                  <a:cxn ang="0">
                    <a:pos x="49" y="24"/>
                  </a:cxn>
                  <a:cxn ang="0">
                    <a:pos x="49" y="20"/>
                  </a:cxn>
                  <a:cxn ang="0">
                    <a:pos x="49" y="18"/>
                  </a:cxn>
                  <a:cxn ang="0">
                    <a:pos x="47" y="14"/>
                  </a:cxn>
                  <a:cxn ang="0">
                    <a:pos x="46" y="12"/>
                  </a:cxn>
                  <a:cxn ang="0">
                    <a:pos x="42" y="10"/>
                  </a:cxn>
                  <a:cxn ang="0">
                    <a:pos x="38" y="9"/>
                  </a:cxn>
                  <a:cxn ang="0">
                    <a:pos x="34" y="9"/>
                  </a:cxn>
                  <a:cxn ang="0">
                    <a:pos x="10" y="9"/>
                  </a:cxn>
                  <a:cxn ang="0">
                    <a:pos x="10" y="33"/>
                  </a:cxn>
                </a:cxnLst>
                <a:rect l="0" t="0" r="r" b="b"/>
                <a:pathLst>
                  <a:path w="65" h="77">
                    <a:moveTo>
                      <a:pt x="0" y="77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1" y="3"/>
                    </a:lnTo>
                    <a:lnTo>
                      <a:pt x="54" y="5"/>
                    </a:lnTo>
                    <a:lnTo>
                      <a:pt x="56" y="9"/>
                    </a:lnTo>
                    <a:lnTo>
                      <a:pt x="58" y="14"/>
                    </a:lnTo>
                    <a:lnTo>
                      <a:pt x="59" y="20"/>
                    </a:lnTo>
                    <a:lnTo>
                      <a:pt x="58" y="25"/>
                    </a:lnTo>
                    <a:lnTo>
                      <a:pt x="57" y="30"/>
                    </a:lnTo>
                    <a:lnTo>
                      <a:pt x="54" y="33"/>
                    </a:lnTo>
                    <a:lnTo>
                      <a:pt x="50" y="37"/>
                    </a:lnTo>
                    <a:lnTo>
                      <a:pt x="45" y="39"/>
                    </a:lnTo>
                    <a:lnTo>
                      <a:pt x="38" y="41"/>
                    </a:lnTo>
                    <a:lnTo>
                      <a:pt x="41" y="42"/>
                    </a:lnTo>
                    <a:lnTo>
                      <a:pt x="44" y="44"/>
                    </a:lnTo>
                    <a:lnTo>
                      <a:pt x="48" y="50"/>
                    </a:lnTo>
                    <a:lnTo>
                      <a:pt x="51" y="56"/>
                    </a:lnTo>
                    <a:lnTo>
                      <a:pt x="65" y="77"/>
                    </a:lnTo>
                    <a:lnTo>
                      <a:pt x="53" y="77"/>
                    </a:lnTo>
                    <a:lnTo>
                      <a:pt x="44" y="60"/>
                    </a:lnTo>
                    <a:lnTo>
                      <a:pt x="40" y="56"/>
                    </a:lnTo>
                    <a:lnTo>
                      <a:pt x="38" y="52"/>
                    </a:lnTo>
                    <a:lnTo>
                      <a:pt x="36" y="49"/>
                    </a:lnTo>
                    <a:lnTo>
                      <a:pt x="34" y="47"/>
                    </a:lnTo>
                    <a:lnTo>
                      <a:pt x="31" y="44"/>
                    </a:lnTo>
                    <a:lnTo>
                      <a:pt x="29" y="43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0" y="42"/>
                    </a:lnTo>
                    <a:lnTo>
                      <a:pt x="10" y="77"/>
                    </a:lnTo>
                    <a:lnTo>
                      <a:pt x="0" y="77"/>
                    </a:lnTo>
                    <a:close/>
                    <a:moveTo>
                      <a:pt x="10" y="33"/>
                    </a:moveTo>
                    <a:lnTo>
                      <a:pt x="31" y="33"/>
                    </a:lnTo>
                    <a:lnTo>
                      <a:pt x="37" y="32"/>
                    </a:lnTo>
                    <a:lnTo>
                      <a:pt x="41" y="31"/>
                    </a:lnTo>
                    <a:lnTo>
                      <a:pt x="45" y="30"/>
                    </a:lnTo>
                    <a:lnTo>
                      <a:pt x="47" y="27"/>
                    </a:lnTo>
                    <a:lnTo>
                      <a:pt x="49" y="24"/>
                    </a:lnTo>
                    <a:lnTo>
                      <a:pt x="49" y="20"/>
                    </a:lnTo>
                    <a:lnTo>
                      <a:pt x="49" y="18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38" y="9"/>
                    </a:lnTo>
                    <a:lnTo>
                      <a:pt x="34" y="9"/>
                    </a:lnTo>
                    <a:lnTo>
                      <a:pt x="10" y="9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182"/>
              <p:cNvSpPr>
                <a:spLocks noEditPoints="1"/>
              </p:cNvSpPr>
              <p:nvPr/>
            </p:nvSpPr>
            <p:spPr bwMode="auto">
              <a:xfrm>
                <a:off x="2642" y="1437"/>
                <a:ext cx="52" cy="58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52" y="41"/>
                  </a:cxn>
                  <a:cxn ang="0">
                    <a:pos x="50" y="46"/>
                  </a:cxn>
                  <a:cxn ang="0">
                    <a:pos x="46" y="50"/>
                  </a:cxn>
                  <a:cxn ang="0">
                    <a:pos x="43" y="53"/>
                  </a:cxn>
                  <a:cxn ang="0">
                    <a:pos x="38" y="56"/>
                  </a:cxn>
                  <a:cxn ang="0">
                    <a:pos x="33" y="57"/>
                  </a:cxn>
                  <a:cxn ang="0">
                    <a:pos x="27" y="58"/>
                  </a:cxn>
                  <a:cxn ang="0">
                    <a:pos x="16" y="56"/>
                  </a:cxn>
                  <a:cxn ang="0">
                    <a:pos x="7" y="50"/>
                  </a:cxn>
                  <a:cxn ang="0">
                    <a:pos x="3" y="41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7" y="8"/>
                  </a:cxn>
                  <a:cxn ang="0">
                    <a:pos x="16" y="1"/>
                  </a:cxn>
                  <a:cxn ang="0">
                    <a:pos x="26" y="0"/>
                  </a:cxn>
                  <a:cxn ang="0">
                    <a:pos x="36" y="1"/>
                  </a:cxn>
                  <a:cxn ang="0">
                    <a:pos x="45" y="7"/>
                  </a:cxn>
                  <a:cxn ang="0">
                    <a:pos x="50" y="17"/>
                  </a:cxn>
                  <a:cxn ang="0">
                    <a:pos x="52" y="28"/>
                  </a:cxn>
                  <a:cxn ang="0">
                    <a:pos x="52" y="29"/>
                  </a:cxn>
                  <a:cxn ang="0">
                    <a:pos x="52" y="31"/>
                  </a:cxn>
                  <a:cxn ang="0">
                    <a:pos x="11" y="31"/>
                  </a:cxn>
                  <a:cxn ang="0">
                    <a:pos x="12" y="36"/>
                  </a:cxn>
                  <a:cxn ang="0">
                    <a:pos x="13" y="40"/>
                  </a:cxn>
                  <a:cxn ang="0">
                    <a:pos x="16" y="45"/>
                  </a:cxn>
                  <a:cxn ang="0">
                    <a:pos x="19" y="47"/>
                  </a:cxn>
                  <a:cxn ang="0">
                    <a:pos x="23" y="48"/>
                  </a:cxn>
                  <a:cxn ang="0">
                    <a:pos x="27" y="49"/>
                  </a:cxn>
                  <a:cxn ang="0">
                    <a:pos x="32" y="48"/>
                  </a:cxn>
                  <a:cxn ang="0">
                    <a:pos x="36" y="47"/>
                  </a:cxn>
                  <a:cxn ang="0">
                    <a:pos x="40" y="43"/>
                  </a:cxn>
                  <a:cxn ang="0">
                    <a:pos x="42" y="40"/>
                  </a:cxn>
                  <a:cxn ang="0">
                    <a:pos x="11" y="22"/>
                  </a:cxn>
                  <a:cxn ang="0">
                    <a:pos x="42" y="22"/>
                  </a:cxn>
                  <a:cxn ang="0">
                    <a:pos x="41" y="18"/>
                  </a:cxn>
                  <a:cxn ang="0">
                    <a:pos x="40" y="16"/>
                  </a:cxn>
                  <a:cxn ang="0">
                    <a:pos x="38" y="13"/>
                  </a:cxn>
                  <a:cxn ang="0">
                    <a:pos x="35" y="10"/>
                  </a:cxn>
                  <a:cxn ang="0">
                    <a:pos x="31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4"/>
                  </a:cxn>
                  <a:cxn ang="0">
                    <a:pos x="12" y="18"/>
                  </a:cxn>
                  <a:cxn ang="0">
                    <a:pos x="11" y="22"/>
                  </a:cxn>
                </a:cxnLst>
                <a:rect l="0" t="0" r="r" b="b"/>
                <a:pathLst>
                  <a:path w="52" h="58">
                    <a:moveTo>
                      <a:pt x="42" y="40"/>
                    </a:moveTo>
                    <a:lnTo>
                      <a:pt x="52" y="41"/>
                    </a:lnTo>
                    <a:lnTo>
                      <a:pt x="50" y="46"/>
                    </a:lnTo>
                    <a:lnTo>
                      <a:pt x="46" y="50"/>
                    </a:lnTo>
                    <a:lnTo>
                      <a:pt x="43" y="53"/>
                    </a:lnTo>
                    <a:lnTo>
                      <a:pt x="38" y="56"/>
                    </a:lnTo>
                    <a:lnTo>
                      <a:pt x="33" y="57"/>
                    </a:lnTo>
                    <a:lnTo>
                      <a:pt x="27" y="58"/>
                    </a:lnTo>
                    <a:lnTo>
                      <a:pt x="16" y="56"/>
                    </a:lnTo>
                    <a:lnTo>
                      <a:pt x="7" y="50"/>
                    </a:lnTo>
                    <a:lnTo>
                      <a:pt x="3" y="41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7" y="8"/>
                    </a:lnTo>
                    <a:lnTo>
                      <a:pt x="16" y="1"/>
                    </a:lnTo>
                    <a:lnTo>
                      <a:pt x="26" y="0"/>
                    </a:lnTo>
                    <a:lnTo>
                      <a:pt x="36" y="1"/>
                    </a:lnTo>
                    <a:lnTo>
                      <a:pt x="45" y="7"/>
                    </a:lnTo>
                    <a:lnTo>
                      <a:pt x="50" y="17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1"/>
                    </a:lnTo>
                    <a:lnTo>
                      <a:pt x="11" y="31"/>
                    </a:lnTo>
                    <a:lnTo>
                      <a:pt x="12" y="36"/>
                    </a:lnTo>
                    <a:lnTo>
                      <a:pt x="13" y="40"/>
                    </a:lnTo>
                    <a:lnTo>
                      <a:pt x="16" y="45"/>
                    </a:lnTo>
                    <a:lnTo>
                      <a:pt x="19" y="47"/>
                    </a:lnTo>
                    <a:lnTo>
                      <a:pt x="23" y="48"/>
                    </a:lnTo>
                    <a:lnTo>
                      <a:pt x="27" y="49"/>
                    </a:lnTo>
                    <a:lnTo>
                      <a:pt x="32" y="48"/>
                    </a:lnTo>
                    <a:lnTo>
                      <a:pt x="36" y="47"/>
                    </a:lnTo>
                    <a:lnTo>
                      <a:pt x="40" y="43"/>
                    </a:lnTo>
                    <a:lnTo>
                      <a:pt x="42" y="40"/>
                    </a:lnTo>
                    <a:close/>
                    <a:moveTo>
                      <a:pt x="11" y="22"/>
                    </a:moveTo>
                    <a:lnTo>
                      <a:pt x="42" y="22"/>
                    </a:lnTo>
                    <a:lnTo>
                      <a:pt x="41" y="18"/>
                    </a:lnTo>
                    <a:lnTo>
                      <a:pt x="40" y="16"/>
                    </a:lnTo>
                    <a:lnTo>
                      <a:pt x="38" y="13"/>
                    </a:lnTo>
                    <a:lnTo>
                      <a:pt x="35" y="10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2" y="18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183"/>
              <p:cNvSpPr>
                <a:spLocks noEditPoints="1"/>
              </p:cNvSpPr>
              <p:nvPr/>
            </p:nvSpPr>
            <p:spPr bwMode="auto">
              <a:xfrm>
                <a:off x="2705" y="1437"/>
                <a:ext cx="48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1"/>
                  </a:cxn>
                  <a:cxn ang="0">
                    <a:pos x="10" y="1"/>
                  </a:cxn>
                  <a:cxn ang="0">
                    <a:pos x="10" y="10"/>
                  </a:cxn>
                  <a:cxn ang="0">
                    <a:pos x="13" y="5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8" y="3"/>
                  </a:cxn>
                  <a:cxn ang="0">
                    <a:pos x="40" y="5"/>
                  </a:cxn>
                  <a:cxn ang="0">
                    <a:pos x="43" y="10"/>
                  </a:cxn>
                  <a:cxn ang="0">
                    <a:pos x="46" y="13"/>
                  </a:cxn>
                  <a:cxn ang="0">
                    <a:pos x="47" y="20"/>
                  </a:cxn>
                  <a:cxn ang="0">
                    <a:pos x="48" y="28"/>
                  </a:cxn>
                  <a:cxn ang="0">
                    <a:pos x="48" y="33"/>
                  </a:cxn>
                  <a:cxn ang="0">
                    <a:pos x="47" y="39"/>
                  </a:cxn>
                  <a:cxn ang="0">
                    <a:pos x="45" y="43"/>
                  </a:cxn>
                  <a:cxn ang="0">
                    <a:pos x="42" y="48"/>
                  </a:cxn>
                  <a:cxn ang="0">
                    <a:pos x="40" y="51"/>
                  </a:cxn>
                  <a:cxn ang="0">
                    <a:pos x="37" y="53"/>
                  </a:cxn>
                  <a:cxn ang="0">
                    <a:pos x="30" y="57"/>
                  </a:cxn>
                  <a:cxn ang="0">
                    <a:pos x="25" y="58"/>
                  </a:cxn>
                  <a:cxn ang="0">
                    <a:pos x="20" y="57"/>
                  </a:cxn>
                  <a:cxn ang="0">
                    <a:pos x="16" y="56"/>
                  </a:cxn>
                  <a:cxn ang="0">
                    <a:pos x="12" y="52"/>
                  </a:cxn>
                  <a:cxn ang="0">
                    <a:pos x="10" y="49"/>
                  </a:cxn>
                  <a:cxn ang="0">
                    <a:pos x="10" y="78"/>
                  </a:cxn>
                  <a:cxn ang="0">
                    <a:pos x="0" y="78"/>
                  </a:cxn>
                  <a:cxn ang="0">
                    <a:pos x="10" y="29"/>
                  </a:cxn>
                  <a:cxn ang="0">
                    <a:pos x="10" y="36"/>
                  </a:cxn>
                  <a:cxn ang="0">
                    <a:pos x="12" y="40"/>
                  </a:cxn>
                  <a:cxn ang="0">
                    <a:pos x="14" y="43"/>
                  </a:cxn>
                  <a:cxn ang="0">
                    <a:pos x="17" y="47"/>
                  </a:cxn>
                  <a:cxn ang="0">
                    <a:pos x="20" y="48"/>
                  </a:cxn>
                  <a:cxn ang="0">
                    <a:pos x="23" y="49"/>
                  </a:cxn>
                  <a:cxn ang="0">
                    <a:pos x="28" y="48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6" y="40"/>
                  </a:cxn>
                  <a:cxn ang="0">
                    <a:pos x="38" y="35"/>
                  </a:cxn>
                  <a:cxn ang="0">
                    <a:pos x="38" y="28"/>
                  </a:cxn>
                  <a:cxn ang="0">
                    <a:pos x="38" y="22"/>
                  </a:cxn>
                  <a:cxn ang="0">
                    <a:pos x="36" y="18"/>
                  </a:cxn>
                  <a:cxn ang="0">
                    <a:pos x="33" y="13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5" y="9"/>
                  </a:cxn>
                  <a:cxn ang="0">
                    <a:pos x="20" y="9"/>
                  </a:cxn>
                  <a:cxn ang="0">
                    <a:pos x="18" y="11"/>
                  </a:cxn>
                  <a:cxn ang="0">
                    <a:pos x="14" y="13"/>
                  </a:cxn>
                  <a:cxn ang="0">
                    <a:pos x="12" y="18"/>
                  </a:cxn>
                  <a:cxn ang="0">
                    <a:pos x="10" y="23"/>
                  </a:cxn>
                  <a:cxn ang="0">
                    <a:pos x="10" y="29"/>
                  </a:cxn>
                </a:cxnLst>
                <a:rect l="0" t="0" r="r" b="b"/>
                <a:pathLst>
                  <a:path w="48" h="78">
                    <a:moveTo>
                      <a:pt x="0" y="78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0" y="10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3" y="10"/>
                    </a:lnTo>
                    <a:lnTo>
                      <a:pt x="46" y="13"/>
                    </a:lnTo>
                    <a:lnTo>
                      <a:pt x="47" y="20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47" y="39"/>
                    </a:lnTo>
                    <a:lnTo>
                      <a:pt x="45" y="43"/>
                    </a:lnTo>
                    <a:lnTo>
                      <a:pt x="42" y="48"/>
                    </a:lnTo>
                    <a:lnTo>
                      <a:pt x="40" y="51"/>
                    </a:lnTo>
                    <a:lnTo>
                      <a:pt x="37" y="53"/>
                    </a:lnTo>
                    <a:lnTo>
                      <a:pt x="30" y="57"/>
                    </a:lnTo>
                    <a:lnTo>
                      <a:pt x="25" y="58"/>
                    </a:lnTo>
                    <a:lnTo>
                      <a:pt x="20" y="57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0" y="49"/>
                    </a:lnTo>
                    <a:lnTo>
                      <a:pt x="10" y="78"/>
                    </a:lnTo>
                    <a:lnTo>
                      <a:pt x="0" y="78"/>
                    </a:lnTo>
                    <a:close/>
                    <a:moveTo>
                      <a:pt x="10" y="29"/>
                    </a:moveTo>
                    <a:lnTo>
                      <a:pt x="10" y="36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7" y="47"/>
                    </a:lnTo>
                    <a:lnTo>
                      <a:pt x="20" y="48"/>
                    </a:lnTo>
                    <a:lnTo>
                      <a:pt x="23" y="49"/>
                    </a:lnTo>
                    <a:lnTo>
                      <a:pt x="28" y="48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6" y="40"/>
                    </a:lnTo>
                    <a:lnTo>
                      <a:pt x="38" y="35"/>
                    </a:lnTo>
                    <a:lnTo>
                      <a:pt x="38" y="28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4" y="13"/>
                    </a:lnTo>
                    <a:lnTo>
                      <a:pt x="12" y="18"/>
                    </a:lnTo>
                    <a:lnTo>
                      <a:pt x="10" y="23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184"/>
              <p:cNvSpPr>
                <a:spLocks/>
              </p:cNvSpPr>
              <p:nvPr/>
            </p:nvSpPr>
            <p:spPr bwMode="auto">
              <a:xfrm>
                <a:off x="2765" y="1437"/>
                <a:ext cx="2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1"/>
                  </a:cxn>
                  <a:cxn ang="0">
                    <a:pos x="9" y="1"/>
                  </a:cxn>
                  <a:cxn ang="0">
                    <a:pos x="9" y="9"/>
                  </a:cxn>
                  <a:cxn ang="0">
                    <a:pos x="12" y="4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26" y="11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2" y="12"/>
                  </a:cxn>
                  <a:cxn ang="0">
                    <a:pos x="11" y="16"/>
                  </a:cxn>
                  <a:cxn ang="0">
                    <a:pos x="10" y="21"/>
                  </a:cxn>
                  <a:cxn ang="0">
                    <a:pos x="10" y="27"/>
                  </a:cxn>
                  <a:cxn ang="0">
                    <a:pos x="10" y="57"/>
                  </a:cxn>
                  <a:cxn ang="0">
                    <a:pos x="0" y="57"/>
                  </a:cxn>
                </a:cxnLst>
                <a:rect l="0" t="0" r="r" b="b"/>
                <a:pathLst>
                  <a:path w="29" h="57">
                    <a:moveTo>
                      <a:pt x="0" y="57"/>
                    </a:moveTo>
                    <a:lnTo>
                      <a:pt x="0" y="1"/>
                    </a:lnTo>
                    <a:lnTo>
                      <a:pt x="9" y="1"/>
                    </a:lnTo>
                    <a:lnTo>
                      <a:pt x="9" y="9"/>
                    </a:lnTo>
                    <a:lnTo>
                      <a:pt x="12" y="4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26" y="11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10" y="27"/>
                    </a:lnTo>
                    <a:lnTo>
                      <a:pt x="1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185"/>
              <p:cNvSpPr>
                <a:spLocks noEditPoints="1"/>
              </p:cNvSpPr>
              <p:nvPr/>
            </p:nvSpPr>
            <p:spPr bwMode="auto">
              <a:xfrm>
                <a:off x="2796" y="1437"/>
                <a:ext cx="52" cy="58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52" y="41"/>
                  </a:cxn>
                  <a:cxn ang="0">
                    <a:pos x="50" y="46"/>
                  </a:cxn>
                  <a:cxn ang="0">
                    <a:pos x="46" y="50"/>
                  </a:cxn>
                  <a:cxn ang="0">
                    <a:pos x="43" y="53"/>
                  </a:cxn>
                  <a:cxn ang="0">
                    <a:pos x="38" y="56"/>
                  </a:cxn>
                  <a:cxn ang="0">
                    <a:pos x="33" y="57"/>
                  </a:cxn>
                  <a:cxn ang="0">
                    <a:pos x="27" y="58"/>
                  </a:cxn>
                  <a:cxn ang="0">
                    <a:pos x="16" y="56"/>
                  </a:cxn>
                  <a:cxn ang="0">
                    <a:pos x="7" y="50"/>
                  </a:cxn>
                  <a:cxn ang="0">
                    <a:pos x="3" y="41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7" y="8"/>
                  </a:cxn>
                  <a:cxn ang="0">
                    <a:pos x="16" y="1"/>
                  </a:cxn>
                  <a:cxn ang="0">
                    <a:pos x="26" y="0"/>
                  </a:cxn>
                  <a:cxn ang="0">
                    <a:pos x="36" y="1"/>
                  </a:cxn>
                  <a:cxn ang="0">
                    <a:pos x="45" y="7"/>
                  </a:cxn>
                  <a:cxn ang="0">
                    <a:pos x="50" y="17"/>
                  </a:cxn>
                  <a:cxn ang="0">
                    <a:pos x="52" y="28"/>
                  </a:cxn>
                  <a:cxn ang="0">
                    <a:pos x="52" y="29"/>
                  </a:cxn>
                  <a:cxn ang="0">
                    <a:pos x="52" y="31"/>
                  </a:cxn>
                  <a:cxn ang="0">
                    <a:pos x="11" y="31"/>
                  </a:cxn>
                  <a:cxn ang="0">
                    <a:pos x="12" y="36"/>
                  </a:cxn>
                  <a:cxn ang="0">
                    <a:pos x="13" y="40"/>
                  </a:cxn>
                  <a:cxn ang="0">
                    <a:pos x="16" y="45"/>
                  </a:cxn>
                  <a:cxn ang="0">
                    <a:pos x="19" y="47"/>
                  </a:cxn>
                  <a:cxn ang="0">
                    <a:pos x="23" y="48"/>
                  </a:cxn>
                  <a:cxn ang="0">
                    <a:pos x="27" y="49"/>
                  </a:cxn>
                  <a:cxn ang="0">
                    <a:pos x="32" y="48"/>
                  </a:cxn>
                  <a:cxn ang="0">
                    <a:pos x="36" y="47"/>
                  </a:cxn>
                  <a:cxn ang="0">
                    <a:pos x="40" y="43"/>
                  </a:cxn>
                  <a:cxn ang="0">
                    <a:pos x="42" y="40"/>
                  </a:cxn>
                  <a:cxn ang="0">
                    <a:pos x="11" y="22"/>
                  </a:cxn>
                  <a:cxn ang="0">
                    <a:pos x="42" y="22"/>
                  </a:cxn>
                  <a:cxn ang="0">
                    <a:pos x="41" y="18"/>
                  </a:cxn>
                  <a:cxn ang="0">
                    <a:pos x="40" y="16"/>
                  </a:cxn>
                  <a:cxn ang="0">
                    <a:pos x="38" y="13"/>
                  </a:cxn>
                  <a:cxn ang="0">
                    <a:pos x="35" y="10"/>
                  </a:cxn>
                  <a:cxn ang="0">
                    <a:pos x="31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4"/>
                  </a:cxn>
                  <a:cxn ang="0">
                    <a:pos x="12" y="18"/>
                  </a:cxn>
                  <a:cxn ang="0">
                    <a:pos x="11" y="22"/>
                  </a:cxn>
                </a:cxnLst>
                <a:rect l="0" t="0" r="r" b="b"/>
                <a:pathLst>
                  <a:path w="52" h="58">
                    <a:moveTo>
                      <a:pt x="42" y="40"/>
                    </a:moveTo>
                    <a:lnTo>
                      <a:pt x="52" y="41"/>
                    </a:lnTo>
                    <a:lnTo>
                      <a:pt x="50" y="46"/>
                    </a:lnTo>
                    <a:lnTo>
                      <a:pt x="46" y="50"/>
                    </a:lnTo>
                    <a:lnTo>
                      <a:pt x="43" y="53"/>
                    </a:lnTo>
                    <a:lnTo>
                      <a:pt x="38" y="56"/>
                    </a:lnTo>
                    <a:lnTo>
                      <a:pt x="33" y="57"/>
                    </a:lnTo>
                    <a:lnTo>
                      <a:pt x="27" y="58"/>
                    </a:lnTo>
                    <a:lnTo>
                      <a:pt x="16" y="56"/>
                    </a:lnTo>
                    <a:lnTo>
                      <a:pt x="7" y="50"/>
                    </a:lnTo>
                    <a:lnTo>
                      <a:pt x="3" y="41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7" y="8"/>
                    </a:lnTo>
                    <a:lnTo>
                      <a:pt x="16" y="1"/>
                    </a:lnTo>
                    <a:lnTo>
                      <a:pt x="26" y="0"/>
                    </a:lnTo>
                    <a:lnTo>
                      <a:pt x="36" y="1"/>
                    </a:lnTo>
                    <a:lnTo>
                      <a:pt x="45" y="7"/>
                    </a:lnTo>
                    <a:lnTo>
                      <a:pt x="50" y="17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1"/>
                    </a:lnTo>
                    <a:lnTo>
                      <a:pt x="11" y="31"/>
                    </a:lnTo>
                    <a:lnTo>
                      <a:pt x="12" y="36"/>
                    </a:lnTo>
                    <a:lnTo>
                      <a:pt x="13" y="40"/>
                    </a:lnTo>
                    <a:lnTo>
                      <a:pt x="16" y="45"/>
                    </a:lnTo>
                    <a:lnTo>
                      <a:pt x="19" y="47"/>
                    </a:lnTo>
                    <a:lnTo>
                      <a:pt x="23" y="48"/>
                    </a:lnTo>
                    <a:lnTo>
                      <a:pt x="27" y="49"/>
                    </a:lnTo>
                    <a:lnTo>
                      <a:pt x="32" y="48"/>
                    </a:lnTo>
                    <a:lnTo>
                      <a:pt x="36" y="47"/>
                    </a:lnTo>
                    <a:lnTo>
                      <a:pt x="40" y="43"/>
                    </a:lnTo>
                    <a:lnTo>
                      <a:pt x="42" y="40"/>
                    </a:lnTo>
                    <a:close/>
                    <a:moveTo>
                      <a:pt x="11" y="22"/>
                    </a:moveTo>
                    <a:lnTo>
                      <a:pt x="42" y="22"/>
                    </a:lnTo>
                    <a:lnTo>
                      <a:pt x="41" y="18"/>
                    </a:lnTo>
                    <a:lnTo>
                      <a:pt x="40" y="16"/>
                    </a:lnTo>
                    <a:lnTo>
                      <a:pt x="38" y="13"/>
                    </a:lnTo>
                    <a:lnTo>
                      <a:pt x="35" y="10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2" y="18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186"/>
              <p:cNvSpPr>
                <a:spLocks/>
              </p:cNvSpPr>
              <p:nvPr/>
            </p:nvSpPr>
            <p:spPr bwMode="auto">
              <a:xfrm>
                <a:off x="2856" y="1437"/>
                <a:ext cx="45" cy="58"/>
              </a:xfrm>
              <a:custGeom>
                <a:avLst/>
                <a:gdLst/>
                <a:ahLst/>
                <a:cxnLst>
                  <a:cxn ang="0">
                    <a:pos x="10" y="39"/>
                  </a:cxn>
                  <a:cxn ang="0">
                    <a:pos x="12" y="45"/>
                  </a:cxn>
                  <a:cxn ang="0">
                    <a:pos x="16" y="48"/>
                  </a:cxn>
                  <a:cxn ang="0">
                    <a:pos x="23" y="49"/>
                  </a:cxn>
                  <a:cxn ang="0">
                    <a:pos x="30" y="48"/>
                  </a:cxn>
                  <a:cxn ang="0">
                    <a:pos x="34" y="43"/>
                  </a:cxn>
                  <a:cxn ang="0">
                    <a:pos x="35" y="39"/>
                  </a:cxn>
                  <a:cxn ang="0">
                    <a:pos x="32" y="37"/>
                  </a:cxn>
                  <a:cxn ang="0">
                    <a:pos x="26" y="35"/>
                  </a:cxn>
                  <a:cxn ang="0">
                    <a:pos x="17" y="31"/>
                  </a:cxn>
                  <a:cxn ang="0">
                    <a:pos x="10" y="29"/>
                  </a:cxn>
                  <a:cxn ang="0">
                    <a:pos x="3" y="23"/>
                  </a:cxn>
                  <a:cxn ang="0">
                    <a:pos x="1" y="16"/>
                  </a:cxn>
                  <a:cxn ang="0">
                    <a:pos x="2" y="9"/>
                  </a:cxn>
                  <a:cxn ang="0">
                    <a:pos x="7" y="3"/>
                  </a:cxn>
                  <a:cxn ang="0">
                    <a:pos x="13" y="1"/>
                  </a:cxn>
                  <a:cxn ang="0">
                    <a:pos x="21" y="0"/>
                  </a:cxn>
                  <a:cxn ang="0">
                    <a:pos x="32" y="1"/>
                  </a:cxn>
                  <a:cxn ang="0">
                    <a:pos x="39" y="7"/>
                  </a:cxn>
                  <a:cxn ang="0">
                    <a:pos x="42" y="16"/>
                  </a:cxn>
                  <a:cxn ang="0">
                    <a:pos x="31" y="13"/>
                  </a:cxn>
                  <a:cxn ang="0">
                    <a:pos x="25" y="9"/>
                  </a:cxn>
                  <a:cxn ang="0">
                    <a:pos x="17" y="9"/>
                  </a:cxn>
                  <a:cxn ang="0">
                    <a:pos x="13" y="10"/>
                  </a:cxn>
                  <a:cxn ang="0">
                    <a:pos x="11" y="14"/>
                  </a:cxn>
                  <a:cxn ang="0">
                    <a:pos x="12" y="18"/>
                  </a:cxn>
                  <a:cxn ang="0">
                    <a:pos x="15" y="20"/>
                  </a:cxn>
                  <a:cxn ang="0">
                    <a:pos x="19" y="21"/>
                  </a:cxn>
                  <a:cxn ang="0">
                    <a:pos x="27" y="23"/>
                  </a:cxn>
                  <a:cxn ang="0">
                    <a:pos x="35" y="27"/>
                  </a:cxn>
                  <a:cxn ang="0">
                    <a:pos x="43" y="31"/>
                  </a:cxn>
                  <a:cxn ang="0">
                    <a:pos x="45" y="40"/>
                  </a:cxn>
                  <a:cxn ang="0">
                    <a:pos x="43" y="49"/>
                  </a:cxn>
                  <a:cxn ang="0">
                    <a:pos x="35" y="56"/>
                  </a:cxn>
                  <a:cxn ang="0">
                    <a:pos x="23" y="58"/>
                  </a:cxn>
                  <a:cxn ang="0">
                    <a:pos x="11" y="56"/>
                  </a:cxn>
                  <a:cxn ang="0">
                    <a:pos x="3" y="50"/>
                  </a:cxn>
                  <a:cxn ang="0">
                    <a:pos x="0" y="40"/>
                  </a:cxn>
                </a:cxnLst>
                <a:rect l="0" t="0" r="r" b="b"/>
                <a:pathLst>
                  <a:path w="45" h="58">
                    <a:moveTo>
                      <a:pt x="0" y="40"/>
                    </a:moveTo>
                    <a:lnTo>
                      <a:pt x="10" y="39"/>
                    </a:lnTo>
                    <a:lnTo>
                      <a:pt x="11" y="41"/>
                    </a:lnTo>
                    <a:lnTo>
                      <a:pt x="12" y="45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3" y="49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2" y="47"/>
                    </a:lnTo>
                    <a:lnTo>
                      <a:pt x="34" y="43"/>
                    </a:lnTo>
                    <a:lnTo>
                      <a:pt x="35" y="41"/>
                    </a:lnTo>
                    <a:lnTo>
                      <a:pt x="35" y="39"/>
                    </a:lnTo>
                    <a:lnTo>
                      <a:pt x="34" y="38"/>
                    </a:lnTo>
                    <a:lnTo>
                      <a:pt x="32" y="37"/>
                    </a:lnTo>
                    <a:lnTo>
                      <a:pt x="30" y="36"/>
                    </a:lnTo>
                    <a:lnTo>
                      <a:pt x="26" y="35"/>
                    </a:lnTo>
                    <a:lnTo>
                      <a:pt x="23" y="33"/>
                    </a:lnTo>
                    <a:lnTo>
                      <a:pt x="17" y="31"/>
                    </a:lnTo>
                    <a:lnTo>
                      <a:pt x="13" y="30"/>
                    </a:lnTo>
                    <a:lnTo>
                      <a:pt x="10" y="29"/>
                    </a:lnTo>
                    <a:lnTo>
                      <a:pt x="5" y="27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39" y="7"/>
                    </a:lnTo>
                    <a:lnTo>
                      <a:pt x="41" y="10"/>
                    </a:lnTo>
                    <a:lnTo>
                      <a:pt x="42" y="16"/>
                    </a:lnTo>
                    <a:lnTo>
                      <a:pt x="32" y="17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9" y="21"/>
                    </a:lnTo>
                    <a:lnTo>
                      <a:pt x="22" y="22"/>
                    </a:lnTo>
                    <a:lnTo>
                      <a:pt x="27" y="23"/>
                    </a:lnTo>
                    <a:lnTo>
                      <a:pt x="32" y="26"/>
                    </a:lnTo>
                    <a:lnTo>
                      <a:pt x="35" y="27"/>
                    </a:lnTo>
                    <a:lnTo>
                      <a:pt x="40" y="29"/>
                    </a:lnTo>
                    <a:lnTo>
                      <a:pt x="43" y="31"/>
                    </a:lnTo>
                    <a:lnTo>
                      <a:pt x="44" y="36"/>
                    </a:lnTo>
                    <a:lnTo>
                      <a:pt x="45" y="40"/>
                    </a:lnTo>
                    <a:lnTo>
                      <a:pt x="44" y="45"/>
                    </a:lnTo>
                    <a:lnTo>
                      <a:pt x="43" y="49"/>
                    </a:lnTo>
                    <a:lnTo>
                      <a:pt x="40" y="52"/>
                    </a:lnTo>
                    <a:lnTo>
                      <a:pt x="35" y="56"/>
                    </a:lnTo>
                    <a:lnTo>
                      <a:pt x="30" y="57"/>
                    </a:lnTo>
                    <a:lnTo>
                      <a:pt x="23" y="58"/>
                    </a:lnTo>
                    <a:lnTo>
                      <a:pt x="16" y="57"/>
                    </a:lnTo>
                    <a:lnTo>
                      <a:pt x="11" y="56"/>
                    </a:lnTo>
                    <a:lnTo>
                      <a:pt x="6" y="53"/>
                    </a:lnTo>
                    <a:lnTo>
                      <a:pt x="3" y="50"/>
                    </a:lnTo>
                    <a:lnTo>
                      <a:pt x="1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4187"/>
              <p:cNvSpPr>
                <a:spLocks/>
              </p:cNvSpPr>
              <p:nvPr/>
            </p:nvSpPr>
            <p:spPr bwMode="auto">
              <a:xfrm>
                <a:off x="2909" y="1437"/>
                <a:ext cx="46" cy="58"/>
              </a:xfrm>
              <a:custGeom>
                <a:avLst/>
                <a:gdLst/>
                <a:ahLst/>
                <a:cxnLst>
                  <a:cxn ang="0">
                    <a:pos x="10" y="39"/>
                  </a:cxn>
                  <a:cxn ang="0">
                    <a:pos x="12" y="45"/>
                  </a:cxn>
                  <a:cxn ang="0">
                    <a:pos x="17" y="48"/>
                  </a:cxn>
                  <a:cxn ang="0">
                    <a:pos x="24" y="49"/>
                  </a:cxn>
                  <a:cxn ang="0">
                    <a:pos x="30" y="48"/>
                  </a:cxn>
                  <a:cxn ang="0">
                    <a:pos x="35" y="43"/>
                  </a:cxn>
                  <a:cxn ang="0">
                    <a:pos x="36" y="39"/>
                  </a:cxn>
                  <a:cxn ang="0">
                    <a:pos x="32" y="37"/>
                  </a:cxn>
                  <a:cxn ang="0">
                    <a:pos x="27" y="35"/>
                  </a:cxn>
                  <a:cxn ang="0">
                    <a:pos x="18" y="31"/>
                  </a:cxn>
                  <a:cxn ang="0">
                    <a:pos x="10" y="29"/>
                  </a:cxn>
                  <a:cxn ang="0">
                    <a:pos x="3" y="23"/>
                  </a:cxn>
                  <a:cxn ang="0">
                    <a:pos x="1" y="16"/>
                  </a:cxn>
                  <a:cxn ang="0">
                    <a:pos x="2" y="9"/>
                  </a:cxn>
                  <a:cxn ang="0">
                    <a:pos x="8" y="3"/>
                  </a:cxn>
                  <a:cxn ang="0">
                    <a:pos x="14" y="1"/>
                  </a:cxn>
                  <a:cxn ang="0">
                    <a:pos x="21" y="0"/>
                  </a:cxn>
                  <a:cxn ang="0">
                    <a:pos x="32" y="1"/>
                  </a:cxn>
                  <a:cxn ang="0">
                    <a:pos x="39" y="7"/>
                  </a:cxn>
                  <a:cxn ang="0">
                    <a:pos x="43" y="16"/>
                  </a:cxn>
                  <a:cxn ang="0">
                    <a:pos x="31" y="13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1" y="14"/>
                  </a:cxn>
                  <a:cxn ang="0">
                    <a:pos x="12" y="18"/>
                  </a:cxn>
                  <a:cxn ang="0">
                    <a:pos x="16" y="20"/>
                  </a:cxn>
                  <a:cxn ang="0">
                    <a:pos x="19" y="21"/>
                  </a:cxn>
                  <a:cxn ang="0">
                    <a:pos x="28" y="23"/>
                  </a:cxn>
                  <a:cxn ang="0">
                    <a:pos x="36" y="27"/>
                  </a:cxn>
                  <a:cxn ang="0">
                    <a:pos x="44" y="31"/>
                  </a:cxn>
                  <a:cxn ang="0">
                    <a:pos x="46" y="40"/>
                  </a:cxn>
                  <a:cxn ang="0">
                    <a:pos x="44" y="49"/>
                  </a:cxn>
                  <a:cxn ang="0">
                    <a:pos x="36" y="56"/>
                  </a:cxn>
                  <a:cxn ang="0">
                    <a:pos x="24" y="58"/>
                  </a:cxn>
                  <a:cxn ang="0">
                    <a:pos x="11" y="56"/>
                  </a:cxn>
                  <a:cxn ang="0">
                    <a:pos x="3" y="50"/>
                  </a:cxn>
                  <a:cxn ang="0">
                    <a:pos x="0" y="40"/>
                  </a:cxn>
                </a:cxnLst>
                <a:rect l="0" t="0" r="r" b="b"/>
                <a:pathLst>
                  <a:path w="46" h="58">
                    <a:moveTo>
                      <a:pt x="0" y="40"/>
                    </a:moveTo>
                    <a:lnTo>
                      <a:pt x="10" y="39"/>
                    </a:lnTo>
                    <a:lnTo>
                      <a:pt x="11" y="41"/>
                    </a:lnTo>
                    <a:lnTo>
                      <a:pt x="12" y="45"/>
                    </a:lnTo>
                    <a:lnTo>
                      <a:pt x="15" y="46"/>
                    </a:lnTo>
                    <a:lnTo>
                      <a:pt x="17" y="48"/>
                    </a:lnTo>
                    <a:lnTo>
                      <a:pt x="20" y="48"/>
                    </a:lnTo>
                    <a:lnTo>
                      <a:pt x="24" y="49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7"/>
                    </a:lnTo>
                    <a:lnTo>
                      <a:pt x="35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5" y="38"/>
                    </a:lnTo>
                    <a:lnTo>
                      <a:pt x="32" y="37"/>
                    </a:lnTo>
                    <a:lnTo>
                      <a:pt x="30" y="36"/>
                    </a:lnTo>
                    <a:lnTo>
                      <a:pt x="27" y="35"/>
                    </a:lnTo>
                    <a:lnTo>
                      <a:pt x="24" y="33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0" y="29"/>
                    </a:lnTo>
                    <a:lnTo>
                      <a:pt x="6" y="27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7" y="3"/>
                    </a:lnTo>
                    <a:lnTo>
                      <a:pt x="39" y="7"/>
                    </a:lnTo>
                    <a:lnTo>
                      <a:pt x="41" y="10"/>
                    </a:lnTo>
                    <a:lnTo>
                      <a:pt x="43" y="16"/>
                    </a:lnTo>
                    <a:lnTo>
                      <a:pt x="32" y="17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9" y="21"/>
                    </a:lnTo>
                    <a:lnTo>
                      <a:pt x="22" y="22"/>
                    </a:lnTo>
                    <a:lnTo>
                      <a:pt x="28" y="23"/>
                    </a:lnTo>
                    <a:lnTo>
                      <a:pt x="32" y="26"/>
                    </a:lnTo>
                    <a:lnTo>
                      <a:pt x="36" y="27"/>
                    </a:lnTo>
                    <a:lnTo>
                      <a:pt x="40" y="29"/>
                    </a:lnTo>
                    <a:lnTo>
                      <a:pt x="44" y="31"/>
                    </a:lnTo>
                    <a:lnTo>
                      <a:pt x="45" y="36"/>
                    </a:lnTo>
                    <a:lnTo>
                      <a:pt x="46" y="40"/>
                    </a:lnTo>
                    <a:lnTo>
                      <a:pt x="45" y="45"/>
                    </a:lnTo>
                    <a:lnTo>
                      <a:pt x="44" y="49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0" y="57"/>
                    </a:lnTo>
                    <a:lnTo>
                      <a:pt x="24" y="58"/>
                    </a:lnTo>
                    <a:lnTo>
                      <a:pt x="17" y="57"/>
                    </a:lnTo>
                    <a:lnTo>
                      <a:pt x="11" y="56"/>
                    </a:lnTo>
                    <a:lnTo>
                      <a:pt x="7" y="53"/>
                    </a:lnTo>
                    <a:lnTo>
                      <a:pt x="3" y="50"/>
                    </a:lnTo>
                    <a:lnTo>
                      <a:pt x="1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4188"/>
              <p:cNvSpPr>
                <a:spLocks noEditPoints="1"/>
              </p:cNvSpPr>
              <p:nvPr/>
            </p:nvSpPr>
            <p:spPr bwMode="auto">
              <a:xfrm>
                <a:off x="2967" y="1417"/>
                <a:ext cx="10" cy="7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0"/>
                  </a:cxn>
                  <a:cxn ang="0">
                    <a:pos x="0" y="10"/>
                  </a:cxn>
                  <a:cxn ang="0">
                    <a:pos x="0" y="77"/>
                  </a:cxn>
                  <a:cxn ang="0">
                    <a:pos x="0" y="21"/>
                  </a:cxn>
                  <a:cxn ang="0">
                    <a:pos x="10" y="21"/>
                  </a:cxn>
                  <a:cxn ang="0">
                    <a:pos x="10" y="77"/>
                  </a:cxn>
                  <a:cxn ang="0">
                    <a:pos x="0" y="77"/>
                  </a:cxn>
                </a:cxnLst>
                <a:rect l="0" t="0" r="r" b="b"/>
                <a:pathLst>
                  <a:path w="10" h="77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  <a:moveTo>
                      <a:pt x="0" y="77"/>
                    </a:moveTo>
                    <a:lnTo>
                      <a:pt x="0" y="21"/>
                    </a:lnTo>
                    <a:lnTo>
                      <a:pt x="10" y="21"/>
                    </a:lnTo>
                    <a:lnTo>
                      <a:pt x="1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4189"/>
              <p:cNvSpPr>
                <a:spLocks noChangeArrowheads="1"/>
              </p:cNvSpPr>
              <p:nvPr/>
            </p:nvSpPr>
            <p:spPr bwMode="auto">
              <a:xfrm>
                <a:off x="2991" y="1417"/>
                <a:ext cx="10" cy="7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4190"/>
              <p:cNvSpPr>
                <a:spLocks noEditPoints="1"/>
              </p:cNvSpPr>
              <p:nvPr/>
            </p:nvSpPr>
            <p:spPr bwMode="auto">
              <a:xfrm>
                <a:off x="3011" y="1437"/>
                <a:ext cx="50" cy="58"/>
              </a:xfrm>
              <a:custGeom>
                <a:avLst/>
                <a:gdLst/>
                <a:ahLst/>
                <a:cxnLst>
                  <a:cxn ang="0">
                    <a:pos x="32" y="53"/>
                  </a:cxn>
                  <a:cxn ang="0">
                    <a:pos x="22" y="57"/>
                  </a:cxn>
                  <a:cxn ang="0">
                    <a:pos x="12" y="57"/>
                  </a:cxn>
                  <a:cxn ang="0">
                    <a:pos x="4" y="53"/>
                  </a:cxn>
                  <a:cxn ang="0">
                    <a:pos x="0" y="46"/>
                  </a:cxn>
                  <a:cxn ang="0">
                    <a:pos x="0" y="38"/>
                  </a:cxn>
                  <a:cxn ang="0">
                    <a:pos x="3" y="31"/>
                  </a:cxn>
                  <a:cxn ang="0">
                    <a:pos x="9" y="27"/>
                  </a:cxn>
                  <a:cxn ang="0">
                    <a:pos x="15" y="24"/>
                  </a:cxn>
                  <a:cxn ang="0">
                    <a:pos x="26" y="23"/>
                  </a:cxn>
                  <a:cxn ang="0">
                    <a:pos x="35" y="21"/>
                  </a:cxn>
                  <a:cxn ang="0">
                    <a:pos x="35" y="19"/>
                  </a:cxn>
                  <a:cxn ang="0">
                    <a:pos x="34" y="13"/>
                  </a:cxn>
                  <a:cxn ang="0">
                    <a:pos x="31" y="10"/>
                  </a:cxn>
                  <a:cxn ang="0">
                    <a:pos x="23" y="9"/>
                  </a:cxn>
                  <a:cxn ang="0">
                    <a:pos x="18" y="9"/>
                  </a:cxn>
                  <a:cxn ang="0">
                    <a:pos x="13" y="13"/>
                  </a:cxn>
                  <a:cxn ang="0">
                    <a:pos x="1" y="17"/>
                  </a:cxn>
                  <a:cxn ang="0">
                    <a:pos x="5" y="7"/>
                  </a:cxn>
                  <a:cxn ang="0">
                    <a:pos x="13" y="1"/>
                  </a:cxn>
                  <a:cxn ang="0">
                    <a:pos x="25" y="0"/>
                  </a:cxn>
                  <a:cxn ang="0">
                    <a:pos x="36" y="1"/>
                  </a:cxn>
                  <a:cxn ang="0">
                    <a:pos x="43" y="5"/>
                  </a:cxn>
                  <a:cxn ang="0">
                    <a:pos x="47" y="12"/>
                  </a:cxn>
                  <a:cxn ang="0">
                    <a:pos x="47" y="20"/>
                  </a:cxn>
                  <a:cxn ang="0">
                    <a:pos x="47" y="40"/>
                  </a:cxn>
                  <a:cxn ang="0">
                    <a:pos x="48" y="49"/>
                  </a:cxn>
                  <a:cxn ang="0">
                    <a:pos x="50" y="57"/>
                  </a:cxn>
                  <a:cxn ang="0">
                    <a:pos x="38" y="53"/>
                  </a:cxn>
                  <a:cxn ang="0">
                    <a:pos x="35" y="30"/>
                  </a:cxn>
                  <a:cxn ang="0">
                    <a:pos x="28" y="32"/>
                  </a:cxn>
                  <a:cxn ang="0">
                    <a:pos x="18" y="33"/>
                  </a:cxn>
                  <a:cxn ang="0">
                    <a:pos x="12" y="36"/>
                  </a:cxn>
                  <a:cxn ang="0">
                    <a:pos x="10" y="39"/>
                  </a:cxn>
                  <a:cxn ang="0">
                    <a:pos x="11" y="45"/>
                  </a:cxn>
                  <a:cxn ang="0">
                    <a:pos x="14" y="48"/>
                  </a:cxn>
                  <a:cxn ang="0">
                    <a:pos x="20" y="49"/>
                  </a:cxn>
                  <a:cxn ang="0">
                    <a:pos x="29" y="47"/>
                  </a:cxn>
                  <a:cxn ang="0">
                    <a:pos x="34" y="40"/>
                  </a:cxn>
                  <a:cxn ang="0">
                    <a:pos x="35" y="32"/>
                  </a:cxn>
                </a:cxnLst>
                <a:rect l="0" t="0" r="r" b="b"/>
                <a:pathLst>
                  <a:path w="50" h="58">
                    <a:moveTo>
                      <a:pt x="36" y="50"/>
                    </a:moveTo>
                    <a:lnTo>
                      <a:pt x="32" y="53"/>
                    </a:lnTo>
                    <a:lnTo>
                      <a:pt x="26" y="56"/>
                    </a:lnTo>
                    <a:lnTo>
                      <a:pt x="22" y="57"/>
                    </a:lnTo>
                    <a:lnTo>
                      <a:pt x="18" y="58"/>
                    </a:lnTo>
                    <a:lnTo>
                      <a:pt x="12" y="57"/>
                    </a:lnTo>
                    <a:lnTo>
                      <a:pt x="7" y="56"/>
                    </a:lnTo>
                    <a:lnTo>
                      <a:pt x="4" y="53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3" y="31"/>
                    </a:lnTo>
                    <a:lnTo>
                      <a:pt x="6" y="29"/>
                    </a:lnTo>
                    <a:lnTo>
                      <a:pt x="9" y="27"/>
                    </a:lnTo>
                    <a:lnTo>
                      <a:pt x="12" y="26"/>
                    </a:lnTo>
                    <a:lnTo>
                      <a:pt x="15" y="24"/>
                    </a:lnTo>
                    <a:lnTo>
                      <a:pt x="20" y="24"/>
                    </a:lnTo>
                    <a:lnTo>
                      <a:pt x="26" y="23"/>
                    </a:lnTo>
                    <a:lnTo>
                      <a:pt x="31" y="22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6"/>
                    </a:lnTo>
                    <a:lnTo>
                      <a:pt x="34" y="13"/>
                    </a:lnTo>
                    <a:lnTo>
                      <a:pt x="33" y="11"/>
                    </a:lnTo>
                    <a:lnTo>
                      <a:pt x="31" y="10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11" y="18"/>
                    </a:lnTo>
                    <a:lnTo>
                      <a:pt x="1" y="17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5" y="9"/>
                    </a:lnTo>
                    <a:lnTo>
                      <a:pt x="47" y="12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32"/>
                    </a:lnTo>
                    <a:lnTo>
                      <a:pt x="47" y="40"/>
                    </a:lnTo>
                    <a:lnTo>
                      <a:pt x="47" y="46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50" y="57"/>
                    </a:lnTo>
                    <a:lnTo>
                      <a:pt x="40" y="57"/>
                    </a:lnTo>
                    <a:lnTo>
                      <a:pt x="38" y="53"/>
                    </a:lnTo>
                    <a:lnTo>
                      <a:pt x="36" y="50"/>
                    </a:lnTo>
                    <a:close/>
                    <a:moveTo>
                      <a:pt x="35" y="30"/>
                    </a:moveTo>
                    <a:lnTo>
                      <a:pt x="32" y="31"/>
                    </a:lnTo>
                    <a:lnTo>
                      <a:pt x="28" y="32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4" y="35"/>
                    </a:lnTo>
                    <a:lnTo>
                      <a:pt x="12" y="36"/>
                    </a:lnTo>
                    <a:lnTo>
                      <a:pt x="11" y="37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11" y="45"/>
                    </a:lnTo>
                    <a:lnTo>
                      <a:pt x="12" y="47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20" y="49"/>
                    </a:lnTo>
                    <a:lnTo>
                      <a:pt x="24" y="48"/>
                    </a:lnTo>
                    <a:lnTo>
                      <a:pt x="29" y="47"/>
                    </a:lnTo>
                    <a:lnTo>
                      <a:pt x="32" y="43"/>
                    </a:lnTo>
                    <a:lnTo>
                      <a:pt x="34" y="40"/>
                    </a:lnTo>
                    <a:lnTo>
                      <a:pt x="35" y="37"/>
                    </a:lnTo>
                    <a:lnTo>
                      <a:pt x="35" y="32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191"/>
              <p:cNvSpPr>
                <a:spLocks/>
              </p:cNvSpPr>
              <p:nvPr/>
            </p:nvSpPr>
            <p:spPr bwMode="auto">
              <a:xfrm>
                <a:off x="3068" y="1418"/>
                <a:ext cx="26" cy="77"/>
              </a:xfrm>
              <a:custGeom>
                <a:avLst/>
                <a:gdLst/>
                <a:ahLst/>
                <a:cxnLst>
                  <a:cxn ang="0">
                    <a:pos x="25" y="67"/>
                  </a:cxn>
                  <a:cxn ang="0">
                    <a:pos x="26" y="76"/>
                  </a:cxn>
                  <a:cxn ang="0">
                    <a:pos x="23" y="76"/>
                  </a:cxn>
                  <a:cxn ang="0">
                    <a:pos x="20" y="77"/>
                  </a:cxn>
                  <a:cxn ang="0">
                    <a:pos x="15" y="76"/>
                  </a:cxn>
                  <a:cxn ang="0">
                    <a:pos x="12" y="75"/>
                  </a:cxn>
                  <a:cxn ang="0">
                    <a:pos x="8" y="74"/>
                  </a:cxn>
                  <a:cxn ang="0">
                    <a:pos x="7" y="71"/>
                  </a:cxn>
                  <a:cxn ang="0">
                    <a:pos x="6" y="68"/>
                  </a:cxn>
                  <a:cxn ang="0">
                    <a:pos x="6" y="65"/>
                  </a:cxn>
                  <a:cxn ang="0">
                    <a:pos x="6" y="60"/>
                  </a:cxn>
                  <a:cxn ang="0">
                    <a:pos x="6" y="29"/>
                  </a:cxn>
                  <a:cxn ang="0">
                    <a:pos x="0" y="29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6" y="6"/>
                  </a:cxn>
                  <a:cxn ang="0">
                    <a:pos x="16" y="0"/>
                  </a:cxn>
                  <a:cxn ang="0">
                    <a:pos x="16" y="20"/>
                  </a:cxn>
                  <a:cxn ang="0">
                    <a:pos x="25" y="20"/>
                  </a:cxn>
                  <a:cxn ang="0">
                    <a:pos x="25" y="29"/>
                  </a:cxn>
                  <a:cxn ang="0">
                    <a:pos x="16" y="29"/>
                  </a:cxn>
                  <a:cxn ang="0">
                    <a:pos x="16" y="60"/>
                  </a:cxn>
                  <a:cxn ang="0">
                    <a:pos x="16" y="64"/>
                  </a:cxn>
                  <a:cxn ang="0">
                    <a:pos x="16" y="65"/>
                  </a:cxn>
                  <a:cxn ang="0">
                    <a:pos x="17" y="66"/>
                  </a:cxn>
                  <a:cxn ang="0">
                    <a:pos x="19" y="67"/>
                  </a:cxn>
                  <a:cxn ang="0">
                    <a:pos x="20" y="68"/>
                  </a:cxn>
                  <a:cxn ang="0">
                    <a:pos x="22" y="68"/>
                  </a:cxn>
                  <a:cxn ang="0">
                    <a:pos x="23" y="68"/>
                  </a:cxn>
                  <a:cxn ang="0">
                    <a:pos x="25" y="67"/>
                  </a:cxn>
                </a:cxnLst>
                <a:rect l="0" t="0" r="r" b="b"/>
                <a:pathLst>
                  <a:path w="26" h="77">
                    <a:moveTo>
                      <a:pt x="25" y="67"/>
                    </a:moveTo>
                    <a:lnTo>
                      <a:pt x="26" y="76"/>
                    </a:lnTo>
                    <a:lnTo>
                      <a:pt x="23" y="76"/>
                    </a:lnTo>
                    <a:lnTo>
                      <a:pt x="20" y="77"/>
                    </a:lnTo>
                    <a:lnTo>
                      <a:pt x="15" y="76"/>
                    </a:lnTo>
                    <a:lnTo>
                      <a:pt x="12" y="75"/>
                    </a:lnTo>
                    <a:lnTo>
                      <a:pt x="8" y="74"/>
                    </a:lnTo>
                    <a:lnTo>
                      <a:pt x="7" y="71"/>
                    </a:lnTo>
                    <a:lnTo>
                      <a:pt x="6" y="68"/>
                    </a:lnTo>
                    <a:lnTo>
                      <a:pt x="6" y="65"/>
                    </a:lnTo>
                    <a:lnTo>
                      <a:pt x="6" y="60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6"/>
                    </a:lnTo>
                    <a:lnTo>
                      <a:pt x="16" y="0"/>
                    </a:lnTo>
                    <a:lnTo>
                      <a:pt x="16" y="20"/>
                    </a:lnTo>
                    <a:lnTo>
                      <a:pt x="25" y="20"/>
                    </a:lnTo>
                    <a:lnTo>
                      <a:pt x="25" y="29"/>
                    </a:lnTo>
                    <a:lnTo>
                      <a:pt x="16" y="29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6" y="65"/>
                    </a:lnTo>
                    <a:lnTo>
                      <a:pt x="17" y="66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5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192"/>
              <p:cNvSpPr>
                <a:spLocks noEditPoints="1"/>
              </p:cNvSpPr>
              <p:nvPr/>
            </p:nvSpPr>
            <p:spPr bwMode="auto">
              <a:xfrm>
                <a:off x="3100" y="1437"/>
                <a:ext cx="50" cy="5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" y="16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36" y="1"/>
                  </a:cxn>
                  <a:cxn ang="0">
                    <a:pos x="43" y="7"/>
                  </a:cxn>
                  <a:cxn ang="0">
                    <a:pos x="48" y="16"/>
                  </a:cxn>
                  <a:cxn ang="0">
                    <a:pos x="50" y="28"/>
                  </a:cxn>
                  <a:cxn ang="0">
                    <a:pos x="50" y="35"/>
                  </a:cxn>
                  <a:cxn ang="0">
                    <a:pos x="49" y="40"/>
                  </a:cxn>
                  <a:cxn ang="0">
                    <a:pos x="47" y="45"/>
                  </a:cxn>
                  <a:cxn ang="0">
                    <a:pos x="45" y="48"/>
                  </a:cxn>
                  <a:cxn ang="0">
                    <a:pos x="41" y="51"/>
                  </a:cxn>
                  <a:cxn ang="0">
                    <a:pos x="38" y="55"/>
                  </a:cxn>
                  <a:cxn ang="0">
                    <a:pos x="33" y="56"/>
                  </a:cxn>
                  <a:cxn ang="0">
                    <a:pos x="30" y="57"/>
                  </a:cxn>
                  <a:cxn ang="0">
                    <a:pos x="26" y="58"/>
                  </a:cxn>
                  <a:cxn ang="0">
                    <a:pos x="14" y="56"/>
                  </a:cxn>
                  <a:cxn ang="0">
                    <a:pos x="7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10" y="29"/>
                  </a:cxn>
                  <a:cxn ang="0">
                    <a:pos x="10" y="35"/>
                  </a:cxn>
                  <a:cxn ang="0">
                    <a:pos x="12" y="40"/>
                  </a:cxn>
                  <a:cxn ang="0">
                    <a:pos x="14" y="43"/>
                  </a:cxn>
                  <a:cxn ang="0">
                    <a:pos x="18" y="47"/>
                  </a:cxn>
                  <a:cxn ang="0">
                    <a:pos x="21" y="48"/>
                  </a:cxn>
                  <a:cxn ang="0">
                    <a:pos x="26" y="49"/>
                  </a:cxn>
                  <a:cxn ang="0">
                    <a:pos x="29" y="48"/>
                  </a:cxn>
                  <a:cxn ang="0">
                    <a:pos x="32" y="47"/>
                  </a:cxn>
                  <a:cxn ang="0">
                    <a:pos x="36" y="43"/>
                  </a:cxn>
                  <a:cxn ang="0">
                    <a:pos x="38" y="40"/>
                  </a:cxn>
                  <a:cxn ang="0">
                    <a:pos x="40" y="35"/>
                  </a:cxn>
                  <a:cxn ang="0">
                    <a:pos x="40" y="28"/>
                  </a:cxn>
                  <a:cxn ang="0">
                    <a:pos x="40" y="22"/>
                  </a:cxn>
                  <a:cxn ang="0">
                    <a:pos x="38" y="18"/>
                  </a:cxn>
                  <a:cxn ang="0">
                    <a:pos x="36" y="13"/>
                  </a:cxn>
                  <a:cxn ang="0">
                    <a:pos x="32" y="11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1" y="9"/>
                  </a:cxn>
                  <a:cxn ang="0">
                    <a:pos x="18" y="11"/>
                  </a:cxn>
                  <a:cxn ang="0">
                    <a:pos x="14" y="13"/>
                  </a:cxn>
                  <a:cxn ang="0">
                    <a:pos x="12" y="18"/>
                  </a:cxn>
                  <a:cxn ang="0">
                    <a:pos x="10" y="22"/>
                  </a:cxn>
                  <a:cxn ang="0">
                    <a:pos x="10" y="29"/>
                  </a:cxn>
                </a:cxnLst>
                <a:rect l="0" t="0" r="r" b="b"/>
                <a:pathLst>
                  <a:path w="50" h="58">
                    <a:moveTo>
                      <a:pt x="0" y="29"/>
                    </a:moveTo>
                    <a:lnTo>
                      <a:pt x="2" y="16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6" y="1"/>
                    </a:lnTo>
                    <a:lnTo>
                      <a:pt x="43" y="7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35"/>
                    </a:lnTo>
                    <a:lnTo>
                      <a:pt x="49" y="40"/>
                    </a:lnTo>
                    <a:lnTo>
                      <a:pt x="47" y="45"/>
                    </a:lnTo>
                    <a:lnTo>
                      <a:pt x="45" y="48"/>
                    </a:lnTo>
                    <a:lnTo>
                      <a:pt x="41" y="51"/>
                    </a:lnTo>
                    <a:lnTo>
                      <a:pt x="38" y="55"/>
                    </a:lnTo>
                    <a:lnTo>
                      <a:pt x="33" y="56"/>
                    </a:lnTo>
                    <a:lnTo>
                      <a:pt x="30" y="57"/>
                    </a:lnTo>
                    <a:lnTo>
                      <a:pt x="26" y="58"/>
                    </a:lnTo>
                    <a:lnTo>
                      <a:pt x="14" y="56"/>
                    </a:lnTo>
                    <a:lnTo>
                      <a:pt x="7" y="50"/>
                    </a:lnTo>
                    <a:lnTo>
                      <a:pt x="2" y="41"/>
                    </a:lnTo>
                    <a:lnTo>
                      <a:pt x="0" y="29"/>
                    </a:lnTo>
                    <a:close/>
                    <a:moveTo>
                      <a:pt x="10" y="29"/>
                    </a:moveTo>
                    <a:lnTo>
                      <a:pt x="10" y="35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8" y="47"/>
                    </a:lnTo>
                    <a:lnTo>
                      <a:pt x="21" y="48"/>
                    </a:lnTo>
                    <a:lnTo>
                      <a:pt x="26" y="49"/>
                    </a:lnTo>
                    <a:lnTo>
                      <a:pt x="29" y="48"/>
                    </a:lnTo>
                    <a:lnTo>
                      <a:pt x="32" y="47"/>
                    </a:lnTo>
                    <a:lnTo>
                      <a:pt x="36" y="43"/>
                    </a:lnTo>
                    <a:lnTo>
                      <a:pt x="38" y="40"/>
                    </a:lnTo>
                    <a:lnTo>
                      <a:pt x="40" y="35"/>
                    </a:lnTo>
                    <a:lnTo>
                      <a:pt x="40" y="28"/>
                    </a:lnTo>
                    <a:lnTo>
                      <a:pt x="40" y="22"/>
                    </a:lnTo>
                    <a:lnTo>
                      <a:pt x="38" y="18"/>
                    </a:lnTo>
                    <a:lnTo>
                      <a:pt x="36" y="13"/>
                    </a:lnTo>
                    <a:lnTo>
                      <a:pt x="32" y="11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8" y="11"/>
                    </a:lnTo>
                    <a:lnTo>
                      <a:pt x="14" y="13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4193"/>
              <p:cNvSpPr>
                <a:spLocks/>
              </p:cNvSpPr>
              <p:nvPr/>
            </p:nvSpPr>
            <p:spPr bwMode="auto">
              <a:xfrm>
                <a:off x="3162" y="1437"/>
                <a:ext cx="2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1"/>
                  </a:cxn>
                  <a:cxn ang="0">
                    <a:pos x="9" y="1"/>
                  </a:cxn>
                  <a:cxn ang="0">
                    <a:pos x="9" y="9"/>
                  </a:cxn>
                  <a:cxn ang="0">
                    <a:pos x="13" y="4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26" y="11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2" y="16"/>
                  </a:cxn>
                  <a:cxn ang="0">
                    <a:pos x="10" y="21"/>
                  </a:cxn>
                  <a:cxn ang="0">
                    <a:pos x="10" y="27"/>
                  </a:cxn>
                  <a:cxn ang="0">
                    <a:pos x="10" y="57"/>
                  </a:cxn>
                  <a:cxn ang="0">
                    <a:pos x="0" y="57"/>
                  </a:cxn>
                </a:cxnLst>
                <a:rect l="0" t="0" r="r" b="b"/>
                <a:pathLst>
                  <a:path w="29" h="57">
                    <a:moveTo>
                      <a:pt x="0" y="57"/>
                    </a:moveTo>
                    <a:lnTo>
                      <a:pt x="0" y="1"/>
                    </a:lnTo>
                    <a:lnTo>
                      <a:pt x="9" y="1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26" y="11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10" y="27"/>
                    </a:lnTo>
                    <a:lnTo>
                      <a:pt x="1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194"/>
              <p:cNvSpPr>
                <a:spLocks/>
              </p:cNvSpPr>
              <p:nvPr/>
            </p:nvSpPr>
            <p:spPr bwMode="auto">
              <a:xfrm>
                <a:off x="3227" y="1417"/>
                <a:ext cx="26" cy="98"/>
              </a:xfrm>
              <a:custGeom>
                <a:avLst/>
                <a:gdLst/>
                <a:ahLst/>
                <a:cxnLst>
                  <a:cxn ang="0">
                    <a:pos x="19" y="98"/>
                  </a:cxn>
                  <a:cxn ang="0">
                    <a:pos x="11" y="87"/>
                  </a:cxn>
                  <a:cxn ang="0">
                    <a:pos x="6" y="76"/>
                  </a:cxn>
                  <a:cxn ang="0">
                    <a:pos x="1" y="62"/>
                  </a:cxn>
                  <a:cxn ang="0">
                    <a:pos x="0" y="49"/>
                  </a:cxn>
                  <a:cxn ang="0">
                    <a:pos x="1" y="37"/>
                  </a:cxn>
                  <a:cxn ang="0">
                    <a:pos x="5" y="25"/>
                  </a:cxn>
                  <a:cxn ang="0">
                    <a:pos x="10" y="12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22" y="4"/>
                  </a:cxn>
                  <a:cxn ang="0">
                    <a:pos x="20" y="9"/>
                  </a:cxn>
                  <a:cxn ang="0">
                    <a:pos x="19" y="12"/>
                  </a:cxn>
                  <a:cxn ang="0">
                    <a:pos x="18" y="14"/>
                  </a:cxn>
                  <a:cxn ang="0">
                    <a:pos x="15" y="22"/>
                  </a:cxn>
                  <a:cxn ang="0">
                    <a:pos x="12" y="29"/>
                  </a:cxn>
                  <a:cxn ang="0">
                    <a:pos x="11" y="39"/>
                  </a:cxn>
                  <a:cxn ang="0">
                    <a:pos x="10" y="49"/>
                  </a:cxn>
                  <a:cxn ang="0">
                    <a:pos x="15" y="73"/>
                  </a:cxn>
                  <a:cxn ang="0">
                    <a:pos x="26" y="98"/>
                  </a:cxn>
                  <a:cxn ang="0">
                    <a:pos x="19" y="98"/>
                  </a:cxn>
                </a:cxnLst>
                <a:rect l="0" t="0" r="r" b="b"/>
                <a:pathLst>
                  <a:path w="26" h="98">
                    <a:moveTo>
                      <a:pt x="19" y="98"/>
                    </a:moveTo>
                    <a:lnTo>
                      <a:pt x="11" y="87"/>
                    </a:lnTo>
                    <a:lnTo>
                      <a:pt x="6" y="76"/>
                    </a:lnTo>
                    <a:lnTo>
                      <a:pt x="1" y="62"/>
                    </a:lnTo>
                    <a:lnTo>
                      <a:pt x="0" y="49"/>
                    </a:lnTo>
                    <a:lnTo>
                      <a:pt x="1" y="37"/>
                    </a:lnTo>
                    <a:lnTo>
                      <a:pt x="5" y="25"/>
                    </a:lnTo>
                    <a:lnTo>
                      <a:pt x="10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20" y="9"/>
                    </a:lnTo>
                    <a:lnTo>
                      <a:pt x="19" y="12"/>
                    </a:lnTo>
                    <a:lnTo>
                      <a:pt x="18" y="14"/>
                    </a:lnTo>
                    <a:lnTo>
                      <a:pt x="15" y="22"/>
                    </a:lnTo>
                    <a:lnTo>
                      <a:pt x="12" y="29"/>
                    </a:lnTo>
                    <a:lnTo>
                      <a:pt x="11" y="39"/>
                    </a:lnTo>
                    <a:lnTo>
                      <a:pt x="10" y="49"/>
                    </a:lnTo>
                    <a:lnTo>
                      <a:pt x="15" y="73"/>
                    </a:lnTo>
                    <a:lnTo>
                      <a:pt x="26" y="98"/>
                    </a:lnTo>
                    <a:lnTo>
                      <a:pt x="1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95"/>
              <p:cNvSpPr>
                <a:spLocks/>
              </p:cNvSpPr>
              <p:nvPr/>
            </p:nvSpPr>
            <p:spPr bwMode="auto">
              <a:xfrm>
                <a:off x="3259" y="1437"/>
                <a:ext cx="46" cy="58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3" y="45"/>
                  </a:cxn>
                  <a:cxn ang="0">
                    <a:pos x="17" y="48"/>
                  </a:cxn>
                  <a:cxn ang="0">
                    <a:pos x="24" y="49"/>
                  </a:cxn>
                  <a:cxn ang="0">
                    <a:pos x="31" y="48"/>
                  </a:cxn>
                  <a:cxn ang="0">
                    <a:pos x="35" y="43"/>
                  </a:cxn>
                  <a:cxn ang="0">
                    <a:pos x="36" y="39"/>
                  </a:cxn>
                  <a:cxn ang="0">
                    <a:pos x="33" y="37"/>
                  </a:cxn>
                  <a:cxn ang="0">
                    <a:pos x="27" y="35"/>
                  </a:cxn>
                  <a:cxn ang="0">
                    <a:pos x="18" y="31"/>
                  </a:cxn>
                  <a:cxn ang="0">
                    <a:pos x="11" y="29"/>
                  </a:cxn>
                  <a:cxn ang="0">
                    <a:pos x="4" y="23"/>
                  </a:cxn>
                  <a:cxn ang="0">
                    <a:pos x="2" y="16"/>
                  </a:cxn>
                  <a:cxn ang="0">
                    <a:pos x="3" y="9"/>
                  </a:cxn>
                  <a:cxn ang="0">
                    <a:pos x="8" y="3"/>
                  </a:cxn>
                  <a:cxn ang="0">
                    <a:pos x="14" y="1"/>
                  </a:cxn>
                  <a:cxn ang="0">
                    <a:pos x="22" y="0"/>
                  </a:cxn>
                  <a:cxn ang="0">
                    <a:pos x="33" y="1"/>
                  </a:cxn>
                  <a:cxn ang="0">
                    <a:pos x="40" y="7"/>
                  </a:cxn>
                  <a:cxn ang="0">
                    <a:pos x="43" y="16"/>
                  </a:cxn>
                  <a:cxn ang="0">
                    <a:pos x="32" y="13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2" y="14"/>
                  </a:cxn>
                  <a:cxn ang="0">
                    <a:pos x="13" y="18"/>
                  </a:cxn>
                  <a:cxn ang="0">
                    <a:pos x="16" y="20"/>
                  </a:cxn>
                  <a:cxn ang="0">
                    <a:pos x="19" y="21"/>
                  </a:cxn>
                  <a:cxn ang="0">
                    <a:pos x="28" y="23"/>
                  </a:cxn>
                  <a:cxn ang="0">
                    <a:pos x="36" y="27"/>
                  </a:cxn>
                  <a:cxn ang="0">
                    <a:pos x="44" y="31"/>
                  </a:cxn>
                  <a:cxn ang="0">
                    <a:pos x="46" y="40"/>
                  </a:cxn>
                  <a:cxn ang="0">
                    <a:pos x="44" y="49"/>
                  </a:cxn>
                  <a:cxn ang="0">
                    <a:pos x="36" y="56"/>
                  </a:cxn>
                  <a:cxn ang="0">
                    <a:pos x="24" y="58"/>
                  </a:cxn>
                  <a:cxn ang="0">
                    <a:pos x="12" y="56"/>
                  </a:cxn>
                  <a:cxn ang="0">
                    <a:pos x="4" y="50"/>
                  </a:cxn>
                  <a:cxn ang="0">
                    <a:pos x="0" y="40"/>
                  </a:cxn>
                </a:cxnLst>
                <a:rect l="0" t="0" r="r" b="b"/>
                <a:pathLst>
                  <a:path w="46" h="58">
                    <a:moveTo>
                      <a:pt x="0" y="40"/>
                    </a:moveTo>
                    <a:lnTo>
                      <a:pt x="11" y="39"/>
                    </a:lnTo>
                    <a:lnTo>
                      <a:pt x="12" y="41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7" y="48"/>
                    </a:lnTo>
                    <a:lnTo>
                      <a:pt x="21" y="48"/>
                    </a:lnTo>
                    <a:lnTo>
                      <a:pt x="24" y="49"/>
                    </a:lnTo>
                    <a:lnTo>
                      <a:pt x="28" y="48"/>
                    </a:lnTo>
                    <a:lnTo>
                      <a:pt x="31" y="48"/>
                    </a:lnTo>
                    <a:lnTo>
                      <a:pt x="33" y="47"/>
                    </a:lnTo>
                    <a:lnTo>
                      <a:pt x="35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5" y="38"/>
                    </a:lnTo>
                    <a:lnTo>
                      <a:pt x="33" y="37"/>
                    </a:lnTo>
                    <a:lnTo>
                      <a:pt x="31" y="36"/>
                    </a:lnTo>
                    <a:lnTo>
                      <a:pt x="27" y="35"/>
                    </a:lnTo>
                    <a:lnTo>
                      <a:pt x="24" y="33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1" y="29"/>
                    </a:lnTo>
                    <a:lnTo>
                      <a:pt x="6" y="27"/>
                    </a:lnTo>
                    <a:lnTo>
                      <a:pt x="4" y="23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40" y="7"/>
                    </a:lnTo>
                    <a:lnTo>
                      <a:pt x="42" y="10"/>
                    </a:lnTo>
                    <a:lnTo>
                      <a:pt x="43" y="16"/>
                    </a:lnTo>
                    <a:lnTo>
                      <a:pt x="33" y="17"/>
                    </a:lnTo>
                    <a:lnTo>
                      <a:pt x="32" y="13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9" y="21"/>
                    </a:lnTo>
                    <a:lnTo>
                      <a:pt x="23" y="22"/>
                    </a:lnTo>
                    <a:lnTo>
                      <a:pt x="28" y="23"/>
                    </a:lnTo>
                    <a:lnTo>
                      <a:pt x="33" y="26"/>
                    </a:lnTo>
                    <a:lnTo>
                      <a:pt x="36" y="27"/>
                    </a:lnTo>
                    <a:lnTo>
                      <a:pt x="41" y="29"/>
                    </a:lnTo>
                    <a:lnTo>
                      <a:pt x="44" y="31"/>
                    </a:lnTo>
                    <a:lnTo>
                      <a:pt x="45" y="36"/>
                    </a:lnTo>
                    <a:lnTo>
                      <a:pt x="46" y="40"/>
                    </a:lnTo>
                    <a:lnTo>
                      <a:pt x="45" y="45"/>
                    </a:lnTo>
                    <a:lnTo>
                      <a:pt x="44" y="49"/>
                    </a:lnTo>
                    <a:lnTo>
                      <a:pt x="41" y="52"/>
                    </a:lnTo>
                    <a:lnTo>
                      <a:pt x="36" y="56"/>
                    </a:lnTo>
                    <a:lnTo>
                      <a:pt x="31" y="57"/>
                    </a:lnTo>
                    <a:lnTo>
                      <a:pt x="24" y="58"/>
                    </a:lnTo>
                    <a:lnTo>
                      <a:pt x="17" y="57"/>
                    </a:lnTo>
                    <a:lnTo>
                      <a:pt x="12" y="56"/>
                    </a:lnTo>
                    <a:lnTo>
                      <a:pt x="7" y="53"/>
                    </a:lnTo>
                    <a:lnTo>
                      <a:pt x="4" y="50"/>
                    </a:lnTo>
                    <a:lnTo>
                      <a:pt x="2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196"/>
              <p:cNvSpPr>
                <a:spLocks/>
              </p:cNvSpPr>
              <p:nvPr/>
            </p:nvSpPr>
            <p:spPr bwMode="auto">
              <a:xfrm>
                <a:off x="3311" y="1438"/>
                <a:ext cx="50" cy="78"/>
              </a:xfrm>
              <a:custGeom>
                <a:avLst/>
                <a:gdLst/>
                <a:ahLst/>
                <a:cxnLst>
                  <a:cxn ang="0">
                    <a:pos x="5" y="77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10" y="69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7" y="67"/>
                  </a:cxn>
                  <a:cxn ang="0">
                    <a:pos x="18" y="65"/>
                  </a:cxn>
                  <a:cxn ang="0">
                    <a:pos x="18" y="64"/>
                  </a:cxn>
                  <a:cxn ang="0">
                    <a:pos x="19" y="61"/>
                  </a:cxn>
                  <a:cxn ang="0">
                    <a:pos x="20" y="58"/>
                  </a:cxn>
                  <a:cxn ang="0">
                    <a:pos x="21" y="57"/>
                  </a:cxn>
                  <a:cxn ang="0">
                    <a:pos x="21" y="56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22" y="30"/>
                  </a:cxn>
                  <a:cxn ang="0">
                    <a:pos x="23" y="36"/>
                  </a:cxn>
                  <a:cxn ang="0">
                    <a:pos x="25" y="42"/>
                  </a:cxn>
                  <a:cxn ang="0">
                    <a:pos x="27" y="38"/>
                  </a:cxn>
                  <a:cxn ang="0">
                    <a:pos x="29" y="32"/>
                  </a:cxn>
                  <a:cxn ang="0">
                    <a:pos x="40" y="0"/>
                  </a:cxn>
                  <a:cxn ang="0">
                    <a:pos x="50" y="0"/>
                  </a:cxn>
                  <a:cxn ang="0">
                    <a:pos x="31" y="57"/>
                  </a:cxn>
                  <a:cxn ang="0">
                    <a:pos x="29" y="63"/>
                  </a:cxn>
                  <a:cxn ang="0">
                    <a:pos x="27" y="66"/>
                  </a:cxn>
                  <a:cxn ang="0">
                    <a:pos x="25" y="69"/>
                  </a:cxn>
                  <a:cxn ang="0">
                    <a:pos x="23" y="73"/>
                  </a:cxn>
                  <a:cxn ang="0">
                    <a:pos x="20" y="76"/>
                  </a:cxn>
                  <a:cxn ang="0">
                    <a:pos x="15" y="77"/>
                  </a:cxn>
                  <a:cxn ang="0">
                    <a:pos x="12" y="78"/>
                  </a:cxn>
                  <a:cxn ang="0">
                    <a:pos x="9" y="77"/>
                  </a:cxn>
                  <a:cxn ang="0">
                    <a:pos x="5" y="77"/>
                  </a:cxn>
                </a:cxnLst>
                <a:rect l="0" t="0" r="r" b="b"/>
                <a:pathLst>
                  <a:path w="50" h="78">
                    <a:moveTo>
                      <a:pt x="5" y="77"/>
                    </a:moveTo>
                    <a:lnTo>
                      <a:pt x="4" y="68"/>
                    </a:lnTo>
                    <a:lnTo>
                      <a:pt x="8" y="68"/>
                    </a:lnTo>
                    <a:lnTo>
                      <a:pt x="10" y="69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7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9" y="61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1" y="5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30"/>
                    </a:lnTo>
                    <a:lnTo>
                      <a:pt x="23" y="36"/>
                    </a:lnTo>
                    <a:lnTo>
                      <a:pt x="25" y="42"/>
                    </a:lnTo>
                    <a:lnTo>
                      <a:pt x="27" y="38"/>
                    </a:lnTo>
                    <a:lnTo>
                      <a:pt x="29" y="32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31" y="57"/>
                    </a:lnTo>
                    <a:lnTo>
                      <a:pt x="29" y="63"/>
                    </a:lnTo>
                    <a:lnTo>
                      <a:pt x="27" y="66"/>
                    </a:lnTo>
                    <a:lnTo>
                      <a:pt x="25" y="69"/>
                    </a:lnTo>
                    <a:lnTo>
                      <a:pt x="23" y="73"/>
                    </a:lnTo>
                    <a:lnTo>
                      <a:pt x="20" y="76"/>
                    </a:lnTo>
                    <a:lnTo>
                      <a:pt x="15" y="77"/>
                    </a:lnTo>
                    <a:lnTo>
                      <a:pt x="12" y="78"/>
                    </a:lnTo>
                    <a:lnTo>
                      <a:pt x="9" y="77"/>
                    </a:lnTo>
                    <a:lnTo>
                      <a:pt x="5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197"/>
              <p:cNvSpPr>
                <a:spLocks/>
              </p:cNvSpPr>
              <p:nvPr/>
            </p:nvSpPr>
            <p:spPr bwMode="auto">
              <a:xfrm>
                <a:off x="3369" y="1437"/>
                <a:ext cx="77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1"/>
                  </a:cxn>
                  <a:cxn ang="0">
                    <a:pos x="10" y="1"/>
                  </a:cxn>
                  <a:cxn ang="0">
                    <a:pos x="10" y="9"/>
                  </a:cxn>
                  <a:cxn ang="0">
                    <a:pos x="13" y="5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7" y="2"/>
                  </a:cxn>
                  <a:cxn ang="0">
                    <a:pos x="39" y="4"/>
                  </a:cxn>
                  <a:cxn ang="0">
                    <a:pos x="40" y="7"/>
                  </a:cxn>
                  <a:cxn ang="0">
                    <a:pos x="42" y="10"/>
                  </a:cxn>
                  <a:cxn ang="0">
                    <a:pos x="46" y="5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9" y="0"/>
                  </a:cxn>
                  <a:cxn ang="0">
                    <a:pos x="65" y="0"/>
                  </a:cxn>
                  <a:cxn ang="0">
                    <a:pos x="69" y="1"/>
                  </a:cxn>
                  <a:cxn ang="0">
                    <a:pos x="72" y="4"/>
                  </a:cxn>
                  <a:cxn ang="0">
                    <a:pos x="75" y="8"/>
                  </a:cxn>
                  <a:cxn ang="0">
                    <a:pos x="77" y="12"/>
                  </a:cxn>
                  <a:cxn ang="0">
                    <a:pos x="77" y="18"/>
                  </a:cxn>
                  <a:cxn ang="0">
                    <a:pos x="77" y="57"/>
                  </a:cxn>
                  <a:cxn ang="0">
                    <a:pos x="67" y="57"/>
                  </a:cxn>
                  <a:cxn ang="0">
                    <a:pos x="67" y="22"/>
                  </a:cxn>
                  <a:cxn ang="0">
                    <a:pos x="67" y="17"/>
                  </a:cxn>
                  <a:cxn ang="0">
                    <a:pos x="66" y="14"/>
                  </a:cxn>
                  <a:cxn ang="0">
                    <a:pos x="65" y="12"/>
                  </a:cxn>
                  <a:cxn ang="0">
                    <a:pos x="62" y="10"/>
                  </a:cxn>
                  <a:cxn ang="0">
                    <a:pos x="60" y="9"/>
                  </a:cxn>
                  <a:cxn ang="0">
                    <a:pos x="57" y="9"/>
                  </a:cxn>
                  <a:cxn ang="0">
                    <a:pos x="53" y="9"/>
                  </a:cxn>
                  <a:cxn ang="0">
                    <a:pos x="50" y="10"/>
                  </a:cxn>
                  <a:cxn ang="0">
                    <a:pos x="47" y="12"/>
                  </a:cxn>
                  <a:cxn ang="0">
                    <a:pos x="46" y="16"/>
                  </a:cxn>
                  <a:cxn ang="0">
                    <a:pos x="43" y="20"/>
                  </a:cxn>
                  <a:cxn ang="0">
                    <a:pos x="43" y="24"/>
                  </a:cxn>
                  <a:cxn ang="0">
                    <a:pos x="43" y="57"/>
                  </a:cxn>
                  <a:cxn ang="0">
                    <a:pos x="33" y="57"/>
                  </a:cxn>
                  <a:cxn ang="0">
                    <a:pos x="33" y="21"/>
                  </a:cxn>
                  <a:cxn ang="0">
                    <a:pos x="33" y="17"/>
                  </a:cxn>
                  <a:cxn ang="0">
                    <a:pos x="32" y="14"/>
                  </a:cxn>
                  <a:cxn ang="0">
                    <a:pos x="31" y="11"/>
                  </a:cxn>
                  <a:cxn ang="0">
                    <a:pos x="29" y="10"/>
                  </a:cxn>
                  <a:cxn ang="0">
                    <a:pos x="27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11"/>
                  </a:cxn>
                  <a:cxn ang="0">
                    <a:pos x="13" y="13"/>
                  </a:cxn>
                  <a:cxn ang="0">
                    <a:pos x="11" y="17"/>
                  </a:cxn>
                  <a:cxn ang="0">
                    <a:pos x="11" y="20"/>
                  </a:cxn>
                  <a:cxn ang="0">
                    <a:pos x="10" y="23"/>
                  </a:cxn>
                  <a:cxn ang="0">
                    <a:pos x="10" y="28"/>
                  </a:cxn>
                  <a:cxn ang="0">
                    <a:pos x="10" y="57"/>
                  </a:cxn>
                  <a:cxn ang="0">
                    <a:pos x="0" y="57"/>
                  </a:cxn>
                </a:cxnLst>
                <a:rect l="0" t="0" r="r" b="b"/>
                <a:pathLst>
                  <a:path w="77" h="57">
                    <a:moveTo>
                      <a:pt x="0" y="57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40" y="7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50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5" y="8"/>
                    </a:lnTo>
                    <a:lnTo>
                      <a:pt x="77" y="12"/>
                    </a:lnTo>
                    <a:lnTo>
                      <a:pt x="77" y="18"/>
                    </a:lnTo>
                    <a:lnTo>
                      <a:pt x="77" y="57"/>
                    </a:lnTo>
                    <a:lnTo>
                      <a:pt x="67" y="57"/>
                    </a:lnTo>
                    <a:lnTo>
                      <a:pt x="67" y="22"/>
                    </a:lnTo>
                    <a:lnTo>
                      <a:pt x="67" y="17"/>
                    </a:lnTo>
                    <a:lnTo>
                      <a:pt x="66" y="14"/>
                    </a:lnTo>
                    <a:lnTo>
                      <a:pt x="65" y="12"/>
                    </a:lnTo>
                    <a:lnTo>
                      <a:pt x="62" y="10"/>
                    </a:lnTo>
                    <a:lnTo>
                      <a:pt x="60" y="9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50" y="10"/>
                    </a:lnTo>
                    <a:lnTo>
                      <a:pt x="47" y="12"/>
                    </a:lnTo>
                    <a:lnTo>
                      <a:pt x="46" y="16"/>
                    </a:lnTo>
                    <a:lnTo>
                      <a:pt x="43" y="20"/>
                    </a:lnTo>
                    <a:lnTo>
                      <a:pt x="43" y="24"/>
                    </a:lnTo>
                    <a:lnTo>
                      <a:pt x="43" y="57"/>
                    </a:lnTo>
                    <a:lnTo>
                      <a:pt x="33" y="57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2" y="14"/>
                    </a:lnTo>
                    <a:lnTo>
                      <a:pt x="31" y="11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3" y="13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10" y="28"/>
                    </a:lnTo>
                    <a:lnTo>
                      <a:pt x="1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198"/>
              <p:cNvSpPr>
                <a:spLocks/>
              </p:cNvSpPr>
              <p:nvPr/>
            </p:nvSpPr>
            <p:spPr bwMode="auto">
              <a:xfrm>
                <a:off x="3460" y="1437"/>
                <a:ext cx="77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1"/>
                  </a:cxn>
                  <a:cxn ang="0">
                    <a:pos x="10" y="1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4" y="1"/>
                  </a:cxn>
                  <a:cxn ang="0">
                    <a:pos x="37" y="2"/>
                  </a:cxn>
                  <a:cxn ang="0">
                    <a:pos x="39" y="4"/>
                  </a:cxn>
                  <a:cxn ang="0">
                    <a:pos x="40" y="7"/>
                  </a:cxn>
                  <a:cxn ang="0">
                    <a:pos x="43" y="10"/>
                  </a:cxn>
                  <a:cxn ang="0">
                    <a:pos x="46" y="5"/>
                  </a:cxn>
                  <a:cxn ang="0">
                    <a:pos x="50" y="2"/>
                  </a:cxn>
                  <a:cxn ang="0">
                    <a:pos x="55" y="0"/>
                  </a:cxn>
                  <a:cxn ang="0">
                    <a:pos x="59" y="0"/>
                  </a:cxn>
                  <a:cxn ang="0">
                    <a:pos x="65" y="0"/>
                  </a:cxn>
                  <a:cxn ang="0">
                    <a:pos x="69" y="1"/>
                  </a:cxn>
                  <a:cxn ang="0">
                    <a:pos x="73" y="4"/>
                  </a:cxn>
                  <a:cxn ang="0">
                    <a:pos x="75" y="8"/>
                  </a:cxn>
                  <a:cxn ang="0">
                    <a:pos x="77" y="12"/>
                  </a:cxn>
                  <a:cxn ang="0">
                    <a:pos x="77" y="18"/>
                  </a:cxn>
                  <a:cxn ang="0">
                    <a:pos x="77" y="57"/>
                  </a:cxn>
                  <a:cxn ang="0">
                    <a:pos x="67" y="57"/>
                  </a:cxn>
                  <a:cxn ang="0">
                    <a:pos x="67" y="22"/>
                  </a:cxn>
                  <a:cxn ang="0">
                    <a:pos x="67" y="17"/>
                  </a:cxn>
                  <a:cxn ang="0">
                    <a:pos x="66" y="14"/>
                  </a:cxn>
                  <a:cxn ang="0">
                    <a:pos x="65" y="12"/>
                  </a:cxn>
                  <a:cxn ang="0">
                    <a:pos x="63" y="10"/>
                  </a:cxn>
                  <a:cxn ang="0">
                    <a:pos x="61" y="9"/>
                  </a:cxn>
                  <a:cxn ang="0">
                    <a:pos x="57" y="9"/>
                  </a:cxn>
                  <a:cxn ang="0">
                    <a:pos x="54" y="9"/>
                  </a:cxn>
                  <a:cxn ang="0">
                    <a:pos x="50" y="10"/>
                  </a:cxn>
                  <a:cxn ang="0">
                    <a:pos x="47" y="12"/>
                  </a:cxn>
                  <a:cxn ang="0">
                    <a:pos x="46" y="16"/>
                  </a:cxn>
                  <a:cxn ang="0">
                    <a:pos x="44" y="20"/>
                  </a:cxn>
                  <a:cxn ang="0">
                    <a:pos x="44" y="24"/>
                  </a:cxn>
                  <a:cxn ang="0">
                    <a:pos x="44" y="57"/>
                  </a:cxn>
                  <a:cxn ang="0">
                    <a:pos x="34" y="57"/>
                  </a:cxn>
                  <a:cxn ang="0">
                    <a:pos x="34" y="21"/>
                  </a:cxn>
                  <a:cxn ang="0">
                    <a:pos x="34" y="17"/>
                  </a:cxn>
                  <a:cxn ang="0">
                    <a:pos x="33" y="14"/>
                  </a:cxn>
                  <a:cxn ang="0">
                    <a:pos x="32" y="11"/>
                  </a:cxn>
                  <a:cxn ang="0">
                    <a:pos x="29" y="10"/>
                  </a:cxn>
                  <a:cxn ang="0">
                    <a:pos x="27" y="9"/>
                  </a:cxn>
                  <a:cxn ang="0">
                    <a:pos x="24" y="9"/>
                  </a:cxn>
                  <a:cxn ang="0">
                    <a:pos x="20" y="9"/>
                  </a:cxn>
                  <a:cxn ang="0">
                    <a:pos x="17" y="11"/>
                  </a:cxn>
                  <a:cxn ang="0">
                    <a:pos x="14" y="13"/>
                  </a:cxn>
                  <a:cxn ang="0">
                    <a:pos x="11" y="17"/>
                  </a:cxn>
                  <a:cxn ang="0">
                    <a:pos x="11" y="20"/>
                  </a:cxn>
                  <a:cxn ang="0">
                    <a:pos x="10" y="23"/>
                  </a:cxn>
                  <a:cxn ang="0">
                    <a:pos x="10" y="28"/>
                  </a:cxn>
                  <a:cxn ang="0">
                    <a:pos x="10" y="57"/>
                  </a:cxn>
                  <a:cxn ang="0">
                    <a:pos x="0" y="57"/>
                  </a:cxn>
                </a:cxnLst>
                <a:rect l="0" t="0" r="r" b="b"/>
                <a:pathLst>
                  <a:path w="77" h="57">
                    <a:moveTo>
                      <a:pt x="0" y="57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40" y="7"/>
                    </a:lnTo>
                    <a:lnTo>
                      <a:pt x="43" y="10"/>
                    </a:lnTo>
                    <a:lnTo>
                      <a:pt x="46" y="5"/>
                    </a:lnTo>
                    <a:lnTo>
                      <a:pt x="50" y="2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3" y="4"/>
                    </a:lnTo>
                    <a:lnTo>
                      <a:pt x="75" y="8"/>
                    </a:lnTo>
                    <a:lnTo>
                      <a:pt x="77" y="12"/>
                    </a:lnTo>
                    <a:lnTo>
                      <a:pt x="77" y="18"/>
                    </a:lnTo>
                    <a:lnTo>
                      <a:pt x="77" y="57"/>
                    </a:lnTo>
                    <a:lnTo>
                      <a:pt x="67" y="57"/>
                    </a:lnTo>
                    <a:lnTo>
                      <a:pt x="67" y="22"/>
                    </a:lnTo>
                    <a:lnTo>
                      <a:pt x="67" y="17"/>
                    </a:lnTo>
                    <a:lnTo>
                      <a:pt x="66" y="14"/>
                    </a:lnTo>
                    <a:lnTo>
                      <a:pt x="65" y="12"/>
                    </a:lnTo>
                    <a:lnTo>
                      <a:pt x="63" y="10"/>
                    </a:lnTo>
                    <a:lnTo>
                      <a:pt x="61" y="9"/>
                    </a:lnTo>
                    <a:lnTo>
                      <a:pt x="57" y="9"/>
                    </a:lnTo>
                    <a:lnTo>
                      <a:pt x="54" y="9"/>
                    </a:lnTo>
                    <a:lnTo>
                      <a:pt x="50" y="10"/>
                    </a:lnTo>
                    <a:lnTo>
                      <a:pt x="47" y="12"/>
                    </a:lnTo>
                    <a:lnTo>
                      <a:pt x="46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57"/>
                    </a:lnTo>
                    <a:lnTo>
                      <a:pt x="34" y="57"/>
                    </a:lnTo>
                    <a:lnTo>
                      <a:pt x="34" y="21"/>
                    </a:lnTo>
                    <a:lnTo>
                      <a:pt x="34" y="17"/>
                    </a:lnTo>
                    <a:lnTo>
                      <a:pt x="33" y="14"/>
                    </a:lnTo>
                    <a:lnTo>
                      <a:pt x="32" y="11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10" y="23"/>
                    </a:lnTo>
                    <a:lnTo>
                      <a:pt x="10" y="28"/>
                    </a:lnTo>
                    <a:lnTo>
                      <a:pt x="1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199"/>
              <p:cNvSpPr>
                <a:spLocks noEditPoints="1"/>
              </p:cNvSpPr>
              <p:nvPr/>
            </p:nvSpPr>
            <p:spPr bwMode="auto">
              <a:xfrm>
                <a:off x="3548" y="1437"/>
                <a:ext cx="52" cy="58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52" y="41"/>
                  </a:cxn>
                  <a:cxn ang="0">
                    <a:pos x="50" y="46"/>
                  </a:cxn>
                  <a:cxn ang="0">
                    <a:pos x="46" y="50"/>
                  </a:cxn>
                  <a:cxn ang="0">
                    <a:pos x="43" y="53"/>
                  </a:cxn>
                  <a:cxn ang="0">
                    <a:pos x="38" y="56"/>
                  </a:cxn>
                  <a:cxn ang="0">
                    <a:pos x="33" y="57"/>
                  </a:cxn>
                  <a:cxn ang="0">
                    <a:pos x="27" y="58"/>
                  </a:cxn>
                  <a:cxn ang="0">
                    <a:pos x="16" y="56"/>
                  </a:cxn>
                  <a:cxn ang="0">
                    <a:pos x="7" y="50"/>
                  </a:cxn>
                  <a:cxn ang="0">
                    <a:pos x="3" y="41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7" y="8"/>
                  </a:cxn>
                  <a:cxn ang="0">
                    <a:pos x="16" y="1"/>
                  </a:cxn>
                  <a:cxn ang="0">
                    <a:pos x="26" y="0"/>
                  </a:cxn>
                  <a:cxn ang="0">
                    <a:pos x="36" y="1"/>
                  </a:cxn>
                  <a:cxn ang="0">
                    <a:pos x="45" y="7"/>
                  </a:cxn>
                  <a:cxn ang="0">
                    <a:pos x="50" y="17"/>
                  </a:cxn>
                  <a:cxn ang="0">
                    <a:pos x="52" y="28"/>
                  </a:cxn>
                  <a:cxn ang="0">
                    <a:pos x="52" y="29"/>
                  </a:cxn>
                  <a:cxn ang="0">
                    <a:pos x="52" y="31"/>
                  </a:cxn>
                  <a:cxn ang="0">
                    <a:pos x="10" y="31"/>
                  </a:cxn>
                  <a:cxn ang="0">
                    <a:pos x="12" y="36"/>
                  </a:cxn>
                  <a:cxn ang="0">
                    <a:pos x="13" y="40"/>
                  </a:cxn>
                  <a:cxn ang="0">
                    <a:pos x="16" y="45"/>
                  </a:cxn>
                  <a:cxn ang="0">
                    <a:pos x="19" y="47"/>
                  </a:cxn>
                  <a:cxn ang="0">
                    <a:pos x="23" y="48"/>
                  </a:cxn>
                  <a:cxn ang="0">
                    <a:pos x="27" y="49"/>
                  </a:cxn>
                  <a:cxn ang="0">
                    <a:pos x="32" y="48"/>
                  </a:cxn>
                  <a:cxn ang="0">
                    <a:pos x="36" y="47"/>
                  </a:cxn>
                  <a:cxn ang="0">
                    <a:pos x="39" y="43"/>
                  </a:cxn>
                  <a:cxn ang="0">
                    <a:pos x="42" y="40"/>
                  </a:cxn>
                  <a:cxn ang="0">
                    <a:pos x="10" y="22"/>
                  </a:cxn>
                  <a:cxn ang="0">
                    <a:pos x="42" y="22"/>
                  </a:cxn>
                  <a:cxn ang="0">
                    <a:pos x="41" y="18"/>
                  </a:cxn>
                  <a:cxn ang="0">
                    <a:pos x="39" y="16"/>
                  </a:cxn>
                  <a:cxn ang="0">
                    <a:pos x="38" y="13"/>
                  </a:cxn>
                  <a:cxn ang="0">
                    <a:pos x="35" y="10"/>
                  </a:cxn>
                  <a:cxn ang="0">
                    <a:pos x="31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3" y="14"/>
                  </a:cxn>
                  <a:cxn ang="0">
                    <a:pos x="12" y="18"/>
                  </a:cxn>
                  <a:cxn ang="0">
                    <a:pos x="10" y="22"/>
                  </a:cxn>
                </a:cxnLst>
                <a:rect l="0" t="0" r="r" b="b"/>
                <a:pathLst>
                  <a:path w="52" h="58">
                    <a:moveTo>
                      <a:pt x="42" y="40"/>
                    </a:moveTo>
                    <a:lnTo>
                      <a:pt x="52" y="41"/>
                    </a:lnTo>
                    <a:lnTo>
                      <a:pt x="50" y="46"/>
                    </a:lnTo>
                    <a:lnTo>
                      <a:pt x="46" y="50"/>
                    </a:lnTo>
                    <a:lnTo>
                      <a:pt x="43" y="53"/>
                    </a:lnTo>
                    <a:lnTo>
                      <a:pt x="38" y="56"/>
                    </a:lnTo>
                    <a:lnTo>
                      <a:pt x="33" y="57"/>
                    </a:lnTo>
                    <a:lnTo>
                      <a:pt x="27" y="58"/>
                    </a:lnTo>
                    <a:lnTo>
                      <a:pt x="16" y="56"/>
                    </a:lnTo>
                    <a:lnTo>
                      <a:pt x="7" y="50"/>
                    </a:lnTo>
                    <a:lnTo>
                      <a:pt x="3" y="41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7" y="8"/>
                    </a:lnTo>
                    <a:lnTo>
                      <a:pt x="16" y="1"/>
                    </a:lnTo>
                    <a:lnTo>
                      <a:pt x="26" y="0"/>
                    </a:lnTo>
                    <a:lnTo>
                      <a:pt x="36" y="1"/>
                    </a:lnTo>
                    <a:lnTo>
                      <a:pt x="45" y="7"/>
                    </a:lnTo>
                    <a:lnTo>
                      <a:pt x="50" y="17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1"/>
                    </a:lnTo>
                    <a:lnTo>
                      <a:pt x="10" y="31"/>
                    </a:lnTo>
                    <a:lnTo>
                      <a:pt x="12" y="36"/>
                    </a:lnTo>
                    <a:lnTo>
                      <a:pt x="13" y="40"/>
                    </a:lnTo>
                    <a:lnTo>
                      <a:pt x="16" y="45"/>
                    </a:lnTo>
                    <a:lnTo>
                      <a:pt x="19" y="47"/>
                    </a:lnTo>
                    <a:lnTo>
                      <a:pt x="23" y="48"/>
                    </a:lnTo>
                    <a:lnTo>
                      <a:pt x="27" y="49"/>
                    </a:lnTo>
                    <a:lnTo>
                      <a:pt x="32" y="48"/>
                    </a:lnTo>
                    <a:lnTo>
                      <a:pt x="36" y="47"/>
                    </a:lnTo>
                    <a:lnTo>
                      <a:pt x="39" y="43"/>
                    </a:lnTo>
                    <a:lnTo>
                      <a:pt x="42" y="40"/>
                    </a:lnTo>
                    <a:close/>
                    <a:moveTo>
                      <a:pt x="10" y="22"/>
                    </a:moveTo>
                    <a:lnTo>
                      <a:pt x="42" y="22"/>
                    </a:lnTo>
                    <a:lnTo>
                      <a:pt x="41" y="18"/>
                    </a:lnTo>
                    <a:lnTo>
                      <a:pt x="39" y="16"/>
                    </a:lnTo>
                    <a:lnTo>
                      <a:pt x="38" y="13"/>
                    </a:lnTo>
                    <a:lnTo>
                      <a:pt x="35" y="10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2" y="18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200"/>
              <p:cNvSpPr>
                <a:spLocks/>
              </p:cNvSpPr>
              <p:nvPr/>
            </p:nvSpPr>
            <p:spPr bwMode="auto">
              <a:xfrm>
                <a:off x="3606" y="1418"/>
                <a:ext cx="27" cy="77"/>
              </a:xfrm>
              <a:custGeom>
                <a:avLst/>
                <a:gdLst/>
                <a:ahLst/>
                <a:cxnLst>
                  <a:cxn ang="0">
                    <a:pos x="26" y="67"/>
                  </a:cxn>
                  <a:cxn ang="0">
                    <a:pos x="27" y="76"/>
                  </a:cxn>
                  <a:cxn ang="0">
                    <a:pos x="24" y="76"/>
                  </a:cxn>
                  <a:cxn ang="0">
                    <a:pos x="21" y="77"/>
                  </a:cxn>
                  <a:cxn ang="0">
                    <a:pos x="16" y="76"/>
                  </a:cxn>
                  <a:cxn ang="0">
                    <a:pos x="13" y="75"/>
                  </a:cxn>
                  <a:cxn ang="0">
                    <a:pos x="9" y="74"/>
                  </a:cxn>
                  <a:cxn ang="0">
                    <a:pos x="8" y="71"/>
                  </a:cxn>
                  <a:cxn ang="0">
                    <a:pos x="7" y="68"/>
                  </a:cxn>
                  <a:cxn ang="0">
                    <a:pos x="7" y="65"/>
                  </a:cxn>
                  <a:cxn ang="0">
                    <a:pos x="7" y="60"/>
                  </a:cxn>
                  <a:cxn ang="0">
                    <a:pos x="7" y="29"/>
                  </a:cxn>
                  <a:cxn ang="0">
                    <a:pos x="0" y="29"/>
                  </a:cxn>
                  <a:cxn ang="0">
                    <a:pos x="0" y="20"/>
                  </a:cxn>
                  <a:cxn ang="0">
                    <a:pos x="7" y="20"/>
                  </a:cxn>
                  <a:cxn ang="0">
                    <a:pos x="7" y="6"/>
                  </a:cxn>
                  <a:cxn ang="0">
                    <a:pos x="17" y="0"/>
                  </a:cxn>
                  <a:cxn ang="0">
                    <a:pos x="17" y="20"/>
                  </a:cxn>
                  <a:cxn ang="0">
                    <a:pos x="26" y="20"/>
                  </a:cxn>
                  <a:cxn ang="0">
                    <a:pos x="26" y="29"/>
                  </a:cxn>
                  <a:cxn ang="0">
                    <a:pos x="17" y="29"/>
                  </a:cxn>
                  <a:cxn ang="0">
                    <a:pos x="17" y="60"/>
                  </a:cxn>
                  <a:cxn ang="0">
                    <a:pos x="17" y="64"/>
                  </a:cxn>
                  <a:cxn ang="0">
                    <a:pos x="17" y="65"/>
                  </a:cxn>
                  <a:cxn ang="0">
                    <a:pos x="18" y="66"/>
                  </a:cxn>
                  <a:cxn ang="0">
                    <a:pos x="19" y="67"/>
                  </a:cxn>
                  <a:cxn ang="0">
                    <a:pos x="21" y="68"/>
                  </a:cxn>
                  <a:cxn ang="0">
                    <a:pos x="23" y="68"/>
                  </a:cxn>
                  <a:cxn ang="0">
                    <a:pos x="24" y="68"/>
                  </a:cxn>
                  <a:cxn ang="0">
                    <a:pos x="26" y="67"/>
                  </a:cxn>
                </a:cxnLst>
                <a:rect l="0" t="0" r="r" b="b"/>
                <a:pathLst>
                  <a:path w="27" h="77">
                    <a:moveTo>
                      <a:pt x="26" y="67"/>
                    </a:moveTo>
                    <a:lnTo>
                      <a:pt x="27" y="76"/>
                    </a:lnTo>
                    <a:lnTo>
                      <a:pt x="24" y="76"/>
                    </a:lnTo>
                    <a:lnTo>
                      <a:pt x="21" y="77"/>
                    </a:lnTo>
                    <a:lnTo>
                      <a:pt x="16" y="76"/>
                    </a:lnTo>
                    <a:lnTo>
                      <a:pt x="13" y="75"/>
                    </a:lnTo>
                    <a:lnTo>
                      <a:pt x="9" y="74"/>
                    </a:lnTo>
                    <a:lnTo>
                      <a:pt x="8" y="71"/>
                    </a:lnTo>
                    <a:lnTo>
                      <a:pt x="7" y="68"/>
                    </a:lnTo>
                    <a:lnTo>
                      <a:pt x="7" y="65"/>
                    </a:lnTo>
                    <a:lnTo>
                      <a:pt x="7" y="60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20"/>
                    </a:lnTo>
                    <a:lnTo>
                      <a:pt x="7" y="6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26" y="20"/>
                    </a:lnTo>
                    <a:lnTo>
                      <a:pt x="26" y="29"/>
                    </a:lnTo>
                    <a:lnTo>
                      <a:pt x="17" y="29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19" y="67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4" y="68"/>
                    </a:lnTo>
                    <a:lnTo>
                      <a:pt x="2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201"/>
              <p:cNvSpPr>
                <a:spLocks/>
              </p:cNvSpPr>
              <p:nvPr/>
            </p:nvSpPr>
            <p:spPr bwMode="auto">
              <a:xfrm>
                <a:off x="3642" y="1437"/>
                <a:ext cx="29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1"/>
                  </a:cxn>
                  <a:cxn ang="0">
                    <a:pos x="9" y="1"/>
                  </a:cxn>
                  <a:cxn ang="0">
                    <a:pos x="9" y="9"/>
                  </a:cxn>
                  <a:cxn ang="0">
                    <a:pos x="12" y="4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26" y="11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2" y="12"/>
                  </a:cxn>
                  <a:cxn ang="0">
                    <a:pos x="11" y="16"/>
                  </a:cxn>
                  <a:cxn ang="0">
                    <a:pos x="10" y="21"/>
                  </a:cxn>
                  <a:cxn ang="0">
                    <a:pos x="10" y="27"/>
                  </a:cxn>
                  <a:cxn ang="0">
                    <a:pos x="10" y="57"/>
                  </a:cxn>
                  <a:cxn ang="0">
                    <a:pos x="0" y="57"/>
                  </a:cxn>
                </a:cxnLst>
                <a:rect l="0" t="0" r="r" b="b"/>
                <a:pathLst>
                  <a:path w="29" h="57">
                    <a:moveTo>
                      <a:pt x="0" y="57"/>
                    </a:moveTo>
                    <a:lnTo>
                      <a:pt x="0" y="1"/>
                    </a:lnTo>
                    <a:lnTo>
                      <a:pt x="9" y="1"/>
                    </a:lnTo>
                    <a:lnTo>
                      <a:pt x="9" y="9"/>
                    </a:lnTo>
                    <a:lnTo>
                      <a:pt x="12" y="4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26" y="11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11" y="16"/>
                    </a:lnTo>
                    <a:lnTo>
                      <a:pt x="10" y="21"/>
                    </a:lnTo>
                    <a:lnTo>
                      <a:pt x="10" y="27"/>
                    </a:lnTo>
                    <a:lnTo>
                      <a:pt x="1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202"/>
              <p:cNvSpPr>
                <a:spLocks noEditPoints="1"/>
              </p:cNvSpPr>
              <p:nvPr/>
            </p:nvSpPr>
            <p:spPr bwMode="auto">
              <a:xfrm>
                <a:off x="3678" y="1417"/>
                <a:ext cx="10" cy="7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0"/>
                  </a:cxn>
                  <a:cxn ang="0">
                    <a:pos x="0" y="10"/>
                  </a:cxn>
                  <a:cxn ang="0">
                    <a:pos x="0" y="77"/>
                  </a:cxn>
                  <a:cxn ang="0">
                    <a:pos x="0" y="21"/>
                  </a:cxn>
                  <a:cxn ang="0">
                    <a:pos x="10" y="21"/>
                  </a:cxn>
                  <a:cxn ang="0">
                    <a:pos x="10" y="77"/>
                  </a:cxn>
                  <a:cxn ang="0">
                    <a:pos x="0" y="77"/>
                  </a:cxn>
                </a:cxnLst>
                <a:rect l="0" t="0" r="r" b="b"/>
                <a:pathLst>
                  <a:path w="10" h="77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  <a:moveTo>
                      <a:pt x="0" y="77"/>
                    </a:moveTo>
                    <a:lnTo>
                      <a:pt x="0" y="21"/>
                    </a:lnTo>
                    <a:lnTo>
                      <a:pt x="10" y="21"/>
                    </a:lnTo>
                    <a:lnTo>
                      <a:pt x="1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203"/>
              <p:cNvSpPr>
                <a:spLocks/>
              </p:cNvSpPr>
              <p:nvPr/>
            </p:nvSpPr>
            <p:spPr bwMode="auto">
              <a:xfrm>
                <a:off x="3698" y="1437"/>
                <a:ext cx="48" cy="58"/>
              </a:xfrm>
              <a:custGeom>
                <a:avLst/>
                <a:gdLst/>
                <a:ahLst/>
                <a:cxnLst>
                  <a:cxn ang="0">
                    <a:pos x="38" y="37"/>
                  </a:cxn>
                  <a:cxn ang="0">
                    <a:pos x="48" y="38"/>
                  </a:cxn>
                  <a:cxn ang="0">
                    <a:pos x="47" y="43"/>
                  </a:cxn>
                  <a:cxn ang="0">
                    <a:pos x="43" y="48"/>
                  </a:cxn>
                  <a:cxn ang="0">
                    <a:pos x="40" y="52"/>
                  </a:cxn>
                  <a:cxn ang="0">
                    <a:pos x="36" y="56"/>
                  </a:cxn>
                  <a:cxn ang="0">
                    <a:pos x="31" y="57"/>
                  </a:cxn>
                  <a:cxn ang="0">
                    <a:pos x="24" y="58"/>
                  </a:cxn>
                  <a:cxn ang="0">
                    <a:pos x="14" y="56"/>
                  </a:cxn>
                  <a:cxn ang="0">
                    <a:pos x="7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1" y="18"/>
                  </a:cxn>
                  <a:cxn ang="0">
                    <a:pos x="3" y="13"/>
                  </a:cxn>
                  <a:cxn ang="0">
                    <a:pos x="6" y="9"/>
                  </a:cxn>
                  <a:cxn ang="0">
                    <a:pos x="8" y="5"/>
                  </a:cxn>
                  <a:cxn ang="0">
                    <a:pos x="12" y="3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9" y="4"/>
                  </a:cxn>
                  <a:cxn ang="0">
                    <a:pos x="42" y="8"/>
                  </a:cxn>
                  <a:cxn ang="0">
                    <a:pos x="46" y="12"/>
                  </a:cxn>
                  <a:cxn ang="0">
                    <a:pos x="47" y="18"/>
                  </a:cxn>
                  <a:cxn ang="0">
                    <a:pos x="37" y="19"/>
                  </a:cxn>
                  <a:cxn ang="0">
                    <a:pos x="35" y="14"/>
                  </a:cxn>
                  <a:cxn ang="0">
                    <a:pos x="32" y="11"/>
                  </a:cxn>
                  <a:cxn ang="0">
                    <a:pos x="29" y="9"/>
                  </a:cxn>
                  <a:cxn ang="0">
                    <a:pos x="24" y="9"/>
                  </a:cxn>
                  <a:cxn ang="0">
                    <a:pos x="21" y="9"/>
                  </a:cxn>
                  <a:cxn ang="0">
                    <a:pos x="17" y="11"/>
                  </a:cxn>
                  <a:cxn ang="0">
                    <a:pos x="14" y="13"/>
                  </a:cxn>
                  <a:cxn ang="0">
                    <a:pos x="12" y="17"/>
                  </a:cxn>
                  <a:cxn ang="0">
                    <a:pos x="10" y="22"/>
                  </a:cxn>
                  <a:cxn ang="0">
                    <a:pos x="10" y="29"/>
                  </a:cxn>
                  <a:cxn ang="0">
                    <a:pos x="10" y="35"/>
                  </a:cxn>
                  <a:cxn ang="0">
                    <a:pos x="12" y="40"/>
                  </a:cxn>
                  <a:cxn ang="0">
                    <a:pos x="14" y="43"/>
                  </a:cxn>
                  <a:cxn ang="0">
                    <a:pos x="17" y="47"/>
                  </a:cxn>
                  <a:cxn ang="0">
                    <a:pos x="20" y="48"/>
                  </a:cxn>
                  <a:cxn ang="0">
                    <a:pos x="24" y="49"/>
                  </a:cxn>
                  <a:cxn ang="0">
                    <a:pos x="28" y="48"/>
                  </a:cxn>
                  <a:cxn ang="0">
                    <a:pos x="31" y="47"/>
                  </a:cxn>
                  <a:cxn ang="0">
                    <a:pos x="33" y="46"/>
                  </a:cxn>
                  <a:cxn ang="0">
                    <a:pos x="36" y="43"/>
                  </a:cxn>
                  <a:cxn ang="0">
                    <a:pos x="37" y="40"/>
                  </a:cxn>
                  <a:cxn ang="0">
                    <a:pos x="38" y="37"/>
                  </a:cxn>
                </a:cxnLst>
                <a:rect l="0" t="0" r="r" b="b"/>
                <a:pathLst>
                  <a:path w="48" h="58">
                    <a:moveTo>
                      <a:pt x="38" y="37"/>
                    </a:moveTo>
                    <a:lnTo>
                      <a:pt x="48" y="38"/>
                    </a:lnTo>
                    <a:lnTo>
                      <a:pt x="47" y="43"/>
                    </a:lnTo>
                    <a:lnTo>
                      <a:pt x="43" y="48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1" y="57"/>
                    </a:lnTo>
                    <a:lnTo>
                      <a:pt x="24" y="58"/>
                    </a:lnTo>
                    <a:lnTo>
                      <a:pt x="14" y="56"/>
                    </a:lnTo>
                    <a:lnTo>
                      <a:pt x="7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9" y="4"/>
                    </a:lnTo>
                    <a:lnTo>
                      <a:pt x="42" y="8"/>
                    </a:lnTo>
                    <a:lnTo>
                      <a:pt x="46" y="12"/>
                    </a:lnTo>
                    <a:lnTo>
                      <a:pt x="47" y="18"/>
                    </a:lnTo>
                    <a:lnTo>
                      <a:pt x="37" y="19"/>
                    </a:lnTo>
                    <a:lnTo>
                      <a:pt x="35" y="14"/>
                    </a:lnTo>
                    <a:lnTo>
                      <a:pt x="32" y="11"/>
                    </a:lnTo>
                    <a:lnTo>
                      <a:pt x="29" y="9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0" y="22"/>
                    </a:lnTo>
                    <a:lnTo>
                      <a:pt x="10" y="29"/>
                    </a:lnTo>
                    <a:lnTo>
                      <a:pt x="10" y="35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7" y="47"/>
                    </a:lnTo>
                    <a:lnTo>
                      <a:pt x="20" y="48"/>
                    </a:lnTo>
                    <a:lnTo>
                      <a:pt x="24" y="49"/>
                    </a:lnTo>
                    <a:lnTo>
                      <a:pt x="28" y="48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6" y="43"/>
                    </a:lnTo>
                    <a:lnTo>
                      <a:pt x="37" y="40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204"/>
              <p:cNvSpPr>
                <a:spLocks/>
              </p:cNvSpPr>
              <p:nvPr/>
            </p:nvSpPr>
            <p:spPr bwMode="auto">
              <a:xfrm>
                <a:off x="3782" y="1437"/>
                <a:ext cx="48" cy="58"/>
              </a:xfrm>
              <a:custGeom>
                <a:avLst/>
                <a:gdLst/>
                <a:ahLst/>
                <a:cxnLst>
                  <a:cxn ang="0">
                    <a:pos x="38" y="37"/>
                  </a:cxn>
                  <a:cxn ang="0">
                    <a:pos x="48" y="38"/>
                  </a:cxn>
                  <a:cxn ang="0">
                    <a:pos x="46" y="43"/>
                  </a:cxn>
                  <a:cxn ang="0">
                    <a:pos x="43" y="48"/>
                  </a:cxn>
                  <a:cxn ang="0">
                    <a:pos x="40" y="52"/>
                  </a:cxn>
                  <a:cxn ang="0">
                    <a:pos x="35" y="56"/>
                  </a:cxn>
                  <a:cxn ang="0">
                    <a:pos x="31" y="57"/>
                  </a:cxn>
                  <a:cxn ang="0">
                    <a:pos x="24" y="58"/>
                  </a:cxn>
                  <a:cxn ang="0">
                    <a:pos x="14" y="56"/>
                  </a:cxn>
                  <a:cxn ang="0">
                    <a:pos x="6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1" y="18"/>
                  </a:cxn>
                  <a:cxn ang="0">
                    <a:pos x="3" y="13"/>
                  </a:cxn>
                  <a:cxn ang="0">
                    <a:pos x="5" y="9"/>
                  </a:cxn>
                  <a:cxn ang="0">
                    <a:pos x="7" y="5"/>
                  </a:cxn>
                  <a:cxn ang="0">
                    <a:pos x="12" y="3"/>
                  </a:cxn>
                  <a:cxn ang="0">
                    <a:pos x="17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5" y="2"/>
                  </a:cxn>
                  <a:cxn ang="0">
                    <a:pos x="39" y="4"/>
                  </a:cxn>
                  <a:cxn ang="0">
                    <a:pos x="42" y="8"/>
                  </a:cxn>
                  <a:cxn ang="0">
                    <a:pos x="45" y="12"/>
                  </a:cxn>
                  <a:cxn ang="0">
                    <a:pos x="46" y="18"/>
                  </a:cxn>
                  <a:cxn ang="0">
                    <a:pos x="36" y="19"/>
                  </a:cxn>
                  <a:cxn ang="0">
                    <a:pos x="34" y="14"/>
                  </a:cxn>
                  <a:cxn ang="0">
                    <a:pos x="32" y="11"/>
                  </a:cxn>
                  <a:cxn ang="0">
                    <a:pos x="29" y="9"/>
                  </a:cxn>
                  <a:cxn ang="0">
                    <a:pos x="24" y="9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2" y="17"/>
                  </a:cxn>
                  <a:cxn ang="0">
                    <a:pos x="10" y="22"/>
                  </a:cxn>
                  <a:cxn ang="0">
                    <a:pos x="10" y="29"/>
                  </a:cxn>
                  <a:cxn ang="0">
                    <a:pos x="10" y="35"/>
                  </a:cxn>
                  <a:cxn ang="0">
                    <a:pos x="12" y="40"/>
                  </a:cxn>
                  <a:cxn ang="0">
                    <a:pos x="14" y="43"/>
                  </a:cxn>
                  <a:cxn ang="0">
                    <a:pos x="16" y="47"/>
                  </a:cxn>
                  <a:cxn ang="0">
                    <a:pos x="20" y="48"/>
                  </a:cxn>
                  <a:cxn ang="0">
                    <a:pos x="24" y="49"/>
                  </a:cxn>
                  <a:cxn ang="0">
                    <a:pos x="27" y="48"/>
                  </a:cxn>
                  <a:cxn ang="0">
                    <a:pos x="31" y="47"/>
                  </a:cxn>
                  <a:cxn ang="0">
                    <a:pos x="33" y="46"/>
                  </a:cxn>
                  <a:cxn ang="0">
                    <a:pos x="35" y="43"/>
                  </a:cxn>
                  <a:cxn ang="0">
                    <a:pos x="36" y="40"/>
                  </a:cxn>
                  <a:cxn ang="0">
                    <a:pos x="38" y="37"/>
                  </a:cxn>
                </a:cxnLst>
                <a:rect l="0" t="0" r="r" b="b"/>
                <a:pathLst>
                  <a:path w="48" h="58">
                    <a:moveTo>
                      <a:pt x="38" y="37"/>
                    </a:moveTo>
                    <a:lnTo>
                      <a:pt x="48" y="38"/>
                    </a:lnTo>
                    <a:lnTo>
                      <a:pt x="46" y="43"/>
                    </a:lnTo>
                    <a:lnTo>
                      <a:pt x="43" y="48"/>
                    </a:lnTo>
                    <a:lnTo>
                      <a:pt x="40" y="52"/>
                    </a:lnTo>
                    <a:lnTo>
                      <a:pt x="35" y="56"/>
                    </a:lnTo>
                    <a:lnTo>
                      <a:pt x="31" y="57"/>
                    </a:lnTo>
                    <a:lnTo>
                      <a:pt x="24" y="58"/>
                    </a:lnTo>
                    <a:lnTo>
                      <a:pt x="14" y="56"/>
                    </a:lnTo>
                    <a:lnTo>
                      <a:pt x="6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2" y="8"/>
                    </a:lnTo>
                    <a:lnTo>
                      <a:pt x="45" y="12"/>
                    </a:lnTo>
                    <a:lnTo>
                      <a:pt x="46" y="18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2" y="11"/>
                    </a:lnTo>
                    <a:lnTo>
                      <a:pt x="29" y="9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0" y="22"/>
                    </a:lnTo>
                    <a:lnTo>
                      <a:pt x="10" y="29"/>
                    </a:lnTo>
                    <a:lnTo>
                      <a:pt x="10" y="35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6" y="47"/>
                    </a:lnTo>
                    <a:lnTo>
                      <a:pt x="20" y="48"/>
                    </a:lnTo>
                    <a:lnTo>
                      <a:pt x="24" y="49"/>
                    </a:lnTo>
                    <a:lnTo>
                      <a:pt x="27" y="48"/>
                    </a:lnTo>
                    <a:lnTo>
                      <a:pt x="31" y="47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36" y="40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205"/>
              <p:cNvSpPr>
                <a:spLocks noEditPoints="1"/>
              </p:cNvSpPr>
              <p:nvPr/>
            </p:nvSpPr>
            <p:spPr bwMode="auto">
              <a:xfrm>
                <a:off x="3835" y="1437"/>
                <a:ext cx="50" cy="58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22" y="57"/>
                  </a:cxn>
                  <a:cxn ang="0">
                    <a:pos x="12" y="57"/>
                  </a:cxn>
                  <a:cxn ang="0">
                    <a:pos x="5" y="53"/>
                  </a:cxn>
                  <a:cxn ang="0">
                    <a:pos x="0" y="4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9" y="27"/>
                  </a:cxn>
                  <a:cxn ang="0">
                    <a:pos x="16" y="24"/>
                  </a:cxn>
                  <a:cxn ang="0">
                    <a:pos x="27" y="23"/>
                  </a:cxn>
                  <a:cxn ang="0">
                    <a:pos x="36" y="21"/>
                  </a:cxn>
                  <a:cxn ang="0">
                    <a:pos x="36" y="19"/>
                  </a:cxn>
                  <a:cxn ang="0">
                    <a:pos x="35" y="13"/>
                  </a:cxn>
                  <a:cxn ang="0">
                    <a:pos x="31" y="10"/>
                  </a:cxn>
                  <a:cxn ang="0">
                    <a:pos x="24" y="9"/>
                  </a:cxn>
                  <a:cxn ang="0">
                    <a:pos x="18" y="9"/>
                  </a:cxn>
                  <a:cxn ang="0">
                    <a:pos x="14" y="13"/>
                  </a:cxn>
                  <a:cxn ang="0">
                    <a:pos x="1" y="17"/>
                  </a:cxn>
                  <a:cxn ang="0">
                    <a:pos x="6" y="7"/>
                  </a:cxn>
                  <a:cxn ang="0">
                    <a:pos x="14" y="1"/>
                  </a:cxn>
                  <a:cxn ang="0">
                    <a:pos x="26" y="0"/>
                  </a:cxn>
                  <a:cxn ang="0">
                    <a:pos x="37" y="1"/>
                  </a:cxn>
                  <a:cxn ang="0">
                    <a:pos x="44" y="5"/>
                  </a:cxn>
                  <a:cxn ang="0">
                    <a:pos x="47" y="12"/>
                  </a:cxn>
                  <a:cxn ang="0">
                    <a:pos x="47" y="20"/>
                  </a:cxn>
                  <a:cxn ang="0">
                    <a:pos x="47" y="40"/>
                  </a:cxn>
                  <a:cxn ang="0">
                    <a:pos x="48" y="49"/>
                  </a:cxn>
                  <a:cxn ang="0">
                    <a:pos x="50" y="57"/>
                  </a:cxn>
                  <a:cxn ang="0">
                    <a:pos x="38" y="53"/>
                  </a:cxn>
                  <a:cxn ang="0">
                    <a:pos x="36" y="30"/>
                  </a:cxn>
                  <a:cxn ang="0">
                    <a:pos x="28" y="32"/>
                  </a:cxn>
                  <a:cxn ang="0">
                    <a:pos x="18" y="33"/>
                  </a:cxn>
                  <a:cxn ang="0">
                    <a:pos x="12" y="36"/>
                  </a:cxn>
                  <a:cxn ang="0">
                    <a:pos x="10" y="39"/>
                  </a:cxn>
                  <a:cxn ang="0">
                    <a:pos x="11" y="45"/>
                  </a:cxn>
                  <a:cxn ang="0">
                    <a:pos x="15" y="48"/>
                  </a:cxn>
                  <a:cxn ang="0">
                    <a:pos x="20" y="49"/>
                  </a:cxn>
                  <a:cxn ang="0">
                    <a:pos x="29" y="47"/>
                  </a:cxn>
                  <a:cxn ang="0">
                    <a:pos x="35" y="40"/>
                  </a:cxn>
                  <a:cxn ang="0">
                    <a:pos x="36" y="32"/>
                  </a:cxn>
                </a:cxnLst>
                <a:rect l="0" t="0" r="r" b="b"/>
                <a:pathLst>
                  <a:path w="50" h="58">
                    <a:moveTo>
                      <a:pt x="37" y="50"/>
                    </a:moveTo>
                    <a:lnTo>
                      <a:pt x="33" y="53"/>
                    </a:lnTo>
                    <a:lnTo>
                      <a:pt x="27" y="56"/>
                    </a:lnTo>
                    <a:lnTo>
                      <a:pt x="22" y="57"/>
                    </a:lnTo>
                    <a:lnTo>
                      <a:pt x="18" y="58"/>
                    </a:lnTo>
                    <a:lnTo>
                      <a:pt x="12" y="57"/>
                    </a:lnTo>
                    <a:lnTo>
                      <a:pt x="8" y="56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4" y="31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12" y="26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7" y="23"/>
                    </a:lnTo>
                    <a:lnTo>
                      <a:pt x="31" y="22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35" y="13"/>
                    </a:lnTo>
                    <a:lnTo>
                      <a:pt x="34" y="11"/>
                    </a:lnTo>
                    <a:lnTo>
                      <a:pt x="31" y="10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11" y="18"/>
                    </a:lnTo>
                    <a:lnTo>
                      <a:pt x="1" y="17"/>
                    </a:lnTo>
                    <a:lnTo>
                      <a:pt x="2" y="11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1"/>
                    </a:lnTo>
                    <a:lnTo>
                      <a:pt x="41" y="3"/>
                    </a:lnTo>
                    <a:lnTo>
                      <a:pt x="44" y="5"/>
                    </a:lnTo>
                    <a:lnTo>
                      <a:pt x="46" y="9"/>
                    </a:lnTo>
                    <a:lnTo>
                      <a:pt x="47" y="12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32"/>
                    </a:lnTo>
                    <a:lnTo>
                      <a:pt x="47" y="40"/>
                    </a:lnTo>
                    <a:lnTo>
                      <a:pt x="47" y="46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50" y="57"/>
                    </a:lnTo>
                    <a:lnTo>
                      <a:pt x="40" y="57"/>
                    </a:lnTo>
                    <a:lnTo>
                      <a:pt x="38" y="53"/>
                    </a:lnTo>
                    <a:lnTo>
                      <a:pt x="37" y="50"/>
                    </a:lnTo>
                    <a:close/>
                    <a:moveTo>
                      <a:pt x="36" y="30"/>
                    </a:moveTo>
                    <a:lnTo>
                      <a:pt x="33" y="31"/>
                    </a:lnTo>
                    <a:lnTo>
                      <a:pt x="28" y="32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2" y="36"/>
                    </a:lnTo>
                    <a:lnTo>
                      <a:pt x="11" y="37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11" y="45"/>
                    </a:lnTo>
                    <a:lnTo>
                      <a:pt x="12" y="47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20" y="49"/>
                    </a:lnTo>
                    <a:lnTo>
                      <a:pt x="25" y="48"/>
                    </a:lnTo>
                    <a:lnTo>
                      <a:pt x="29" y="47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6" y="37"/>
                    </a:lnTo>
                    <a:lnTo>
                      <a:pt x="36" y="32"/>
                    </a:ln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206"/>
              <p:cNvSpPr>
                <a:spLocks/>
              </p:cNvSpPr>
              <p:nvPr/>
            </p:nvSpPr>
            <p:spPr bwMode="auto">
              <a:xfrm>
                <a:off x="3893" y="1437"/>
                <a:ext cx="46" cy="58"/>
              </a:xfrm>
              <a:custGeom>
                <a:avLst/>
                <a:gdLst/>
                <a:ahLst/>
                <a:cxnLst>
                  <a:cxn ang="0">
                    <a:pos x="10" y="39"/>
                  </a:cxn>
                  <a:cxn ang="0">
                    <a:pos x="12" y="45"/>
                  </a:cxn>
                  <a:cxn ang="0">
                    <a:pos x="17" y="48"/>
                  </a:cxn>
                  <a:cxn ang="0">
                    <a:pos x="24" y="49"/>
                  </a:cxn>
                  <a:cxn ang="0">
                    <a:pos x="30" y="48"/>
                  </a:cxn>
                  <a:cxn ang="0">
                    <a:pos x="35" y="43"/>
                  </a:cxn>
                  <a:cxn ang="0">
                    <a:pos x="36" y="39"/>
                  </a:cxn>
                  <a:cxn ang="0">
                    <a:pos x="33" y="37"/>
                  </a:cxn>
                  <a:cxn ang="0">
                    <a:pos x="27" y="35"/>
                  </a:cxn>
                  <a:cxn ang="0">
                    <a:pos x="18" y="31"/>
                  </a:cxn>
                  <a:cxn ang="0">
                    <a:pos x="10" y="29"/>
                  </a:cxn>
                  <a:cxn ang="0">
                    <a:pos x="4" y="23"/>
                  </a:cxn>
                  <a:cxn ang="0">
                    <a:pos x="1" y="16"/>
                  </a:cxn>
                  <a:cxn ang="0">
                    <a:pos x="2" y="9"/>
                  </a:cxn>
                  <a:cxn ang="0">
                    <a:pos x="8" y="3"/>
                  </a:cxn>
                  <a:cxn ang="0">
                    <a:pos x="14" y="1"/>
                  </a:cxn>
                  <a:cxn ang="0">
                    <a:pos x="21" y="0"/>
                  </a:cxn>
                  <a:cxn ang="0">
                    <a:pos x="33" y="1"/>
                  </a:cxn>
                  <a:cxn ang="0">
                    <a:pos x="39" y="7"/>
                  </a:cxn>
                  <a:cxn ang="0">
                    <a:pos x="43" y="16"/>
                  </a:cxn>
                  <a:cxn ang="0">
                    <a:pos x="31" y="13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4" y="10"/>
                  </a:cxn>
                  <a:cxn ang="0">
                    <a:pos x="11" y="14"/>
                  </a:cxn>
                  <a:cxn ang="0">
                    <a:pos x="12" y="18"/>
                  </a:cxn>
                  <a:cxn ang="0">
                    <a:pos x="16" y="20"/>
                  </a:cxn>
                  <a:cxn ang="0">
                    <a:pos x="19" y="21"/>
                  </a:cxn>
                  <a:cxn ang="0">
                    <a:pos x="28" y="23"/>
                  </a:cxn>
                  <a:cxn ang="0">
                    <a:pos x="36" y="27"/>
                  </a:cxn>
                  <a:cxn ang="0">
                    <a:pos x="44" y="31"/>
                  </a:cxn>
                  <a:cxn ang="0">
                    <a:pos x="46" y="40"/>
                  </a:cxn>
                  <a:cxn ang="0">
                    <a:pos x="44" y="49"/>
                  </a:cxn>
                  <a:cxn ang="0">
                    <a:pos x="36" y="56"/>
                  </a:cxn>
                  <a:cxn ang="0">
                    <a:pos x="24" y="58"/>
                  </a:cxn>
                  <a:cxn ang="0">
                    <a:pos x="11" y="56"/>
                  </a:cxn>
                  <a:cxn ang="0">
                    <a:pos x="4" y="50"/>
                  </a:cxn>
                  <a:cxn ang="0">
                    <a:pos x="0" y="40"/>
                  </a:cxn>
                </a:cxnLst>
                <a:rect l="0" t="0" r="r" b="b"/>
                <a:pathLst>
                  <a:path w="46" h="58">
                    <a:moveTo>
                      <a:pt x="0" y="40"/>
                    </a:moveTo>
                    <a:lnTo>
                      <a:pt x="10" y="39"/>
                    </a:lnTo>
                    <a:lnTo>
                      <a:pt x="11" y="41"/>
                    </a:lnTo>
                    <a:lnTo>
                      <a:pt x="12" y="45"/>
                    </a:lnTo>
                    <a:lnTo>
                      <a:pt x="15" y="46"/>
                    </a:lnTo>
                    <a:lnTo>
                      <a:pt x="17" y="48"/>
                    </a:lnTo>
                    <a:lnTo>
                      <a:pt x="20" y="48"/>
                    </a:lnTo>
                    <a:lnTo>
                      <a:pt x="24" y="49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3" y="47"/>
                    </a:lnTo>
                    <a:lnTo>
                      <a:pt x="35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5" y="38"/>
                    </a:lnTo>
                    <a:lnTo>
                      <a:pt x="33" y="37"/>
                    </a:lnTo>
                    <a:lnTo>
                      <a:pt x="30" y="36"/>
                    </a:lnTo>
                    <a:lnTo>
                      <a:pt x="27" y="35"/>
                    </a:lnTo>
                    <a:lnTo>
                      <a:pt x="24" y="33"/>
                    </a:lnTo>
                    <a:lnTo>
                      <a:pt x="18" y="31"/>
                    </a:lnTo>
                    <a:lnTo>
                      <a:pt x="14" y="30"/>
                    </a:lnTo>
                    <a:lnTo>
                      <a:pt x="10" y="29"/>
                    </a:lnTo>
                    <a:lnTo>
                      <a:pt x="6" y="27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7" y="3"/>
                    </a:lnTo>
                    <a:lnTo>
                      <a:pt x="39" y="7"/>
                    </a:lnTo>
                    <a:lnTo>
                      <a:pt x="41" y="10"/>
                    </a:lnTo>
                    <a:lnTo>
                      <a:pt x="43" y="16"/>
                    </a:lnTo>
                    <a:lnTo>
                      <a:pt x="33" y="17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9" y="21"/>
                    </a:lnTo>
                    <a:lnTo>
                      <a:pt x="22" y="22"/>
                    </a:lnTo>
                    <a:lnTo>
                      <a:pt x="28" y="23"/>
                    </a:lnTo>
                    <a:lnTo>
                      <a:pt x="33" y="26"/>
                    </a:lnTo>
                    <a:lnTo>
                      <a:pt x="36" y="27"/>
                    </a:lnTo>
                    <a:lnTo>
                      <a:pt x="40" y="29"/>
                    </a:lnTo>
                    <a:lnTo>
                      <a:pt x="44" y="31"/>
                    </a:lnTo>
                    <a:lnTo>
                      <a:pt x="45" y="36"/>
                    </a:lnTo>
                    <a:lnTo>
                      <a:pt x="46" y="40"/>
                    </a:lnTo>
                    <a:lnTo>
                      <a:pt x="45" y="45"/>
                    </a:lnTo>
                    <a:lnTo>
                      <a:pt x="44" y="49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0" y="57"/>
                    </a:lnTo>
                    <a:lnTo>
                      <a:pt x="24" y="58"/>
                    </a:lnTo>
                    <a:lnTo>
                      <a:pt x="17" y="57"/>
                    </a:lnTo>
                    <a:lnTo>
                      <a:pt x="11" y="56"/>
                    </a:lnTo>
                    <a:lnTo>
                      <a:pt x="7" y="53"/>
                    </a:lnTo>
                    <a:lnTo>
                      <a:pt x="4" y="50"/>
                    </a:lnTo>
                    <a:lnTo>
                      <a:pt x="1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207"/>
              <p:cNvSpPr>
                <a:spLocks noEditPoints="1"/>
              </p:cNvSpPr>
              <p:nvPr/>
            </p:nvSpPr>
            <p:spPr bwMode="auto">
              <a:xfrm>
                <a:off x="3947" y="1437"/>
                <a:ext cx="51" cy="58"/>
              </a:xfrm>
              <a:custGeom>
                <a:avLst/>
                <a:gdLst/>
                <a:ahLst/>
                <a:cxnLst>
                  <a:cxn ang="0">
                    <a:pos x="41" y="40"/>
                  </a:cxn>
                  <a:cxn ang="0">
                    <a:pos x="51" y="41"/>
                  </a:cxn>
                  <a:cxn ang="0">
                    <a:pos x="49" y="46"/>
                  </a:cxn>
                  <a:cxn ang="0">
                    <a:pos x="45" y="50"/>
                  </a:cxn>
                  <a:cxn ang="0">
                    <a:pos x="42" y="53"/>
                  </a:cxn>
                  <a:cxn ang="0">
                    <a:pos x="38" y="56"/>
                  </a:cxn>
                  <a:cxn ang="0">
                    <a:pos x="32" y="57"/>
                  </a:cxn>
                  <a:cxn ang="0">
                    <a:pos x="27" y="58"/>
                  </a:cxn>
                  <a:cxn ang="0">
                    <a:pos x="15" y="56"/>
                  </a:cxn>
                  <a:cxn ang="0">
                    <a:pos x="6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6" y="8"/>
                  </a:cxn>
                  <a:cxn ang="0">
                    <a:pos x="15" y="1"/>
                  </a:cxn>
                  <a:cxn ang="0">
                    <a:pos x="25" y="0"/>
                  </a:cxn>
                  <a:cxn ang="0">
                    <a:pos x="35" y="1"/>
                  </a:cxn>
                  <a:cxn ang="0">
                    <a:pos x="44" y="7"/>
                  </a:cxn>
                  <a:cxn ang="0">
                    <a:pos x="49" y="17"/>
                  </a:cxn>
                  <a:cxn ang="0">
                    <a:pos x="51" y="28"/>
                  </a:cxn>
                  <a:cxn ang="0">
                    <a:pos x="51" y="29"/>
                  </a:cxn>
                  <a:cxn ang="0">
                    <a:pos x="51" y="31"/>
                  </a:cxn>
                  <a:cxn ang="0">
                    <a:pos x="10" y="31"/>
                  </a:cxn>
                  <a:cxn ang="0">
                    <a:pos x="11" y="36"/>
                  </a:cxn>
                  <a:cxn ang="0">
                    <a:pos x="12" y="40"/>
                  </a:cxn>
                  <a:cxn ang="0">
                    <a:pos x="15" y="45"/>
                  </a:cxn>
                  <a:cxn ang="0">
                    <a:pos x="19" y="47"/>
                  </a:cxn>
                  <a:cxn ang="0">
                    <a:pos x="22" y="48"/>
                  </a:cxn>
                  <a:cxn ang="0">
                    <a:pos x="27" y="49"/>
                  </a:cxn>
                  <a:cxn ang="0">
                    <a:pos x="31" y="48"/>
                  </a:cxn>
                  <a:cxn ang="0">
                    <a:pos x="35" y="47"/>
                  </a:cxn>
                  <a:cxn ang="0">
                    <a:pos x="39" y="43"/>
                  </a:cxn>
                  <a:cxn ang="0">
                    <a:pos x="41" y="40"/>
                  </a:cxn>
                  <a:cxn ang="0">
                    <a:pos x="10" y="22"/>
                  </a:cxn>
                  <a:cxn ang="0">
                    <a:pos x="41" y="22"/>
                  </a:cxn>
                  <a:cxn ang="0">
                    <a:pos x="40" y="18"/>
                  </a:cxn>
                  <a:cxn ang="0">
                    <a:pos x="39" y="16"/>
                  </a:cxn>
                  <a:cxn ang="0">
                    <a:pos x="38" y="13"/>
                  </a:cxn>
                  <a:cxn ang="0">
                    <a:pos x="34" y="10"/>
                  </a:cxn>
                  <a:cxn ang="0">
                    <a:pos x="30" y="9"/>
                  </a:cxn>
                  <a:cxn ang="0">
                    <a:pos x="25" y="9"/>
                  </a:cxn>
                  <a:cxn ang="0">
                    <a:pos x="22" y="9"/>
                  </a:cxn>
                  <a:cxn ang="0">
                    <a:pos x="18" y="10"/>
                  </a:cxn>
                  <a:cxn ang="0">
                    <a:pos x="14" y="12"/>
                  </a:cxn>
                  <a:cxn ang="0">
                    <a:pos x="12" y="14"/>
                  </a:cxn>
                  <a:cxn ang="0">
                    <a:pos x="11" y="18"/>
                  </a:cxn>
                  <a:cxn ang="0">
                    <a:pos x="10" y="22"/>
                  </a:cxn>
                </a:cxnLst>
                <a:rect l="0" t="0" r="r" b="b"/>
                <a:pathLst>
                  <a:path w="51" h="58">
                    <a:moveTo>
                      <a:pt x="41" y="40"/>
                    </a:moveTo>
                    <a:lnTo>
                      <a:pt x="51" y="41"/>
                    </a:lnTo>
                    <a:lnTo>
                      <a:pt x="49" y="46"/>
                    </a:lnTo>
                    <a:lnTo>
                      <a:pt x="45" y="50"/>
                    </a:lnTo>
                    <a:lnTo>
                      <a:pt x="42" y="53"/>
                    </a:lnTo>
                    <a:lnTo>
                      <a:pt x="38" y="56"/>
                    </a:lnTo>
                    <a:lnTo>
                      <a:pt x="32" y="57"/>
                    </a:lnTo>
                    <a:lnTo>
                      <a:pt x="27" y="58"/>
                    </a:lnTo>
                    <a:lnTo>
                      <a:pt x="15" y="56"/>
                    </a:lnTo>
                    <a:lnTo>
                      <a:pt x="6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6" y="8"/>
                    </a:lnTo>
                    <a:lnTo>
                      <a:pt x="15" y="1"/>
                    </a:lnTo>
                    <a:lnTo>
                      <a:pt x="25" y="0"/>
                    </a:lnTo>
                    <a:lnTo>
                      <a:pt x="35" y="1"/>
                    </a:lnTo>
                    <a:lnTo>
                      <a:pt x="44" y="7"/>
                    </a:lnTo>
                    <a:lnTo>
                      <a:pt x="49" y="17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31"/>
                    </a:lnTo>
                    <a:lnTo>
                      <a:pt x="10" y="31"/>
                    </a:lnTo>
                    <a:lnTo>
                      <a:pt x="11" y="36"/>
                    </a:lnTo>
                    <a:lnTo>
                      <a:pt x="12" y="40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2" y="48"/>
                    </a:lnTo>
                    <a:lnTo>
                      <a:pt x="27" y="49"/>
                    </a:lnTo>
                    <a:lnTo>
                      <a:pt x="31" y="48"/>
                    </a:lnTo>
                    <a:lnTo>
                      <a:pt x="35" y="47"/>
                    </a:lnTo>
                    <a:lnTo>
                      <a:pt x="39" y="43"/>
                    </a:lnTo>
                    <a:lnTo>
                      <a:pt x="41" y="40"/>
                    </a:lnTo>
                    <a:close/>
                    <a:moveTo>
                      <a:pt x="10" y="22"/>
                    </a:moveTo>
                    <a:lnTo>
                      <a:pt x="41" y="22"/>
                    </a:lnTo>
                    <a:lnTo>
                      <a:pt x="40" y="18"/>
                    </a:lnTo>
                    <a:lnTo>
                      <a:pt x="39" y="16"/>
                    </a:lnTo>
                    <a:lnTo>
                      <a:pt x="38" y="13"/>
                    </a:lnTo>
                    <a:lnTo>
                      <a:pt x="34" y="10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2" y="9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1" y="18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4208"/>
              <p:cNvSpPr>
                <a:spLocks/>
              </p:cNvSpPr>
              <p:nvPr/>
            </p:nvSpPr>
            <p:spPr bwMode="auto">
              <a:xfrm>
                <a:off x="4006" y="1417"/>
                <a:ext cx="26" cy="98"/>
              </a:xfrm>
              <a:custGeom>
                <a:avLst/>
                <a:gdLst/>
                <a:ahLst/>
                <a:cxnLst>
                  <a:cxn ang="0">
                    <a:pos x="7" y="98"/>
                  </a:cxn>
                  <a:cxn ang="0">
                    <a:pos x="0" y="98"/>
                  </a:cxn>
                  <a:cxn ang="0">
                    <a:pos x="12" y="73"/>
                  </a:cxn>
                  <a:cxn ang="0">
                    <a:pos x="15" y="49"/>
                  </a:cxn>
                  <a:cxn ang="0">
                    <a:pos x="14" y="39"/>
                  </a:cxn>
                  <a:cxn ang="0">
                    <a:pos x="13" y="30"/>
                  </a:cxn>
                  <a:cxn ang="0">
                    <a:pos x="11" y="22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9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5" y="12"/>
                  </a:cxn>
                  <a:cxn ang="0">
                    <a:pos x="21" y="25"/>
                  </a:cxn>
                  <a:cxn ang="0">
                    <a:pos x="24" y="37"/>
                  </a:cxn>
                  <a:cxn ang="0">
                    <a:pos x="26" y="49"/>
                  </a:cxn>
                  <a:cxn ang="0">
                    <a:pos x="24" y="62"/>
                  </a:cxn>
                  <a:cxn ang="0">
                    <a:pos x="20" y="76"/>
                  </a:cxn>
                  <a:cxn ang="0">
                    <a:pos x="14" y="87"/>
                  </a:cxn>
                  <a:cxn ang="0">
                    <a:pos x="7" y="98"/>
                  </a:cxn>
                </a:cxnLst>
                <a:rect l="0" t="0" r="r" b="b"/>
                <a:pathLst>
                  <a:path w="26" h="98">
                    <a:moveTo>
                      <a:pt x="7" y="98"/>
                    </a:moveTo>
                    <a:lnTo>
                      <a:pt x="0" y="98"/>
                    </a:lnTo>
                    <a:lnTo>
                      <a:pt x="12" y="73"/>
                    </a:lnTo>
                    <a:lnTo>
                      <a:pt x="15" y="49"/>
                    </a:lnTo>
                    <a:lnTo>
                      <a:pt x="14" y="39"/>
                    </a:lnTo>
                    <a:lnTo>
                      <a:pt x="13" y="30"/>
                    </a:lnTo>
                    <a:lnTo>
                      <a:pt x="11" y="22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12"/>
                    </a:lnTo>
                    <a:lnTo>
                      <a:pt x="21" y="25"/>
                    </a:lnTo>
                    <a:lnTo>
                      <a:pt x="24" y="37"/>
                    </a:lnTo>
                    <a:lnTo>
                      <a:pt x="26" y="49"/>
                    </a:lnTo>
                    <a:lnTo>
                      <a:pt x="24" y="62"/>
                    </a:lnTo>
                    <a:lnTo>
                      <a:pt x="20" y="76"/>
                    </a:lnTo>
                    <a:lnTo>
                      <a:pt x="14" y="87"/>
                    </a:lnTo>
                    <a:lnTo>
                      <a:pt x="7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209"/>
              <p:cNvSpPr>
                <a:spLocks/>
              </p:cNvSpPr>
              <p:nvPr/>
            </p:nvSpPr>
            <p:spPr bwMode="auto">
              <a:xfrm>
                <a:off x="3193" y="4161"/>
                <a:ext cx="46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0" y="2"/>
                  </a:cxn>
                  <a:cxn ang="0">
                    <a:pos x="10" y="2"/>
                  </a:cxn>
                  <a:cxn ang="0">
                    <a:pos x="10" y="10"/>
                  </a:cxn>
                  <a:cxn ang="0">
                    <a:pos x="13" y="5"/>
                  </a:cxn>
                  <a:cxn ang="0">
                    <a:pos x="17" y="3"/>
                  </a:cxn>
                  <a:cxn ang="0">
                    <a:pos x="22" y="1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2"/>
                  </a:cxn>
                  <a:cxn ang="0">
                    <a:pos x="40" y="4"/>
                  </a:cxn>
                  <a:cxn ang="0">
                    <a:pos x="43" y="8"/>
                  </a:cxn>
                  <a:cxn ang="0">
                    <a:pos x="44" y="11"/>
                  </a:cxn>
                  <a:cxn ang="0">
                    <a:pos x="45" y="15"/>
                  </a:cxn>
                  <a:cxn ang="0">
                    <a:pos x="46" y="18"/>
                  </a:cxn>
                  <a:cxn ang="0">
                    <a:pos x="46" y="21"/>
                  </a:cxn>
                  <a:cxn ang="0">
                    <a:pos x="46" y="24"/>
                  </a:cxn>
                  <a:cxn ang="0">
                    <a:pos x="46" y="62"/>
                  </a:cxn>
                  <a:cxn ang="0">
                    <a:pos x="35" y="62"/>
                  </a:cxn>
                  <a:cxn ang="0">
                    <a:pos x="35" y="25"/>
                  </a:cxn>
                  <a:cxn ang="0">
                    <a:pos x="35" y="20"/>
                  </a:cxn>
                  <a:cxn ang="0">
                    <a:pos x="34" y="16"/>
                  </a:cxn>
                  <a:cxn ang="0">
                    <a:pos x="33" y="14"/>
                  </a:cxn>
                  <a:cxn ang="0">
                    <a:pos x="31" y="12"/>
                  </a:cxn>
                  <a:cxn ang="0">
                    <a:pos x="27" y="10"/>
                  </a:cxn>
                  <a:cxn ang="0">
                    <a:pos x="24" y="10"/>
                  </a:cxn>
                  <a:cxn ang="0">
                    <a:pos x="21" y="10"/>
                  </a:cxn>
                  <a:cxn ang="0">
                    <a:pos x="17" y="12"/>
                  </a:cxn>
                  <a:cxn ang="0">
                    <a:pos x="14" y="14"/>
                  </a:cxn>
                  <a:cxn ang="0">
                    <a:pos x="12" y="16"/>
                  </a:cxn>
                  <a:cxn ang="0">
                    <a:pos x="11" y="20"/>
                  </a:cxn>
                  <a:cxn ang="0">
                    <a:pos x="11" y="24"/>
                  </a:cxn>
                  <a:cxn ang="0">
                    <a:pos x="10" y="30"/>
                  </a:cxn>
                  <a:cxn ang="0">
                    <a:pos x="10" y="62"/>
                  </a:cxn>
                  <a:cxn ang="0">
                    <a:pos x="0" y="62"/>
                  </a:cxn>
                </a:cxnLst>
                <a:rect l="0" t="0" r="r" b="b"/>
                <a:pathLst>
                  <a:path w="46" h="62">
                    <a:moveTo>
                      <a:pt x="0" y="62"/>
                    </a:moveTo>
                    <a:lnTo>
                      <a:pt x="0" y="2"/>
                    </a:lnTo>
                    <a:lnTo>
                      <a:pt x="10" y="2"/>
                    </a:lnTo>
                    <a:lnTo>
                      <a:pt x="10" y="10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4" y="11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1"/>
                    </a:lnTo>
                    <a:lnTo>
                      <a:pt x="46" y="24"/>
                    </a:lnTo>
                    <a:lnTo>
                      <a:pt x="46" y="62"/>
                    </a:lnTo>
                    <a:lnTo>
                      <a:pt x="35" y="62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34" y="16"/>
                    </a:lnTo>
                    <a:lnTo>
                      <a:pt x="33" y="14"/>
                    </a:lnTo>
                    <a:lnTo>
                      <a:pt x="31" y="12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20"/>
                    </a:lnTo>
                    <a:lnTo>
                      <a:pt x="11" y="24"/>
                    </a:lnTo>
                    <a:lnTo>
                      <a:pt x="10" y="30"/>
                    </a:lnTo>
                    <a:lnTo>
                      <a:pt x="1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210"/>
              <p:cNvSpPr>
                <a:spLocks noEditPoints="1"/>
              </p:cNvSpPr>
              <p:nvPr/>
            </p:nvSpPr>
            <p:spPr bwMode="auto">
              <a:xfrm>
                <a:off x="2014" y="2911"/>
                <a:ext cx="56" cy="6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32" y="17"/>
                  </a:cxn>
                  <a:cxn ang="0">
                    <a:pos x="39" y="17"/>
                  </a:cxn>
                  <a:cxn ang="0">
                    <a:pos x="46" y="14"/>
                  </a:cxn>
                  <a:cxn ang="0">
                    <a:pos x="48" y="11"/>
                  </a:cxn>
                  <a:cxn ang="0">
                    <a:pos x="48" y="8"/>
                  </a:cxn>
                  <a:cxn ang="0">
                    <a:pos x="44" y="3"/>
                  </a:cxn>
                  <a:cxn ang="0">
                    <a:pos x="41" y="0"/>
                  </a:cxn>
                  <a:cxn ang="0">
                    <a:pos x="49" y="2"/>
                  </a:cxn>
                  <a:cxn ang="0">
                    <a:pos x="55" y="7"/>
                  </a:cxn>
                  <a:cxn ang="0">
                    <a:pos x="55" y="13"/>
                  </a:cxn>
                  <a:cxn ang="0">
                    <a:pos x="51" y="18"/>
                  </a:cxn>
                  <a:cxn ang="0">
                    <a:pos x="41" y="21"/>
                  </a:cxn>
                  <a:cxn ang="0">
                    <a:pos x="48" y="26"/>
                  </a:cxn>
                  <a:cxn ang="0">
                    <a:pos x="54" y="33"/>
                  </a:cxn>
                  <a:cxn ang="0">
                    <a:pos x="56" y="42"/>
                  </a:cxn>
                  <a:cxn ang="0">
                    <a:pos x="48" y="60"/>
                  </a:cxn>
                  <a:cxn ang="0">
                    <a:pos x="28" y="67"/>
                  </a:cxn>
                  <a:cxn ang="0">
                    <a:pos x="8" y="60"/>
                  </a:cxn>
                  <a:cxn ang="0">
                    <a:pos x="3" y="52"/>
                  </a:cxn>
                  <a:cxn ang="0">
                    <a:pos x="0" y="43"/>
                  </a:cxn>
                  <a:cxn ang="0">
                    <a:pos x="3" y="36"/>
                  </a:cxn>
                  <a:cxn ang="0">
                    <a:pos x="8" y="29"/>
                  </a:cxn>
                  <a:cxn ang="0">
                    <a:pos x="18" y="23"/>
                  </a:cxn>
                  <a:cxn ang="0">
                    <a:pos x="25" y="25"/>
                  </a:cxn>
                  <a:cxn ang="0">
                    <a:pos x="13" y="30"/>
                  </a:cxn>
                  <a:cxn ang="0">
                    <a:pos x="6" y="36"/>
                  </a:cxn>
                  <a:cxn ang="0">
                    <a:pos x="5" y="42"/>
                  </a:cxn>
                  <a:cxn ang="0">
                    <a:pos x="7" y="49"/>
                  </a:cxn>
                  <a:cxn ang="0">
                    <a:pos x="18" y="55"/>
                  </a:cxn>
                  <a:cxn ang="0">
                    <a:pos x="35" y="56"/>
                  </a:cxn>
                  <a:cxn ang="0">
                    <a:pos x="43" y="55"/>
                  </a:cxn>
                  <a:cxn ang="0">
                    <a:pos x="51" y="49"/>
                  </a:cxn>
                  <a:cxn ang="0">
                    <a:pos x="53" y="42"/>
                  </a:cxn>
                  <a:cxn ang="0">
                    <a:pos x="51" y="37"/>
                  </a:cxn>
                  <a:cxn ang="0">
                    <a:pos x="39" y="30"/>
                  </a:cxn>
                </a:cxnLst>
                <a:rect l="0" t="0" r="r" b="b"/>
                <a:pathLst>
                  <a:path w="56" h="67">
                    <a:moveTo>
                      <a:pt x="1" y="18"/>
                    </a:moveTo>
                    <a:lnTo>
                      <a:pt x="1" y="8"/>
                    </a:lnTo>
                    <a:lnTo>
                      <a:pt x="28" y="17"/>
                    </a:lnTo>
                    <a:lnTo>
                      <a:pt x="32" y="17"/>
                    </a:lnTo>
                    <a:lnTo>
                      <a:pt x="35" y="18"/>
                    </a:lnTo>
                    <a:lnTo>
                      <a:pt x="39" y="17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8" y="8"/>
                    </a:lnTo>
                    <a:lnTo>
                      <a:pt x="47" y="6"/>
                    </a:lnTo>
                    <a:lnTo>
                      <a:pt x="44" y="3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6" y="1"/>
                    </a:lnTo>
                    <a:lnTo>
                      <a:pt x="49" y="2"/>
                    </a:lnTo>
                    <a:lnTo>
                      <a:pt x="53" y="3"/>
                    </a:lnTo>
                    <a:lnTo>
                      <a:pt x="55" y="7"/>
                    </a:lnTo>
                    <a:lnTo>
                      <a:pt x="56" y="10"/>
                    </a:lnTo>
                    <a:lnTo>
                      <a:pt x="55" y="13"/>
                    </a:lnTo>
                    <a:lnTo>
                      <a:pt x="53" y="16"/>
                    </a:lnTo>
                    <a:lnTo>
                      <a:pt x="51" y="18"/>
                    </a:lnTo>
                    <a:lnTo>
                      <a:pt x="46" y="20"/>
                    </a:lnTo>
                    <a:lnTo>
                      <a:pt x="41" y="21"/>
                    </a:lnTo>
                    <a:lnTo>
                      <a:pt x="45" y="23"/>
                    </a:lnTo>
                    <a:lnTo>
                      <a:pt x="48" y="26"/>
                    </a:lnTo>
                    <a:lnTo>
                      <a:pt x="52" y="29"/>
                    </a:lnTo>
                    <a:lnTo>
                      <a:pt x="54" y="33"/>
                    </a:lnTo>
                    <a:lnTo>
                      <a:pt x="56" y="38"/>
                    </a:lnTo>
                    <a:lnTo>
                      <a:pt x="56" y="42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39" y="65"/>
                    </a:lnTo>
                    <a:lnTo>
                      <a:pt x="28" y="67"/>
                    </a:lnTo>
                    <a:lnTo>
                      <a:pt x="17" y="65"/>
                    </a:lnTo>
                    <a:lnTo>
                      <a:pt x="8" y="60"/>
                    </a:lnTo>
                    <a:lnTo>
                      <a:pt x="5" y="56"/>
                    </a:lnTo>
                    <a:lnTo>
                      <a:pt x="3" y="52"/>
                    </a:lnTo>
                    <a:lnTo>
                      <a:pt x="1" y="48"/>
                    </a:lnTo>
                    <a:lnTo>
                      <a:pt x="0" y="43"/>
                    </a:lnTo>
                    <a:lnTo>
                      <a:pt x="1" y="39"/>
                    </a:lnTo>
                    <a:lnTo>
                      <a:pt x="3" y="36"/>
                    </a:lnTo>
                    <a:lnTo>
                      <a:pt x="5" y="32"/>
                    </a:lnTo>
                    <a:lnTo>
                      <a:pt x="8" y="29"/>
                    </a:lnTo>
                    <a:lnTo>
                      <a:pt x="13" y="26"/>
                    </a:lnTo>
                    <a:lnTo>
                      <a:pt x="18" y="23"/>
                    </a:lnTo>
                    <a:lnTo>
                      <a:pt x="1" y="18"/>
                    </a:lnTo>
                    <a:close/>
                    <a:moveTo>
                      <a:pt x="25" y="25"/>
                    </a:moveTo>
                    <a:lnTo>
                      <a:pt x="18" y="27"/>
                    </a:lnTo>
                    <a:lnTo>
                      <a:pt x="13" y="30"/>
                    </a:lnTo>
                    <a:lnTo>
                      <a:pt x="9" y="33"/>
                    </a:lnTo>
                    <a:lnTo>
                      <a:pt x="6" y="36"/>
                    </a:lnTo>
                    <a:lnTo>
                      <a:pt x="5" y="39"/>
                    </a:lnTo>
                    <a:lnTo>
                      <a:pt x="5" y="42"/>
                    </a:lnTo>
                    <a:lnTo>
                      <a:pt x="5" y="47"/>
                    </a:lnTo>
                    <a:lnTo>
                      <a:pt x="7" y="49"/>
                    </a:lnTo>
                    <a:lnTo>
                      <a:pt x="10" y="52"/>
                    </a:lnTo>
                    <a:lnTo>
                      <a:pt x="18" y="55"/>
                    </a:lnTo>
                    <a:lnTo>
                      <a:pt x="30" y="56"/>
                    </a:lnTo>
                    <a:lnTo>
                      <a:pt x="35" y="56"/>
                    </a:lnTo>
                    <a:lnTo>
                      <a:pt x="39" y="55"/>
                    </a:lnTo>
                    <a:lnTo>
                      <a:pt x="43" y="55"/>
                    </a:lnTo>
                    <a:lnTo>
                      <a:pt x="47" y="52"/>
                    </a:lnTo>
                    <a:lnTo>
                      <a:pt x="51" y="49"/>
                    </a:lnTo>
                    <a:lnTo>
                      <a:pt x="52" y="46"/>
                    </a:lnTo>
                    <a:lnTo>
                      <a:pt x="53" y="42"/>
                    </a:lnTo>
                    <a:lnTo>
                      <a:pt x="52" y="40"/>
                    </a:lnTo>
                    <a:lnTo>
                      <a:pt x="51" y="37"/>
                    </a:lnTo>
                    <a:lnTo>
                      <a:pt x="48" y="35"/>
                    </a:lnTo>
                    <a:lnTo>
                      <a:pt x="39" y="3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211"/>
              <p:cNvSpPr>
                <a:spLocks/>
              </p:cNvSpPr>
              <p:nvPr/>
            </p:nvSpPr>
            <p:spPr bwMode="auto">
              <a:xfrm>
                <a:off x="1947" y="2832"/>
                <a:ext cx="64" cy="4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4" y="0"/>
                  </a:cxn>
                  <a:cxn ang="0">
                    <a:pos x="64" y="41"/>
                  </a:cxn>
                  <a:cxn ang="0">
                    <a:pos x="61" y="41"/>
                  </a:cxn>
                  <a:cxn ang="0">
                    <a:pos x="58" y="41"/>
                  </a:cxn>
                  <a:cxn ang="0">
                    <a:pos x="54" y="39"/>
                  </a:cxn>
                  <a:cxn ang="0">
                    <a:pos x="50" y="37"/>
                  </a:cxn>
                  <a:cxn ang="0">
                    <a:pos x="45" y="32"/>
                  </a:cxn>
                  <a:cxn ang="0">
                    <a:pos x="39" y="27"/>
                  </a:cxn>
                  <a:cxn ang="0">
                    <a:pos x="36" y="21"/>
                  </a:cxn>
                  <a:cxn ang="0">
                    <a:pos x="33" y="18"/>
                  </a:cxn>
                  <a:cxn ang="0">
                    <a:pos x="29" y="14"/>
                  </a:cxn>
                  <a:cxn ang="0">
                    <a:pos x="26" y="12"/>
                  </a:cxn>
                  <a:cxn ang="0">
                    <a:pos x="22" y="10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3" y="11"/>
                  </a:cxn>
                  <a:cxn ang="0">
                    <a:pos x="10" y="12"/>
                  </a:cxn>
                  <a:cxn ang="0">
                    <a:pos x="8" y="14"/>
                  </a:cxn>
                  <a:cxn ang="0">
                    <a:pos x="7" y="18"/>
                  </a:cxn>
                  <a:cxn ang="0">
                    <a:pos x="7" y="21"/>
                  </a:cxn>
                  <a:cxn ang="0">
                    <a:pos x="7" y="24"/>
                  </a:cxn>
                  <a:cxn ang="0">
                    <a:pos x="8" y="27"/>
                  </a:cxn>
                  <a:cxn ang="0">
                    <a:pos x="10" y="29"/>
                  </a:cxn>
                  <a:cxn ang="0">
                    <a:pos x="13" y="31"/>
                  </a:cxn>
                  <a:cxn ang="0">
                    <a:pos x="15" y="32"/>
                  </a:cxn>
                  <a:cxn ang="0">
                    <a:pos x="18" y="32"/>
                  </a:cxn>
                  <a:cxn ang="0">
                    <a:pos x="17" y="41"/>
                  </a:cxn>
                  <a:cxn ang="0">
                    <a:pos x="13" y="40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2" y="31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3" y="10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3" y="1"/>
                  </a:cxn>
                  <a:cxn ang="0">
                    <a:pos x="17" y="1"/>
                  </a:cxn>
                  <a:cxn ang="0">
                    <a:pos x="22" y="1"/>
                  </a:cxn>
                  <a:cxn ang="0">
                    <a:pos x="25" y="2"/>
                  </a:cxn>
                  <a:cxn ang="0">
                    <a:pos x="28" y="4"/>
                  </a:cxn>
                  <a:cxn ang="0">
                    <a:pos x="33" y="6"/>
                  </a:cxn>
                  <a:cxn ang="0">
                    <a:pos x="36" y="10"/>
                  </a:cxn>
                  <a:cxn ang="0">
                    <a:pos x="39" y="13"/>
                  </a:cxn>
                  <a:cxn ang="0">
                    <a:pos x="44" y="19"/>
                  </a:cxn>
                  <a:cxn ang="0">
                    <a:pos x="47" y="22"/>
                  </a:cxn>
                  <a:cxn ang="0">
                    <a:pos x="50" y="25"/>
                  </a:cxn>
                  <a:cxn ang="0">
                    <a:pos x="52" y="28"/>
                  </a:cxn>
                  <a:cxn ang="0">
                    <a:pos x="54" y="29"/>
                  </a:cxn>
                  <a:cxn ang="0">
                    <a:pos x="56" y="31"/>
                  </a:cxn>
                  <a:cxn ang="0">
                    <a:pos x="56" y="0"/>
                  </a:cxn>
                </a:cxnLst>
                <a:rect l="0" t="0" r="r" b="b"/>
                <a:pathLst>
                  <a:path w="64" h="41">
                    <a:moveTo>
                      <a:pt x="56" y="0"/>
                    </a:moveTo>
                    <a:lnTo>
                      <a:pt x="64" y="0"/>
                    </a:lnTo>
                    <a:lnTo>
                      <a:pt x="64" y="41"/>
                    </a:lnTo>
                    <a:lnTo>
                      <a:pt x="61" y="41"/>
                    </a:lnTo>
                    <a:lnTo>
                      <a:pt x="58" y="41"/>
                    </a:lnTo>
                    <a:lnTo>
                      <a:pt x="54" y="39"/>
                    </a:lnTo>
                    <a:lnTo>
                      <a:pt x="50" y="37"/>
                    </a:lnTo>
                    <a:lnTo>
                      <a:pt x="45" y="32"/>
                    </a:lnTo>
                    <a:lnTo>
                      <a:pt x="39" y="27"/>
                    </a:lnTo>
                    <a:lnTo>
                      <a:pt x="36" y="21"/>
                    </a:lnTo>
                    <a:lnTo>
                      <a:pt x="33" y="18"/>
                    </a:lnTo>
                    <a:lnTo>
                      <a:pt x="29" y="14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1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7" y="41"/>
                    </a:lnTo>
                    <a:lnTo>
                      <a:pt x="13" y="40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6"/>
                    </a:lnTo>
                    <a:lnTo>
                      <a:pt x="36" y="10"/>
                    </a:lnTo>
                    <a:lnTo>
                      <a:pt x="39" y="13"/>
                    </a:lnTo>
                    <a:lnTo>
                      <a:pt x="44" y="19"/>
                    </a:lnTo>
                    <a:lnTo>
                      <a:pt x="47" y="22"/>
                    </a:lnTo>
                    <a:lnTo>
                      <a:pt x="50" y="25"/>
                    </a:lnTo>
                    <a:lnTo>
                      <a:pt x="52" y="28"/>
                    </a:lnTo>
                    <a:lnTo>
                      <a:pt x="54" y="29"/>
                    </a:lnTo>
                    <a:lnTo>
                      <a:pt x="56" y="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4212"/>
              <p:cNvSpPr>
                <a:spLocks/>
              </p:cNvSpPr>
              <p:nvPr/>
            </p:nvSpPr>
            <p:spPr bwMode="auto">
              <a:xfrm>
                <a:off x="1985" y="2761"/>
                <a:ext cx="84" cy="33"/>
              </a:xfrm>
              <a:custGeom>
                <a:avLst/>
                <a:gdLst/>
                <a:ahLst/>
                <a:cxnLst>
                  <a:cxn ang="0">
                    <a:pos x="84" y="33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84" y="25"/>
                  </a:cxn>
                  <a:cxn ang="0">
                    <a:pos x="84" y="33"/>
                  </a:cxn>
                </a:cxnLst>
                <a:rect l="0" t="0" r="r" b="b"/>
                <a:pathLst>
                  <a:path w="84" h="33">
                    <a:moveTo>
                      <a:pt x="84" y="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84" y="25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213"/>
              <p:cNvSpPr>
                <a:spLocks noEditPoints="1"/>
              </p:cNvSpPr>
              <p:nvPr/>
            </p:nvSpPr>
            <p:spPr bwMode="auto">
              <a:xfrm>
                <a:off x="1988" y="2645"/>
                <a:ext cx="82" cy="49"/>
              </a:xfrm>
              <a:custGeom>
                <a:avLst/>
                <a:gdLst/>
                <a:ahLst/>
                <a:cxnLst>
                  <a:cxn ang="0">
                    <a:pos x="30" y="26"/>
                  </a:cxn>
                  <a:cxn ang="0">
                    <a:pos x="23" y="34"/>
                  </a:cxn>
                  <a:cxn ang="0">
                    <a:pos x="17" y="39"/>
                  </a:cxn>
                  <a:cxn ang="0">
                    <a:pos x="11" y="43"/>
                  </a:cxn>
                  <a:cxn ang="0">
                    <a:pos x="5" y="41"/>
                  </a:cxn>
                  <a:cxn ang="0">
                    <a:pos x="2" y="35"/>
                  </a:cxn>
                  <a:cxn ang="0">
                    <a:pos x="0" y="25"/>
                  </a:cxn>
                  <a:cxn ang="0">
                    <a:pos x="2" y="13"/>
                  </a:cxn>
                  <a:cxn ang="0">
                    <a:pos x="6" y="6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14" y="9"/>
                  </a:cxn>
                  <a:cxn ang="0">
                    <a:pos x="14" y="12"/>
                  </a:cxn>
                  <a:cxn ang="0">
                    <a:pos x="12" y="15"/>
                  </a:cxn>
                  <a:cxn ang="0">
                    <a:pos x="6" y="19"/>
                  </a:cxn>
                  <a:cxn ang="0">
                    <a:pos x="4" y="25"/>
                  </a:cxn>
                  <a:cxn ang="0">
                    <a:pos x="4" y="33"/>
                  </a:cxn>
                  <a:cxn ang="0">
                    <a:pos x="9" y="38"/>
                  </a:cxn>
                  <a:cxn ang="0">
                    <a:pos x="13" y="38"/>
                  </a:cxn>
                  <a:cxn ang="0">
                    <a:pos x="17" y="34"/>
                  </a:cxn>
                  <a:cxn ang="0">
                    <a:pos x="22" y="27"/>
                  </a:cxn>
                  <a:cxn ang="0">
                    <a:pos x="30" y="15"/>
                  </a:cxn>
                  <a:cxn ang="0">
                    <a:pos x="40" y="5"/>
                  </a:cxn>
                  <a:cxn ang="0">
                    <a:pos x="49" y="0"/>
                  </a:cxn>
                  <a:cxn ang="0">
                    <a:pos x="65" y="2"/>
                  </a:cxn>
                  <a:cxn ang="0">
                    <a:pos x="80" y="16"/>
                  </a:cxn>
                  <a:cxn ang="0">
                    <a:pos x="81" y="33"/>
                  </a:cxn>
                  <a:cxn ang="0">
                    <a:pos x="75" y="43"/>
                  </a:cxn>
                  <a:cxn ang="0">
                    <a:pos x="65" y="48"/>
                  </a:cxn>
                  <a:cxn ang="0">
                    <a:pos x="53" y="48"/>
                  </a:cxn>
                  <a:cxn ang="0">
                    <a:pos x="43" y="45"/>
                  </a:cxn>
                  <a:cxn ang="0">
                    <a:pos x="38" y="38"/>
                  </a:cxn>
                  <a:cxn ang="0">
                    <a:pos x="33" y="29"/>
                  </a:cxn>
                  <a:cxn ang="0">
                    <a:pos x="34" y="22"/>
                  </a:cxn>
                  <a:cxn ang="0">
                    <a:pos x="38" y="31"/>
                  </a:cxn>
                  <a:cxn ang="0">
                    <a:pos x="45" y="37"/>
                  </a:cxn>
                  <a:cxn ang="0">
                    <a:pos x="58" y="38"/>
                  </a:cxn>
                  <a:cxn ang="0">
                    <a:pos x="69" y="37"/>
                  </a:cxn>
                  <a:cxn ang="0">
                    <a:pos x="77" y="32"/>
                  </a:cxn>
                  <a:cxn ang="0">
                    <a:pos x="79" y="24"/>
                  </a:cxn>
                  <a:cxn ang="0">
                    <a:pos x="77" y="16"/>
                  </a:cxn>
                  <a:cxn ang="0">
                    <a:pos x="69" y="12"/>
                  </a:cxn>
                  <a:cxn ang="0">
                    <a:pos x="59" y="9"/>
                  </a:cxn>
                  <a:cxn ang="0">
                    <a:pos x="50" y="12"/>
                  </a:cxn>
                  <a:cxn ang="0">
                    <a:pos x="43" y="14"/>
                  </a:cxn>
                  <a:cxn ang="0">
                    <a:pos x="38" y="18"/>
                  </a:cxn>
                </a:cxnLst>
                <a:rect l="0" t="0" r="r" b="b"/>
                <a:pathLst>
                  <a:path w="82" h="49">
                    <a:moveTo>
                      <a:pt x="32" y="24"/>
                    </a:moveTo>
                    <a:lnTo>
                      <a:pt x="30" y="26"/>
                    </a:lnTo>
                    <a:lnTo>
                      <a:pt x="27" y="29"/>
                    </a:lnTo>
                    <a:lnTo>
                      <a:pt x="23" y="34"/>
                    </a:lnTo>
                    <a:lnTo>
                      <a:pt x="20" y="37"/>
                    </a:lnTo>
                    <a:lnTo>
                      <a:pt x="17" y="39"/>
                    </a:lnTo>
                    <a:lnTo>
                      <a:pt x="14" y="42"/>
                    </a:lnTo>
                    <a:lnTo>
                      <a:pt x="11" y="43"/>
                    </a:lnTo>
                    <a:lnTo>
                      <a:pt x="9" y="42"/>
                    </a:lnTo>
                    <a:lnTo>
                      <a:pt x="5" y="41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0" y="17"/>
                    </a:lnTo>
                    <a:lnTo>
                      <a:pt x="6" y="19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8"/>
                    </a:lnTo>
                    <a:lnTo>
                      <a:pt x="4" y="33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6" y="35"/>
                    </a:lnTo>
                    <a:lnTo>
                      <a:pt x="17" y="34"/>
                    </a:lnTo>
                    <a:lnTo>
                      <a:pt x="20" y="31"/>
                    </a:lnTo>
                    <a:lnTo>
                      <a:pt x="22" y="27"/>
                    </a:lnTo>
                    <a:lnTo>
                      <a:pt x="25" y="22"/>
                    </a:lnTo>
                    <a:lnTo>
                      <a:pt x="30" y="15"/>
                    </a:lnTo>
                    <a:lnTo>
                      <a:pt x="35" y="8"/>
                    </a:lnTo>
                    <a:lnTo>
                      <a:pt x="40" y="5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65" y="2"/>
                    </a:lnTo>
                    <a:lnTo>
                      <a:pt x="74" y="8"/>
                    </a:lnTo>
                    <a:lnTo>
                      <a:pt x="80" y="16"/>
                    </a:lnTo>
                    <a:lnTo>
                      <a:pt x="82" y="26"/>
                    </a:lnTo>
                    <a:lnTo>
                      <a:pt x="81" y="33"/>
                    </a:lnTo>
                    <a:lnTo>
                      <a:pt x="79" y="38"/>
                    </a:lnTo>
                    <a:lnTo>
                      <a:pt x="75" y="43"/>
                    </a:lnTo>
                    <a:lnTo>
                      <a:pt x="71" y="46"/>
                    </a:lnTo>
                    <a:lnTo>
                      <a:pt x="65" y="48"/>
                    </a:lnTo>
                    <a:lnTo>
                      <a:pt x="59" y="49"/>
                    </a:lnTo>
                    <a:lnTo>
                      <a:pt x="53" y="48"/>
                    </a:lnTo>
                    <a:lnTo>
                      <a:pt x="46" y="47"/>
                    </a:lnTo>
                    <a:lnTo>
                      <a:pt x="43" y="45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5" y="35"/>
                    </a:lnTo>
                    <a:lnTo>
                      <a:pt x="33" y="29"/>
                    </a:lnTo>
                    <a:lnTo>
                      <a:pt x="32" y="24"/>
                    </a:lnTo>
                    <a:close/>
                    <a:moveTo>
                      <a:pt x="34" y="22"/>
                    </a:moveTo>
                    <a:lnTo>
                      <a:pt x="35" y="26"/>
                    </a:lnTo>
                    <a:lnTo>
                      <a:pt x="38" y="31"/>
                    </a:lnTo>
                    <a:lnTo>
                      <a:pt x="41" y="34"/>
                    </a:lnTo>
                    <a:lnTo>
                      <a:pt x="45" y="37"/>
                    </a:lnTo>
                    <a:lnTo>
                      <a:pt x="51" y="38"/>
                    </a:lnTo>
                    <a:lnTo>
                      <a:pt x="58" y="38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3" y="34"/>
                    </a:lnTo>
                    <a:lnTo>
                      <a:pt x="77" y="32"/>
                    </a:lnTo>
                    <a:lnTo>
                      <a:pt x="78" y="28"/>
                    </a:lnTo>
                    <a:lnTo>
                      <a:pt x="79" y="24"/>
                    </a:lnTo>
                    <a:lnTo>
                      <a:pt x="78" y="20"/>
                    </a:lnTo>
                    <a:lnTo>
                      <a:pt x="77" y="16"/>
                    </a:lnTo>
                    <a:lnTo>
                      <a:pt x="73" y="14"/>
                    </a:lnTo>
                    <a:lnTo>
                      <a:pt x="69" y="12"/>
                    </a:lnTo>
                    <a:lnTo>
                      <a:pt x="64" y="10"/>
                    </a:lnTo>
                    <a:lnTo>
                      <a:pt x="59" y="9"/>
                    </a:lnTo>
                    <a:lnTo>
                      <a:pt x="54" y="10"/>
                    </a:lnTo>
                    <a:lnTo>
                      <a:pt x="50" y="12"/>
                    </a:lnTo>
                    <a:lnTo>
                      <a:pt x="45" y="13"/>
                    </a:lnTo>
                    <a:lnTo>
                      <a:pt x="43" y="14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214"/>
              <p:cNvSpPr>
                <a:spLocks/>
              </p:cNvSpPr>
              <p:nvPr/>
            </p:nvSpPr>
            <p:spPr bwMode="auto">
              <a:xfrm>
                <a:off x="1947" y="2564"/>
                <a:ext cx="64" cy="4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4" y="0"/>
                  </a:cxn>
                  <a:cxn ang="0">
                    <a:pos x="64" y="42"/>
                  </a:cxn>
                  <a:cxn ang="0">
                    <a:pos x="61" y="42"/>
                  </a:cxn>
                  <a:cxn ang="0">
                    <a:pos x="58" y="41"/>
                  </a:cxn>
                  <a:cxn ang="0">
                    <a:pos x="54" y="39"/>
                  </a:cxn>
                  <a:cxn ang="0">
                    <a:pos x="50" y="37"/>
                  </a:cxn>
                  <a:cxn ang="0">
                    <a:pos x="45" y="32"/>
                  </a:cxn>
                  <a:cxn ang="0">
                    <a:pos x="39" y="27"/>
                  </a:cxn>
                  <a:cxn ang="0">
                    <a:pos x="36" y="22"/>
                  </a:cxn>
                  <a:cxn ang="0">
                    <a:pos x="33" y="18"/>
                  </a:cxn>
                  <a:cxn ang="0">
                    <a:pos x="29" y="16"/>
                  </a:cxn>
                  <a:cxn ang="0">
                    <a:pos x="26" y="13"/>
                  </a:cxn>
                  <a:cxn ang="0">
                    <a:pos x="22" y="10"/>
                  </a:cxn>
                  <a:cxn ang="0">
                    <a:pos x="17" y="10"/>
                  </a:cxn>
                  <a:cxn ang="0">
                    <a:pos x="15" y="10"/>
                  </a:cxn>
                  <a:cxn ang="0">
                    <a:pos x="13" y="11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7" y="18"/>
                  </a:cxn>
                  <a:cxn ang="0">
                    <a:pos x="7" y="21"/>
                  </a:cxn>
                  <a:cxn ang="0">
                    <a:pos x="7" y="24"/>
                  </a:cxn>
                  <a:cxn ang="0">
                    <a:pos x="8" y="27"/>
                  </a:cxn>
                  <a:cxn ang="0">
                    <a:pos x="10" y="30"/>
                  </a:cxn>
                  <a:cxn ang="0">
                    <a:pos x="13" y="31"/>
                  </a:cxn>
                  <a:cxn ang="0">
                    <a:pos x="15" y="32"/>
                  </a:cxn>
                  <a:cxn ang="0">
                    <a:pos x="18" y="32"/>
                  </a:cxn>
                  <a:cxn ang="0">
                    <a:pos x="17" y="41"/>
                  </a:cxn>
                  <a:cxn ang="0">
                    <a:pos x="13" y="40"/>
                  </a:cxn>
                  <a:cxn ang="0">
                    <a:pos x="8" y="38"/>
                  </a:cxn>
                  <a:cxn ang="0">
                    <a:pos x="5" y="36"/>
                  </a:cxn>
                  <a:cxn ang="0">
                    <a:pos x="2" y="31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8" y="3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2" y="1"/>
                  </a:cxn>
                  <a:cxn ang="0">
                    <a:pos x="25" y="2"/>
                  </a:cxn>
                  <a:cxn ang="0">
                    <a:pos x="28" y="4"/>
                  </a:cxn>
                  <a:cxn ang="0">
                    <a:pos x="33" y="8"/>
                  </a:cxn>
                  <a:cxn ang="0">
                    <a:pos x="36" y="10"/>
                  </a:cxn>
                  <a:cxn ang="0">
                    <a:pos x="39" y="14"/>
                  </a:cxn>
                  <a:cxn ang="0">
                    <a:pos x="44" y="19"/>
                  </a:cxn>
                  <a:cxn ang="0">
                    <a:pos x="47" y="23"/>
                  </a:cxn>
                  <a:cxn ang="0">
                    <a:pos x="50" y="26"/>
                  </a:cxn>
                  <a:cxn ang="0">
                    <a:pos x="52" y="28"/>
                  </a:cxn>
                  <a:cxn ang="0">
                    <a:pos x="54" y="30"/>
                  </a:cxn>
                  <a:cxn ang="0">
                    <a:pos x="56" y="31"/>
                  </a:cxn>
                  <a:cxn ang="0">
                    <a:pos x="56" y="0"/>
                  </a:cxn>
                </a:cxnLst>
                <a:rect l="0" t="0" r="r" b="b"/>
                <a:pathLst>
                  <a:path w="64" h="42">
                    <a:moveTo>
                      <a:pt x="56" y="0"/>
                    </a:moveTo>
                    <a:lnTo>
                      <a:pt x="64" y="0"/>
                    </a:lnTo>
                    <a:lnTo>
                      <a:pt x="64" y="42"/>
                    </a:lnTo>
                    <a:lnTo>
                      <a:pt x="61" y="42"/>
                    </a:lnTo>
                    <a:lnTo>
                      <a:pt x="58" y="41"/>
                    </a:lnTo>
                    <a:lnTo>
                      <a:pt x="54" y="39"/>
                    </a:lnTo>
                    <a:lnTo>
                      <a:pt x="50" y="37"/>
                    </a:lnTo>
                    <a:lnTo>
                      <a:pt x="45" y="32"/>
                    </a:lnTo>
                    <a:lnTo>
                      <a:pt x="39" y="27"/>
                    </a:lnTo>
                    <a:lnTo>
                      <a:pt x="36" y="22"/>
                    </a:lnTo>
                    <a:lnTo>
                      <a:pt x="33" y="18"/>
                    </a:lnTo>
                    <a:lnTo>
                      <a:pt x="29" y="16"/>
                    </a:lnTo>
                    <a:lnTo>
                      <a:pt x="26" y="13"/>
                    </a:lnTo>
                    <a:lnTo>
                      <a:pt x="22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7" y="41"/>
                    </a:lnTo>
                    <a:lnTo>
                      <a:pt x="13" y="40"/>
                    </a:lnTo>
                    <a:lnTo>
                      <a:pt x="8" y="38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8"/>
                    </a:lnTo>
                    <a:lnTo>
                      <a:pt x="36" y="10"/>
                    </a:lnTo>
                    <a:lnTo>
                      <a:pt x="39" y="14"/>
                    </a:lnTo>
                    <a:lnTo>
                      <a:pt x="44" y="19"/>
                    </a:lnTo>
                    <a:lnTo>
                      <a:pt x="47" y="23"/>
                    </a:lnTo>
                    <a:lnTo>
                      <a:pt x="50" y="26"/>
                    </a:lnTo>
                    <a:lnTo>
                      <a:pt x="52" y="28"/>
                    </a:lnTo>
                    <a:lnTo>
                      <a:pt x="54" y="30"/>
                    </a:lnTo>
                    <a:lnTo>
                      <a:pt x="56" y="3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215"/>
              <p:cNvSpPr>
                <a:spLocks noEditPoints="1"/>
              </p:cNvSpPr>
              <p:nvPr/>
            </p:nvSpPr>
            <p:spPr bwMode="auto">
              <a:xfrm>
                <a:off x="2521" y="2215"/>
                <a:ext cx="42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1"/>
                  </a:cxn>
                  <a:cxn ang="0">
                    <a:pos x="31" y="1"/>
                  </a:cxn>
                  <a:cxn ang="0">
                    <a:pos x="34" y="3"/>
                  </a:cxn>
                  <a:cxn ang="0">
                    <a:pos x="37" y="6"/>
                  </a:cxn>
                  <a:cxn ang="0">
                    <a:pos x="39" y="10"/>
                  </a:cxn>
                  <a:cxn ang="0">
                    <a:pos x="39" y="13"/>
                  </a:cxn>
                  <a:cxn ang="0">
                    <a:pos x="39" y="16"/>
                  </a:cxn>
                  <a:cxn ang="0">
                    <a:pos x="38" y="20"/>
                  </a:cxn>
                  <a:cxn ang="0">
                    <a:pos x="36" y="22"/>
                  </a:cxn>
                  <a:cxn ang="0">
                    <a:pos x="33" y="24"/>
                  </a:cxn>
                  <a:cxn ang="0">
                    <a:pos x="29" y="26"/>
                  </a:cxn>
                  <a:cxn ang="0">
                    <a:pos x="26" y="28"/>
                  </a:cxn>
                  <a:cxn ang="0">
                    <a:pos x="28" y="29"/>
                  </a:cxn>
                  <a:cxn ang="0">
                    <a:pos x="29" y="30"/>
                  </a:cxn>
                  <a:cxn ang="0">
                    <a:pos x="31" y="33"/>
                  </a:cxn>
                  <a:cxn ang="0">
                    <a:pos x="34" y="36"/>
                  </a:cxn>
                  <a:cxn ang="0">
                    <a:pos x="42" y="51"/>
                  </a:cxn>
                  <a:cxn ang="0">
                    <a:pos x="34" y="51"/>
                  </a:cxn>
                  <a:cxn ang="0">
                    <a:pos x="28" y="40"/>
                  </a:cxn>
                  <a:cxn ang="0">
                    <a:pos x="26" y="36"/>
                  </a:cxn>
                  <a:cxn ang="0">
                    <a:pos x="23" y="33"/>
                  </a:cxn>
                  <a:cxn ang="0">
                    <a:pos x="22" y="31"/>
                  </a:cxn>
                  <a:cxn ang="0">
                    <a:pos x="20" y="30"/>
                  </a:cxn>
                  <a:cxn ang="0">
                    <a:pos x="19" y="29"/>
                  </a:cxn>
                  <a:cxn ang="0">
                    <a:pos x="18" y="29"/>
                  </a:cxn>
                  <a:cxn ang="0">
                    <a:pos x="16" y="28"/>
                  </a:cxn>
                  <a:cxn ang="0">
                    <a:pos x="13" y="28"/>
                  </a:cxn>
                  <a:cxn ang="0">
                    <a:pos x="7" y="28"/>
                  </a:cxn>
                  <a:cxn ang="0">
                    <a:pos x="7" y="51"/>
                  </a:cxn>
                  <a:cxn ang="0">
                    <a:pos x="0" y="51"/>
                  </a:cxn>
                  <a:cxn ang="0">
                    <a:pos x="7" y="22"/>
                  </a:cxn>
                  <a:cxn ang="0">
                    <a:pos x="20" y="22"/>
                  </a:cxn>
                  <a:cxn ang="0">
                    <a:pos x="24" y="22"/>
                  </a:cxn>
                  <a:cxn ang="0">
                    <a:pos x="27" y="21"/>
                  </a:cxn>
                  <a:cxn ang="0">
                    <a:pos x="29" y="20"/>
                  </a:cxn>
                  <a:cxn ang="0">
                    <a:pos x="31" y="19"/>
                  </a:cxn>
                  <a:cxn ang="0">
                    <a:pos x="32" y="16"/>
                  </a:cxn>
                  <a:cxn ang="0">
                    <a:pos x="32" y="14"/>
                  </a:cxn>
                  <a:cxn ang="0">
                    <a:pos x="31" y="11"/>
                  </a:cxn>
                  <a:cxn ang="0">
                    <a:pos x="30" y="7"/>
                  </a:cxn>
                  <a:cxn ang="0">
                    <a:pos x="28" y="6"/>
                  </a:cxn>
                  <a:cxn ang="0">
                    <a:pos x="26" y="6"/>
                  </a:cxn>
                  <a:cxn ang="0">
                    <a:pos x="22" y="5"/>
                  </a:cxn>
                  <a:cxn ang="0">
                    <a:pos x="7" y="5"/>
                  </a:cxn>
                  <a:cxn ang="0">
                    <a:pos x="7" y="22"/>
                  </a:cxn>
                </a:cxnLst>
                <a:rect l="0" t="0" r="r" b="b"/>
                <a:pathLst>
                  <a:path w="42" h="51">
                    <a:moveTo>
                      <a:pt x="0" y="5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3" y="24"/>
                    </a:lnTo>
                    <a:lnTo>
                      <a:pt x="29" y="26"/>
                    </a:lnTo>
                    <a:lnTo>
                      <a:pt x="26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1" y="33"/>
                    </a:lnTo>
                    <a:lnTo>
                      <a:pt x="34" y="36"/>
                    </a:lnTo>
                    <a:lnTo>
                      <a:pt x="42" y="51"/>
                    </a:lnTo>
                    <a:lnTo>
                      <a:pt x="34" y="51"/>
                    </a:lnTo>
                    <a:lnTo>
                      <a:pt x="28" y="40"/>
                    </a:lnTo>
                    <a:lnTo>
                      <a:pt x="26" y="36"/>
                    </a:lnTo>
                    <a:lnTo>
                      <a:pt x="23" y="33"/>
                    </a:lnTo>
                    <a:lnTo>
                      <a:pt x="22" y="31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7" y="51"/>
                    </a:lnTo>
                    <a:lnTo>
                      <a:pt x="0" y="51"/>
                    </a:lnTo>
                    <a:close/>
                    <a:moveTo>
                      <a:pt x="7" y="22"/>
                    </a:moveTo>
                    <a:lnTo>
                      <a:pt x="20" y="22"/>
                    </a:lnTo>
                    <a:lnTo>
                      <a:pt x="24" y="22"/>
                    </a:lnTo>
                    <a:lnTo>
                      <a:pt x="27" y="21"/>
                    </a:lnTo>
                    <a:lnTo>
                      <a:pt x="29" y="20"/>
                    </a:lnTo>
                    <a:lnTo>
                      <a:pt x="31" y="19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1" y="11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2" y="5"/>
                    </a:lnTo>
                    <a:lnTo>
                      <a:pt x="7" y="5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4216"/>
              <p:cNvSpPr>
                <a:spLocks/>
              </p:cNvSpPr>
              <p:nvPr/>
            </p:nvSpPr>
            <p:spPr bwMode="auto">
              <a:xfrm>
                <a:off x="2572" y="2215"/>
                <a:ext cx="38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5"/>
                  </a:cxn>
                  <a:cxn ang="0">
                    <a:pos x="7" y="5"/>
                  </a:cxn>
                  <a:cxn ang="0">
                    <a:pos x="7" y="21"/>
                  </a:cxn>
                  <a:cxn ang="0">
                    <a:pos x="34" y="21"/>
                  </a:cxn>
                  <a:cxn ang="0">
                    <a:pos x="34" y="28"/>
                  </a:cxn>
                  <a:cxn ang="0">
                    <a:pos x="7" y="28"/>
                  </a:cxn>
                  <a:cxn ang="0">
                    <a:pos x="7" y="45"/>
                  </a:cxn>
                  <a:cxn ang="0">
                    <a:pos x="38" y="45"/>
                  </a:cxn>
                  <a:cxn ang="0">
                    <a:pos x="38" y="51"/>
                  </a:cxn>
                  <a:cxn ang="0">
                    <a:pos x="0" y="51"/>
                  </a:cxn>
                </a:cxnLst>
                <a:rect l="0" t="0" r="r" b="b"/>
                <a:pathLst>
                  <a:path w="38" h="51">
                    <a:moveTo>
                      <a:pt x="0" y="51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7" y="5"/>
                    </a:lnTo>
                    <a:lnTo>
                      <a:pt x="7" y="21"/>
                    </a:lnTo>
                    <a:lnTo>
                      <a:pt x="34" y="21"/>
                    </a:lnTo>
                    <a:lnTo>
                      <a:pt x="34" y="28"/>
                    </a:lnTo>
                    <a:lnTo>
                      <a:pt x="7" y="28"/>
                    </a:lnTo>
                    <a:lnTo>
                      <a:pt x="7" y="45"/>
                    </a:lnTo>
                    <a:lnTo>
                      <a:pt x="38" y="45"/>
                    </a:lnTo>
                    <a:lnTo>
                      <a:pt x="38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4217"/>
              <p:cNvSpPr>
                <a:spLocks/>
              </p:cNvSpPr>
              <p:nvPr/>
            </p:nvSpPr>
            <p:spPr bwMode="auto">
              <a:xfrm>
                <a:off x="2617" y="2214"/>
                <a:ext cx="48" cy="53"/>
              </a:xfrm>
              <a:custGeom>
                <a:avLst/>
                <a:gdLst/>
                <a:ahLst/>
                <a:cxnLst>
                  <a:cxn ang="0">
                    <a:pos x="27" y="32"/>
                  </a:cxn>
                  <a:cxn ang="0">
                    <a:pos x="27" y="26"/>
                  </a:cxn>
                  <a:cxn ang="0">
                    <a:pos x="48" y="26"/>
                  </a:cxn>
                  <a:cxn ang="0">
                    <a:pos x="48" y="45"/>
                  </a:cxn>
                  <a:cxn ang="0">
                    <a:pos x="42" y="49"/>
                  </a:cxn>
                  <a:cxn ang="0">
                    <a:pos x="38" y="51"/>
                  </a:cxn>
                  <a:cxn ang="0">
                    <a:pos x="32" y="52"/>
                  </a:cxn>
                  <a:cxn ang="0">
                    <a:pos x="27" y="53"/>
                  </a:cxn>
                  <a:cxn ang="0">
                    <a:pos x="22" y="52"/>
                  </a:cxn>
                  <a:cxn ang="0">
                    <a:pos x="17" y="51"/>
                  </a:cxn>
                  <a:cxn ang="0">
                    <a:pos x="13" y="50"/>
                  </a:cxn>
                  <a:cxn ang="0">
                    <a:pos x="9" y="48"/>
                  </a:cxn>
                  <a:cxn ang="0">
                    <a:pos x="5" y="44"/>
                  </a:cxn>
                  <a:cxn ang="0">
                    <a:pos x="3" y="40"/>
                  </a:cxn>
                  <a:cxn ang="0">
                    <a:pos x="2" y="36"/>
                  </a:cxn>
                  <a:cxn ang="0">
                    <a:pos x="1" y="32"/>
                  </a:cxn>
                  <a:cxn ang="0">
                    <a:pos x="0" y="26"/>
                  </a:cxn>
                  <a:cxn ang="0">
                    <a:pos x="1" y="20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17" y="2"/>
                  </a:cxn>
                  <a:cxn ang="0">
                    <a:pos x="21" y="1"/>
                  </a:cxn>
                  <a:cxn ang="0">
                    <a:pos x="25" y="0"/>
                  </a:cxn>
                  <a:cxn ang="0">
                    <a:pos x="31" y="1"/>
                  </a:cxn>
                  <a:cxn ang="0">
                    <a:pos x="36" y="2"/>
                  </a:cxn>
                  <a:cxn ang="0">
                    <a:pos x="40" y="4"/>
                  </a:cxn>
                  <a:cxn ang="0">
                    <a:pos x="43" y="6"/>
                  </a:cxn>
                  <a:cxn ang="0">
                    <a:pos x="46" y="11"/>
                  </a:cxn>
                  <a:cxn ang="0">
                    <a:pos x="47" y="15"/>
                  </a:cxn>
                  <a:cxn ang="0">
                    <a:pos x="41" y="17"/>
                  </a:cxn>
                  <a:cxn ang="0">
                    <a:pos x="40" y="13"/>
                  </a:cxn>
                  <a:cxn ang="0">
                    <a:pos x="38" y="11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30" y="6"/>
                  </a:cxn>
                  <a:cxn ang="0">
                    <a:pos x="25" y="6"/>
                  </a:cxn>
                  <a:cxn ang="0">
                    <a:pos x="2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12" y="11"/>
                  </a:cxn>
                  <a:cxn ang="0">
                    <a:pos x="10" y="13"/>
                  </a:cxn>
                  <a:cxn ang="0">
                    <a:pos x="9" y="16"/>
                  </a:cxn>
                  <a:cxn ang="0">
                    <a:pos x="8" y="21"/>
                  </a:cxn>
                  <a:cxn ang="0">
                    <a:pos x="7" y="26"/>
                  </a:cxn>
                  <a:cxn ang="0">
                    <a:pos x="8" y="31"/>
                  </a:cxn>
                  <a:cxn ang="0">
                    <a:pos x="8" y="34"/>
                  </a:cxn>
                  <a:cxn ang="0">
                    <a:pos x="9" y="37"/>
                  </a:cxn>
                  <a:cxn ang="0">
                    <a:pos x="11" y="41"/>
                  </a:cxn>
                  <a:cxn ang="0">
                    <a:pos x="13" y="43"/>
                  </a:cxn>
                  <a:cxn ang="0">
                    <a:pos x="17" y="44"/>
                  </a:cxn>
                  <a:cxn ang="0">
                    <a:pos x="21" y="46"/>
                  </a:cxn>
                  <a:cxn ang="0">
                    <a:pos x="25" y="46"/>
                  </a:cxn>
                  <a:cxn ang="0">
                    <a:pos x="30" y="46"/>
                  </a:cxn>
                  <a:cxn ang="0">
                    <a:pos x="34" y="45"/>
                  </a:cxn>
                  <a:cxn ang="0">
                    <a:pos x="39" y="43"/>
                  </a:cxn>
                  <a:cxn ang="0">
                    <a:pos x="41" y="42"/>
                  </a:cxn>
                  <a:cxn ang="0">
                    <a:pos x="41" y="32"/>
                  </a:cxn>
                  <a:cxn ang="0">
                    <a:pos x="27" y="32"/>
                  </a:cxn>
                </a:cxnLst>
                <a:rect l="0" t="0" r="r" b="b"/>
                <a:pathLst>
                  <a:path w="48" h="53">
                    <a:moveTo>
                      <a:pt x="27" y="32"/>
                    </a:moveTo>
                    <a:lnTo>
                      <a:pt x="27" y="26"/>
                    </a:lnTo>
                    <a:lnTo>
                      <a:pt x="48" y="26"/>
                    </a:lnTo>
                    <a:lnTo>
                      <a:pt x="48" y="45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2" y="52"/>
                    </a:lnTo>
                    <a:lnTo>
                      <a:pt x="27" y="53"/>
                    </a:lnTo>
                    <a:lnTo>
                      <a:pt x="22" y="52"/>
                    </a:lnTo>
                    <a:lnTo>
                      <a:pt x="17" y="51"/>
                    </a:lnTo>
                    <a:lnTo>
                      <a:pt x="13" y="50"/>
                    </a:lnTo>
                    <a:lnTo>
                      <a:pt x="9" y="48"/>
                    </a:lnTo>
                    <a:lnTo>
                      <a:pt x="5" y="44"/>
                    </a:lnTo>
                    <a:lnTo>
                      <a:pt x="3" y="40"/>
                    </a:lnTo>
                    <a:lnTo>
                      <a:pt x="2" y="36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1" y="20"/>
                    </a:lnTo>
                    <a:lnTo>
                      <a:pt x="3" y="13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1" y="1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3" y="6"/>
                    </a:lnTo>
                    <a:lnTo>
                      <a:pt x="46" y="11"/>
                    </a:lnTo>
                    <a:lnTo>
                      <a:pt x="47" y="15"/>
                    </a:lnTo>
                    <a:lnTo>
                      <a:pt x="41" y="17"/>
                    </a:lnTo>
                    <a:lnTo>
                      <a:pt x="40" y="13"/>
                    </a:lnTo>
                    <a:lnTo>
                      <a:pt x="38" y="11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8" y="21"/>
                    </a:lnTo>
                    <a:lnTo>
                      <a:pt x="7" y="26"/>
                    </a:lnTo>
                    <a:lnTo>
                      <a:pt x="8" y="31"/>
                    </a:lnTo>
                    <a:lnTo>
                      <a:pt x="8" y="34"/>
                    </a:lnTo>
                    <a:lnTo>
                      <a:pt x="9" y="37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7" y="44"/>
                    </a:lnTo>
                    <a:lnTo>
                      <a:pt x="21" y="46"/>
                    </a:lnTo>
                    <a:lnTo>
                      <a:pt x="25" y="46"/>
                    </a:lnTo>
                    <a:lnTo>
                      <a:pt x="30" y="46"/>
                    </a:lnTo>
                    <a:lnTo>
                      <a:pt x="34" y="45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1" y="32"/>
                    </a:lnTo>
                    <a:lnTo>
                      <a:pt x="2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4218"/>
              <p:cNvSpPr>
                <a:spLocks noChangeArrowheads="1"/>
              </p:cNvSpPr>
              <p:nvPr/>
            </p:nvSpPr>
            <p:spPr bwMode="auto">
              <a:xfrm>
                <a:off x="2676" y="2215"/>
                <a:ext cx="7" cy="5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4219"/>
              <p:cNvSpPr>
                <a:spLocks noEditPoints="1"/>
              </p:cNvSpPr>
              <p:nvPr/>
            </p:nvSpPr>
            <p:spPr bwMode="auto">
              <a:xfrm>
                <a:off x="2693" y="2214"/>
                <a:ext cx="49" cy="5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" y="15"/>
                  </a:cxn>
                  <a:cxn ang="0">
                    <a:pos x="6" y="7"/>
                  </a:cxn>
                  <a:cxn ang="0">
                    <a:pos x="11" y="4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1"/>
                  </a:cxn>
                  <a:cxn ang="0">
                    <a:pos x="33" y="2"/>
                  </a:cxn>
                  <a:cxn ang="0">
                    <a:pos x="37" y="3"/>
                  </a:cxn>
                  <a:cxn ang="0">
                    <a:pos x="40" y="6"/>
                  </a:cxn>
                  <a:cxn ang="0">
                    <a:pos x="43" y="8"/>
                  </a:cxn>
                  <a:cxn ang="0">
                    <a:pos x="45" y="13"/>
                  </a:cxn>
                  <a:cxn ang="0">
                    <a:pos x="47" y="17"/>
                  </a:cxn>
                  <a:cxn ang="0">
                    <a:pos x="48" y="22"/>
                  </a:cxn>
                  <a:cxn ang="0">
                    <a:pos x="49" y="26"/>
                  </a:cxn>
                  <a:cxn ang="0">
                    <a:pos x="48" y="32"/>
                  </a:cxn>
                  <a:cxn ang="0">
                    <a:pos x="47" y="36"/>
                  </a:cxn>
                  <a:cxn ang="0">
                    <a:pos x="45" y="41"/>
                  </a:cxn>
                  <a:cxn ang="0">
                    <a:pos x="43" y="44"/>
                  </a:cxn>
                  <a:cxn ang="0">
                    <a:pos x="40" y="48"/>
                  </a:cxn>
                  <a:cxn ang="0">
                    <a:pos x="37" y="50"/>
                  </a:cxn>
                  <a:cxn ang="0">
                    <a:pos x="31" y="52"/>
                  </a:cxn>
                  <a:cxn ang="0">
                    <a:pos x="24" y="53"/>
                  </a:cxn>
                  <a:cxn ang="0">
                    <a:pos x="20" y="52"/>
                  </a:cxn>
                  <a:cxn ang="0">
                    <a:pos x="15" y="51"/>
                  </a:cxn>
                  <a:cxn ang="0">
                    <a:pos x="12" y="50"/>
                  </a:cxn>
                  <a:cxn ang="0">
                    <a:pos x="8" y="46"/>
                  </a:cxn>
                  <a:cxn ang="0">
                    <a:pos x="5" y="43"/>
                  </a:cxn>
                  <a:cxn ang="0">
                    <a:pos x="3" y="40"/>
                  </a:cxn>
                  <a:cxn ang="0">
                    <a:pos x="1" y="33"/>
                  </a:cxn>
                  <a:cxn ang="0">
                    <a:pos x="0" y="27"/>
                  </a:cxn>
                  <a:cxn ang="0">
                    <a:pos x="6" y="27"/>
                  </a:cxn>
                  <a:cxn ang="0">
                    <a:pos x="8" y="33"/>
                  </a:cxn>
                  <a:cxn ang="0">
                    <a:pos x="9" y="37"/>
                  </a:cxn>
                  <a:cxn ang="0">
                    <a:pos x="12" y="42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29" y="46"/>
                  </a:cxn>
                  <a:cxn ang="0">
                    <a:pos x="33" y="44"/>
                  </a:cxn>
                  <a:cxn ang="0">
                    <a:pos x="37" y="42"/>
                  </a:cxn>
                  <a:cxn ang="0">
                    <a:pos x="40" y="37"/>
                  </a:cxn>
                  <a:cxn ang="0">
                    <a:pos x="41" y="32"/>
                  </a:cxn>
                  <a:cxn ang="0">
                    <a:pos x="42" y="26"/>
                  </a:cxn>
                  <a:cxn ang="0">
                    <a:pos x="41" y="21"/>
                  </a:cxn>
                  <a:cxn ang="0">
                    <a:pos x="40" y="15"/>
                  </a:cxn>
                  <a:cxn ang="0">
                    <a:pos x="37" y="12"/>
                  </a:cxn>
                  <a:cxn ang="0">
                    <a:pos x="33" y="8"/>
                  </a:cxn>
                  <a:cxn ang="0">
                    <a:pos x="29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5" y="8"/>
                  </a:cxn>
                  <a:cxn ang="0">
                    <a:pos x="12" y="11"/>
                  </a:cxn>
                  <a:cxn ang="0">
                    <a:pos x="10" y="14"/>
                  </a:cxn>
                  <a:cxn ang="0">
                    <a:pos x="8" y="17"/>
                  </a:cxn>
                  <a:cxn ang="0">
                    <a:pos x="8" y="22"/>
                  </a:cxn>
                  <a:cxn ang="0">
                    <a:pos x="6" y="27"/>
                  </a:cxn>
                </a:cxnLst>
                <a:rect l="0" t="0" r="r" b="b"/>
                <a:pathLst>
                  <a:path w="49" h="53">
                    <a:moveTo>
                      <a:pt x="0" y="27"/>
                    </a:moveTo>
                    <a:lnTo>
                      <a:pt x="2" y="15"/>
                    </a:lnTo>
                    <a:lnTo>
                      <a:pt x="6" y="7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8"/>
                    </a:lnTo>
                    <a:lnTo>
                      <a:pt x="45" y="13"/>
                    </a:lnTo>
                    <a:lnTo>
                      <a:pt x="47" y="17"/>
                    </a:lnTo>
                    <a:lnTo>
                      <a:pt x="48" y="22"/>
                    </a:lnTo>
                    <a:lnTo>
                      <a:pt x="49" y="26"/>
                    </a:lnTo>
                    <a:lnTo>
                      <a:pt x="48" y="32"/>
                    </a:lnTo>
                    <a:lnTo>
                      <a:pt x="47" y="36"/>
                    </a:lnTo>
                    <a:lnTo>
                      <a:pt x="45" y="41"/>
                    </a:lnTo>
                    <a:lnTo>
                      <a:pt x="43" y="44"/>
                    </a:lnTo>
                    <a:lnTo>
                      <a:pt x="40" y="48"/>
                    </a:lnTo>
                    <a:lnTo>
                      <a:pt x="37" y="50"/>
                    </a:lnTo>
                    <a:lnTo>
                      <a:pt x="31" y="52"/>
                    </a:lnTo>
                    <a:lnTo>
                      <a:pt x="24" y="53"/>
                    </a:lnTo>
                    <a:lnTo>
                      <a:pt x="20" y="52"/>
                    </a:lnTo>
                    <a:lnTo>
                      <a:pt x="15" y="51"/>
                    </a:lnTo>
                    <a:lnTo>
                      <a:pt x="12" y="50"/>
                    </a:lnTo>
                    <a:lnTo>
                      <a:pt x="8" y="46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" y="33"/>
                    </a:lnTo>
                    <a:lnTo>
                      <a:pt x="0" y="27"/>
                    </a:lnTo>
                    <a:close/>
                    <a:moveTo>
                      <a:pt x="6" y="27"/>
                    </a:moveTo>
                    <a:lnTo>
                      <a:pt x="8" y="33"/>
                    </a:lnTo>
                    <a:lnTo>
                      <a:pt x="9" y="37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7" y="42"/>
                    </a:lnTo>
                    <a:lnTo>
                      <a:pt x="40" y="37"/>
                    </a:lnTo>
                    <a:lnTo>
                      <a:pt x="41" y="32"/>
                    </a:lnTo>
                    <a:lnTo>
                      <a:pt x="42" y="26"/>
                    </a:lnTo>
                    <a:lnTo>
                      <a:pt x="41" y="21"/>
                    </a:lnTo>
                    <a:lnTo>
                      <a:pt x="40" y="15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4220"/>
              <p:cNvSpPr>
                <a:spLocks/>
              </p:cNvSpPr>
              <p:nvPr/>
            </p:nvSpPr>
            <p:spPr bwMode="auto">
              <a:xfrm>
                <a:off x="2751" y="2215"/>
                <a:ext cx="40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33" y="4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0" y="51"/>
                  </a:cxn>
                  <a:cxn ang="0">
                    <a:pos x="32" y="51"/>
                  </a:cxn>
                  <a:cxn ang="0">
                    <a:pos x="6" y="11"/>
                  </a:cxn>
                  <a:cxn ang="0">
                    <a:pos x="6" y="51"/>
                  </a:cxn>
                  <a:cxn ang="0">
                    <a:pos x="0" y="51"/>
                  </a:cxn>
                </a:cxnLst>
                <a:rect l="0" t="0" r="r" b="b"/>
                <a:pathLst>
                  <a:path w="40" h="51">
                    <a:moveTo>
                      <a:pt x="0" y="51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3" y="4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51"/>
                    </a:lnTo>
                    <a:lnTo>
                      <a:pt x="32" y="51"/>
                    </a:lnTo>
                    <a:lnTo>
                      <a:pt x="6" y="11"/>
                    </a:lnTo>
                    <a:lnTo>
                      <a:pt x="6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4221"/>
              <p:cNvSpPr>
                <a:spLocks/>
              </p:cNvSpPr>
              <p:nvPr/>
            </p:nvSpPr>
            <p:spPr bwMode="auto">
              <a:xfrm>
                <a:off x="2818" y="2215"/>
                <a:ext cx="41" cy="51"/>
              </a:xfrm>
              <a:custGeom>
                <a:avLst/>
                <a:gdLst/>
                <a:ahLst/>
                <a:cxnLst>
                  <a:cxn ang="0">
                    <a:pos x="18" y="51"/>
                  </a:cxn>
                  <a:cxn ang="0">
                    <a:pos x="18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24" y="5"/>
                  </a:cxn>
                  <a:cxn ang="0">
                    <a:pos x="24" y="51"/>
                  </a:cxn>
                  <a:cxn ang="0">
                    <a:pos x="18" y="51"/>
                  </a:cxn>
                </a:cxnLst>
                <a:rect l="0" t="0" r="r" b="b"/>
                <a:pathLst>
                  <a:path w="41" h="51">
                    <a:moveTo>
                      <a:pt x="18" y="51"/>
                    </a:move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24" y="5"/>
                    </a:lnTo>
                    <a:lnTo>
                      <a:pt x="24" y="51"/>
                    </a:lnTo>
                    <a:lnTo>
                      <a:pt x="18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4222"/>
              <p:cNvSpPr>
                <a:spLocks/>
              </p:cNvSpPr>
              <p:nvPr/>
            </p:nvSpPr>
            <p:spPr bwMode="auto">
              <a:xfrm>
                <a:off x="2867" y="2215"/>
                <a:ext cx="39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32" y="21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32" y="51"/>
                  </a:cxn>
                  <a:cxn ang="0">
                    <a:pos x="32" y="26"/>
                  </a:cxn>
                  <a:cxn ang="0">
                    <a:pos x="6" y="26"/>
                  </a:cxn>
                  <a:cxn ang="0">
                    <a:pos x="6" y="51"/>
                  </a:cxn>
                  <a:cxn ang="0">
                    <a:pos x="0" y="51"/>
                  </a:cxn>
                </a:cxnLst>
                <a:rect l="0" t="0" r="r" b="b"/>
                <a:pathLst>
                  <a:path w="39" h="51">
                    <a:moveTo>
                      <a:pt x="0" y="5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1"/>
                    </a:lnTo>
                    <a:lnTo>
                      <a:pt x="32" y="21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39" y="51"/>
                    </a:lnTo>
                    <a:lnTo>
                      <a:pt x="32" y="51"/>
                    </a:lnTo>
                    <a:lnTo>
                      <a:pt x="32" y="26"/>
                    </a:lnTo>
                    <a:lnTo>
                      <a:pt x="6" y="26"/>
                    </a:lnTo>
                    <a:lnTo>
                      <a:pt x="6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4223"/>
              <p:cNvSpPr>
                <a:spLocks noEditPoints="1"/>
              </p:cNvSpPr>
              <p:nvPr/>
            </p:nvSpPr>
            <p:spPr bwMode="auto">
              <a:xfrm>
                <a:off x="2911" y="2215"/>
                <a:ext cx="48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48" y="51"/>
                  </a:cxn>
                  <a:cxn ang="0">
                    <a:pos x="41" y="51"/>
                  </a:cxn>
                  <a:cxn ang="0">
                    <a:pos x="35" y="35"/>
                  </a:cxn>
                  <a:cxn ang="0">
                    <a:pos x="13" y="35"/>
                  </a:cxn>
                  <a:cxn ang="0">
                    <a:pos x="7" y="51"/>
                  </a:cxn>
                  <a:cxn ang="0">
                    <a:pos x="0" y="51"/>
                  </a:cxn>
                  <a:cxn ang="0">
                    <a:pos x="15" y="30"/>
                  </a:cxn>
                  <a:cxn ang="0">
                    <a:pos x="33" y="30"/>
                  </a:cxn>
                  <a:cxn ang="0">
                    <a:pos x="28" y="15"/>
                  </a:cxn>
                  <a:cxn ang="0">
                    <a:pos x="26" y="10"/>
                  </a:cxn>
                  <a:cxn ang="0">
                    <a:pos x="24" y="5"/>
                  </a:cxn>
                  <a:cxn ang="0">
                    <a:pos x="23" y="10"/>
                  </a:cxn>
                  <a:cxn ang="0">
                    <a:pos x="20" y="15"/>
                  </a:cxn>
                  <a:cxn ang="0">
                    <a:pos x="15" y="30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20" y="0"/>
                    </a:lnTo>
                    <a:lnTo>
                      <a:pt x="27" y="0"/>
                    </a:lnTo>
                    <a:lnTo>
                      <a:pt x="48" y="51"/>
                    </a:lnTo>
                    <a:lnTo>
                      <a:pt x="41" y="51"/>
                    </a:lnTo>
                    <a:lnTo>
                      <a:pt x="35" y="35"/>
                    </a:lnTo>
                    <a:lnTo>
                      <a:pt x="13" y="35"/>
                    </a:lnTo>
                    <a:lnTo>
                      <a:pt x="7" y="51"/>
                    </a:lnTo>
                    <a:lnTo>
                      <a:pt x="0" y="51"/>
                    </a:lnTo>
                    <a:close/>
                    <a:moveTo>
                      <a:pt x="15" y="30"/>
                    </a:moveTo>
                    <a:lnTo>
                      <a:pt x="33" y="30"/>
                    </a:lnTo>
                    <a:lnTo>
                      <a:pt x="28" y="15"/>
                    </a:lnTo>
                    <a:lnTo>
                      <a:pt x="26" y="10"/>
                    </a:lnTo>
                    <a:lnTo>
                      <a:pt x="24" y="5"/>
                    </a:lnTo>
                    <a:lnTo>
                      <a:pt x="23" y="10"/>
                    </a:lnTo>
                    <a:lnTo>
                      <a:pt x="2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4224"/>
              <p:cNvSpPr>
                <a:spLocks/>
              </p:cNvSpPr>
              <p:nvPr/>
            </p:nvSpPr>
            <p:spPr bwMode="auto">
              <a:xfrm>
                <a:off x="2960" y="2215"/>
                <a:ext cx="42" cy="51"/>
              </a:xfrm>
              <a:custGeom>
                <a:avLst/>
                <a:gdLst/>
                <a:ahLst/>
                <a:cxnLst>
                  <a:cxn ang="0">
                    <a:pos x="18" y="51"/>
                  </a:cxn>
                  <a:cxn ang="0">
                    <a:pos x="18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5"/>
                  </a:cxn>
                  <a:cxn ang="0">
                    <a:pos x="25" y="5"/>
                  </a:cxn>
                  <a:cxn ang="0">
                    <a:pos x="25" y="51"/>
                  </a:cxn>
                  <a:cxn ang="0">
                    <a:pos x="18" y="51"/>
                  </a:cxn>
                </a:cxnLst>
                <a:rect l="0" t="0" r="r" b="b"/>
                <a:pathLst>
                  <a:path w="42" h="51">
                    <a:moveTo>
                      <a:pt x="18" y="51"/>
                    </a:move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25" y="5"/>
                    </a:lnTo>
                    <a:lnTo>
                      <a:pt x="25" y="51"/>
                    </a:lnTo>
                    <a:lnTo>
                      <a:pt x="18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4225"/>
              <p:cNvSpPr>
                <a:spLocks/>
              </p:cNvSpPr>
              <p:nvPr/>
            </p:nvSpPr>
            <p:spPr bwMode="auto">
              <a:xfrm>
                <a:off x="3027" y="2214"/>
                <a:ext cx="47" cy="53"/>
              </a:xfrm>
              <a:custGeom>
                <a:avLst/>
                <a:gdLst/>
                <a:ahLst/>
                <a:cxnLst>
                  <a:cxn ang="0">
                    <a:pos x="26" y="32"/>
                  </a:cxn>
                  <a:cxn ang="0">
                    <a:pos x="26" y="26"/>
                  </a:cxn>
                  <a:cxn ang="0">
                    <a:pos x="47" y="26"/>
                  </a:cxn>
                  <a:cxn ang="0">
                    <a:pos x="47" y="45"/>
                  </a:cxn>
                  <a:cxn ang="0">
                    <a:pos x="43" y="49"/>
                  </a:cxn>
                  <a:cxn ang="0">
                    <a:pos x="37" y="51"/>
                  </a:cxn>
                  <a:cxn ang="0">
                    <a:pos x="32" y="52"/>
                  </a:cxn>
                  <a:cxn ang="0">
                    <a:pos x="26" y="53"/>
                  </a:cxn>
                  <a:cxn ang="0">
                    <a:pos x="22" y="52"/>
                  </a:cxn>
                  <a:cxn ang="0">
                    <a:pos x="17" y="51"/>
                  </a:cxn>
                  <a:cxn ang="0">
                    <a:pos x="13" y="50"/>
                  </a:cxn>
                  <a:cxn ang="0">
                    <a:pos x="8" y="48"/>
                  </a:cxn>
                  <a:cxn ang="0">
                    <a:pos x="6" y="44"/>
                  </a:cxn>
                  <a:cxn ang="0">
                    <a:pos x="4" y="40"/>
                  </a:cxn>
                  <a:cxn ang="0">
                    <a:pos x="2" y="36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0" y="20"/>
                  </a:cxn>
                  <a:cxn ang="0">
                    <a:pos x="3" y="13"/>
                  </a:cxn>
                  <a:cxn ang="0">
                    <a:pos x="6" y="8"/>
                  </a:cxn>
                  <a:cxn ang="0">
                    <a:pos x="8" y="5"/>
                  </a:cxn>
                  <a:cxn ang="0">
                    <a:pos x="13" y="3"/>
                  </a:cxn>
                  <a:cxn ang="0">
                    <a:pos x="16" y="2"/>
                  </a:cxn>
                  <a:cxn ang="0">
                    <a:pos x="20" y="1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6" y="2"/>
                  </a:cxn>
                  <a:cxn ang="0">
                    <a:pos x="39" y="4"/>
                  </a:cxn>
                  <a:cxn ang="0">
                    <a:pos x="43" y="6"/>
                  </a:cxn>
                  <a:cxn ang="0">
                    <a:pos x="45" y="11"/>
                  </a:cxn>
                  <a:cxn ang="0">
                    <a:pos x="47" y="15"/>
                  </a:cxn>
                  <a:cxn ang="0">
                    <a:pos x="41" y="17"/>
                  </a:cxn>
                  <a:cxn ang="0">
                    <a:pos x="39" y="13"/>
                  </a:cxn>
                  <a:cxn ang="0">
                    <a:pos x="38" y="11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29" y="6"/>
                  </a:cxn>
                  <a:cxn ang="0">
                    <a:pos x="26" y="6"/>
                  </a:cxn>
                  <a:cxn ang="0">
                    <a:pos x="22" y="6"/>
                  </a:cxn>
                  <a:cxn ang="0">
                    <a:pos x="17" y="7"/>
                  </a:cxn>
                  <a:cxn ang="0">
                    <a:pos x="15" y="8"/>
                  </a:cxn>
                  <a:cxn ang="0">
                    <a:pos x="12" y="11"/>
                  </a:cxn>
                  <a:cxn ang="0">
                    <a:pos x="10" y="13"/>
                  </a:cxn>
                  <a:cxn ang="0">
                    <a:pos x="8" y="16"/>
                  </a:cxn>
                  <a:cxn ang="0">
                    <a:pos x="7" y="21"/>
                  </a:cxn>
                  <a:cxn ang="0">
                    <a:pos x="7" y="26"/>
                  </a:cxn>
                  <a:cxn ang="0">
                    <a:pos x="7" y="31"/>
                  </a:cxn>
                  <a:cxn ang="0">
                    <a:pos x="8" y="34"/>
                  </a:cxn>
                  <a:cxn ang="0">
                    <a:pos x="9" y="37"/>
                  </a:cxn>
                  <a:cxn ang="0">
                    <a:pos x="10" y="41"/>
                  </a:cxn>
                  <a:cxn ang="0">
                    <a:pos x="14" y="43"/>
                  </a:cxn>
                  <a:cxn ang="0">
                    <a:pos x="16" y="44"/>
                  </a:cxn>
                  <a:cxn ang="0">
                    <a:pos x="20" y="46"/>
                  </a:cxn>
                  <a:cxn ang="0">
                    <a:pos x="26" y="46"/>
                  </a:cxn>
                  <a:cxn ang="0">
                    <a:pos x="31" y="46"/>
                  </a:cxn>
                  <a:cxn ang="0">
                    <a:pos x="35" y="45"/>
                  </a:cxn>
                  <a:cxn ang="0">
                    <a:pos x="38" y="43"/>
                  </a:cxn>
                  <a:cxn ang="0">
                    <a:pos x="41" y="42"/>
                  </a:cxn>
                  <a:cxn ang="0">
                    <a:pos x="41" y="32"/>
                  </a:cxn>
                  <a:cxn ang="0">
                    <a:pos x="26" y="32"/>
                  </a:cxn>
                </a:cxnLst>
                <a:rect l="0" t="0" r="r" b="b"/>
                <a:pathLst>
                  <a:path w="47" h="53">
                    <a:moveTo>
                      <a:pt x="26" y="32"/>
                    </a:moveTo>
                    <a:lnTo>
                      <a:pt x="26" y="26"/>
                    </a:lnTo>
                    <a:lnTo>
                      <a:pt x="47" y="26"/>
                    </a:lnTo>
                    <a:lnTo>
                      <a:pt x="47" y="45"/>
                    </a:lnTo>
                    <a:lnTo>
                      <a:pt x="43" y="49"/>
                    </a:lnTo>
                    <a:lnTo>
                      <a:pt x="37" y="51"/>
                    </a:lnTo>
                    <a:lnTo>
                      <a:pt x="32" y="52"/>
                    </a:lnTo>
                    <a:lnTo>
                      <a:pt x="26" y="53"/>
                    </a:lnTo>
                    <a:lnTo>
                      <a:pt x="22" y="52"/>
                    </a:lnTo>
                    <a:lnTo>
                      <a:pt x="17" y="51"/>
                    </a:lnTo>
                    <a:lnTo>
                      <a:pt x="13" y="50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6" y="2"/>
                    </a:lnTo>
                    <a:lnTo>
                      <a:pt x="39" y="4"/>
                    </a:lnTo>
                    <a:lnTo>
                      <a:pt x="43" y="6"/>
                    </a:lnTo>
                    <a:lnTo>
                      <a:pt x="45" y="11"/>
                    </a:lnTo>
                    <a:lnTo>
                      <a:pt x="47" y="15"/>
                    </a:lnTo>
                    <a:lnTo>
                      <a:pt x="41" y="17"/>
                    </a:lnTo>
                    <a:lnTo>
                      <a:pt x="39" y="13"/>
                    </a:lnTo>
                    <a:lnTo>
                      <a:pt x="38" y="11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7" y="21"/>
                    </a:lnTo>
                    <a:lnTo>
                      <a:pt x="7" y="26"/>
                    </a:lnTo>
                    <a:lnTo>
                      <a:pt x="7" y="31"/>
                    </a:lnTo>
                    <a:lnTo>
                      <a:pt x="8" y="34"/>
                    </a:lnTo>
                    <a:lnTo>
                      <a:pt x="9" y="37"/>
                    </a:lnTo>
                    <a:lnTo>
                      <a:pt x="10" y="41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35" y="45"/>
                    </a:lnTo>
                    <a:lnTo>
                      <a:pt x="38" y="43"/>
                    </a:lnTo>
                    <a:lnTo>
                      <a:pt x="41" y="42"/>
                    </a:lnTo>
                    <a:lnTo>
                      <a:pt x="41" y="32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4226"/>
              <p:cNvSpPr>
                <a:spLocks noChangeArrowheads="1"/>
              </p:cNvSpPr>
              <p:nvPr/>
            </p:nvSpPr>
            <p:spPr bwMode="auto">
              <a:xfrm>
                <a:off x="3085" y="2215"/>
                <a:ext cx="7" cy="5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4227"/>
              <p:cNvSpPr>
                <a:spLocks/>
              </p:cNvSpPr>
              <p:nvPr/>
            </p:nvSpPr>
            <p:spPr bwMode="auto">
              <a:xfrm>
                <a:off x="3100" y="2215"/>
                <a:ext cx="47" cy="51"/>
              </a:xfrm>
              <a:custGeom>
                <a:avLst/>
                <a:gdLst/>
                <a:ahLst/>
                <a:cxnLst>
                  <a:cxn ang="0">
                    <a:pos x="20" y="51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0" y="36"/>
                  </a:cxn>
                  <a:cxn ang="0">
                    <a:pos x="22" y="41"/>
                  </a:cxn>
                  <a:cxn ang="0">
                    <a:pos x="23" y="44"/>
                  </a:cxn>
                  <a:cxn ang="0">
                    <a:pos x="24" y="41"/>
                  </a:cxn>
                  <a:cxn ang="0">
                    <a:pos x="26" y="36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8" y="51"/>
                  </a:cxn>
                  <a:cxn ang="0">
                    <a:pos x="20" y="51"/>
                  </a:cxn>
                </a:cxnLst>
                <a:rect l="0" t="0" r="r" b="b"/>
                <a:pathLst>
                  <a:path w="47" h="51">
                    <a:moveTo>
                      <a:pt x="20" y="5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36"/>
                    </a:lnTo>
                    <a:lnTo>
                      <a:pt x="22" y="41"/>
                    </a:lnTo>
                    <a:lnTo>
                      <a:pt x="23" y="44"/>
                    </a:lnTo>
                    <a:lnTo>
                      <a:pt x="24" y="41"/>
                    </a:lnTo>
                    <a:lnTo>
                      <a:pt x="26" y="36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28" y="51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4228"/>
              <p:cNvSpPr>
                <a:spLocks/>
              </p:cNvSpPr>
              <p:nvPr/>
            </p:nvSpPr>
            <p:spPr bwMode="auto">
              <a:xfrm>
                <a:off x="3152" y="2215"/>
                <a:ext cx="38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7" y="5"/>
                  </a:cxn>
                  <a:cxn ang="0">
                    <a:pos x="7" y="21"/>
                  </a:cxn>
                  <a:cxn ang="0">
                    <a:pos x="35" y="21"/>
                  </a:cxn>
                  <a:cxn ang="0">
                    <a:pos x="35" y="28"/>
                  </a:cxn>
                  <a:cxn ang="0">
                    <a:pos x="7" y="28"/>
                  </a:cxn>
                  <a:cxn ang="0">
                    <a:pos x="7" y="45"/>
                  </a:cxn>
                  <a:cxn ang="0">
                    <a:pos x="38" y="45"/>
                  </a:cxn>
                  <a:cxn ang="0">
                    <a:pos x="38" y="51"/>
                  </a:cxn>
                  <a:cxn ang="0">
                    <a:pos x="0" y="51"/>
                  </a:cxn>
                </a:cxnLst>
                <a:rect l="0" t="0" r="r" b="b"/>
                <a:pathLst>
                  <a:path w="38" h="51">
                    <a:moveTo>
                      <a:pt x="0" y="51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37" y="5"/>
                    </a:lnTo>
                    <a:lnTo>
                      <a:pt x="7" y="5"/>
                    </a:lnTo>
                    <a:lnTo>
                      <a:pt x="7" y="21"/>
                    </a:lnTo>
                    <a:lnTo>
                      <a:pt x="35" y="21"/>
                    </a:lnTo>
                    <a:lnTo>
                      <a:pt x="35" y="28"/>
                    </a:lnTo>
                    <a:lnTo>
                      <a:pt x="7" y="28"/>
                    </a:lnTo>
                    <a:lnTo>
                      <a:pt x="7" y="45"/>
                    </a:lnTo>
                    <a:lnTo>
                      <a:pt x="38" y="45"/>
                    </a:lnTo>
                    <a:lnTo>
                      <a:pt x="38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4229"/>
              <p:cNvSpPr>
                <a:spLocks/>
              </p:cNvSpPr>
              <p:nvPr/>
            </p:nvSpPr>
            <p:spPr bwMode="auto">
              <a:xfrm>
                <a:off x="3198" y="2214"/>
                <a:ext cx="40" cy="53"/>
              </a:xfrm>
              <a:custGeom>
                <a:avLst/>
                <a:gdLst/>
                <a:ahLst/>
                <a:cxnLst>
                  <a:cxn ang="0">
                    <a:pos x="7" y="34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21" y="46"/>
                  </a:cxn>
                  <a:cxn ang="0">
                    <a:pos x="28" y="45"/>
                  </a:cxn>
                  <a:cxn ang="0">
                    <a:pos x="32" y="42"/>
                  </a:cxn>
                  <a:cxn ang="0">
                    <a:pos x="34" y="37"/>
                  </a:cxn>
                  <a:cxn ang="0">
                    <a:pos x="32" y="34"/>
                  </a:cxn>
                  <a:cxn ang="0">
                    <a:pos x="28" y="31"/>
                  </a:cxn>
                  <a:cxn ang="0">
                    <a:pos x="24" y="30"/>
                  </a:cxn>
                  <a:cxn ang="0">
                    <a:pos x="13" y="26"/>
                  </a:cxn>
                  <a:cxn ang="0">
                    <a:pos x="7" y="23"/>
                  </a:cxn>
                  <a:cxn ang="0">
                    <a:pos x="2" y="17"/>
                  </a:cxn>
                  <a:cxn ang="0">
                    <a:pos x="2" y="11"/>
                  </a:cxn>
                  <a:cxn ang="0">
                    <a:pos x="7" y="4"/>
                  </a:cxn>
                  <a:cxn ang="0">
                    <a:pos x="15" y="1"/>
                  </a:cxn>
                  <a:cxn ang="0">
                    <a:pos x="25" y="1"/>
                  </a:cxn>
                  <a:cxn ang="0">
                    <a:pos x="34" y="4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30" y="11"/>
                  </a:cxn>
                  <a:cxn ang="0">
                    <a:pos x="27" y="7"/>
                  </a:cxn>
                  <a:cxn ang="0">
                    <a:pos x="20" y="6"/>
                  </a:cxn>
                  <a:cxn ang="0">
                    <a:pos x="13" y="7"/>
                  </a:cxn>
                  <a:cxn ang="0">
                    <a:pos x="10" y="11"/>
                  </a:cxn>
                  <a:cxn ang="0">
                    <a:pos x="9" y="16"/>
                  </a:cxn>
                  <a:cxn ang="0">
                    <a:pos x="12" y="20"/>
                  </a:cxn>
                  <a:cxn ang="0">
                    <a:pos x="20" y="22"/>
                  </a:cxn>
                  <a:cxn ang="0">
                    <a:pos x="29" y="24"/>
                  </a:cxn>
                  <a:cxn ang="0">
                    <a:pos x="36" y="27"/>
                  </a:cxn>
                  <a:cxn ang="0">
                    <a:pos x="40" y="34"/>
                  </a:cxn>
                  <a:cxn ang="0">
                    <a:pos x="39" y="42"/>
                  </a:cxn>
                  <a:cxn ang="0">
                    <a:pos x="35" y="49"/>
                  </a:cxn>
                  <a:cxn ang="0">
                    <a:pos x="27" y="52"/>
                  </a:cxn>
                  <a:cxn ang="0">
                    <a:pos x="16" y="52"/>
                  </a:cxn>
                  <a:cxn ang="0">
                    <a:pos x="6" y="48"/>
                  </a:cxn>
                  <a:cxn ang="0">
                    <a:pos x="1" y="40"/>
                  </a:cxn>
                </a:cxnLst>
                <a:rect l="0" t="0" r="r" b="b"/>
                <a:pathLst>
                  <a:path w="40" h="53">
                    <a:moveTo>
                      <a:pt x="0" y="34"/>
                    </a:moveTo>
                    <a:lnTo>
                      <a:pt x="7" y="34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5" y="46"/>
                    </a:lnTo>
                    <a:lnTo>
                      <a:pt x="28" y="45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0" y="32"/>
                    </a:lnTo>
                    <a:lnTo>
                      <a:pt x="28" y="31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19" y="29"/>
                    </a:lnTo>
                    <a:lnTo>
                      <a:pt x="13" y="26"/>
                    </a:lnTo>
                    <a:lnTo>
                      <a:pt x="10" y="25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2" y="15"/>
                    </a:lnTo>
                    <a:lnTo>
                      <a:pt x="31" y="13"/>
                    </a:lnTo>
                    <a:lnTo>
                      <a:pt x="30" y="11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6" y="21"/>
                    </a:lnTo>
                    <a:lnTo>
                      <a:pt x="20" y="22"/>
                    </a:lnTo>
                    <a:lnTo>
                      <a:pt x="26" y="23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6" y="27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7"/>
                    </a:lnTo>
                    <a:lnTo>
                      <a:pt x="39" y="42"/>
                    </a:lnTo>
                    <a:lnTo>
                      <a:pt x="38" y="45"/>
                    </a:lnTo>
                    <a:lnTo>
                      <a:pt x="35" y="49"/>
                    </a:lnTo>
                    <a:lnTo>
                      <a:pt x="31" y="51"/>
                    </a:lnTo>
                    <a:lnTo>
                      <a:pt x="27" y="52"/>
                    </a:lnTo>
                    <a:lnTo>
                      <a:pt x="21" y="53"/>
                    </a:lnTo>
                    <a:lnTo>
                      <a:pt x="16" y="52"/>
                    </a:lnTo>
                    <a:lnTo>
                      <a:pt x="10" y="51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1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4230"/>
              <p:cNvSpPr>
                <a:spLocks noEditPoints="1"/>
              </p:cNvSpPr>
              <p:nvPr/>
            </p:nvSpPr>
            <p:spPr bwMode="auto">
              <a:xfrm>
                <a:off x="3268" y="2215"/>
                <a:ext cx="43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9" y="1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37" y="6"/>
                  </a:cxn>
                  <a:cxn ang="0">
                    <a:pos x="39" y="10"/>
                  </a:cxn>
                  <a:cxn ang="0">
                    <a:pos x="39" y="13"/>
                  </a:cxn>
                  <a:cxn ang="0">
                    <a:pos x="39" y="16"/>
                  </a:cxn>
                  <a:cxn ang="0">
                    <a:pos x="38" y="20"/>
                  </a:cxn>
                  <a:cxn ang="0">
                    <a:pos x="36" y="22"/>
                  </a:cxn>
                  <a:cxn ang="0">
                    <a:pos x="34" y="24"/>
                  </a:cxn>
                  <a:cxn ang="0">
                    <a:pos x="29" y="26"/>
                  </a:cxn>
                  <a:cxn ang="0">
                    <a:pos x="26" y="28"/>
                  </a:cxn>
                  <a:cxn ang="0">
                    <a:pos x="28" y="29"/>
                  </a:cxn>
                  <a:cxn ang="0">
                    <a:pos x="29" y="30"/>
                  </a:cxn>
                  <a:cxn ang="0">
                    <a:pos x="32" y="33"/>
                  </a:cxn>
                  <a:cxn ang="0">
                    <a:pos x="35" y="36"/>
                  </a:cxn>
                  <a:cxn ang="0">
                    <a:pos x="43" y="51"/>
                  </a:cxn>
                  <a:cxn ang="0">
                    <a:pos x="35" y="51"/>
                  </a:cxn>
                  <a:cxn ang="0">
                    <a:pos x="28" y="40"/>
                  </a:cxn>
                  <a:cxn ang="0">
                    <a:pos x="26" y="36"/>
                  </a:cxn>
                  <a:cxn ang="0">
                    <a:pos x="24" y="33"/>
                  </a:cxn>
                  <a:cxn ang="0">
                    <a:pos x="23" y="31"/>
                  </a:cxn>
                  <a:cxn ang="0">
                    <a:pos x="20" y="30"/>
                  </a:cxn>
                  <a:cxn ang="0">
                    <a:pos x="19" y="29"/>
                  </a:cxn>
                  <a:cxn ang="0">
                    <a:pos x="18" y="29"/>
                  </a:cxn>
                  <a:cxn ang="0">
                    <a:pos x="16" y="28"/>
                  </a:cxn>
                  <a:cxn ang="0">
                    <a:pos x="14" y="28"/>
                  </a:cxn>
                  <a:cxn ang="0">
                    <a:pos x="7" y="28"/>
                  </a:cxn>
                  <a:cxn ang="0">
                    <a:pos x="7" y="51"/>
                  </a:cxn>
                  <a:cxn ang="0">
                    <a:pos x="0" y="51"/>
                  </a:cxn>
                  <a:cxn ang="0">
                    <a:pos x="7" y="22"/>
                  </a:cxn>
                  <a:cxn ang="0">
                    <a:pos x="20" y="22"/>
                  </a:cxn>
                  <a:cxn ang="0">
                    <a:pos x="25" y="22"/>
                  </a:cxn>
                  <a:cxn ang="0">
                    <a:pos x="27" y="21"/>
                  </a:cxn>
                  <a:cxn ang="0">
                    <a:pos x="29" y="20"/>
                  </a:cxn>
                  <a:cxn ang="0">
                    <a:pos x="32" y="19"/>
                  </a:cxn>
                  <a:cxn ang="0">
                    <a:pos x="33" y="16"/>
                  </a:cxn>
                  <a:cxn ang="0">
                    <a:pos x="33" y="14"/>
                  </a:cxn>
                  <a:cxn ang="0">
                    <a:pos x="32" y="11"/>
                  </a:cxn>
                  <a:cxn ang="0">
                    <a:pos x="31" y="7"/>
                  </a:cxn>
                  <a:cxn ang="0">
                    <a:pos x="28" y="6"/>
                  </a:cxn>
                  <a:cxn ang="0">
                    <a:pos x="26" y="6"/>
                  </a:cxn>
                  <a:cxn ang="0">
                    <a:pos x="23" y="5"/>
                  </a:cxn>
                  <a:cxn ang="0">
                    <a:pos x="7" y="5"/>
                  </a:cxn>
                  <a:cxn ang="0">
                    <a:pos x="7" y="22"/>
                  </a:cxn>
                </a:cxnLst>
                <a:rect l="0" t="0" r="r" b="b"/>
                <a:pathLst>
                  <a:path w="43" h="51">
                    <a:moveTo>
                      <a:pt x="0" y="51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4" y="24"/>
                    </a:lnTo>
                    <a:lnTo>
                      <a:pt x="29" y="26"/>
                    </a:lnTo>
                    <a:lnTo>
                      <a:pt x="26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2" y="33"/>
                    </a:lnTo>
                    <a:lnTo>
                      <a:pt x="35" y="36"/>
                    </a:lnTo>
                    <a:lnTo>
                      <a:pt x="43" y="51"/>
                    </a:lnTo>
                    <a:lnTo>
                      <a:pt x="35" y="51"/>
                    </a:lnTo>
                    <a:lnTo>
                      <a:pt x="28" y="40"/>
                    </a:lnTo>
                    <a:lnTo>
                      <a:pt x="26" y="36"/>
                    </a:lnTo>
                    <a:lnTo>
                      <a:pt x="24" y="33"/>
                    </a:lnTo>
                    <a:lnTo>
                      <a:pt x="23" y="31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7" y="51"/>
                    </a:lnTo>
                    <a:lnTo>
                      <a:pt x="0" y="51"/>
                    </a:lnTo>
                    <a:close/>
                    <a:moveTo>
                      <a:pt x="7" y="22"/>
                    </a:moveTo>
                    <a:lnTo>
                      <a:pt x="20" y="22"/>
                    </a:lnTo>
                    <a:lnTo>
                      <a:pt x="25" y="22"/>
                    </a:lnTo>
                    <a:lnTo>
                      <a:pt x="27" y="21"/>
                    </a:lnTo>
                    <a:lnTo>
                      <a:pt x="29" y="20"/>
                    </a:lnTo>
                    <a:lnTo>
                      <a:pt x="32" y="19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2" y="11"/>
                    </a:lnTo>
                    <a:lnTo>
                      <a:pt x="31" y="7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7" y="5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4231"/>
              <p:cNvSpPr>
                <a:spLocks noChangeArrowheads="1"/>
              </p:cNvSpPr>
              <p:nvPr/>
            </p:nvSpPr>
            <p:spPr bwMode="auto">
              <a:xfrm>
                <a:off x="3320" y="2215"/>
                <a:ext cx="6" cy="5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4232"/>
              <p:cNvSpPr>
                <a:spLocks/>
              </p:cNvSpPr>
              <p:nvPr/>
            </p:nvSpPr>
            <p:spPr bwMode="auto">
              <a:xfrm>
                <a:off x="3338" y="2214"/>
                <a:ext cx="40" cy="53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7" y="41"/>
                  </a:cxn>
                  <a:cxn ang="0">
                    <a:pos x="13" y="45"/>
                  </a:cxn>
                  <a:cxn ang="0">
                    <a:pos x="21" y="46"/>
                  </a:cxn>
                  <a:cxn ang="0">
                    <a:pos x="27" y="45"/>
                  </a:cxn>
                  <a:cxn ang="0">
                    <a:pos x="31" y="42"/>
                  </a:cxn>
                  <a:cxn ang="0">
                    <a:pos x="33" y="37"/>
                  </a:cxn>
                  <a:cxn ang="0">
                    <a:pos x="31" y="34"/>
                  </a:cxn>
                  <a:cxn ang="0">
                    <a:pos x="26" y="31"/>
                  </a:cxn>
                  <a:cxn ang="0">
                    <a:pos x="22" y="30"/>
                  </a:cxn>
                  <a:cxn ang="0">
                    <a:pos x="13" y="26"/>
                  </a:cxn>
                  <a:cxn ang="0">
                    <a:pos x="5" y="23"/>
                  </a:cxn>
                  <a:cxn ang="0">
                    <a:pos x="2" y="17"/>
                  </a:cxn>
                  <a:cxn ang="0">
                    <a:pos x="2" y="11"/>
                  </a:cxn>
                  <a:cxn ang="0">
                    <a:pos x="6" y="4"/>
                  </a:cxn>
                  <a:cxn ang="0">
                    <a:pos x="14" y="1"/>
                  </a:cxn>
                  <a:cxn ang="0">
                    <a:pos x="24" y="1"/>
                  </a:cxn>
                  <a:cxn ang="0">
                    <a:pos x="33" y="4"/>
                  </a:cxn>
                  <a:cxn ang="0">
                    <a:pos x="37" y="11"/>
                  </a:cxn>
                  <a:cxn ang="0">
                    <a:pos x="31" y="15"/>
                  </a:cxn>
                  <a:cxn ang="0">
                    <a:pos x="30" y="11"/>
                  </a:cxn>
                  <a:cxn ang="0">
                    <a:pos x="25" y="7"/>
                  </a:cxn>
                  <a:cxn ang="0">
                    <a:pos x="20" y="6"/>
                  </a:cxn>
                  <a:cxn ang="0">
                    <a:pos x="13" y="7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12" y="20"/>
                  </a:cxn>
                  <a:cxn ang="0">
                    <a:pos x="20" y="22"/>
                  </a:cxn>
                  <a:cxn ang="0">
                    <a:pos x="29" y="24"/>
                  </a:cxn>
                  <a:cxn ang="0">
                    <a:pos x="34" y="27"/>
                  </a:cxn>
                  <a:cxn ang="0">
                    <a:pos x="39" y="34"/>
                  </a:cxn>
                  <a:cxn ang="0">
                    <a:pos x="39" y="42"/>
                  </a:cxn>
                  <a:cxn ang="0">
                    <a:pos x="34" y="49"/>
                  </a:cxn>
                  <a:cxn ang="0">
                    <a:pos x="26" y="52"/>
                  </a:cxn>
                  <a:cxn ang="0">
                    <a:pos x="14" y="52"/>
                  </a:cxn>
                  <a:cxn ang="0">
                    <a:pos x="5" y="48"/>
                  </a:cxn>
                  <a:cxn ang="0">
                    <a:pos x="0" y="40"/>
                  </a:cxn>
                </a:cxnLst>
                <a:rect l="0" t="0" r="r" b="b"/>
                <a:pathLst>
                  <a:path w="40" h="53">
                    <a:moveTo>
                      <a:pt x="0" y="34"/>
                    </a:moveTo>
                    <a:lnTo>
                      <a:pt x="6" y="34"/>
                    </a:lnTo>
                    <a:lnTo>
                      <a:pt x="6" y="37"/>
                    </a:lnTo>
                    <a:lnTo>
                      <a:pt x="7" y="41"/>
                    </a:lnTo>
                    <a:lnTo>
                      <a:pt x="10" y="43"/>
                    </a:lnTo>
                    <a:lnTo>
                      <a:pt x="13" y="45"/>
                    </a:lnTo>
                    <a:lnTo>
                      <a:pt x="16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7" y="45"/>
                    </a:lnTo>
                    <a:lnTo>
                      <a:pt x="30" y="44"/>
                    </a:lnTo>
                    <a:lnTo>
                      <a:pt x="31" y="42"/>
                    </a:lnTo>
                    <a:lnTo>
                      <a:pt x="32" y="40"/>
                    </a:lnTo>
                    <a:lnTo>
                      <a:pt x="33" y="37"/>
                    </a:lnTo>
                    <a:lnTo>
                      <a:pt x="32" y="35"/>
                    </a:lnTo>
                    <a:lnTo>
                      <a:pt x="31" y="34"/>
                    </a:lnTo>
                    <a:lnTo>
                      <a:pt x="30" y="32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3" y="26"/>
                    </a:lnTo>
                    <a:lnTo>
                      <a:pt x="8" y="25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5" y="7"/>
                    </a:lnTo>
                    <a:lnTo>
                      <a:pt x="37" y="11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0" y="11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19"/>
                    </a:lnTo>
                    <a:lnTo>
                      <a:pt x="12" y="20"/>
                    </a:lnTo>
                    <a:lnTo>
                      <a:pt x="15" y="21"/>
                    </a:lnTo>
                    <a:lnTo>
                      <a:pt x="20" y="22"/>
                    </a:lnTo>
                    <a:lnTo>
                      <a:pt x="24" y="23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7" y="30"/>
                    </a:lnTo>
                    <a:lnTo>
                      <a:pt x="39" y="34"/>
                    </a:lnTo>
                    <a:lnTo>
                      <a:pt x="40" y="37"/>
                    </a:lnTo>
                    <a:lnTo>
                      <a:pt x="39" y="42"/>
                    </a:lnTo>
                    <a:lnTo>
                      <a:pt x="37" y="45"/>
                    </a:lnTo>
                    <a:lnTo>
                      <a:pt x="34" y="49"/>
                    </a:lnTo>
                    <a:lnTo>
                      <a:pt x="31" y="51"/>
                    </a:lnTo>
                    <a:lnTo>
                      <a:pt x="26" y="52"/>
                    </a:lnTo>
                    <a:lnTo>
                      <a:pt x="21" y="53"/>
                    </a:lnTo>
                    <a:lnTo>
                      <a:pt x="14" y="52"/>
                    </a:lnTo>
                    <a:lnTo>
                      <a:pt x="10" y="51"/>
                    </a:lnTo>
                    <a:lnTo>
                      <a:pt x="5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4233"/>
              <p:cNvSpPr>
                <a:spLocks/>
              </p:cNvSpPr>
              <p:nvPr/>
            </p:nvSpPr>
            <p:spPr bwMode="auto">
              <a:xfrm>
                <a:off x="3387" y="2215"/>
                <a:ext cx="38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5"/>
                  </a:cxn>
                  <a:cxn ang="0">
                    <a:pos x="6" y="5"/>
                  </a:cxn>
                  <a:cxn ang="0">
                    <a:pos x="6" y="21"/>
                  </a:cxn>
                  <a:cxn ang="0">
                    <a:pos x="34" y="21"/>
                  </a:cxn>
                  <a:cxn ang="0">
                    <a:pos x="34" y="28"/>
                  </a:cxn>
                  <a:cxn ang="0">
                    <a:pos x="6" y="28"/>
                  </a:cxn>
                  <a:cxn ang="0">
                    <a:pos x="6" y="45"/>
                  </a:cxn>
                  <a:cxn ang="0">
                    <a:pos x="38" y="45"/>
                  </a:cxn>
                  <a:cxn ang="0">
                    <a:pos x="38" y="51"/>
                  </a:cxn>
                  <a:cxn ang="0">
                    <a:pos x="0" y="51"/>
                  </a:cxn>
                </a:cxnLst>
                <a:rect l="0" t="0" r="r" b="b"/>
                <a:pathLst>
                  <a:path w="38" h="51">
                    <a:moveTo>
                      <a:pt x="0" y="51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lnTo>
                      <a:pt x="6" y="5"/>
                    </a:lnTo>
                    <a:lnTo>
                      <a:pt x="6" y="21"/>
                    </a:lnTo>
                    <a:lnTo>
                      <a:pt x="34" y="21"/>
                    </a:lnTo>
                    <a:lnTo>
                      <a:pt x="34" y="28"/>
                    </a:lnTo>
                    <a:lnTo>
                      <a:pt x="6" y="28"/>
                    </a:lnTo>
                    <a:lnTo>
                      <a:pt x="6" y="45"/>
                    </a:lnTo>
                    <a:lnTo>
                      <a:pt x="38" y="45"/>
                    </a:lnTo>
                    <a:lnTo>
                      <a:pt x="38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4234"/>
              <p:cNvSpPr>
                <a:spLocks/>
              </p:cNvSpPr>
              <p:nvPr/>
            </p:nvSpPr>
            <p:spPr bwMode="auto">
              <a:xfrm>
                <a:off x="3450" y="2215"/>
                <a:ext cx="42" cy="51"/>
              </a:xfrm>
              <a:custGeom>
                <a:avLst/>
                <a:gdLst/>
                <a:ahLst/>
                <a:cxnLst>
                  <a:cxn ang="0">
                    <a:pos x="17" y="51"/>
                  </a:cxn>
                  <a:cxn ang="0">
                    <a:pos x="17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5"/>
                  </a:cxn>
                  <a:cxn ang="0">
                    <a:pos x="24" y="5"/>
                  </a:cxn>
                  <a:cxn ang="0">
                    <a:pos x="24" y="51"/>
                  </a:cxn>
                  <a:cxn ang="0">
                    <a:pos x="17" y="51"/>
                  </a:cxn>
                </a:cxnLst>
                <a:rect l="0" t="0" r="r" b="b"/>
                <a:pathLst>
                  <a:path w="42" h="51">
                    <a:moveTo>
                      <a:pt x="17" y="51"/>
                    </a:moveTo>
                    <a:lnTo>
                      <a:pt x="17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5"/>
                    </a:lnTo>
                    <a:lnTo>
                      <a:pt x="24" y="5"/>
                    </a:lnTo>
                    <a:lnTo>
                      <a:pt x="24" y="51"/>
                    </a:lnTo>
                    <a:lnTo>
                      <a:pt x="1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4235"/>
              <p:cNvSpPr>
                <a:spLocks noEditPoints="1"/>
              </p:cNvSpPr>
              <p:nvPr/>
            </p:nvSpPr>
            <p:spPr bwMode="auto">
              <a:xfrm>
                <a:off x="3496" y="2214"/>
                <a:ext cx="49" cy="5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" y="15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5" y="0"/>
                  </a:cxn>
                  <a:cxn ang="0">
                    <a:pos x="29" y="1"/>
                  </a:cxn>
                  <a:cxn ang="0">
                    <a:pos x="33" y="2"/>
                  </a:cxn>
                  <a:cxn ang="0">
                    <a:pos x="37" y="3"/>
                  </a:cxn>
                  <a:cxn ang="0">
                    <a:pos x="40" y="6"/>
                  </a:cxn>
                  <a:cxn ang="0">
                    <a:pos x="44" y="8"/>
                  </a:cxn>
                  <a:cxn ang="0">
                    <a:pos x="46" y="13"/>
                  </a:cxn>
                  <a:cxn ang="0">
                    <a:pos x="47" y="17"/>
                  </a:cxn>
                  <a:cxn ang="0">
                    <a:pos x="48" y="22"/>
                  </a:cxn>
                  <a:cxn ang="0">
                    <a:pos x="49" y="26"/>
                  </a:cxn>
                  <a:cxn ang="0">
                    <a:pos x="48" y="32"/>
                  </a:cxn>
                  <a:cxn ang="0">
                    <a:pos x="47" y="36"/>
                  </a:cxn>
                  <a:cxn ang="0">
                    <a:pos x="46" y="41"/>
                  </a:cxn>
                  <a:cxn ang="0">
                    <a:pos x="44" y="44"/>
                  </a:cxn>
                  <a:cxn ang="0">
                    <a:pos x="40" y="48"/>
                  </a:cxn>
                  <a:cxn ang="0">
                    <a:pos x="37" y="50"/>
                  </a:cxn>
                  <a:cxn ang="0">
                    <a:pos x="31" y="52"/>
                  </a:cxn>
                  <a:cxn ang="0">
                    <a:pos x="25" y="53"/>
                  </a:cxn>
                  <a:cxn ang="0">
                    <a:pos x="20" y="52"/>
                  </a:cxn>
                  <a:cxn ang="0">
                    <a:pos x="16" y="51"/>
                  </a:cxn>
                  <a:cxn ang="0">
                    <a:pos x="12" y="50"/>
                  </a:cxn>
                  <a:cxn ang="0">
                    <a:pos x="8" y="46"/>
                  </a:cxn>
                  <a:cxn ang="0">
                    <a:pos x="6" y="43"/>
                  </a:cxn>
                  <a:cxn ang="0">
                    <a:pos x="3" y="40"/>
                  </a:cxn>
                  <a:cxn ang="0">
                    <a:pos x="1" y="33"/>
                  </a:cxn>
                  <a:cxn ang="0">
                    <a:pos x="0" y="27"/>
                  </a:cxn>
                  <a:cxn ang="0">
                    <a:pos x="7" y="27"/>
                  </a:cxn>
                  <a:cxn ang="0">
                    <a:pos x="8" y="33"/>
                  </a:cxn>
                  <a:cxn ang="0">
                    <a:pos x="9" y="37"/>
                  </a:cxn>
                  <a:cxn ang="0">
                    <a:pos x="12" y="42"/>
                  </a:cxn>
                  <a:cxn ang="0">
                    <a:pos x="16" y="44"/>
                  </a:cxn>
                  <a:cxn ang="0">
                    <a:pos x="20" y="46"/>
                  </a:cxn>
                  <a:cxn ang="0">
                    <a:pos x="25" y="46"/>
                  </a:cxn>
                  <a:cxn ang="0">
                    <a:pos x="29" y="46"/>
                  </a:cxn>
                  <a:cxn ang="0">
                    <a:pos x="33" y="44"/>
                  </a:cxn>
                  <a:cxn ang="0">
                    <a:pos x="37" y="42"/>
                  </a:cxn>
                  <a:cxn ang="0">
                    <a:pos x="40" y="37"/>
                  </a:cxn>
                  <a:cxn ang="0">
                    <a:pos x="41" y="32"/>
                  </a:cxn>
                  <a:cxn ang="0">
                    <a:pos x="42" y="26"/>
                  </a:cxn>
                  <a:cxn ang="0">
                    <a:pos x="41" y="21"/>
                  </a:cxn>
                  <a:cxn ang="0">
                    <a:pos x="40" y="15"/>
                  </a:cxn>
                  <a:cxn ang="0">
                    <a:pos x="37" y="12"/>
                  </a:cxn>
                  <a:cxn ang="0">
                    <a:pos x="33" y="8"/>
                  </a:cxn>
                  <a:cxn ang="0">
                    <a:pos x="29" y="6"/>
                  </a:cxn>
                  <a:cxn ang="0">
                    <a:pos x="25" y="6"/>
                  </a:cxn>
                  <a:cxn ang="0">
                    <a:pos x="20" y="6"/>
                  </a:cxn>
                  <a:cxn ang="0">
                    <a:pos x="16" y="8"/>
                  </a:cxn>
                  <a:cxn ang="0">
                    <a:pos x="12" y="11"/>
                  </a:cxn>
                  <a:cxn ang="0">
                    <a:pos x="10" y="14"/>
                  </a:cxn>
                  <a:cxn ang="0">
                    <a:pos x="8" y="17"/>
                  </a:cxn>
                  <a:cxn ang="0">
                    <a:pos x="8" y="22"/>
                  </a:cxn>
                  <a:cxn ang="0">
                    <a:pos x="7" y="27"/>
                  </a:cxn>
                </a:cxnLst>
                <a:rect l="0" t="0" r="r" b="b"/>
                <a:pathLst>
                  <a:path w="49" h="53">
                    <a:moveTo>
                      <a:pt x="0" y="27"/>
                    </a:moveTo>
                    <a:lnTo>
                      <a:pt x="2" y="15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4" y="8"/>
                    </a:lnTo>
                    <a:lnTo>
                      <a:pt x="46" y="13"/>
                    </a:lnTo>
                    <a:lnTo>
                      <a:pt x="47" y="17"/>
                    </a:lnTo>
                    <a:lnTo>
                      <a:pt x="48" y="22"/>
                    </a:lnTo>
                    <a:lnTo>
                      <a:pt x="49" y="26"/>
                    </a:lnTo>
                    <a:lnTo>
                      <a:pt x="48" y="32"/>
                    </a:lnTo>
                    <a:lnTo>
                      <a:pt x="47" y="36"/>
                    </a:lnTo>
                    <a:lnTo>
                      <a:pt x="46" y="41"/>
                    </a:lnTo>
                    <a:lnTo>
                      <a:pt x="44" y="44"/>
                    </a:lnTo>
                    <a:lnTo>
                      <a:pt x="40" y="48"/>
                    </a:lnTo>
                    <a:lnTo>
                      <a:pt x="37" y="50"/>
                    </a:lnTo>
                    <a:lnTo>
                      <a:pt x="31" y="52"/>
                    </a:lnTo>
                    <a:lnTo>
                      <a:pt x="25" y="53"/>
                    </a:lnTo>
                    <a:lnTo>
                      <a:pt x="20" y="52"/>
                    </a:lnTo>
                    <a:lnTo>
                      <a:pt x="16" y="51"/>
                    </a:lnTo>
                    <a:lnTo>
                      <a:pt x="12" y="50"/>
                    </a:lnTo>
                    <a:lnTo>
                      <a:pt x="8" y="46"/>
                    </a:lnTo>
                    <a:lnTo>
                      <a:pt x="6" y="43"/>
                    </a:lnTo>
                    <a:lnTo>
                      <a:pt x="3" y="40"/>
                    </a:lnTo>
                    <a:lnTo>
                      <a:pt x="1" y="33"/>
                    </a:lnTo>
                    <a:lnTo>
                      <a:pt x="0" y="27"/>
                    </a:lnTo>
                    <a:close/>
                    <a:moveTo>
                      <a:pt x="7" y="27"/>
                    </a:moveTo>
                    <a:lnTo>
                      <a:pt x="8" y="33"/>
                    </a:lnTo>
                    <a:lnTo>
                      <a:pt x="9" y="37"/>
                    </a:lnTo>
                    <a:lnTo>
                      <a:pt x="12" y="42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5" y="46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7" y="42"/>
                    </a:lnTo>
                    <a:lnTo>
                      <a:pt x="40" y="37"/>
                    </a:lnTo>
                    <a:lnTo>
                      <a:pt x="41" y="32"/>
                    </a:lnTo>
                    <a:lnTo>
                      <a:pt x="42" y="26"/>
                    </a:lnTo>
                    <a:lnTo>
                      <a:pt x="41" y="21"/>
                    </a:lnTo>
                    <a:lnTo>
                      <a:pt x="40" y="15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236"/>
              <p:cNvSpPr>
                <a:spLocks noEditPoints="1"/>
              </p:cNvSpPr>
              <p:nvPr/>
            </p:nvSpPr>
            <p:spPr bwMode="auto">
              <a:xfrm>
                <a:off x="3572" y="2214"/>
                <a:ext cx="49" cy="5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" y="15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1"/>
                  </a:cxn>
                  <a:cxn ang="0">
                    <a:pos x="33" y="2"/>
                  </a:cxn>
                  <a:cxn ang="0">
                    <a:pos x="37" y="3"/>
                  </a:cxn>
                  <a:cxn ang="0">
                    <a:pos x="40" y="6"/>
                  </a:cxn>
                  <a:cxn ang="0">
                    <a:pos x="43" y="8"/>
                  </a:cxn>
                  <a:cxn ang="0">
                    <a:pos x="46" y="13"/>
                  </a:cxn>
                  <a:cxn ang="0">
                    <a:pos x="47" y="17"/>
                  </a:cxn>
                  <a:cxn ang="0">
                    <a:pos x="48" y="22"/>
                  </a:cxn>
                  <a:cxn ang="0">
                    <a:pos x="49" y="26"/>
                  </a:cxn>
                  <a:cxn ang="0">
                    <a:pos x="48" y="32"/>
                  </a:cxn>
                  <a:cxn ang="0">
                    <a:pos x="47" y="36"/>
                  </a:cxn>
                  <a:cxn ang="0">
                    <a:pos x="46" y="41"/>
                  </a:cxn>
                  <a:cxn ang="0">
                    <a:pos x="43" y="44"/>
                  </a:cxn>
                  <a:cxn ang="0">
                    <a:pos x="40" y="48"/>
                  </a:cxn>
                  <a:cxn ang="0">
                    <a:pos x="37" y="50"/>
                  </a:cxn>
                  <a:cxn ang="0">
                    <a:pos x="31" y="52"/>
                  </a:cxn>
                  <a:cxn ang="0">
                    <a:pos x="24" y="53"/>
                  </a:cxn>
                  <a:cxn ang="0">
                    <a:pos x="20" y="52"/>
                  </a:cxn>
                  <a:cxn ang="0">
                    <a:pos x="15" y="51"/>
                  </a:cxn>
                  <a:cxn ang="0">
                    <a:pos x="12" y="50"/>
                  </a:cxn>
                  <a:cxn ang="0">
                    <a:pos x="8" y="46"/>
                  </a:cxn>
                  <a:cxn ang="0">
                    <a:pos x="5" y="43"/>
                  </a:cxn>
                  <a:cxn ang="0">
                    <a:pos x="3" y="40"/>
                  </a:cxn>
                  <a:cxn ang="0">
                    <a:pos x="1" y="33"/>
                  </a:cxn>
                  <a:cxn ang="0">
                    <a:pos x="0" y="27"/>
                  </a:cxn>
                  <a:cxn ang="0">
                    <a:pos x="7" y="27"/>
                  </a:cxn>
                  <a:cxn ang="0">
                    <a:pos x="8" y="33"/>
                  </a:cxn>
                  <a:cxn ang="0">
                    <a:pos x="9" y="37"/>
                  </a:cxn>
                  <a:cxn ang="0">
                    <a:pos x="12" y="42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29" y="46"/>
                  </a:cxn>
                  <a:cxn ang="0">
                    <a:pos x="33" y="44"/>
                  </a:cxn>
                  <a:cxn ang="0">
                    <a:pos x="37" y="42"/>
                  </a:cxn>
                  <a:cxn ang="0">
                    <a:pos x="40" y="37"/>
                  </a:cxn>
                  <a:cxn ang="0">
                    <a:pos x="41" y="32"/>
                  </a:cxn>
                  <a:cxn ang="0">
                    <a:pos x="42" y="26"/>
                  </a:cxn>
                  <a:cxn ang="0">
                    <a:pos x="41" y="21"/>
                  </a:cxn>
                  <a:cxn ang="0">
                    <a:pos x="40" y="15"/>
                  </a:cxn>
                  <a:cxn ang="0">
                    <a:pos x="37" y="12"/>
                  </a:cxn>
                  <a:cxn ang="0">
                    <a:pos x="33" y="8"/>
                  </a:cxn>
                  <a:cxn ang="0">
                    <a:pos x="29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5" y="8"/>
                  </a:cxn>
                  <a:cxn ang="0">
                    <a:pos x="12" y="11"/>
                  </a:cxn>
                  <a:cxn ang="0">
                    <a:pos x="10" y="14"/>
                  </a:cxn>
                  <a:cxn ang="0">
                    <a:pos x="8" y="17"/>
                  </a:cxn>
                  <a:cxn ang="0">
                    <a:pos x="8" y="22"/>
                  </a:cxn>
                  <a:cxn ang="0">
                    <a:pos x="7" y="27"/>
                  </a:cxn>
                </a:cxnLst>
                <a:rect l="0" t="0" r="r" b="b"/>
                <a:pathLst>
                  <a:path w="49" h="53">
                    <a:moveTo>
                      <a:pt x="0" y="27"/>
                    </a:moveTo>
                    <a:lnTo>
                      <a:pt x="2" y="15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8"/>
                    </a:lnTo>
                    <a:lnTo>
                      <a:pt x="46" y="13"/>
                    </a:lnTo>
                    <a:lnTo>
                      <a:pt x="47" y="17"/>
                    </a:lnTo>
                    <a:lnTo>
                      <a:pt x="48" y="22"/>
                    </a:lnTo>
                    <a:lnTo>
                      <a:pt x="49" y="26"/>
                    </a:lnTo>
                    <a:lnTo>
                      <a:pt x="48" y="32"/>
                    </a:lnTo>
                    <a:lnTo>
                      <a:pt x="47" y="36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0" y="48"/>
                    </a:lnTo>
                    <a:lnTo>
                      <a:pt x="37" y="50"/>
                    </a:lnTo>
                    <a:lnTo>
                      <a:pt x="31" y="52"/>
                    </a:lnTo>
                    <a:lnTo>
                      <a:pt x="24" y="53"/>
                    </a:lnTo>
                    <a:lnTo>
                      <a:pt x="20" y="52"/>
                    </a:lnTo>
                    <a:lnTo>
                      <a:pt x="15" y="51"/>
                    </a:lnTo>
                    <a:lnTo>
                      <a:pt x="12" y="50"/>
                    </a:lnTo>
                    <a:lnTo>
                      <a:pt x="8" y="46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" y="33"/>
                    </a:lnTo>
                    <a:lnTo>
                      <a:pt x="0" y="27"/>
                    </a:lnTo>
                    <a:close/>
                    <a:moveTo>
                      <a:pt x="7" y="27"/>
                    </a:moveTo>
                    <a:lnTo>
                      <a:pt x="8" y="33"/>
                    </a:lnTo>
                    <a:lnTo>
                      <a:pt x="9" y="37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7" y="42"/>
                    </a:lnTo>
                    <a:lnTo>
                      <a:pt x="40" y="37"/>
                    </a:lnTo>
                    <a:lnTo>
                      <a:pt x="41" y="32"/>
                    </a:lnTo>
                    <a:lnTo>
                      <a:pt x="42" y="26"/>
                    </a:lnTo>
                    <a:lnTo>
                      <a:pt x="41" y="21"/>
                    </a:lnTo>
                    <a:lnTo>
                      <a:pt x="40" y="15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237"/>
              <p:cNvSpPr>
                <a:spLocks/>
              </p:cNvSpPr>
              <p:nvPr/>
            </p:nvSpPr>
            <p:spPr bwMode="auto">
              <a:xfrm>
                <a:off x="3628" y="2214"/>
                <a:ext cx="40" cy="53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9" y="41"/>
                  </a:cxn>
                  <a:cxn ang="0">
                    <a:pos x="14" y="45"/>
                  </a:cxn>
                  <a:cxn ang="0">
                    <a:pos x="21" y="46"/>
                  </a:cxn>
                  <a:cxn ang="0">
                    <a:pos x="28" y="45"/>
                  </a:cxn>
                  <a:cxn ang="0">
                    <a:pos x="32" y="42"/>
                  </a:cxn>
                  <a:cxn ang="0">
                    <a:pos x="33" y="37"/>
                  </a:cxn>
                  <a:cxn ang="0">
                    <a:pos x="32" y="34"/>
                  </a:cxn>
                  <a:cxn ang="0">
                    <a:pos x="28" y="31"/>
                  </a:cxn>
                  <a:cxn ang="0">
                    <a:pos x="23" y="30"/>
                  </a:cxn>
                  <a:cxn ang="0">
                    <a:pos x="13" y="26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3" y="11"/>
                  </a:cxn>
                  <a:cxn ang="0">
                    <a:pos x="7" y="4"/>
                  </a:cxn>
                  <a:cxn ang="0">
                    <a:pos x="15" y="1"/>
                  </a:cxn>
                  <a:cxn ang="0">
                    <a:pos x="25" y="1"/>
                  </a:cxn>
                  <a:cxn ang="0">
                    <a:pos x="33" y="4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30" y="11"/>
                  </a:cxn>
                  <a:cxn ang="0">
                    <a:pos x="26" y="7"/>
                  </a:cxn>
                  <a:cxn ang="0">
                    <a:pos x="20" y="6"/>
                  </a:cxn>
                  <a:cxn ang="0">
                    <a:pos x="14" y="7"/>
                  </a:cxn>
                  <a:cxn ang="0">
                    <a:pos x="10" y="11"/>
                  </a:cxn>
                  <a:cxn ang="0">
                    <a:pos x="10" y="16"/>
                  </a:cxn>
                  <a:cxn ang="0">
                    <a:pos x="13" y="20"/>
                  </a:cxn>
                  <a:cxn ang="0">
                    <a:pos x="21" y="22"/>
                  </a:cxn>
                  <a:cxn ang="0">
                    <a:pos x="29" y="24"/>
                  </a:cxn>
                  <a:cxn ang="0">
                    <a:pos x="35" y="27"/>
                  </a:cxn>
                  <a:cxn ang="0">
                    <a:pos x="40" y="34"/>
                  </a:cxn>
                  <a:cxn ang="0">
                    <a:pos x="40" y="42"/>
                  </a:cxn>
                  <a:cxn ang="0">
                    <a:pos x="35" y="49"/>
                  </a:cxn>
                  <a:cxn ang="0">
                    <a:pos x="26" y="52"/>
                  </a:cxn>
                  <a:cxn ang="0">
                    <a:pos x="15" y="52"/>
                  </a:cxn>
                  <a:cxn ang="0">
                    <a:pos x="6" y="48"/>
                  </a:cxn>
                  <a:cxn ang="0">
                    <a:pos x="1" y="40"/>
                  </a:cxn>
                </a:cxnLst>
                <a:rect l="0" t="0" r="r" b="b"/>
                <a:pathLst>
                  <a:path w="40" h="53">
                    <a:moveTo>
                      <a:pt x="0" y="34"/>
                    </a:moveTo>
                    <a:lnTo>
                      <a:pt x="6" y="34"/>
                    </a:lnTo>
                    <a:lnTo>
                      <a:pt x="7" y="37"/>
                    </a:lnTo>
                    <a:lnTo>
                      <a:pt x="9" y="41"/>
                    </a:lnTo>
                    <a:lnTo>
                      <a:pt x="11" y="43"/>
                    </a:lnTo>
                    <a:lnTo>
                      <a:pt x="14" y="45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5" y="46"/>
                    </a:lnTo>
                    <a:lnTo>
                      <a:pt x="28" y="45"/>
                    </a:lnTo>
                    <a:lnTo>
                      <a:pt x="31" y="44"/>
                    </a:lnTo>
                    <a:lnTo>
                      <a:pt x="32" y="42"/>
                    </a:lnTo>
                    <a:lnTo>
                      <a:pt x="33" y="40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2" y="34"/>
                    </a:lnTo>
                    <a:lnTo>
                      <a:pt x="31" y="32"/>
                    </a:lnTo>
                    <a:lnTo>
                      <a:pt x="28" y="31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19" y="29"/>
                    </a:lnTo>
                    <a:lnTo>
                      <a:pt x="13" y="26"/>
                    </a:lnTo>
                    <a:lnTo>
                      <a:pt x="10" y="25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30" y="2"/>
                    </a:lnTo>
                    <a:lnTo>
                      <a:pt x="33" y="4"/>
                    </a:lnTo>
                    <a:lnTo>
                      <a:pt x="36" y="7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2" y="15"/>
                    </a:lnTo>
                    <a:lnTo>
                      <a:pt x="31" y="13"/>
                    </a:lnTo>
                    <a:lnTo>
                      <a:pt x="30" y="11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10" y="16"/>
                    </a:lnTo>
                    <a:lnTo>
                      <a:pt x="11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1" y="22"/>
                    </a:lnTo>
                    <a:lnTo>
                      <a:pt x="25" y="23"/>
                    </a:lnTo>
                    <a:lnTo>
                      <a:pt x="29" y="24"/>
                    </a:lnTo>
                    <a:lnTo>
                      <a:pt x="32" y="25"/>
                    </a:lnTo>
                    <a:lnTo>
                      <a:pt x="35" y="27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7"/>
                    </a:lnTo>
                    <a:lnTo>
                      <a:pt x="40" y="42"/>
                    </a:lnTo>
                    <a:lnTo>
                      <a:pt x="38" y="45"/>
                    </a:lnTo>
                    <a:lnTo>
                      <a:pt x="35" y="49"/>
                    </a:lnTo>
                    <a:lnTo>
                      <a:pt x="31" y="51"/>
                    </a:lnTo>
                    <a:lnTo>
                      <a:pt x="26" y="52"/>
                    </a:lnTo>
                    <a:lnTo>
                      <a:pt x="22" y="53"/>
                    </a:lnTo>
                    <a:lnTo>
                      <a:pt x="15" y="52"/>
                    </a:lnTo>
                    <a:lnTo>
                      <a:pt x="10" y="51"/>
                    </a:lnTo>
                    <a:lnTo>
                      <a:pt x="6" y="48"/>
                    </a:lnTo>
                    <a:lnTo>
                      <a:pt x="3" y="44"/>
                    </a:lnTo>
                    <a:lnTo>
                      <a:pt x="1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238"/>
              <p:cNvSpPr>
                <a:spLocks/>
              </p:cNvSpPr>
              <p:nvPr/>
            </p:nvSpPr>
            <p:spPr bwMode="auto">
              <a:xfrm>
                <a:off x="3676" y="2214"/>
                <a:ext cx="43" cy="53"/>
              </a:xfrm>
              <a:custGeom>
                <a:avLst/>
                <a:gdLst/>
                <a:ahLst/>
                <a:cxnLst>
                  <a:cxn ang="0">
                    <a:pos x="36" y="34"/>
                  </a:cxn>
                  <a:cxn ang="0">
                    <a:pos x="43" y="35"/>
                  </a:cxn>
                  <a:cxn ang="0">
                    <a:pos x="42" y="41"/>
                  </a:cxn>
                  <a:cxn ang="0">
                    <a:pos x="40" y="45"/>
                  </a:cxn>
                  <a:cxn ang="0">
                    <a:pos x="36" y="49"/>
                  </a:cxn>
                  <a:cxn ang="0">
                    <a:pos x="32" y="51"/>
                  </a:cxn>
                  <a:cxn ang="0">
                    <a:pos x="28" y="52"/>
                  </a:cxn>
                  <a:cxn ang="0">
                    <a:pos x="23" y="53"/>
                  </a:cxn>
                  <a:cxn ang="0">
                    <a:pos x="17" y="52"/>
                  </a:cxn>
                  <a:cxn ang="0">
                    <a:pos x="14" y="51"/>
                  </a:cxn>
                  <a:cxn ang="0">
                    <a:pos x="10" y="50"/>
                  </a:cxn>
                  <a:cxn ang="0">
                    <a:pos x="6" y="46"/>
                  </a:cxn>
                  <a:cxn ang="0">
                    <a:pos x="4" y="43"/>
                  </a:cxn>
                  <a:cxn ang="0">
                    <a:pos x="2" y="40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0" y="21"/>
                  </a:cxn>
                  <a:cxn ang="0">
                    <a:pos x="1" y="16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7" y="5"/>
                  </a:cxn>
                  <a:cxn ang="0">
                    <a:pos x="11" y="3"/>
                  </a:cxn>
                  <a:cxn ang="0">
                    <a:pos x="16" y="1"/>
                  </a:cxn>
                  <a:cxn ang="0">
                    <a:pos x="23" y="0"/>
                  </a:cxn>
                  <a:cxn ang="0">
                    <a:pos x="28" y="1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8" y="7"/>
                  </a:cxn>
                  <a:cxn ang="0">
                    <a:pos x="41" y="11"/>
                  </a:cxn>
                  <a:cxn ang="0">
                    <a:pos x="42" y="15"/>
                  </a:cxn>
                  <a:cxn ang="0">
                    <a:pos x="35" y="16"/>
                  </a:cxn>
                  <a:cxn ang="0">
                    <a:pos x="34" y="13"/>
                  </a:cxn>
                  <a:cxn ang="0">
                    <a:pos x="32" y="11"/>
                  </a:cxn>
                  <a:cxn ang="0">
                    <a:pos x="31" y="8"/>
                  </a:cxn>
                  <a:cxn ang="0">
                    <a:pos x="26" y="6"/>
                  </a:cxn>
                  <a:cxn ang="0">
                    <a:pos x="22" y="6"/>
                  </a:cxn>
                  <a:cxn ang="0">
                    <a:pos x="19" y="6"/>
                  </a:cxn>
                  <a:cxn ang="0">
                    <a:pos x="15" y="7"/>
                  </a:cxn>
                  <a:cxn ang="0">
                    <a:pos x="13" y="8"/>
                  </a:cxn>
                  <a:cxn ang="0">
                    <a:pos x="10" y="12"/>
                  </a:cxn>
                  <a:cxn ang="0">
                    <a:pos x="7" y="16"/>
                  </a:cxn>
                  <a:cxn ang="0">
                    <a:pos x="6" y="21"/>
                  </a:cxn>
                  <a:cxn ang="0">
                    <a:pos x="6" y="26"/>
                  </a:cxn>
                  <a:cxn ang="0">
                    <a:pos x="6" y="32"/>
                  </a:cxn>
                  <a:cxn ang="0">
                    <a:pos x="9" y="37"/>
                  </a:cxn>
                  <a:cxn ang="0">
                    <a:pos x="10" y="40"/>
                  </a:cxn>
                  <a:cxn ang="0">
                    <a:pos x="12" y="43"/>
                  </a:cxn>
                  <a:cxn ang="0">
                    <a:pos x="14" y="44"/>
                  </a:cxn>
                  <a:cxn ang="0">
                    <a:pos x="17" y="46"/>
                  </a:cxn>
                  <a:cxn ang="0">
                    <a:pos x="22" y="46"/>
                  </a:cxn>
                  <a:cxn ang="0">
                    <a:pos x="25" y="46"/>
                  </a:cxn>
                  <a:cxn ang="0">
                    <a:pos x="29" y="45"/>
                  </a:cxn>
                  <a:cxn ang="0">
                    <a:pos x="32" y="43"/>
                  </a:cxn>
                  <a:cxn ang="0">
                    <a:pos x="34" y="41"/>
                  </a:cxn>
                  <a:cxn ang="0">
                    <a:pos x="35" y="37"/>
                  </a:cxn>
                  <a:cxn ang="0">
                    <a:pos x="36" y="34"/>
                  </a:cxn>
                </a:cxnLst>
                <a:rect l="0" t="0" r="r" b="b"/>
                <a:pathLst>
                  <a:path w="43" h="53">
                    <a:moveTo>
                      <a:pt x="36" y="34"/>
                    </a:moveTo>
                    <a:lnTo>
                      <a:pt x="43" y="35"/>
                    </a:lnTo>
                    <a:lnTo>
                      <a:pt x="42" y="41"/>
                    </a:lnTo>
                    <a:lnTo>
                      <a:pt x="40" y="45"/>
                    </a:lnTo>
                    <a:lnTo>
                      <a:pt x="36" y="49"/>
                    </a:lnTo>
                    <a:lnTo>
                      <a:pt x="32" y="51"/>
                    </a:lnTo>
                    <a:lnTo>
                      <a:pt x="28" y="52"/>
                    </a:lnTo>
                    <a:lnTo>
                      <a:pt x="23" y="53"/>
                    </a:lnTo>
                    <a:lnTo>
                      <a:pt x="17" y="52"/>
                    </a:lnTo>
                    <a:lnTo>
                      <a:pt x="14" y="51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4" y="43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8" y="7"/>
                    </a:lnTo>
                    <a:lnTo>
                      <a:pt x="41" y="11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31" y="8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9" y="6"/>
                    </a:lnTo>
                    <a:lnTo>
                      <a:pt x="15" y="7"/>
                    </a:lnTo>
                    <a:lnTo>
                      <a:pt x="13" y="8"/>
                    </a:lnTo>
                    <a:lnTo>
                      <a:pt x="10" y="12"/>
                    </a:lnTo>
                    <a:lnTo>
                      <a:pt x="7" y="16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6" y="32"/>
                    </a:lnTo>
                    <a:lnTo>
                      <a:pt x="9" y="37"/>
                    </a:lnTo>
                    <a:lnTo>
                      <a:pt x="10" y="40"/>
                    </a:lnTo>
                    <a:lnTo>
                      <a:pt x="12" y="43"/>
                    </a:lnTo>
                    <a:lnTo>
                      <a:pt x="14" y="44"/>
                    </a:lnTo>
                    <a:lnTo>
                      <a:pt x="17" y="46"/>
                    </a:lnTo>
                    <a:lnTo>
                      <a:pt x="22" y="46"/>
                    </a:lnTo>
                    <a:lnTo>
                      <a:pt x="25" y="46"/>
                    </a:lnTo>
                    <a:lnTo>
                      <a:pt x="29" y="45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5" y="37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4239"/>
              <p:cNvSpPr>
                <a:spLocks noChangeArrowheads="1"/>
              </p:cNvSpPr>
              <p:nvPr/>
            </p:nvSpPr>
            <p:spPr bwMode="auto">
              <a:xfrm>
                <a:off x="3730" y="2215"/>
                <a:ext cx="7" cy="5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4240"/>
              <p:cNvSpPr>
                <a:spLocks/>
              </p:cNvSpPr>
              <p:nvPr/>
            </p:nvSpPr>
            <p:spPr bwMode="auto">
              <a:xfrm>
                <a:off x="3749" y="2215"/>
                <a:ext cx="31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45"/>
                  </a:cxn>
                  <a:cxn ang="0">
                    <a:pos x="31" y="45"/>
                  </a:cxn>
                  <a:cxn ang="0">
                    <a:pos x="31" y="51"/>
                  </a:cxn>
                  <a:cxn ang="0">
                    <a:pos x="0" y="51"/>
                  </a:cxn>
                </a:cxnLst>
                <a:rect l="0" t="0" r="r" b="b"/>
                <a:pathLst>
                  <a:path w="31" h="51">
                    <a:moveTo>
                      <a:pt x="0" y="5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45"/>
                    </a:lnTo>
                    <a:lnTo>
                      <a:pt x="31" y="45"/>
                    </a:lnTo>
                    <a:lnTo>
                      <a:pt x="31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4241"/>
              <p:cNvSpPr>
                <a:spLocks/>
              </p:cNvSpPr>
              <p:nvPr/>
            </p:nvSpPr>
            <p:spPr bwMode="auto">
              <a:xfrm>
                <a:off x="3788" y="2215"/>
                <a:ext cx="32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45"/>
                  </a:cxn>
                  <a:cxn ang="0">
                    <a:pos x="32" y="45"/>
                  </a:cxn>
                  <a:cxn ang="0">
                    <a:pos x="32" y="51"/>
                  </a:cxn>
                  <a:cxn ang="0">
                    <a:pos x="0" y="51"/>
                  </a:cxn>
                </a:cxnLst>
                <a:rect l="0" t="0" r="r" b="b"/>
                <a:pathLst>
                  <a:path w="32" h="51">
                    <a:moveTo>
                      <a:pt x="0" y="5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45"/>
                    </a:lnTo>
                    <a:lnTo>
                      <a:pt x="32" y="45"/>
                    </a:lnTo>
                    <a:lnTo>
                      <a:pt x="32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4242"/>
              <p:cNvSpPr>
                <a:spLocks noEditPoints="1"/>
              </p:cNvSpPr>
              <p:nvPr/>
            </p:nvSpPr>
            <p:spPr bwMode="auto">
              <a:xfrm>
                <a:off x="3822" y="2215"/>
                <a:ext cx="48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48" y="51"/>
                  </a:cxn>
                  <a:cxn ang="0">
                    <a:pos x="40" y="51"/>
                  </a:cxn>
                  <a:cxn ang="0">
                    <a:pos x="34" y="35"/>
                  </a:cxn>
                  <a:cxn ang="0">
                    <a:pos x="12" y="35"/>
                  </a:cxn>
                  <a:cxn ang="0">
                    <a:pos x="6" y="51"/>
                  </a:cxn>
                  <a:cxn ang="0">
                    <a:pos x="0" y="51"/>
                  </a:cxn>
                  <a:cxn ang="0">
                    <a:pos x="14" y="30"/>
                  </a:cxn>
                  <a:cxn ang="0">
                    <a:pos x="32" y="30"/>
                  </a:cxn>
                  <a:cxn ang="0">
                    <a:pos x="28" y="15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2" y="10"/>
                  </a:cxn>
                  <a:cxn ang="0">
                    <a:pos x="20" y="15"/>
                  </a:cxn>
                  <a:cxn ang="0">
                    <a:pos x="14" y="30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20" y="0"/>
                    </a:lnTo>
                    <a:lnTo>
                      <a:pt x="27" y="0"/>
                    </a:lnTo>
                    <a:lnTo>
                      <a:pt x="48" y="51"/>
                    </a:lnTo>
                    <a:lnTo>
                      <a:pt x="40" y="51"/>
                    </a:lnTo>
                    <a:lnTo>
                      <a:pt x="34" y="35"/>
                    </a:lnTo>
                    <a:lnTo>
                      <a:pt x="12" y="35"/>
                    </a:lnTo>
                    <a:lnTo>
                      <a:pt x="6" y="51"/>
                    </a:lnTo>
                    <a:lnTo>
                      <a:pt x="0" y="51"/>
                    </a:lnTo>
                    <a:close/>
                    <a:moveTo>
                      <a:pt x="14" y="30"/>
                    </a:moveTo>
                    <a:lnTo>
                      <a:pt x="32" y="30"/>
                    </a:lnTo>
                    <a:lnTo>
                      <a:pt x="28" y="15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2" y="10"/>
                    </a:lnTo>
                    <a:lnTo>
                      <a:pt x="20" y="15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243"/>
              <p:cNvSpPr>
                <a:spLocks/>
              </p:cNvSpPr>
              <p:nvPr/>
            </p:nvSpPr>
            <p:spPr bwMode="auto">
              <a:xfrm>
                <a:off x="3871" y="2215"/>
                <a:ext cx="41" cy="51"/>
              </a:xfrm>
              <a:custGeom>
                <a:avLst/>
                <a:gdLst/>
                <a:ahLst/>
                <a:cxnLst>
                  <a:cxn ang="0">
                    <a:pos x="18" y="51"/>
                  </a:cxn>
                  <a:cxn ang="0">
                    <a:pos x="18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24" y="5"/>
                  </a:cxn>
                  <a:cxn ang="0">
                    <a:pos x="24" y="51"/>
                  </a:cxn>
                  <a:cxn ang="0">
                    <a:pos x="18" y="51"/>
                  </a:cxn>
                </a:cxnLst>
                <a:rect l="0" t="0" r="r" b="b"/>
                <a:pathLst>
                  <a:path w="41" h="51">
                    <a:moveTo>
                      <a:pt x="18" y="51"/>
                    </a:moveTo>
                    <a:lnTo>
                      <a:pt x="1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24" y="5"/>
                    </a:lnTo>
                    <a:lnTo>
                      <a:pt x="24" y="51"/>
                    </a:lnTo>
                    <a:lnTo>
                      <a:pt x="18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4244"/>
              <p:cNvSpPr>
                <a:spLocks noChangeArrowheads="1"/>
              </p:cNvSpPr>
              <p:nvPr/>
            </p:nvSpPr>
            <p:spPr bwMode="auto">
              <a:xfrm>
                <a:off x="3920" y="2215"/>
                <a:ext cx="7" cy="5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4245"/>
              <p:cNvSpPr>
                <a:spLocks noEditPoints="1"/>
              </p:cNvSpPr>
              <p:nvPr/>
            </p:nvSpPr>
            <p:spPr bwMode="auto">
              <a:xfrm>
                <a:off x="3938" y="2214"/>
                <a:ext cx="48" cy="5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3" y="0"/>
                  </a:cxn>
                  <a:cxn ang="0">
                    <a:pos x="28" y="1"/>
                  </a:cxn>
                  <a:cxn ang="0">
                    <a:pos x="32" y="2"/>
                  </a:cxn>
                  <a:cxn ang="0">
                    <a:pos x="37" y="3"/>
                  </a:cxn>
                  <a:cxn ang="0">
                    <a:pos x="40" y="6"/>
                  </a:cxn>
                  <a:cxn ang="0">
                    <a:pos x="42" y="8"/>
                  </a:cxn>
                  <a:cxn ang="0">
                    <a:pos x="44" y="13"/>
                  </a:cxn>
                  <a:cxn ang="0">
                    <a:pos x="47" y="17"/>
                  </a:cxn>
                  <a:cxn ang="0">
                    <a:pos x="48" y="22"/>
                  </a:cxn>
                  <a:cxn ang="0">
                    <a:pos x="48" y="26"/>
                  </a:cxn>
                  <a:cxn ang="0">
                    <a:pos x="48" y="32"/>
                  </a:cxn>
                  <a:cxn ang="0">
                    <a:pos x="47" y="36"/>
                  </a:cxn>
                  <a:cxn ang="0">
                    <a:pos x="44" y="41"/>
                  </a:cxn>
                  <a:cxn ang="0">
                    <a:pos x="42" y="44"/>
                  </a:cxn>
                  <a:cxn ang="0">
                    <a:pos x="39" y="48"/>
                  </a:cxn>
                  <a:cxn ang="0">
                    <a:pos x="36" y="50"/>
                  </a:cxn>
                  <a:cxn ang="0">
                    <a:pos x="30" y="52"/>
                  </a:cxn>
                  <a:cxn ang="0">
                    <a:pos x="23" y="53"/>
                  </a:cxn>
                  <a:cxn ang="0">
                    <a:pos x="19" y="52"/>
                  </a:cxn>
                  <a:cxn ang="0">
                    <a:pos x="14" y="51"/>
                  </a:cxn>
                  <a:cxn ang="0">
                    <a:pos x="11" y="50"/>
                  </a:cxn>
                  <a:cxn ang="0">
                    <a:pos x="8" y="46"/>
                  </a:cxn>
                  <a:cxn ang="0">
                    <a:pos x="4" y="43"/>
                  </a:cxn>
                  <a:cxn ang="0">
                    <a:pos x="2" y="40"/>
                  </a:cxn>
                  <a:cxn ang="0">
                    <a:pos x="0" y="33"/>
                  </a:cxn>
                  <a:cxn ang="0">
                    <a:pos x="0" y="27"/>
                  </a:cxn>
                  <a:cxn ang="0">
                    <a:pos x="6" y="27"/>
                  </a:cxn>
                  <a:cxn ang="0">
                    <a:pos x="6" y="33"/>
                  </a:cxn>
                  <a:cxn ang="0">
                    <a:pos x="9" y="37"/>
                  </a:cxn>
                  <a:cxn ang="0">
                    <a:pos x="11" y="42"/>
                  </a:cxn>
                  <a:cxn ang="0">
                    <a:pos x="14" y="44"/>
                  </a:cxn>
                  <a:cxn ang="0">
                    <a:pos x="19" y="46"/>
                  </a:cxn>
                  <a:cxn ang="0">
                    <a:pos x="23" y="46"/>
                  </a:cxn>
                  <a:cxn ang="0">
                    <a:pos x="29" y="46"/>
                  </a:cxn>
                  <a:cxn ang="0">
                    <a:pos x="32" y="44"/>
                  </a:cxn>
                  <a:cxn ang="0">
                    <a:pos x="37" y="42"/>
                  </a:cxn>
                  <a:cxn ang="0">
                    <a:pos x="39" y="37"/>
                  </a:cxn>
                  <a:cxn ang="0">
                    <a:pos x="41" y="32"/>
                  </a:cxn>
                  <a:cxn ang="0">
                    <a:pos x="41" y="26"/>
                  </a:cxn>
                  <a:cxn ang="0">
                    <a:pos x="41" y="21"/>
                  </a:cxn>
                  <a:cxn ang="0">
                    <a:pos x="39" y="15"/>
                  </a:cxn>
                  <a:cxn ang="0">
                    <a:pos x="37" y="12"/>
                  </a:cxn>
                  <a:cxn ang="0">
                    <a:pos x="33" y="8"/>
                  </a:cxn>
                  <a:cxn ang="0">
                    <a:pos x="29" y="6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1" y="11"/>
                  </a:cxn>
                  <a:cxn ang="0">
                    <a:pos x="9" y="14"/>
                  </a:cxn>
                  <a:cxn ang="0">
                    <a:pos x="8" y="17"/>
                  </a:cxn>
                  <a:cxn ang="0">
                    <a:pos x="6" y="22"/>
                  </a:cxn>
                  <a:cxn ang="0">
                    <a:pos x="6" y="27"/>
                  </a:cxn>
                </a:cxnLst>
                <a:rect l="0" t="0" r="r" b="b"/>
                <a:pathLst>
                  <a:path w="48" h="53">
                    <a:moveTo>
                      <a:pt x="0" y="27"/>
                    </a:moveTo>
                    <a:lnTo>
                      <a:pt x="1" y="15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2" y="8"/>
                    </a:lnTo>
                    <a:lnTo>
                      <a:pt x="44" y="13"/>
                    </a:lnTo>
                    <a:lnTo>
                      <a:pt x="47" y="17"/>
                    </a:lnTo>
                    <a:lnTo>
                      <a:pt x="48" y="22"/>
                    </a:lnTo>
                    <a:lnTo>
                      <a:pt x="48" y="26"/>
                    </a:lnTo>
                    <a:lnTo>
                      <a:pt x="48" y="32"/>
                    </a:lnTo>
                    <a:lnTo>
                      <a:pt x="47" y="36"/>
                    </a:lnTo>
                    <a:lnTo>
                      <a:pt x="44" y="41"/>
                    </a:lnTo>
                    <a:lnTo>
                      <a:pt x="42" y="44"/>
                    </a:lnTo>
                    <a:lnTo>
                      <a:pt x="39" y="48"/>
                    </a:lnTo>
                    <a:lnTo>
                      <a:pt x="36" y="50"/>
                    </a:lnTo>
                    <a:lnTo>
                      <a:pt x="30" y="52"/>
                    </a:lnTo>
                    <a:lnTo>
                      <a:pt x="23" y="53"/>
                    </a:lnTo>
                    <a:lnTo>
                      <a:pt x="19" y="52"/>
                    </a:lnTo>
                    <a:lnTo>
                      <a:pt x="14" y="51"/>
                    </a:lnTo>
                    <a:lnTo>
                      <a:pt x="11" y="50"/>
                    </a:lnTo>
                    <a:lnTo>
                      <a:pt x="8" y="46"/>
                    </a:lnTo>
                    <a:lnTo>
                      <a:pt x="4" y="43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0" y="27"/>
                    </a:lnTo>
                    <a:close/>
                    <a:moveTo>
                      <a:pt x="6" y="27"/>
                    </a:moveTo>
                    <a:lnTo>
                      <a:pt x="6" y="33"/>
                    </a:lnTo>
                    <a:lnTo>
                      <a:pt x="9" y="37"/>
                    </a:lnTo>
                    <a:lnTo>
                      <a:pt x="11" y="42"/>
                    </a:lnTo>
                    <a:lnTo>
                      <a:pt x="14" y="44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9" y="46"/>
                    </a:lnTo>
                    <a:lnTo>
                      <a:pt x="32" y="44"/>
                    </a:lnTo>
                    <a:lnTo>
                      <a:pt x="37" y="42"/>
                    </a:lnTo>
                    <a:lnTo>
                      <a:pt x="39" y="37"/>
                    </a:lnTo>
                    <a:lnTo>
                      <a:pt x="41" y="32"/>
                    </a:lnTo>
                    <a:lnTo>
                      <a:pt x="41" y="26"/>
                    </a:lnTo>
                    <a:lnTo>
                      <a:pt x="41" y="21"/>
                    </a:lnTo>
                    <a:lnTo>
                      <a:pt x="39" y="15"/>
                    </a:lnTo>
                    <a:lnTo>
                      <a:pt x="37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8" y="17"/>
                    </a:lnTo>
                    <a:lnTo>
                      <a:pt x="6" y="22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4246"/>
              <p:cNvSpPr>
                <a:spLocks/>
              </p:cNvSpPr>
              <p:nvPr/>
            </p:nvSpPr>
            <p:spPr bwMode="auto">
              <a:xfrm>
                <a:off x="3996" y="2215"/>
                <a:ext cx="39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32" y="40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39" y="51"/>
                  </a:cxn>
                  <a:cxn ang="0">
                    <a:pos x="32" y="51"/>
                  </a:cxn>
                  <a:cxn ang="0">
                    <a:pos x="7" y="11"/>
                  </a:cxn>
                  <a:cxn ang="0">
                    <a:pos x="7" y="51"/>
                  </a:cxn>
                  <a:cxn ang="0">
                    <a:pos x="0" y="51"/>
                  </a:cxn>
                </a:cxnLst>
                <a:rect l="0" t="0" r="r" b="b"/>
                <a:pathLst>
                  <a:path w="39" h="51">
                    <a:moveTo>
                      <a:pt x="0" y="5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32" y="4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39" y="51"/>
                    </a:lnTo>
                    <a:lnTo>
                      <a:pt x="32" y="51"/>
                    </a:lnTo>
                    <a:lnTo>
                      <a:pt x="7" y="11"/>
                    </a:lnTo>
                    <a:lnTo>
                      <a:pt x="7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4247"/>
              <p:cNvSpPr>
                <a:spLocks/>
              </p:cNvSpPr>
              <p:nvPr/>
            </p:nvSpPr>
            <p:spPr bwMode="auto">
              <a:xfrm>
                <a:off x="4045" y="2214"/>
                <a:ext cx="40" cy="53"/>
              </a:xfrm>
              <a:custGeom>
                <a:avLst/>
                <a:gdLst/>
                <a:ahLst/>
                <a:cxnLst>
                  <a:cxn ang="0">
                    <a:pos x="7" y="34"/>
                  </a:cxn>
                  <a:cxn ang="0">
                    <a:pos x="8" y="41"/>
                  </a:cxn>
                  <a:cxn ang="0">
                    <a:pos x="13" y="45"/>
                  </a:cxn>
                  <a:cxn ang="0">
                    <a:pos x="21" y="46"/>
                  </a:cxn>
                  <a:cxn ang="0">
                    <a:pos x="28" y="45"/>
                  </a:cxn>
                  <a:cxn ang="0">
                    <a:pos x="31" y="42"/>
                  </a:cxn>
                  <a:cxn ang="0">
                    <a:pos x="33" y="37"/>
                  </a:cxn>
                  <a:cxn ang="0">
                    <a:pos x="31" y="34"/>
                  </a:cxn>
                  <a:cxn ang="0">
                    <a:pos x="27" y="31"/>
                  </a:cxn>
                  <a:cxn ang="0">
                    <a:pos x="22" y="30"/>
                  </a:cxn>
                  <a:cxn ang="0">
                    <a:pos x="13" y="26"/>
                  </a:cxn>
                  <a:cxn ang="0">
                    <a:pos x="5" y="23"/>
                  </a:cxn>
                  <a:cxn ang="0">
                    <a:pos x="2" y="17"/>
                  </a:cxn>
                  <a:cxn ang="0">
                    <a:pos x="2" y="11"/>
                  </a:cxn>
                  <a:cxn ang="0">
                    <a:pos x="7" y="4"/>
                  </a:cxn>
                  <a:cxn ang="0">
                    <a:pos x="14" y="1"/>
                  </a:cxn>
                  <a:cxn ang="0">
                    <a:pos x="24" y="1"/>
                  </a:cxn>
                  <a:cxn ang="0">
                    <a:pos x="33" y="4"/>
                  </a:cxn>
                  <a:cxn ang="0">
                    <a:pos x="38" y="11"/>
                  </a:cxn>
                  <a:cxn ang="0">
                    <a:pos x="31" y="15"/>
                  </a:cxn>
                  <a:cxn ang="0">
                    <a:pos x="30" y="11"/>
                  </a:cxn>
                  <a:cxn ang="0">
                    <a:pos x="26" y="7"/>
                  </a:cxn>
                  <a:cxn ang="0">
                    <a:pos x="20" y="6"/>
                  </a:cxn>
                  <a:cxn ang="0">
                    <a:pos x="13" y="7"/>
                  </a:cxn>
                  <a:cxn ang="0">
                    <a:pos x="9" y="11"/>
                  </a:cxn>
                  <a:cxn ang="0">
                    <a:pos x="9" y="16"/>
                  </a:cxn>
                  <a:cxn ang="0">
                    <a:pos x="12" y="20"/>
                  </a:cxn>
                  <a:cxn ang="0">
                    <a:pos x="20" y="22"/>
                  </a:cxn>
                  <a:cxn ang="0">
                    <a:pos x="29" y="24"/>
                  </a:cxn>
                  <a:cxn ang="0">
                    <a:pos x="34" y="27"/>
                  </a:cxn>
                  <a:cxn ang="0">
                    <a:pos x="39" y="34"/>
                  </a:cxn>
                  <a:cxn ang="0">
                    <a:pos x="39" y="42"/>
                  </a:cxn>
                  <a:cxn ang="0">
                    <a:pos x="34" y="49"/>
                  </a:cxn>
                  <a:cxn ang="0">
                    <a:pos x="27" y="52"/>
                  </a:cxn>
                  <a:cxn ang="0">
                    <a:pos x="14" y="52"/>
                  </a:cxn>
                  <a:cxn ang="0">
                    <a:pos x="5" y="48"/>
                  </a:cxn>
                  <a:cxn ang="0">
                    <a:pos x="0" y="40"/>
                  </a:cxn>
                </a:cxnLst>
                <a:rect l="0" t="0" r="r" b="b"/>
                <a:pathLst>
                  <a:path w="40" h="53">
                    <a:moveTo>
                      <a:pt x="0" y="34"/>
                    </a:moveTo>
                    <a:lnTo>
                      <a:pt x="7" y="34"/>
                    </a:lnTo>
                    <a:lnTo>
                      <a:pt x="7" y="37"/>
                    </a:lnTo>
                    <a:lnTo>
                      <a:pt x="8" y="41"/>
                    </a:lnTo>
                    <a:lnTo>
                      <a:pt x="10" y="43"/>
                    </a:lnTo>
                    <a:lnTo>
                      <a:pt x="13" y="45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28" y="45"/>
                    </a:lnTo>
                    <a:lnTo>
                      <a:pt x="30" y="44"/>
                    </a:lnTo>
                    <a:lnTo>
                      <a:pt x="31" y="42"/>
                    </a:lnTo>
                    <a:lnTo>
                      <a:pt x="32" y="40"/>
                    </a:lnTo>
                    <a:lnTo>
                      <a:pt x="33" y="37"/>
                    </a:lnTo>
                    <a:lnTo>
                      <a:pt x="32" y="35"/>
                    </a:lnTo>
                    <a:lnTo>
                      <a:pt x="31" y="34"/>
                    </a:lnTo>
                    <a:lnTo>
                      <a:pt x="30" y="32"/>
                    </a:lnTo>
                    <a:lnTo>
                      <a:pt x="27" y="31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3" y="26"/>
                    </a:lnTo>
                    <a:lnTo>
                      <a:pt x="9" y="25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6" y="7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0" y="11"/>
                    </a:lnTo>
                    <a:lnTo>
                      <a:pt x="28" y="8"/>
                    </a:lnTo>
                    <a:lnTo>
                      <a:pt x="26" y="7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0" y="19"/>
                    </a:lnTo>
                    <a:lnTo>
                      <a:pt x="12" y="20"/>
                    </a:lnTo>
                    <a:lnTo>
                      <a:pt x="16" y="21"/>
                    </a:lnTo>
                    <a:lnTo>
                      <a:pt x="20" y="22"/>
                    </a:lnTo>
                    <a:lnTo>
                      <a:pt x="24" y="23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8" y="30"/>
                    </a:lnTo>
                    <a:lnTo>
                      <a:pt x="39" y="34"/>
                    </a:lnTo>
                    <a:lnTo>
                      <a:pt x="40" y="37"/>
                    </a:lnTo>
                    <a:lnTo>
                      <a:pt x="39" y="42"/>
                    </a:lnTo>
                    <a:lnTo>
                      <a:pt x="38" y="45"/>
                    </a:lnTo>
                    <a:lnTo>
                      <a:pt x="34" y="49"/>
                    </a:lnTo>
                    <a:lnTo>
                      <a:pt x="31" y="51"/>
                    </a:lnTo>
                    <a:lnTo>
                      <a:pt x="27" y="52"/>
                    </a:lnTo>
                    <a:lnTo>
                      <a:pt x="21" y="53"/>
                    </a:lnTo>
                    <a:lnTo>
                      <a:pt x="14" y="52"/>
                    </a:lnTo>
                    <a:lnTo>
                      <a:pt x="10" y="51"/>
                    </a:lnTo>
                    <a:lnTo>
                      <a:pt x="5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9" name="TextBox 1928"/>
            <p:cNvSpPr txBox="1"/>
            <p:nvPr/>
          </p:nvSpPr>
          <p:spPr>
            <a:xfrm>
              <a:off x="221089" y="6334780"/>
              <a:ext cx="21373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El </a:t>
              </a:r>
              <a:r>
                <a:rPr lang="en-US" sz="1400" dirty="0" err="1" smtClean="0">
                  <a:solidFill>
                    <a:srgbClr val="0070C0"/>
                  </a:solidFill>
                </a:rPr>
                <a:t>Samad</a:t>
              </a:r>
              <a:r>
                <a:rPr lang="en-US" sz="1400" dirty="0" smtClean="0">
                  <a:solidFill>
                    <a:srgbClr val="0070C0"/>
                  </a:solidFill>
                </a:rPr>
                <a:t>, Del </a:t>
              </a:r>
              <a:r>
                <a:rPr lang="en-US" sz="1400" dirty="0" err="1" smtClean="0">
                  <a:solidFill>
                    <a:srgbClr val="0070C0"/>
                  </a:solidFill>
                </a:rPr>
                <a:t>Vecchio</a:t>
              </a:r>
              <a:endParaRPr lang="en-US" sz="1400" dirty="0" smtClean="0">
                <a:solidFill>
                  <a:srgbClr val="0070C0"/>
                </a:solidFill>
              </a:endParaRP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 </a:t>
              </a:r>
              <a:r>
                <a:rPr lang="en-US" sz="1400" dirty="0" smtClean="0">
                  <a:solidFill>
                    <a:srgbClr val="0070C0"/>
                  </a:solidFill>
                </a:rPr>
                <a:t>and </a:t>
              </a:r>
              <a:r>
                <a:rPr lang="en-US" sz="1400" dirty="0" err="1" smtClean="0">
                  <a:solidFill>
                    <a:srgbClr val="0070C0"/>
                  </a:solidFill>
                </a:rPr>
                <a:t>Khammash</a:t>
              </a:r>
              <a:r>
                <a:rPr lang="en-US" sz="1400" dirty="0" smtClean="0">
                  <a:solidFill>
                    <a:srgbClr val="0070C0"/>
                  </a:solidFill>
                </a:rPr>
                <a:t>, ACC </a:t>
              </a:r>
              <a:r>
                <a:rPr lang="en-US" sz="1400" dirty="0" smtClean="0">
                  <a:solidFill>
                    <a:srgbClr val="0070C0"/>
                  </a:solidFill>
                </a:rPr>
                <a:t>2004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1514" y="2743200"/>
            <a:ext cx="4944946" cy="2680342"/>
            <a:chOff x="141514" y="2743200"/>
            <a:chExt cx="4944946" cy="2680342"/>
          </a:xfrm>
        </p:grpSpPr>
        <p:grpSp>
          <p:nvGrpSpPr>
            <p:cNvPr id="2" name="Group 10"/>
            <p:cNvGrpSpPr/>
            <p:nvPr/>
          </p:nvGrpSpPr>
          <p:grpSpPr>
            <a:xfrm>
              <a:off x="141514" y="2743200"/>
              <a:ext cx="3237323" cy="2680342"/>
              <a:chOff x="141514" y="2792998"/>
              <a:chExt cx="3237323" cy="2680342"/>
            </a:xfrm>
          </p:grpSpPr>
          <p:pic>
            <p:nvPicPr>
              <p:cNvPr id="1931" name="Picture 1930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141514" y="3046805"/>
                <a:ext cx="1685431" cy="242653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934" name="Picture 1933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2346332" y="2792998"/>
                <a:ext cx="1032505" cy="31796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133600" y="3250138"/>
              <a:ext cx="29528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Cyclic feedback system: Can use </a:t>
              </a:r>
            </a:p>
            <a:p>
              <a:r>
                <a:rPr lang="en-US" sz="1400" dirty="0" smtClean="0"/>
                <a:t>- Mallet-</a:t>
              </a:r>
              <a:r>
                <a:rPr lang="en-US" sz="1400" dirty="0" err="1" smtClean="0"/>
                <a:t>Paret</a:t>
              </a:r>
              <a:r>
                <a:rPr lang="en-US" sz="1400" dirty="0" smtClean="0"/>
                <a:t> and Smith (1990) </a:t>
              </a:r>
            </a:p>
            <a:p>
              <a:r>
                <a:rPr lang="en-US" sz="1400" dirty="0" smtClean="0"/>
                <a:t>- Hastings</a:t>
              </a:r>
              <a:r>
                <a:rPr lang="en-US" sz="1400" dirty="0"/>
                <a:t>, J. Tyson, D. </a:t>
              </a:r>
              <a:r>
                <a:rPr lang="en-US" sz="1400" dirty="0" smtClean="0"/>
                <a:t>Webster (1977)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6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Activator-Repressor Clock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2475" y="0"/>
            <a:ext cx="1889125" cy="1235075"/>
          </a:xfrm>
          <a:prstGeom prst="rect">
            <a:avLst/>
          </a:prstGeom>
          <a:noFill/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352083" y="3276600"/>
            <a:ext cx="2438400" cy="2103438"/>
            <a:chOff x="3312" y="2400"/>
            <a:chExt cx="2064" cy="1565"/>
          </a:xfrm>
        </p:grpSpPr>
        <p:pic>
          <p:nvPicPr>
            <p:cNvPr id="26679" name="Picture 5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2" y="2400"/>
              <a:ext cx="2064" cy="1488"/>
            </a:xfrm>
            <a:prstGeom prst="rect">
              <a:avLst/>
            </a:prstGeom>
            <a:noFill/>
          </p:spPr>
        </p:pic>
        <p:sp>
          <p:nvSpPr>
            <p:cNvPr id="26680" name="Text Box 56"/>
            <p:cNvSpPr txBox="1">
              <a:spLocks noChangeArrowheads="1"/>
            </p:cNvSpPr>
            <p:nvPr/>
          </p:nvSpPr>
          <p:spPr bwMode="auto">
            <a:xfrm>
              <a:off x="3792" y="3792"/>
              <a:ext cx="15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(Courtesy of Ninfa Lab at Umich)</a:t>
              </a: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50766" y="1354977"/>
            <a:ext cx="2388434" cy="1159623"/>
            <a:chOff x="5105400" y="1905000"/>
            <a:chExt cx="2388434" cy="1159623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5105400" y="1938216"/>
              <a:ext cx="2388434" cy="1126407"/>
              <a:chOff x="2256" y="832"/>
              <a:chExt cx="2400" cy="1049"/>
            </a:xfrm>
          </p:grpSpPr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400" y="134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2851" y="1152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>
                <a:off x="2860" y="1152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27"/>
              <p:cNvSpPr>
                <a:spLocks noChangeArrowheads="1"/>
              </p:cNvSpPr>
              <p:nvPr/>
            </p:nvSpPr>
            <p:spPr bwMode="auto">
              <a:xfrm>
                <a:off x="2934" y="1294"/>
                <a:ext cx="250" cy="98"/>
              </a:xfrm>
              <a:prstGeom prst="homePlate">
                <a:avLst>
                  <a:gd name="adj" fmla="val 63776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28"/>
              <p:cNvSpPr>
                <a:spLocks noChangeArrowheads="1"/>
              </p:cNvSpPr>
              <p:nvPr/>
            </p:nvSpPr>
            <p:spPr bwMode="auto">
              <a:xfrm>
                <a:off x="3209" y="110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9"/>
              <p:cNvSpPr>
                <a:spLocks noChangeShapeType="1"/>
              </p:cNvSpPr>
              <p:nvPr/>
            </p:nvSpPr>
            <p:spPr bwMode="auto">
              <a:xfrm>
                <a:off x="3449" y="1152"/>
                <a:ext cx="4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0"/>
              <p:cNvSpPr>
                <a:spLocks noChangeShapeType="1"/>
              </p:cNvSpPr>
              <p:nvPr/>
            </p:nvSpPr>
            <p:spPr bwMode="auto">
              <a:xfrm>
                <a:off x="3936" y="11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1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2"/>
              <p:cNvSpPr>
                <a:spLocks noChangeShapeType="1"/>
              </p:cNvSpPr>
              <p:nvPr/>
            </p:nvSpPr>
            <p:spPr bwMode="auto">
              <a:xfrm>
                <a:off x="2592" y="17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>
                <a:off x="2784" y="16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34"/>
              <p:cNvSpPr txBox="1">
                <a:spLocks noChangeArrowheads="1"/>
              </p:cNvSpPr>
              <p:nvPr/>
            </p:nvSpPr>
            <p:spPr bwMode="auto">
              <a:xfrm>
                <a:off x="2874" y="1411"/>
                <a:ext cx="42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1" dirty="0" err="1">
                    <a:ea typeface="ＭＳ Ｐゴシック" pitchFamily="1" charset="-128"/>
                  </a:rPr>
                  <a:t>glnG</a:t>
                </a:r>
                <a:endParaRPr lang="en-US" sz="1000" dirty="0">
                  <a:ea typeface="ＭＳ Ｐゴシック" pitchFamily="1" charset="-128"/>
                </a:endParaRPr>
              </a:p>
            </p:txBody>
          </p:sp>
          <p:sp>
            <p:nvSpPr>
              <p:cNvPr id="56" name="Text Box 35"/>
              <p:cNvSpPr txBox="1">
                <a:spLocks noChangeArrowheads="1"/>
              </p:cNvSpPr>
              <p:nvPr/>
            </p:nvSpPr>
            <p:spPr bwMode="auto">
              <a:xfrm>
                <a:off x="2261" y="1652"/>
                <a:ext cx="427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dirty="0">
                    <a:ea typeface="ＭＳ Ｐゴシック" pitchFamily="1" charset="-128"/>
                  </a:rPr>
                  <a:t>IPTG</a:t>
                </a:r>
              </a:p>
            </p:txBody>
          </p:sp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>
                <a:off x="4106" y="1152"/>
                <a:ext cx="0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38"/>
              <p:cNvSpPr>
                <a:spLocks noChangeShapeType="1"/>
              </p:cNvSpPr>
              <p:nvPr/>
            </p:nvSpPr>
            <p:spPr bwMode="auto">
              <a:xfrm>
                <a:off x="4115" y="1152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39"/>
              <p:cNvSpPr>
                <a:spLocks noChangeArrowheads="1"/>
              </p:cNvSpPr>
              <p:nvPr/>
            </p:nvSpPr>
            <p:spPr bwMode="auto">
              <a:xfrm>
                <a:off x="4189" y="1294"/>
                <a:ext cx="250" cy="98"/>
              </a:xfrm>
              <a:prstGeom prst="homePlate">
                <a:avLst>
                  <a:gd name="adj" fmla="val 63776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4464" y="1104"/>
                <a:ext cx="96" cy="96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4176" y="1460"/>
                <a:ext cx="37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1" dirty="0" err="1">
                    <a:ea typeface="ＭＳ Ｐゴシック" pitchFamily="1" charset="-128"/>
                  </a:rPr>
                  <a:t>l</a:t>
                </a:r>
                <a:r>
                  <a:rPr lang="en-US" sz="1000" i="1" dirty="0" err="1">
                    <a:ea typeface="ＭＳ Ｐゴシック" pitchFamily="1" charset="-128"/>
                  </a:rPr>
                  <a:t>acI</a:t>
                </a:r>
                <a:endParaRPr lang="en-US" sz="1000" dirty="0">
                  <a:ea typeface="ＭＳ Ｐゴシック" pitchFamily="1" charset="-128"/>
                </a:endParaRPr>
              </a:p>
            </p:txBody>
          </p:sp>
          <p:sp>
            <p:nvSpPr>
              <p:cNvPr id="63" name="Line 42"/>
              <p:cNvSpPr>
                <a:spLocks noChangeShapeType="1"/>
              </p:cNvSpPr>
              <p:nvPr/>
            </p:nvSpPr>
            <p:spPr bwMode="auto">
              <a:xfrm flipH="1">
                <a:off x="4656" y="115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43"/>
              <p:cNvSpPr>
                <a:spLocks noChangeShapeType="1"/>
              </p:cNvSpPr>
              <p:nvPr/>
            </p:nvSpPr>
            <p:spPr bwMode="auto">
              <a:xfrm flipH="1">
                <a:off x="2832" y="1776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44"/>
              <p:cNvSpPr>
                <a:spLocks noChangeShapeType="1"/>
              </p:cNvSpPr>
              <p:nvPr/>
            </p:nvSpPr>
            <p:spPr bwMode="auto">
              <a:xfrm flipV="1">
                <a:off x="2832" y="144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45"/>
              <p:cNvSpPr>
                <a:spLocks noChangeShapeType="1"/>
              </p:cNvSpPr>
              <p:nvPr/>
            </p:nvSpPr>
            <p:spPr bwMode="auto">
              <a:xfrm flipH="1">
                <a:off x="4608" y="11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46"/>
              <p:cNvSpPr txBox="1">
                <a:spLocks noChangeArrowheads="1"/>
              </p:cNvSpPr>
              <p:nvPr/>
            </p:nvSpPr>
            <p:spPr bwMode="auto">
              <a:xfrm>
                <a:off x="2256" y="1326"/>
                <a:ext cx="601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1" dirty="0" err="1">
                    <a:ea typeface="ＭＳ Ｐゴシック" pitchFamily="1" charset="-128"/>
                  </a:rPr>
                  <a:t>LacI</a:t>
                </a:r>
                <a:r>
                  <a:rPr lang="en-US" sz="1000" i="1" dirty="0">
                    <a:ea typeface="ＭＳ Ｐゴシック" pitchFamily="1" charset="-128"/>
                  </a:rPr>
                  <a:t>-rep</a:t>
                </a:r>
              </a:p>
              <a:p>
                <a:pPr eaLnBrk="0" hangingPunct="0"/>
                <a:r>
                  <a:rPr lang="en-US" sz="1000" i="1" dirty="0">
                    <a:ea typeface="ＭＳ Ｐゴシック" pitchFamily="1" charset="-128"/>
                  </a:rPr>
                  <a:t>NRI-act</a:t>
                </a:r>
                <a:endParaRPr lang="en-US" sz="1000" dirty="0">
                  <a:ea typeface="ＭＳ Ｐゴシック" pitchFamily="1" charset="-128"/>
                </a:endParaRPr>
              </a:p>
            </p:txBody>
          </p:sp>
          <p:sp>
            <p:nvSpPr>
              <p:cNvPr id="68" name="Text Box 47"/>
              <p:cNvSpPr txBox="1">
                <a:spLocks noChangeArrowheads="1"/>
              </p:cNvSpPr>
              <p:nvPr/>
            </p:nvSpPr>
            <p:spPr bwMode="auto">
              <a:xfrm>
                <a:off x="3744" y="1343"/>
                <a:ext cx="53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000" i="1" dirty="0" err="1">
                    <a:ea typeface="ＭＳ Ｐゴシック" pitchFamily="1" charset="-128"/>
                  </a:rPr>
                  <a:t>glnKp</a:t>
                </a:r>
                <a:endParaRPr lang="en-US" sz="1000" dirty="0">
                  <a:ea typeface="ＭＳ Ｐゴシック" pitchFamily="1" charset="-128"/>
                </a:endParaRPr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2640" y="832"/>
                <a:ext cx="624" cy="464"/>
              </a:xfrm>
              <a:custGeom>
                <a:avLst/>
                <a:gdLst>
                  <a:gd name="T0" fmla="*/ 624 w 624"/>
                  <a:gd name="T1" fmla="*/ 272 h 464"/>
                  <a:gd name="T2" fmla="*/ 144 w 624"/>
                  <a:gd name="T3" fmla="*/ 32 h 464"/>
                  <a:gd name="T4" fmla="*/ 0 w 624"/>
                  <a:gd name="T5" fmla="*/ 464 h 464"/>
                  <a:gd name="T6" fmla="*/ 0 60000 65536"/>
                  <a:gd name="T7" fmla="*/ 0 60000 65536"/>
                  <a:gd name="T8" fmla="*/ 0 60000 65536"/>
                  <a:gd name="T9" fmla="*/ 0 w 624"/>
                  <a:gd name="T10" fmla="*/ 0 h 464"/>
                  <a:gd name="T11" fmla="*/ 624 w 624"/>
                  <a:gd name="T12" fmla="*/ 464 h 4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4" h="464">
                    <a:moveTo>
                      <a:pt x="624" y="272"/>
                    </a:moveTo>
                    <a:cubicBezTo>
                      <a:pt x="436" y="136"/>
                      <a:pt x="248" y="0"/>
                      <a:pt x="144" y="32"/>
                    </a:cubicBezTo>
                    <a:cubicBezTo>
                      <a:pt x="40" y="64"/>
                      <a:pt x="24" y="392"/>
                      <a:pt x="0" y="4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019800" y="1905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62800" y="1905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676801" y="5562600"/>
            <a:ext cx="253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(Cell population measurements)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6773007" y="3048000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Experimental data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528" y="674916"/>
            <a:ext cx="4033839" cy="1347274"/>
            <a:chOff x="152528" y="674916"/>
            <a:chExt cx="4033839" cy="1347274"/>
          </a:xfrm>
        </p:grpSpPr>
        <p:grpSp>
          <p:nvGrpSpPr>
            <p:cNvPr id="4" name="Group 41"/>
            <p:cNvGrpSpPr/>
            <p:nvPr/>
          </p:nvGrpSpPr>
          <p:grpSpPr>
            <a:xfrm>
              <a:off x="2366837" y="1037156"/>
              <a:ext cx="1819530" cy="790625"/>
              <a:chOff x="2366837" y="1037156"/>
              <a:chExt cx="1819530" cy="790625"/>
            </a:xfrm>
          </p:grpSpPr>
          <p:pic>
            <p:nvPicPr>
              <p:cNvPr id="26661" name="Picture 37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366837" y="1492334"/>
                <a:ext cx="1524001" cy="3354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662" name="Picture 38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66837" y="1037156"/>
                <a:ext cx="1819530" cy="307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152528" y="674916"/>
              <a:ext cx="1904872" cy="134727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6622759" y="2514600"/>
            <a:ext cx="221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Atkinson, </a:t>
            </a:r>
            <a:r>
              <a:rPr lang="en-US" sz="1400" dirty="0" err="1" smtClean="0">
                <a:solidFill>
                  <a:srgbClr val="0070C0"/>
                </a:solidFill>
              </a:rPr>
              <a:t>Savageau</a:t>
            </a:r>
            <a:r>
              <a:rPr lang="en-US" sz="1400" dirty="0" smtClean="0">
                <a:solidFill>
                  <a:srgbClr val="0070C0"/>
                </a:solidFill>
              </a:rPr>
              <a:t>, Myers,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and </a:t>
            </a:r>
            <a:r>
              <a:rPr lang="en-US" sz="1400" dirty="0" err="1" smtClean="0">
                <a:solidFill>
                  <a:srgbClr val="0070C0"/>
                </a:solidFill>
              </a:rPr>
              <a:t>Ninfa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i="1" dirty="0" smtClean="0">
                <a:solidFill>
                  <a:srgbClr val="0070C0"/>
                </a:solidFill>
              </a:rPr>
              <a:t>Cell</a:t>
            </a:r>
            <a:r>
              <a:rPr lang="en-US" sz="1400" dirty="0" smtClean="0">
                <a:solidFill>
                  <a:srgbClr val="0070C0"/>
                </a:solidFill>
              </a:rPr>
              <a:t> 2003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03683" y="2061791"/>
            <a:ext cx="9070469" cy="4759471"/>
            <a:chOff x="-103683" y="2061791"/>
            <a:chExt cx="9070469" cy="4759471"/>
          </a:xfrm>
        </p:grpSpPr>
        <p:pic>
          <p:nvPicPr>
            <p:cNvPr id="76" name="Picture 3" descr="BifDiagra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768823" y="1189285"/>
              <a:ext cx="4759471" cy="650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96000" y="5943600"/>
              <a:ext cx="28707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Key design principle: sufficiently fast </a:t>
              </a:r>
            </a:p>
            <a:p>
              <a:r>
                <a:rPr lang="en-US" sz="1400" dirty="0" smtClean="0"/>
                <a:t>activator dynamics compared to </a:t>
              </a:r>
            </a:p>
            <a:p>
              <a:r>
                <a:rPr lang="en-US" sz="1400" dirty="0" smtClean="0"/>
                <a:t>repressor dynamics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226" y="6417676"/>
              <a:ext cx="1814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Del </a:t>
              </a:r>
              <a:r>
                <a:rPr lang="en-US" sz="1400" dirty="0" err="1" smtClean="0">
                  <a:solidFill>
                    <a:srgbClr val="0070C0"/>
                  </a:solidFill>
                </a:rPr>
                <a:t>Vecchio</a:t>
              </a:r>
              <a:r>
                <a:rPr lang="en-US" sz="1400" i="1" dirty="0" smtClean="0">
                  <a:solidFill>
                    <a:srgbClr val="0070C0"/>
                  </a:solidFill>
                </a:rPr>
                <a:t>, ACC </a:t>
              </a:r>
              <a:r>
                <a:rPr lang="en-US" sz="1400" dirty="0" smtClean="0">
                  <a:solidFill>
                    <a:srgbClr val="0070C0"/>
                  </a:solidFill>
                </a:rPr>
                <a:t>2007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8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synthetic biology?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Examples of working circuit modules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Challenges/opportunities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53000"/>
            <a:ext cx="85138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</a:t>
            </a:r>
            <a:r>
              <a:rPr lang="en-US" sz="2400" b="1" dirty="0" smtClean="0"/>
              <a:t>microscopic rates are unknown</a:t>
            </a:r>
            <a:r>
              <a:rPr lang="en-US" sz="2400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Given a desired behavior, what is the most robust topology that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realizes it?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How do we over-design systems? (need find parameter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space where prescribed behavior is attained)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Limited measurements</a:t>
            </a:r>
            <a:r>
              <a:rPr lang="en-US" sz="2400" dirty="0" smtClean="0"/>
              <a:t>. Problems: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Where to locate the sensors (reporters) to obtain state information?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What are the limits to what can be identified about the state and parameter values?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990600"/>
            <a:ext cx="9067800" cy="2236089"/>
            <a:chOff x="76200" y="990600"/>
            <a:chExt cx="9067800" cy="2236089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990600"/>
              <a:ext cx="9067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Circuits are intrinsically stochastic </a:t>
              </a:r>
              <a:r>
                <a:rPr lang="en-US" sz="2400" dirty="0" smtClean="0"/>
                <a:t>and there is cell-cell variability</a:t>
              </a:r>
            </a:p>
            <a:p>
              <a:pPr marL="457200" indent="-457200">
                <a:buFontTx/>
                <a:buChar char="-"/>
              </a:pPr>
              <a:r>
                <a:rPr lang="en-US" sz="2400" dirty="0" smtClean="0"/>
                <a:t>How to design circuits that are robust to stochastic 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fluctuations?</a:t>
              </a:r>
            </a:p>
            <a:p>
              <a:pPr marL="457200" indent="-457200">
                <a:buFontTx/>
                <a:buChar char="-"/>
              </a:pPr>
              <a:r>
                <a:rPr lang="en-US" sz="2400" dirty="0" smtClean="0"/>
                <a:t>What are the fundamental limits of feedback?</a:t>
              </a:r>
            </a:p>
            <a:p>
              <a:pPr marL="457200" indent="-457200">
                <a:buFontTx/>
                <a:buChar char="-"/>
              </a:pPr>
              <a:r>
                <a:rPr lang="en-US" sz="2400" dirty="0" smtClean="0"/>
                <a:t>How to enforce cell-cell synchronization? </a:t>
              </a:r>
              <a:endParaRPr lang="en-US" sz="2400" dirty="0"/>
            </a:p>
          </p:txBody>
        </p:sp>
        <p:pic>
          <p:nvPicPr>
            <p:cNvPr id="8" name="Picture 7" descr="noisy_bacteri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7762" y="1501891"/>
              <a:ext cx="1752600" cy="14277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39000" y="2949690"/>
              <a:ext cx="1672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Courtesy of </a:t>
              </a:r>
              <a:r>
                <a:rPr lang="en-US" sz="1200" b="1" dirty="0" err="1" smtClean="0"/>
                <a:t>Elowitz</a:t>
              </a:r>
              <a:r>
                <a:rPr lang="en-US" sz="1200" b="1" dirty="0" smtClean="0"/>
                <a:t> Lab</a:t>
              </a:r>
              <a:endParaRPr lang="en-US" sz="1200" b="1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2" y="1087758"/>
            <a:ext cx="930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handle </a:t>
            </a:r>
            <a:r>
              <a:rPr lang="en-US" sz="2400" b="1" dirty="0" smtClean="0"/>
              <a:t>metabolic burden by synthetic circuits </a:t>
            </a:r>
            <a:r>
              <a:rPr lang="en-US" sz="2400" dirty="0" smtClean="0"/>
              <a:t>on the cell? </a:t>
            </a:r>
          </a:p>
          <a:p>
            <a:r>
              <a:rPr lang="en-US" sz="2400" dirty="0" smtClean="0"/>
              <a:t>Need for control of “</a:t>
            </a:r>
            <a:r>
              <a:rPr lang="en-US" sz="2400" dirty="0" err="1" smtClean="0"/>
              <a:t>biomolecular</a:t>
            </a:r>
            <a:r>
              <a:rPr lang="en-US" sz="2400" dirty="0" smtClean="0"/>
              <a:t> power networks”  and adaptation/robustness to  demand of new synthetic circuits</a:t>
            </a:r>
            <a:endParaRPr lang="en-US" sz="2400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66892" y="2613050"/>
            <a:ext cx="9299143" cy="2885018"/>
            <a:chOff x="-2743" y="479450"/>
            <a:chExt cx="9299143" cy="2885018"/>
          </a:xfrm>
        </p:grpSpPr>
        <p:sp>
          <p:nvSpPr>
            <p:cNvPr id="6" name="TextBox 5"/>
            <p:cNvSpPr txBox="1"/>
            <p:nvPr/>
          </p:nvSpPr>
          <p:spPr>
            <a:xfrm>
              <a:off x="-2743" y="2902803"/>
              <a:ext cx="9299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Unfortunately, </a:t>
              </a:r>
              <a:r>
                <a:rPr lang="en-US" sz="2400" b="1" dirty="0" smtClean="0"/>
                <a:t>modular composition fails</a:t>
              </a:r>
              <a:r>
                <a:rPr lang="en-US" sz="2400" dirty="0" smtClean="0"/>
                <a:t>: Why? How to enforce it?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4276" y="990600"/>
              <a:ext cx="3880583" cy="2015019"/>
              <a:chOff x="326676" y="4797268"/>
              <a:chExt cx="3880583" cy="2015019"/>
            </a:xfrm>
          </p:grpSpPr>
          <p:grpSp>
            <p:nvGrpSpPr>
              <p:cNvPr id="9" name="Group 8"/>
              <p:cNvGrpSpPr/>
              <p:nvPr/>
            </p:nvGrpSpPr>
            <p:grpSpPr>
              <a:xfrm rot="19926486">
                <a:off x="863190" y="5535431"/>
                <a:ext cx="1342184" cy="625111"/>
                <a:chOff x="1524000" y="1713978"/>
                <a:chExt cx="1981200" cy="890392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1524000" y="1981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124200" y="1981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1777652" y="1713978"/>
                  <a:ext cx="1535482" cy="394570"/>
                  <a:chOff x="1741118" y="1739030"/>
                  <a:chExt cx="1535482" cy="394570"/>
                </a:xfrm>
              </p:grpSpPr>
              <p:sp>
                <p:nvSpPr>
                  <p:cNvPr id="47" name="Freeform 46"/>
                  <p:cNvSpPr/>
                  <p:nvPr/>
                </p:nvSpPr>
                <p:spPr>
                  <a:xfrm>
                    <a:off x="1741118" y="1739030"/>
                    <a:ext cx="1402915" cy="252608"/>
                  </a:xfrm>
                  <a:custGeom>
                    <a:avLst/>
                    <a:gdLst>
                      <a:gd name="connsiteX0" fmla="*/ 0 w 1402915"/>
                      <a:gd name="connsiteY0" fmla="*/ 240082 h 252608"/>
                      <a:gd name="connsiteX1" fmla="*/ 688931 w 1402915"/>
                      <a:gd name="connsiteY1" fmla="*/ 2088 h 252608"/>
                      <a:gd name="connsiteX2" fmla="*/ 1402915 w 1402915"/>
                      <a:gd name="connsiteY2" fmla="*/ 252608 h 25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2915" h="252608">
                        <a:moveTo>
                          <a:pt x="0" y="240082"/>
                        </a:moveTo>
                        <a:cubicBezTo>
                          <a:pt x="227556" y="120041"/>
                          <a:pt x="455112" y="0"/>
                          <a:pt x="688931" y="2088"/>
                        </a:cubicBezTo>
                        <a:cubicBezTo>
                          <a:pt x="922750" y="4176"/>
                          <a:pt x="1162832" y="128392"/>
                          <a:pt x="1402915" y="252608"/>
                        </a:cubicBezTo>
                      </a:path>
                    </a:pathLst>
                  </a:cu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rot="5400000">
                    <a:off x="3009900" y="18669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/>
                <p:cNvGrpSpPr/>
                <p:nvPr/>
              </p:nvGrpSpPr>
              <p:grpSpPr>
                <a:xfrm rot="10800000">
                  <a:off x="1741118" y="2209800"/>
                  <a:ext cx="1535482" cy="394570"/>
                  <a:chOff x="1741118" y="1739030"/>
                  <a:chExt cx="1535482" cy="394570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1741118" y="1739030"/>
                    <a:ext cx="1402915" cy="252608"/>
                  </a:xfrm>
                  <a:custGeom>
                    <a:avLst/>
                    <a:gdLst>
                      <a:gd name="connsiteX0" fmla="*/ 0 w 1402915"/>
                      <a:gd name="connsiteY0" fmla="*/ 240082 h 252608"/>
                      <a:gd name="connsiteX1" fmla="*/ 688931 w 1402915"/>
                      <a:gd name="connsiteY1" fmla="*/ 2088 h 252608"/>
                      <a:gd name="connsiteX2" fmla="*/ 1402915 w 1402915"/>
                      <a:gd name="connsiteY2" fmla="*/ 252608 h 25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2915" h="252608">
                        <a:moveTo>
                          <a:pt x="0" y="240082"/>
                        </a:moveTo>
                        <a:cubicBezTo>
                          <a:pt x="227556" y="120041"/>
                          <a:pt x="455112" y="0"/>
                          <a:pt x="688931" y="2088"/>
                        </a:cubicBezTo>
                        <a:cubicBezTo>
                          <a:pt x="922750" y="4176"/>
                          <a:pt x="1162832" y="128392"/>
                          <a:pt x="1402915" y="252608"/>
                        </a:cubicBezTo>
                      </a:path>
                    </a:pathLst>
                  </a:cu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>
                    <a:off x="3009900" y="18669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9"/>
              <p:cNvGrpSpPr/>
              <p:nvPr/>
            </p:nvGrpSpPr>
            <p:grpSpPr>
              <a:xfrm rot="19488131">
                <a:off x="2315935" y="5947830"/>
                <a:ext cx="734157" cy="601139"/>
                <a:chOff x="1588718" y="3542778"/>
                <a:chExt cx="951977" cy="80062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1752600" y="3962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1588718" y="3542778"/>
                  <a:ext cx="951977" cy="578285"/>
                  <a:chOff x="1588718" y="3542778"/>
                  <a:chExt cx="951977" cy="578285"/>
                </a:xfrm>
              </p:grpSpPr>
              <p:sp>
                <p:nvSpPr>
                  <p:cNvPr id="39" name="Freeform 38"/>
                  <p:cNvSpPr/>
                  <p:nvPr/>
                </p:nvSpPr>
                <p:spPr>
                  <a:xfrm>
                    <a:off x="1588718" y="3542778"/>
                    <a:ext cx="951977" cy="578285"/>
                  </a:xfrm>
                  <a:custGeom>
                    <a:avLst/>
                    <a:gdLst>
                      <a:gd name="connsiteX0" fmla="*/ 553233 w 951977"/>
                      <a:gd name="connsiteY0" fmla="*/ 578285 h 578285"/>
                      <a:gd name="connsiteX1" fmla="*/ 878909 w 951977"/>
                      <a:gd name="connsiteY1" fmla="*/ 114822 h 578285"/>
                      <a:gd name="connsiteX2" fmla="*/ 114822 w 951977"/>
                      <a:gd name="connsiteY2" fmla="*/ 52192 h 578285"/>
                      <a:gd name="connsiteX3" fmla="*/ 189978 w 951977"/>
                      <a:gd name="connsiteY3" fmla="*/ 427973 h 578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1977" h="578285">
                        <a:moveTo>
                          <a:pt x="553233" y="578285"/>
                        </a:moveTo>
                        <a:cubicBezTo>
                          <a:pt x="752605" y="390394"/>
                          <a:pt x="951977" y="202504"/>
                          <a:pt x="878909" y="114822"/>
                        </a:cubicBezTo>
                        <a:cubicBezTo>
                          <a:pt x="805841" y="27140"/>
                          <a:pt x="229644" y="0"/>
                          <a:pt x="114822" y="52192"/>
                        </a:cubicBezTo>
                        <a:cubicBezTo>
                          <a:pt x="0" y="104384"/>
                          <a:pt x="94989" y="266178"/>
                          <a:pt x="189978" y="427973"/>
                        </a:cubicBezTo>
                      </a:path>
                    </a:pathLst>
                  </a:custGeom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 rot="5400000" flipH="1" flipV="1">
                    <a:off x="1713978" y="3898726"/>
                    <a:ext cx="152400" cy="152400"/>
                  </a:xfrm>
                  <a:prstGeom prst="line">
                    <a:avLst/>
                  </a:prstGeom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Group 10"/>
              <p:cNvGrpSpPr/>
              <p:nvPr/>
            </p:nvGrpSpPr>
            <p:grpSpPr>
              <a:xfrm rot="1980406">
                <a:off x="326676" y="5235865"/>
                <a:ext cx="642047" cy="550310"/>
                <a:chOff x="3162823" y="3536515"/>
                <a:chExt cx="951977" cy="769307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3326705" y="3924822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162823" y="3536515"/>
                  <a:ext cx="951977" cy="578285"/>
                </a:xfrm>
                <a:custGeom>
                  <a:avLst/>
                  <a:gdLst>
                    <a:gd name="connsiteX0" fmla="*/ 553233 w 951977"/>
                    <a:gd name="connsiteY0" fmla="*/ 578285 h 578285"/>
                    <a:gd name="connsiteX1" fmla="*/ 878909 w 951977"/>
                    <a:gd name="connsiteY1" fmla="*/ 114822 h 578285"/>
                    <a:gd name="connsiteX2" fmla="*/ 114822 w 951977"/>
                    <a:gd name="connsiteY2" fmla="*/ 52192 h 578285"/>
                    <a:gd name="connsiteX3" fmla="*/ 189978 w 951977"/>
                    <a:gd name="connsiteY3" fmla="*/ 427973 h 578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1977" h="578285">
                      <a:moveTo>
                        <a:pt x="553233" y="578285"/>
                      </a:moveTo>
                      <a:cubicBezTo>
                        <a:pt x="752605" y="390394"/>
                        <a:pt x="951977" y="202504"/>
                        <a:pt x="878909" y="114822"/>
                      </a:cubicBezTo>
                      <a:cubicBezTo>
                        <a:pt x="805841" y="27140"/>
                        <a:pt x="229644" y="0"/>
                        <a:pt x="114822" y="52192"/>
                      </a:cubicBezTo>
                      <a:cubicBezTo>
                        <a:pt x="0" y="104384"/>
                        <a:pt x="94989" y="266178"/>
                        <a:pt x="189978" y="427973"/>
                      </a:cubicBezTo>
                    </a:path>
                  </a:pathLst>
                </a:custGeom>
                <a:ln w="19050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20231661">
                <a:off x="2302910" y="4797268"/>
                <a:ext cx="1569834" cy="797047"/>
                <a:chOff x="5144023" y="3505200"/>
                <a:chExt cx="2094977" cy="1014608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144023" y="3505200"/>
                  <a:ext cx="951977" cy="769307"/>
                  <a:chOff x="3162823" y="3536515"/>
                  <a:chExt cx="951977" cy="769307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3326705" y="3924822"/>
                    <a:ext cx="3810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3162823" y="3536515"/>
                    <a:ext cx="951977" cy="578285"/>
                  </a:xfrm>
                  <a:custGeom>
                    <a:avLst/>
                    <a:gdLst>
                      <a:gd name="connsiteX0" fmla="*/ 553233 w 951977"/>
                      <a:gd name="connsiteY0" fmla="*/ 578285 h 578285"/>
                      <a:gd name="connsiteX1" fmla="*/ 878909 w 951977"/>
                      <a:gd name="connsiteY1" fmla="*/ 114822 h 578285"/>
                      <a:gd name="connsiteX2" fmla="*/ 114822 w 951977"/>
                      <a:gd name="connsiteY2" fmla="*/ 52192 h 578285"/>
                      <a:gd name="connsiteX3" fmla="*/ 189978 w 951977"/>
                      <a:gd name="connsiteY3" fmla="*/ 427973 h 578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1977" h="578285">
                        <a:moveTo>
                          <a:pt x="553233" y="578285"/>
                        </a:moveTo>
                        <a:cubicBezTo>
                          <a:pt x="752605" y="390394"/>
                          <a:pt x="951977" y="202504"/>
                          <a:pt x="878909" y="114822"/>
                        </a:cubicBezTo>
                        <a:cubicBezTo>
                          <a:pt x="805841" y="27140"/>
                          <a:pt x="229644" y="0"/>
                          <a:pt x="114822" y="52192"/>
                        </a:cubicBezTo>
                        <a:cubicBezTo>
                          <a:pt x="0" y="104384"/>
                          <a:pt x="94989" y="266178"/>
                          <a:pt x="189978" y="427973"/>
                        </a:cubicBezTo>
                      </a:path>
                    </a:pathLst>
                  </a:custGeom>
                  <a:ln w="19050">
                    <a:solidFill>
                      <a:schemeClr val="tx2">
                        <a:lumMod val="75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6858000" y="3886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5711868" y="3861148"/>
                  <a:ext cx="1139869" cy="208768"/>
                </a:xfrm>
                <a:custGeom>
                  <a:avLst/>
                  <a:gdLst>
                    <a:gd name="connsiteX0" fmla="*/ 0 w 1139869"/>
                    <a:gd name="connsiteY0" fmla="*/ 208768 h 208768"/>
                    <a:gd name="connsiteX1" fmla="*/ 475990 w 1139869"/>
                    <a:gd name="connsiteY1" fmla="*/ 8351 h 208768"/>
                    <a:gd name="connsiteX2" fmla="*/ 1139869 w 1139869"/>
                    <a:gd name="connsiteY2" fmla="*/ 158664 h 20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9869" h="208768">
                      <a:moveTo>
                        <a:pt x="0" y="208768"/>
                      </a:moveTo>
                      <a:cubicBezTo>
                        <a:pt x="143006" y="112735"/>
                        <a:pt x="286012" y="16702"/>
                        <a:pt x="475990" y="8351"/>
                      </a:cubicBezTo>
                      <a:cubicBezTo>
                        <a:pt x="665968" y="0"/>
                        <a:pt x="902918" y="79332"/>
                        <a:pt x="1139869" y="158664"/>
                      </a:cubicBezTo>
                    </a:path>
                  </a:pathLst>
                </a:custGeom>
                <a:ln w="19050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10800000">
                  <a:off x="5607485" y="4267200"/>
                  <a:ext cx="1402915" cy="252608"/>
                </a:xfrm>
                <a:custGeom>
                  <a:avLst/>
                  <a:gdLst>
                    <a:gd name="connsiteX0" fmla="*/ 0 w 1402915"/>
                    <a:gd name="connsiteY0" fmla="*/ 240082 h 252608"/>
                    <a:gd name="connsiteX1" fmla="*/ 688931 w 1402915"/>
                    <a:gd name="connsiteY1" fmla="*/ 2088 h 252608"/>
                    <a:gd name="connsiteX2" fmla="*/ 1402915 w 1402915"/>
                    <a:gd name="connsiteY2" fmla="*/ 252608 h 25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2915" h="252608">
                      <a:moveTo>
                        <a:pt x="0" y="240082"/>
                      </a:moveTo>
                      <a:cubicBezTo>
                        <a:pt x="227556" y="120041"/>
                        <a:pt x="455112" y="0"/>
                        <a:pt x="688931" y="2088"/>
                      </a:cubicBezTo>
                      <a:cubicBezTo>
                        <a:pt x="922750" y="4176"/>
                        <a:pt x="1162832" y="128392"/>
                        <a:pt x="1402915" y="252608"/>
                      </a:cubicBezTo>
                    </a:path>
                  </a:pathLst>
                </a:cu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rot="16200000">
                  <a:off x="5448300" y="4152901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 rot="1746649">
                <a:off x="3099998" y="5684511"/>
                <a:ext cx="1107261" cy="1127776"/>
                <a:chOff x="2667000" y="4763022"/>
                <a:chExt cx="1791222" cy="1843538"/>
              </a:xfrm>
            </p:grpSpPr>
            <p:grpSp>
              <p:nvGrpSpPr>
                <p:cNvPr id="14" name="Group 62"/>
                <p:cNvGrpSpPr/>
                <p:nvPr/>
              </p:nvGrpSpPr>
              <p:grpSpPr>
                <a:xfrm>
                  <a:off x="2667000" y="4763022"/>
                  <a:ext cx="1791222" cy="507304"/>
                  <a:chOff x="2667000" y="4763022"/>
                  <a:chExt cx="1791222" cy="507304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2667000" y="4863230"/>
                    <a:ext cx="3810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4077222" y="4889326"/>
                    <a:ext cx="3810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5" name="Group 14"/>
                  <p:cNvGrpSpPr/>
                  <p:nvPr/>
                </p:nvGrpSpPr>
                <p:grpSpPr>
                  <a:xfrm>
                    <a:off x="3048000" y="4763022"/>
                    <a:ext cx="1117948" cy="342378"/>
                    <a:chOff x="1741118" y="1739030"/>
                    <a:chExt cx="1535482" cy="394570"/>
                  </a:xfrm>
                </p:grpSpPr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1741118" y="1739030"/>
                      <a:ext cx="1402915" cy="252608"/>
                    </a:xfrm>
                    <a:custGeom>
                      <a:avLst/>
                      <a:gdLst>
                        <a:gd name="connsiteX0" fmla="*/ 0 w 1402915"/>
                        <a:gd name="connsiteY0" fmla="*/ 240082 h 252608"/>
                        <a:gd name="connsiteX1" fmla="*/ 688931 w 1402915"/>
                        <a:gd name="connsiteY1" fmla="*/ 2088 h 252608"/>
                        <a:gd name="connsiteX2" fmla="*/ 1402915 w 1402915"/>
                        <a:gd name="connsiteY2" fmla="*/ 252608 h 252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02915" h="252608">
                          <a:moveTo>
                            <a:pt x="0" y="240082"/>
                          </a:moveTo>
                          <a:cubicBezTo>
                            <a:pt x="227556" y="120041"/>
                            <a:pt x="455112" y="0"/>
                            <a:pt x="688931" y="2088"/>
                          </a:cubicBezTo>
                          <a:cubicBezTo>
                            <a:pt x="922750" y="4176"/>
                            <a:pt x="1162832" y="128392"/>
                            <a:pt x="1402915" y="252608"/>
                          </a:cubicBezTo>
                        </a:path>
                      </a:pathLst>
                    </a:custGeom>
                    <a:ln w="190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rot="5400000">
                      <a:off x="3009900" y="18669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" name="Group 64"/>
                <p:cNvGrpSpPr/>
                <p:nvPr/>
              </p:nvGrpSpPr>
              <p:grpSpPr>
                <a:xfrm rot="7145925">
                  <a:off x="3057823" y="5457295"/>
                  <a:ext cx="1791222" cy="507304"/>
                  <a:chOff x="2667000" y="4763022"/>
                  <a:chExt cx="1791222" cy="507304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2667000" y="4863230"/>
                    <a:ext cx="3810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4077222" y="4889326"/>
                    <a:ext cx="3810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" name="Group 14"/>
                  <p:cNvGrpSpPr/>
                  <p:nvPr/>
                </p:nvGrpSpPr>
                <p:grpSpPr>
                  <a:xfrm>
                    <a:off x="3048000" y="4763022"/>
                    <a:ext cx="1117948" cy="342378"/>
                    <a:chOff x="1741118" y="1739030"/>
                    <a:chExt cx="1535482" cy="394570"/>
                  </a:xfrm>
                </p:grpSpPr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1741118" y="1739030"/>
                      <a:ext cx="1402915" cy="252608"/>
                    </a:xfrm>
                    <a:custGeom>
                      <a:avLst/>
                      <a:gdLst>
                        <a:gd name="connsiteX0" fmla="*/ 0 w 1402915"/>
                        <a:gd name="connsiteY0" fmla="*/ 240082 h 252608"/>
                        <a:gd name="connsiteX1" fmla="*/ 688931 w 1402915"/>
                        <a:gd name="connsiteY1" fmla="*/ 2088 h 252608"/>
                        <a:gd name="connsiteX2" fmla="*/ 1402915 w 1402915"/>
                        <a:gd name="connsiteY2" fmla="*/ 252608 h 252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02915" h="252608">
                          <a:moveTo>
                            <a:pt x="0" y="240082"/>
                          </a:moveTo>
                          <a:cubicBezTo>
                            <a:pt x="227556" y="120041"/>
                            <a:pt x="455112" y="0"/>
                            <a:pt x="688931" y="2088"/>
                          </a:cubicBezTo>
                          <a:cubicBezTo>
                            <a:pt x="922750" y="4176"/>
                            <a:pt x="1162832" y="128392"/>
                            <a:pt x="1402915" y="252608"/>
                          </a:cubicBezTo>
                        </a:path>
                      </a:pathLst>
                    </a:custGeom>
                    <a:ln w="190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rot="5400000">
                      <a:off x="3009900" y="1866900"/>
                      <a:ext cx="304800" cy="228600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6" name="Freeform 15"/>
                <p:cNvSpPr/>
                <p:nvPr/>
              </p:nvSpPr>
              <p:spPr>
                <a:xfrm rot="14491113">
                  <a:off x="2539784" y="5688783"/>
                  <a:ext cx="1021429" cy="219194"/>
                </a:xfrm>
                <a:custGeom>
                  <a:avLst/>
                  <a:gdLst>
                    <a:gd name="connsiteX0" fmla="*/ 0 w 1402915"/>
                    <a:gd name="connsiteY0" fmla="*/ 240082 h 252608"/>
                    <a:gd name="connsiteX1" fmla="*/ 688931 w 1402915"/>
                    <a:gd name="connsiteY1" fmla="*/ 2088 h 252608"/>
                    <a:gd name="connsiteX2" fmla="*/ 1402915 w 1402915"/>
                    <a:gd name="connsiteY2" fmla="*/ 252608 h 25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2915" h="252608">
                      <a:moveTo>
                        <a:pt x="0" y="240082"/>
                      </a:moveTo>
                      <a:cubicBezTo>
                        <a:pt x="227556" y="120041"/>
                        <a:pt x="455112" y="0"/>
                        <a:pt x="688931" y="2088"/>
                      </a:cubicBezTo>
                      <a:cubicBezTo>
                        <a:pt x="922750" y="4176"/>
                        <a:pt x="1162832" y="128392"/>
                        <a:pt x="1402915" y="252608"/>
                      </a:cubicBezTo>
                    </a:path>
                  </a:pathLst>
                </a:cu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43200" y="5296422"/>
                  <a:ext cx="304800" cy="1588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TextBox 48"/>
            <p:cNvSpPr txBox="1"/>
            <p:nvPr/>
          </p:nvSpPr>
          <p:spPr>
            <a:xfrm>
              <a:off x="128648" y="584557"/>
              <a:ext cx="3119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FF00"/>
                  </a:solidFill>
                </a:rPr>
                <a:t>WORKING “MODULES”</a:t>
              </a:r>
              <a:endParaRPr lang="en-US" sz="2400" b="1" dirty="0">
                <a:solidFill>
                  <a:srgbClr val="00FF0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876800" y="993932"/>
              <a:ext cx="3796459" cy="889438"/>
              <a:chOff x="5029200" y="4800600"/>
              <a:chExt cx="3796459" cy="88943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029200" y="4800600"/>
                <a:ext cx="1569834" cy="797047"/>
                <a:chOff x="5144023" y="3505200"/>
                <a:chExt cx="2094977" cy="1014608"/>
              </a:xfrm>
            </p:grpSpPr>
            <p:grpSp>
              <p:nvGrpSpPr>
                <p:cNvPr id="62" name="Group 31"/>
                <p:cNvGrpSpPr/>
                <p:nvPr/>
              </p:nvGrpSpPr>
              <p:grpSpPr>
                <a:xfrm>
                  <a:off x="5144023" y="3505200"/>
                  <a:ext cx="951977" cy="769307"/>
                  <a:chOff x="3162823" y="3536515"/>
                  <a:chExt cx="951977" cy="769307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3326705" y="3924822"/>
                    <a:ext cx="381000" cy="381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 67"/>
                  <p:cNvSpPr/>
                  <p:nvPr/>
                </p:nvSpPr>
                <p:spPr>
                  <a:xfrm>
                    <a:off x="3162823" y="3536515"/>
                    <a:ext cx="951977" cy="578285"/>
                  </a:xfrm>
                  <a:custGeom>
                    <a:avLst/>
                    <a:gdLst>
                      <a:gd name="connsiteX0" fmla="*/ 553233 w 951977"/>
                      <a:gd name="connsiteY0" fmla="*/ 578285 h 578285"/>
                      <a:gd name="connsiteX1" fmla="*/ 878909 w 951977"/>
                      <a:gd name="connsiteY1" fmla="*/ 114822 h 578285"/>
                      <a:gd name="connsiteX2" fmla="*/ 114822 w 951977"/>
                      <a:gd name="connsiteY2" fmla="*/ 52192 h 578285"/>
                      <a:gd name="connsiteX3" fmla="*/ 189978 w 951977"/>
                      <a:gd name="connsiteY3" fmla="*/ 427973 h 578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1977" h="578285">
                        <a:moveTo>
                          <a:pt x="553233" y="578285"/>
                        </a:moveTo>
                        <a:cubicBezTo>
                          <a:pt x="752605" y="390394"/>
                          <a:pt x="951977" y="202504"/>
                          <a:pt x="878909" y="114822"/>
                        </a:cubicBezTo>
                        <a:cubicBezTo>
                          <a:pt x="805841" y="27140"/>
                          <a:pt x="229644" y="0"/>
                          <a:pt x="114822" y="52192"/>
                        </a:cubicBezTo>
                        <a:cubicBezTo>
                          <a:pt x="0" y="104384"/>
                          <a:pt x="94989" y="266178"/>
                          <a:pt x="189978" y="427973"/>
                        </a:cubicBezTo>
                      </a:path>
                    </a:pathLst>
                  </a:custGeom>
                  <a:ln w="19050">
                    <a:solidFill>
                      <a:schemeClr val="tx2">
                        <a:lumMod val="75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6858000" y="3886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5711868" y="3861148"/>
                  <a:ext cx="1139869" cy="208768"/>
                </a:xfrm>
                <a:custGeom>
                  <a:avLst/>
                  <a:gdLst>
                    <a:gd name="connsiteX0" fmla="*/ 0 w 1139869"/>
                    <a:gd name="connsiteY0" fmla="*/ 208768 h 208768"/>
                    <a:gd name="connsiteX1" fmla="*/ 475990 w 1139869"/>
                    <a:gd name="connsiteY1" fmla="*/ 8351 h 208768"/>
                    <a:gd name="connsiteX2" fmla="*/ 1139869 w 1139869"/>
                    <a:gd name="connsiteY2" fmla="*/ 158664 h 20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39869" h="208768">
                      <a:moveTo>
                        <a:pt x="0" y="208768"/>
                      </a:moveTo>
                      <a:cubicBezTo>
                        <a:pt x="143006" y="112735"/>
                        <a:pt x="286012" y="16702"/>
                        <a:pt x="475990" y="8351"/>
                      </a:cubicBezTo>
                      <a:cubicBezTo>
                        <a:pt x="665968" y="0"/>
                        <a:pt x="902918" y="79332"/>
                        <a:pt x="1139869" y="158664"/>
                      </a:cubicBezTo>
                    </a:path>
                  </a:pathLst>
                </a:custGeom>
                <a:ln w="19050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 rot="10800000">
                  <a:off x="5607485" y="4267200"/>
                  <a:ext cx="1402915" cy="252608"/>
                </a:xfrm>
                <a:custGeom>
                  <a:avLst/>
                  <a:gdLst>
                    <a:gd name="connsiteX0" fmla="*/ 0 w 1402915"/>
                    <a:gd name="connsiteY0" fmla="*/ 240082 h 252608"/>
                    <a:gd name="connsiteX1" fmla="*/ 688931 w 1402915"/>
                    <a:gd name="connsiteY1" fmla="*/ 2088 h 252608"/>
                    <a:gd name="connsiteX2" fmla="*/ 1402915 w 1402915"/>
                    <a:gd name="connsiteY2" fmla="*/ 252608 h 25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2915" h="252608">
                      <a:moveTo>
                        <a:pt x="0" y="240082"/>
                      </a:moveTo>
                      <a:cubicBezTo>
                        <a:pt x="227556" y="120041"/>
                        <a:pt x="455112" y="0"/>
                        <a:pt x="688931" y="2088"/>
                      </a:cubicBezTo>
                      <a:cubicBezTo>
                        <a:pt x="922750" y="4176"/>
                        <a:pt x="1162832" y="128392"/>
                        <a:pt x="1402915" y="252608"/>
                      </a:cubicBezTo>
                    </a:path>
                  </a:pathLst>
                </a:cu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 rot="16200000">
                  <a:off x="5448300" y="4152901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Freeform 51"/>
              <p:cNvSpPr/>
              <p:nvPr/>
            </p:nvSpPr>
            <p:spPr>
              <a:xfrm>
                <a:off x="6522929" y="4922729"/>
                <a:ext cx="977030" cy="325676"/>
              </a:xfrm>
              <a:custGeom>
                <a:avLst/>
                <a:gdLst>
                  <a:gd name="connsiteX0" fmla="*/ 0 w 977030"/>
                  <a:gd name="connsiteY0" fmla="*/ 175364 h 325676"/>
                  <a:gd name="connsiteX1" fmla="*/ 501041 w 977030"/>
                  <a:gd name="connsiteY1" fmla="*/ 25052 h 325676"/>
                  <a:gd name="connsiteX2" fmla="*/ 977030 w 977030"/>
                  <a:gd name="connsiteY2" fmla="*/ 325676 h 325676"/>
                  <a:gd name="connsiteX3" fmla="*/ 977030 w 977030"/>
                  <a:gd name="connsiteY3" fmla="*/ 325676 h 32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7030" h="325676">
                    <a:moveTo>
                      <a:pt x="0" y="175364"/>
                    </a:moveTo>
                    <a:cubicBezTo>
                      <a:pt x="169101" y="87682"/>
                      <a:pt x="338203" y="0"/>
                      <a:pt x="501041" y="25052"/>
                    </a:cubicBezTo>
                    <a:cubicBezTo>
                      <a:pt x="663879" y="50104"/>
                      <a:pt x="977030" y="325676"/>
                      <a:pt x="977030" y="325676"/>
                    </a:cubicBezTo>
                    <a:lnTo>
                      <a:pt x="977030" y="325676"/>
                    </a:lnTo>
                  </a:path>
                </a:pathLst>
              </a:cu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 rot="185435">
                <a:off x="7483475" y="5064927"/>
                <a:ext cx="1342184" cy="625111"/>
                <a:chOff x="1524000" y="1713978"/>
                <a:chExt cx="1981200" cy="890392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524000" y="1981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124200" y="1981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14"/>
                <p:cNvGrpSpPr/>
                <p:nvPr/>
              </p:nvGrpSpPr>
              <p:grpSpPr>
                <a:xfrm>
                  <a:off x="1777652" y="1713978"/>
                  <a:ext cx="1535482" cy="394570"/>
                  <a:chOff x="1741118" y="1739030"/>
                  <a:chExt cx="1535482" cy="394570"/>
                </a:xfrm>
              </p:grpSpPr>
              <p:sp>
                <p:nvSpPr>
                  <p:cNvPr id="60" name="Freeform 59"/>
                  <p:cNvSpPr/>
                  <p:nvPr/>
                </p:nvSpPr>
                <p:spPr>
                  <a:xfrm>
                    <a:off x="1741118" y="1739030"/>
                    <a:ext cx="1402915" cy="252608"/>
                  </a:xfrm>
                  <a:custGeom>
                    <a:avLst/>
                    <a:gdLst>
                      <a:gd name="connsiteX0" fmla="*/ 0 w 1402915"/>
                      <a:gd name="connsiteY0" fmla="*/ 240082 h 252608"/>
                      <a:gd name="connsiteX1" fmla="*/ 688931 w 1402915"/>
                      <a:gd name="connsiteY1" fmla="*/ 2088 h 252608"/>
                      <a:gd name="connsiteX2" fmla="*/ 1402915 w 1402915"/>
                      <a:gd name="connsiteY2" fmla="*/ 252608 h 25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2915" h="252608">
                        <a:moveTo>
                          <a:pt x="0" y="240082"/>
                        </a:moveTo>
                        <a:cubicBezTo>
                          <a:pt x="227556" y="120041"/>
                          <a:pt x="455112" y="0"/>
                          <a:pt x="688931" y="2088"/>
                        </a:cubicBezTo>
                        <a:cubicBezTo>
                          <a:pt x="922750" y="4176"/>
                          <a:pt x="1162832" y="128392"/>
                          <a:pt x="1402915" y="252608"/>
                        </a:cubicBezTo>
                      </a:path>
                    </a:pathLst>
                  </a:cu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>
                    <a:off x="3009900" y="18669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15"/>
                <p:cNvGrpSpPr/>
                <p:nvPr/>
              </p:nvGrpSpPr>
              <p:grpSpPr>
                <a:xfrm rot="10800000">
                  <a:off x="1741118" y="2209800"/>
                  <a:ext cx="1535482" cy="394570"/>
                  <a:chOff x="1741118" y="1739030"/>
                  <a:chExt cx="1535482" cy="394570"/>
                </a:xfrm>
              </p:grpSpPr>
              <p:sp>
                <p:nvSpPr>
                  <p:cNvPr id="58" name="Freeform 57"/>
                  <p:cNvSpPr/>
                  <p:nvPr/>
                </p:nvSpPr>
                <p:spPr>
                  <a:xfrm>
                    <a:off x="1741118" y="1739030"/>
                    <a:ext cx="1402915" cy="252608"/>
                  </a:xfrm>
                  <a:custGeom>
                    <a:avLst/>
                    <a:gdLst>
                      <a:gd name="connsiteX0" fmla="*/ 0 w 1402915"/>
                      <a:gd name="connsiteY0" fmla="*/ 240082 h 252608"/>
                      <a:gd name="connsiteX1" fmla="*/ 688931 w 1402915"/>
                      <a:gd name="connsiteY1" fmla="*/ 2088 h 252608"/>
                      <a:gd name="connsiteX2" fmla="*/ 1402915 w 1402915"/>
                      <a:gd name="connsiteY2" fmla="*/ 252608 h 25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2915" h="252608">
                        <a:moveTo>
                          <a:pt x="0" y="240082"/>
                        </a:moveTo>
                        <a:cubicBezTo>
                          <a:pt x="227556" y="120041"/>
                          <a:pt x="455112" y="0"/>
                          <a:pt x="688931" y="2088"/>
                        </a:cubicBezTo>
                        <a:cubicBezTo>
                          <a:pt x="922750" y="4176"/>
                          <a:pt x="1162832" y="128392"/>
                          <a:pt x="1402915" y="252608"/>
                        </a:cubicBezTo>
                      </a:path>
                    </a:pathLst>
                  </a:cu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 rot="5400000">
                    <a:off x="3009900" y="1866900"/>
                    <a:ext cx="304800" cy="22860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9" name="Group 68"/>
            <p:cNvGrpSpPr/>
            <p:nvPr/>
          </p:nvGrpSpPr>
          <p:grpSpPr>
            <a:xfrm>
              <a:off x="4201680" y="479450"/>
              <a:ext cx="5038744" cy="2589772"/>
              <a:chOff x="4267200" y="4268227"/>
              <a:chExt cx="5038744" cy="2589772"/>
            </a:xfrm>
          </p:grpSpPr>
          <p:sp>
            <p:nvSpPr>
              <p:cNvPr id="70" name="Lightning Bolt 69"/>
              <p:cNvSpPr/>
              <p:nvPr/>
            </p:nvSpPr>
            <p:spPr>
              <a:xfrm>
                <a:off x="4267200" y="4922728"/>
                <a:ext cx="762000" cy="1935271"/>
              </a:xfrm>
              <a:prstGeom prst="lightningBol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320669" y="4268227"/>
                <a:ext cx="4985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NOT WORKING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INTERCONNECTIONS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!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542811" y="3893959"/>
            <a:ext cx="2366930" cy="926002"/>
            <a:chOff x="5542811" y="3893959"/>
            <a:chExt cx="2366930" cy="926002"/>
          </a:xfrm>
        </p:grpSpPr>
        <p:sp>
          <p:nvSpPr>
            <p:cNvPr id="76" name="Curved Up Arrow 75"/>
            <p:cNvSpPr/>
            <p:nvPr/>
          </p:nvSpPr>
          <p:spPr>
            <a:xfrm flipH="1">
              <a:off x="6140925" y="3893959"/>
              <a:ext cx="1142485" cy="401796"/>
            </a:xfrm>
            <a:prstGeom prst="curved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42811" y="4235186"/>
              <a:ext cx="2366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Retroactivity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9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38A31-0605-4037-A775-B16DC4EF6602}" type="slidenum">
              <a:rPr lang="en-US"/>
              <a:pPr/>
              <a:t>15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“system concept” to explicitly model retroactivity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2286000"/>
            <a:ext cx="8229600" cy="4343400"/>
            <a:chOff x="228600" y="2438400"/>
            <a:chExt cx="8229600" cy="4343400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28600" y="2986088"/>
              <a:ext cx="3962400" cy="3795712"/>
              <a:chOff x="228600" y="2986088"/>
              <a:chExt cx="3962400" cy="3795712"/>
            </a:xfrm>
          </p:grpSpPr>
          <p:pic>
            <p:nvPicPr>
              <p:cNvPr id="6161" name="Picture 4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76400" y="3143250"/>
                <a:ext cx="2514600" cy="180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2" name="Picture 4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76400" y="4894263"/>
                <a:ext cx="2362200" cy="1887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3" name="Text Box 49"/>
              <p:cNvSpPr txBox="1">
                <a:spLocks noChangeArrowheads="1"/>
              </p:cNvSpPr>
              <p:nvPr/>
            </p:nvSpPr>
            <p:spPr bwMode="auto">
              <a:xfrm>
                <a:off x="228600" y="2986088"/>
                <a:ext cx="13144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Familiar</a:t>
                </a:r>
              </a:p>
              <a:p>
                <a:r>
                  <a:rPr lang="en-US"/>
                  <a:t>Examples: </a:t>
                </a: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953000" y="3068638"/>
              <a:ext cx="3505200" cy="3713162"/>
              <a:chOff x="4953000" y="3068638"/>
              <a:chExt cx="3505200" cy="3713162"/>
            </a:xfrm>
          </p:grpSpPr>
          <p:pic>
            <p:nvPicPr>
              <p:cNvPr id="6159" name="Picture 5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953000" y="3068638"/>
                <a:ext cx="3124200" cy="1884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0" name="Picture 5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3825" y="4873625"/>
                <a:ext cx="3254375" cy="190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200400" y="2438400"/>
              <a:ext cx="5226050" cy="3962400"/>
              <a:chOff x="3200400" y="2438400"/>
              <a:chExt cx="5226050" cy="3962400"/>
            </a:xfrm>
          </p:grpSpPr>
          <p:sp>
            <p:nvSpPr>
              <p:cNvPr id="6156" name="Text Box 47"/>
              <p:cNvSpPr txBox="1">
                <a:spLocks noChangeArrowheads="1"/>
              </p:cNvSpPr>
              <p:nvPr/>
            </p:nvSpPr>
            <p:spPr bwMode="auto">
              <a:xfrm>
                <a:off x="6400800" y="2438400"/>
                <a:ext cx="2025650" cy="73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The interconnection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changes the behavior 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of the upstream system</a:t>
                </a:r>
              </a:p>
            </p:txBody>
          </p:sp>
          <p:sp>
            <p:nvSpPr>
              <p:cNvPr id="6157" name="Line 52"/>
              <p:cNvSpPr>
                <a:spLocks noChangeShapeType="1"/>
              </p:cNvSpPr>
              <p:nvPr/>
            </p:nvSpPr>
            <p:spPr bwMode="auto">
              <a:xfrm flipH="1">
                <a:off x="3200400" y="2986088"/>
                <a:ext cx="3314700" cy="272891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53"/>
              <p:cNvSpPr>
                <a:spLocks noChangeShapeType="1"/>
              </p:cNvSpPr>
              <p:nvPr/>
            </p:nvSpPr>
            <p:spPr bwMode="auto">
              <a:xfrm flipH="1">
                <a:off x="7467600" y="3168650"/>
                <a:ext cx="190500" cy="323215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55"/>
          <p:cNvGrpSpPr>
            <a:grpSpLocks/>
          </p:cNvGrpSpPr>
          <p:nvPr/>
        </p:nvGrpSpPr>
        <p:grpSpPr bwMode="auto">
          <a:xfrm>
            <a:off x="2711450" y="1357312"/>
            <a:ext cx="3276600" cy="1219200"/>
            <a:chOff x="1680" y="960"/>
            <a:chExt cx="2064" cy="768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2064" y="960"/>
              <a:ext cx="1296" cy="768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680" y="115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3360" y="115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>
              <a:off x="1680" y="1488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flipH="1">
              <a:off x="3360" y="1488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771775" y="131762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448300" y="1295400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514975" y="1890712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870200" y="1890712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835650" y="1905000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Retroactivity to the output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Retroactivity to the input</a:t>
            </a:r>
          </a:p>
        </p:txBody>
      </p:sp>
      <p:pic>
        <p:nvPicPr>
          <p:cNvPr id="51" name="Picture 5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8675" y="1384300"/>
            <a:ext cx="1885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119336"/>
            <a:ext cx="15281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Related works: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Willem’s work and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Paynter</a:t>
            </a:r>
            <a:r>
              <a:rPr lang="en-US" sz="1400" dirty="0" smtClean="0">
                <a:solidFill>
                  <a:srgbClr val="0070C0"/>
                </a:solidFill>
              </a:rPr>
              <a:t> formalism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90800" y="6595646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D. Del </a:t>
            </a:r>
            <a:r>
              <a:rPr lang="en-US" sz="1400" dirty="0" err="1" smtClean="0">
                <a:solidFill>
                  <a:srgbClr val="0070C0"/>
                </a:solidFill>
              </a:rPr>
              <a:t>Vecchio</a:t>
            </a:r>
            <a:r>
              <a:rPr lang="en-US" sz="1400" dirty="0" smtClean="0">
                <a:solidFill>
                  <a:srgbClr val="0070C0"/>
                </a:solidFill>
              </a:rPr>
              <a:t>, A. J. Ninfa, and E. D. Sontag, </a:t>
            </a:r>
            <a:r>
              <a:rPr lang="en-US" sz="1400" i="1" dirty="0" smtClean="0">
                <a:solidFill>
                  <a:srgbClr val="0070C0"/>
                </a:solidFill>
              </a:rPr>
              <a:t>Molecular Systems Biology, </a:t>
            </a:r>
            <a:r>
              <a:rPr lang="en-US" sz="1400" dirty="0" smtClean="0">
                <a:solidFill>
                  <a:srgbClr val="0070C0"/>
                </a:solidFill>
              </a:rPr>
              <a:t>2008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32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69DE3B-1636-4842-A69B-16874084C406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Insulation devices for attenuating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etroactivity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5950" y="838200"/>
            <a:ext cx="7842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 general, we cannot </a:t>
            </a:r>
            <a:r>
              <a:rPr lang="en-US" u="sng" dirty="0"/>
              <a:t>design </a:t>
            </a:r>
            <a:r>
              <a:rPr lang="en-US" dirty="0"/>
              <a:t>the downstream system (the load) such that it </a:t>
            </a:r>
          </a:p>
          <a:p>
            <a:r>
              <a:rPr lang="en-US" dirty="0"/>
              <a:t>has low retroactivity. But, we can design an </a:t>
            </a:r>
            <a:r>
              <a:rPr lang="en-US" u="sng" dirty="0"/>
              <a:t>insulation system</a:t>
            </a:r>
            <a:r>
              <a:rPr lang="en-US" dirty="0"/>
              <a:t> to be placed </a:t>
            </a:r>
          </a:p>
          <a:p>
            <a:r>
              <a:rPr lang="en-US" dirty="0"/>
              <a:t>between the upstream and downstream systems. </a:t>
            </a:r>
            <a:endParaRPr lang="en-US" u="sng" dirty="0"/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5340350" y="2641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2879725" y="1879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5251450" y="1879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43200" y="1879600"/>
            <a:ext cx="3124200" cy="1168400"/>
            <a:chOff x="1728" y="1872"/>
            <a:chExt cx="1968" cy="736"/>
          </a:xfrm>
        </p:grpSpPr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>
              <a:off x="1728" y="206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728" y="1872"/>
              <a:ext cx="1968" cy="736"/>
              <a:chOff x="1728" y="1872"/>
              <a:chExt cx="1968" cy="736"/>
            </a:xfrm>
          </p:grpSpPr>
          <p:sp>
            <p:nvSpPr>
              <p:cNvPr id="18447" name="Rectangle 5"/>
              <p:cNvSpPr>
                <a:spLocks noChangeArrowheads="1"/>
              </p:cNvSpPr>
              <p:nvPr/>
            </p:nvSpPr>
            <p:spPr bwMode="auto">
              <a:xfrm>
                <a:off x="2160" y="1872"/>
                <a:ext cx="1104" cy="624"/>
              </a:xfrm>
              <a:prstGeom prst="rect">
                <a:avLst/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Line 7"/>
              <p:cNvSpPr>
                <a:spLocks noChangeShapeType="1"/>
              </p:cNvSpPr>
              <p:nvPr/>
            </p:nvSpPr>
            <p:spPr bwMode="auto">
              <a:xfrm>
                <a:off x="3264" y="2064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8"/>
              <p:cNvSpPr>
                <a:spLocks noChangeShapeType="1"/>
              </p:cNvSpPr>
              <p:nvPr/>
            </p:nvSpPr>
            <p:spPr bwMode="auto">
              <a:xfrm flipH="1">
                <a:off x="1728" y="2352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accent3">
                    <a:lumMod val="75000"/>
                  </a:schemeClr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Text Box 9"/>
              <p:cNvSpPr txBox="1">
                <a:spLocks noChangeArrowheads="1"/>
              </p:cNvSpPr>
              <p:nvPr/>
            </p:nvSpPr>
            <p:spPr bwMode="auto">
              <a:xfrm>
                <a:off x="1766" y="2375"/>
                <a:ext cx="3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r≈ 0</a:t>
                </a:r>
              </a:p>
            </p:txBody>
          </p:sp>
          <p:sp>
            <p:nvSpPr>
              <p:cNvPr id="18451" name="Line 10"/>
              <p:cNvSpPr>
                <a:spLocks noChangeShapeType="1"/>
              </p:cNvSpPr>
              <p:nvPr/>
            </p:nvSpPr>
            <p:spPr bwMode="auto">
              <a:xfrm flipH="1">
                <a:off x="3264" y="2352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Rectangle 14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192" cy="2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1676400" y="2032000"/>
            <a:ext cx="990600" cy="762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5867400" y="2032000"/>
            <a:ext cx="990600" cy="762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1974850" y="2895600"/>
            <a:ext cx="5017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The retroactivity to the input is </a:t>
            </a:r>
            <a:r>
              <a:rPr lang="en-US" dirty="0" err="1"/>
              <a:t>approx</a:t>
            </a:r>
            <a:r>
              <a:rPr lang="en-US" dirty="0"/>
              <a:t> zero: r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0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2. The retroactivity to the output s is attenuated</a:t>
            </a:r>
          </a:p>
          <a:p>
            <a:pPr marL="342900" indent="-342900"/>
            <a:endParaRPr lang="en-US" dirty="0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905000" y="3429000"/>
            <a:ext cx="5105400" cy="4572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8938" y="3962400"/>
            <a:ext cx="7840662" cy="2895600"/>
            <a:chOff x="388938" y="3962400"/>
            <a:chExt cx="7840662" cy="2895600"/>
          </a:xfrm>
        </p:grpSpPr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388938" y="3962400"/>
              <a:ext cx="5249862" cy="2895600"/>
              <a:chOff x="341" y="2304"/>
              <a:chExt cx="3307" cy="1824"/>
            </a:xfrm>
          </p:grpSpPr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548" y="2304"/>
                <a:ext cx="176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The basic feedback scheme:</a:t>
                </a:r>
                <a:endParaRPr lang="en-US" dirty="0"/>
              </a:p>
            </p:txBody>
          </p:sp>
          <p:pic>
            <p:nvPicPr>
              <p:cNvPr id="23" name="Picture 16" descr="Picture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2551"/>
                <a:ext cx="3024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1" y="3014"/>
                <a:ext cx="1915" cy="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62388" y="4953000"/>
              <a:ext cx="4367212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876800" y="4093030"/>
            <a:ext cx="2500233" cy="996495"/>
            <a:chOff x="4876800" y="4093030"/>
            <a:chExt cx="2500233" cy="99649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876800" y="4332288"/>
              <a:ext cx="838200" cy="7572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38800" y="4093030"/>
              <a:ext cx="1738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 as G </a:t>
              </a:r>
              <a:r>
                <a:rPr lang="en-US" dirty="0" smtClean="0">
                  <a:solidFill>
                    <a:srgbClr val="FF0000"/>
                  </a:solidFill>
                  <a:sym typeface="Wingdings" pitchFamily="2" charset="2"/>
                </a:rPr>
                <a:t> infinity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1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retroactivity on 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dynamics: Experimental 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FDD4-BBC7-456D-A2AA-B1FB80E6B9EE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289185" y="497631"/>
            <a:ext cx="2301615" cy="2778969"/>
            <a:chOff x="653990" y="1496855"/>
            <a:chExt cx="2889315" cy="3608545"/>
          </a:xfrm>
        </p:grpSpPr>
        <p:sp>
          <p:nvSpPr>
            <p:cNvPr id="13" name="TextBox 41"/>
            <p:cNvSpPr txBox="1">
              <a:spLocks noChangeArrowheads="1"/>
            </p:cNvSpPr>
            <p:nvPr/>
          </p:nvSpPr>
          <p:spPr bwMode="auto">
            <a:xfrm>
              <a:off x="1447800" y="2438400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PII</a:t>
              </a:r>
            </a:p>
          </p:txBody>
        </p:sp>
        <p:sp>
          <p:nvSpPr>
            <p:cNvPr id="14" name="TextBox 42"/>
            <p:cNvSpPr txBox="1">
              <a:spLocks noChangeArrowheads="1"/>
            </p:cNvSpPr>
            <p:nvPr/>
          </p:nvSpPr>
          <p:spPr bwMode="auto">
            <a:xfrm>
              <a:off x="2590800" y="2438400"/>
              <a:ext cx="9525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PII-UMP</a:t>
              </a:r>
            </a:p>
          </p:txBody>
        </p:sp>
        <p:sp>
          <p:nvSpPr>
            <p:cNvPr id="15" name="Arc 14"/>
            <p:cNvSpPr/>
            <p:nvPr/>
          </p:nvSpPr>
          <p:spPr>
            <a:xfrm rot="19182386">
              <a:off x="1577679" y="2177923"/>
              <a:ext cx="1523611" cy="1600270"/>
            </a:xfrm>
            <a:prstGeom prst="arc">
              <a:avLst>
                <a:gd name="adj1" fmla="val 15614930"/>
                <a:gd name="adj2" fmla="val 21090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8293339">
              <a:off x="1547525" y="1496855"/>
              <a:ext cx="1523611" cy="1600270"/>
            </a:xfrm>
            <a:prstGeom prst="arc">
              <a:avLst>
                <a:gd name="adj1" fmla="val 15614930"/>
                <a:gd name="adj2" fmla="val 21090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TextBox 45"/>
            <p:cNvSpPr txBox="1">
              <a:spLocks noChangeArrowheads="1"/>
            </p:cNvSpPr>
            <p:nvPr/>
          </p:nvSpPr>
          <p:spPr bwMode="auto">
            <a:xfrm>
              <a:off x="653990" y="2294367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Gln</a:t>
              </a:r>
            </a:p>
          </p:txBody>
        </p:sp>
        <p:sp>
          <p:nvSpPr>
            <p:cNvPr id="18" name="TextBox 46"/>
            <p:cNvSpPr txBox="1">
              <a:spLocks noChangeArrowheads="1"/>
            </p:cNvSpPr>
            <p:nvPr/>
          </p:nvSpPr>
          <p:spPr bwMode="auto">
            <a:xfrm>
              <a:off x="2133600" y="1828800"/>
              <a:ext cx="4443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UT</a:t>
              </a:r>
              <a:endParaRPr lang="en-US" baseline="-25000"/>
            </a:p>
          </p:txBody>
        </p:sp>
        <p:sp>
          <p:nvSpPr>
            <p:cNvPr id="19" name="TextBox 47"/>
            <p:cNvSpPr txBox="1">
              <a:spLocks noChangeArrowheads="1"/>
            </p:cNvSpPr>
            <p:nvPr/>
          </p:nvSpPr>
          <p:spPr bwMode="auto">
            <a:xfrm>
              <a:off x="2133600" y="3059668"/>
              <a:ext cx="457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UR</a:t>
              </a:r>
              <a:endParaRPr lang="en-US" baseline="-250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66635" y="2012815"/>
              <a:ext cx="1117314" cy="425469"/>
            </a:xfrm>
            <a:custGeom>
              <a:avLst/>
              <a:gdLst>
                <a:gd name="connsiteX0" fmla="*/ 0 w 1180730"/>
                <a:gd name="connsiteY0" fmla="*/ 372863 h 372863"/>
                <a:gd name="connsiteX1" fmla="*/ 514905 w 1180730"/>
                <a:gd name="connsiteY1" fmla="*/ 79899 h 372863"/>
                <a:gd name="connsiteX2" fmla="*/ 1180730 w 1180730"/>
                <a:gd name="connsiteY2" fmla="*/ 0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0730" h="372863">
                  <a:moveTo>
                    <a:pt x="0" y="372863"/>
                  </a:moveTo>
                  <a:cubicBezTo>
                    <a:pt x="159058" y="257453"/>
                    <a:pt x="318117" y="142043"/>
                    <a:pt x="514905" y="79899"/>
                  </a:cubicBezTo>
                  <a:cubicBezTo>
                    <a:pt x="711693" y="17755"/>
                    <a:pt x="946211" y="8877"/>
                    <a:pt x="1180730" y="0"/>
                  </a:cubicBezTo>
                </a:path>
              </a:pathLst>
            </a:custGeom>
            <a:ln w="19050">
              <a:solidFill>
                <a:srgbClr val="0AF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2031542" y="2008052"/>
              <a:ext cx="304813" cy="0"/>
            </a:xfrm>
            <a:prstGeom prst="line">
              <a:avLst/>
            </a:prstGeom>
            <a:ln w="19050">
              <a:solidFill>
                <a:srgbClr val="0AF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003151" y="2592278"/>
              <a:ext cx="1153818" cy="674717"/>
            </a:xfrm>
            <a:custGeom>
              <a:avLst/>
              <a:gdLst>
                <a:gd name="connsiteX0" fmla="*/ 0 w 1154097"/>
                <a:gd name="connsiteY0" fmla="*/ 0 h 674703"/>
                <a:gd name="connsiteX1" fmla="*/ 221941 w 1154097"/>
                <a:gd name="connsiteY1" fmla="*/ 559293 h 674703"/>
                <a:gd name="connsiteX2" fmla="*/ 1154097 w 1154097"/>
                <a:gd name="connsiteY2" fmla="*/ 674703 h 6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097" h="674703">
                  <a:moveTo>
                    <a:pt x="0" y="0"/>
                  </a:moveTo>
                  <a:cubicBezTo>
                    <a:pt x="14796" y="223421"/>
                    <a:pt x="29592" y="446843"/>
                    <a:pt x="221941" y="559293"/>
                  </a:cubicBezTo>
                  <a:cubicBezTo>
                    <a:pt x="414290" y="671743"/>
                    <a:pt x="784193" y="673223"/>
                    <a:pt x="1154097" y="674703"/>
                  </a:cubicBezTo>
                </a:path>
              </a:pathLst>
            </a:custGeom>
            <a:ln w="19050">
              <a:solidFill>
                <a:srgbClr val="0AFE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TextBox 51"/>
            <p:cNvSpPr txBox="1">
              <a:spLocks noChangeArrowheads="1"/>
            </p:cNvSpPr>
            <p:nvPr/>
          </p:nvSpPr>
          <p:spPr bwMode="auto">
            <a:xfrm>
              <a:off x="914400" y="3706655"/>
              <a:ext cx="574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NRII</a:t>
              </a:r>
            </a:p>
          </p:txBody>
        </p:sp>
        <p:cxnSp>
          <p:nvCxnSpPr>
            <p:cNvPr id="24" name="Straight Arrow Connector 23"/>
            <p:cNvCxnSpPr>
              <a:stCxn id="13" idx="2"/>
            </p:cNvCxnSpPr>
            <p:nvPr/>
          </p:nvCxnSpPr>
          <p:spPr>
            <a:xfrm rot="16200000" flipH="1">
              <a:off x="784661" y="3680560"/>
              <a:ext cx="1763790" cy="1904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>
              <a:off x="1142815" y="3886147"/>
              <a:ext cx="533264" cy="1219253"/>
            </a:xfrm>
            <a:prstGeom prst="arc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TextBox 57"/>
            <p:cNvSpPr txBox="1">
              <a:spLocks noChangeArrowheads="1"/>
            </p:cNvSpPr>
            <p:nvPr/>
          </p:nvSpPr>
          <p:spPr bwMode="auto">
            <a:xfrm>
              <a:off x="1524000" y="4572000"/>
              <a:ext cx="3080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273" y="3733741"/>
              <a:ext cx="1663679" cy="12954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0" y="1066800"/>
            <a:ext cx="909706" cy="69553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667000" y="1981200"/>
            <a:ext cx="6273284" cy="2057400"/>
            <a:chOff x="2667000" y="1981200"/>
            <a:chExt cx="6273284" cy="2057400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1981200"/>
              <a:ext cx="3975674" cy="2057399"/>
              <a:chOff x="2781607" y="1192204"/>
              <a:chExt cx="3865057" cy="195339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1607" y="1475886"/>
                <a:ext cx="2018612" cy="1669715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441317" y="1192204"/>
                <a:ext cx="2205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Isolated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Connected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894" y="2286440"/>
              <a:ext cx="2118283" cy="17521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432" y="2266944"/>
              <a:ext cx="2141852" cy="177165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8434" y="1828800"/>
            <a:ext cx="1291900" cy="341282"/>
            <a:chOff x="3657600" y="1118552"/>
            <a:chExt cx="1600200" cy="48603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657600" y="1126497"/>
              <a:ext cx="0" cy="4780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3668233" y="1127051"/>
              <a:ext cx="542260" cy="457200"/>
            </a:xfrm>
            <a:custGeom>
              <a:avLst/>
              <a:gdLst>
                <a:gd name="connsiteX0" fmla="*/ 0 w 542260"/>
                <a:gd name="connsiteY0" fmla="*/ 0 h 457200"/>
                <a:gd name="connsiteX1" fmla="*/ 106325 w 542260"/>
                <a:gd name="connsiteY1" fmla="*/ 276447 h 457200"/>
                <a:gd name="connsiteX2" fmla="*/ 350874 w 542260"/>
                <a:gd name="connsiteY2" fmla="*/ 404037 h 457200"/>
                <a:gd name="connsiteX3" fmla="*/ 542260 w 542260"/>
                <a:gd name="connsiteY3" fmla="*/ 457200 h 457200"/>
                <a:gd name="connsiteX4" fmla="*/ 542260 w 542260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60" h="457200">
                  <a:moveTo>
                    <a:pt x="0" y="0"/>
                  </a:moveTo>
                  <a:cubicBezTo>
                    <a:pt x="23923" y="104554"/>
                    <a:pt x="47846" y="209108"/>
                    <a:pt x="106325" y="276447"/>
                  </a:cubicBezTo>
                  <a:cubicBezTo>
                    <a:pt x="164804" y="343786"/>
                    <a:pt x="278218" y="373912"/>
                    <a:pt x="350874" y="404037"/>
                  </a:cubicBezTo>
                  <a:cubicBezTo>
                    <a:pt x="423530" y="434162"/>
                    <a:pt x="542260" y="457200"/>
                    <a:pt x="542260" y="457200"/>
                  </a:cubicBezTo>
                  <a:lnTo>
                    <a:pt x="542260" y="45720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182140" y="1143000"/>
              <a:ext cx="542260" cy="457200"/>
            </a:xfrm>
            <a:custGeom>
              <a:avLst/>
              <a:gdLst>
                <a:gd name="connsiteX0" fmla="*/ 0 w 542260"/>
                <a:gd name="connsiteY0" fmla="*/ 0 h 457200"/>
                <a:gd name="connsiteX1" fmla="*/ 106325 w 542260"/>
                <a:gd name="connsiteY1" fmla="*/ 276447 h 457200"/>
                <a:gd name="connsiteX2" fmla="*/ 350874 w 542260"/>
                <a:gd name="connsiteY2" fmla="*/ 404037 h 457200"/>
                <a:gd name="connsiteX3" fmla="*/ 542260 w 542260"/>
                <a:gd name="connsiteY3" fmla="*/ 457200 h 457200"/>
                <a:gd name="connsiteX4" fmla="*/ 542260 w 542260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60" h="457200">
                  <a:moveTo>
                    <a:pt x="0" y="0"/>
                  </a:moveTo>
                  <a:cubicBezTo>
                    <a:pt x="23923" y="104554"/>
                    <a:pt x="47846" y="209108"/>
                    <a:pt x="106325" y="276447"/>
                  </a:cubicBezTo>
                  <a:cubicBezTo>
                    <a:pt x="164804" y="343786"/>
                    <a:pt x="278218" y="373912"/>
                    <a:pt x="350874" y="404037"/>
                  </a:cubicBezTo>
                  <a:cubicBezTo>
                    <a:pt x="423530" y="434162"/>
                    <a:pt x="542260" y="457200"/>
                    <a:pt x="542260" y="457200"/>
                  </a:cubicBezTo>
                  <a:lnTo>
                    <a:pt x="542260" y="45720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15540" y="1143000"/>
              <a:ext cx="542260" cy="457200"/>
            </a:xfrm>
            <a:custGeom>
              <a:avLst/>
              <a:gdLst>
                <a:gd name="connsiteX0" fmla="*/ 0 w 542260"/>
                <a:gd name="connsiteY0" fmla="*/ 0 h 457200"/>
                <a:gd name="connsiteX1" fmla="*/ 106325 w 542260"/>
                <a:gd name="connsiteY1" fmla="*/ 276447 h 457200"/>
                <a:gd name="connsiteX2" fmla="*/ 350874 w 542260"/>
                <a:gd name="connsiteY2" fmla="*/ 404037 h 457200"/>
                <a:gd name="connsiteX3" fmla="*/ 542260 w 542260"/>
                <a:gd name="connsiteY3" fmla="*/ 457200 h 457200"/>
                <a:gd name="connsiteX4" fmla="*/ 542260 w 542260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60" h="457200">
                  <a:moveTo>
                    <a:pt x="0" y="0"/>
                  </a:moveTo>
                  <a:cubicBezTo>
                    <a:pt x="23923" y="104554"/>
                    <a:pt x="47846" y="209108"/>
                    <a:pt x="106325" y="276447"/>
                  </a:cubicBezTo>
                  <a:cubicBezTo>
                    <a:pt x="164804" y="343786"/>
                    <a:pt x="278218" y="373912"/>
                    <a:pt x="350874" y="404037"/>
                  </a:cubicBezTo>
                  <a:cubicBezTo>
                    <a:pt x="423530" y="434162"/>
                    <a:pt x="542260" y="457200"/>
                    <a:pt x="542260" y="457200"/>
                  </a:cubicBezTo>
                  <a:lnTo>
                    <a:pt x="542260" y="45720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192772" y="1118552"/>
              <a:ext cx="0" cy="4780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24400" y="1122106"/>
              <a:ext cx="0" cy="4780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75942" y="4048125"/>
            <a:ext cx="8312223" cy="2733675"/>
            <a:chOff x="175942" y="3868684"/>
            <a:chExt cx="8312223" cy="27336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42" y="3868684"/>
              <a:ext cx="3557858" cy="273367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86200" y="4544959"/>
              <a:ext cx="46019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Retroactivity decreases the bandwidth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of the cycle. Hence, the information processing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ability is deteriorated while the noise filtering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ability is improved.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96861" y="1219200"/>
            <a:ext cx="3738194" cy="612796"/>
            <a:chOff x="3738112" y="3493287"/>
            <a:chExt cx="3738194" cy="612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738112" y="3493287"/>
                  <a:ext cx="1138688" cy="612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∝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112" y="3493287"/>
                  <a:ext cx="1138688" cy="6127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181600" y="3569487"/>
                  <a:ext cx="1142999" cy="5184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/>
                    <a:t>λ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569487"/>
                  <a:ext cx="1142999" cy="5184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278" b="-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5883691" y="3644058"/>
              <a:ext cx="159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(effective load)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86226" y="6215390"/>
            <a:ext cx="529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Experimental system: Ventura, Jiang, Van </a:t>
            </a:r>
            <a:r>
              <a:rPr lang="en-US" sz="1400" dirty="0" err="1" smtClean="0">
                <a:solidFill>
                  <a:srgbClr val="0070C0"/>
                </a:solidFill>
              </a:rPr>
              <a:t>Wassenhove</a:t>
            </a:r>
            <a:r>
              <a:rPr lang="en-US" sz="1400" dirty="0" smtClean="0">
                <a:solidFill>
                  <a:srgbClr val="0070C0"/>
                </a:solidFill>
              </a:rPr>
              <a:t>, Del </a:t>
            </a:r>
            <a:r>
              <a:rPr lang="en-US" sz="1400" dirty="0" err="1" smtClean="0">
                <a:solidFill>
                  <a:srgbClr val="0070C0"/>
                </a:solidFill>
              </a:rPr>
              <a:t>Vecchio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Merajver</a:t>
            </a:r>
            <a:r>
              <a:rPr lang="en-US" sz="1400" dirty="0" smtClean="0">
                <a:solidFill>
                  <a:srgbClr val="0070C0"/>
                </a:solidFill>
              </a:rPr>
              <a:t>, and </a:t>
            </a:r>
            <a:r>
              <a:rPr lang="en-US" sz="1400" dirty="0" err="1" smtClean="0">
                <a:solidFill>
                  <a:srgbClr val="0070C0"/>
                </a:solidFill>
              </a:rPr>
              <a:t>Ninfa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i="1" dirty="0" smtClean="0">
                <a:solidFill>
                  <a:srgbClr val="0070C0"/>
                </a:solidFill>
              </a:rPr>
              <a:t>PNAS, </a:t>
            </a:r>
            <a:r>
              <a:rPr lang="en-US" sz="1400" dirty="0" smtClean="0">
                <a:solidFill>
                  <a:srgbClr val="0070C0"/>
                </a:solidFill>
              </a:rPr>
              <a:t>2010</a:t>
            </a:r>
          </a:p>
        </p:txBody>
      </p:sp>
      <p:pic>
        <p:nvPicPr>
          <p:cNvPr id="43" name="Picture 20" descr="http://www.nsf.gov/news/mmg/media/images/signaling_f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39" y="18803"/>
            <a:ext cx="1207822" cy="759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Oval 43"/>
          <p:cNvSpPr/>
          <p:nvPr/>
        </p:nvSpPr>
        <p:spPr>
          <a:xfrm>
            <a:off x="564265" y="112116"/>
            <a:ext cx="273083" cy="246004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37348" y="358120"/>
            <a:ext cx="512986" cy="395144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Insulation is reached by increasing 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gain: Experimental 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2C18FDD4-BBC7-456D-A2AA-B1FB80E6B9E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289185" y="497631"/>
            <a:ext cx="2301615" cy="2778969"/>
            <a:chOff x="653990" y="1496855"/>
            <a:chExt cx="2889315" cy="3608545"/>
          </a:xfrm>
        </p:grpSpPr>
        <p:sp>
          <p:nvSpPr>
            <p:cNvPr id="12" name="TextBox 41"/>
            <p:cNvSpPr txBox="1">
              <a:spLocks noChangeArrowheads="1"/>
            </p:cNvSpPr>
            <p:nvPr/>
          </p:nvSpPr>
          <p:spPr bwMode="auto">
            <a:xfrm>
              <a:off x="1447800" y="2438400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PII</a:t>
              </a:r>
            </a:p>
          </p:txBody>
        </p:sp>
        <p:sp>
          <p:nvSpPr>
            <p:cNvPr id="13" name="TextBox 42"/>
            <p:cNvSpPr txBox="1">
              <a:spLocks noChangeArrowheads="1"/>
            </p:cNvSpPr>
            <p:nvPr/>
          </p:nvSpPr>
          <p:spPr bwMode="auto">
            <a:xfrm>
              <a:off x="2590800" y="2438400"/>
              <a:ext cx="9525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PII-UMP</a:t>
              </a:r>
            </a:p>
          </p:txBody>
        </p:sp>
        <p:sp>
          <p:nvSpPr>
            <p:cNvPr id="14" name="Arc 13"/>
            <p:cNvSpPr/>
            <p:nvPr/>
          </p:nvSpPr>
          <p:spPr>
            <a:xfrm rot="19182386">
              <a:off x="1577679" y="2177923"/>
              <a:ext cx="1523611" cy="1600270"/>
            </a:xfrm>
            <a:prstGeom prst="arc">
              <a:avLst>
                <a:gd name="adj1" fmla="val 15614930"/>
                <a:gd name="adj2" fmla="val 21090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8293339">
              <a:off x="1547525" y="1496855"/>
              <a:ext cx="1523611" cy="1600270"/>
            </a:xfrm>
            <a:prstGeom prst="arc">
              <a:avLst>
                <a:gd name="adj1" fmla="val 15614930"/>
                <a:gd name="adj2" fmla="val 21090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TextBox 45"/>
            <p:cNvSpPr txBox="1">
              <a:spLocks noChangeArrowheads="1"/>
            </p:cNvSpPr>
            <p:nvPr/>
          </p:nvSpPr>
          <p:spPr bwMode="auto">
            <a:xfrm>
              <a:off x="653990" y="2294367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Gln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/>
          </p:nvSpPr>
          <p:spPr bwMode="auto">
            <a:xfrm>
              <a:off x="2133600" y="1828800"/>
              <a:ext cx="4443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UT</a:t>
              </a:r>
              <a:endParaRPr lang="en-US" baseline="-25000"/>
            </a:p>
          </p:txBody>
        </p:sp>
        <p:sp>
          <p:nvSpPr>
            <p:cNvPr id="18" name="TextBox 47"/>
            <p:cNvSpPr txBox="1">
              <a:spLocks noChangeArrowheads="1"/>
            </p:cNvSpPr>
            <p:nvPr/>
          </p:nvSpPr>
          <p:spPr bwMode="auto">
            <a:xfrm>
              <a:off x="2133600" y="3059668"/>
              <a:ext cx="457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UR</a:t>
              </a:r>
              <a:endParaRPr lang="en-US" baseline="-250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66635" y="2012815"/>
              <a:ext cx="1117314" cy="425469"/>
            </a:xfrm>
            <a:custGeom>
              <a:avLst/>
              <a:gdLst>
                <a:gd name="connsiteX0" fmla="*/ 0 w 1180730"/>
                <a:gd name="connsiteY0" fmla="*/ 372863 h 372863"/>
                <a:gd name="connsiteX1" fmla="*/ 514905 w 1180730"/>
                <a:gd name="connsiteY1" fmla="*/ 79899 h 372863"/>
                <a:gd name="connsiteX2" fmla="*/ 1180730 w 1180730"/>
                <a:gd name="connsiteY2" fmla="*/ 0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0730" h="372863">
                  <a:moveTo>
                    <a:pt x="0" y="372863"/>
                  </a:moveTo>
                  <a:cubicBezTo>
                    <a:pt x="159058" y="257453"/>
                    <a:pt x="318117" y="142043"/>
                    <a:pt x="514905" y="79899"/>
                  </a:cubicBezTo>
                  <a:cubicBezTo>
                    <a:pt x="711693" y="17755"/>
                    <a:pt x="946211" y="8877"/>
                    <a:pt x="1180730" y="0"/>
                  </a:cubicBezTo>
                </a:path>
              </a:pathLst>
            </a:custGeom>
            <a:ln w="19050">
              <a:solidFill>
                <a:srgbClr val="0AF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2031542" y="2008052"/>
              <a:ext cx="304813" cy="0"/>
            </a:xfrm>
            <a:prstGeom prst="line">
              <a:avLst/>
            </a:prstGeom>
            <a:ln w="19050">
              <a:solidFill>
                <a:srgbClr val="0AFE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1003151" y="2592278"/>
              <a:ext cx="1153818" cy="674717"/>
            </a:xfrm>
            <a:custGeom>
              <a:avLst/>
              <a:gdLst>
                <a:gd name="connsiteX0" fmla="*/ 0 w 1154097"/>
                <a:gd name="connsiteY0" fmla="*/ 0 h 674703"/>
                <a:gd name="connsiteX1" fmla="*/ 221941 w 1154097"/>
                <a:gd name="connsiteY1" fmla="*/ 559293 h 674703"/>
                <a:gd name="connsiteX2" fmla="*/ 1154097 w 1154097"/>
                <a:gd name="connsiteY2" fmla="*/ 674703 h 6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097" h="674703">
                  <a:moveTo>
                    <a:pt x="0" y="0"/>
                  </a:moveTo>
                  <a:cubicBezTo>
                    <a:pt x="14796" y="223421"/>
                    <a:pt x="29592" y="446843"/>
                    <a:pt x="221941" y="559293"/>
                  </a:cubicBezTo>
                  <a:cubicBezTo>
                    <a:pt x="414290" y="671743"/>
                    <a:pt x="784193" y="673223"/>
                    <a:pt x="1154097" y="674703"/>
                  </a:cubicBezTo>
                </a:path>
              </a:pathLst>
            </a:custGeom>
            <a:ln w="19050">
              <a:solidFill>
                <a:srgbClr val="0AFE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TextBox 51"/>
            <p:cNvSpPr txBox="1">
              <a:spLocks noChangeArrowheads="1"/>
            </p:cNvSpPr>
            <p:nvPr/>
          </p:nvSpPr>
          <p:spPr bwMode="auto">
            <a:xfrm>
              <a:off x="914400" y="3706655"/>
              <a:ext cx="574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NRII</a:t>
              </a:r>
            </a:p>
          </p:txBody>
        </p:sp>
        <p:cxnSp>
          <p:nvCxnSpPr>
            <p:cNvPr id="23" name="Straight Arrow Connector 22"/>
            <p:cNvCxnSpPr>
              <a:stCxn id="12" idx="2"/>
            </p:cNvCxnSpPr>
            <p:nvPr/>
          </p:nvCxnSpPr>
          <p:spPr>
            <a:xfrm rot="16200000" flipH="1">
              <a:off x="784661" y="3680560"/>
              <a:ext cx="1763790" cy="1904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>
              <a:off x="1142815" y="3886147"/>
              <a:ext cx="533264" cy="1219253"/>
            </a:xfrm>
            <a:prstGeom prst="arc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TextBox 57"/>
            <p:cNvSpPr txBox="1">
              <a:spLocks noChangeArrowheads="1"/>
            </p:cNvSpPr>
            <p:nvPr/>
          </p:nvSpPr>
          <p:spPr bwMode="auto">
            <a:xfrm>
              <a:off x="1524000" y="4572000"/>
              <a:ext cx="3080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4273" y="3733741"/>
              <a:ext cx="1663679" cy="12954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0" y="1066800"/>
            <a:ext cx="909706" cy="69553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8434" y="1828800"/>
            <a:ext cx="1291900" cy="341282"/>
            <a:chOff x="3657600" y="1118552"/>
            <a:chExt cx="1600200" cy="48603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657600" y="1126497"/>
              <a:ext cx="0" cy="4780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3668233" y="1127051"/>
              <a:ext cx="542260" cy="457200"/>
            </a:xfrm>
            <a:custGeom>
              <a:avLst/>
              <a:gdLst>
                <a:gd name="connsiteX0" fmla="*/ 0 w 542260"/>
                <a:gd name="connsiteY0" fmla="*/ 0 h 457200"/>
                <a:gd name="connsiteX1" fmla="*/ 106325 w 542260"/>
                <a:gd name="connsiteY1" fmla="*/ 276447 h 457200"/>
                <a:gd name="connsiteX2" fmla="*/ 350874 w 542260"/>
                <a:gd name="connsiteY2" fmla="*/ 404037 h 457200"/>
                <a:gd name="connsiteX3" fmla="*/ 542260 w 542260"/>
                <a:gd name="connsiteY3" fmla="*/ 457200 h 457200"/>
                <a:gd name="connsiteX4" fmla="*/ 542260 w 542260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60" h="457200">
                  <a:moveTo>
                    <a:pt x="0" y="0"/>
                  </a:moveTo>
                  <a:cubicBezTo>
                    <a:pt x="23923" y="104554"/>
                    <a:pt x="47846" y="209108"/>
                    <a:pt x="106325" y="276447"/>
                  </a:cubicBezTo>
                  <a:cubicBezTo>
                    <a:pt x="164804" y="343786"/>
                    <a:pt x="278218" y="373912"/>
                    <a:pt x="350874" y="404037"/>
                  </a:cubicBezTo>
                  <a:cubicBezTo>
                    <a:pt x="423530" y="434162"/>
                    <a:pt x="542260" y="457200"/>
                    <a:pt x="542260" y="457200"/>
                  </a:cubicBezTo>
                  <a:lnTo>
                    <a:pt x="542260" y="45720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82140" y="1143000"/>
              <a:ext cx="542260" cy="457200"/>
            </a:xfrm>
            <a:custGeom>
              <a:avLst/>
              <a:gdLst>
                <a:gd name="connsiteX0" fmla="*/ 0 w 542260"/>
                <a:gd name="connsiteY0" fmla="*/ 0 h 457200"/>
                <a:gd name="connsiteX1" fmla="*/ 106325 w 542260"/>
                <a:gd name="connsiteY1" fmla="*/ 276447 h 457200"/>
                <a:gd name="connsiteX2" fmla="*/ 350874 w 542260"/>
                <a:gd name="connsiteY2" fmla="*/ 404037 h 457200"/>
                <a:gd name="connsiteX3" fmla="*/ 542260 w 542260"/>
                <a:gd name="connsiteY3" fmla="*/ 457200 h 457200"/>
                <a:gd name="connsiteX4" fmla="*/ 542260 w 542260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60" h="457200">
                  <a:moveTo>
                    <a:pt x="0" y="0"/>
                  </a:moveTo>
                  <a:cubicBezTo>
                    <a:pt x="23923" y="104554"/>
                    <a:pt x="47846" y="209108"/>
                    <a:pt x="106325" y="276447"/>
                  </a:cubicBezTo>
                  <a:cubicBezTo>
                    <a:pt x="164804" y="343786"/>
                    <a:pt x="278218" y="373912"/>
                    <a:pt x="350874" y="404037"/>
                  </a:cubicBezTo>
                  <a:cubicBezTo>
                    <a:pt x="423530" y="434162"/>
                    <a:pt x="542260" y="457200"/>
                    <a:pt x="542260" y="457200"/>
                  </a:cubicBezTo>
                  <a:lnTo>
                    <a:pt x="542260" y="45720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15540" y="1143000"/>
              <a:ext cx="542260" cy="457200"/>
            </a:xfrm>
            <a:custGeom>
              <a:avLst/>
              <a:gdLst>
                <a:gd name="connsiteX0" fmla="*/ 0 w 542260"/>
                <a:gd name="connsiteY0" fmla="*/ 0 h 457200"/>
                <a:gd name="connsiteX1" fmla="*/ 106325 w 542260"/>
                <a:gd name="connsiteY1" fmla="*/ 276447 h 457200"/>
                <a:gd name="connsiteX2" fmla="*/ 350874 w 542260"/>
                <a:gd name="connsiteY2" fmla="*/ 404037 h 457200"/>
                <a:gd name="connsiteX3" fmla="*/ 542260 w 542260"/>
                <a:gd name="connsiteY3" fmla="*/ 457200 h 457200"/>
                <a:gd name="connsiteX4" fmla="*/ 542260 w 542260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60" h="457200">
                  <a:moveTo>
                    <a:pt x="0" y="0"/>
                  </a:moveTo>
                  <a:cubicBezTo>
                    <a:pt x="23923" y="104554"/>
                    <a:pt x="47846" y="209108"/>
                    <a:pt x="106325" y="276447"/>
                  </a:cubicBezTo>
                  <a:cubicBezTo>
                    <a:pt x="164804" y="343786"/>
                    <a:pt x="278218" y="373912"/>
                    <a:pt x="350874" y="404037"/>
                  </a:cubicBezTo>
                  <a:cubicBezTo>
                    <a:pt x="423530" y="434162"/>
                    <a:pt x="542260" y="457200"/>
                    <a:pt x="542260" y="457200"/>
                  </a:cubicBezTo>
                  <a:lnTo>
                    <a:pt x="542260" y="45720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192772" y="1118552"/>
              <a:ext cx="0" cy="4780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724400" y="1122106"/>
              <a:ext cx="0" cy="4780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133600" y="1012146"/>
            <a:ext cx="6573531" cy="2224985"/>
            <a:chOff x="2133600" y="1012146"/>
            <a:chExt cx="6573531" cy="2224985"/>
          </a:xfrm>
        </p:grpSpPr>
        <p:pic>
          <p:nvPicPr>
            <p:cNvPr id="36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8559" y="1012146"/>
              <a:ext cx="4367212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276600" y="1238071"/>
                  <a:ext cx="1279281" cy="14773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Recall:</a:t>
                  </a:r>
                </a:p>
                <a:p>
                  <a:endParaRPr lang="en-US" dirty="0" smtClean="0"/>
                </a:p>
                <a:p>
                  <a:r>
                    <a:rPr lang="en-US" dirty="0" smtClean="0"/>
                    <a:t>G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𝑈𝑇</m:t>
                      </m:r>
                    </m:oMath>
                  </a14:m>
                  <a:endParaRPr lang="en-US" b="0" dirty="0" smtClean="0">
                    <a:ea typeface="Cambria Math"/>
                  </a:endParaRPr>
                </a:p>
                <a:p>
                  <a:r>
                    <a:rPr lang="en-US" dirty="0" smtClean="0"/>
                    <a:t>G’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𝑈𝑅</m:t>
                      </m:r>
                    </m:oMath>
                  </a14:m>
                  <a:endParaRPr lang="en-US" dirty="0" smtClean="0"/>
                </a:p>
                <a:p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1238071"/>
                  <a:ext cx="1279281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06" t="-2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2133600" y="2590800"/>
              <a:ext cx="65735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By theory: increasing the amounts of UT and UR enzymes, the effect</a:t>
              </a:r>
            </a:p>
            <a:p>
              <a:r>
                <a:rPr lang="en-US" dirty="0" smtClean="0"/>
                <a:t>of retroactivity should be attenuated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2390" y="3784527"/>
            <a:ext cx="2309932" cy="2127616"/>
            <a:chOff x="-12390" y="3952802"/>
            <a:chExt cx="2309932" cy="21276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90" y="4169734"/>
              <a:ext cx="2309932" cy="191068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04800" y="3952802"/>
              <a:ext cx="170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UT, UR=</a:t>
              </a:r>
              <a:r>
                <a:rPr lang="en-US" dirty="0"/>
                <a:t>0.03 </a:t>
              </a:r>
              <a:r>
                <a:rPr lang="en-US" dirty="0" err="1"/>
                <a:t>μM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33600" y="3784527"/>
            <a:ext cx="2266588" cy="2143198"/>
            <a:chOff x="2133600" y="3952802"/>
            <a:chExt cx="2266588" cy="21431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162405"/>
              <a:ext cx="2266588" cy="193359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527121" y="3952802"/>
              <a:ext cx="1587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UT, UR=0.1 </a:t>
              </a:r>
              <a:r>
                <a:rPr lang="en-US" dirty="0" err="1"/>
                <a:t>μM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67200" y="3799452"/>
            <a:ext cx="2324468" cy="2107374"/>
            <a:chOff x="4267200" y="3967727"/>
            <a:chExt cx="2324468" cy="21073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152393"/>
              <a:ext cx="2324468" cy="192270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533712" y="3967727"/>
              <a:ext cx="1412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UT, UR=1 </a:t>
              </a:r>
              <a:r>
                <a:rPr lang="en-US" dirty="0" err="1"/>
                <a:t>μM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3376394"/>
            <a:ext cx="8132670" cy="646331"/>
            <a:chOff x="228600" y="3544669"/>
            <a:chExt cx="8132670" cy="646331"/>
          </a:xfrm>
        </p:grpSpPr>
        <p:sp>
          <p:nvSpPr>
            <p:cNvPr id="38" name="TextBox 37"/>
            <p:cNvSpPr txBox="1"/>
            <p:nvPr/>
          </p:nvSpPr>
          <p:spPr>
            <a:xfrm>
              <a:off x="7162800" y="3544669"/>
              <a:ext cx="11984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Isolated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Connected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" y="3581400"/>
              <a:ext cx="226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Experimental Results </a:t>
              </a:r>
              <a:endParaRPr lang="en-US" u="sng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2400" y="4052687"/>
            <a:ext cx="8813470" cy="2320570"/>
            <a:chOff x="152400" y="4220962"/>
            <a:chExt cx="8813470" cy="23205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220962"/>
              <a:ext cx="2412670" cy="185377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400" y="6172200"/>
              <a:ext cx="7965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Covalent modification cycles can be re-engineered to function as insulation devices!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-43543" y="6550223"/>
            <a:ext cx="7587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Under Review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D9988-FC0F-49E5-8530-04EC102CA06C}" type="slidenum">
              <a:rPr lang="en-US"/>
              <a:pPr/>
              <a:t>19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mechanism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insulation enabled by system structure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4988718" y="1205878"/>
            <a:ext cx="2992415" cy="1450861"/>
            <a:chOff x="1857420" y="3200400"/>
            <a:chExt cx="4273462" cy="1986177"/>
          </a:xfrm>
        </p:grpSpPr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7420" y="4679950"/>
              <a:ext cx="2515906" cy="50662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4688" y="3956050"/>
              <a:ext cx="4256194" cy="48946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139" y="3200400"/>
              <a:ext cx="3429331" cy="47096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447800" y="1503831"/>
            <a:ext cx="3200400" cy="739775"/>
            <a:chOff x="2057400" y="1670050"/>
            <a:chExt cx="5181600" cy="1149350"/>
          </a:xfrm>
        </p:grpSpPr>
        <p:sp>
          <p:nvSpPr>
            <p:cNvPr id="29701" name="Rectangle 6"/>
            <p:cNvSpPr>
              <a:spLocks noChangeArrowheads="1"/>
            </p:cNvSpPr>
            <p:nvPr/>
          </p:nvSpPr>
          <p:spPr bwMode="auto">
            <a:xfrm>
              <a:off x="2819400" y="1676400"/>
              <a:ext cx="2133600" cy="1143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Line 7"/>
            <p:cNvSpPr>
              <a:spLocks noChangeShapeType="1"/>
            </p:cNvSpPr>
            <p:nvPr/>
          </p:nvSpPr>
          <p:spPr bwMode="auto">
            <a:xfrm>
              <a:off x="2057400" y="1905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9"/>
            <p:cNvSpPr>
              <a:spLocks noChangeShapeType="1"/>
            </p:cNvSpPr>
            <p:nvPr/>
          </p:nvSpPr>
          <p:spPr bwMode="auto">
            <a:xfrm>
              <a:off x="4953000" y="1905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12"/>
            <p:cNvSpPr>
              <a:spLocks noChangeShapeType="1"/>
            </p:cNvSpPr>
            <p:nvPr/>
          </p:nvSpPr>
          <p:spPr bwMode="auto">
            <a:xfrm flipH="1">
              <a:off x="4953000" y="2438400"/>
              <a:ext cx="762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705" name="Picture 13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316163" y="1670050"/>
              <a:ext cx="16827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14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211763" y="1674813"/>
              <a:ext cx="16827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17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197475" y="2197100"/>
              <a:ext cx="125413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Line 20"/>
            <p:cNvSpPr>
              <a:spLocks noChangeShapeType="1"/>
            </p:cNvSpPr>
            <p:nvPr/>
          </p:nvSpPr>
          <p:spPr bwMode="auto">
            <a:xfrm flipH="1">
              <a:off x="2057400" y="2451100"/>
              <a:ext cx="7620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709" name="Picture 22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295525" y="2203450"/>
              <a:ext cx="139700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Rectangle 24"/>
            <p:cNvSpPr>
              <a:spLocks noChangeArrowheads="1"/>
            </p:cNvSpPr>
            <p:nvPr/>
          </p:nvSpPr>
          <p:spPr bwMode="auto">
            <a:xfrm>
              <a:off x="5715000" y="1790700"/>
              <a:ext cx="1524000" cy="838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2" name="Picture 26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7725" y="2252663"/>
              <a:ext cx="153988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988720" y="1655056"/>
            <a:ext cx="893763" cy="1281212"/>
            <a:chOff x="3886" y="1016"/>
            <a:chExt cx="563" cy="799"/>
          </a:xfrm>
        </p:grpSpPr>
        <p:sp>
          <p:nvSpPr>
            <p:cNvPr id="29719" name="Oval 32"/>
            <p:cNvSpPr>
              <a:spLocks noChangeArrowheads="1"/>
            </p:cNvSpPr>
            <p:nvPr/>
          </p:nvSpPr>
          <p:spPr bwMode="auto">
            <a:xfrm>
              <a:off x="4237" y="1016"/>
              <a:ext cx="212" cy="320"/>
            </a:xfrm>
            <a:prstGeom prst="ellips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33"/>
            <p:cNvSpPr>
              <a:spLocks noChangeShapeType="1"/>
            </p:cNvSpPr>
            <p:nvPr/>
          </p:nvSpPr>
          <p:spPr bwMode="auto">
            <a:xfrm flipH="1">
              <a:off x="4117" y="1336"/>
              <a:ext cx="169" cy="31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Text Box 34"/>
            <p:cNvSpPr txBox="1">
              <a:spLocks noChangeArrowheads="1"/>
            </p:cNvSpPr>
            <p:nvPr/>
          </p:nvSpPr>
          <p:spPr bwMode="auto">
            <a:xfrm>
              <a:off x="3886" y="1604"/>
              <a:ext cx="40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FF00"/>
                  </a:solidFill>
                </a:rPr>
                <a:t>Large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73103" y="1708584"/>
            <a:ext cx="1679826" cy="1601315"/>
            <a:chOff x="7827985" y="1625181"/>
            <a:chExt cx="1679826" cy="1601315"/>
          </a:xfrm>
        </p:grpSpPr>
        <p:sp>
          <p:nvSpPr>
            <p:cNvPr id="29716" name="Oval 35"/>
            <p:cNvSpPr>
              <a:spLocks noChangeArrowheads="1"/>
            </p:cNvSpPr>
            <p:nvPr/>
          </p:nvSpPr>
          <p:spPr bwMode="auto">
            <a:xfrm>
              <a:off x="7827985" y="1625181"/>
              <a:ext cx="1239815" cy="4322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36"/>
            <p:cNvSpPr>
              <a:spLocks noChangeShapeType="1"/>
            </p:cNvSpPr>
            <p:nvPr/>
          </p:nvSpPr>
          <p:spPr bwMode="auto">
            <a:xfrm>
              <a:off x="8458200" y="2057400"/>
              <a:ext cx="0" cy="4216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Text Box 37"/>
            <p:cNvSpPr txBox="1">
              <a:spLocks noChangeArrowheads="1"/>
            </p:cNvSpPr>
            <p:nvPr/>
          </p:nvSpPr>
          <p:spPr bwMode="auto">
            <a:xfrm>
              <a:off x="7906924" y="2395499"/>
              <a:ext cx="16008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Interconnection</a:t>
              </a:r>
            </a:p>
            <a:p>
              <a:r>
                <a:rPr lang="en-US" sz="1600" dirty="0"/>
                <a:t>through binding</a:t>
              </a:r>
              <a:r>
                <a:rPr lang="en-US" sz="1600" dirty="0" smtClean="0"/>
                <a:t>/</a:t>
              </a:r>
            </a:p>
            <a:p>
              <a:r>
                <a:rPr lang="en-US" sz="1600" dirty="0" smtClean="0"/>
                <a:t>unbinding</a:t>
              </a:r>
              <a:endParaRPr lang="en-US" sz="1600" dirty="0"/>
            </a:p>
          </p:txBody>
        </p:sp>
      </p:grpSp>
      <p:sp>
        <p:nvSpPr>
          <p:cNvPr id="97318" name="Text Box 38"/>
          <p:cNvSpPr txBox="1">
            <a:spLocks noChangeArrowheads="1"/>
          </p:cNvSpPr>
          <p:nvPr/>
        </p:nvSpPr>
        <p:spPr bwMode="auto">
          <a:xfrm>
            <a:off x="17510" y="2810470"/>
            <a:ext cx="5871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Claim</a:t>
            </a:r>
            <a:r>
              <a:rPr lang="en-US" dirty="0"/>
              <a:t>: </a:t>
            </a:r>
            <a:r>
              <a:rPr lang="en-US" dirty="0" smtClean="0"/>
              <a:t>Under stability assumptions on the x dynamics,</a:t>
            </a:r>
          </a:p>
          <a:p>
            <a:r>
              <a:rPr lang="en-US" dirty="0" smtClean="0"/>
              <a:t>if </a:t>
            </a:r>
            <a:r>
              <a:rPr lang="en-US" dirty="0"/>
              <a:t>G is large </a:t>
            </a:r>
            <a:r>
              <a:rPr lang="en-US" dirty="0" smtClean="0"/>
              <a:t>enough then (after a short initial transient) the </a:t>
            </a:r>
          </a:p>
          <a:p>
            <a:r>
              <a:rPr lang="en-US" dirty="0" smtClean="0"/>
              <a:t>effect</a:t>
            </a:r>
            <a:r>
              <a:rPr lang="en-US" dirty="0" smtClean="0"/>
              <a:t> of s on x is arbitrarily attenuated (independently of G’)</a:t>
            </a:r>
            <a:endParaRPr lang="en-US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0" y="3769133"/>
            <a:ext cx="2860346" cy="2707867"/>
            <a:chOff x="0" y="3352800"/>
            <a:chExt cx="2860346" cy="2707867"/>
          </a:xfrm>
        </p:grpSpPr>
        <p:sp>
          <p:nvSpPr>
            <p:cNvPr id="18" name="TextBox 17"/>
            <p:cNvSpPr txBox="1"/>
            <p:nvPr/>
          </p:nvSpPr>
          <p:spPr>
            <a:xfrm>
              <a:off x="0" y="3352800"/>
              <a:ext cx="919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“Proof”</a:t>
              </a:r>
              <a:endParaRPr lang="en-US" b="1" dirty="0"/>
            </a:p>
          </p:txBody>
        </p:sp>
        <p:pic>
          <p:nvPicPr>
            <p:cNvPr id="19" name="Picture 18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897868"/>
              <a:ext cx="2158783" cy="21693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10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40087" y="4572000"/>
              <a:ext cx="2620259" cy="36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2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52400" y="5182518"/>
              <a:ext cx="1577496" cy="346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096" y="5715918"/>
              <a:ext cx="1712022" cy="34474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0" y="6492805"/>
            <a:ext cx="31341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Jayanthi</a:t>
            </a:r>
            <a:r>
              <a:rPr lang="en-US" sz="1400" dirty="0" smtClean="0">
                <a:solidFill>
                  <a:srgbClr val="0000FF"/>
                </a:solidFill>
              </a:rPr>
              <a:t> and Del </a:t>
            </a:r>
            <a:r>
              <a:rPr lang="en-US" sz="1400" dirty="0" err="1" smtClean="0">
                <a:solidFill>
                  <a:srgbClr val="0000FF"/>
                </a:solidFill>
              </a:rPr>
              <a:t>Vecchio</a:t>
            </a:r>
            <a:r>
              <a:rPr lang="en-US" sz="1400" dirty="0" smtClean="0">
                <a:solidFill>
                  <a:srgbClr val="0000FF"/>
                </a:solidFill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</a:rPr>
              <a:t>IEEE TAC</a:t>
            </a:r>
            <a:r>
              <a:rPr lang="en-US" sz="1400" dirty="0" smtClean="0">
                <a:solidFill>
                  <a:srgbClr val="0000FF"/>
                </a:solidFill>
              </a:rPr>
              <a:t> 2010 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95600" y="4191000"/>
            <a:ext cx="6257672" cy="2826506"/>
            <a:chOff x="2895600" y="4038600"/>
            <a:chExt cx="6257672" cy="2826506"/>
          </a:xfrm>
        </p:grpSpPr>
        <p:pic>
          <p:nvPicPr>
            <p:cNvPr id="50" name="Picture 19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350965" y="4038600"/>
              <a:ext cx="3401521" cy="45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4038600" y="4701978"/>
              <a:ext cx="46320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9900"/>
                  </a:solidFill>
                </a:rPr>
                <a:t>x(t) does not depend on y on the </a:t>
              </a:r>
              <a:r>
                <a:rPr lang="en-US" dirty="0" smtClean="0">
                  <a:solidFill>
                    <a:srgbClr val="669900"/>
                  </a:solidFill>
                </a:rPr>
                <a:t>slow manifold</a:t>
              </a:r>
              <a:endParaRPr lang="en-US" dirty="0">
                <a:solidFill>
                  <a:srgbClr val="669900"/>
                </a:solidFill>
              </a:endParaRPr>
            </a:p>
          </p:txBody>
        </p:sp>
        <p:sp>
          <p:nvSpPr>
            <p:cNvPr id="52" name="AutoShape 16"/>
            <p:cNvSpPr>
              <a:spLocks/>
            </p:cNvSpPr>
            <p:nvPr/>
          </p:nvSpPr>
          <p:spPr bwMode="auto">
            <a:xfrm>
              <a:off x="2895600" y="4495800"/>
              <a:ext cx="304800" cy="1752600"/>
            </a:xfrm>
            <a:prstGeom prst="rightBrace">
              <a:avLst>
                <a:gd name="adj1" fmla="val 47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3162300" y="53721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" name="Straight Arrow Connector 22"/>
            <p:cNvCxnSpPr>
              <a:stCxn id="51" idx="2"/>
            </p:cNvCxnSpPr>
            <p:nvPr/>
          </p:nvCxnSpPr>
          <p:spPr>
            <a:xfrm flipH="1">
              <a:off x="6354618" y="5071310"/>
              <a:ext cx="1" cy="3173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57600" y="5387778"/>
              <a:ext cx="54956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be applied to easily tune most signaling networks</a:t>
              </a:r>
            </a:p>
            <a:p>
              <a:r>
                <a:rPr lang="en-US" dirty="0" smtClean="0"/>
                <a:t>so they work as insulators, including MAPK cascades and</a:t>
              </a:r>
            </a:p>
            <a:p>
              <a:r>
                <a:rPr lang="en-US" dirty="0" err="1" smtClean="0"/>
                <a:t>phosphotransfer</a:t>
              </a:r>
              <a:r>
                <a:rPr lang="en-US" dirty="0" smtClean="0"/>
                <a:t> systems (Ypd1-Skn7 pathway)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41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Systems Biology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Eduardo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 descr="Eduardo Son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0957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71650"/>
            <a:ext cx="2743200" cy="1885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4572000"/>
            <a:ext cx="7548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CDC 2005 Tutorial Session an EJC 2005: Molecular Systems Biology and Control</a:t>
            </a:r>
          </a:p>
          <a:p>
            <a:endParaRPr lang="en-US" dirty="0" smtClean="0"/>
          </a:p>
          <a:p>
            <a:r>
              <a:rPr lang="en-US" dirty="0" smtClean="0"/>
              <a:t>IET 2004: Some New Directions in Control Theory Inspired by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Happy Birthday Eduardo!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Parts, Devices,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Systems: Synthetic Biology as an Engineering Discipline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75478"/>
            <a:ext cx="5562599" cy="543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04801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Baker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smtClean="0">
                <a:solidFill>
                  <a:srgbClr val="0070C0"/>
                </a:solidFill>
              </a:rPr>
              <a:t>Church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smtClean="0">
                <a:solidFill>
                  <a:srgbClr val="0070C0"/>
                </a:solidFill>
              </a:rPr>
              <a:t>Collins, </a:t>
            </a:r>
            <a:r>
              <a:rPr lang="en-US" sz="1200" dirty="0" err="1" smtClean="0">
                <a:solidFill>
                  <a:srgbClr val="0070C0"/>
                </a:solidFill>
              </a:rPr>
              <a:t>Endy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smtClean="0">
                <a:solidFill>
                  <a:srgbClr val="0070C0"/>
                </a:solidFill>
              </a:rPr>
              <a:t>Jacobson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err="1" smtClean="0">
                <a:solidFill>
                  <a:srgbClr val="0070C0"/>
                </a:solidFill>
              </a:rPr>
              <a:t>Keasling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err="1" smtClean="0">
                <a:solidFill>
                  <a:srgbClr val="0070C0"/>
                </a:solidFill>
              </a:rPr>
              <a:t>Modrich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err="1" smtClean="0">
                <a:solidFill>
                  <a:srgbClr val="0070C0"/>
                </a:solidFill>
              </a:rPr>
              <a:t>Smolke</a:t>
            </a:r>
            <a:r>
              <a:rPr lang="en-US" sz="1200" dirty="0" smtClean="0">
                <a:solidFill>
                  <a:srgbClr val="0070C0"/>
                </a:solidFill>
              </a:rPr>
              <a:t>, and Weiss.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</a:rPr>
              <a:t>Scientific American,</a:t>
            </a:r>
            <a:r>
              <a:rPr lang="en-US" sz="1200" dirty="0" smtClean="0">
                <a:solidFill>
                  <a:srgbClr val="0070C0"/>
                </a:solidFill>
              </a:rPr>
              <a:t> 2006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Toggle switch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6713" y="304800"/>
            <a:ext cx="1893887" cy="1057275"/>
          </a:xfrm>
          <a:prstGeom prst="rect">
            <a:avLst/>
          </a:prstGeom>
          <a:noFill/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962400" y="1981200"/>
            <a:ext cx="4419600" cy="3465513"/>
            <a:chOff x="2496" y="1968"/>
            <a:chExt cx="2784" cy="2183"/>
          </a:xfrm>
        </p:grpSpPr>
        <p:pic>
          <p:nvPicPr>
            <p:cNvPr id="24607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3168"/>
              <a:ext cx="2784" cy="983"/>
            </a:xfrm>
            <a:prstGeom prst="rect">
              <a:avLst/>
            </a:prstGeom>
            <a:noFill/>
          </p:spPr>
        </p:pic>
        <p:pic>
          <p:nvPicPr>
            <p:cNvPr id="24608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1968"/>
              <a:ext cx="1344" cy="1109"/>
            </a:xfrm>
            <a:prstGeom prst="rect">
              <a:avLst/>
            </a:prstGeom>
            <a:noFill/>
          </p:spPr>
        </p:pic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4464" y="2496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272" y="2304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4608" y="2304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4224" y="224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4846" y="223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544" y="1968"/>
              <a:ext cx="1344" cy="1109"/>
              <a:chOff x="2544" y="1968"/>
              <a:chExt cx="1344" cy="1109"/>
            </a:xfrm>
          </p:grpSpPr>
          <p:pic>
            <p:nvPicPr>
              <p:cNvPr id="2460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44" y="1968"/>
                <a:ext cx="1344" cy="1109"/>
              </a:xfrm>
              <a:prstGeom prst="rect">
                <a:avLst/>
              </a:prstGeom>
              <a:noFill/>
            </p:spPr>
          </p:pic>
          <p:sp>
            <p:nvSpPr>
              <p:cNvPr id="24609" name="Rectangle 33"/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43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Rectangle 35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43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12" name="Rectangle 36"/>
              <p:cNvSpPr>
                <a:spLocks noChangeArrowheads="1"/>
              </p:cNvSpPr>
              <p:nvPr/>
            </p:nvSpPr>
            <p:spPr bwMode="auto">
              <a:xfrm>
                <a:off x="3216" y="2304"/>
                <a:ext cx="43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Text Box 40"/>
              <p:cNvSpPr txBox="1">
                <a:spLocks noChangeArrowheads="1"/>
              </p:cNvSpPr>
              <p:nvPr/>
            </p:nvSpPr>
            <p:spPr bwMode="auto">
              <a:xfrm>
                <a:off x="2832" y="2247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24617" name="Text Box 41"/>
              <p:cNvSpPr txBox="1">
                <a:spLocks noChangeArrowheads="1"/>
              </p:cNvSpPr>
              <p:nvPr/>
            </p:nvSpPr>
            <p:spPr bwMode="auto">
              <a:xfrm>
                <a:off x="3484" y="2241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24620" name="Line 44"/>
              <p:cNvSpPr>
                <a:spLocks noChangeShapeType="1"/>
              </p:cNvSpPr>
              <p:nvPr/>
            </p:nvSpPr>
            <p:spPr bwMode="auto">
              <a:xfrm flipV="1">
                <a:off x="3360" y="2304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Line 45"/>
              <p:cNvSpPr>
                <a:spLocks noChangeShapeType="1"/>
              </p:cNvSpPr>
              <p:nvPr/>
            </p:nvSpPr>
            <p:spPr bwMode="auto">
              <a:xfrm>
                <a:off x="3360" y="230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Text Box 46"/>
              <p:cNvSpPr txBox="1">
                <a:spLocks noChangeArrowheads="1"/>
              </p:cNvSpPr>
              <p:nvPr/>
            </p:nvSpPr>
            <p:spPr bwMode="auto">
              <a:xfrm>
                <a:off x="3180" y="2618"/>
                <a:ext cx="3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Iptg</a:t>
                </a:r>
              </a:p>
            </p:txBody>
          </p:sp>
        </p:grp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 flipV="1">
              <a:off x="4416" y="2304"/>
              <a:ext cx="48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4416" y="2304"/>
              <a:ext cx="9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Text Box 49"/>
            <p:cNvSpPr txBox="1">
              <a:spLocks noChangeArrowheads="1"/>
            </p:cNvSpPr>
            <p:nvPr/>
          </p:nvSpPr>
          <p:spPr bwMode="auto">
            <a:xfrm>
              <a:off x="4252" y="2597"/>
              <a:ext cx="7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temperature</a:t>
              </a:r>
            </a:p>
          </p:txBody>
        </p:sp>
      </p:grpSp>
      <p:pic>
        <p:nvPicPr>
          <p:cNvPr id="24626" name="Picture 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0" y="5019675"/>
            <a:ext cx="1698625" cy="1768475"/>
          </a:xfrm>
          <a:prstGeom prst="rect">
            <a:avLst/>
          </a:prstGeom>
          <a:noFill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882" y="1295400"/>
            <a:ext cx="2551236" cy="9293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152400" y="2438400"/>
            <a:ext cx="3581400" cy="2470150"/>
            <a:chOff x="144" y="1536"/>
            <a:chExt cx="2256" cy="1556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144" y="1536"/>
              <a:ext cx="2256" cy="1556"/>
              <a:chOff x="144" y="1536"/>
              <a:chExt cx="2256" cy="1556"/>
            </a:xfrm>
          </p:grpSpPr>
          <p:sp>
            <p:nvSpPr>
              <p:cNvPr id="24606" name="Text Box 30"/>
              <p:cNvSpPr txBox="1">
                <a:spLocks noChangeArrowheads="1"/>
              </p:cNvSpPr>
              <p:nvPr/>
            </p:nvSpPr>
            <p:spPr bwMode="auto">
              <a:xfrm rot="16200000">
                <a:off x="-390" y="2214"/>
                <a:ext cx="1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Symmetric  design</a:t>
                </a:r>
              </a:p>
            </p:txBody>
          </p:sp>
          <p:grpSp>
            <p:nvGrpSpPr>
              <p:cNvPr id="10" name="Group 53"/>
              <p:cNvGrpSpPr>
                <a:grpSpLocks/>
              </p:cNvGrpSpPr>
              <p:nvPr/>
            </p:nvGrpSpPr>
            <p:grpSpPr bwMode="auto">
              <a:xfrm>
                <a:off x="336" y="1536"/>
                <a:ext cx="2064" cy="1556"/>
                <a:chOff x="384" y="1631"/>
                <a:chExt cx="2064" cy="1556"/>
              </a:xfrm>
            </p:grpSpPr>
            <p:pic>
              <p:nvPicPr>
                <p:cNvPr id="24602" name="Picture 26" descr="Toggle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84" y="1631"/>
                  <a:ext cx="2064" cy="1556"/>
                </a:xfrm>
                <a:prstGeom prst="rect">
                  <a:avLst/>
                </a:prstGeom>
                <a:noFill/>
              </p:spPr>
            </p:pic>
            <p:sp>
              <p:nvSpPr>
                <p:cNvPr id="2462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943" y="2851"/>
                  <a:ext cx="16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2</a:t>
                  </a:r>
                </a:p>
              </p:txBody>
            </p:sp>
            <p:sp>
              <p:nvSpPr>
                <p:cNvPr id="2462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30" y="1783"/>
                  <a:ext cx="16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1</a:t>
                  </a:r>
                </a:p>
              </p:txBody>
            </p:sp>
          </p:grpSp>
        </p:grp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 flipV="1">
              <a:off x="624" y="1680"/>
              <a:ext cx="13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59186" y="5750023"/>
            <a:ext cx="218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Gardner et al., Nature 2000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962B2E-A105-4EFD-AFC0-C79BDB8E5F57}" type="slidenum">
              <a:rPr lang="en-US"/>
              <a:pPr/>
              <a:t>23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Retroactivity has dramatic effects on the dynamics of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biomolecular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modules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47800" y="2493963"/>
            <a:ext cx="1524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Picture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2878338"/>
            <a:ext cx="3505200" cy="176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1143000"/>
            <a:ext cx="2819400" cy="2209800"/>
            <a:chOff x="685800" y="1143000"/>
            <a:chExt cx="2819400" cy="2209800"/>
          </a:xfrm>
        </p:grpSpPr>
        <p:grpSp>
          <p:nvGrpSpPr>
            <p:cNvPr id="2" name="Group 36"/>
            <p:cNvGrpSpPr>
              <a:grpSpLocks/>
            </p:cNvGrpSpPr>
            <p:nvPr/>
          </p:nvGrpSpPr>
          <p:grpSpPr bwMode="auto">
            <a:xfrm>
              <a:off x="685800" y="1143000"/>
              <a:ext cx="2819400" cy="1828800"/>
              <a:chOff x="432" y="720"/>
              <a:chExt cx="1776" cy="1152"/>
            </a:xfrm>
          </p:grpSpPr>
          <p:pic>
            <p:nvPicPr>
              <p:cNvPr id="10270" name="Picture 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2" y="720"/>
                <a:ext cx="1776" cy="946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1" name="Text Box 16"/>
              <p:cNvSpPr txBox="1">
                <a:spLocks noChangeArrowheads="1"/>
              </p:cNvSpPr>
              <p:nvPr/>
            </p:nvSpPr>
            <p:spPr bwMode="auto">
              <a:xfrm>
                <a:off x="1008" y="1641"/>
                <a:ext cx="7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(isolated)</a:t>
                </a:r>
              </a:p>
            </p:txBody>
          </p:sp>
        </p:grpSp>
        <p:pic>
          <p:nvPicPr>
            <p:cNvPr id="17429" name="Picture 21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43000" y="3013075"/>
              <a:ext cx="17526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770916" y="3352800"/>
            <a:ext cx="1981200" cy="647700"/>
            <a:chOff x="4176" y="2409"/>
            <a:chExt cx="1488" cy="375"/>
          </a:xfrm>
        </p:grpSpPr>
        <p:sp>
          <p:nvSpPr>
            <p:cNvPr id="10268" name="AutoShape 29"/>
            <p:cNvSpPr>
              <a:spLocks/>
            </p:cNvSpPr>
            <p:nvPr/>
          </p:nvSpPr>
          <p:spPr bwMode="auto">
            <a:xfrm rot="5400000">
              <a:off x="4824" y="1944"/>
              <a:ext cx="192" cy="1488"/>
            </a:xfrm>
            <a:prstGeom prst="leftBrace">
              <a:avLst>
                <a:gd name="adj1" fmla="val 64583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0269" name="Text Box 31"/>
            <p:cNvSpPr txBox="1">
              <a:spLocks noChangeArrowheads="1"/>
            </p:cNvSpPr>
            <p:nvPr/>
          </p:nvSpPr>
          <p:spPr bwMode="auto">
            <a:xfrm>
              <a:off x="4826" y="24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04800" y="3352800"/>
            <a:ext cx="2819400" cy="3273425"/>
            <a:chOff x="192" y="2112"/>
            <a:chExt cx="1776" cy="2062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92" y="2784"/>
              <a:ext cx="1776" cy="1390"/>
              <a:chOff x="1776" y="1680"/>
              <a:chExt cx="1776" cy="1390"/>
            </a:xfrm>
          </p:grpSpPr>
          <p:pic>
            <p:nvPicPr>
              <p:cNvPr id="10265" name="Picture 25" descr="F8_NoFeedback_w_bindingdyn-transi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776" y="1728"/>
                <a:ext cx="1776" cy="1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2556" y="1860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 flipH="1">
              <a:off x="624" y="2112"/>
              <a:ext cx="240" cy="163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64" name="Picture 35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90" y="3456"/>
              <a:ext cx="51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447800" y="3352800"/>
            <a:ext cx="3352800" cy="2176463"/>
            <a:chOff x="912" y="2112"/>
            <a:chExt cx="2112" cy="1371"/>
          </a:xfrm>
        </p:grpSpPr>
        <p:pic>
          <p:nvPicPr>
            <p:cNvPr id="10257" name="Picture 7" descr="NoFeedback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200" y="2112"/>
              <a:ext cx="1728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Line 14"/>
            <p:cNvSpPr>
              <a:spLocks noChangeShapeType="1"/>
            </p:cNvSpPr>
            <p:nvPr/>
          </p:nvSpPr>
          <p:spPr bwMode="auto">
            <a:xfrm flipH="1">
              <a:off x="2256" y="2832"/>
              <a:ext cx="768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59" name="Picture 2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36" y="2304"/>
              <a:ext cx="114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Line 32"/>
            <p:cNvSpPr>
              <a:spLocks noChangeShapeType="1"/>
            </p:cNvSpPr>
            <p:nvPr/>
          </p:nvSpPr>
          <p:spPr bwMode="auto">
            <a:xfrm>
              <a:off x="912" y="2112"/>
              <a:ext cx="624" cy="81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267200" y="1203325"/>
            <a:ext cx="4648200" cy="1692275"/>
            <a:chOff x="2688" y="758"/>
            <a:chExt cx="2928" cy="1066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688" y="768"/>
              <a:ext cx="2736" cy="1056"/>
              <a:chOff x="2688" y="816"/>
              <a:chExt cx="2736" cy="1056"/>
            </a:xfrm>
          </p:grpSpPr>
          <p:pic>
            <p:nvPicPr>
              <p:cNvPr id="10255" name="Picture 5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688" y="816"/>
                <a:ext cx="2736" cy="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6" name="Text Box 17"/>
              <p:cNvSpPr txBox="1">
                <a:spLocks noChangeArrowheads="1"/>
              </p:cNvSpPr>
              <p:nvPr/>
            </p:nvSpPr>
            <p:spPr bwMode="auto">
              <a:xfrm>
                <a:off x="3612" y="1641"/>
                <a:ext cx="8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(connected)</a:t>
                </a:r>
              </a:p>
            </p:txBody>
          </p:sp>
        </p:grpSp>
        <p:sp>
          <p:nvSpPr>
            <p:cNvPr id="10253" name="Rectangle 40"/>
            <p:cNvSpPr>
              <a:spLocks noChangeArrowheads="1"/>
            </p:cNvSpPr>
            <p:nvPr/>
          </p:nvSpPr>
          <p:spPr bwMode="auto">
            <a:xfrm>
              <a:off x="4512" y="1152"/>
              <a:ext cx="1104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Text Box 41"/>
            <p:cNvSpPr txBox="1">
              <a:spLocks noChangeArrowheads="1"/>
            </p:cNvSpPr>
            <p:nvPr/>
          </p:nvSpPr>
          <p:spPr bwMode="auto">
            <a:xfrm>
              <a:off x="4646" y="758"/>
              <a:ext cx="83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Downstream</a:t>
              </a:r>
            </a:p>
            <a:p>
              <a:pPr algn="ctr"/>
              <a:r>
                <a:rPr lang="en-US" sz="1600"/>
                <a:t>component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-152400" y="6595646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D. Del </a:t>
            </a:r>
            <a:r>
              <a:rPr lang="en-US" sz="1400" dirty="0" err="1" smtClean="0">
                <a:solidFill>
                  <a:srgbClr val="0070C0"/>
                </a:solidFill>
              </a:rPr>
              <a:t>Vecchio</a:t>
            </a:r>
            <a:r>
              <a:rPr lang="en-US" sz="1400" dirty="0" smtClean="0">
                <a:solidFill>
                  <a:srgbClr val="0070C0"/>
                </a:solidFill>
              </a:rPr>
              <a:t>, A. J. Ninfa, and E. D. Sontag, </a:t>
            </a:r>
            <a:r>
              <a:rPr lang="en-US" sz="1400" i="1" dirty="0" smtClean="0">
                <a:solidFill>
                  <a:srgbClr val="0070C0"/>
                </a:solidFill>
              </a:rPr>
              <a:t>Molecular Systems Biology, </a:t>
            </a:r>
            <a:r>
              <a:rPr lang="en-US" sz="1400" dirty="0" smtClean="0">
                <a:solidFill>
                  <a:srgbClr val="0070C0"/>
                </a:solidFill>
              </a:rPr>
              <a:t>2008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81600" y="4964668"/>
            <a:ext cx="3581329" cy="1549063"/>
            <a:chOff x="5181600" y="4964668"/>
            <a:chExt cx="3581329" cy="1549063"/>
          </a:xfrm>
        </p:grpSpPr>
        <p:pic>
          <p:nvPicPr>
            <p:cNvPr id="10" name="Picture 9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1039" y="5882138"/>
              <a:ext cx="2029613" cy="58012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5511491"/>
              <a:ext cx="2721806" cy="27970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181600" y="4964668"/>
              <a:ext cx="1743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Reduced System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1400" y="5867400"/>
              <a:ext cx="13715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Retroactivity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measure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Line 33"/>
          <p:cNvSpPr>
            <a:spLocks noChangeShapeType="1"/>
          </p:cNvSpPr>
          <p:nvPr/>
        </p:nvSpPr>
        <p:spPr bwMode="auto">
          <a:xfrm flipH="1">
            <a:off x="2514600" y="4495800"/>
            <a:ext cx="2286000" cy="1676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00E44-72E2-480F-84AC-6854BC2C9D72}" type="slidenum">
              <a:rPr lang="en-US"/>
              <a:pPr/>
              <a:t>24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phosphorylation-based design for a bio-molecular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nsulation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evice</a:t>
            </a:r>
          </a:p>
        </p:txBody>
      </p:sp>
      <p:pic>
        <p:nvPicPr>
          <p:cNvPr id="34" name="Picture 20" descr="http://www.nsf.gov/news/mmg/media/images/signaling_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066800"/>
            <a:ext cx="2837656" cy="1783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981200" y="1038336"/>
            <a:ext cx="6477000" cy="1978025"/>
            <a:chOff x="1981200" y="1038336"/>
            <a:chExt cx="6477000" cy="1978025"/>
          </a:xfrm>
        </p:grpSpPr>
        <p:grpSp>
          <p:nvGrpSpPr>
            <p:cNvPr id="5" name="Group 4"/>
            <p:cNvGrpSpPr/>
            <p:nvPr/>
          </p:nvGrpSpPr>
          <p:grpSpPr>
            <a:xfrm>
              <a:off x="1981200" y="1038336"/>
              <a:ext cx="5867400" cy="1978025"/>
              <a:chOff x="1981200" y="1038336"/>
              <a:chExt cx="5867400" cy="1978025"/>
            </a:xfrm>
          </p:grpSpPr>
          <p:pic>
            <p:nvPicPr>
              <p:cNvPr id="22532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81400" y="1038336"/>
                <a:ext cx="4267200" cy="197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810000" y="1120883"/>
                <a:ext cx="2286000" cy="250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Insulation Device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81200" y="1371600"/>
                <a:ext cx="304800" cy="583124"/>
              </a:xfrm>
              <a:prstGeom prst="ellipse">
                <a:avLst/>
              </a:prstGeom>
              <a:noFill/>
              <a:ln w="317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286000" y="1821690"/>
                <a:ext cx="1676400" cy="157922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3962400" y="1438164"/>
                <a:ext cx="1924050" cy="13797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213475" y="1647714"/>
              <a:ext cx="2244725" cy="1186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5949" y="2971800"/>
            <a:ext cx="5893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How does it attenuate the retroactivity from downstream systems?</a:t>
            </a:r>
            <a:endParaRPr lang="en-US" sz="1600" b="1" dirty="0">
              <a:solidFill>
                <a:srgbClr val="00B050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105400" y="776399"/>
            <a:ext cx="3886200" cy="914400"/>
            <a:chOff x="-960" y="1148"/>
            <a:chExt cx="2448" cy="576"/>
          </a:xfrm>
        </p:grpSpPr>
        <p:sp>
          <p:nvSpPr>
            <p:cNvPr id="22559" name="Text Box 6"/>
            <p:cNvSpPr txBox="1">
              <a:spLocks noChangeArrowheads="1"/>
            </p:cNvSpPr>
            <p:nvPr/>
          </p:nvSpPr>
          <p:spPr bwMode="auto">
            <a:xfrm>
              <a:off x="134" y="1182"/>
              <a:ext cx="13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Amplification</a:t>
              </a:r>
              <a:r>
                <a:rPr lang="en-US" sz="1600" dirty="0"/>
                <a:t> through</a:t>
              </a:r>
            </a:p>
            <a:p>
              <a:pPr algn="ctr"/>
              <a:r>
                <a:rPr lang="en-US" sz="1600" dirty="0"/>
                <a:t>phosphorylation</a:t>
              </a:r>
            </a:p>
          </p:txBody>
        </p:sp>
        <p:sp>
          <p:nvSpPr>
            <p:cNvPr id="22560" name="Oval 7"/>
            <p:cNvSpPr>
              <a:spLocks noChangeArrowheads="1"/>
            </p:cNvSpPr>
            <p:nvPr/>
          </p:nvSpPr>
          <p:spPr bwMode="auto">
            <a:xfrm>
              <a:off x="96" y="1148"/>
              <a:ext cx="1392" cy="432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8"/>
            <p:cNvSpPr>
              <a:spLocks noChangeShapeType="1"/>
            </p:cNvSpPr>
            <p:nvPr/>
          </p:nvSpPr>
          <p:spPr bwMode="auto">
            <a:xfrm flipH="1">
              <a:off x="-960" y="1364"/>
              <a:ext cx="1056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257800" y="2286000"/>
            <a:ext cx="3086100" cy="1525588"/>
            <a:chOff x="3048" y="1247"/>
            <a:chExt cx="1944" cy="96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600" y="1680"/>
              <a:ext cx="1392" cy="528"/>
              <a:chOff x="4224" y="960"/>
              <a:chExt cx="1392" cy="528"/>
            </a:xfrm>
          </p:grpSpPr>
          <p:sp>
            <p:nvSpPr>
              <p:cNvPr id="22557" name="Text Box 9"/>
              <p:cNvSpPr txBox="1">
                <a:spLocks noChangeArrowheads="1"/>
              </p:cNvSpPr>
              <p:nvPr/>
            </p:nvSpPr>
            <p:spPr bwMode="auto">
              <a:xfrm>
                <a:off x="4358" y="1046"/>
                <a:ext cx="116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</a:rPr>
                  <a:t>Feedback</a:t>
                </a:r>
                <a:r>
                  <a:rPr lang="en-US" sz="1600" dirty="0"/>
                  <a:t> through</a:t>
                </a:r>
              </a:p>
              <a:p>
                <a:pPr algn="ctr"/>
                <a:r>
                  <a:rPr lang="en-US" sz="1600" dirty="0" err="1"/>
                  <a:t>dephosphorylation</a:t>
                </a:r>
                <a:endParaRPr lang="en-US" sz="1600" dirty="0"/>
              </a:p>
            </p:txBody>
          </p:sp>
          <p:sp>
            <p:nvSpPr>
              <p:cNvPr id="22558" name="Oval 10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1392" cy="52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6" name="Line 12"/>
            <p:cNvSpPr>
              <a:spLocks noChangeShapeType="1"/>
            </p:cNvSpPr>
            <p:nvPr/>
          </p:nvSpPr>
          <p:spPr bwMode="auto">
            <a:xfrm flipH="1" flipV="1">
              <a:off x="3048" y="1247"/>
              <a:ext cx="552" cy="6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239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845320" y="1692629"/>
            <a:ext cx="2536680" cy="1192494"/>
            <a:chOff x="5845320" y="1692629"/>
            <a:chExt cx="2536680" cy="1192494"/>
          </a:xfrm>
        </p:grpSpPr>
        <p:grpSp>
          <p:nvGrpSpPr>
            <p:cNvPr id="22" name="Group 21"/>
            <p:cNvGrpSpPr/>
            <p:nvPr/>
          </p:nvGrpSpPr>
          <p:grpSpPr>
            <a:xfrm>
              <a:off x="5845320" y="1692629"/>
              <a:ext cx="2536680" cy="1192494"/>
              <a:chOff x="5845320" y="1692629"/>
              <a:chExt cx="2536680" cy="119249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210300" y="1900651"/>
                <a:ext cx="2171700" cy="984472"/>
                <a:chOff x="6210300" y="1900651"/>
                <a:chExt cx="2171700" cy="984472"/>
              </a:xfrm>
            </p:grpSpPr>
            <p:cxnSp>
              <p:nvCxnSpPr>
                <p:cNvPr id="8" name="Elbow Connector 7"/>
                <p:cNvCxnSpPr/>
                <p:nvPr/>
              </p:nvCxnSpPr>
              <p:spPr>
                <a:xfrm flipV="1">
                  <a:off x="6532066" y="2027348"/>
                  <a:ext cx="554534" cy="213408"/>
                </a:xfrm>
                <a:prstGeom prst="bentConnector3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09333" y="2240756"/>
                  <a:ext cx="734467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210300" y="1900651"/>
                  <a:ext cx="2057400" cy="98447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553200" y="2377578"/>
                  <a:ext cx="1828800" cy="25071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Downstream system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1" name="Arc 20"/>
              <p:cNvSpPr/>
              <p:nvPr/>
            </p:nvSpPr>
            <p:spPr>
              <a:xfrm>
                <a:off x="5845320" y="1692629"/>
                <a:ext cx="914400" cy="914400"/>
              </a:xfrm>
              <a:prstGeom prst="arc">
                <a:avLst>
                  <a:gd name="adj1" fmla="val 14315379"/>
                  <a:gd name="adj2" fmla="val 20967645"/>
                </a:avLst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400800" y="2133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" y="3429000"/>
            <a:ext cx="8915400" cy="1905000"/>
            <a:chOff x="76200" y="3429000"/>
            <a:chExt cx="8915400" cy="1905000"/>
          </a:xfrm>
        </p:grpSpPr>
        <p:grpSp>
          <p:nvGrpSpPr>
            <p:cNvPr id="25" name="Group 24"/>
            <p:cNvGrpSpPr/>
            <p:nvPr/>
          </p:nvGrpSpPr>
          <p:grpSpPr>
            <a:xfrm>
              <a:off x="532546" y="3846014"/>
              <a:ext cx="6020654" cy="1487986"/>
              <a:chOff x="2666206" y="5479034"/>
              <a:chExt cx="5830154" cy="1378965"/>
            </a:xfrm>
          </p:grpSpPr>
          <p:pic>
            <p:nvPicPr>
              <p:cNvPr id="57" name="Picture 2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20457" y="5479034"/>
                <a:ext cx="3675903" cy="1378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2666206" y="5867400"/>
                <a:ext cx="2972594" cy="736453"/>
                <a:chOff x="2286000" y="4463625"/>
                <a:chExt cx="3689413" cy="870375"/>
              </a:xfrm>
            </p:grpSpPr>
            <p:pic>
              <p:nvPicPr>
                <p:cNvPr id="54" name="Picture 53" descr="TP_tmp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1" cstate="print"/>
                <a:stretch>
                  <a:fillRect/>
                </a:stretch>
              </p:blipFill>
              <p:spPr bwMode="auto">
                <a:xfrm>
                  <a:off x="2895600" y="5073225"/>
                  <a:ext cx="2747729" cy="26077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5" name="Picture 54" descr="TP_tmp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 bwMode="auto">
                <a:xfrm>
                  <a:off x="2286000" y="4463625"/>
                  <a:ext cx="3689413" cy="505302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</p:grpSp>
        <p:sp>
          <p:nvSpPr>
            <p:cNvPr id="7" name="TextBox 6"/>
            <p:cNvSpPr txBox="1"/>
            <p:nvPr/>
          </p:nvSpPr>
          <p:spPr>
            <a:xfrm>
              <a:off x="76200" y="3429000"/>
              <a:ext cx="46302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Assume one-step reaction model for phosphorylation</a:t>
              </a:r>
            </a:p>
            <a:p>
              <a:r>
                <a:rPr lang="en-US" sz="1600" dirty="0" smtClean="0"/>
                <a:t>Weakly activate pathway</a:t>
              </a:r>
            </a:p>
            <a:p>
              <a:r>
                <a:rPr lang="en-US" sz="1600" dirty="0" smtClean="0"/>
                <a:t>Use time-scale separation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3898" y="4303542"/>
              <a:ext cx="236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As G, G’ increase,</a:t>
              </a:r>
            </a:p>
            <a:p>
              <a:r>
                <a:rPr lang="en-US" sz="1600" dirty="0"/>
                <a:t>r</a:t>
              </a:r>
              <a:r>
                <a:rPr lang="en-US" sz="1600" dirty="0" smtClean="0"/>
                <a:t>etroactivity is attenuated</a:t>
              </a:r>
              <a:endParaRPr lang="en-US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9587" y="5309253"/>
            <a:ext cx="8771187" cy="3014827"/>
            <a:chOff x="509587" y="5309253"/>
            <a:chExt cx="8771187" cy="3014827"/>
          </a:xfrm>
        </p:grpSpPr>
        <p:pic>
          <p:nvPicPr>
            <p:cNvPr id="45" name="Picture 14" descr="PhoFast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26119" y="5328547"/>
              <a:ext cx="3641581" cy="2995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5562607" y="5309253"/>
              <a:ext cx="29305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Large gains </a:t>
              </a:r>
              <a:r>
                <a:rPr lang="en-US" sz="1400" b="1" dirty="0" smtClean="0"/>
                <a:t>G and </a:t>
              </a:r>
              <a:r>
                <a:rPr lang="en-US" sz="1400" b="1" dirty="0" smtClean="0"/>
                <a:t>G’</a:t>
              </a:r>
              <a:endParaRPr lang="en-US" sz="1400" b="1" dirty="0"/>
            </a:p>
          </p:txBody>
        </p:sp>
        <p:pic>
          <p:nvPicPr>
            <p:cNvPr id="51" name="Picture 69" descr="PhoSlow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9587" y="5364157"/>
              <a:ext cx="3529013" cy="2908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1312394" y="5331023"/>
              <a:ext cx="26500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Small gains </a:t>
              </a:r>
              <a:r>
                <a:rPr lang="en-US" sz="1400" b="1" dirty="0" smtClean="0"/>
                <a:t>G and </a:t>
              </a:r>
              <a:r>
                <a:rPr lang="en-US" sz="1400" b="1" dirty="0" smtClean="0"/>
                <a:t>G’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01000" y="5638800"/>
              <a:ext cx="12797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Isolated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Connected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14886" y="6629400"/>
              <a:ext cx="4235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time</a:t>
              </a:r>
              <a:endParaRPr lang="en-US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4600" y="6629400"/>
              <a:ext cx="4235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time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63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76200" y="1435577"/>
            <a:ext cx="4114800" cy="4736623"/>
            <a:chOff x="76200" y="1208565"/>
            <a:chExt cx="4114800" cy="4736623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76200" y="1600200"/>
              <a:ext cx="4114800" cy="4344988"/>
              <a:chOff x="48" y="1008"/>
              <a:chExt cx="2592" cy="2737"/>
            </a:xfrm>
          </p:grpSpPr>
          <p:pic>
            <p:nvPicPr>
              <p:cNvPr id="4136" name="Picture 16" descr="Slide1"/>
              <p:cNvPicPr>
                <a:picLocks noChangeAspect="1" noChangeArrowheads="1"/>
              </p:cNvPicPr>
              <p:nvPr/>
            </p:nvPicPr>
            <p:blipFill>
              <a:blip r:embed="rId3"/>
              <a:srcRect l="19206" t="6082" r="28810" b="6082"/>
              <a:stretch>
                <a:fillRect/>
              </a:stretch>
            </p:blipFill>
            <p:spPr bwMode="auto">
              <a:xfrm>
                <a:off x="48" y="1008"/>
                <a:ext cx="2051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7" name="Text Box 17"/>
              <p:cNvSpPr txBox="1">
                <a:spLocks noChangeArrowheads="1"/>
              </p:cNvSpPr>
              <p:nvPr/>
            </p:nvSpPr>
            <p:spPr bwMode="auto">
              <a:xfrm>
                <a:off x="240" y="3571"/>
                <a:ext cx="168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="1" dirty="0" smtClean="0"/>
                  <a:t>Courtesy </a:t>
                </a:r>
                <a:r>
                  <a:rPr lang="en-US" sz="1200" b="1" dirty="0"/>
                  <a:t>of Ninfa Lab at </a:t>
                </a:r>
                <a:r>
                  <a:rPr lang="en-US" sz="1200" b="1" dirty="0" err="1"/>
                  <a:t>Umich</a:t>
                </a:r>
                <a:endParaRPr lang="en-US" sz="1200" b="1" dirty="0"/>
              </a:p>
            </p:txBody>
          </p:sp>
          <p:sp>
            <p:nvSpPr>
              <p:cNvPr id="4138" name="AutoShape 18"/>
              <p:cNvSpPr>
                <a:spLocks noChangeArrowheads="1"/>
              </p:cNvSpPr>
              <p:nvPr/>
            </p:nvSpPr>
            <p:spPr bwMode="auto">
              <a:xfrm>
                <a:off x="2064" y="1488"/>
                <a:ext cx="576" cy="144"/>
              </a:xfrm>
              <a:prstGeom prst="leftArrow">
                <a:avLst>
                  <a:gd name="adj1" fmla="val 50000"/>
                  <a:gd name="adj2" fmla="val 100000"/>
                </a:avLst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AutoShape 19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576" cy="144"/>
              </a:xfrm>
              <a:prstGeom prst="leftArrow">
                <a:avLst>
                  <a:gd name="adj1" fmla="val 50000"/>
                  <a:gd name="adj2" fmla="val 100000"/>
                </a:avLst>
              </a:prstGeom>
              <a:solidFill>
                <a:srgbClr val="66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515523" y="1208565"/>
              <a:ext cx="27610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Activator/Repressor Clock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(Experimental Results)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CE2A64-701C-464D-BC81-75C9AF579CCA}" type="slidenum">
              <a:rPr lang="en-US"/>
              <a:pPr/>
              <a:t>25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Modularity is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natural property of 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bio-molecular circuits</a:t>
            </a:r>
          </a:p>
        </p:txBody>
      </p: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2286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381000" y="1524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419100" y="36576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1200150" y="6183868"/>
            <a:ext cx="5945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do we model these effects? How do we prevent them? </a:t>
            </a:r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152400" y="1524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21"/>
          <p:cNvSpPr>
            <a:spLocks noChangeArrowheads="1"/>
          </p:cNvSpPr>
          <p:nvPr/>
        </p:nvSpPr>
        <p:spPr bwMode="auto">
          <a:xfrm>
            <a:off x="152400" y="3581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152400" y="3940175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Retroactivity!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172200" y="1066800"/>
            <a:ext cx="2819400" cy="1181100"/>
            <a:chOff x="2256" y="832"/>
            <a:chExt cx="2400" cy="1069"/>
          </a:xfrm>
        </p:grpSpPr>
        <p:sp>
          <p:nvSpPr>
            <p:cNvPr id="4111" name="Line 24"/>
            <p:cNvSpPr>
              <a:spLocks noChangeShapeType="1"/>
            </p:cNvSpPr>
            <p:nvPr/>
          </p:nvSpPr>
          <p:spPr bwMode="auto">
            <a:xfrm>
              <a:off x="2400" y="134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25"/>
            <p:cNvSpPr>
              <a:spLocks noChangeShapeType="1"/>
            </p:cNvSpPr>
            <p:nvPr/>
          </p:nvSpPr>
          <p:spPr bwMode="auto">
            <a:xfrm>
              <a:off x="2851" y="1152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26"/>
            <p:cNvSpPr>
              <a:spLocks noChangeShapeType="1"/>
            </p:cNvSpPr>
            <p:nvPr/>
          </p:nvSpPr>
          <p:spPr bwMode="auto">
            <a:xfrm>
              <a:off x="2860" y="1152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AutoShape 27"/>
            <p:cNvSpPr>
              <a:spLocks noChangeArrowheads="1"/>
            </p:cNvSpPr>
            <p:nvPr/>
          </p:nvSpPr>
          <p:spPr bwMode="auto">
            <a:xfrm>
              <a:off x="2934" y="1294"/>
              <a:ext cx="250" cy="98"/>
            </a:xfrm>
            <a:prstGeom prst="homePlate">
              <a:avLst>
                <a:gd name="adj" fmla="val 63776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28"/>
            <p:cNvSpPr>
              <a:spLocks noChangeArrowheads="1"/>
            </p:cNvSpPr>
            <p:nvPr/>
          </p:nvSpPr>
          <p:spPr bwMode="auto">
            <a:xfrm>
              <a:off x="3209" y="11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Line 29"/>
            <p:cNvSpPr>
              <a:spLocks noChangeShapeType="1"/>
            </p:cNvSpPr>
            <p:nvPr/>
          </p:nvSpPr>
          <p:spPr bwMode="auto">
            <a:xfrm>
              <a:off x="3449" y="1152"/>
              <a:ext cx="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Line 30"/>
            <p:cNvSpPr>
              <a:spLocks noChangeShapeType="1"/>
            </p:cNvSpPr>
            <p:nvPr/>
          </p:nvSpPr>
          <p:spPr bwMode="auto">
            <a:xfrm>
              <a:off x="3936" y="11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31"/>
            <p:cNvSpPr>
              <a:spLocks noChangeShapeType="1"/>
            </p:cNvSpPr>
            <p:nvPr/>
          </p:nvSpPr>
          <p:spPr bwMode="auto">
            <a:xfrm>
              <a:off x="2736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32"/>
            <p:cNvSpPr>
              <a:spLocks noChangeShapeType="1"/>
            </p:cNvSpPr>
            <p:nvPr/>
          </p:nvSpPr>
          <p:spPr bwMode="auto">
            <a:xfrm>
              <a:off x="2592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33"/>
            <p:cNvSpPr>
              <a:spLocks noChangeShapeType="1"/>
            </p:cNvSpPr>
            <p:nvPr/>
          </p:nvSpPr>
          <p:spPr bwMode="auto">
            <a:xfrm>
              <a:off x="278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34"/>
            <p:cNvSpPr txBox="1">
              <a:spLocks noChangeArrowheads="1"/>
            </p:cNvSpPr>
            <p:nvPr/>
          </p:nvSpPr>
          <p:spPr bwMode="auto">
            <a:xfrm>
              <a:off x="2874" y="1411"/>
              <a:ext cx="42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err="1">
                  <a:ea typeface="ＭＳ Ｐゴシック" pitchFamily="1" charset="-128"/>
                </a:rPr>
                <a:t>glnG</a:t>
              </a:r>
              <a:endParaRPr lang="en-US" sz="1200" dirty="0">
                <a:ea typeface="ＭＳ Ｐゴシック" pitchFamily="1" charset="-128"/>
              </a:endParaRPr>
            </a:p>
          </p:txBody>
        </p:sp>
        <p:sp>
          <p:nvSpPr>
            <p:cNvPr id="4122" name="Text Box 35"/>
            <p:cNvSpPr txBox="1">
              <a:spLocks noChangeArrowheads="1"/>
            </p:cNvSpPr>
            <p:nvPr/>
          </p:nvSpPr>
          <p:spPr bwMode="auto">
            <a:xfrm>
              <a:off x="2261" y="1652"/>
              <a:ext cx="4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ea typeface="ＭＳ Ｐゴシック" pitchFamily="1" charset="-128"/>
                </a:rPr>
                <a:t>IPTG</a:t>
              </a:r>
            </a:p>
          </p:txBody>
        </p:sp>
        <p:sp>
          <p:nvSpPr>
            <p:cNvPr id="4123" name="Line 36"/>
            <p:cNvSpPr>
              <a:spLocks noChangeShapeType="1"/>
            </p:cNvSpPr>
            <p:nvPr/>
          </p:nvSpPr>
          <p:spPr bwMode="auto">
            <a:xfrm>
              <a:off x="3840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37"/>
            <p:cNvSpPr>
              <a:spLocks noChangeShapeType="1"/>
            </p:cNvSpPr>
            <p:nvPr/>
          </p:nvSpPr>
          <p:spPr bwMode="auto">
            <a:xfrm>
              <a:off x="4106" y="1152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38"/>
            <p:cNvSpPr>
              <a:spLocks noChangeShapeType="1"/>
            </p:cNvSpPr>
            <p:nvPr/>
          </p:nvSpPr>
          <p:spPr bwMode="auto">
            <a:xfrm>
              <a:off x="4115" y="1152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AutoShape 39"/>
            <p:cNvSpPr>
              <a:spLocks noChangeArrowheads="1"/>
            </p:cNvSpPr>
            <p:nvPr/>
          </p:nvSpPr>
          <p:spPr bwMode="auto">
            <a:xfrm>
              <a:off x="4189" y="1294"/>
              <a:ext cx="250" cy="98"/>
            </a:xfrm>
            <a:prstGeom prst="homePlate">
              <a:avLst>
                <a:gd name="adj" fmla="val 63776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Oval 40"/>
            <p:cNvSpPr>
              <a:spLocks noChangeArrowheads="1"/>
            </p:cNvSpPr>
            <p:nvPr/>
          </p:nvSpPr>
          <p:spPr bwMode="auto">
            <a:xfrm>
              <a:off x="4464" y="1104"/>
              <a:ext cx="96" cy="96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41"/>
            <p:cNvSpPr txBox="1">
              <a:spLocks noChangeArrowheads="1"/>
            </p:cNvSpPr>
            <p:nvPr/>
          </p:nvSpPr>
          <p:spPr bwMode="auto">
            <a:xfrm>
              <a:off x="4176" y="1460"/>
              <a:ext cx="35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>
                  <a:ea typeface="ＭＳ Ｐゴシック" pitchFamily="1" charset="-128"/>
                </a:rPr>
                <a:t>lacI</a:t>
              </a:r>
              <a:endParaRPr lang="en-US" sz="1200">
                <a:ea typeface="ＭＳ Ｐゴシック" pitchFamily="1" charset="-128"/>
              </a:endParaRPr>
            </a:p>
          </p:txBody>
        </p:sp>
        <p:sp>
          <p:nvSpPr>
            <p:cNvPr id="4129" name="Line 42"/>
            <p:cNvSpPr>
              <a:spLocks noChangeShapeType="1"/>
            </p:cNvSpPr>
            <p:nvPr/>
          </p:nvSpPr>
          <p:spPr bwMode="auto">
            <a:xfrm flipH="1">
              <a:off x="4656" y="115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Line 43"/>
            <p:cNvSpPr>
              <a:spLocks noChangeShapeType="1"/>
            </p:cNvSpPr>
            <p:nvPr/>
          </p:nvSpPr>
          <p:spPr bwMode="auto">
            <a:xfrm flipH="1">
              <a:off x="2832" y="177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44"/>
            <p:cNvSpPr>
              <a:spLocks noChangeShapeType="1"/>
            </p:cNvSpPr>
            <p:nvPr/>
          </p:nvSpPr>
          <p:spPr bwMode="auto">
            <a:xfrm flipV="1">
              <a:off x="2832" y="14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Line 45"/>
            <p:cNvSpPr>
              <a:spLocks noChangeShapeType="1"/>
            </p:cNvSpPr>
            <p:nvPr/>
          </p:nvSpPr>
          <p:spPr bwMode="auto">
            <a:xfrm flipH="1">
              <a:off x="4608" y="11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Text Box 46"/>
            <p:cNvSpPr txBox="1">
              <a:spLocks noChangeArrowheads="1"/>
            </p:cNvSpPr>
            <p:nvPr/>
          </p:nvSpPr>
          <p:spPr bwMode="auto">
            <a:xfrm>
              <a:off x="2256" y="1326"/>
              <a:ext cx="63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>
                  <a:ea typeface="ＭＳ Ｐゴシック" pitchFamily="1" charset="-128"/>
                </a:rPr>
                <a:t>LacI-rep</a:t>
              </a:r>
            </a:p>
            <a:p>
              <a:pPr eaLnBrk="0" hangingPunct="0"/>
              <a:r>
                <a:rPr lang="en-US" sz="1200" i="1">
                  <a:ea typeface="ＭＳ Ｐゴシック" pitchFamily="1" charset="-128"/>
                </a:rPr>
                <a:t>NRI-act</a:t>
              </a:r>
              <a:endParaRPr lang="en-US" sz="1200">
                <a:ea typeface="ＭＳ Ｐゴシック" pitchFamily="1" charset="-128"/>
              </a:endParaRPr>
            </a:p>
          </p:txBody>
        </p:sp>
        <p:sp>
          <p:nvSpPr>
            <p:cNvPr id="4134" name="Text Box 47"/>
            <p:cNvSpPr txBox="1">
              <a:spLocks noChangeArrowheads="1"/>
            </p:cNvSpPr>
            <p:nvPr/>
          </p:nvSpPr>
          <p:spPr bwMode="auto">
            <a:xfrm>
              <a:off x="3744" y="1343"/>
              <a:ext cx="53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ea typeface="ＭＳ Ｐゴシック" pitchFamily="1" charset="-128"/>
                </a:rPr>
                <a:t>glnKp</a:t>
              </a:r>
              <a:endParaRPr lang="en-US" sz="1200">
                <a:ea typeface="ＭＳ Ｐゴシック" pitchFamily="1" charset="-128"/>
              </a:endParaRPr>
            </a:p>
          </p:txBody>
        </p:sp>
        <p:sp>
          <p:nvSpPr>
            <p:cNvPr id="4135" name="Freeform 48"/>
            <p:cNvSpPr>
              <a:spLocks/>
            </p:cNvSpPr>
            <p:nvPr/>
          </p:nvSpPr>
          <p:spPr bwMode="auto">
            <a:xfrm>
              <a:off x="2640" y="832"/>
              <a:ext cx="624" cy="464"/>
            </a:xfrm>
            <a:custGeom>
              <a:avLst/>
              <a:gdLst>
                <a:gd name="T0" fmla="*/ 624 w 624"/>
                <a:gd name="T1" fmla="*/ 272 h 464"/>
                <a:gd name="T2" fmla="*/ 144 w 624"/>
                <a:gd name="T3" fmla="*/ 32 h 464"/>
                <a:gd name="T4" fmla="*/ 0 w 624"/>
                <a:gd name="T5" fmla="*/ 464 h 464"/>
                <a:gd name="T6" fmla="*/ 0 60000 65536"/>
                <a:gd name="T7" fmla="*/ 0 60000 65536"/>
                <a:gd name="T8" fmla="*/ 0 60000 65536"/>
                <a:gd name="T9" fmla="*/ 0 w 624"/>
                <a:gd name="T10" fmla="*/ 0 h 464"/>
                <a:gd name="T11" fmla="*/ 624 w 624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464">
                  <a:moveTo>
                    <a:pt x="624" y="272"/>
                  </a:moveTo>
                  <a:cubicBezTo>
                    <a:pt x="436" y="136"/>
                    <a:pt x="248" y="0"/>
                    <a:pt x="144" y="32"/>
                  </a:cubicBezTo>
                  <a:cubicBezTo>
                    <a:pt x="40" y="64"/>
                    <a:pt x="24" y="392"/>
                    <a:pt x="0" y="4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0" name="Text Box 49"/>
          <p:cNvSpPr txBox="1">
            <a:spLocks noChangeArrowheads="1"/>
          </p:cNvSpPr>
          <p:nvPr/>
        </p:nvSpPr>
        <p:spPr bwMode="auto">
          <a:xfrm>
            <a:off x="7065963" y="2166938"/>
            <a:ext cx="17781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(Atkinson et al,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2003)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39000" y="1066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750084" y="10668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 rot="8892574">
            <a:off x="4629520" y="2379079"/>
            <a:ext cx="307761" cy="30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8892574">
            <a:off x="6077320" y="2344113"/>
            <a:ext cx="307761" cy="306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4114800" y="3657600"/>
            <a:ext cx="4724400" cy="1868488"/>
            <a:chOff x="4114800" y="3657600"/>
            <a:chExt cx="4724400" cy="1868488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114800" y="3657600"/>
              <a:ext cx="4724400" cy="1868488"/>
              <a:chOff x="2592" y="2304"/>
              <a:chExt cx="2976" cy="1177"/>
            </a:xfrm>
          </p:grpSpPr>
          <p:pic>
            <p:nvPicPr>
              <p:cNvPr id="414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92" y="2304"/>
                <a:ext cx="1536" cy="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5"/>
              <p:cNvGrpSpPr>
                <a:grpSpLocks/>
              </p:cNvGrpSpPr>
              <p:nvPr/>
            </p:nvGrpSpPr>
            <p:grpSpPr bwMode="auto">
              <a:xfrm>
                <a:off x="3120" y="2544"/>
                <a:ext cx="2448" cy="937"/>
                <a:chOff x="3120" y="2112"/>
                <a:chExt cx="2400" cy="1129"/>
              </a:xfrm>
            </p:grpSpPr>
            <p:sp>
              <p:nvSpPr>
                <p:cNvPr id="4142" name="Line 6"/>
                <p:cNvSpPr>
                  <a:spLocks noChangeShapeType="1"/>
                </p:cNvSpPr>
                <p:nvPr/>
              </p:nvSpPr>
              <p:spPr bwMode="auto">
                <a:xfrm>
                  <a:off x="4464" y="3241"/>
                  <a:ext cx="1056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752" y="3049"/>
                  <a:ext cx="0" cy="19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Line 8"/>
                <p:cNvSpPr>
                  <a:spLocks noChangeShapeType="1"/>
                </p:cNvSpPr>
                <p:nvPr/>
              </p:nvSpPr>
              <p:spPr bwMode="auto">
                <a:xfrm>
                  <a:off x="4752" y="3049"/>
                  <a:ext cx="240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9"/>
                <p:cNvSpPr>
                  <a:spLocks/>
                </p:cNvSpPr>
                <p:nvPr/>
              </p:nvSpPr>
              <p:spPr bwMode="auto">
                <a:xfrm>
                  <a:off x="3120" y="2112"/>
                  <a:ext cx="2016" cy="1056"/>
                </a:xfrm>
                <a:custGeom>
                  <a:avLst/>
                  <a:gdLst>
                    <a:gd name="T0" fmla="*/ 0 w 1840"/>
                    <a:gd name="T1" fmla="*/ 392 h 1640"/>
                    <a:gd name="T2" fmla="*/ 1008 w 1840"/>
                    <a:gd name="T3" fmla="*/ 8 h 1640"/>
                    <a:gd name="T4" fmla="*/ 1776 w 1840"/>
                    <a:gd name="T5" fmla="*/ 440 h 1640"/>
                    <a:gd name="T6" fmla="*/ 1392 w 1840"/>
                    <a:gd name="T7" fmla="*/ 1640 h 16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40"/>
                    <a:gd name="T13" fmla="*/ 0 h 1640"/>
                    <a:gd name="T14" fmla="*/ 1840 w 1840"/>
                    <a:gd name="T15" fmla="*/ 1640 h 16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40" h="1640">
                      <a:moveTo>
                        <a:pt x="0" y="392"/>
                      </a:moveTo>
                      <a:cubicBezTo>
                        <a:pt x="356" y="196"/>
                        <a:pt x="712" y="0"/>
                        <a:pt x="1008" y="8"/>
                      </a:cubicBezTo>
                      <a:cubicBezTo>
                        <a:pt x="1304" y="16"/>
                        <a:pt x="1712" y="168"/>
                        <a:pt x="1776" y="440"/>
                      </a:cubicBezTo>
                      <a:cubicBezTo>
                        <a:pt x="1840" y="712"/>
                        <a:pt x="1456" y="1440"/>
                        <a:pt x="1392" y="1640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34" y="2639"/>
                  <a:ext cx="49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LOAD</a:t>
                  </a:r>
                </a:p>
              </p:txBody>
            </p:sp>
          </p:grpSp>
        </p:grpSp>
        <p:sp>
          <p:nvSpPr>
            <p:cNvPr id="57" name="Oval 56"/>
            <p:cNvSpPr/>
            <p:nvPr/>
          </p:nvSpPr>
          <p:spPr>
            <a:xfrm rot="8892574">
              <a:off x="4628476" y="4401513"/>
              <a:ext cx="307761" cy="306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8892574">
              <a:off x="6150341" y="4401513"/>
              <a:ext cx="307761" cy="306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75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0" grpId="0"/>
      <p:bldP spid="121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152400" y="1722060"/>
            <a:ext cx="8839200" cy="1600200"/>
          </a:xfrm>
          <a:prstGeom prst="rightArrow">
            <a:avLst>
              <a:gd name="adj1" fmla="val 48056"/>
              <a:gd name="adj2" fmla="val 48691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                                                              </a:t>
            </a:r>
            <a:r>
              <a:rPr lang="en-US" dirty="0" smtClean="0"/>
              <a:t>                  </a:t>
            </a:r>
            <a:r>
              <a:rPr lang="en-US" dirty="0"/>
              <a:t>Transistor era                         To Electronic</a:t>
            </a:r>
          </a:p>
          <a:p>
            <a:r>
              <a:rPr lang="en-US" dirty="0"/>
              <a:t>                                                                             </a:t>
            </a:r>
            <a:r>
              <a:rPr lang="en-US" dirty="0" smtClean="0"/>
              <a:t>                                             </a:t>
            </a:r>
            <a:r>
              <a:rPr lang="en-US" dirty="0"/>
              <a:t>computers</a:t>
            </a: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133350" y="2150685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Synthetic Biology: A Historical Perspective</a:t>
            </a:r>
          </a:p>
        </p:txBody>
      </p:sp>
      <p:pic>
        <p:nvPicPr>
          <p:cNvPr id="11269" name="Picture 5" descr="shock_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757566"/>
            <a:ext cx="1220592" cy="947719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19600" y="609600"/>
            <a:ext cx="2140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William Shockley explains </a:t>
            </a:r>
            <a:endParaRPr lang="en-US" sz="1200" i="1" dirty="0" smtClean="0"/>
          </a:p>
          <a:p>
            <a:r>
              <a:rPr lang="en-US" sz="1200" i="1" dirty="0" smtClean="0"/>
              <a:t>how the </a:t>
            </a:r>
            <a:r>
              <a:rPr lang="en-US" sz="1200" i="1" dirty="0"/>
              <a:t>bipolar </a:t>
            </a:r>
            <a:r>
              <a:rPr lang="en-US" sz="1200" i="1" dirty="0" smtClean="0"/>
              <a:t>junction</a:t>
            </a:r>
          </a:p>
          <a:p>
            <a:r>
              <a:rPr lang="en-US" sz="1200" i="1" dirty="0" smtClean="0"/>
              <a:t> </a:t>
            </a:r>
            <a:r>
              <a:rPr lang="en-US" sz="1200" i="1" dirty="0"/>
              <a:t>transistor works (BJT)</a:t>
            </a:r>
          </a:p>
          <a:p>
            <a:r>
              <a:rPr lang="en-US" sz="1200" i="1" dirty="0"/>
              <a:t>December 1947, </a:t>
            </a:r>
            <a:endParaRPr lang="en-US" sz="1200" i="1" dirty="0" smtClean="0"/>
          </a:p>
          <a:p>
            <a:r>
              <a:rPr lang="en-US" sz="1200" i="1" dirty="0" smtClean="0"/>
              <a:t>Bell </a:t>
            </a:r>
            <a:r>
              <a:rPr lang="en-US" sz="1200" i="1" dirty="0"/>
              <a:t>Laboratories </a:t>
            </a:r>
          </a:p>
          <a:p>
            <a:r>
              <a:rPr lang="en-US" sz="1200" i="1" dirty="0"/>
              <a:t>(Nobel Prize in Physics in 1956)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837949" y="630197"/>
            <a:ext cx="15346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Operational </a:t>
            </a:r>
            <a:r>
              <a:rPr lang="en-US" sz="1200" dirty="0" smtClean="0"/>
              <a:t>Amplifier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(OPAMP)</a:t>
            </a:r>
          </a:p>
          <a:p>
            <a:r>
              <a:rPr lang="en-US" sz="1200" dirty="0"/>
              <a:t>1964 </a:t>
            </a:r>
            <a:r>
              <a:rPr lang="en-US" sz="1200" dirty="0" err="1"/>
              <a:t>Wildar</a:t>
            </a:r>
            <a:r>
              <a:rPr lang="en-US" sz="1200" dirty="0"/>
              <a:t> at </a:t>
            </a:r>
            <a:endParaRPr lang="en-US" sz="1200" dirty="0" smtClean="0"/>
          </a:p>
          <a:p>
            <a:r>
              <a:rPr lang="en-US" sz="1200" dirty="0" smtClean="0"/>
              <a:t>Fairchild </a:t>
            </a:r>
          </a:p>
          <a:p>
            <a:r>
              <a:rPr lang="en-US" sz="1200" dirty="0" smtClean="0"/>
              <a:t>Semiconductor</a:t>
            </a:r>
            <a:endParaRPr lang="en-US" sz="120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477000" y="609600"/>
            <a:ext cx="1447800" cy="1095685"/>
            <a:chOff x="3024" y="1200"/>
            <a:chExt cx="1488" cy="1238"/>
          </a:xfrm>
        </p:grpSpPr>
        <p:pic>
          <p:nvPicPr>
            <p:cNvPr id="11273" name="Picture 9" descr="OpampIntern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04"/>
              <a:ext cx="1488" cy="1034"/>
            </a:xfrm>
            <a:prstGeom prst="rect">
              <a:avLst/>
            </a:prstGeom>
            <a:noFill/>
          </p:spPr>
        </p:pic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 rot="5400000">
              <a:off x="3161" y="1181"/>
              <a:ext cx="1238" cy="1276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49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3142" y="1315"/>
              <a:ext cx="308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147" y="1920"/>
              <a:ext cx="26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1600200" y="2141160"/>
            <a:ext cx="2590800" cy="7588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Vacuum Tube era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>
            <a:off x="4191000" y="1727503"/>
            <a:ext cx="152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984250" y="1812547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1904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52400" y="21018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/>
              <a:t>Electrical</a:t>
            </a:r>
          </a:p>
          <a:p>
            <a:r>
              <a:rPr lang="en-US" u="sng" dirty="0"/>
              <a:t>Engineering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600200" y="1493460"/>
            <a:ext cx="1295400" cy="1447800"/>
            <a:chOff x="1008" y="1056"/>
            <a:chExt cx="816" cy="912"/>
          </a:xfrm>
        </p:grpSpPr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1008" y="1056"/>
              <a:ext cx="0" cy="9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>
              <a:off x="1008" y="1056"/>
              <a:ext cx="8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92229" y="609600"/>
            <a:ext cx="7745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/>
              <a:t>Ampere,</a:t>
            </a:r>
          </a:p>
          <a:p>
            <a:r>
              <a:rPr lang="en-US" sz="1200" i="1" dirty="0"/>
              <a:t>Coulomb,</a:t>
            </a:r>
          </a:p>
          <a:p>
            <a:r>
              <a:rPr lang="en-US" sz="1200" i="1" dirty="0"/>
              <a:t>Faraday,</a:t>
            </a:r>
          </a:p>
          <a:p>
            <a:r>
              <a:rPr lang="en-US" sz="1200" i="1" dirty="0"/>
              <a:t>Gauss,</a:t>
            </a:r>
          </a:p>
          <a:p>
            <a:r>
              <a:rPr lang="en-US" sz="1200" i="1" dirty="0"/>
              <a:t>Henry,</a:t>
            </a:r>
          </a:p>
          <a:p>
            <a:r>
              <a:rPr lang="en-US" sz="1200" i="1" dirty="0"/>
              <a:t>Kirchhoff</a:t>
            </a:r>
          </a:p>
          <a:p>
            <a:r>
              <a:rPr lang="en-US" sz="1200" i="1" dirty="0"/>
              <a:t>Maxwell</a:t>
            </a:r>
          </a:p>
          <a:p>
            <a:r>
              <a:rPr lang="en-US" sz="1200" i="1" dirty="0"/>
              <a:t>Ohm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600200" y="1453773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Electronic </a:t>
            </a:r>
          </a:p>
          <a:p>
            <a:r>
              <a:rPr lang="en-US" u="sng">
                <a:solidFill>
                  <a:srgbClr val="FF0000"/>
                </a:solidFill>
              </a:rPr>
              <a:t>Engineering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4191000" y="2131635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225925" y="176492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1948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1295400" y="103626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 dirty="0"/>
              <a:t>Fleming invented the diode</a:t>
            </a:r>
          </a:p>
          <a:p>
            <a:r>
              <a:rPr lang="en-US" sz="1200" i="1" dirty="0"/>
              <a:t> (a two-terminal device)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5978525" y="175539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1964</a:t>
            </a:r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 flipH="1">
            <a:off x="6566399" y="1645860"/>
            <a:ext cx="175251" cy="2216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6324600" y="2122110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53200" y="6219825"/>
            <a:ext cx="2133600" cy="365125"/>
          </a:xfrm>
        </p:spPr>
        <p:txBody>
          <a:bodyPr/>
          <a:lstStyle/>
          <a:p>
            <a:fld id="{5DBE5DBA-89E0-4EE3-8624-CF709F028FA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7" name="Slide Number Placeholder 52"/>
          <p:cNvSpPr txBox="1">
            <a:spLocks/>
          </p:cNvSpPr>
          <p:nvPr/>
        </p:nvSpPr>
        <p:spPr>
          <a:xfrm>
            <a:off x="6561137" y="8093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BE5DBA-89E0-4EE3-8624-CF709F028FA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101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(Physics)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58506" y="2526268"/>
            <a:ext cx="146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(Information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76200" y="3244850"/>
            <a:ext cx="9448800" cy="3536950"/>
            <a:chOff x="-76200" y="3244850"/>
            <a:chExt cx="9448800" cy="3536950"/>
          </a:xfrm>
        </p:grpSpPr>
        <p:grpSp>
          <p:nvGrpSpPr>
            <p:cNvPr id="11" name="Group 10"/>
            <p:cNvGrpSpPr/>
            <p:nvPr/>
          </p:nvGrpSpPr>
          <p:grpSpPr>
            <a:xfrm>
              <a:off x="160337" y="3244850"/>
              <a:ext cx="9212263" cy="3536950"/>
              <a:chOff x="160337" y="3244850"/>
              <a:chExt cx="9212263" cy="3536950"/>
            </a:xfrm>
          </p:grpSpPr>
          <p:sp>
            <p:nvSpPr>
              <p:cNvPr id="30" name="AutoShape 2"/>
              <p:cNvSpPr>
                <a:spLocks noChangeArrowheads="1"/>
              </p:cNvSpPr>
              <p:nvPr/>
            </p:nvSpPr>
            <p:spPr bwMode="auto">
              <a:xfrm>
                <a:off x="160337" y="3505200"/>
                <a:ext cx="8839200" cy="1600200"/>
              </a:xfrm>
              <a:prstGeom prst="rightArrow">
                <a:avLst>
                  <a:gd name="adj1" fmla="val 48056"/>
                  <a:gd name="adj2" fmla="val 48691"/>
                </a:avLst>
              </a:prstGeom>
              <a:gradFill rotWithShape="1">
                <a:gsLst>
                  <a:gs pos="0">
                    <a:srgbClr val="FF0000">
                      <a:gamma/>
                      <a:tint val="20000"/>
                      <a:invGamma/>
                    </a:srgbClr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/>
                  <a:t>                                                                 </a:t>
                </a:r>
              </a:p>
              <a:p>
                <a:r>
                  <a:rPr lang="en-US" dirty="0"/>
                  <a:t>                      </a:t>
                </a:r>
                <a:r>
                  <a:rPr lang="en-US" dirty="0" smtClean="0"/>
                  <a:t>     recombinant </a:t>
                </a:r>
                <a:r>
                  <a:rPr lang="en-US" dirty="0"/>
                  <a:t>DNA </a:t>
                </a:r>
              </a:p>
              <a:p>
                <a:r>
                  <a:rPr lang="en-US" dirty="0"/>
                  <a:t>                      </a:t>
                </a:r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4527435" y="4686300"/>
                <a:ext cx="357301" cy="3429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608137" y="3276600"/>
                <a:ext cx="1295400" cy="1447800"/>
                <a:chOff x="1608137" y="3276600"/>
                <a:chExt cx="1295400" cy="1447800"/>
              </a:xfrm>
            </p:grpSpPr>
            <p:sp>
              <p:nvSpPr>
                <p:cNvPr id="33" name="Line 18"/>
                <p:cNvSpPr>
                  <a:spLocks noChangeShapeType="1"/>
                </p:cNvSpPr>
                <p:nvPr/>
              </p:nvSpPr>
              <p:spPr bwMode="auto">
                <a:xfrm>
                  <a:off x="1608137" y="3276600"/>
                  <a:ext cx="0" cy="14478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>
                  <a:off x="1608137" y="3276600"/>
                  <a:ext cx="129540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5646737" y="3943350"/>
                <a:ext cx="0" cy="762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4260736" y="3519488"/>
                <a:ext cx="8064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1980s</a:t>
                </a:r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160337" y="4664529"/>
                <a:ext cx="131892" cy="36467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5286375" y="3535363"/>
                <a:ext cx="692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1983</a:t>
                </a:r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>
                <a:off x="5664311" y="4664529"/>
                <a:ext cx="314213" cy="44087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8"/>
              <p:cNvSpPr>
                <a:spLocks noChangeShapeType="1"/>
              </p:cNvSpPr>
              <p:nvPr/>
            </p:nvSpPr>
            <p:spPr bwMode="auto">
              <a:xfrm>
                <a:off x="1608137" y="3962400"/>
                <a:ext cx="0" cy="762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>
                <a:off x="160337" y="3933825"/>
                <a:ext cx="0" cy="762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32"/>
              <p:cNvSpPr txBox="1">
                <a:spLocks noChangeArrowheads="1"/>
              </p:cNvSpPr>
              <p:nvPr/>
            </p:nvSpPr>
            <p:spPr bwMode="auto">
              <a:xfrm>
                <a:off x="1042080" y="3562124"/>
                <a:ext cx="692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1968</a:t>
                </a:r>
              </a:p>
            </p:txBody>
          </p:sp>
          <p:sp>
            <p:nvSpPr>
              <p:cNvPr id="43" name="Line 33"/>
              <p:cNvSpPr>
                <a:spLocks noChangeShapeType="1"/>
              </p:cNvSpPr>
              <p:nvPr/>
            </p:nvSpPr>
            <p:spPr bwMode="auto">
              <a:xfrm>
                <a:off x="1608137" y="4738007"/>
                <a:ext cx="228600" cy="3048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2743200" y="4876800"/>
                <a:ext cx="2133600" cy="639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i="1" dirty="0"/>
                  <a:t>W. Arber discovers</a:t>
                </a:r>
              </a:p>
              <a:p>
                <a:r>
                  <a:rPr lang="en-US" sz="1200" i="1" dirty="0"/>
                  <a:t>restriction enzymes</a:t>
                </a:r>
              </a:p>
              <a:p>
                <a:r>
                  <a:rPr lang="en-US" sz="1200" i="1" dirty="0"/>
                  <a:t>(Nobel Prize winner)</a:t>
                </a:r>
              </a:p>
            </p:txBody>
          </p:sp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1592262" y="3244850"/>
                <a:ext cx="182245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Birth of Genetic </a:t>
                </a:r>
              </a:p>
              <a:p>
                <a:r>
                  <a:rPr lang="en-US"/>
                  <a:t>Engineering</a:t>
                </a:r>
              </a:p>
            </p:txBody>
          </p:sp>
          <p:pic>
            <p:nvPicPr>
              <p:cNvPr id="46" name="Picture 3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18823" y="4724400"/>
                <a:ext cx="724377" cy="1033463"/>
              </a:xfrm>
              <a:prstGeom prst="rect">
                <a:avLst/>
              </a:prstGeom>
              <a:noFill/>
            </p:spPr>
          </p:pic>
          <p:sp>
            <p:nvSpPr>
              <p:cNvPr id="47" name="Text Box 40"/>
              <p:cNvSpPr txBox="1">
                <a:spLocks noChangeArrowheads="1"/>
              </p:cNvSpPr>
              <p:nvPr/>
            </p:nvSpPr>
            <p:spPr bwMode="auto">
              <a:xfrm>
                <a:off x="4488574" y="5010834"/>
                <a:ext cx="139224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Insulin became first</a:t>
                </a:r>
              </a:p>
              <a:p>
                <a:r>
                  <a:rPr lang="en-US" sz="1200" i="1" dirty="0"/>
                  <a:t>recombinant </a:t>
                </a:r>
                <a:endParaRPr lang="en-US" sz="1200" i="1" dirty="0" smtClean="0"/>
              </a:p>
              <a:p>
                <a:r>
                  <a:rPr lang="en-US" sz="1200" i="1" dirty="0" smtClean="0"/>
                  <a:t>DNA </a:t>
                </a:r>
                <a:r>
                  <a:rPr lang="en-US" sz="1200" i="1" dirty="0"/>
                  <a:t>drug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>
                <a:off x="3970337" y="3933825"/>
                <a:ext cx="0" cy="762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/>
            </p:nvSpPr>
            <p:spPr bwMode="auto">
              <a:xfrm>
                <a:off x="5800725" y="5045075"/>
                <a:ext cx="1895475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K. Mullis: Polymerase</a:t>
                </a:r>
              </a:p>
              <a:p>
                <a:r>
                  <a:rPr lang="en-US" sz="1200" i="1" dirty="0"/>
                  <a:t>Chain Reaction (PCR)</a:t>
                </a:r>
              </a:p>
              <a:p>
                <a:r>
                  <a:rPr lang="en-US" sz="1200" i="1" dirty="0"/>
                  <a:t>(exponential amplification</a:t>
                </a:r>
              </a:p>
              <a:p>
                <a:r>
                  <a:rPr lang="en-US" sz="1200" i="1" dirty="0"/>
                  <a:t>of DNA)</a:t>
                </a:r>
              </a:p>
            </p:txBody>
          </p:sp>
          <p:sp>
            <p:nvSpPr>
              <p:cNvPr id="50" name="Text Box 43"/>
              <p:cNvSpPr txBox="1">
                <a:spLocks noChangeArrowheads="1"/>
              </p:cNvSpPr>
              <p:nvPr/>
            </p:nvSpPr>
            <p:spPr bwMode="auto">
              <a:xfrm>
                <a:off x="3598862" y="3519487"/>
                <a:ext cx="692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1978</a:t>
                </a:r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>
                <a:off x="4503737" y="3933825"/>
                <a:ext cx="0" cy="762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>
                <a:off x="3944937" y="4705350"/>
                <a:ext cx="855663" cy="158115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46"/>
              <p:cNvSpPr txBox="1">
                <a:spLocks noChangeArrowheads="1"/>
              </p:cNvSpPr>
              <p:nvPr/>
            </p:nvSpPr>
            <p:spPr bwMode="auto">
              <a:xfrm>
                <a:off x="4800600" y="6034088"/>
                <a:ext cx="1935163" cy="639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First reporter gene</a:t>
                </a:r>
              </a:p>
              <a:p>
                <a:r>
                  <a:rPr lang="en-US" sz="1200" i="1" dirty="0"/>
                  <a:t>was isolated: green</a:t>
                </a:r>
              </a:p>
              <a:p>
                <a:r>
                  <a:rPr lang="en-US" sz="1200" i="1" dirty="0"/>
                  <a:t>fluorescent protein (GFP) </a:t>
                </a:r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>
                <a:off x="7246937" y="3962400"/>
                <a:ext cx="0" cy="762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auto">
              <a:xfrm>
                <a:off x="7246937" y="4724400"/>
                <a:ext cx="220663" cy="3048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 Box 49"/>
              <p:cNvSpPr txBox="1">
                <a:spLocks noChangeArrowheads="1"/>
              </p:cNvSpPr>
              <p:nvPr/>
            </p:nvSpPr>
            <p:spPr bwMode="auto">
              <a:xfrm>
                <a:off x="7370762" y="5029200"/>
                <a:ext cx="2001838" cy="100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Early ``working’’ synthetic</a:t>
                </a:r>
              </a:p>
              <a:p>
                <a:r>
                  <a:rPr lang="en-US" sz="1200" i="1" dirty="0"/>
                  <a:t>circuits in E coli: Gardner </a:t>
                </a:r>
              </a:p>
              <a:p>
                <a:r>
                  <a:rPr lang="en-US" sz="1200" i="1" dirty="0"/>
                  <a:t>et al. toggle switch, </a:t>
                </a:r>
                <a:r>
                  <a:rPr lang="en-US" sz="1200" i="1" dirty="0" err="1"/>
                  <a:t>Elowitz</a:t>
                </a:r>
                <a:endParaRPr lang="en-US" sz="1200" i="1" dirty="0"/>
              </a:p>
              <a:p>
                <a:r>
                  <a:rPr lang="en-US" sz="1200" i="1" dirty="0"/>
                  <a:t>  and  </a:t>
                </a:r>
                <a:r>
                  <a:rPr lang="en-US" sz="1200" i="1" dirty="0" err="1"/>
                  <a:t>Leibler</a:t>
                </a:r>
                <a:r>
                  <a:rPr lang="en-US" sz="1200" i="1" dirty="0"/>
                  <a:t> </a:t>
                </a:r>
                <a:r>
                  <a:rPr lang="en-US" sz="1200" i="1" dirty="0" err="1"/>
                  <a:t>repressilator</a:t>
                </a:r>
                <a:endParaRPr lang="en-US" sz="1200" i="1" dirty="0"/>
              </a:p>
              <a:p>
                <a:endParaRPr lang="en-US" sz="1200" i="1" dirty="0"/>
              </a:p>
            </p:txBody>
          </p:sp>
          <p:sp>
            <p:nvSpPr>
              <p:cNvPr id="57" name="Text Box 50"/>
              <p:cNvSpPr txBox="1">
                <a:spLocks noChangeArrowheads="1"/>
              </p:cNvSpPr>
              <p:nvPr/>
            </p:nvSpPr>
            <p:spPr bwMode="auto">
              <a:xfrm>
                <a:off x="6561137" y="3562123"/>
                <a:ext cx="692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2000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246937" y="3292475"/>
                <a:ext cx="1295400" cy="1447800"/>
                <a:chOff x="7246937" y="3292475"/>
                <a:chExt cx="1295400" cy="1447800"/>
              </a:xfrm>
            </p:grpSpPr>
            <p:sp>
              <p:nvSpPr>
                <p:cNvPr id="59" name="Line 52"/>
                <p:cNvSpPr>
                  <a:spLocks noChangeShapeType="1"/>
                </p:cNvSpPr>
                <p:nvPr/>
              </p:nvSpPr>
              <p:spPr bwMode="auto">
                <a:xfrm>
                  <a:off x="7246937" y="3292475"/>
                  <a:ext cx="0" cy="14478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53"/>
                <p:cNvSpPr>
                  <a:spLocks noChangeShapeType="1"/>
                </p:cNvSpPr>
                <p:nvPr/>
              </p:nvSpPr>
              <p:spPr bwMode="auto">
                <a:xfrm>
                  <a:off x="7246937" y="3292475"/>
                  <a:ext cx="1295400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Text Box 54"/>
              <p:cNvSpPr txBox="1">
                <a:spLocks noChangeArrowheads="1"/>
              </p:cNvSpPr>
              <p:nvPr/>
            </p:nvSpPr>
            <p:spPr bwMode="auto">
              <a:xfrm>
                <a:off x="7170737" y="3255744"/>
                <a:ext cx="180716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Birth of Synthetic</a:t>
                </a:r>
              </a:p>
              <a:p>
                <a:r>
                  <a:rPr lang="en-US" u="sng" dirty="0">
                    <a:solidFill>
                      <a:srgbClr val="FF0000"/>
                    </a:solidFill>
                  </a:rPr>
                  <a:t>Biology?</a:t>
                </a:r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226283" y="5588005"/>
                <a:ext cx="241571" cy="53340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4800" y="5715000"/>
                <a:ext cx="3581403" cy="1066800"/>
                <a:chOff x="304800" y="5715000"/>
                <a:chExt cx="3581403" cy="1066800"/>
              </a:xfrm>
            </p:grpSpPr>
            <p:sp>
              <p:nvSpPr>
                <p:cNvPr id="62" name="Oval 60"/>
                <p:cNvSpPr>
                  <a:spLocks noChangeArrowheads="1"/>
                </p:cNvSpPr>
                <p:nvPr/>
              </p:nvSpPr>
              <p:spPr bwMode="auto">
                <a:xfrm>
                  <a:off x="685800" y="5867400"/>
                  <a:ext cx="228600" cy="22860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61"/>
                <p:cNvSpPr>
                  <a:spLocks/>
                </p:cNvSpPr>
                <p:nvPr/>
              </p:nvSpPr>
              <p:spPr bwMode="auto">
                <a:xfrm rot="4403925" flipH="1">
                  <a:off x="947738" y="5995987"/>
                  <a:ext cx="457200" cy="3714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62"/>
                <p:cNvSpPr>
                  <a:spLocks noChangeArrowheads="1"/>
                </p:cNvSpPr>
                <p:nvPr/>
              </p:nvSpPr>
              <p:spPr bwMode="auto">
                <a:xfrm>
                  <a:off x="304800" y="5715000"/>
                  <a:ext cx="1143000" cy="1066800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" name="Group 70"/>
                <p:cNvGrpSpPr>
                  <a:grpSpLocks/>
                </p:cNvGrpSpPr>
                <p:nvPr/>
              </p:nvGrpSpPr>
              <p:grpSpPr bwMode="auto">
                <a:xfrm>
                  <a:off x="990602" y="5875342"/>
                  <a:ext cx="2895601" cy="677863"/>
                  <a:chOff x="1824" y="3557"/>
                  <a:chExt cx="1824" cy="427"/>
                </a:xfrm>
              </p:grpSpPr>
              <p:sp>
                <p:nvSpPr>
                  <p:cNvPr id="67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369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8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824" y="3557"/>
                    <a:ext cx="1824" cy="427"/>
                    <a:chOff x="1824" y="3557"/>
                    <a:chExt cx="1824" cy="427"/>
                  </a:xfrm>
                </p:grpSpPr>
                <p:sp>
                  <p:nvSpPr>
                    <p:cNvPr id="6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984"/>
                      <a:ext cx="12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AutoShap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3888"/>
                      <a:ext cx="624" cy="96"/>
                    </a:xfrm>
                    <a:prstGeom prst="homePlate">
                      <a:avLst>
                        <a:gd name="adj" fmla="val 1625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sz="1400" i="1"/>
                        <a:t>gene</a:t>
                      </a:r>
                    </a:p>
                  </p:txBody>
                </p:sp>
                <p:sp>
                  <p:nvSpPr>
                    <p:cNvPr id="7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3888"/>
                      <a:ext cx="288" cy="9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3696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364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2698" y="3557"/>
                      <a:ext cx="414" cy="7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2"/>
                        </a:cxn>
                        <a:cxn ang="0">
                          <a:pos x="94" y="24"/>
                        </a:cxn>
                        <a:cxn ang="0">
                          <a:pos x="132" y="12"/>
                        </a:cxn>
                        <a:cxn ang="0">
                          <a:pos x="220" y="43"/>
                        </a:cxn>
                        <a:cxn ang="0">
                          <a:pos x="326" y="56"/>
                        </a:cxn>
                        <a:cxn ang="0">
                          <a:pos x="414" y="74"/>
                        </a:cxn>
                      </a:cxnLst>
                      <a:rect l="0" t="0" r="r" b="b"/>
                      <a:pathLst>
                        <a:path w="414" h="74">
                          <a:moveTo>
                            <a:pt x="0" y="62"/>
                          </a:moveTo>
                          <a:cubicBezTo>
                            <a:pt x="32" y="20"/>
                            <a:pt x="47" y="35"/>
                            <a:pt x="94" y="24"/>
                          </a:cubicBezTo>
                          <a:cubicBezTo>
                            <a:pt x="107" y="21"/>
                            <a:pt x="132" y="12"/>
                            <a:pt x="132" y="12"/>
                          </a:cubicBezTo>
                          <a:cubicBezTo>
                            <a:pt x="258" y="24"/>
                            <a:pt x="151" y="0"/>
                            <a:pt x="220" y="43"/>
                          </a:cubicBezTo>
                          <a:cubicBezTo>
                            <a:pt x="250" y="62"/>
                            <a:pt x="291" y="53"/>
                            <a:pt x="326" y="56"/>
                          </a:cubicBezTo>
                          <a:cubicBezTo>
                            <a:pt x="355" y="65"/>
                            <a:pt x="386" y="61"/>
                            <a:pt x="414" y="7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8" y="3640"/>
                      <a:ext cx="32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3568"/>
                      <a:ext cx="144" cy="1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8" name="Text Box 25"/>
            <p:cNvSpPr txBox="1">
              <a:spLocks noChangeArrowheads="1"/>
            </p:cNvSpPr>
            <p:nvPr/>
          </p:nvSpPr>
          <p:spPr bwMode="auto">
            <a:xfrm>
              <a:off x="-76200" y="4992469"/>
              <a:ext cx="2133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i="1" dirty="0"/>
                <a:t>Jacob and Monod introduce </a:t>
              </a:r>
              <a:endParaRPr lang="en-US" sz="1200" i="1" dirty="0" smtClean="0"/>
            </a:p>
            <a:p>
              <a:r>
                <a:rPr lang="en-US" sz="1200" i="1" dirty="0" smtClean="0"/>
                <a:t>for </a:t>
              </a:r>
              <a:r>
                <a:rPr lang="en-US" sz="1200" i="1" dirty="0"/>
                <a:t>the first time the concept </a:t>
              </a:r>
              <a:endParaRPr lang="en-US" sz="1200" i="1" dirty="0" smtClean="0"/>
            </a:p>
            <a:p>
              <a:r>
                <a:rPr lang="en-US" sz="1200" i="1" dirty="0" smtClean="0"/>
                <a:t>of </a:t>
              </a:r>
              <a:r>
                <a:rPr lang="en-US" sz="1200" i="1" dirty="0"/>
                <a:t>operon regulation</a:t>
              </a:r>
            </a:p>
          </p:txBody>
        </p:sp>
        <p:sp>
          <p:nvSpPr>
            <p:cNvPr id="84" name="Text Box 15"/>
            <p:cNvSpPr txBox="1">
              <a:spLocks noChangeArrowheads="1"/>
            </p:cNvSpPr>
            <p:nvPr/>
          </p:nvSpPr>
          <p:spPr bwMode="auto">
            <a:xfrm>
              <a:off x="-76200" y="35814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1961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5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synthetic biology?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Examples of working circuit modules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Challenges/opportunities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38E-013D-4B28-97EE-8B4979456BB2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Why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Design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Synthetic Bio-molecular Systems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30875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6699"/>
                </a:solidFill>
              </a:rPr>
              <a:t>MEDICAL APPLICATIONS</a:t>
            </a:r>
          </a:p>
          <a:p>
            <a:r>
              <a:rPr lang="en-US" sz="2000" dirty="0"/>
              <a:t>(e.g. targeted drug delivery)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95800" y="3505200"/>
            <a:ext cx="3141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COMPUTING APPLICATIONS</a:t>
            </a:r>
          </a:p>
          <a:p>
            <a:r>
              <a:rPr lang="en-US" sz="2000" dirty="0"/>
              <a:t>(e.g. molecular computing)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3936164" y="1295400"/>
            <a:ext cx="5207836" cy="3847207"/>
            <a:chOff x="3936164" y="1295400"/>
            <a:chExt cx="5207836" cy="3847207"/>
          </a:xfrm>
        </p:grpSpPr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936164" y="1295400"/>
              <a:ext cx="4445836" cy="384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CC00"/>
                  </a:solidFill>
                </a:rPr>
                <a:t>ALTERNATIVE ENERGY</a:t>
              </a:r>
              <a:endParaRPr lang="en-US" sz="2000" b="1" dirty="0"/>
            </a:p>
            <a:p>
              <a:r>
                <a:rPr lang="en-US" sz="2000" dirty="0"/>
                <a:t>(e.g. bio-fuels</a:t>
              </a:r>
              <a:r>
                <a:rPr lang="en-US" sz="2000" dirty="0" smtClean="0"/>
                <a:t>)</a:t>
              </a:r>
            </a:p>
            <a:p>
              <a:pPr marL="0" lvl="1"/>
              <a:r>
                <a:rPr lang="en-US" sz="2400" dirty="0" smtClean="0"/>
                <a:t>Making bacteria that…</a:t>
              </a:r>
            </a:p>
            <a:p>
              <a:pPr marL="0" lvl="1"/>
              <a:r>
                <a:rPr lang="en-US" sz="2400" dirty="0" smtClean="0"/>
                <a:t>- Produce hydrogen or ethanol</a:t>
              </a:r>
            </a:p>
            <a:p>
              <a:r>
                <a:rPr lang="en-US" sz="2000" b="1" dirty="0" smtClean="0"/>
                <a:t>- </a:t>
              </a:r>
              <a:r>
                <a:rPr lang="en-US" sz="2400" dirty="0" smtClean="0"/>
                <a:t>Transform waste into energy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dirty="0" smtClean="0"/>
                <a:t>                 </a:t>
              </a:r>
            </a:p>
            <a:p>
              <a:r>
                <a:rPr lang="en-US" sz="2000" dirty="0" smtClean="0"/>
                <a:t>                          </a:t>
              </a:r>
            </a:p>
            <a:p>
              <a:r>
                <a:rPr lang="en-US" sz="2000" dirty="0" smtClean="0"/>
                <a:t>                                 </a:t>
              </a:r>
            </a:p>
            <a:p>
              <a:r>
                <a:rPr lang="en-US" sz="2000" dirty="0" smtClean="0"/>
                <a:t>                                 </a:t>
              </a:r>
              <a:endParaRPr lang="en-US" sz="2000" dirty="0"/>
            </a:p>
          </p:txBody>
        </p:sp>
        <p:pic>
          <p:nvPicPr>
            <p:cNvPr id="13" name="Picture 107" descr="Pseudomonas aeruginosa. Copyright James A. Sullivan, CELLS alive!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00" y="1371600"/>
              <a:ext cx="1295400" cy="154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33800" y="4800600"/>
            <a:ext cx="3872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BIO-SENSING</a:t>
            </a:r>
          </a:p>
          <a:p>
            <a:r>
              <a:rPr lang="en-US" sz="2000" dirty="0" smtClean="0"/>
              <a:t>(e.g. detecting pathogens or toxins)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2" name="neutrophilchemotaxischasingabacteriu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2590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9223" grpId="0"/>
      <p:bldP spid="922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52400" y="1905000"/>
            <a:ext cx="8839200" cy="1600200"/>
          </a:xfrm>
          <a:prstGeom prst="rightArrow">
            <a:avLst>
              <a:gd name="adj1" fmla="val 48056"/>
              <a:gd name="adj2" fmla="val 48691"/>
            </a:avLst>
          </a:prstGeom>
          <a:gradFill rotWithShape="1">
            <a:gsLst>
              <a:gs pos="0">
                <a:srgbClr val="FF0000">
                  <a:gamma/>
                  <a:tint val="20000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                                                                 </a:t>
            </a:r>
          </a:p>
          <a:p>
            <a:r>
              <a:rPr lang="en-US" dirty="0"/>
              <a:t>                      </a:t>
            </a:r>
            <a:r>
              <a:rPr lang="en-US" dirty="0" smtClean="0"/>
              <a:t>     recombinant </a:t>
            </a:r>
            <a:r>
              <a:rPr lang="en-US" dirty="0"/>
              <a:t>DNA </a:t>
            </a:r>
          </a:p>
          <a:p>
            <a:r>
              <a:rPr lang="en-US" dirty="0"/>
              <a:t>                     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Synthetic Biology: A Historical Perspective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4038600" y="3352800"/>
            <a:ext cx="533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3124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1961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00200" y="1676400"/>
            <a:ext cx="1295400" cy="1447800"/>
            <a:chOff x="1008" y="1056"/>
            <a:chExt cx="816" cy="912"/>
          </a:xfrm>
        </p:grpSpPr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1008" y="1056"/>
              <a:ext cx="0" cy="9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1008" y="1056"/>
              <a:ext cx="8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5638800" y="2343150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108450" y="30622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1980s</a:t>
            </a: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381000" y="3581400"/>
            <a:ext cx="76200" cy="2209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0" y="5791200"/>
            <a:ext cx="2133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/>
              <a:t>Jacob and Monod introduce for the first time the concept of operon regulation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5410200" y="3062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1983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5715000" y="3352800"/>
            <a:ext cx="152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1600200" y="2362200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152400" y="2333625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219200" y="3124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1968</a:t>
            </a:r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1600200" y="3429000"/>
            <a:ext cx="228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066800" y="4922838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i="1"/>
              <a:t>W. Arber discovers</a:t>
            </a:r>
          </a:p>
          <a:p>
            <a:r>
              <a:rPr lang="en-US" sz="1200" i="1"/>
              <a:t>restriction enzymes</a:t>
            </a:r>
          </a:p>
          <a:p>
            <a:r>
              <a:rPr lang="en-US" sz="1200" i="1"/>
              <a:t>(Nobel Prize winner)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584325" y="1644650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Birth of Genetic </a:t>
            </a:r>
          </a:p>
          <a:p>
            <a:r>
              <a:rPr lang="en-US"/>
              <a:t>Engineering</a:t>
            </a:r>
          </a:p>
        </p:txBody>
      </p:sp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844550" cy="1204913"/>
          </a:xfrm>
          <a:prstGeom prst="rect">
            <a:avLst/>
          </a:prstGeom>
          <a:noFill/>
        </p:spPr>
      </p:pic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336925" y="3995738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Insulin became first</a:t>
            </a:r>
          </a:p>
          <a:p>
            <a:r>
              <a:rPr lang="en-US" sz="1200" i="1"/>
              <a:t>recombinant DNA drug</a:t>
            </a:r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3962400" y="2333625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5334000" y="3886200"/>
            <a:ext cx="189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K. Mullis: Polymerase</a:t>
            </a:r>
          </a:p>
          <a:p>
            <a:r>
              <a:rPr lang="en-US" sz="1200" i="1"/>
              <a:t>Chain Reaction (PCR)</a:t>
            </a:r>
          </a:p>
          <a:p>
            <a:r>
              <a:rPr lang="en-US" sz="1200" i="1"/>
              <a:t>(exponential amplification</a:t>
            </a:r>
          </a:p>
          <a:p>
            <a:r>
              <a:rPr lang="en-US" sz="1200" i="1"/>
              <a:t>of DNA)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3543300" y="30575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1978</a:t>
            </a:r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4495800" y="2333625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4038600" y="3429000"/>
            <a:ext cx="1371600" cy="152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4876800" y="4876800"/>
            <a:ext cx="1935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First reporter gene</a:t>
            </a:r>
          </a:p>
          <a:p>
            <a:r>
              <a:rPr lang="en-US" sz="1200" i="1"/>
              <a:t>was isolated: green</a:t>
            </a:r>
          </a:p>
          <a:p>
            <a:r>
              <a:rPr lang="en-US" sz="1200" i="1"/>
              <a:t>fluorescent protein (GFP) </a:t>
            </a:r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7239000" y="2362200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7239000" y="3124200"/>
            <a:ext cx="8382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7134225" y="3962400"/>
            <a:ext cx="20018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Early ``working’’ synthetic</a:t>
            </a:r>
          </a:p>
          <a:p>
            <a:r>
              <a:rPr lang="en-US" sz="1200" i="1"/>
              <a:t>circuits in E coli: Gardner </a:t>
            </a:r>
          </a:p>
          <a:p>
            <a:r>
              <a:rPr lang="en-US" sz="1200" i="1"/>
              <a:t>et al. toggle switch, Elowitz</a:t>
            </a:r>
          </a:p>
          <a:p>
            <a:r>
              <a:rPr lang="en-US" sz="1200" i="1"/>
              <a:t>  and  Leibler repressilator</a:t>
            </a:r>
          </a:p>
          <a:p>
            <a:endParaRPr lang="en-US" sz="1200" i="1"/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6629400" y="31242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2000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239000" y="1600200"/>
            <a:ext cx="1295400" cy="1447800"/>
            <a:chOff x="1008" y="1056"/>
            <a:chExt cx="816" cy="912"/>
          </a:xfrm>
        </p:grpSpPr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1008" y="1056"/>
              <a:ext cx="0" cy="9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1008" y="1056"/>
              <a:ext cx="8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7162800" y="1581150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Birth of Synthetic</a:t>
            </a:r>
          </a:p>
          <a:p>
            <a:r>
              <a:rPr lang="en-US"/>
              <a:t>Biology?</a:t>
            </a:r>
          </a:p>
        </p:txBody>
      </p:sp>
      <p:sp>
        <p:nvSpPr>
          <p:cNvPr id="14396" name="Oval 60"/>
          <p:cNvSpPr>
            <a:spLocks noChangeArrowheads="1"/>
          </p:cNvSpPr>
          <p:nvPr/>
        </p:nvSpPr>
        <p:spPr bwMode="auto">
          <a:xfrm>
            <a:off x="2590800" y="5638800"/>
            <a:ext cx="228600" cy="228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Arc 61"/>
          <p:cNvSpPr>
            <a:spLocks/>
          </p:cNvSpPr>
          <p:nvPr/>
        </p:nvSpPr>
        <p:spPr bwMode="auto">
          <a:xfrm rot="4403925" flipH="1">
            <a:off x="2852738" y="5767387"/>
            <a:ext cx="457200" cy="371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Oval 62"/>
          <p:cNvSpPr>
            <a:spLocks noChangeArrowheads="1"/>
          </p:cNvSpPr>
          <p:nvPr/>
        </p:nvSpPr>
        <p:spPr bwMode="auto">
          <a:xfrm>
            <a:off x="2209800" y="5562600"/>
            <a:ext cx="1143000" cy="10668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 flipV="1">
            <a:off x="1905000" y="5943600"/>
            <a:ext cx="457200" cy="76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2895600" y="5105400"/>
            <a:ext cx="2057400" cy="1219200"/>
            <a:chOff x="1824" y="3216"/>
            <a:chExt cx="1296" cy="768"/>
          </a:xfrm>
        </p:grpSpPr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 flipV="1">
              <a:off x="2208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1824" y="3216"/>
              <a:ext cx="1296" cy="768"/>
              <a:chOff x="1824" y="3216"/>
              <a:chExt cx="1296" cy="768"/>
            </a:xfrm>
          </p:grpSpPr>
          <p:sp>
            <p:nvSpPr>
              <p:cNvPr id="14391" name="Line 55"/>
              <p:cNvSpPr>
                <a:spLocks noChangeShapeType="1"/>
              </p:cNvSpPr>
              <p:nvPr/>
            </p:nvSpPr>
            <p:spPr bwMode="auto">
              <a:xfrm>
                <a:off x="1824" y="3984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AutoShape 56"/>
              <p:cNvSpPr>
                <a:spLocks noChangeArrowheads="1"/>
              </p:cNvSpPr>
              <p:nvPr/>
            </p:nvSpPr>
            <p:spPr bwMode="auto">
              <a:xfrm>
                <a:off x="2448" y="3888"/>
                <a:ext cx="624" cy="96"/>
              </a:xfrm>
              <a:prstGeom prst="homePlate">
                <a:avLst>
                  <a:gd name="adj" fmla="val 16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gene</a:t>
                </a:r>
              </a:p>
            </p:txBody>
          </p:sp>
          <p:sp>
            <p:nvSpPr>
              <p:cNvPr id="14393" name="Rectangle 57"/>
              <p:cNvSpPr>
                <a:spLocks noChangeArrowheads="1"/>
              </p:cNvSpPr>
              <p:nvPr/>
            </p:nvSpPr>
            <p:spPr bwMode="auto">
              <a:xfrm>
                <a:off x="1920" y="3888"/>
                <a:ext cx="288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5" name="Line 59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Line 65"/>
              <p:cNvSpPr>
                <a:spLocks noChangeShapeType="1"/>
              </p:cNvSpPr>
              <p:nvPr/>
            </p:nvSpPr>
            <p:spPr bwMode="auto">
              <a:xfrm flipV="1">
                <a:off x="2832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/>
              <p:cNvSpPr>
                <a:spLocks/>
              </p:cNvSpPr>
              <p:nvPr/>
            </p:nvSpPr>
            <p:spPr bwMode="auto">
              <a:xfrm>
                <a:off x="2698" y="3557"/>
                <a:ext cx="414" cy="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94" y="24"/>
                  </a:cxn>
                  <a:cxn ang="0">
                    <a:pos x="132" y="12"/>
                  </a:cxn>
                  <a:cxn ang="0">
                    <a:pos x="220" y="43"/>
                  </a:cxn>
                  <a:cxn ang="0">
                    <a:pos x="326" y="56"/>
                  </a:cxn>
                  <a:cxn ang="0">
                    <a:pos x="414" y="74"/>
                  </a:cxn>
                </a:cxnLst>
                <a:rect l="0" t="0" r="r" b="b"/>
                <a:pathLst>
                  <a:path w="414" h="74">
                    <a:moveTo>
                      <a:pt x="0" y="62"/>
                    </a:moveTo>
                    <a:cubicBezTo>
                      <a:pt x="32" y="20"/>
                      <a:pt x="47" y="35"/>
                      <a:pt x="94" y="24"/>
                    </a:cubicBezTo>
                    <a:cubicBezTo>
                      <a:pt x="107" y="21"/>
                      <a:pt x="132" y="12"/>
                      <a:pt x="132" y="12"/>
                    </a:cubicBezTo>
                    <a:cubicBezTo>
                      <a:pt x="258" y="24"/>
                      <a:pt x="151" y="0"/>
                      <a:pt x="220" y="43"/>
                    </a:cubicBezTo>
                    <a:cubicBezTo>
                      <a:pt x="250" y="62"/>
                      <a:pt x="291" y="53"/>
                      <a:pt x="326" y="56"/>
                    </a:cubicBezTo>
                    <a:cubicBezTo>
                      <a:pt x="355" y="65"/>
                      <a:pt x="386" y="61"/>
                      <a:pt x="414" y="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67"/>
              <p:cNvSpPr>
                <a:spLocks noChangeShapeType="1"/>
              </p:cNvSpPr>
              <p:nvPr/>
            </p:nvSpPr>
            <p:spPr bwMode="auto">
              <a:xfrm flipV="1">
                <a:off x="2832" y="336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Oval 68"/>
              <p:cNvSpPr>
                <a:spLocks noChangeArrowheads="1"/>
              </p:cNvSpPr>
              <p:nvPr/>
            </p:nvSpPr>
            <p:spPr bwMode="auto">
              <a:xfrm>
                <a:off x="2736" y="321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 Enabling Technology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5125" y="1712913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Recombinant DNA technology</a:t>
            </a:r>
            <a:r>
              <a:rPr lang="en-US" b="1"/>
              <a:t>: </a:t>
            </a:r>
            <a:r>
              <a:rPr lang="en-US"/>
              <a:t>allows to cut and paste pieces of DNA at</a:t>
            </a:r>
          </a:p>
          <a:p>
            <a:r>
              <a:rPr lang="en-US"/>
              <a:t>desired locations cleaved by restriction enzymes</a:t>
            </a:r>
            <a:endParaRPr lang="en-US" b="1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286000" cy="912813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20750" y="33528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Bacterium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81000" y="2387600"/>
            <a:ext cx="109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Chromosome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09800" y="2397125"/>
            <a:ext cx="80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Plasmids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90800" y="2438400"/>
            <a:ext cx="1981200" cy="1527175"/>
            <a:chOff x="1632" y="1536"/>
            <a:chExt cx="1248" cy="962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V="1">
              <a:off x="1632" y="1680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920" y="1536"/>
              <a:ext cx="960" cy="816"/>
              <a:chOff x="2544" y="1536"/>
              <a:chExt cx="960" cy="816"/>
            </a:xfrm>
          </p:grpSpPr>
          <p:sp>
            <p:nvSpPr>
              <p:cNvPr id="18444" name="Oval 12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480" cy="480"/>
              </a:xfrm>
              <a:prstGeom prst="ellipse">
                <a:avLst/>
              </a:prstGeom>
              <a:noFill/>
              <a:ln w="666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6" name="Line 14"/>
              <p:cNvSpPr>
                <a:spLocks noChangeShapeType="1"/>
              </p:cNvSpPr>
              <p:nvPr/>
            </p:nvSpPr>
            <p:spPr bwMode="auto">
              <a:xfrm>
                <a:off x="2544" y="2208"/>
                <a:ext cx="960" cy="0"/>
              </a:xfrm>
              <a:prstGeom prst="line">
                <a:avLst/>
              </a:prstGeom>
              <a:noFill/>
              <a:ln w="666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47" name="Picture 15" descr="MCj0432594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16" y="2160"/>
                <a:ext cx="192" cy="192"/>
              </a:xfrm>
              <a:prstGeom prst="rect">
                <a:avLst/>
              </a:prstGeom>
              <a:noFill/>
            </p:spPr>
          </p:pic>
          <p:pic>
            <p:nvPicPr>
              <p:cNvPr id="18448" name="Picture 16" descr="MCj0432594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6" y="2160"/>
                <a:ext cx="192" cy="192"/>
              </a:xfrm>
              <a:prstGeom prst="rect">
                <a:avLst/>
              </a:prstGeom>
              <a:noFill/>
            </p:spPr>
          </p:pic>
          <p:pic>
            <p:nvPicPr>
              <p:cNvPr id="18449" name="Picture 17" descr="MCj0432594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20" y="1872"/>
                <a:ext cx="192" cy="192"/>
              </a:xfrm>
              <a:prstGeom prst="rect">
                <a:avLst/>
              </a:prstGeom>
              <a:noFill/>
            </p:spPr>
          </p:pic>
          <p:pic>
            <p:nvPicPr>
              <p:cNvPr id="18450" name="Picture 18" descr="MCj0432594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72" y="1536"/>
                <a:ext cx="192" cy="192"/>
              </a:xfrm>
              <a:prstGeom prst="rect">
                <a:avLst/>
              </a:prstGeom>
              <a:noFill/>
            </p:spPr>
          </p:pic>
        </p:grp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1910" y="2325"/>
              <a:ext cx="8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Extraneous DNA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4495800" y="2209800"/>
            <a:ext cx="1752600" cy="1295400"/>
            <a:chOff x="2832" y="1392"/>
            <a:chExt cx="1104" cy="81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216" y="1392"/>
              <a:ext cx="720" cy="816"/>
              <a:chOff x="3984" y="1392"/>
              <a:chExt cx="720" cy="816"/>
            </a:xfrm>
          </p:grpSpPr>
          <p:sp>
            <p:nvSpPr>
              <p:cNvPr id="18452" name="Oval 20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80" cy="480"/>
              </a:xfrm>
              <a:prstGeom prst="ellipse">
                <a:avLst/>
              </a:prstGeom>
              <a:noFill/>
              <a:ln w="666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480" cy="0"/>
              </a:xfrm>
              <a:prstGeom prst="line">
                <a:avLst/>
              </a:prstGeom>
              <a:noFill/>
              <a:ln w="666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2832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019800" y="2514600"/>
            <a:ext cx="1371600" cy="762000"/>
            <a:chOff x="3792" y="1584"/>
            <a:chExt cx="864" cy="480"/>
          </a:xfrm>
        </p:grpSpPr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3792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176" y="1584"/>
              <a:ext cx="480" cy="480"/>
              <a:chOff x="4176" y="1584"/>
              <a:chExt cx="480" cy="480"/>
            </a:xfrm>
          </p:grpSpPr>
          <p:sp>
            <p:nvSpPr>
              <p:cNvPr id="18455" name="Oval 23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480" cy="480"/>
              </a:xfrm>
              <a:prstGeom prst="ellipse">
                <a:avLst/>
              </a:prstGeom>
              <a:noFill/>
              <a:ln w="666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Arc 31"/>
              <p:cNvSpPr>
                <a:spLocks/>
              </p:cNvSpPr>
              <p:nvPr/>
            </p:nvSpPr>
            <p:spPr bwMode="auto">
              <a:xfrm>
                <a:off x="4410" y="1584"/>
                <a:ext cx="246" cy="2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7391400" y="1989138"/>
            <a:ext cx="1676400" cy="1831975"/>
            <a:chOff x="4656" y="1253"/>
            <a:chExt cx="1056" cy="1154"/>
          </a:xfrm>
        </p:grpSpPr>
        <p:pic>
          <p:nvPicPr>
            <p:cNvPr id="18465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082366">
              <a:off x="4604" y="1584"/>
              <a:ext cx="1104" cy="441"/>
            </a:xfrm>
            <a:prstGeom prst="rect">
              <a:avLst/>
            </a:prstGeom>
            <a:noFill/>
          </p:spPr>
        </p:pic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5226" y="2016"/>
              <a:ext cx="192" cy="192"/>
              <a:chOff x="4176" y="1584"/>
              <a:chExt cx="480" cy="480"/>
            </a:xfrm>
          </p:grpSpPr>
          <p:sp>
            <p:nvSpPr>
              <p:cNvPr id="18467" name="Oval 35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480" cy="480"/>
              </a:xfrm>
              <a:prstGeom prst="ellipse">
                <a:avLst/>
              </a:prstGeom>
              <a:noFill/>
              <a:ln w="666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Arc 36"/>
              <p:cNvSpPr>
                <a:spLocks/>
              </p:cNvSpPr>
              <p:nvPr/>
            </p:nvSpPr>
            <p:spPr bwMode="auto">
              <a:xfrm>
                <a:off x="4410" y="1584"/>
                <a:ext cx="246" cy="2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>
              <a:off x="4656" y="1872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>
              <a:off x="4656" y="1872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Text Box 39"/>
            <p:cNvSpPr txBox="1">
              <a:spLocks noChangeArrowheads="1"/>
            </p:cNvSpPr>
            <p:nvPr/>
          </p:nvSpPr>
          <p:spPr bwMode="auto">
            <a:xfrm>
              <a:off x="4992" y="1260"/>
              <a:ext cx="6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/>
                <a:t>Chromosome</a:t>
              </a:r>
            </a:p>
          </p:txBody>
        </p:sp>
        <p:sp>
          <p:nvSpPr>
            <p:cNvPr id="18472" name="Text Box 40"/>
            <p:cNvSpPr txBox="1">
              <a:spLocks noChangeArrowheads="1"/>
            </p:cNvSpPr>
            <p:nvPr/>
          </p:nvSpPr>
          <p:spPr bwMode="auto">
            <a:xfrm rot="5400000">
              <a:off x="5190" y="1885"/>
              <a:ext cx="8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/>
                <a:t>recombinant DNA</a:t>
              </a: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304800" y="4191000"/>
            <a:ext cx="8820150" cy="2057400"/>
            <a:chOff x="192" y="2640"/>
            <a:chExt cx="5556" cy="1296"/>
          </a:xfrm>
        </p:grpSpPr>
        <p:sp>
          <p:nvSpPr>
            <p:cNvPr id="18473" name="Text Box 41"/>
            <p:cNvSpPr txBox="1">
              <a:spLocks noChangeArrowheads="1"/>
            </p:cNvSpPr>
            <p:nvPr/>
          </p:nvSpPr>
          <p:spPr bwMode="auto">
            <a:xfrm>
              <a:off x="192" y="2640"/>
              <a:ext cx="55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u="sng"/>
                <a:t>Fluorescent Proteins</a:t>
              </a:r>
              <a:r>
                <a:rPr lang="en-US" b="1"/>
                <a:t>: </a:t>
              </a:r>
              <a:r>
                <a:rPr lang="en-US"/>
                <a:t>allow through fluorescence microscopy to measure the </a:t>
              </a:r>
            </a:p>
            <a:p>
              <a:r>
                <a:rPr lang="en-US"/>
                <a:t>concentration of a protein and thus the level of expression of the corresponding gene </a:t>
              </a:r>
              <a:endParaRPr lang="en-US" b="1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40" y="3168"/>
              <a:ext cx="1296" cy="768"/>
              <a:chOff x="1824" y="3216"/>
              <a:chExt cx="1296" cy="768"/>
            </a:xfrm>
          </p:grpSpPr>
          <p:sp>
            <p:nvSpPr>
              <p:cNvPr id="18475" name="Line 43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1824" y="3216"/>
                <a:ext cx="1296" cy="768"/>
                <a:chOff x="1824" y="3216"/>
                <a:chExt cx="1296" cy="768"/>
              </a:xfrm>
            </p:grpSpPr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auto">
                <a:xfrm>
                  <a:off x="1824" y="3984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8" name="AutoShape 46"/>
                <p:cNvSpPr>
                  <a:spLocks noChangeArrowheads="1"/>
                </p:cNvSpPr>
                <p:nvPr/>
              </p:nvSpPr>
              <p:spPr bwMode="auto">
                <a:xfrm>
                  <a:off x="2448" y="3888"/>
                  <a:ext cx="624" cy="96"/>
                </a:xfrm>
                <a:prstGeom prst="homePlate">
                  <a:avLst>
                    <a:gd name="adj" fmla="val 16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400" i="1"/>
                    <a:t>gene</a:t>
                  </a: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1920" y="3888"/>
                  <a:ext cx="288" cy="9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auto">
                <a:xfrm>
                  <a:off x="2208" y="369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32" y="364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2" name="Freeform 50"/>
                <p:cNvSpPr>
                  <a:spLocks/>
                </p:cNvSpPr>
                <p:nvPr/>
              </p:nvSpPr>
              <p:spPr bwMode="auto">
                <a:xfrm>
                  <a:off x="2698" y="3557"/>
                  <a:ext cx="414" cy="74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94" y="24"/>
                    </a:cxn>
                    <a:cxn ang="0">
                      <a:pos x="132" y="12"/>
                    </a:cxn>
                    <a:cxn ang="0">
                      <a:pos x="220" y="43"/>
                    </a:cxn>
                    <a:cxn ang="0">
                      <a:pos x="326" y="56"/>
                    </a:cxn>
                    <a:cxn ang="0">
                      <a:pos x="414" y="74"/>
                    </a:cxn>
                  </a:cxnLst>
                  <a:rect l="0" t="0" r="r" b="b"/>
                  <a:pathLst>
                    <a:path w="414" h="74">
                      <a:moveTo>
                        <a:pt x="0" y="62"/>
                      </a:moveTo>
                      <a:cubicBezTo>
                        <a:pt x="32" y="20"/>
                        <a:pt x="47" y="35"/>
                        <a:pt x="94" y="24"/>
                      </a:cubicBezTo>
                      <a:cubicBezTo>
                        <a:pt x="107" y="21"/>
                        <a:pt x="132" y="12"/>
                        <a:pt x="132" y="12"/>
                      </a:cubicBezTo>
                      <a:cubicBezTo>
                        <a:pt x="258" y="24"/>
                        <a:pt x="151" y="0"/>
                        <a:pt x="220" y="43"/>
                      </a:cubicBezTo>
                      <a:cubicBezTo>
                        <a:pt x="250" y="62"/>
                        <a:pt x="291" y="53"/>
                        <a:pt x="326" y="56"/>
                      </a:cubicBezTo>
                      <a:cubicBezTo>
                        <a:pt x="355" y="65"/>
                        <a:pt x="386" y="61"/>
                        <a:pt x="414" y="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832" y="336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4" name="Oval 52"/>
                <p:cNvSpPr>
                  <a:spLocks noChangeArrowheads="1"/>
                </p:cNvSpPr>
                <p:nvPr/>
              </p:nvSpPr>
              <p:spPr bwMode="auto">
                <a:xfrm>
                  <a:off x="2736" y="321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85" name="Line 53"/>
            <p:cNvSpPr>
              <a:spLocks noChangeShapeType="1"/>
            </p:cNvSpPr>
            <p:nvPr/>
          </p:nvSpPr>
          <p:spPr bwMode="auto">
            <a:xfrm>
              <a:off x="1488" y="393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AutoShape 54"/>
            <p:cNvSpPr>
              <a:spLocks noChangeArrowheads="1"/>
            </p:cNvSpPr>
            <p:nvPr/>
          </p:nvSpPr>
          <p:spPr bwMode="auto">
            <a:xfrm>
              <a:off x="1680" y="3840"/>
              <a:ext cx="576" cy="96"/>
            </a:xfrm>
            <a:prstGeom prst="homePlate">
              <a:avLst>
                <a:gd name="adj" fmla="val 1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gfp</a:t>
              </a:r>
            </a:p>
          </p:txBody>
        </p:sp>
        <p:sp>
          <p:nvSpPr>
            <p:cNvPr id="18488" name="Line 56"/>
            <p:cNvSpPr>
              <a:spLocks noChangeShapeType="1"/>
            </p:cNvSpPr>
            <p:nvPr/>
          </p:nvSpPr>
          <p:spPr bwMode="auto">
            <a:xfrm flipV="1">
              <a:off x="1920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1778" y="3531"/>
              <a:ext cx="338" cy="10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5" y="0"/>
                </a:cxn>
                <a:cxn ang="0">
                  <a:pos x="219" y="31"/>
                </a:cxn>
                <a:cxn ang="0">
                  <a:pos x="338" y="38"/>
                </a:cxn>
              </a:cxnLst>
              <a:rect l="0" t="0" r="r" b="b"/>
              <a:pathLst>
                <a:path w="338" h="103">
                  <a:moveTo>
                    <a:pt x="0" y="44"/>
                  </a:moveTo>
                  <a:cubicBezTo>
                    <a:pt x="44" y="31"/>
                    <a:pt x="81" y="8"/>
                    <a:pt x="125" y="0"/>
                  </a:cubicBezTo>
                  <a:cubicBezTo>
                    <a:pt x="159" y="8"/>
                    <a:pt x="185" y="24"/>
                    <a:pt x="219" y="31"/>
                  </a:cubicBezTo>
                  <a:cubicBezTo>
                    <a:pt x="236" y="103"/>
                    <a:pt x="291" y="38"/>
                    <a:pt x="338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 flipV="1">
              <a:off x="1968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auto">
            <a:xfrm>
              <a:off x="1896" y="3120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2112" y="3216"/>
              <a:ext cx="9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8493" name="Picture 61" descr="MCj0413630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3024"/>
              <a:ext cx="735" cy="874"/>
            </a:xfrm>
            <a:prstGeom prst="rect">
              <a:avLst/>
            </a:prstGeom>
            <a:noFill/>
          </p:spPr>
        </p:pic>
      </p:grp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synthetic biology?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 of working circuit modules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Challenges/opportunities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728A-02E0-4A1D-BD32-933ACD1C01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259263" cy="3551238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14600" y="1600200"/>
            <a:ext cx="2057400" cy="1981200"/>
          </a:xfrm>
          <a:prstGeom prst="rect">
            <a:avLst/>
          </a:prstGeom>
          <a:solidFill>
            <a:srgbClr val="339966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Early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modules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fabricated </a:t>
            </a: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vivo</a:t>
            </a:r>
            <a:endParaRPr lang="en-US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50925" y="2093913"/>
            <a:ext cx="1532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hlink"/>
                </a:solidFill>
              </a:rPr>
              <a:t>Autoregulated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chemeClr val="hlink"/>
                </a:solidFill>
              </a:rPr>
              <a:t>modules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572000" y="1600200"/>
            <a:ext cx="2057400" cy="1981200"/>
          </a:xfrm>
          <a:prstGeom prst="rect">
            <a:avLst/>
          </a:prstGeom>
          <a:solidFill>
            <a:srgbClr val="33CCCC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65925" y="19415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8EBF4"/>
                </a:solidFill>
              </a:rPr>
              <a:t>Bistable</a:t>
            </a:r>
          </a:p>
          <a:p>
            <a:r>
              <a:rPr lang="en-US">
                <a:solidFill>
                  <a:srgbClr val="38EBF4"/>
                </a:solidFill>
              </a:rPr>
              <a:t>modules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514600" y="3581400"/>
            <a:ext cx="2057400" cy="19812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127125" y="3770313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Relaxation</a:t>
            </a:r>
          </a:p>
          <a:p>
            <a:r>
              <a:rPr lang="en-US">
                <a:solidFill>
                  <a:srgbClr val="FF0000"/>
                </a:solidFill>
              </a:rPr>
              <a:t>oscillators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72000" y="3581400"/>
            <a:ext cx="2057400" cy="1981200"/>
          </a:xfrm>
          <a:prstGeom prst="rect">
            <a:avLst/>
          </a:prstGeom>
          <a:solidFill>
            <a:srgbClr val="FF66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42125" y="3694113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Loop</a:t>
            </a:r>
          </a:p>
          <a:p>
            <a:r>
              <a:rPr lang="en-US">
                <a:solidFill>
                  <a:srgbClr val="FF6600"/>
                </a:solidFill>
              </a:rPr>
              <a:t>oscillators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422525" y="1524000"/>
            <a:ext cx="19732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Rosenfeld et al 2002</a:t>
            </a:r>
          </a:p>
          <a:p>
            <a:r>
              <a:rPr lang="en-US" sz="1200">
                <a:solidFill>
                  <a:schemeClr val="accent2"/>
                </a:solidFill>
              </a:rPr>
              <a:t>Becskei and Serrano 2000</a:t>
            </a:r>
          </a:p>
          <a:p>
            <a:endParaRPr lang="en-US" sz="120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595813" y="1524000"/>
            <a:ext cx="145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Gardner et al 2000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64063" y="3486150"/>
            <a:ext cx="1836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Elowitz and Leibler 2000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430463" y="3505200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Atkinson et al 2003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Self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repressed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gene: Noise properties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893170" y="1600200"/>
            <a:ext cx="1219200" cy="9144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836752" y="2753252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</a:t>
            </a:r>
          </a:p>
          <a:p>
            <a:r>
              <a:rPr lang="en-US" dirty="0">
                <a:solidFill>
                  <a:srgbClr val="FF0000"/>
                </a:solidFill>
              </a:rPr>
              <a:t>feedback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440" y="1752600"/>
            <a:ext cx="1776460" cy="4645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DBA-89E0-4EE3-8624-CF709F028FA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" name="Group 45"/>
          <p:cNvGrpSpPr/>
          <p:nvPr/>
        </p:nvGrpSpPr>
        <p:grpSpPr>
          <a:xfrm>
            <a:off x="7709580" y="0"/>
            <a:ext cx="1858962" cy="1495425"/>
            <a:chOff x="7709580" y="0"/>
            <a:chExt cx="1858962" cy="1495425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09580" y="0"/>
              <a:ext cx="1858962" cy="1495425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8501742" y="672921"/>
              <a:ext cx="3048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x</a:t>
              </a:r>
              <a:endParaRPr lang="en-US" sz="4400" dirty="0"/>
            </a:p>
          </p:txBody>
        </p:sp>
      </p:grp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0507" y="1066800"/>
            <a:ext cx="27595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2053" y="1288347"/>
            <a:ext cx="1402992" cy="160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 rot="16200000">
            <a:off x="5502934" y="1761164"/>
            <a:ext cx="184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Coefficient of variation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97342" y="1719361"/>
            <a:ext cx="210729" cy="679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81972" y="1442362"/>
            <a:ext cx="1064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autoregulated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70223" y="2895600"/>
            <a:ext cx="236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Becskei</a:t>
            </a:r>
            <a:r>
              <a:rPr lang="en-US" sz="1200" dirty="0" smtClean="0">
                <a:solidFill>
                  <a:srgbClr val="0070C0"/>
                </a:solidFill>
              </a:rPr>
              <a:t> and Serrano, Nature </a:t>
            </a:r>
            <a:r>
              <a:rPr lang="en-US" sz="1200" dirty="0" smtClean="0">
                <a:solidFill>
                  <a:srgbClr val="0070C0"/>
                </a:solidFill>
              </a:rPr>
              <a:t>2000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58402" y="3200400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Math analysis </a:t>
            </a:r>
            <a:r>
              <a:rPr lang="en-US" sz="1200" dirty="0" smtClean="0"/>
              <a:t>in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Singh and </a:t>
            </a:r>
            <a:r>
              <a:rPr lang="en-US" sz="1200" dirty="0" err="1" smtClean="0">
                <a:solidFill>
                  <a:srgbClr val="0070C0"/>
                </a:solidFill>
              </a:rPr>
              <a:t>Hespanha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i="1" dirty="0" smtClean="0">
                <a:solidFill>
                  <a:srgbClr val="0070C0"/>
                </a:solidFill>
              </a:rPr>
              <a:t>CDC</a:t>
            </a:r>
            <a:r>
              <a:rPr lang="en-US" sz="1200" dirty="0" smtClean="0">
                <a:solidFill>
                  <a:srgbClr val="0070C0"/>
                </a:solidFill>
              </a:rPr>
              <a:t> 2008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838200"/>
            <a:ext cx="506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Negative </a:t>
            </a:r>
            <a:r>
              <a:rPr lang="en-US" sz="1400" b="1" dirty="0" err="1" smtClean="0"/>
              <a:t>autoregulation</a:t>
            </a:r>
            <a:r>
              <a:rPr lang="en-US" sz="1400" b="1" dirty="0" smtClean="0"/>
              <a:t> decreases noise on the steady state value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974" y="4350138"/>
            <a:ext cx="8964427" cy="2768728"/>
            <a:chOff x="42974" y="4350138"/>
            <a:chExt cx="8964427" cy="2768728"/>
          </a:xfrm>
        </p:grpSpPr>
        <p:grpSp>
          <p:nvGrpSpPr>
            <p:cNvPr id="33" name="Group 11"/>
            <p:cNvGrpSpPr/>
            <p:nvPr/>
          </p:nvGrpSpPr>
          <p:grpSpPr>
            <a:xfrm>
              <a:off x="42974" y="4363998"/>
              <a:ext cx="1328626" cy="1143000"/>
              <a:chOff x="152400" y="1371600"/>
              <a:chExt cx="1694712" cy="1447800"/>
            </a:xfrm>
          </p:grpSpPr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2400" y="1371600"/>
                <a:ext cx="1694712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152400" y="1371600"/>
                <a:ext cx="2286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6200" y="4350138"/>
              <a:ext cx="8931201" cy="2768728"/>
              <a:chOff x="94130" y="4350138"/>
              <a:chExt cx="8931201" cy="276872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167945" y="6287869"/>
                <a:ext cx="48231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                            </a:t>
                </a:r>
              </a:p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Austin, Allen, McCollum, Dar,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Wilgus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Sayler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Samatova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, Cox</a:t>
                </a:r>
                <a:r>
                  <a:rPr lang="en-US" sz="1200" dirty="0">
                    <a:solidFill>
                      <a:srgbClr val="0070C0"/>
                    </a:solidFill>
                  </a:rPr>
                  <a:t> and 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Simpson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r>
                  <a:rPr lang="en-US" sz="1200" i="1" dirty="0" smtClean="0">
                    <a:solidFill>
                      <a:srgbClr val="0070C0"/>
                    </a:solidFill>
                  </a:rPr>
                  <a:t>Nature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2006</a:t>
                </a:r>
              </a:p>
              <a:p>
                <a:r>
                  <a:rPr lang="en-US" sz="1200" dirty="0" smtClean="0"/>
                  <a:t> </a:t>
                </a:r>
                <a:endParaRPr lang="en-US" sz="1200" b="1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94130" y="4350138"/>
                <a:ext cx="8931201" cy="2507862"/>
                <a:chOff x="94130" y="4350138"/>
                <a:chExt cx="8931201" cy="2507862"/>
              </a:xfrm>
            </p:grpSpPr>
            <p:pic>
              <p:nvPicPr>
                <p:cNvPr id="32" name="Picture 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94130" y="5486400"/>
                  <a:ext cx="1353670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524000" y="4493140"/>
                  <a:ext cx="2638751" cy="2288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810268" y="5026463"/>
                  <a:ext cx="2215063" cy="1448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5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021633" y="5007431"/>
                  <a:ext cx="1956150" cy="1545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6762739" y="4647029"/>
                  <a:ext cx="160546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Experimental data</a:t>
                  </a:r>
                  <a:endParaRPr lang="en-US" sz="1200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021633" y="4622830"/>
                  <a:ext cx="15189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Simulation data (SSA)</a:t>
                  </a:r>
                  <a:endParaRPr lang="en-US" sz="12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205455" y="4350138"/>
                  <a:ext cx="51765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Negative </a:t>
                  </a:r>
                  <a:r>
                    <a:rPr lang="en-US" sz="1400" b="1" dirty="0" err="1" smtClean="0"/>
                    <a:t>autoregulation</a:t>
                  </a:r>
                  <a:r>
                    <a:rPr lang="en-US" sz="1400" b="1" dirty="0" smtClean="0"/>
                    <a:t> shifts frequency content to high frequency</a:t>
                  </a:r>
                  <a:endParaRPr lang="en-US" sz="1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275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rac{dx}{dt}=\frac{\beta}{K+x^n}-\delta x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6"/>
  <p:tag name="PICTUREFILESIZE" val="111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u}{dt}=f_0(t,u)+r(u,x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1"/>
  <p:tag name="PICTUREFILESIZE" val="121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 \frac{d\tilde x}{dt}=f_1(u,x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2"/>
  <p:tag name="PICTUREFILESIZE" val="84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rac{dy}{dt}=- G's(x,y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94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7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8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color{red}s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r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0"/>
  <p:tag name="PICTUREFILESIZE" val="12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1"/>
  <p:tag name="PICTUREFILESIZE" val="9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rac{dy}{dt}=-G' s(x,y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94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rac{dx}{dt}=G f_1(u,x)+ G' s(x,y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2"/>
  <p:tag name="PICTUREFILESIZE" val="147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frac{d r_A}{dt} &amp;=&amp; f(C)-\delta_r r_A\nonumber \\&#10;\frac{d A}{dt} &amp;=&amp; r_A-\delta A\nonumber \\&#10;\frac{d r_B}{dt} &amp;=&amp; f(A)-\delta_r r_B\nonumber \\&#10;\frac{d B}{dt} &amp;=&amp; r_B-\delta B\nonumber \\&#10;\frac{d r_C}{dt} &amp;=&amp; f(B)-\delta_r r_C\nonumber \\&#10;\frac{d C}{dt} &amp;=&amp; r_C-\delta C\nonumber&#10;\end{eqnarray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0"/>
  <p:tag name="PICTUREFILESIZE" val="240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rac{du}{dt}=f_0(t,u)+r(u,x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1"/>
  <p:tag name="PICTUREFILESIZE" val="121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}&#10;\frac{dA}{dt}&amp;=&amp;\frac{\beta}{1+(B/K_1)^n}-\alpha_1 A \nonumber \\&#10;\frac{dB}{dt}&amp;=&amp;\frac{\gamma}{1+(A/K_2)^m}-\alpha_2 B \nonumber&#10;\end{eqnarray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315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0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2"/>
  <p:tag name="PICTUREFILESIZE" val="14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mathcal R(X)=\frac{1}{1+\frac{(1+X/k_d)^2}{p_{TOT}/k_d}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4"/>
  <p:tag name="PICTUREFILESIZE" val="176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rac{dX}{dt}=(k(t)-\delta X)(1-\mathcal R(X)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157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(t)=1+sin(\omega t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79"/>
  <p:tag name="PICTUREFILESIZE" val="87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(t)=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0"/>
  <p:tag name="PICTUREFILESIZE" val="35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X}{dt}=k(t)-\delta X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0"/>
  <p:tag name="PICTUREFILESIZE" val="91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G=k_1 X_{TOT},\; G'=k_2 Y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08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thm,amsmath,color}&#10;\begin{document}&#10;$$&#10;\frac{d \bar X_p}{dt}=(G Z(t)-G' \bar X_p)(1\color{red}-\mathcal R(\bar X_p)\color{black}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351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p)=\frac{\alpha^2}{1+p^n}$&#10;\end{document}$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2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}\label{eq:full}&#10;\frac{d r_A}{dt} &amp;=&amp;-\frac{\delta_1}{\epsilon}r_A+F_1(A,B)\nonumber\\&#10;\frac{d A}{dt} &amp;=&amp; \nu(-\delta_A A+\frac{k_1}{\epsilon} r_A)\nonumber\\&#10;\frac{d r_B}{dt} &amp;=&amp; -\frac{\delta_2}{\epsilon} r_B+F_2(A)\nonumber\\&#10;\frac{d B}{dt}&amp;=&amp; -\delta_B B+\frac{k_2}{\epsilon} r_B,\nonumber&#10;\end{eqnarray}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3"/>
  <p:tag name="PICTUREFILESIZE" val="548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F_2(A)=\frac{K_2A^n+K_{B0}}{1+\gamma_3A^n}.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23"/>
  <p:tag name="PICTUREFILESIZE" val="160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F_1(A,B)=\frac{K_1A^n+K_{A0}}{1+\gamma_1A^n+\gamma_2B^m}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90"/>
  <p:tag name="PICTUREFILESIZE" val="202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frac{dx}{dt} &amp;=&amp; f(x,u,s)\nonumber \\&#10; y &amp;=&amp; Y(x,u,s) \nonumber\\&#10;r &amp;=&amp; R(x,u,s) \nonumber&#10;\end{eqnarray}&#10;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63"/>
  <p:tag name="PICTUREFILESIZE" val="235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If the slow manifold is attractive\\ then $x=\gamma(u)$ with $f_1(u,\gamma(u))=0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48"/>
  <p:tag name="PICTUREFILESIZE" val="295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tilde x:=x+y,\;\;\epsilon:=1/G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9"/>
  <p:tag name="PICTUREFILESIZE" val="7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1550</Words>
  <Application>Microsoft Office PowerPoint</Application>
  <PresentationFormat>On-screen Show (4:3)</PresentationFormat>
  <Paragraphs>423</Paragraphs>
  <Slides>26</Slides>
  <Notes>15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Introduction to Synthetic Biology: Challenges and Opportunities for Control Theory</vt:lpstr>
      <vt:lpstr>Molecular Systems Biology  and Eduardo</vt:lpstr>
      <vt:lpstr>Outline</vt:lpstr>
      <vt:lpstr>Why to Design Synthetic Bio-molecular Systems? </vt:lpstr>
      <vt:lpstr>Synthetic Biology: A Historical Perspective</vt:lpstr>
      <vt:lpstr>Key Enabling Technology</vt:lpstr>
      <vt:lpstr>Outline</vt:lpstr>
      <vt:lpstr>Early modules fabricated in vivo</vt:lpstr>
      <vt:lpstr>Self repressed gene: Noise properties</vt:lpstr>
      <vt:lpstr>Loop oscillators: The repressilator</vt:lpstr>
      <vt:lpstr>Activator-Repressor Clock</vt:lpstr>
      <vt:lpstr>Outline</vt:lpstr>
      <vt:lpstr>PowerPoint Presentation</vt:lpstr>
      <vt:lpstr>Challenges</vt:lpstr>
      <vt:lpstr>A “system concept” to explicitly model retroactivity</vt:lpstr>
      <vt:lpstr>Insulation devices for attenuating retroactivity</vt:lpstr>
      <vt:lpstr>Effect of retroactivity on the dynamics: Experimental results</vt:lpstr>
      <vt:lpstr>Insulation is reached by increasing the gain: Experimental results</vt:lpstr>
      <vt:lpstr>New mechanism for insulation enabled by system structure</vt:lpstr>
      <vt:lpstr>Happy Birthday Eduardo! </vt:lpstr>
      <vt:lpstr>Parts, Devices, Systems: Synthetic Biology as an Engineering Discipline</vt:lpstr>
      <vt:lpstr>Toggle switch</vt:lpstr>
      <vt:lpstr>Retroactivity has dramatic effects on the dynamics of biomolecular modules  </vt:lpstr>
      <vt:lpstr>A phosphorylation-based design for a bio-molecular insulation device</vt:lpstr>
      <vt:lpstr>Modularity is not a natural property of  bio-molecular circuits</vt:lpstr>
      <vt:lpstr>Synthetic Biology: A Historical Perspective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Synthetic Biology: Challenges and Opportunities for Control Theory</dc:title>
  <dc:creator>domi</dc:creator>
  <cp:lastModifiedBy>domi</cp:lastModifiedBy>
  <cp:revision>71</cp:revision>
  <dcterms:created xsi:type="dcterms:W3CDTF">2011-05-23T13:25:21Z</dcterms:created>
  <dcterms:modified xsi:type="dcterms:W3CDTF">2011-05-24T15:43:35Z</dcterms:modified>
</cp:coreProperties>
</file>