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58" r:id="rId4"/>
    <p:sldId id="259" r:id="rId5"/>
    <p:sldId id="260" r:id="rId6"/>
    <p:sldId id="300" r:id="rId7"/>
    <p:sldId id="261" r:id="rId8"/>
    <p:sldId id="302" r:id="rId9"/>
    <p:sldId id="303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5" r:id="rId18"/>
    <p:sldId id="304" r:id="rId19"/>
    <p:sldId id="305" r:id="rId20"/>
    <p:sldId id="306" r:id="rId21"/>
    <p:sldId id="309" r:id="rId2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33CC33"/>
    <a:srgbClr val="FFFF00"/>
    <a:srgbClr val="B848A8"/>
    <a:srgbClr val="996633"/>
    <a:srgbClr val="203625"/>
    <a:srgbClr val="B4FA06"/>
    <a:srgbClr val="48AB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857" autoAdjust="0"/>
  </p:normalViewPr>
  <p:slideViewPr>
    <p:cSldViewPr>
      <p:cViewPr varScale="1">
        <p:scale>
          <a:sx n="102" d="100"/>
          <a:sy n="102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E63B7-4167-4FE0-84C1-1C3974B6334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CAC66-AB35-40AB-87CA-6CFBE04FE78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A459E-7AEC-4F76-9298-34B6D22D8D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7C299-7EB9-4095-927B-DBD5FDB3C4A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046E8-DA61-4CCB-9B32-A04369E6CFD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248F8-AFE4-4A40-BC04-F05C75A7A9C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F586-DE8C-48AE-8076-7A20115EA1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D0FA9-55DC-4573-B75D-55270ACE403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7829-1FEF-40D0-9CE3-345EA6C5342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2ABE3-0CEB-4573-A6A4-5F44ACEF413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2C656-2306-4839-8498-89DB8C4F265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C169A-7416-4D5A-B1C0-29E4ACD9742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135C-14C7-49A4-891E-F6CB38D0428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87C9AABA-1834-4F36-AE19-7A38AB6836F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0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9388" y="476250"/>
            <a:ext cx="89646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Paradox of </a:t>
            </a:r>
          </a:p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Chemical Reaction Networks :</a:t>
            </a:r>
          </a:p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Robustness in the face of  total uncertainty</a:t>
            </a:r>
          </a:p>
          <a:p>
            <a:pPr>
              <a:defRPr/>
            </a:pPr>
            <a:endParaRPr lang="it-IT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364163" y="5229225"/>
            <a:ext cx="3779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By David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Angeli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>
              <a:defRPr/>
            </a:pP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Imperial College, London</a:t>
            </a:r>
          </a:p>
          <a:p>
            <a:pPr>
              <a:defRPr/>
            </a:pP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University of Florence, Italy</a:t>
            </a:r>
            <a:endParaRPr lang="it-IT" b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716463" y="271463"/>
            <a:ext cx="3348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Persistence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80835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 Notion introduced in </a:t>
            </a:r>
            <a:r>
              <a:rPr lang="it-IT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mathematical ecology</a:t>
            </a: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:</a:t>
            </a:r>
          </a:p>
          <a:p>
            <a:pPr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   </a:t>
            </a:r>
            <a:r>
              <a:rPr lang="it-IT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non extinction</a:t>
            </a: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 of species</a:t>
            </a:r>
          </a:p>
          <a:p>
            <a:pPr>
              <a:defRPr/>
            </a:pPr>
            <a:endParaRPr lang="it-IT"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  <a:p>
            <a:pPr>
              <a:buFontTx/>
              <a:buChar char="•"/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 For positive systems </a:t>
            </a:r>
          </a:p>
          <a:p>
            <a:pPr>
              <a:defRPr/>
            </a:pPr>
            <a:endParaRPr lang="it-IT"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  <a:p>
            <a:pPr>
              <a:defRPr/>
            </a:pPr>
            <a:endParaRPr lang="it-IT"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  <a:p>
            <a:pPr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   it amounts to: </a:t>
            </a:r>
          </a:p>
          <a:p>
            <a:pPr>
              <a:defRPr/>
            </a:pPr>
            <a:endParaRPr lang="it-IT"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  <a:p>
            <a:pPr>
              <a:defRPr/>
            </a:pPr>
            <a:endParaRPr lang="it-IT"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  <a:p>
            <a:pPr>
              <a:defRPr/>
            </a:pPr>
            <a:endParaRPr lang="it-IT"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  <a:p>
            <a:pPr>
              <a:buFontTx/>
              <a:buChar char="•"/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For systems with bounded solutions equivalently:    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635375" y="2708275"/>
          <a:ext cx="1800225" cy="641350"/>
        </p:xfrm>
        <a:graphic>
          <a:graphicData uri="http://schemas.openxmlformats.org/presentationml/2006/ole">
            <p:oleObj spid="_x0000_s4098" name="Equation" r:id="rId3" imgW="571320" imgH="203040" progId="Equation.3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2771775" y="3573463"/>
          <a:ext cx="3455988" cy="1116012"/>
        </p:xfrm>
        <a:graphic>
          <a:graphicData uri="http://schemas.openxmlformats.org/presentationml/2006/ole">
            <p:oleObj spid="_x0000_s4099" name="Equation" r:id="rId4" imgW="1257120" imgH="406080" progId="Equation.3">
              <p:embed/>
            </p:oleObj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2916238" y="5373688"/>
          <a:ext cx="3281362" cy="750887"/>
        </p:xfrm>
        <a:graphic>
          <a:graphicData uri="http://schemas.openxmlformats.org/presentationml/2006/ole">
            <p:oleObj spid="_x0000_s4100" name="Equation" r:id="rId5" imgW="10540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364163" y="169863"/>
            <a:ext cx="3389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persistence ?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92138" y="1392238"/>
            <a:ext cx="83756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Char char="•"/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Possibility of studying reduced order models </a:t>
            </a:r>
          </a:p>
          <a:p>
            <a:pPr marL="342900" indent="-342900"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    if persistence fails</a:t>
            </a:r>
          </a:p>
          <a:p>
            <a:pPr marL="342900" indent="-342900">
              <a:defRPr/>
            </a:pPr>
            <a:endParaRPr lang="it-IT"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Interest in itself: availability of all species at all times</a:t>
            </a:r>
          </a:p>
          <a:p>
            <a:pPr marL="342900" indent="-342900">
              <a:defRPr/>
            </a:pPr>
            <a:endParaRPr lang="it-IT"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Technical results which require persistence: </a:t>
            </a:r>
          </a:p>
          <a:p>
            <a:pPr marL="342900" indent="-342900">
              <a:buFontTx/>
              <a:buChar char="•"/>
              <a:defRPr/>
            </a:pPr>
            <a:endParaRPr lang="it-IT"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  <a:p>
            <a:pPr marL="800100" lvl="1" indent="-342900">
              <a:buFontTx/>
              <a:buAutoNum type="arabicPeriod"/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 Irreducibility of associated incidence graph</a:t>
            </a:r>
          </a:p>
          <a:p>
            <a:pPr marL="800100" lvl="1" indent="-342900"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	 (useful to study strong monotonicity properties)</a:t>
            </a:r>
          </a:p>
          <a:p>
            <a:pPr marL="800100" lvl="1" indent="-342900">
              <a:defRPr/>
            </a:pPr>
            <a:endParaRPr lang="it-IT"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  <a:p>
            <a:pPr marL="800100" lvl="1" indent="-342900">
              <a:buFontTx/>
              <a:buAutoNum type="arabicPeriod" startAt="2"/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 Feinberg deficiency zero theorem, gives GAS </a:t>
            </a:r>
          </a:p>
          <a:p>
            <a:pPr marL="800100" lvl="1" indent="-342900"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     under persistence </a:t>
            </a:r>
          </a:p>
          <a:p>
            <a:pPr marL="342900" indent="-342900">
              <a:buFontTx/>
              <a:buAutoNum type="arabicPeriod"/>
              <a:defRPr/>
            </a:pPr>
            <a:endParaRPr lang="it-IT"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492500" y="188913"/>
            <a:ext cx="546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Preliminary Considerations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68313" y="105251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3200"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50825" y="1066800"/>
            <a:ext cx="533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Highly uncertain system:</a:t>
            </a:r>
          </a:p>
          <a:p>
            <a:pPr>
              <a:defRPr/>
            </a:pPr>
            <a:r>
              <a:rPr lang="it-IT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Kinetic constants may be unknown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50825" y="2276475"/>
            <a:ext cx="7658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Need for </a:t>
            </a:r>
            <a:r>
              <a:rPr lang="it-IT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purely topological</a:t>
            </a: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 sufficient or necessary</a:t>
            </a:r>
          </a:p>
          <a:p>
            <a:pPr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conditions for persistence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03213" y="3611563"/>
            <a:ext cx="8747125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ECOLOGY</a:t>
            </a:r>
            <a:r>
              <a:rPr lang="it-IT" sz="3200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            vs.    		</a:t>
            </a:r>
            <a:r>
              <a:rPr lang="it-IT" sz="32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CHEMISTRY</a:t>
            </a:r>
          </a:p>
          <a:p>
            <a:pPr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Once a species				Species can trasform</a:t>
            </a:r>
          </a:p>
          <a:p>
            <a:pPr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disappears it is gone			into one another	</a:t>
            </a:r>
          </a:p>
          <a:p>
            <a:pPr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forever 					</a:t>
            </a:r>
          </a:p>
          <a:p>
            <a:pPr>
              <a:defRPr/>
            </a:pPr>
            <a:endParaRPr lang="it-IT"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  <a:p>
            <a:pPr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No mass conservation !			Conservation laws !</a:t>
            </a:r>
          </a:p>
          <a:p>
            <a:pPr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			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6" grpId="0"/>
      <p:bldP spid="44037" grpId="0"/>
      <p:bldP spid="440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288" y="260350"/>
            <a:ext cx="4535487" cy="3024188"/>
            <a:chOff x="768" y="1440"/>
            <a:chExt cx="4128" cy="2640"/>
          </a:xfrm>
        </p:grpSpPr>
        <p:sp>
          <p:nvSpPr>
            <p:cNvPr id="29702" name="Oval 3"/>
            <p:cNvSpPr>
              <a:spLocks noChangeArrowheads="1"/>
            </p:cNvSpPr>
            <p:nvPr/>
          </p:nvSpPr>
          <p:spPr bwMode="auto">
            <a:xfrm>
              <a:off x="768" y="2640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S0</a:t>
              </a:r>
              <a:endParaRPr lang="it-IT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3" name="Oval 4"/>
            <p:cNvSpPr>
              <a:spLocks noChangeArrowheads="1"/>
            </p:cNvSpPr>
            <p:nvPr/>
          </p:nvSpPr>
          <p:spPr bwMode="auto">
            <a:xfrm>
              <a:off x="2640" y="1440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it-IT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4" name="Oval 5"/>
            <p:cNvSpPr>
              <a:spLocks noChangeArrowheads="1"/>
            </p:cNvSpPr>
            <p:nvPr/>
          </p:nvSpPr>
          <p:spPr bwMode="auto">
            <a:xfrm>
              <a:off x="2640" y="3840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it-IT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5" name="Oval 6"/>
            <p:cNvSpPr>
              <a:spLocks noChangeArrowheads="1"/>
            </p:cNvSpPr>
            <p:nvPr/>
          </p:nvSpPr>
          <p:spPr bwMode="auto">
            <a:xfrm>
              <a:off x="3648" y="1920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FS2</a:t>
              </a:r>
              <a:endParaRPr lang="it-IT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6" name="Oval 7"/>
            <p:cNvSpPr>
              <a:spLocks noChangeArrowheads="1"/>
            </p:cNvSpPr>
            <p:nvPr/>
          </p:nvSpPr>
          <p:spPr bwMode="auto">
            <a:xfrm>
              <a:off x="1680" y="1920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FS1</a:t>
              </a:r>
              <a:endParaRPr lang="it-IT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7" name="Oval 8"/>
            <p:cNvSpPr>
              <a:spLocks noChangeArrowheads="1"/>
            </p:cNvSpPr>
            <p:nvPr/>
          </p:nvSpPr>
          <p:spPr bwMode="auto">
            <a:xfrm>
              <a:off x="3696" y="3312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ES1</a:t>
              </a:r>
              <a:endParaRPr lang="it-IT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8" name="Oval 9"/>
            <p:cNvSpPr>
              <a:spLocks noChangeArrowheads="1"/>
            </p:cNvSpPr>
            <p:nvPr/>
          </p:nvSpPr>
          <p:spPr bwMode="auto">
            <a:xfrm>
              <a:off x="1680" y="3312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ES0</a:t>
              </a:r>
              <a:endParaRPr lang="it-IT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9" name="Oval 10"/>
            <p:cNvSpPr>
              <a:spLocks noChangeArrowheads="1"/>
            </p:cNvSpPr>
            <p:nvPr/>
          </p:nvSpPr>
          <p:spPr bwMode="auto">
            <a:xfrm>
              <a:off x="2640" y="2640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S1</a:t>
              </a:r>
              <a:endParaRPr lang="it-IT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0" name="Oval 11"/>
            <p:cNvSpPr>
              <a:spLocks noChangeArrowheads="1"/>
            </p:cNvSpPr>
            <p:nvPr/>
          </p:nvSpPr>
          <p:spPr bwMode="auto">
            <a:xfrm>
              <a:off x="4656" y="2640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S2</a:t>
              </a:r>
              <a:endParaRPr lang="it-IT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8" name="Rectangle 12"/>
            <p:cNvSpPr>
              <a:spLocks noChangeArrowheads="1"/>
            </p:cNvSpPr>
            <p:nvPr/>
          </p:nvSpPr>
          <p:spPr bwMode="auto">
            <a:xfrm>
              <a:off x="1248" y="3312"/>
              <a:ext cx="97" cy="24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069" name="Rectangle 13"/>
            <p:cNvSpPr>
              <a:spLocks noChangeArrowheads="1"/>
            </p:cNvSpPr>
            <p:nvPr/>
          </p:nvSpPr>
          <p:spPr bwMode="auto">
            <a:xfrm>
              <a:off x="3216" y="1919"/>
              <a:ext cx="97" cy="241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070" name="Rectangle 14"/>
            <p:cNvSpPr>
              <a:spLocks noChangeArrowheads="1"/>
            </p:cNvSpPr>
            <p:nvPr/>
          </p:nvSpPr>
          <p:spPr bwMode="auto">
            <a:xfrm>
              <a:off x="2256" y="1919"/>
              <a:ext cx="95" cy="241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071" name="Rectangle 15"/>
            <p:cNvSpPr>
              <a:spLocks noChangeArrowheads="1"/>
            </p:cNvSpPr>
            <p:nvPr/>
          </p:nvSpPr>
          <p:spPr bwMode="auto">
            <a:xfrm>
              <a:off x="1248" y="1919"/>
              <a:ext cx="97" cy="241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072" name="Rectangle 16"/>
            <p:cNvSpPr>
              <a:spLocks noChangeArrowheads="1"/>
            </p:cNvSpPr>
            <p:nvPr/>
          </p:nvSpPr>
          <p:spPr bwMode="auto">
            <a:xfrm>
              <a:off x="4272" y="3312"/>
              <a:ext cx="97" cy="24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073" name="Rectangle 17"/>
            <p:cNvSpPr>
              <a:spLocks noChangeArrowheads="1"/>
            </p:cNvSpPr>
            <p:nvPr/>
          </p:nvSpPr>
          <p:spPr bwMode="auto">
            <a:xfrm>
              <a:off x="3216" y="3312"/>
              <a:ext cx="97" cy="24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074" name="Rectangle 18"/>
            <p:cNvSpPr>
              <a:spLocks noChangeArrowheads="1"/>
            </p:cNvSpPr>
            <p:nvPr/>
          </p:nvSpPr>
          <p:spPr bwMode="auto">
            <a:xfrm>
              <a:off x="2256" y="3312"/>
              <a:ext cx="95" cy="24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075" name="Rectangle 19"/>
            <p:cNvSpPr>
              <a:spLocks noChangeArrowheads="1"/>
            </p:cNvSpPr>
            <p:nvPr/>
          </p:nvSpPr>
          <p:spPr bwMode="auto">
            <a:xfrm>
              <a:off x="4272" y="1919"/>
              <a:ext cx="97" cy="241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719" name="AutoShape 20"/>
            <p:cNvCxnSpPr>
              <a:cxnSpLocks noChangeShapeType="1"/>
              <a:stCxn id="29702" idx="4"/>
              <a:endCxn id="45068" idx="1"/>
            </p:cNvCxnSpPr>
            <p:nvPr/>
          </p:nvCxnSpPr>
          <p:spPr bwMode="auto">
            <a:xfrm rot="16200000" flipH="1">
              <a:off x="792" y="2976"/>
              <a:ext cx="552" cy="360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20" name="AutoShape 21"/>
            <p:cNvCxnSpPr>
              <a:cxnSpLocks noChangeShapeType="1"/>
              <a:stCxn id="29704" idx="2"/>
              <a:endCxn id="45068" idx="2"/>
            </p:cNvCxnSpPr>
            <p:nvPr/>
          </p:nvCxnSpPr>
          <p:spPr bwMode="auto">
            <a:xfrm rot="10800000">
              <a:off x="1296" y="3552"/>
              <a:ext cx="1344" cy="408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21" name="AutoShape 22"/>
            <p:cNvCxnSpPr>
              <a:cxnSpLocks noChangeShapeType="1"/>
              <a:stCxn id="29708" idx="6"/>
              <a:endCxn id="45074" idx="1"/>
            </p:cNvCxnSpPr>
            <p:nvPr/>
          </p:nvCxnSpPr>
          <p:spPr bwMode="auto">
            <a:xfrm>
              <a:off x="1920" y="3432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22" name="AutoShape 23"/>
            <p:cNvCxnSpPr>
              <a:cxnSpLocks noChangeShapeType="1"/>
              <a:stCxn id="45074" idx="0"/>
              <a:endCxn id="29709" idx="3"/>
            </p:cNvCxnSpPr>
            <p:nvPr/>
          </p:nvCxnSpPr>
          <p:spPr bwMode="auto">
            <a:xfrm rot="-5400000">
              <a:off x="2256" y="2893"/>
              <a:ext cx="467" cy="371"/>
            </a:xfrm>
            <a:prstGeom prst="curvedConnector3">
              <a:avLst>
                <a:gd name="adj1" fmla="val 4625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23" name="AutoShape 24"/>
            <p:cNvCxnSpPr>
              <a:cxnSpLocks noChangeShapeType="1"/>
              <a:stCxn id="45074" idx="2"/>
              <a:endCxn id="29704" idx="1"/>
            </p:cNvCxnSpPr>
            <p:nvPr/>
          </p:nvCxnSpPr>
          <p:spPr bwMode="auto">
            <a:xfrm rot="16200000" flipH="1">
              <a:off x="2328" y="3528"/>
              <a:ext cx="323" cy="371"/>
            </a:xfrm>
            <a:prstGeom prst="curvedConnector3">
              <a:avLst>
                <a:gd name="adj1" fmla="val 44583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24" name="AutoShape 25"/>
            <p:cNvCxnSpPr>
              <a:cxnSpLocks noChangeShapeType="1"/>
              <a:stCxn id="45068" idx="3"/>
              <a:endCxn id="29708" idx="2"/>
            </p:cNvCxnSpPr>
            <p:nvPr/>
          </p:nvCxnSpPr>
          <p:spPr bwMode="auto">
            <a:xfrm>
              <a:off x="1344" y="3432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25" name="AutoShape 26"/>
            <p:cNvCxnSpPr>
              <a:cxnSpLocks noChangeShapeType="1"/>
              <a:stCxn id="29709" idx="5"/>
              <a:endCxn id="45073" idx="0"/>
            </p:cNvCxnSpPr>
            <p:nvPr/>
          </p:nvCxnSpPr>
          <p:spPr bwMode="auto">
            <a:xfrm rot="16200000" flipH="1">
              <a:off x="2821" y="2869"/>
              <a:ext cx="467" cy="419"/>
            </a:xfrm>
            <a:prstGeom prst="curvedConnector3">
              <a:avLst>
                <a:gd name="adj1" fmla="val 5374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26" name="AutoShape 27"/>
            <p:cNvCxnSpPr>
              <a:cxnSpLocks noChangeShapeType="1"/>
              <a:stCxn id="29704" idx="7"/>
              <a:endCxn id="45073" idx="2"/>
            </p:cNvCxnSpPr>
            <p:nvPr/>
          </p:nvCxnSpPr>
          <p:spPr bwMode="auto">
            <a:xfrm rot="-5400000">
              <a:off x="2893" y="3504"/>
              <a:ext cx="323" cy="419"/>
            </a:xfrm>
            <a:prstGeom prst="curvedConnector3">
              <a:avLst>
                <a:gd name="adj1" fmla="val 5541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27" name="AutoShape 28"/>
            <p:cNvCxnSpPr>
              <a:cxnSpLocks noChangeShapeType="1"/>
              <a:stCxn id="45073" idx="3"/>
              <a:endCxn id="29707" idx="2"/>
            </p:cNvCxnSpPr>
            <p:nvPr/>
          </p:nvCxnSpPr>
          <p:spPr bwMode="auto">
            <a:xfrm>
              <a:off x="3312" y="3432"/>
              <a:ext cx="3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28" name="AutoShape 29"/>
            <p:cNvCxnSpPr>
              <a:cxnSpLocks noChangeShapeType="1"/>
              <a:stCxn id="29707" idx="6"/>
              <a:endCxn id="45072" idx="1"/>
            </p:cNvCxnSpPr>
            <p:nvPr/>
          </p:nvCxnSpPr>
          <p:spPr bwMode="auto">
            <a:xfrm>
              <a:off x="3936" y="3432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29" name="AutoShape 30"/>
            <p:cNvCxnSpPr>
              <a:cxnSpLocks noChangeShapeType="1"/>
              <a:stCxn id="45072" idx="3"/>
              <a:endCxn id="29710" idx="4"/>
            </p:cNvCxnSpPr>
            <p:nvPr/>
          </p:nvCxnSpPr>
          <p:spPr bwMode="auto">
            <a:xfrm flipV="1">
              <a:off x="4368" y="2880"/>
              <a:ext cx="408" cy="552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30" name="AutoShape 31"/>
            <p:cNvCxnSpPr>
              <a:cxnSpLocks noChangeShapeType="1"/>
              <a:stCxn id="45072" idx="2"/>
              <a:endCxn id="29704" idx="6"/>
            </p:cNvCxnSpPr>
            <p:nvPr/>
          </p:nvCxnSpPr>
          <p:spPr bwMode="auto">
            <a:xfrm rot="5400000">
              <a:off x="3396" y="3036"/>
              <a:ext cx="408" cy="1440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31" name="AutoShape 32"/>
            <p:cNvCxnSpPr>
              <a:cxnSpLocks noChangeShapeType="1"/>
              <a:stCxn id="45071" idx="1"/>
              <a:endCxn id="29702" idx="0"/>
            </p:cNvCxnSpPr>
            <p:nvPr/>
          </p:nvCxnSpPr>
          <p:spPr bwMode="auto">
            <a:xfrm rot="10800000" flipV="1">
              <a:off x="888" y="2040"/>
              <a:ext cx="360" cy="600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32" name="AutoShape 33"/>
            <p:cNvCxnSpPr>
              <a:cxnSpLocks noChangeShapeType="1"/>
              <a:stCxn id="45071" idx="0"/>
              <a:endCxn id="29703" idx="2"/>
            </p:cNvCxnSpPr>
            <p:nvPr/>
          </p:nvCxnSpPr>
          <p:spPr bwMode="auto">
            <a:xfrm rot="-5400000">
              <a:off x="1788" y="1068"/>
              <a:ext cx="360" cy="1344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33" name="AutoShape 34"/>
            <p:cNvCxnSpPr>
              <a:cxnSpLocks noChangeShapeType="1"/>
              <a:stCxn id="29706" idx="2"/>
              <a:endCxn id="45071" idx="3"/>
            </p:cNvCxnSpPr>
            <p:nvPr/>
          </p:nvCxnSpPr>
          <p:spPr bwMode="auto">
            <a:xfrm rot="10800000">
              <a:off x="1344" y="2040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34" name="AutoShape 35"/>
            <p:cNvCxnSpPr>
              <a:cxnSpLocks noChangeShapeType="1"/>
              <a:stCxn id="29703" idx="3"/>
              <a:endCxn id="45070" idx="0"/>
            </p:cNvCxnSpPr>
            <p:nvPr/>
          </p:nvCxnSpPr>
          <p:spPr bwMode="auto">
            <a:xfrm rot="5400000">
              <a:off x="2352" y="1597"/>
              <a:ext cx="275" cy="371"/>
            </a:xfrm>
            <a:prstGeom prst="curvedConnector3">
              <a:avLst>
                <a:gd name="adj1" fmla="val 56366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35" name="AutoShape 36"/>
            <p:cNvCxnSpPr>
              <a:cxnSpLocks noChangeShapeType="1"/>
              <a:stCxn id="29709" idx="1"/>
              <a:endCxn id="45070" idx="2"/>
            </p:cNvCxnSpPr>
            <p:nvPr/>
          </p:nvCxnSpPr>
          <p:spPr bwMode="auto">
            <a:xfrm rot="5400000" flipH="1">
              <a:off x="2232" y="2232"/>
              <a:ext cx="515" cy="371"/>
            </a:xfrm>
            <a:prstGeom prst="curvedConnector3">
              <a:avLst>
                <a:gd name="adj1" fmla="val 53398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36" name="AutoShape 37"/>
            <p:cNvCxnSpPr>
              <a:cxnSpLocks noChangeShapeType="1"/>
              <a:stCxn id="45070" idx="1"/>
              <a:endCxn id="29706" idx="6"/>
            </p:cNvCxnSpPr>
            <p:nvPr/>
          </p:nvCxnSpPr>
          <p:spPr bwMode="auto">
            <a:xfrm rot="10800000">
              <a:off x="1920" y="2040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37" name="AutoShape 38"/>
            <p:cNvCxnSpPr>
              <a:cxnSpLocks noChangeShapeType="1"/>
              <a:stCxn id="45069" idx="2"/>
              <a:endCxn id="29709" idx="7"/>
            </p:cNvCxnSpPr>
            <p:nvPr/>
          </p:nvCxnSpPr>
          <p:spPr bwMode="auto">
            <a:xfrm rot="5400000">
              <a:off x="2797" y="2208"/>
              <a:ext cx="515" cy="419"/>
            </a:xfrm>
            <a:prstGeom prst="curvedConnector3">
              <a:avLst>
                <a:gd name="adj1" fmla="val 46602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38" name="AutoShape 39"/>
            <p:cNvCxnSpPr>
              <a:cxnSpLocks noChangeShapeType="1"/>
              <a:stCxn id="45069" idx="0"/>
              <a:endCxn id="29703" idx="5"/>
            </p:cNvCxnSpPr>
            <p:nvPr/>
          </p:nvCxnSpPr>
          <p:spPr bwMode="auto">
            <a:xfrm rot="5400000" flipH="1">
              <a:off x="2917" y="1573"/>
              <a:ext cx="275" cy="419"/>
            </a:xfrm>
            <a:prstGeom prst="curvedConnector3">
              <a:avLst>
                <a:gd name="adj1" fmla="val 4363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39" name="AutoShape 40"/>
            <p:cNvCxnSpPr>
              <a:cxnSpLocks noChangeShapeType="1"/>
              <a:stCxn id="29705" idx="2"/>
              <a:endCxn id="45069" idx="3"/>
            </p:cNvCxnSpPr>
            <p:nvPr/>
          </p:nvCxnSpPr>
          <p:spPr bwMode="auto">
            <a:xfrm rot="10800000">
              <a:off x="3312" y="2040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40" name="AutoShape 41"/>
            <p:cNvCxnSpPr>
              <a:cxnSpLocks noChangeShapeType="1"/>
              <a:stCxn id="29710" idx="0"/>
              <a:endCxn id="45075" idx="3"/>
            </p:cNvCxnSpPr>
            <p:nvPr/>
          </p:nvCxnSpPr>
          <p:spPr bwMode="auto">
            <a:xfrm rot="5400000" flipH="1">
              <a:off x="4272" y="2136"/>
              <a:ext cx="600" cy="408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41" name="AutoShape 42"/>
            <p:cNvCxnSpPr>
              <a:cxnSpLocks noChangeShapeType="1"/>
              <a:stCxn id="29703" idx="6"/>
              <a:endCxn id="45075" idx="0"/>
            </p:cNvCxnSpPr>
            <p:nvPr/>
          </p:nvCxnSpPr>
          <p:spPr bwMode="auto">
            <a:xfrm>
              <a:off x="2880" y="1560"/>
              <a:ext cx="1440" cy="360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42" name="AutoShape 43"/>
            <p:cNvCxnSpPr>
              <a:cxnSpLocks noChangeShapeType="1"/>
              <a:stCxn id="45075" idx="1"/>
              <a:endCxn id="29705" idx="6"/>
            </p:cNvCxnSpPr>
            <p:nvPr/>
          </p:nvCxnSpPr>
          <p:spPr bwMode="auto">
            <a:xfrm rot="10800000">
              <a:off x="3888" y="2040"/>
              <a:ext cx="3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5100" name="Rectangle 44"/>
            <p:cNvSpPr>
              <a:spLocks noChangeArrowheads="1"/>
            </p:cNvSpPr>
            <p:nvPr/>
          </p:nvSpPr>
          <p:spPr bwMode="auto">
            <a:xfrm>
              <a:off x="1056" y="3601"/>
              <a:ext cx="97" cy="24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744" name="AutoShape 45"/>
            <p:cNvCxnSpPr>
              <a:cxnSpLocks noChangeShapeType="1"/>
              <a:stCxn id="29708" idx="4"/>
              <a:endCxn id="45100" idx="3"/>
            </p:cNvCxnSpPr>
            <p:nvPr/>
          </p:nvCxnSpPr>
          <p:spPr bwMode="auto">
            <a:xfrm rot="5400000">
              <a:off x="1392" y="3312"/>
              <a:ext cx="168" cy="648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45" name="AutoShape 46"/>
            <p:cNvCxnSpPr>
              <a:cxnSpLocks noChangeShapeType="1"/>
              <a:stCxn id="45100" idx="1"/>
              <a:endCxn id="29702" idx="2"/>
            </p:cNvCxnSpPr>
            <p:nvPr/>
          </p:nvCxnSpPr>
          <p:spPr bwMode="auto">
            <a:xfrm rot="10800000">
              <a:off x="768" y="2760"/>
              <a:ext cx="288" cy="960"/>
            </a:xfrm>
            <a:prstGeom prst="curvedConnector3">
              <a:avLst>
                <a:gd name="adj1" fmla="val 1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46" name="AutoShape 47"/>
            <p:cNvCxnSpPr>
              <a:cxnSpLocks noChangeShapeType="1"/>
              <a:stCxn id="45100" idx="2"/>
              <a:endCxn id="29704" idx="3"/>
            </p:cNvCxnSpPr>
            <p:nvPr/>
          </p:nvCxnSpPr>
          <p:spPr bwMode="auto">
            <a:xfrm rot="16200000" flipH="1">
              <a:off x="1787" y="3157"/>
              <a:ext cx="205" cy="1571"/>
            </a:xfrm>
            <a:prstGeom prst="curvedConnector3">
              <a:avLst>
                <a:gd name="adj1" fmla="val 18731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5104" name="Rectangle 48"/>
            <p:cNvSpPr>
              <a:spLocks noChangeArrowheads="1"/>
            </p:cNvSpPr>
            <p:nvPr/>
          </p:nvSpPr>
          <p:spPr bwMode="auto">
            <a:xfrm>
              <a:off x="4559" y="1584"/>
              <a:ext cx="97" cy="24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748" name="AutoShape 49"/>
            <p:cNvCxnSpPr>
              <a:cxnSpLocks noChangeShapeType="1"/>
              <a:stCxn id="29705" idx="0"/>
              <a:endCxn id="45104" idx="1"/>
            </p:cNvCxnSpPr>
            <p:nvPr/>
          </p:nvCxnSpPr>
          <p:spPr bwMode="auto">
            <a:xfrm rot="-5400000">
              <a:off x="4056" y="1416"/>
              <a:ext cx="216" cy="792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49" name="AutoShape 50"/>
            <p:cNvCxnSpPr>
              <a:cxnSpLocks noChangeShapeType="1"/>
              <a:stCxn id="45104" idx="3"/>
              <a:endCxn id="29710" idx="6"/>
            </p:cNvCxnSpPr>
            <p:nvPr/>
          </p:nvCxnSpPr>
          <p:spPr bwMode="auto">
            <a:xfrm>
              <a:off x="4656" y="1704"/>
              <a:ext cx="240" cy="1056"/>
            </a:xfrm>
            <a:prstGeom prst="curvedConnector3">
              <a:avLst>
                <a:gd name="adj1" fmla="val 16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50" name="AutoShape 51"/>
            <p:cNvCxnSpPr>
              <a:cxnSpLocks noChangeShapeType="1"/>
              <a:stCxn id="45104" idx="0"/>
              <a:endCxn id="29703" idx="7"/>
            </p:cNvCxnSpPr>
            <p:nvPr/>
          </p:nvCxnSpPr>
          <p:spPr bwMode="auto">
            <a:xfrm rot="5400000" flipH="1">
              <a:off x="3672" y="648"/>
              <a:ext cx="109" cy="1763"/>
            </a:xfrm>
            <a:prstGeom prst="curvedConnector3">
              <a:avLst>
                <a:gd name="adj1" fmla="val 264222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5108" name="Rectangle 52"/>
            <p:cNvSpPr>
              <a:spLocks noChangeArrowheads="1"/>
            </p:cNvSpPr>
            <p:nvPr/>
          </p:nvSpPr>
          <p:spPr bwMode="auto">
            <a:xfrm>
              <a:off x="2256" y="2640"/>
              <a:ext cx="95" cy="24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752" name="AutoShape 53"/>
            <p:cNvCxnSpPr>
              <a:cxnSpLocks noChangeShapeType="1"/>
              <a:stCxn id="29706" idx="4"/>
              <a:endCxn id="45108" idx="1"/>
            </p:cNvCxnSpPr>
            <p:nvPr/>
          </p:nvCxnSpPr>
          <p:spPr bwMode="auto">
            <a:xfrm rot="16200000" flipH="1">
              <a:off x="1728" y="2232"/>
              <a:ext cx="600" cy="456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53" name="AutoShape 54"/>
            <p:cNvCxnSpPr>
              <a:cxnSpLocks noChangeShapeType="1"/>
              <a:stCxn id="45108" idx="3"/>
              <a:endCxn id="29709" idx="2"/>
            </p:cNvCxnSpPr>
            <p:nvPr/>
          </p:nvCxnSpPr>
          <p:spPr bwMode="auto">
            <a:xfrm>
              <a:off x="2352" y="2760"/>
              <a:ext cx="28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54" name="AutoShape 55"/>
            <p:cNvCxnSpPr>
              <a:cxnSpLocks noChangeShapeType="1"/>
              <a:stCxn id="45108" idx="3"/>
              <a:endCxn id="29703" idx="4"/>
            </p:cNvCxnSpPr>
            <p:nvPr/>
          </p:nvCxnSpPr>
          <p:spPr bwMode="auto">
            <a:xfrm flipV="1">
              <a:off x="2352" y="1680"/>
              <a:ext cx="408" cy="1080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5112" name="Rectangle 56"/>
            <p:cNvSpPr>
              <a:spLocks noChangeArrowheads="1"/>
            </p:cNvSpPr>
            <p:nvPr/>
          </p:nvSpPr>
          <p:spPr bwMode="auto">
            <a:xfrm>
              <a:off x="3216" y="2640"/>
              <a:ext cx="97" cy="24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756" name="AutoShape 57"/>
            <p:cNvCxnSpPr>
              <a:cxnSpLocks noChangeShapeType="1"/>
              <a:stCxn id="29707" idx="0"/>
              <a:endCxn id="45112" idx="3"/>
            </p:cNvCxnSpPr>
            <p:nvPr/>
          </p:nvCxnSpPr>
          <p:spPr bwMode="auto">
            <a:xfrm rot="5400000" flipH="1">
              <a:off x="3288" y="2784"/>
              <a:ext cx="552" cy="504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57" name="AutoShape 58"/>
            <p:cNvCxnSpPr>
              <a:cxnSpLocks noChangeShapeType="1"/>
              <a:stCxn id="45112" idx="1"/>
              <a:endCxn id="29709" idx="6"/>
            </p:cNvCxnSpPr>
            <p:nvPr/>
          </p:nvCxnSpPr>
          <p:spPr bwMode="auto">
            <a:xfrm rot="10800000">
              <a:off x="2880" y="2760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58" name="AutoShape 59"/>
            <p:cNvCxnSpPr>
              <a:cxnSpLocks noChangeShapeType="1"/>
              <a:stCxn id="45112" idx="1"/>
              <a:endCxn id="29704" idx="0"/>
            </p:cNvCxnSpPr>
            <p:nvPr/>
          </p:nvCxnSpPr>
          <p:spPr bwMode="auto">
            <a:xfrm rot="10800000" flipV="1">
              <a:off x="2760" y="2760"/>
              <a:ext cx="456" cy="1080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45116" name="Text Box 60"/>
          <p:cNvSpPr txBox="1">
            <a:spLocks noChangeArrowheads="1"/>
          </p:cNvSpPr>
          <p:nvPr/>
        </p:nvSpPr>
        <p:spPr bwMode="auto">
          <a:xfrm>
            <a:off x="5076825" y="0"/>
            <a:ext cx="3897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Petri Nets Background</a:t>
            </a:r>
          </a:p>
        </p:txBody>
      </p:sp>
      <p:sp>
        <p:nvSpPr>
          <p:cNvPr id="45117" name="Text Box 61"/>
          <p:cNvSpPr txBox="1">
            <a:spLocks noChangeArrowheads="1"/>
          </p:cNvSpPr>
          <p:nvPr/>
        </p:nvSpPr>
        <p:spPr bwMode="auto">
          <a:xfrm>
            <a:off x="5219700" y="1196975"/>
            <a:ext cx="3708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Bipartite graph:</a:t>
            </a:r>
          </a:p>
          <a:p>
            <a:pPr>
              <a:defRPr/>
            </a:pPr>
            <a:r>
              <a:rPr 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PLACES</a:t>
            </a: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 (round nodes)</a:t>
            </a:r>
          </a:p>
          <a:p>
            <a:pPr>
              <a:defRPr/>
            </a:pPr>
            <a:r>
              <a:rPr 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TRANSITIONS</a:t>
            </a: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 (boxes)</a:t>
            </a:r>
          </a:p>
        </p:txBody>
      </p:sp>
      <p:sp>
        <p:nvSpPr>
          <p:cNvPr id="45118" name="Text Box 62"/>
          <p:cNvSpPr txBox="1">
            <a:spLocks noChangeArrowheads="1"/>
          </p:cNvSpPr>
          <p:nvPr/>
        </p:nvSpPr>
        <p:spPr bwMode="auto">
          <a:xfrm>
            <a:off x="395288" y="6400800"/>
            <a:ext cx="677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Incidence matrix = Stoichiometry matrix = S</a:t>
            </a:r>
          </a:p>
        </p:txBody>
      </p:sp>
      <p:sp>
        <p:nvSpPr>
          <p:cNvPr id="45119" name="Text Box 63"/>
          <p:cNvSpPr txBox="1">
            <a:spLocks noChangeArrowheads="1"/>
          </p:cNvSpPr>
          <p:nvPr/>
        </p:nvSpPr>
        <p:spPr bwMode="auto">
          <a:xfrm>
            <a:off x="395288" y="3573463"/>
            <a:ext cx="85518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P-semiflow</a:t>
            </a: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: non-negative integer row vector v such that</a:t>
            </a:r>
          </a:p>
          <a:p>
            <a:pPr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                   v S = 0</a:t>
            </a:r>
          </a:p>
          <a:p>
            <a:pPr>
              <a:defRPr/>
            </a:pPr>
            <a:endParaRPr lang="it-IT"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  <a:p>
            <a:pPr>
              <a:defRPr/>
            </a:pPr>
            <a:r>
              <a:rPr lang="it-IT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T-semiflow</a:t>
            </a: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: non-negative integer column vector v with</a:t>
            </a:r>
          </a:p>
          <a:p>
            <a:pPr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                   S v = 0</a:t>
            </a:r>
          </a:p>
          <a:p>
            <a:pPr>
              <a:defRPr/>
            </a:pPr>
            <a:endParaRPr lang="it-IT"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  <a:p>
            <a:pPr>
              <a:defRPr/>
            </a:pPr>
            <a:r>
              <a:rPr lang="it-IT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Support of v</a:t>
            </a: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: set of places i (transitions) such that v_i&gt;0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5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16" grpId="0"/>
      <p:bldP spid="45117" grpId="0"/>
      <p:bldP spid="45118" grpId="0"/>
      <p:bldP spid="451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059113" y="260350"/>
            <a:ext cx="5915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Necessary conditions for persistence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47675" y="1277938"/>
            <a:ext cx="8469313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Let </a:t>
            </a:r>
            <a:r>
              <a:rPr lang="it-IT" sz="2800" i="1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r(x) </a:t>
            </a: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denote the vector of reaction rate</a:t>
            </a:r>
          </a:p>
          <a:p>
            <a:pPr>
              <a:buFontTx/>
              <a:buChar char="•"/>
              <a:defRPr/>
            </a:pPr>
            <a:endParaRPr lang="it-IT" sz="2800"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  <a:p>
            <a:pPr>
              <a:buFontTx/>
              <a:buChar char="•"/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We assume that for x&gt;&gt;0, r(x)&gt;&gt;0</a:t>
            </a:r>
          </a:p>
          <a:p>
            <a:pPr>
              <a:buFontTx/>
              <a:buChar char="•"/>
              <a:defRPr/>
            </a:pPr>
            <a:endParaRPr lang="it-IT" sz="2800"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  <a:p>
            <a:pPr>
              <a:buFontTx/>
              <a:buChar char="•"/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Under persistence, the average of r(x(t)) is </a:t>
            </a:r>
          </a:p>
          <a:p>
            <a:pPr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  strictly positive and belongs to the kernel of S </a:t>
            </a:r>
          </a:p>
          <a:p>
            <a:pPr>
              <a:defRPr/>
            </a:pPr>
            <a:endParaRPr lang="it-IT" sz="2800"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  <a:p>
            <a:pPr>
              <a:buFontTx/>
              <a:buChar char="•"/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Hence, Persistence implies existence of a</a:t>
            </a:r>
          </a:p>
          <a:p>
            <a:pPr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  T-semiflow whose support coincides with the</a:t>
            </a:r>
          </a:p>
          <a:p>
            <a:pPr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  set of all transitions. </a:t>
            </a:r>
          </a:p>
          <a:p>
            <a:pPr>
              <a:defRPr/>
            </a:pPr>
            <a:endParaRPr lang="it-IT" sz="2800"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  <a:p>
            <a:pPr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  This kind of net is called: </a:t>
            </a:r>
            <a:r>
              <a:rPr lang="it-IT" sz="32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CONSISTENT</a:t>
            </a: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  </a:t>
            </a:r>
            <a:endParaRPr lang="it-IT" sz="2800" i="1"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/>
          <p:cNvSpPr>
            <a:spLocks/>
          </p:cNvSpPr>
          <p:nvPr/>
        </p:nvSpPr>
        <p:spPr bwMode="auto">
          <a:xfrm>
            <a:off x="127000" y="1371600"/>
            <a:ext cx="5600700" cy="3035300"/>
          </a:xfrm>
          <a:custGeom>
            <a:avLst/>
            <a:gdLst/>
            <a:ahLst/>
            <a:cxnLst>
              <a:cxn ang="0">
                <a:pos x="16" y="960"/>
              </a:cxn>
              <a:cxn ang="0">
                <a:pos x="832" y="96"/>
              </a:cxn>
              <a:cxn ang="0">
                <a:pos x="1648" y="720"/>
              </a:cxn>
              <a:cxn ang="0">
                <a:pos x="2512" y="48"/>
              </a:cxn>
              <a:cxn ang="0">
                <a:pos x="3520" y="1008"/>
              </a:cxn>
              <a:cxn ang="0">
                <a:pos x="2560" y="1824"/>
              </a:cxn>
              <a:cxn ang="0">
                <a:pos x="1696" y="1200"/>
              </a:cxn>
              <a:cxn ang="0">
                <a:pos x="928" y="1872"/>
              </a:cxn>
              <a:cxn ang="0">
                <a:pos x="16" y="960"/>
              </a:cxn>
            </a:cxnLst>
            <a:rect l="0" t="0" r="r" b="b"/>
            <a:pathLst>
              <a:path w="3528" h="1912">
                <a:moveTo>
                  <a:pt x="16" y="960"/>
                </a:moveTo>
                <a:cubicBezTo>
                  <a:pt x="0" y="664"/>
                  <a:pt x="560" y="136"/>
                  <a:pt x="832" y="96"/>
                </a:cubicBezTo>
                <a:cubicBezTo>
                  <a:pt x="1104" y="56"/>
                  <a:pt x="1368" y="728"/>
                  <a:pt x="1648" y="720"/>
                </a:cubicBezTo>
                <a:cubicBezTo>
                  <a:pt x="1928" y="712"/>
                  <a:pt x="2200" y="0"/>
                  <a:pt x="2512" y="48"/>
                </a:cubicBezTo>
                <a:cubicBezTo>
                  <a:pt x="2824" y="96"/>
                  <a:pt x="3512" y="712"/>
                  <a:pt x="3520" y="1008"/>
                </a:cubicBezTo>
                <a:cubicBezTo>
                  <a:pt x="3528" y="1304"/>
                  <a:pt x="2864" y="1792"/>
                  <a:pt x="2560" y="1824"/>
                </a:cubicBezTo>
                <a:cubicBezTo>
                  <a:pt x="2256" y="1856"/>
                  <a:pt x="1968" y="1192"/>
                  <a:pt x="1696" y="1200"/>
                </a:cubicBezTo>
                <a:cubicBezTo>
                  <a:pt x="1424" y="1208"/>
                  <a:pt x="1216" y="1912"/>
                  <a:pt x="928" y="1872"/>
                </a:cubicBezTo>
                <a:cubicBezTo>
                  <a:pt x="640" y="1832"/>
                  <a:pt x="32" y="1256"/>
                  <a:pt x="16" y="960"/>
                </a:cubicBezTo>
                <a:close/>
              </a:path>
            </a:pathLst>
          </a:custGeom>
          <a:solidFill>
            <a:srgbClr val="FFCC00">
              <a:alpha val="50000"/>
            </a:srgbClr>
          </a:solidFill>
          <a:ln w="25400" cap="rnd" cmpd="sng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Freeform 3"/>
          <p:cNvSpPr>
            <a:spLocks/>
          </p:cNvSpPr>
          <p:nvPr/>
        </p:nvSpPr>
        <p:spPr bwMode="auto">
          <a:xfrm>
            <a:off x="1041400" y="660400"/>
            <a:ext cx="3759200" cy="1854200"/>
          </a:xfrm>
          <a:custGeom>
            <a:avLst/>
            <a:gdLst/>
            <a:ahLst/>
            <a:cxnLst>
              <a:cxn ang="0">
                <a:pos x="2224" y="784"/>
              </a:cxn>
              <a:cxn ang="0">
                <a:pos x="1360" y="112"/>
              </a:cxn>
              <a:cxn ang="0">
                <a:pos x="880" y="112"/>
              </a:cxn>
              <a:cxn ang="0">
                <a:pos x="64" y="784"/>
              </a:cxn>
              <a:cxn ang="0">
                <a:pos x="496" y="1120"/>
              </a:cxn>
              <a:cxn ang="0">
                <a:pos x="2080" y="1072"/>
              </a:cxn>
              <a:cxn ang="0">
                <a:pos x="2224" y="784"/>
              </a:cxn>
            </a:cxnLst>
            <a:rect l="0" t="0" r="r" b="b"/>
            <a:pathLst>
              <a:path w="2368" h="1168">
                <a:moveTo>
                  <a:pt x="2224" y="784"/>
                </a:moveTo>
                <a:cubicBezTo>
                  <a:pt x="2104" y="624"/>
                  <a:pt x="1584" y="224"/>
                  <a:pt x="1360" y="112"/>
                </a:cubicBezTo>
                <a:cubicBezTo>
                  <a:pt x="1136" y="0"/>
                  <a:pt x="1096" y="0"/>
                  <a:pt x="880" y="112"/>
                </a:cubicBezTo>
                <a:cubicBezTo>
                  <a:pt x="664" y="224"/>
                  <a:pt x="128" y="616"/>
                  <a:pt x="64" y="784"/>
                </a:cubicBezTo>
                <a:cubicBezTo>
                  <a:pt x="0" y="952"/>
                  <a:pt x="160" y="1072"/>
                  <a:pt x="496" y="1120"/>
                </a:cubicBezTo>
                <a:cubicBezTo>
                  <a:pt x="832" y="1168"/>
                  <a:pt x="1792" y="1120"/>
                  <a:pt x="2080" y="1072"/>
                </a:cubicBezTo>
                <a:cubicBezTo>
                  <a:pt x="2368" y="1024"/>
                  <a:pt x="2344" y="944"/>
                  <a:pt x="2224" y="784"/>
                </a:cubicBezTo>
                <a:close/>
              </a:path>
            </a:pathLst>
          </a:custGeom>
          <a:solidFill>
            <a:srgbClr val="FFCC99">
              <a:alpha val="50000"/>
            </a:srgbClr>
          </a:solidFill>
          <a:ln w="25400" cap="rnd" cmpd="sng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990600" y="3441700"/>
            <a:ext cx="3670300" cy="1600200"/>
          </a:xfrm>
          <a:custGeom>
            <a:avLst/>
            <a:gdLst/>
            <a:ahLst/>
            <a:cxnLst>
              <a:cxn ang="0">
                <a:pos x="96" y="280"/>
              </a:cxn>
              <a:cxn ang="0">
                <a:pos x="768" y="904"/>
              </a:cxn>
              <a:cxn ang="0">
                <a:pos x="1488" y="904"/>
              </a:cxn>
              <a:cxn ang="0">
                <a:pos x="2304" y="280"/>
              </a:cxn>
              <a:cxn ang="0">
                <a:pos x="1536" y="40"/>
              </a:cxn>
              <a:cxn ang="0">
                <a:pos x="816" y="40"/>
              </a:cxn>
              <a:cxn ang="0">
                <a:pos x="192" y="88"/>
              </a:cxn>
              <a:cxn ang="0">
                <a:pos x="96" y="280"/>
              </a:cxn>
            </a:cxnLst>
            <a:rect l="0" t="0" r="r" b="b"/>
            <a:pathLst>
              <a:path w="2312" h="1008">
                <a:moveTo>
                  <a:pt x="96" y="280"/>
                </a:moveTo>
                <a:cubicBezTo>
                  <a:pt x="192" y="416"/>
                  <a:pt x="536" y="800"/>
                  <a:pt x="768" y="904"/>
                </a:cubicBezTo>
                <a:cubicBezTo>
                  <a:pt x="1000" y="1008"/>
                  <a:pt x="1232" y="1008"/>
                  <a:pt x="1488" y="904"/>
                </a:cubicBezTo>
                <a:cubicBezTo>
                  <a:pt x="1744" y="800"/>
                  <a:pt x="2296" y="424"/>
                  <a:pt x="2304" y="280"/>
                </a:cubicBezTo>
                <a:cubicBezTo>
                  <a:pt x="2312" y="136"/>
                  <a:pt x="1784" y="80"/>
                  <a:pt x="1536" y="40"/>
                </a:cubicBezTo>
                <a:cubicBezTo>
                  <a:pt x="1288" y="0"/>
                  <a:pt x="1040" y="32"/>
                  <a:pt x="816" y="40"/>
                </a:cubicBezTo>
                <a:cubicBezTo>
                  <a:pt x="592" y="48"/>
                  <a:pt x="312" y="48"/>
                  <a:pt x="192" y="88"/>
                </a:cubicBezTo>
                <a:cubicBezTo>
                  <a:pt x="72" y="128"/>
                  <a:pt x="0" y="144"/>
                  <a:pt x="96" y="280"/>
                </a:cubicBezTo>
                <a:close/>
              </a:path>
            </a:pathLst>
          </a:custGeom>
          <a:solidFill>
            <a:srgbClr val="B2B2B2">
              <a:alpha val="50000"/>
            </a:srgbClr>
          </a:solidFill>
          <a:ln w="25400" cap="rnd" cmpd="sng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9" name="Text Box 5" descr="Tela"/>
          <p:cNvSpPr txBox="1">
            <a:spLocks noChangeArrowheads="1"/>
          </p:cNvSpPr>
          <p:nvPr/>
        </p:nvSpPr>
        <p:spPr bwMode="auto">
          <a:xfrm>
            <a:off x="3413125" y="14288"/>
            <a:ext cx="5730875" cy="64135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Petri Net approach to persistence</a:t>
            </a:r>
            <a:endParaRPr lang="it-IT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600" y="1066800"/>
            <a:ext cx="5334000" cy="3733800"/>
            <a:chOff x="768" y="1440"/>
            <a:chExt cx="4128" cy="2640"/>
          </a:xfrm>
        </p:grpSpPr>
        <p:sp>
          <p:nvSpPr>
            <p:cNvPr id="31752" name="Oval 7"/>
            <p:cNvSpPr>
              <a:spLocks noChangeArrowheads="1"/>
            </p:cNvSpPr>
            <p:nvPr/>
          </p:nvSpPr>
          <p:spPr bwMode="auto">
            <a:xfrm>
              <a:off x="768" y="2640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S0</a:t>
              </a:r>
              <a:endParaRPr lang="it-IT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3" name="Oval 8"/>
            <p:cNvSpPr>
              <a:spLocks noChangeArrowheads="1"/>
            </p:cNvSpPr>
            <p:nvPr/>
          </p:nvSpPr>
          <p:spPr bwMode="auto">
            <a:xfrm>
              <a:off x="2640" y="1440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it-IT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4" name="Oval 9"/>
            <p:cNvSpPr>
              <a:spLocks noChangeArrowheads="1"/>
            </p:cNvSpPr>
            <p:nvPr/>
          </p:nvSpPr>
          <p:spPr bwMode="auto">
            <a:xfrm>
              <a:off x="2640" y="3840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it-IT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5" name="Oval 10"/>
            <p:cNvSpPr>
              <a:spLocks noChangeArrowheads="1"/>
            </p:cNvSpPr>
            <p:nvPr/>
          </p:nvSpPr>
          <p:spPr bwMode="auto">
            <a:xfrm>
              <a:off x="3648" y="1920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FS2</a:t>
              </a:r>
              <a:endParaRPr lang="it-IT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6" name="Oval 11"/>
            <p:cNvSpPr>
              <a:spLocks noChangeArrowheads="1"/>
            </p:cNvSpPr>
            <p:nvPr/>
          </p:nvSpPr>
          <p:spPr bwMode="auto">
            <a:xfrm>
              <a:off x="1680" y="1920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FS1</a:t>
              </a:r>
              <a:endParaRPr lang="it-IT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7" name="Oval 12"/>
            <p:cNvSpPr>
              <a:spLocks noChangeArrowheads="1"/>
            </p:cNvSpPr>
            <p:nvPr/>
          </p:nvSpPr>
          <p:spPr bwMode="auto">
            <a:xfrm>
              <a:off x="3696" y="3312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ES1</a:t>
              </a:r>
              <a:endParaRPr lang="it-IT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8" name="Oval 13"/>
            <p:cNvSpPr>
              <a:spLocks noChangeArrowheads="1"/>
            </p:cNvSpPr>
            <p:nvPr/>
          </p:nvSpPr>
          <p:spPr bwMode="auto">
            <a:xfrm>
              <a:off x="1680" y="3312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ES0</a:t>
              </a:r>
              <a:endParaRPr lang="it-IT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9" name="Oval 14"/>
            <p:cNvSpPr>
              <a:spLocks noChangeArrowheads="1"/>
            </p:cNvSpPr>
            <p:nvPr/>
          </p:nvSpPr>
          <p:spPr bwMode="auto">
            <a:xfrm>
              <a:off x="2640" y="2640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S1</a:t>
              </a:r>
              <a:endParaRPr lang="it-IT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0" name="Oval 15"/>
            <p:cNvSpPr>
              <a:spLocks noChangeArrowheads="1"/>
            </p:cNvSpPr>
            <p:nvPr/>
          </p:nvSpPr>
          <p:spPr bwMode="auto">
            <a:xfrm>
              <a:off x="4656" y="2640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S2</a:t>
              </a:r>
              <a:endParaRPr lang="it-IT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20" name="Rectangle 16"/>
            <p:cNvSpPr>
              <a:spLocks noChangeArrowheads="1"/>
            </p:cNvSpPr>
            <p:nvPr/>
          </p:nvSpPr>
          <p:spPr bwMode="auto">
            <a:xfrm>
              <a:off x="1248" y="3312"/>
              <a:ext cx="96" cy="24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21" name="Rectangle 17"/>
            <p:cNvSpPr>
              <a:spLocks noChangeArrowheads="1"/>
            </p:cNvSpPr>
            <p:nvPr/>
          </p:nvSpPr>
          <p:spPr bwMode="auto">
            <a:xfrm>
              <a:off x="3217" y="1920"/>
              <a:ext cx="97" cy="239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22" name="Rectangle 18"/>
            <p:cNvSpPr>
              <a:spLocks noChangeArrowheads="1"/>
            </p:cNvSpPr>
            <p:nvPr/>
          </p:nvSpPr>
          <p:spPr bwMode="auto">
            <a:xfrm>
              <a:off x="2256" y="1920"/>
              <a:ext cx="96" cy="239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23" name="Rectangle 19"/>
            <p:cNvSpPr>
              <a:spLocks noChangeArrowheads="1"/>
            </p:cNvSpPr>
            <p:nvPr/>
          </p:nvSpPr>
          <p:spPr bwMode="auto">
            <a:xfrm>
              <a:off x="1248" y="1920"/>
              <a:ext cx="96" cy="239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24" name="Rectangle 20"/>
            <p:cNvSpPr>
              <a:spLocks noChangeArrowheads="1"/>
            </p:cNvSpPr>
            <p:nvPr/>
          </p:nvSpPr>
          <p:spPr bwMode="auto">
            <a:xfrm>
              <a:off x="4272" y="3312"/>
              <a:ext cx="96" cy="24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25" name="Rectangle 21"/>
            <p:cNvSpPr>
              <a:spLocks noChangeArrowheads="1"/>
            </p:cNvSpPr>
            <p:nvPr/>
          </p:nvSpPr>
          <p:spPr bwMode="auto">
            <a:xfrm>
              <a:off x="3217" y="3312"/>
              <a:ext cx="97" cy="24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26" name="Rectangle 22"/>
            <p:cNvSpPr>
              <a:spLocks noChangeArrowheads="1"/>
            </p:cNvSpPr>
            <p:nvPr/>
          </p:nvSpPr>
          <p:spPr bwMode="auto">
            <a:xfrm>
              <a:off x="2256" y="3312"/>
              <a:ext cx="96" cy="24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27" name="Rectangle 23"/>
            <p:cNvSpPr>
              <a:spLocks noChangeArrowheads="1"/>
            </p:cNvSpPr>
            <p:nvPr/>
          </p:nvSpPr>
          <p:spPr bwMode="auto">
            <a:xfrm>
              <a:off x="4272" y="1920"/>
              <a:ext cx="96" cy="239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769" name="AutoShape 24"/>
            <p:cNvCxnSpPr>
              <a:cxnSpLocks noChangeShapeType="1"/>
              <a:stCxn id="31752" idx="4"/>
              <a:endCxn id="47120" idx="1"/>
            </p:cNvCxnSpPr>
            <p:nvPr/>
          </p:nvCxnSpPr>
          <p:spPr bwMode="auto">
            <a:xfrm rot="16200000" flipH="1">
              <a:off x="792" y="2976"/>
              <a:ext cx="552" cy="360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70" name="AutoShape 25"/>
            <p:cNvCxnSpPr>
              <a:cxnSpLocks noChangeShapeType="1"/>
              <a:stCxn id="31754" idx="2"/>
              <a:endCxn id="47120" idx="2"/>
            </p:cNvCxnSpPr>
            <p:nvPr/>
          </p:nvCxnSpPr>
          <p:spPr bwMode="auto">
            <a:xfrm rot="10800000">
              <a:off x="1296" y="3552"/>
              <a:ext cx="1344" cy="408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71" name="AutoShape 26"/>
            <p:cNvCxnSpPr>
              <a:cxnSpLocks noChangeShapeType="1"/>
              <a:stCxn id="31758" idx="6"/>
              <a:endCxn id="47126" idx="1"/>
            </p:cNvCxnSpPr>
            <p:nvPr/>
          </p:nvCxnSpPr>
          <p:spPr bwMode="auto">
            <a:xfrm>
              <a:off x="1920" y="3432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72" name="AutoShape 27"/>
            <p:cNvCxnSpPr>
              <a:cxnSpLocks noChangeShapeType="1"/>
              <a:stCxn id="47126" idx="0"/>
              <a:endCxn id="31759" idx="3"/>
            </p:cNvCxnSpPr>
            <p:nvPr/>
          </p:nvCxnSpPr>
          <p:spPr bwMode="auto">
            <a:xfrm rot="-5400000">
              <a:off x="2256" y="2893"/>
              <a:ext cx="467" cy="371"/>
            </a:xfrm>
            <a:prstGeom prst="curvedConnector3">
              <a:avLst>
                <a:gd name="adj1" fmla="val 4625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73" name="AutoShape 28"/>
            <p:cNvCxnSpPr>
              <a:cxnSpLocks noChangeShapeType="1"/>
              <a:stCxn id="47126" idx="2"/>
              <a:endCxn id="31754" idx="1"/>
            </p:cNvCxnSpPr>
            <p:nvPr/>
          </p:nvCxnSpPr>
          <p:spPr bwMode="auto">
            <a:xfrm rot="16200000" flipH="1">
              <a:off x="2328" y="3528"/>
              <a:ext cx="323" cy="371"/>
            </a:xfrm>
            <a:prstGeom prst="curvedConnector3">
              <a:avLst>
                <a:gd name="adj1" fmla="val 44583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74" name="AutoShape 29"/>
            <p:cNvCxnSpPr>
              <a:cxnSpLocks noChangeShapeType="1"/>
              <a:stCxn id="47120" idx="3"/>
              <a:endCxn id="31758" idx="2"/>
            </p:cNvCxnSpPr>
            <p:nvPr/>
          </p:nvCxnSpPr>
          <p:spPr bwMode="auto">
            <a:xfrm>
              <a:off x="1344" y="3432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75" name="AutoShape 30"/>
            <p:cNvCxnSpPr>
              <a:cxnSpLocks noChangeShapeType="1"/>
              <a:stCxn id="31759" idx="5"/>
              <a:endCxn id="47125" idx="0"/>
            </p:cNvCxnSpPr>
            <p:nvPr/>
          </p:nvCxnSpPr>
          <p:spPr bwMode="auto">
            <a:xfrm rot="16200000" flipH="1">
              <a:off x="2821" y="2869"/>
              <a:ext cx="467" cy="419"/>
            </a:xfrm>
            <a:prstGeom prst="curvedConnector3">
              <a:avLst>
                <a:gd name="adj1" fmla="val 5374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76" name="AutoShape 31"/>
            <p:cNvCxnSpPr>
              <a:cxnSpLocks noChangeShapeType="1"/>
              <a:stCxn id="31754" idx="7"/>
              <a:endCxn id="47125" idx="2"/>
            </p:cNvCxnSpPr>
            <p:nvPr/>
          </p:nvCxnSpPr>
          <p:spPr bwMode="auto">
            <a:xfrm rot="-5400000">
              <a:off x="2893" y="3504"/>
              <a:ext cx="323" cy="419"/>
            </a:xfrm>
            <a:prstGeom prst="curvedConnector3">
              <a:avLst>
                <a:gd name="adj1" fmla="val 5541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77" name="AutoShape 32"/>
            <p:cNvCxnSpPr>
              <a:cxnSpLocks noChangeShapeType="1"/>
              <a:stCxn id="47125" idx="3"/>
              <a:endCxn id="31757" idx="2"/>
            </p:cNvCxnSpPr>
            <p:nvPr/>
          </p:nvCxnSpPr>
          <p:spPr bwMode="auto">
            <a:xfrm>
              <a:off x="3312" y="3432"/>
              <a:ext cx="3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78" name="AutoShape 33"/>
            <p:cNvCxnSpPr>
              <a:cxnSpLocks noChangeShapeType="1"/>
              <a:stCxn id="31757" idx="6"/>
              <a:endCxn id="47124" idx="1"/>
            </p:cNvCxnSpPr>
            <p:nvPr/>
          </p:nvCxnSpPr>
          <p:spPr bwMode="auto">
            <a:xfrm>
              <a:off x="3936" y="3432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79" name="AutoShape 34"/>
            <p:cNvCxnSpPr>
              <a:cxnSpLocks noChangeShapeType="1"/>
              <a:stCxn id="47124" idx="3"/>
              <a:endCxn id="31760" idx="4"/>
            </p:cNvCxnSpPr>
            <p:nvPr/>
          </p:nvCxnSpPr>
          <p:spPr bwMode="auto">
            <a:xfrm flipV="1">
              <a:off x="4368" y="2880"/>
              <a:ext cx="408" cy="552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80" name="AutoShape 35"/>
            <p:cNvCxnSpPr>
              <a:cxnSpLocks noChangeShapeType="1"/>
              <a:stCxn id="47124" idx="2"/>
              <a:endCxn id="31754" idx="6"/>
            </p:cNvCxnSpPr>
            <p:nvPr/>
          </p:nvCxnSpPr>
          <p:spPr bwMode="auto">
            <a:xfrm rot="5400000">
              <a:off x="3396" y="3036"/>
              <a:ext cx="408" cy="1440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81" name="AutoShape 36"/>
            <p:cNvCxnSpPr>
              <a:cxnSpLocks noChangeShapeType="1"/>
              <a:stCxn id="47123" idx="1"/>
              <a:endCxn id="31752" idx="0"/>
            </p:cNvCxnSpPr>
            <p:nvPr/>
          </p:nvCxnSpPr>
          <p:spPr bwMode="auto">
            <a:xfrm rot="10800000" flipV="1">
              <a:off x="888" y="2040"/>
              <a:ext cx="360" cy="600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82" name="AutoShape 37"/>
            <p:cNvCxnSpPr>
              <a:cxnSpLocks noChangeShapeType="1"/>
              <a:stCxn id="47123" idx="0"/>
              <a:endCxn id="31753" idx="2"/>
            </p:cNvCxnSpPr>
            <p:nvPr/>
          </p:nvCxnSpPr>
          <p:spPr bwMode="auto">
            <a:xfrm rot="-5400000">
              <a:off x="1788" y="1068"/>
              <a:ext cx="360" cy="1344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83" name="AutoShape 38"/>
            <p:cNvCxnSpPr>
              <a:cxnSpLocks noChangeShapeType="1"/>
              <a:stCxn id="31756" idx="2"/>
              <a:endCxn id="47123" idx="3"/>
            </p:cNvCxnSpPr>
            <p:nvPr/>
          </p:nvCxnSpPr>
          <p:spPr bwMode="auto">
            <a:xfrm rot="10800000">
              <a:off x="1344" y="2040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84" name="AutoShape 39"/>
            <p:cNvCxnSpPr>
              <a:cxnSpLocks noChangeShapeType="1"/>
              <a:stCxn id="31753" idx="3"/>
              <a:endCxn id="47122" idx="0"/>
            </p:cNvCxnSpPr>
            <p:nvPr/>
          </p:nvCxnSpPr>
          <p:spPr bwMode="auto">
            <a:xfrm rot="5400000">
              <a:off x="2352" y="1597"/>
              <a:ext cx="275" cy="371"/>
            </a:xfrm>
            <a:prstGeom prst="curvedConnector3">
              <a:avLst>
                <a:gd name="adj1" fmla="val 56366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85" name="AutoShape 40"/>
            <p:cNvCxnSpPr>
              <a:cxnSpLocks noChangeShapeType="1"/>
              <a:stCxn id="31759" idx="1"/>
              <a:endCxn id="47122" idx="2"/>
            </p:cNvCxnSpPr>
            <p:nvPr/>
          </p:nvCxnSpPr>
          <p:spPr bwMode="auto">
            <a:xfrm rot="5400000" flipH="1">
              <a:off x="2232" y="2232"/>
              <a:ext cx="515" cy="371"/>
            </a:xfrm>
            <a:prstGeom prst="curvedConnector3">
              <a:avLst>
                <a:gd name="adj1" fmla="val 53398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86" name="AutoShape 41"/>
            <p:cNvCxnSpPr>
              <a:cxnSpLocks noChangeShapeType="1"/>
              <a:stCxn id="47122" idx="1"/>
              <a:endCxn id="31756" idx="6"/>
            </p:cNvCxnSpPr>
            <p:nvPr/>
          </p:nvCxnSpPr>
          <p:spPr bwMode="auto">
            <a:xfrm rot="10800000">
              <a:off x="1920" y="2040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87" name="AutoShape 42"/>
            <p:cNvCxnSpPr>
              <a:cxnSpLocks noChangeShapeType="1"/>
              <a:stCxn id="47121" idx="2"/>
              <a:endCxn id="31759" idx="7"/>
            </p:cNvCxnSpPr>
            <p:nvPr/>
          </p:nvCxnSpPr>
          <p:spPr bwMode="auto">
            <a:xfrm rot="5400000">
              <a:off x="2797" y="2208"/>
              <a:ext cx="515" cy="419"/>
            </a:xfrm>
            <a:prstGeom prst="curvedConnector3">
              <a:avLst>
                <a:gd name="adj1" fmla="val 46602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88" name="AutoShape 43"/>
            <p:cNvCxnSpPr>
              <a:cxnSpLocks noChangeShapeType="1"/>
              <a:stCxn id="47121" idx="0"/>
              <a:endCxn id="31753" idx="5"/>
            </p:cNvCxnSpPr>
            <p:nvPr/>
          </p:nvCxnSpPr>
          <p:spPr bwMode="auto">
            <a:xfrm rot="5400000" flipH="1">
              <a:off x="2917" y="1573"/>
              <a:ext cx="275" cy="419"/>
            </a:xfrm>
            <a:prstGeom prst="curvedConnector3">
              <a:avLst>
                <a:gd name="adj1" fmla="val 4363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89" name="AutoShape 44"/>
            <p:cNvCxnSpPr>
              <a:cxnSpLocks noChangeShapeType="1"/>
              <a:stCxn id="31755" idx="2"/>
              <a:endCxn id="47121" idx="3"/>
            </p:cNvCxnSpPr>
            <p:nvPr/>
          </p:nvCxnSpPr>
          <p:spPr bwMode="auto">
            <a:xfrm rot="10800000">
              <a:off x="3312" y="2040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90" name="AutoShape 45"/>
            <p:cNvCxnSpPr>
              <a:cxnSpLocks noChangeShapeType="1"/>
              <a:stCxn id="31760" idx="0"/>
              <a:endCxn id="47127" idx="3"/>
            </p:cNvCxnSpPr>
            <p:nvPr/>
          </p:nvCxnSpPr>
          <p:spPr bwMode="auto">
            <a:xfrm rot="5400000" flipH="1">
              <a:off x="4272" y="2136"/>
              <a:ext cx="600" cy="408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91" name="AutoShape 46"/>
            <p:cNvCxnSpPr>
              <a:cxnSpLocks noChangeShapeType="1"/>
              <a:stCxn id="31753" idx="6"/>
              <a:endCxn id="47127" idx="0"/>
            </p:cNvCxnSpPr>
            <p:nvPr/>
          </p:nvCxnSpPr>
          <p:spPr bwMode="auto">
            <a:xfrm>
              <a:off x="2880" y="1560"/>
              <a:ext cx="1440" cy="360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92" name="AutoShape 47"/>
            <p:cNvCxnSpPr>
              <a:cxnSpLocks noChangeShapeType="1"/>
              <a:stCxn id="47127" idx="1"/>
              <a:endCxn id="31755" idx="6"/>
            </p:cNvCxnSpPr>
            <p:nvPr/>
          </p:nvCxnSpPr>
          <p:spPr bwMode="auto">
            <a:xfrm rot="10800000">
              <a:off x="3888" y="2040"/>
              <a:ext cx="3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7152" name="Rectangle 48"/>
            <p:cNvSpPr>
              <a:spLocks noChangeArrowheads="1"/>
            </p:cNvSpPr>
            <p:nvPr/>
          </p:nvSpPr>
          <p:spPr bwMode="auto">
            <a:xfrm>
              <a:off x="1055" y="3600"/>
              <a:ext cx="97" cy="24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794" name="AutoShape 49"/>
            <p:cNvCxnSpPr>
              <a:cxnSpLocks noChangeShapeType="1"/>
              <a:stCxn id="31758" idx="4"/>
              <a:endCxn id="47152" idx="3"/>
            </p:cNvCxnSpPr>
            <p:nvPr/>
          </p:nvCxnSpPr>
          <p:spPr bwMode="auto">
            <a:xfrm rot="5400000">
              <a:off x="1392" y="3312"/>
              <a:ext cx="168" cy="648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95" name="AutoShape 50"/>
            <p:cNvCxnSpPr>
              <a:cxnSpLocks noChangeShapeType="1"/>
              <a:stCxn id="47152" idx="1"/>
              <a:endCxn id="31752" idx="2"/>
            </p:cNvCxnSpPr>
            <p:nvPr/>
          </p:nvCxnSpPr>
          <p:spPr bwMode="auto">
            <a:xfrm rot="10800000">
              <a:off x="768" y="2760"/>
              <a:ext cx="288" cy="960"/>
            </a:xfrm>
            <a:prstGeom prst="curvedConnector3">
              <a:avLst>
                <a:gd name="adj1" fmla="val 1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96" name="AutoShape 51"/>
            <p:cNvCxnSpPr>
              <a:cxnSpLocks noChangeShapeType="1"/>
              <a:stCxn id="47152" idx="2"/>
              <a:endCxn id="31754" idx="3"/>
            </p:cNvCxnSpPr>
            <p:nvPr/>
          </p:nvCxnSpPr>
          <p:spPr bwMode="auto">
            <a:xfrm rot="16200000" flipH="1">
              <a:off x="1787" y="3157"/>
              <a:ext cx="205" cy="1571"/>
            </a:xfrm>
            <a:prstGeom prst="curvedConnector3">
              <a:avLst>
                <a:gd name="adj1" fmla="val 18731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7156" name="Rectangle 52"/>
            <p:cNvSpPr>
              <a:spLocks noChangeArrowheads="1"/>
            </p:cNvSpPr>
            <p:nvPr/>
          </p:nvSpPr>
          <p:spPr bwMode="auto">
            <a:xfrm>
              <a:off x="4561" y="1584"/>
              <a:ext cx="96" cy="24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798" name="AutoShape 53"/>
            <p:cNvCxnSpPr>
              <a:cxnSpLocks noChangeShapeType="1"/>
              <a:stCxn id="31755" idx="0"/>
              <a:endCxn id="47156" idx="1"/>
            </p:cNvCxnSpPr>
            <p:nvPr/>
          </p:nvCxnSpPr>
          <p:spPr bwMode="auto">
            <a:xfrm rot="-5400000">
              <a:off x="4056" y="1416"/>
              <a:ext cx="216" cy="792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99" name="AutoShape 54"/>
            <p:cNvCxnSpPr>
              <a:cxnSpLocks noChangeShapeType="1"/>
              <a:stCxn id="47156" idx="3"/>
              <a:endCxn id="31760" idx="6"/>
            </p:cNvCxnSpPr>
            <p:nvPr/>
          </p:nvCxnSpPr>
          <p:spPr bwMode="auto">
            <a:xfrm>
              <a:off x="4656" y="1704"/>
              <a:ext cx="240" cy="1056"/>
            </a:xfrm>
            <a:prstGeom prst="curvedConnector3">
              <a:avLst>
                <a:gd name="adj1" fmla="val 16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800" name="AutoShape 55"/>
            <p:cNvCxnSpPr>
              <a:cxnSpLocks noChangeShapeType="1"/>
              <a:stCxn id="47156" idx="0"/>
              <a:endCxn id="31753" idx="7"/>
            </p:cNvCxnSpPr>
            <p:nvPr/>
          </p:nvCxnSpPr>
          <p:spPr bwMode="auto">
            <a:xfrm rot="5400000" flipH="1">
              <a:off x="3672" y="648"/>
              <a:ext cx="109" cy="1763"/>
            </a:xfrm>
            <a:prstGeom prst="curvedConnector3">
              <a:avLst>
                <a:gd name="adj1" fmla="val 264222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7160" name="Rectangle 56"/>
            <p:cNvSpPr>
              <a:spLocks noChangeArrowheads="1"/>
            </p:cNvSpPr>
            <p:nvPr/>
          </p:nvSpPr>
          <p:spPr bwMode="auto">
            <a:xfrm>
              <a:off x="2256" y="2640"/>
              <a:ext cx="96" cy="24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802" name="AutoShape 57"/>
            <p:cNvCxnSpPr>
              <a:cxnSpLocks noChangeShapeType="1"/>
              <a:stCxn id="31756" idx="4"/>
              <a:endCxn id="47160" idx="1"/>
            </p:cNvCxnSpPr>
            <p:nvPr/>
          </p:nvCxnSpPr>
          <p:spPr bwMode="auto">
            <a:xfrm rot="16200000" flipH="1">
              <a:off x="1728" y="2232"/>
              <a:ext cx="600" cy="456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803" name="AutoShape 58"/>
            <p:cNvCxnSpPr>
              <a:cxnSpLocks noChangeShapeType="1"/>
              <a:stCxn id="47160" idx="3"/>
              <a:endCxn id="31759" idx="2"/>
            </p:cNvCxnSpPr>
            <p:nvPr/>
          </p:nvCxnSpPr>
          <p:spPr bwMode="auto">
            <a:xfrm>
              <a:off x="2352" y="2760"/>
              <a:ext cx="28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804" name="AutoShape 59"/>
            <p:cNvCxnSpPr>
              <a:cxnSpLocks noChangeShapeType="1"/>
              <a:stCxn id="47160" idx="3"/>
              <a:endCxn id="31753" idx="4"/>
            </p:cNvCxnSpPr>
            <p:nvPr/>
          </p:nvCxnSpPr>
          <p:spPr bwMode="auto">
            <a:xfrm flipV="1">
              <a:off x="2352" y="1680"/>
              <a:ext cx="408" cy="1080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7164" name="Rectangle 60"/>
            <p:cNvSpPr>
              <a:spLocks noChangeArrowheads="1"/>
            </p:cNvSpPr>
            <p:nvPr/>
          </p:nvSpPr>
          <p:spPr bwMode="auto">
            <a:xfrm>
              <a:off x="3217" y="2640"/>
              <a:ext cx="97" cy="24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806" name="AutoShape 61"/>
            <p:cNvCxnSpPr>
              <a:cxnSpLocks noChangeShapeType="1"/>
              <a:stCxn id="31757" idx="0"/>
              <a:endCxn id="47164" idx="3"/>
            </p:cNvCxnSpPr>
            <p:nvPr/>
          </p:nvCxnSpPr>
          <p:spPr bwMode="auto">
            <a:xfrm rot="5400000" flipH="1">
              <a:off x="3288" y="2784"/>
              <a:ext cx="552" cy="504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807" name="AutoShape 62"/>
            <p:cNvCxnSpPr>
              <a:cxnSpLocks noChangeShapeType="1"/>
              <a:stCxn id="47164" idx="1"/>
              <a:endCxn id="31759" idx="6"/>
            </p:cNvCxnSpPr>
            <p:nvPr/>
          </p:nvCxnSpPr>
          <p:spPr bwMode="auto">
            <a:xfrm rot="10800000">
              <a:off x="2880" y="2760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808" name="AutoShape 63"/>
            <p:cNvCxnSpPr>
              <a:cxnSpLocks noChangeShapeType="1"/>
              <a:stCxn id="47164" idx="1"/>
              <a:endCxn id="31754" idx="0"/>
            </p:cNvCxnSpPr>
            <p:nvPr/>
          </p:nvCxnSpPr>
          <p:spPr bwMode="auto">
            <a:xfrm rot="10800000" flipV="1">
              <a:off x="2760" y="2760"/>
              <a:ext cx="456" cy="1080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47168" name="Text Box 64"/>
          <p:cNvSpPr txBox="1">
            <a:spLocks noChangeArrowheads="1"/>
          </p:cNvSpPr>
          <p:nvPr/>
        </p:nvSpPr>
        <p:spPr bwMode="auto">
          <a:xfrm>
            <a:off x="4500563" y="4652963"/>
            <a:ext cx="4529137" cy="1860550"/>
          </a:xfrm>
          <a:prstGeom prst="rect">
            <a:avLst/>
          </a:pr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 w="444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i="1">
                <a:solidFill>
                  <a:srgbClr val="000000"/>
                </a:solidFill>
                <a:latin typeface="Times New Roman" pitchFamily="18" charset="0"/>
              </a:rPr>
              <a:t>Assume that x(t</a:t>
            </a:r>
            <a:r>
              <a:rPr lang="en-US" sz="2800" b="0" i="1" baseline="-2500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sz="2800" b="0" i="1">
                <a:solidFill>
                  <a:srgbClr val="000000"/>
                </a:solidFill>
                <a:latin typeface="Times New Roman" pitchFamily="18" charset="0"/>
              </a:rPr>
              <a:t>) approaches</a:t>
            </a:r>
          </a:p>
          <a:p>
            <a:r>
              <a:rPr lang="en-US" sz="2800" b="0" i="1">
                <a:solidFill>
                  <a:srgbClr val="000000"/>
                </a:solidFill>
                <a:latin typeface="Times New Roman" pitchFamily="18" charset="0"/>
              </a:rPr>
              <a:t>The boundary. Let </a:t>
            </a:r>
            <a:r>
              <a:rPr lang="en-US" sz="2800" b="0" i="1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sz="2800" b="0" i="1">
                <a:solidFill>
                  <a:srgbClr val="000000"/>
                </a:solidFill>
                <a:latin typeface="Times New Roman" pitchFamily="18" charset="0"/>
              </a:rPr>
              <a:t> be the set</a:t>
            </a:r>
          </a:p>
          <a:p>
            <a:r>
              <a:rPr lang="en-US" sz="2800" b="0" i="1">
                <a:solidFill>
                  <a:srgbClr val="000000"/>
                </a:solidFill>
                <a:latin typeface="Times New Roman" pitchFamily="18" charset="0"/>
              </a:rPr>
              <a:t>of i such that x</a:t>
            </a:r>
            <a:r>
              <a:rPr lang="en-US" sz="2800" b="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800" b="0" i="1">
                <a:solidFill>
                  <a:srgbClr val="000000"/>
                </a:solidFill>
                <a:latin typeface="Times New Roman" pitchFamily="18" charset="0"/>
              </a:rPr>
              <a:t>(t</a:t>
            </a:r>
            <a:r>
              <a:rPr lang="en-US" sz="2800" b="0" i="1" baseline="-2500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sz="2800" b="0" i="1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en-US" sz="2800" b="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0 </a:t>
            </a:r>
          </a:p>
          <a:p>
            <a:r>
              <a:rPr lang="en-US" sz="3200" i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Then </a:t>
            </a:r>
            <a:r>
              <a:rPr lang="en-US" sz="3200" i="1">
                <a:solidFill>
                  <a:srgbClr val="FFFF00"/>
                </a:solidFill>
                <a:latin typeface="Symbol" pitchFamily="18" charset="2"/>
                <a:sym typeface="Symbol" pitchFamily="18" charset="2"/>
              </a:rPr>
              <a:t>S</a:t>
            </a:r>
            <a:r>
              <a:rPr lang="en-US" sz="3200" i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 is a SIPHON</a:t>
            </a:r>
            <a:endParaRPr lang="it-IT" sz="3200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7169" name="Text Box 65" descr="Tela"/>
          <p:cNvSpPr txBox="1">
            <a:spLocks noChangeArrowheads="1"/>
          </p:cNvSpPr>
          <p:nvPr/>
        </p:nvSpPr>
        <p:spPr bwMode="auto">
          <a:xfrm>
            <a:off x="5791200" y="838200"/>
            <a:ext cx="3108325" cy="204152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SIPHON:</a:t>
            </a:r>
          </a:p>
          <a:p>
            <a:r>
              <a:rPr lang="en-US" sz="3200" b="0">
                <a:solidFill>
                  <a:srgbClr val="000000"/>
                </a:solidFill>
                <a:latin typeface="Times New Roman" pitchFamily="18" charset="0"/>
              </a:rPr>
              <a:t>Input transitions</a:t>
            </a:r>
          </a:p>
          <a:p>
            <a:r>
              <a:rPr lang="en-US" sz="3200" b="0">
                <a:solidFill>
                  <a:srgbClr val="000000"/>
                </a:solidFill>
                <a:latin typeface="Times New Roman" pitchFamily="18" charset="0"/>
              </a:rPr>
              <a:t>Included in </a:t>
            </a:r>
          </a:p>
          <a:p>
            <a:r>
              <a:rPr lang="en-US" sz="3200" b="0">
                <a:solidFill>
                  <a:srgbClr val="000000"/>
                </a:solidFill>
                <a:latin typeface="Times New Roman" pitchFamily="18" charset="0"/>
              </a:rPr>
              <a:t>Output transitions</a:t>
            </a:r>
            <a:endParaRPr lang="it-IT" sz="3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utoUpdateAnimBg="0"/>
      <p:bldP spid="47168" grpId="0" animBg="1" autoUpdateAnimBg="0"/>
      <p:bldP spid="4716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94"/>
            </a:gs>
            <a:gs pos="17000">
              <a:srgbClr val="D4DEFF"/>
            </a:gs>
            <a:gs pos="47000">
              <a:srgbClr val="D4DEFF"/>
            </a:gs>
            <a:gs pos="100000">
              <a:srgbClr val="8488C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 descr="Tela"/>
          <p:cNvSpPr txBox="1">
            <a:spLocks noChangeArrowheads="1"/>
          </p:cNvSpPr>
          <p:nvPr/>
        </p:nvSpPr>
        <p:spPr bwMode="auto">
          <a:xfrm>
            <a:off x="2438400" y="76200"/>
            <a:ext cx="6442075" cy="7016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Structurally non-emptiable siphons</a:t>
            </a:r>
            <a:endParaRPr lang="it-IT" sz="40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1" name="Text Box 3" descr="Tela"/>
          <p:cNvSpPr txBox="1">
            <a:spLocks noChangeArrowheads="1"/>
          </p:cNvSpPr>
          <p:nvPr/>
        </p:nvSpPr>
        <p:spPr bwMode="auto">
          <a:xfrm>
            <a:off x="234950" y="981075"/>
            <a:ext cx="8909050" cy="106680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A siphon is </a:t>
            </a:r>
            <a:r>
              <a:rPr lang="en-US" sz="3200" i="1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structurally non-emptiable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 if it contains</a:t>
            </a:r>
          </a:p>
          <a:p>
            <a:pPr>
              <a:defRPr/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the support of a </a:t>
            </a:r>
            <a:r>
              <a:rPr lang="en-US" sz="3200" u="sng">
                <a:solidFill>
                  <a:srgbClr val="000000"/>
                </a:solidFill>
                <a:latin typeface="Times New Roman" pitchFamily="18" charset="0"/>
              </a:rPr>
              <a:t>positive conservation law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it-IT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2362200"/>
            <a:ext cx="4419600" cy="3429000"/>
            <a:chOff x="768" y="1440"/>
            <a:chExt cx="4128" cy="2640"/>
          </a:xfrm>
        </p:grpSpPr>
        <p:sp>
          <p:nvSpPr>
            <p:cNvPr id="32776" name="Oval 5"/>
            <p:cNvSpPr>
              <a:spLocks noChangeArrowheads="1"/>
            </p:cNvSpPr>
            <p:nvPr/>
          </p:nvSpPr>
          <p:spPr bwMode="auto">
            <a:xfrm>
              <a:off x="768" y="2640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S0</a:t>
              </a:r>
              <a:endParaRPr lang="it-IT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77" name="Oval 6"/>
            <p:cNvSpPr>
              <a:spLocks noChangeArrowheads="1"/>
            </p:cNvSpPr>
            <p:nvPr/>
          </p:nvSpPr>
          <p:spPr bwMode="auto">
            <a:xfrm>
              <a:off x="2640" y="1440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it-IT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78" name="Oval 7"/>
            <p:cNvSpPr>
              <a:spLocks noChangeArrowheads="1"/>
            </p:cNvSpPr>
            <p:nvPr/>
          </p:nvSpPr>
          <p:spPr bwMode="auto">
            <a:xfrm>
              <a:off x="2640" y="3840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it-IT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79" name="Oval 8"/>
            <p:cNvSpPr>
              <a:spLocks noChangeArrowheads="1"/>
            </p:cNvSpPr>
            <p:nvPr/>
          </p:nvSpPr>
          <p:spPr bwMode="auto">
            <a:xfrm>
              <a:off x="3648" y="1920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FS2</a:t>
              </a:r>
              <a:endParaRPr lang="it-IT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0" name="Oval 9"/>
            <p:cNvSpPr>
              <a:spLocks noChangeArrowheads="1"/>
            </p:cNvSpPr>
            <p:nvPr/>
          </p:nvSpPr>
          <p:spPr bwMode="auto">
            <a:xfrm>
              <a:off x="1680" y="1920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FS1</a:t>
              </a:r>
              <a:endParaRPr lang="it-IT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1" name="Oval 10"/>
            <p:cNvSpPr>
              <a:spLocks noChangeArrowheads="1"/>
            </p:cNvSpPr>
            <p:nvPr/>
          </p:nvSpPr>
          <p:spPr bwMode="auto">
            <a:xfrm>
              <a:off x="3696" y="3312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ES1</a:t>
              </a:r>
              <a:endParaRPr lang="it-IT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2" name="Oval 11"/>
            <p:cNvSpPr>
              <a:spLocks noChangeArrowheads="1"/>
            </p:cNvSpPr>
            <p:nvPr/>
          </p:nvSpPr>
          <p:spPr bwMode="auto">
            <a:xfrm>
              <a:off x="1680" y="3312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ES0</a:t>
              </a:r>
              <a:endParaRPr lang="it-IT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3" name="Oval 12"/>
            <p:cNvSpPr>
              <a:spLocks noChangeArrowheads="1"/>
            </p:cNvSpPr>
            <p:nvPr/>
          </p:nvSpPr>
          <p:spPr bwMode="auto">
            <a:xfrm>
              <a:off x="2640" y="2640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S1</a:t>
              </a:r>
              <a:endParaRPr lang="it-IT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4" name="Oval 13"/>
            <p:cNvSpPr>
              <a:spLocks noChangeArrowheads="1"/>
            </p:cNvSpPr>
            <p:nvPr/>
          </p:nvSpPr>
          <p:spPr bwMode="auto">
            <a:xfrm>
              <a:off x="4656" y="2640"/>
              <a:ext cx="240" cy="24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S2</a:t>
              </a:r>
              <a:endParaRPr lang="it-IT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142" name="Rectangle 14"/>
            <p:cNvSpPr>
              <a:spLocks noChangeArrowheads="1"/>
            </p:cNvSpPr>
            <p:nvPr/>
          </p:nvSpPr>
          <p:spPr bwMode="auto">
            <a:xfrm>
              <a:off x="1248" y="3312"/>
              <a:ext cx="95" cy="24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143" name="Rectangle 15"/>
            <p:cNvSpPr>
              <a:spLocks noChangeArrowheads="1"/>
            </p:cNvSpPr>
            <p:nvPr/>
          </p:nvSpPr>
          <p:spPr bwMode="auto">
            <a:xfrm>
              <a:off x="3216" y="1920"/>
              <a:ext cx="96" cy="24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144" name="Rectangle 16"/>
            <p:cNvSpPr>
              <a:spLocks noChangeArrowheads="1"/>
            </p:cNvSpPr>
            <p:nvPr/>
          </p:nvSpPr>
          <p:spPr bwMode="auto">
            <a:xfrm>
              <a:off x="2257" y="1920"/>
              <a:ext cx="95" cy="24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145" name="Rectangle 17"/>
            <p:cNvSpPr>
              <a:spLocks noChangeArrowheads="1"/>
            </p:cNvSpPr>
            <p:nvPr/>
          </p:nvSpPr>
          <p:spPr bwMode="auto">
            <a:xfrm>
              <a:off x="1248" y="1920"/>
              <a:ext cx="95" cy="24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146" name="Rectangle 18"/>
            <p:cNvSpPr>
              <a:spLocks noChangeArrowheads="1"/>
            </p:cNvSpPr>
            <p:nvPr/>
          </p:nvSpPr>
          <p:spPr bwMode="auto">
            <a:xfrm>
              <a:off x="4272" y="3312"/>
              <a:ext cx="96" cy="24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147" name="Rectangle 19"/>
            <p:cNvSpPr>
              <a:spLocks noChangeArrowheads="1"/>
            </p:cNvSpPr>
            <p:nvPr/>
          </p:nvSpPr>
          <p:spPr bwMode="auto">
            <a:xfrm>
              <a:off x="3216" y="3312"/>
              <a:ext cx="96" cy="24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148" name="Rectangle 20"/>
            <p:cNvSpPr>
              <a:spLocks noChangeArrowheads="1"/>
            </p:cNvSpPr>
            <p:nvPr/>
          </p:nvSpPr>
          <p:spPr bwMode="auto">
            <a:xfrm>
              <a:off x="2257" y="3312"/>
              <a:ext cx="95" cy="24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149" name="Rectangle 21"/>
            <p:cNvSpPr>
              <a:spLocks noChangeArrowheads="1"/>
            </p:cNvSpPr>
            <p:nvPr/>
          </p:nvSpPr>
          <p:spPr bwMode="auto">
            <a:xfrm>
              <a:off x="4272" y="1920"/>
              <a:ext cx="96" cy="24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2793" name="AutoShape 22"/>
            <p:cNvCxnSpPr>
              <a:cxnSpLocks noChangeShapeType="1"/>
              <a:stCxn id="32776" idx="4"/>
              <a:endCxn id="48142" idx="1"/>
            </p:cNvCxnSpPr>
            <p:nvPr/>
          </p:nvCxnSpPr>
          <p:spPr bwMode="auto">
            <a:xfrm rot="16200000" flipH="1">
              <a:off x="792" y="2976"/>
              <a:ext cx="552" cy="360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794" name="AutoShape 23"/>
            <p:cNvCxnSpPr>
              <a:cxnSpLocks noChangeShapeType="1"/>
              <a:stCxn id="32778" idx="2"/>
              <a:endCxn id="48142" idx="2"/>
            </p:cNvCxnSpPr>
            <p:nvPr/>
          </p:nvCxnSpPr>
          <p:spPr bwMode="auto">
            <a:xfrm rot="10800000">
              <a:off x="1296" y="3552"/>
              <a:ext cx="1344" cy="408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795" name="AutoShape 24"/>
            <p:cNvCxnSpPr>
              <a:cxnSpLocks noChangeShapeType="1"/>
              <a:stCxn id="32782" idx="6"/>
              <a:endCxn id="48148" idx="1"/>
            </p:cNvCxnSpPr>
            <p:nvPr/>
          </p:nvCxnSpPr>
          <p:spPr bwMode="auto">
            <a:xfrm>
              <a:off x="1920" y="3432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796" name="AutoShape 25"/>
            <p:cNvCxnSpPr>
              <a:cxnSpLocks noChangeShapeType="1"/>
              <a:stCxn id="48148" idx="0"/>
              <a:endCxn id="32783" idx="3"/>
            </p:cNvCxnSpPr>
            <p:nvPr/>
          </p:nvCxnSpPr>
          <p:spPr bwMode="auto">
            <a:xfrm rot="-5400000">
              <a:off x="2256" y="2893"/>
              <a:ext cx="467" cy="371"/>
            </a:xfrm>
            <a:prstGeom prst="curvedConnector3">
              <a:avLst>
                <a:gd name="adj1" fmla="val 4625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797" name="AutoShape 26"/>
            <p:cNvCxnSpPr>
              <a:cxnSpLocks noChangeShapeType="1"/>
              <a:stCxn id="48148" idx="2"/>
              <a:endCxn id="32778" idx="1"/>
            </p:cNvCxnSpPr>
            <p:nvPr/>
          </p:nvCxnSpPr>
          <p:spPr bwMode="auto">
            <a:xfrm rot="16200000" flipH="1">
              <a:off x="2328" y="3528"/>
              <a:ext cx="323" cy="371"/>
            </a:xfrm>
            <a:prstGeom prst="curvedConnector3">
              <a:avLst>
                <a:gd name="adj1" fmla="val 44583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798" name="AutoShape 27"/>
            <p:cNvCxnSpPr>
              <a:cxnSpLocks noChangeShapeType="1"/>
              <a:stCxn id="48142" idx="3"/>
              <a:endCxn id="32782" idx="2"/>
            </p:cNvCxnSpPr>
            <p:nvPr/>
          </p:nvCxnSpPr>
          <p:spPr bwMode="auto">
            <a:xfrm>
              <a:off x="1344" y="3432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799" name="AutoShape 28"/>
            <p:cNvCxnSpPr>
              <a:cxnSpLocks noChangeShapeType="1"/>
              <a:stCxn id="32783" idx="5"/>
              <a:endCxn id="48147" idx="0"/>
            </p:cNvCxnSpPr>
            <p:nvPr/>
          </p:nvCxnSpPr>
          <p:spPr bwMode="auto">
            <a:xfrm rot="16200000" flipH="1">
              <a:off x="2821" y="2869"/>
              <a:ext cx="467" cy="419"/>
            </a:xfrm>
            <a:prstGeom prst="curvedConnector3">
              <a:avLst>
                <a:gd name="adj1" fmla="val 5374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00" name="AutoShape 29"/>
            <p:cNvCxnSpPr>
              <a:cxnSpLocks noChangeShapeType="1"/>
              <a:stCxn id="32778" idx="7"/>
              <a:endCxn id="48147" idx="2"/>
            </p:cNvCxnSpPr>
            <p:nvPr/>
          </p:nvCxnSpPr>
          <p:spPr bwMode="auto">
            <a:xfrm rot="-5400000">
              <a:off x="2893" y="3504"/>
              <a:ext cx="323" cy="419"/>
            </a:xfrm>
            <a:prstGeom prst="curvedConnector3">
              <a:avLst>
                <a:gd name="adj1" fmla="val 5541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01" name="AutoShape 30"/>
            <p:cNvCxnSpPr>
              <a:cxnSpLocks noChangeShapeType="1"/>
              <a:stCxn id="48147" idx="3"/>
              <a:endCxn id="32781" idx="2"/>
            </p:cNvCxnSpPr>
            <p:nvPr/>
          </p:nvCxnSpPr>
          <p:spPr bwMode="auto">
            <a:xfrm>
              <a:off x="3312" y="3432"/>
              <a:ext cx="3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02" name="AutoShape 31"/>
            <p:cNvCxnSpPr>
              <a:cxnSpLocks noChangeShapeType="1"/>
              <a:stCxn id="32781" idx="6"/>
              <a:endCxn id="48146" idx="1"/>
            </p:cNvCxnSpPr>
            <p:nvPr/>
          </p:nvCxnSpPr>
          <p:spPr bwMode="auto">
            <a:xfrm>
              <a:off x="3936" y="3432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03" name="AutoShape 32"/>
            <p:cNvCxnSpPr>
              <a:cxnSpLocks noChangeShapeType="1"/>
              <a:stCxn id="48146" idx="3"/>
              <a:endCxn id="32784" idx="4"/>
            </p:cNvCxnSpPr>
            <p:nvPr/>
          </p:nvCxnSpPr>
          <p:spPr bwMode="auto">
            <a:xfrm flipV="1">
              <a:off x="4368" y="2880"/>
              <a:ext cx="408" cy="552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04" name="AutoShape 33"/>
            <p:cNvCxnSpPr>
              <a:cxnSpLocks noChangeShapeType="1"/>
              <a:stCxn id="48146" idx="2"/>
              <a:endCxn id="32778" idx="6"/>
            </p:cNvCxnSpPr>
            <p:nvPr/>
          </p:nvCxnSpPr>
          <p:spPr bwMode="auto">
            <a:xfrm rot="5400000">
              <a:off x="3396" y="3036"/>
              <a:ext cx="408" cy="1440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05" name="AutoShape 34"/>
            <p:cNvCxnSpPr>
              <a:cxnSpLocks noChangeShapeType="1"/>
              <a:stCxn id="48145" idx="1"/>
              <a:endCxn id="32776" idx="0"/>
            </p:cNvCxnSpPr>
            <p:nvPr/>
          </p:nvCxnSpPr>
          <p:spPr bwMode="auto">
            <a:xfrm rot="10800000" flipV="1">
              <a:off x="888" y="2040"/>
              <a:ext cx="360" cy="600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06" name="AutoShape 35"/>
            <p:cNvCxnSpPr>
              <a:cxnSpLocks noChangeShapeType="1"/>
              <a:stCxn id="48145" idx="0"/>
              <a:endCxn id="32777" idx="2"/>
            </p:cNvCxnSpPr>
            <p:nvPr/>
          </p:nvCxnSpPr>
          <p:spPr bwMode="auto">
            <a:xfrm rot="-5400000">
              <a:off x="1788" y="1068"/>
              <a:ext cx="360" cy="1344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07" name="AutoShape 36"/>
            <p:cNvCxnSpPr>
              <a:cxnSpLocks noChangeShapeType="1"/>
              <a:stCxn id="32780" idx="2"/>
              <a:endCxn id="48145" idx="3"/>
            </p:cNvCxnSpPr>
            <p:nvPr/>
          </p:nvCxnSpPr>
          <p:spPr bwMode="auto">
            <a:xfrm rot="10800000">
              <a:off x="1344" y="2040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08" name="AutoShape 37"/>
            <p:cNvCxnSpPr>
              <a:cxnSpLocks noChangeShapeType="1"/>
              <a:stCxn id="32777" idx="3"/>
              <a:endCxn id="48144" idx="0"/>
            </p:cNvCxnSpPr>
            <p:nvPr/>
          </p:nvCxnSpPr>
          <p:spPr bwMode="auto">
            <a:xfrm rot="5400000">
              <a:off x="2352" y="1597"/>
              <a:ext cx="275" cy="371"/>
            </a:xfrm>
            <a:prstGeom prst="curvedConnector3">
              <a:avLst>
                <a:gd name="adj1" fmla="val 56366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09" name="AutoShape 38"/>
            <p:cNvCxnSpPr>
              <a:cxnSpLocks noChangeShapeType="1"/>
              <a:stCxn id="32783" idx="1"/>
              <a:endCxn id="48144" idx="2"/>
            </p:cNvCxnSpPr>
            <p:nvPr/>
          </p:nvCxnSpPr>
          <p:spPr bwMode="auto">
            <a:xfrm rot="5400000" flipH="1">
              <a:off x="2232" y="2232"/>
              <a:ext cx="515" cy="371"/>
            </a:xfrm>
            <a:prstGeom prst="curvedConnector3">
              <a:avLst>
                <a:gd name="adj1" fmla="val 53398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10" name="AutoShape 39"/>
            <p:cNvCxnSpPr>
              <a:cxnSpLocks noChangeShapeType="1"/>
              <a:stCxn id="48144" idx="1"/>
              <a:endCxn id="32780" idx="6"/>
            </p:cNvCxnSpPr>
            <p:nvPr/>
          </p:nvCxnSpPr>
          <p:spPr bwMode="auto">
            <a:xfrm rot="10800000">
              <a:off x="1920" y="2040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11" name="AutoShape 40"/>
            <p:cNvCxnSpPr>
              <a:cxnSpLocks noChangeShapeType="1"/>
              <a:stCxn id="48143" idx="2"/>
              <a:endCxn id="32783" idx="7"/>
            </p:cNvCxnSpPr>
            <p:nvPr/>
          </p:nvCxnSpPr>
          <p:spPr bwMode="auto">
            <a:xfrm rot="5400000">
              <a:off x="2797" y="2208"/>
              <a:ext cx="515" cy="419"/>
            </a:xfrm>
            <a:prstGeom prst="curvedConnector3">
              <a:avLst>
                <a:gd name="adj1" fmla="val 46602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12" name="AutoShape 41"/>
            <p:cNvCxnSpPr>
              <a:cxnSpLocks noChangeShapeType="1"/>
              <a:stCxn id="48143" idx="0"/>
              <a:endCxn id="32777" idx="5"/>
            </p:cNvCxnSpPr>
            <p:nvPr/>
          </p:nvCxnSpPr>
          <p:spPr bwMode="auto">
            <a:xfrm rot="5400000" flipH="1">
              <a:off x="2917" y="1573"/>
              <a:ext cx="275" cy="419"/>
            </a:xfrm>
            <a:prstGeom prst="curvedConnector3">
              <a:avLst>
                <a:gd name="adj1" fmla="val 4363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13" name="AutoShape 42"/>
            <p:cNvCxnSpPr>
              <a:cxnSpLocks noChangeShapeType="1"/>
              <a:stCxn id="32779" idx="2"/>
              <a:endCxn id="48143" idx="3"/>
            </p:cNvCxnSpPr>
            <p:nvPr/>
          </p:nvCxnSpPr>
          <p:spPr bwMode="auto">
            <a:xfrm rot="10800000">
              <a:off x="3312" y="2040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14" name="AutoShape 43"/>
            <p:cNvCxnSpPr>
              <a:cxnSpLocks noChangeShapeType="1"/>
              <a:stCxn id="32784" idx="0"/>
              <a:endCxn id="48149" idx="3"/>
            </p:cNvCxnSpPr>
            <p:nvPr/>
          </p:nvCxnSpPr>
          <p:spPr bwMode="auto">
            <a:xfrm rot="5400000" flipH="1">
              <a:off x="4272" y="2136"/>
              <a:ext cx="600" cy="408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15" name="AutoShape 44"/>
            <p:cNvCxnSpPr>
              <a:cxnSpLocks noChangeShapeType="1"/>
              <a:stCxn id="32777" idx="6"/>
              <a:endCxn id="48149" idx="0"/>
            </p:cNvCxnSpPr>
            <p:nvPr/>
          </p:nvCxnSpPr>
          <p:spPr bwMode="auto">
            <a:xfrm>
              <a:off x="2880" y="1560"/>
              <a:ext cx="1440" cy="360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16" name="AutoShape 45"/>
            <p:cNvCxnSpPr>
              <a:cxnSpLocks noChangeShapeType="1"/>
              <a:stCxn id="48149" idx="1"/>
              <a:endCxn id="32779" idx="6"/>
            </p:cNvCxnSpPr>
            <p:nvPr/>
          </p:nvCxnSpPr>
          <p:spPr bwMode="auto">
            <a:xfrm rot="10800000">
              <a:off x="3888" y="2040"/>
              <a:ext cx="3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8174" name="Rectangle 46"/>
            <p:cNvSpPr>
              <a:spLocks noChangeArrowheads="1"/>
            </p:cNvSpPr>
            <p:nvPr/>
          </p:nvSpPr>
          <p:spPr bwMode="auto">
            <a:xfrm>
              <a:off x="1056" y="3600"/>
              <a:ext cx="96" cy="24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2818" name="AutoShape 47"/>
            <p:cNvCxnSpPr>
              <a:cxnSpLocks noChangeShapeType="1"/>
              <a:stCxn id="32782" idx="4"/>
              <a:endCxn id="48174" idx="3"/>
            </p:cNvCxnSpPr>
            <p:nvPr/>
          </p:nvCxnSpPr>
          <p:spPr bwMode="auto">
            <a:xfrm rot="5400000">
              <a:off x="1392" y="3312"/>
              <a:ext cx="168" cy="648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19" name="AutoShape 48"/>
            <p:cNvCxnSpPr>
              <a:cxnSpLocks noChangeShapeType="1"/>
              <a:stCxn id="48174" idx="1"/>
              <a:endCxn id="32776" idx="2"/>
            </p:cNvCxnSpPr>
            <p:nvPr/>
          </p:nvCxnSpPr>
          <p:spPr bwMode="auto">
            <a:xfrm rot="10800000">
              <a:off x="768" y="2760"/>
              <a:ext cx="288" cy="960"/>
            </a:xfrm>
            <a:prstGeom prst="curvedConnector3">
              <a:avLst>
                <a:gd name="adj1" fmla="val 1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20" name="AutoShape 49"/>
            <p:cNvCxnSpPr>
              <a:cxnSpLocks noChangeShapeType="1"/>
              <a:stCxn id="48174" idx="2"/>
              <a:endCxn id="32778" idx="3"/>
            </p:cNvCxnSpPr>
            <p:nvPr/>
          </p:nvCxnSpPr>
          <p:spPr bwMode="auto">
            <a:xfrm rot="16200000" flipH="1">
              <a:off x="1787" y="3157"/>
              <a:ext cx="205" cy="1571"/>
            </a:xfrm>
            <a:prstGeom prst="curvedConnector3">
              <a:avLst>
                <a:gd name="adj1" fmla="val 18731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8178" name="Rectangle 50"/>
            <p:cNvSpPr>
              <a:spLocks noChangeArrowheads="1"/>
            </p:cNvSpPr>
            <p:nvPr/>
          </p:nvSpPr>
          <p:spPr bwMode="auto">
            <a:xfrm>
              <a:off x="4559" y="1584"/>
              <a:ext cx="95" cy="24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2822" name="AutoShape 51"/>
            <p:cNvCxnSpPr>
              <a:cxnSpLocks noChangeShapeType="1"/>
              <a:stCxn id="32779" idx="0"/>
              <a:endCxn id="48178" idx="1"/>
            </p:cNvCxnSpPr>
            <p:nvPr/>
          </p:nvCxnSpPr>
          <p:spPr bwMode="auto">
            <a:xfrm rot="-5400000">
              <a:off x="4056" y="1416"/>
              <a:ext cx="216" cy="792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23" name="AutoShape 52"/>
            <p:cNvCxnSpPr>
              <a:cxnSpLocks noChangeShapeType="1"/>
              <a:stCxn id="48178" idx="3"/>
              <a:endCxn id="32784" idx="6"/>
            </p:cNvCxnSpPr>
            <p:nvPr/>
          </p:nvCxnSpPr>
          <p:spPr bwMode="auto">
            <a:xfrm>
              <a:off x="4656" y="1704"/>
              <a:ext cx="240" cy="1056"/>
            </a:xfrm>
            <a:prstGeom prst="curvedConnector3">
              <a:avLst>
                <a:gd name="adj1" fmla="val 16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24" name="AutoShape 53"/>
            <p:cNvCxnSpPr>
              <a:cxnSpLocks noChangeShapeType="1"/>
              <a:stCxn id="48178" idx="0"/>
              <a:endCxn id="32777" idx="7"/>
            </p:cNvCxnSpPr>
            <p:nvPr/>
          </p:nvCxnSpPr>
          <p:spPr bwMode="auto">
            <a:xfrm rot="5400000" flipH="1">
              <a:off x="3672" y="648"/>
              <a:ext cx="109" cy="1763"/>
            </a:xfrm>
            <a:prstGeom prst="curvedConnector3">
              <a:avLst>
                <a:gd name="adj1" fmla="val 264222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8182" name="Rectangle 54"/>
            <p:cNvSpPr>
              <a:spLocks noChangeArrowheads="1"/>
            </p:cNvSpPr>
            <p:nvPr/>
          </p:nvSpPr>
          <p:spPr bwMode="auto">
            <a:xfrm>
              <a:off x="2257" y="2640"/>
              <a:ext cx="95" cy="24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2826" name="AutoShape 55"/>
            <p:cNvCxnSpPr>
              <a:cxnSpLocks noChangeShapeType="1"/>
              <a:stCxn id="32780" idx="4"/>
              <a:endCxn id="48182" idx="1"/>
            </p:cNvCxnSpPr>
            <p:nvPr/>
          </p:nvCxnSpPr>
          <p:spPr bwMode="auto">
            <a:xfrm rot="16200000" flipH="1">
              <a:off x="1728" y="2232"/>
              <a:ext cx="600" cy="456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27" name="AutoShape 56"/>
            <p:cNvCxnSpPr>
              <a:cxnSpLocks noChangeShapeType="1"/>
              <a:stCxn id="48182" idx="3"/>
              <a:endCxn id="32783" idx="2"/>
            </p:cNvCxnSpPr>
            <p:nvPr/>
          </p:nvCxnSpPr>
          <p:spPr bwMode="auto">
            <a:xfrm>
              <a:off x="2352" y="2760"/>
              <a:ext cx="28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28" name="AutoShape 57"/>
            <p:cNvCxnSpPr>
              <a:cxnSpLocks noChangeShapeType="1"/>
              <a:stCxn id="48182" idx="3"/>
              <a:endCxn id="32777" idx="4"/>
            </p:cNvCxnSpPr>
            <p:nvPr/>
          </p:nvCxnSpPr>
          <p:spPr bwMode="auto">
            <a:xfrm flipV="1">
              <a:off x="2352" y="1680"/>
              <a:ext cx="408" cy="1080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8186" name="Rectangle 58"/>
            <p:cNvSpPr>
              <a:spLocks noChangeArrowheads="1"/>
            </p:cNvSpPr>
            <p:nvPr/>
          </p:nvSpPr>
          <p:spPr bwMode="auto">
            <a:xfrm>
              <a:off x="3216" y="2640"/>
              <a:ext cx="96" cy="24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2830" name="AutoShape 59"/>
            <p:cNvCxnSpPr>
              <a:cxnSpLocks noChangeShapeType="1"/>
              <a:stCxn id="32781" idx="0"/>
              <a:endCxn id="48186" idx="3"/>
            </p:cNvCxnSpPr>
            <p:nvPr/>
          </p:nvCxnSpPr>
          <p:spPr bwMode="auto">
            <a:xfrm rot="5400000" flipH="1">
              <a:off x="3288" y="2784"/>
              <a:ext cx="552" cy="504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31" name="AutoShape 60"/>
            <p:cNvCxnSpPr>
              <a:cxnSpLocks noChangeShapeType="1"/>
              <a:stCxn id="48186" idx="1"/>
              <a:endCxn id="32783" idx="6"/>
            </p:cNvCxnSpPr>
            <p:nvPr/>
          </p:nvCxnSpPr>
          <p:spPr bwMode="auto">
            <a:xfrm rot="10800000">
              <a:off x="2880" y="2760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32" name="AutoShape 61"/>
            <p:cNvCxnSpPr>
              <a:cxnSpLocks noChangeShapeType="1"/>
              <a:stCxn id="48186" idx="1"/>
              <a:endCxn id="32778" idx="0"/>
            </p:cNvCxnSpPr>
            <p:nvPr/>
          </p:nvCxnSpPr>
          <p:spPr bwMode="auto">
            <a:xfrm rot="10800000" flipV="1">
              <a:off x="2760" y="2760"/>
              <a:ext cx="456" cy="1080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48190" name="Text Box 62" descr="Tela"/>
          <p:cNvSpPr txBox="1">
            <a:spLocks noChangeArrowheads="1"/>
          </p:cNvSpPr>
          <p:nvPr/>
        </p:nvSpPr>
        <p:spPr bwMode="auto">
          <a:xfrm>
            <a:off x="4800600" y="2438400"/>
            <a:ext cx="4256088" cy="1614488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P-semiflows: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E+ES0+ES1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F+FS2+FS1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S0+S1+S2+ES0+ES1+FS2+FS1</a:t>
            </a:r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191" name="Text Box 63" descr="Tela"/>
          <p:cNvSpPr txBox="1">
            <a:spLocks noChangeArrowheads="1"/>
          </p:cNvSpPr>
          <p:nvPr/>
        </p:nvSpPr>
        <p:spPr bwMode="auto">
          <a:xfrm>
            <a:off x="4572000" y="4343400"/>
            <a:ext cx="4525963" cy="1614488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Minimal Siphons: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{ E, ES0, ES1 }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{ F, FS2, FS1 }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{ S0, S1, S2, ES0, ES1, FS2, FS1 }</a:t>
            </a:r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192" name="Text Box 64"/>
          <p:cNvSpPr txBox="1">
            <a:spLocks noChangeArrowheads="1"/>
          </p:cNvSpPr>
          <p:nvPr/>
        </p:nvSpPr>
        <p:spPr bwMode="auto">
          <a:xfrm>
            <a:off x="838200" y="6019800"/>
            <a:ext cx="7407275" cy="579438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All siphons are SNE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  </a:t>
            </a: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 pitchFamily="18" charset="2"/>
              </a:rPr>
              <a:t>PERSISTENCE</a:t>
            </a:r>
            <a:endParaRPr lang="it-IT" sz="32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autoUpdateAnimBg="0"/>
      <p:bldP spid="48190" grpId="0" autoUpdateAnimBg="0"/>
      <p:bldP spid="48191" grpId="0" autoUpdateAnimBg="0"/>
      <p:bldP spid="4819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5292725" y="142875"/>
            <a:ext cx="3795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 compositions</a:t>
            </a:r>
          </a:p>
        </p:txBody>
      </p:sp>
      <p:pic>
        <p:nvPicPr>
          <p:cNvPr id="33794" name="Picture 3" descr="ipef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5002213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435600" y="1196975"/>
            <a:ext cx="33702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Full MAPK cascade</a:t>
            </a:r>
          </a:p>
          <a:p>
            <a:pPr>
              <a:defRPr/>
            </a:pPr>
            <a:endParaRPr lang="it-IT" sz="2800"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487988" y="2066925"/>
            <a:ext cx="35877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22 chemical species</a:t>
            </a:r>
          </a:p>
          <a:p>
            <a:pPr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7 minimal siphons</a:t>
            </a:r>
          </a:p>
          <a:p>
            <a:pPr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7 P-semiflows </a:t>
            </a:r>
          </a:p>
          <a:p>
            <a:pPr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  whose supports coincide</a:t>
            </a:r>
          </a:p>
          <a:p>
            <a:pPr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  with the minimal siphons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GB" sz="36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Hopf’s</a:t>
            </a:r>
            <a:r>
              <a:rPr lang="en-GB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bifurcations</a:t>
            </a:r>
            <a:endParaRPr lang="en-GB" sz="36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Symbolic linearization:</a:t>
            </a:r>
          </a:p>
          <a:p>
            <a:endParaRPr lang="en-GB" sz="2800" smtClean="0"/>
          </a:p>
          <a:p>
            <a:endParaRPr lang="en-GB" sz="2800" smtClean="0"/>
          </a:p>
          <a:p>
            <a:r>
              <a:rPr lang="en-GB" sz="2800" smtClean="0"/>
              <a:t>Characteristic polynomial</a:t>
            </a:r>
          </a:p>
          <a:p>
            <a:endParaRPr lang="en-GB" sz="2800" smtClean="0"/>
          </a:p>
          <a:p>
            <a:pPr>
              <a:buFontTx/>
              <a:buNone/>
            </a:pPr>
            <a:endParaRPr lang="en-GB" sz="2800" smtClean="0"/>
          </a:p>
          <a:p>
            <a:r>
              <a:rPr lang="en-GB" sz="2800" smtClean="0"/>
              <a:t>Hurwitz determinant H</a:t>
            </a:r>
            <a:r>
              <a:rPr lang="en-GB" sz="2800" baseline="-25000" smtClean="0"/>
              <a:t>n-1  </a:t>
            </a:r>
            <a:r>
              <a:rPr lang="en-GB" sz="2800" smtClean="0"/>
              <a:t>= 0 is a necessary condition for Hopf’s bifurcation (n=6).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900113" y="2349500"/>
          <a:ext cx="1709737" cy="604838"/>
        </p:xfrm>
        <a:graphic>
          <a:graphicData uri="http://schemas.openxmlformats.org/presentationml/2006/ole">
            <p:oleObj spid="_x0000_s5122" name="Equation" r:id="rId3" imgW="571320" imgH="20304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427538" y="2133600"/>
          <a:ext cx="1658937" cy="987425"/>
        </p:xfrm>
        <a:graphic>
          <a:graphicData uri="http://schemas.openxmlformats.org/presentationml/2006/ole">
            <p:oleObj spid="_x0000_s5123" name="Equation" r:id="rId4" imgW="660240" imgH="393480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900113" y="3716338"/>
          <a:ext cx="5235575" cy="917575"/>
        </p:xfrm>
        <a:graphic>
          <a:graphicData uri="http://schemas.openxmlformats.org/presentationml/2006/ole">
            <p:oleObj spid="_x0000_s5124" name="Equation" r:id="rId5" imgW="22478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GB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Hurwitz determinant</a:t>
            </a:r>
            <a:endParaRPr lang="en-GB" sz="36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843213" y="1341438"/>
          <a:ext cx="3616325" cy="2374900"/>
        </p:xfrm>
        <a:graphic>
          <a:graphicData uri="http://schemas.openxmlformats.org/presentationml/2006/ole">
            <p:oleObj spid="_x0000_s6146" name="Equation" r:id="rId3" imgW="1777680" imgH="1168200" progId="Equation.3">
              <p:embed/>
            </p:oleObj>
          </a:graphicData>
        </a:graphic>
      </p:graphicFrame>
      <p:sp>
        <p:nvSpPr>
          <p:cNvPr id="614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pPr>
              <a:buFontTx/>
              <a:buNone/>
            </a:pPr>
            <a:endParaRPr lang="en-GB" smtClean="0"/>
          </a:p>
          <a:p>
            <a:endParaRPr lang="en-GB" smtClean="0"/>
          </a:p>
          <a:p>
            <a:endParaRPr lang="en-GB" smtClean="0"/>
          </a:p>
          <a:p>
            <a:r>
              <a:rPr lang="en-GB" sz="2400" i="1" smtClean="0"/>
              <a:t>a</a:t>
            </a:r>
            <a:r>
              <a:rPr lang="en-GB" sz="1400" smtClean="0"/>
              <a:t>i</a:t>
            </a:r>
            <a:r>
              <a:rPr lang="en-GB" sz="2400" smtClean="0"/>
              <a:t> are polynomials of degree i in the kinetic parameters</a:t>
            </a:r>
          </a:p>
          <a:p>
            <a:r>
              <a:rPr lang="en-GB" sz="2400" smtClean="0"/>
              <a:t>det(</a:t>
            </a:r>
            <a:r>
              <a:rPr lang="en-GB" sz="2400" i="1" smtClean="0"/>
              <a:t>H</a:t>
            </a:r>
            <a:r>
              <a:rPr lang="en-GB" sz="2400" baseline="-25000" smtClean="0"/>
              <a:t>5</a:t>
            </a:r>
            <a:r>
              <a:rPr lang="en-GB" sz="2400" smtClean="0"/>
              <a:t>) is a polynomial of degree 15 in the kinetic parameters (12 parameters + 5 concentrations) </a:t>
            </a:r>
          </a:p>
          <a:p>
            <a:r>
              <a:rPr lang="en-GB" sz="2400" smtClean="0"/>
              <a:t>Number of monomials is unknown </a:t>
            </a:r>
          </a:p>
          <a:p>
            <a:r>
              <a:rPr lang="en-GB" sz="2400" smtClean="0"/>
              <a:t>Letting</a:t>
            </a:r>
            <a:r>
              <a:rPr lang="en-GB" sz="2400" baseline="-25000" smtClean="0"/>
              <a:t> </a:t>
            </a:r>
            <a:r>
              <a:rPr lang="en-GB" sz="2400" smtClean="0"/>
              <a:t> all kinetic constants = 1 except for k</a:t>
            </a:r>
            <a:r>
              <a:rPr lang="en-GB" sz="2400" baseline="-25000" smtClean="0"/>
              <a:t>1</a:t>
            </a:r>
            <a:r>
              <a:rPr lang="en-GB" sz="2400" smtClean="0"/>
              <a:t> k</a:t>
            </a:r>
            <a:r>
              <a:rPr lang="en-GB" sz="2400" baseline="-25000" smtClean="0"/>
              <a:t>3</a:t>
            </a:r>
            <a:r>
              <a:rPr lang="en-GB" sz="2400" smtClean="0"/>
              <a:t> k</a:t>
            </a:r>
            <a:r>
              <a:rPr lang="en-GB" sz="2400" baseline="-25000" smtClean="0"/>
              <a:t>5</a:t>
            </a:r>
            <a:r>
              <a:rPr lang="en-GB" sz="2400" smtClean="0"/>
              <a:t> k</a:t>
            </a:r>
            <a:r>
              <a:rPr lang="en-GB" sz="2400" baseline="-25000" smtClean="0"/>
              <a:t>7</a:t>
            </a:r>
            <a:r>
              <a:rPr lang="en-GB" sz="2400" smtClean="0"/>
              <a:t> yields 68.425 monomials all with a + coefficient</a:t>
            </a:r>
            <a:endParaRPr lang="en-GB" sz="2400" baseline="-25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GB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Definition of CRN</a:t>
            </a:r>
          </a:p>
        </p:txBody>
      </p:sp>
      <p:graphicFrame>
        <p:nvGraphicFramePr>
          <p:cNvPr id="1026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042988" y="2133600"/>
          <a:ext cx="7385050" cy="2376488"/>
        </p:xfrm>
        <a:graphic>
          <a:graphicData uri="http://schemas.openxmlformats.org/presentationml/2006/ole">
            <p:oleObj spid="_x0000_s1026" name="Equation" r:id="rId3" imgW="3314520" imgH="106668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750" y="1484313"/>
            <a:ext cx="8208963" cy="5694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Chemical  Reactions:</a:t>
            </a:r>
          </a:p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</a:t>
            </a:r>
            <a:r>
              <a:rPr lang="en-GB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1,2,...,n  are the chemical species.</a:t>
            </a:r>
          </a:p>
          <a:p>
            <a:pPr>
              <a:defRPr/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non-negative integers  </a:t>
            </a: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, 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stoichiometry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coefficients.</a:t>
            </a:r>
          </a:p>
          <a:p>
            <a:pPr>
              <a:defRPr/>
            </a:pPr>
            <a:endParaRPr lang="en-GB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GB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GB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Remarks</a:t>
            </a:r>
            <a:endParaRPr lang="en-GB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This is much stronger than: det(H</a:t>
            </a:r>
            <a:r>
              <a:rPr lang="en-GB" baseline="-25000" smtClean="0"/>
              <a:t>n-1</a:t>
            </a:r>
            <a:r>
              <a:rPr lang="en-GB" smtClean="0"/>
              <a:t>) is positive definite.</a:t>
            </a:r>
          </a:p>
          <a:p>
            <a:endParaRPr lang="en-GB" baseline="-25000" smtClean="0"/>
          </a:p>
          <a:p>
            <a:endParaRPr lang="en-GB" baseline="-25000" smtClean="0"/>
          </a:p>
          <a:p>
            <a:r>
              <a:rPr lang="en-GB" smtClean="0"/>
              <a:t>Purely algebraic and graphic criterion for ruling out Hopf’s bifurcations expected.</a:t>
            </a:r>
          </a:p>
          <a:p>
            <a:endParaRPr lang="en-GB" smtClean="0"/>
          </a:p>
          <a:p>
            <a:r>
              <a:rPr lang="en-GB" smtClean="0"/>
              <a:t>Notion of negative loop in the presence of conservation laws.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algn="r">
              <a:defRPr/>
            </a:pPr>
            <a:r>
              <a:rPr lang="en-GB" sz="4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Conclusions</a:t>
            </a:r>
            <a:endParaRPr lang="en-GB" sz="48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125538"/>
            <a:ext cx="8496300" cy="5472112"/>
          </a:xfrm>
        </p:spPr>
        <p:txBody>
          <a:bodyPr/>
          <a:lstStyle/>
          <a:p>
            <a:r>
              <a:rPr lang="en-GB" smtClean="0"/>
              <a:t>CRN theory: open problems and challenges</a:t>
            </a:r>
          </a:p>
          <a:p>
            <a:r>
              <a:rPr lang="en-GB" smtClean="0"/>
              <a:t>At the cross-road of many fields:</a:t>
            </a:r>
          </a:p>
          <a:p>
            <a:pPr>
              <a:buFontTx/>
              <a:buNone/>
            </a:pPr>
            <a:r>
              <a:rPr lang="en-GB" smtClean="0"/>
              <a:t> - dynamical systems</a:t>
            </a:r>
          </a:p>
          <a:p>
            <a:pPr>
              <a:buFontTx/>
              <a:buNone/>
            </a:pPr>
            <a:r>
              <a:rPr lang="en-GB" smtClean="0"/>
              <a:t> - biochemistry</a:t>
            </a:r>
          </a:p>
          <a:p>
            <a:pPr>
              <a:buFontTx/>
              <a:buNone/>
            </a:pPr>
            <a:r>
              <a:rPr lang="en-GB" smtClean="0"/>
              <a:t> - graph theory </a:t>
            </a:r>
          </a:p>
          <a:p>
            <a:pPr>
              <a:buFontTx/>
              <a:buNone/>
            </a:pPr>
            <a:r>
              <a:rPr lang="en-GB" smtClean="0"/>
              <a:t> - linear algebra</a:t>
            </a:r>
          </a:p>
          <a:p>
            <a:pPr>
              <a:buFontTx/>
              <a:buNone/>
            </a:pPr>
            <a:endParaRPr lang="en-GB" smtClean="0"/>
          </a:p>
          <a:p>
            <a:pPr>
              <a:buFontTx/>
              <a:buNone/>
            </a:pPr>
            <a:r>
              <a:rPr lang="en-GB" sz="7200" smtClean="0">
                <a:solidFill>
                  <a:srgbClr val="CCFFCC"/>
                </a:solidFill>
                <a:latin typeface="Monotype Corsiva" pitchFamily="66" charset="0"/>
              </a:rPr>
              <a:t>HAPPY 60 EDUARDO</a:t>
            </a:r>
            <a:endParaRPr lang="en-GB" smtClean="0">
              <a:solidFill>
                <a:srgbClr val="CCFF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6135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 of CRN</a:t>
            </a:r>
            <a:endParaRPr lang="it-IT" sz="4400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81000" y="914400"/>
            <a:ext cx="835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E + S0 </a:t>
            </a:r>
            <a:r>
              <a:rPr lang="en-US" sz="3600">
                <a:latin typeface="Times New Roman" pitchFamily="18" charset="0"/>
                <a:sym typeface="Symbol" pitchFamily="18" charset="2"/>
              </a:rPr>
              <a:t> ES0  E + S1  ES1  E + S2</a:t>
            </a:r>
            <a:endParaRPr lang="it-IT" sz="36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81000" y="1447800"/>
            <a:ext cx="8343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F + S2 </a:t>
            </a:r>
            <a:r>
              <a:rPr lang="en-US" sz="3600">
                <a:latin typeface="Times New Roman" pitchFamily="18" charset="0"/>
                <a:sym typeface="Symbol" pitchFamily="18" charset="2"/>
              </a:rPr>
              <a:t> FS2   F + S1  FS1  F + S0</a:t>
            </a:r>
            <a:endParaRPr lang="it-IT" sz="360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18436" name="Group 5"/>
          <p:cNvGrpSpPr>
            <a:grpSpLocks/>
          </p:cNvGrpSpPr>
          <p:nvPr/>
        </p:nvGrpSpPr>
        <p:grpSpPr bwMode="auto">
          <a:xfrm>
            <a:off x="1219200" y="2286000"/>
            <a:ext cx="6553200" cy="4191000"/>
            <a:chOff x="768" y="1440"/>
            <a:chExt cx="4128" cy="2640"/>
          </a:xfrm>
        </p:grpSpPr>
        <p:sp>
          <p:nvSpPr>
            <p:cNvPr id="18437" name="Oval 6"/>
            <p:cNvSpPr>
              <a:spLocks noChangeArrowheads="1"/>
            </p:cNvSpPr>
            <p:nvPr/>
          </p:nvSpPr>
          <p:spPr bwMode="auto">
            <a:xfrm>
              <a:off x="7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Times New Roman" pitchFamily="18" charset="0"/>
                </a:rPr>
                <a:t>S0</a:t>
              </a:r>
              <a:endParaRPr lang="it-IT" sz="1800">
                <a:latin typeface="Times New Roman" pitchFamily="18" charset="0"/>
              </a:endParaRPr>
            </a:p>
          </p:txBody>
        </p:sp>
        <p:sp>
          <p:nvSpPr>
            <p:cNvPr id="18438" name="Oval 7"/>
            <p:cNvSpPr>
              <a:spLocks noChangeArrowheads="1"/>
            </p:cNvSpPr>
            <p:nvPr/>
          </p:nvSpPr>
          <p:spPr bwMode="auto">
            <a:xfrm>
              <a:off x="2640" y="144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Times New Roman" pitchFamily="18" charset="0"/>
                </a:rPr>
                <a:t>F</a:t>
              </a:r>
              <a:endParaRPr lang="it-IT" sz="1800">
                <a:latin typeface="Times New Roman" pitchFamily="18" charset="0"/>
              </a:endParaRPr>
            </a:p>
          </p:txBody>
        </p:sp>
        <p:sp>
          <p:nvSpPr>
            <p:cNvPr id="18439" name="Oval 8"/>
            <p:cNvSpPr>
              <a:spLocks noChangeArrowheads="1"/>
            </p:cNvSpPr>
            <p:nvPr/>
          </p:nvSpPr>
          <p:spPr bwMode="auto">
            <a:xfrm>
              <a:off x="2640" y="384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Times New Roman" pitchFamily="18" charset="0"/>
                </a:rPr>
                <a:t>E</a:t>
              </a:r>
              <a:endParaRPr lang="it-IT" sz="1800">
                <a:latin typeface="Times New Roman" pitchFamily="18" charset="0"/>
              </a:endParaRPr>
            </a:p>
          </p:txBody>
        </p:sp>
        <p:sp>
          <p:nvSpPr>
            <p:cNvPr id="18440" name="Oval 9"/>
            <p:cNvSpPr>
              <a:spLocks noChangeArrowheads="1"/>
            </p:cNvSpPr>
            <p:nvPr/>
          </p:nvSpPr>
          <p:spPr bwMode="auto">
            <a:xfrm>
              <a:off x="3648" y="19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Times New Roman" pitchFamily="18" charset="0"/>
                </a:rPr>
                <a:t>FS2</a:t>
              </a:r>
              <a:endParaRPr lang="it-IT" sz="1400">
                <a:latin typeface="Times New Roman" pitchFamily="18" charset="0"/>
              </a:endParaRPr>
            </a:p>
          </p:txBody>
        </p:sp>
        <p:sp>
          <p:nvSpPr>
            <p:cNvPr id="18441" name="Oval 10"/>
            <p:cNvSpPr>
              <a:spLocks noChangeArrowheads="1"/>
            </p:cNvSpPr>
            <p:nvPr/>
          </p:nvSpPr>
          <p:spPr bwMode="auto">
            <a:xfrm>
              <a:off x="1680" y="19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Times New Roman" pitchFamily="18" charset="0"/>
                </a:rPr>
                <a:t>FS1</a:t>
              </a:r>
              <a:endParaRPr lang="it-IT" sz="1400">
                <a:latin typeface="Times New Roman" pitchFamily="18" charset="0"/>
              </a:endParaRPr>
            </a:p>
          </p:txBody>
        </p:sp>
        <p:sp>
          <p:nvSpPr>
            <p:cNvPr id="18442" name="Oval 11"/>
            <p:cNvSpPr>
              <a:spLocks noChangeArrowheads="1"/>
            </p:cNvSpPr>
            <p:nvPr/>
          </p:nvSpPr>
          <p:spPr bwMode="auto">
            <a:xfrm>
              <a:off x="3696" y="331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Times New Roman" pitchFamily="18" charset="0"/>
                </a:rPr>
                <a:t>ES1</a:t>
              </a:r>
              <a:endParaRPr lang="it-IT" sz="1400">
                <a:latin typeface="Times New Roman" pitchFamily="18" charset="0"/>
              </a:endParaRPr>
            </a:p>
          </p:txBody>
        </p:sp>
        <p:sp>
          <p:nvSpPr>
            <p:cNvPr id="18443" name="Oval 12"/>
            <p:cNvSpPr>
              <a:spLocks noChangeArrowheads="1"/>
            </p:cNvSpPr>
            <p:nvPr/>
          </p:nvSpPr>
          <p:spPr bwMode="auto">
            <a:xfrm>
              <a:off x="1680" y="331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Times New Roman" pitchFamily="18" charset="0"/>
                </a:rPr>
                <a:t>ES0</a:t>
              </a:r>
              <a:endParaRPr lang="it-IT" sz="1400">
                <a:latin typeface="Times New Roman" pitchFamily="18" charset="0"/>
              </a:endParaRPr>
            </a:p>
          </p:txBody>
        </p:sp>
        <p:sp>
          <p:nvSpPr>
            <p:cNvPr id="18444" name="Oval 13"/>
            <p:cNvSpPr>
              <a:spLocks noChangeArrowheads="1"/>
            </p:cNvSpPr>
            <p:nvPr/>
          </p:nvSpPr>
          <p:spPr bwMode="auto">
            <a:xfrm>
              <a:off x="2640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Times New Roman" pitchFamily="18" charset="0"/>
                </a:rPr>
                <a:t>S1</a:t>
              </a:r>
              <a:endParaRPr lang="it-IT" sz="1800">
                <a:latin typeface="Times New Roman" pitchFamily="18" charset="0"/>
              </a:endParaRPr>
            </a:p>
          </p:txBody>
        </p:sp>
        <p:sp>
          <p:nvSpPr>
            <p:cNvPr id="18445" name="Oval 14"/>
            <p:cNvSpPr>
              <a:spLocks noChangeArrowheads="1"/>
            </p:cNvSpPr>
            <p:nvPr/>
          </p:nvSpPr>
          <p:spPr bwMode="auto">
            <a:xfrm>
              <a:off x="4656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Times New Roman" pitchFamily="18" charset="0"/>
                </a:rPr>
                <a:t>S2</a:t>
              </a:r>
              <a:endParaRPr lang="it-IT" sz="1800">
                <a:latin typeface="Times New Roman" pitchFamily="18" charset="0"/>
              </a:endParaRPr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1248" y="3312"/>
              <a:ext cx="96" cy="24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3216" y="1920"/>
              <a:ext cx="96" cy="24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2256" y="1920"/>
              <a:ext cx="96" cy="24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1248" y="1920"/>
              <a:ext cx="96" cy="24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4272" y="3312"/>
              <a:ext cx="96" cy="24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3216" y="3312"/>
              <a:ext cx="96" cy="24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41" name="Rectangle 21"/>
            <p:cNvSpPr>
              <a:spLocks noChangeArrowheads="1"/>
            </p:cNvSpPr>
            <p:nvPr/>
          </p:nvSpPr>
          <p:spPr bwMode="auto">
            <a:xfrm>
              <a:off x="2256" y="3312"/>
              <a:ext cx="96" cy="24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>
              <a:off x="4272" y="1920"/>
              <a:ext cx="96" cy="24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454" name="AutoShape 23"/>
            <p:cNvCxnSpPr>
              <a:cxnSpLocks noChangeShapeType="1"/>
              <a:stCxn id="18437" idx="4"/>
              <a:endCxn id="5135" idx="1"/>
            </p:cNvCxnSpPr>
            <p:nvPr/>
          </p:nvCxnSpPr>
          <p:spPr bwMode="auto">
            <a:xfrm rot="16200000" flipH="1">
              <a:off x="792" y="2976"/>
              <a:ext cx="552" cy="36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55" name="AutoShape 24"/>
            <p:cNvCxnSpPr>
              <a:cxnSpLocks noChangeShapeType="1"/>
              <a:stCxn id="18439" idx="2"/>
              <a:endCxn id="5135" idx="2"/>
            </p:cNvCxnSpPr>
            <p:nvPr/>
          </p:nvCxnSpPr>
          <p:spPr bwMode="auto">
            <a:xfrm rot="10800000">
              <a:off x="1296" y="3552"/>
              <a:ext cx="1344" cy="40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56" name="AutoShape 25"/>
            <p:cNvCxnSpPr>
              <a:cxnSpLocks noChangeShapeType="1"/>
              <a:stCxn id="18443" idx="6"/>
              <a:endCxn id="5141" idx="1"/>
            </p:cNvCxnSpPr>
            <p:nvPr/>
          </p:nvCxnSpPr>
          <p:spPr bwMode="auto">
            <a:xfrm>
              <a:off x="1920" y="3432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57" name="AutoShape 26"/>
            <p:cNvCxnSpPr>
              <a:cxnSpLocks noChangeShapeType="1"/>
              <a:stCxn id="5141" idx="0"/>
              <a:endCxn id="18444" idx="3"/>
            </p:cNvCxnSpPr>
            <p:nvPr/>
          </p:nvCxnSpPr>
          <p:spPr bwMode="auto">
            <a:xfrm rot="-5400000">
              <a:off x="2256" y="2893"/>
              <a:ext cx="467" cy="371"/>
            </a:xfrm>
            <a:prstGeom prst="curvedConnector3">
              <a:avLst>
                <a:gd name="adj1" fmla="val 4625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58" name="AutoShape 27"/>
            <p:cNvCxnSpPr>
              <a:cxnSpLocks noChangeShapeType="1"/>
              <a:stCxn id="5141" idx="2"/>
              <a:endCxn id="18439" idx="1"/>
            </p:cNvCxnSpPr>
            <p:nvPr/>
          </p:nvCxnSpPr>
          <p:spPr bwMode="auto">
            <a:xfrm rot="16200000" flipH="1">
              <a:off x="2328" y="3528"/>
              <a:ext cx="323" cy="371"/>
            </a:xfrm>
            <a:prstGeom prst="curvedConnector3">
              <a:avLst>
                <a:gd name="adj1" fmla="val 4458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59" name="AutoShape 28"/>
            <p:cNvCxnSpPr>
              <a:cxnSpLocks noChangeShapeType="1"/>
              <a:stCxn id="5135" idx="3"/>
              <a:endCxn id="18443" idx="2"/>
            </p:cNvCxnSpPr>
            <p:nvPr/>
          </p:nvCxnSpPr>
          <p:spPr bwMode="auto">
            <a:xfrm>
              <a:off x="1344" y="3432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60" name="AutoShape 29"/>
            <p:cNvCxnSpPr>
              <a:cxnSpLocks noChangeShapeType="1"/>
              <a:stCxn id="18444" idx="5"/>
              <a:endCxn id="5140" idx="0"/>
            </p:cNvCxnSpPr>
            <p:nvPr/>
          </p:nvCxnSpPr>
          <p:spPr bwMode="auto">
            <a:xfrm rot="16200000" flipH="1">
              <a:off x="2821" y="2869"/>
              <a:ext cx="467" cy="419"/>
            </a:xfrm>
            <a:prstGeom prst="curvedConnector3">
              <a:avLst>
                <a:gd name="adj1" fmla="val 5374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61" name="AutoShape 30"/>
            <p:cNvCxnSpPr>
              <a:cxnSpLocks noChangeShapeType="1"/>
              <a:stCxn id="18439" idx="7"/>
              <a:endCxn id="5140" idx="2"/>
            </p:cNvCxnSpPr>
            <p:nvPr/>
          </p:nvCxnSpPr>
          <p:spPr bwMode="auto">
            <a:xfrm rot="-5400000">
              <a:off x="2893" y="3504"/>
              <a:ext cx="323" cy="419"/>
            </a:xfrm>
            <a:prstGeom prst="curvedConnector3">
              <a:avLst>
                <a:gd name="adj1" fmla="val 5541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62" name="AutoShape 31"/>
            <p:cNvCxnSpPr>
              <a:cxnSpLocks noChangeShapeType="1"/>
              <a:stCxn id="5140" idx="3"/>
              <a:endCxn id="18442" idx="2"/>
            </p:cNvCxnSpPr>
            <p:nvPr/>
          </p:nvCxnSpPr>
          <p:spPr bwMode="auto">
            <a:xfrm>
              <a:off x="3312" y="3432"/>
              <a:ext cx="38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63" name="AutoShape 32"/>
            <p:cNvCxnSpPr>
              <a:cxnSpLocks noChangeShapeType="1"/>
              <a:stCxn id="18442" idx="6"/>
              <a:endCxn id="5139" idx="1"/>
            </p:cNvCxnSpPr>
            <p:nvPr/>
          </p:nvCxnSpPr>
          <p:spPr bwMode="auto">
            <a:xfrm>
              <a:off x="3936" y="3432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64" name="AutoShape 33"/>
            <p:cNvCxnSpPr>
              <a:cxnSpLocks noChangeShapeType="1"/>
              <a:stCxn id="5139" idx="3"/>
              <a:endCxn id="18445" idx="4"/>
            </p:cNvCxnSpPr>
            <p:nvPr/>
          </p:nvCxnSpPr>
          <p:spPr bwMode="auto">
            <a:xfrm flipV="1">
              <a:off x="4368" y="2880"/>
              <a:ext cx="408" cy="55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65" name="AutoShape 34"/>
            <p:cNvCxnSpPr>
              <a:cxnSpLocks noChangeShapeType="1"/>
              <a:stCxn id="5139" idx="2"/>
              <a:endCxn id="18439" idx="6"/>
            </p:cNvCxnSpPr>
            <p:nvPr/>
          </p:nvCxnSpPr>
          <p:spPr bwMode="auto">
            <a:xfrm rot="5400000">
              <a:off x="3396" y="3036"/>
              <a:ext cx="408" cy="144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66" name="AutoShape 35"/>
            <p:cNvCxnSpPr>
              <a:cxnSpLocks noChangeShapeType="1"/>
              <a:stCxn id="5138" idx="1"/>
              <a:endCxn id="18437" idx="0"/>
            </p:cNvCxnSpPr>
            <p:nvPr/>
          </p:nvCxnSpPr>
          <p:spPr bwMode="auto">
            <a:xfrm rot="10800000" flipV="1">
              <a:off x="888" y="2040"/>
              <a:ext cx="360" cy="6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67" name="AutoShape 36"/>
            <p:cNvCxnSpPr>
              <a:cxnSpLocks noChangeShapeType="1"/>
              <a:stCxn id="5138" idx="0"/>
              <a:endCxn id="18438" idx="2"/>
            </p:cNvCxnSpPr>
            <p:nvPr/>
          </p:nvCxnSpPr>
          <p:spPr bwMode="auto">
            <a:xfrm rot="-5400000">
              <a:off x="1788" y="1068"/>
              <a:ext cx="360" cy="134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68" name="AutoShape 37"/>
            <p:cNvCxnSpPr>
              <a:cxnSpLocks noChangeShapeType="1"/>
              <a:stCxn id="18441" idx="2"/>
              <a:endCxn id="5138" idx="3"/>
            </p:cNvCxnSpPr>
            <p:nvPr/>
          </p:nvCxnSpPr>
          <p:spPr bwMode="auto">
            <a:xfrm rot="10800000">
              <a:off x="1344" y="2040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69" name="AutoShape 38"/>
            <p:cNvCxnSpPr>
              <a:cxnSpLocks noChangeShapeType="1"/>
              <a:stCxn id="18438" idx="3"/>
              <a:endCxn id="5137" idx="0"/>
            </p:cNvCxnSpPr>
            <p:nvPr/>
          </p:nvCxnSpPr>
          <p:spPr bwMode="auto">
            <a:xfrm rot="5400000">
              <a:off x="2352" y="1597"/>
              <a:ext cx="275" cy="371"/>
            </a:xfrm>
            <a:prstGeom prst="curvedConnector3">
              <a:avLst>
                <a:gd name="adj1" fmla="val 5636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70" name="AutoShape 39"/>
            <p:cNvCxnSpPr>
              <a:cxnSpLocks noChangeShapeType="1"/>
              <a:stCxn id="18444" idx="1"/>
              <a:endCxn id="5137" idx="2"/>
            </p:cNvCxnSpPr>
            <p:nvPr/>
          </p:nvCxnSpPr>
          <p:spPr bwMode="auto">
            <a:xfrm rot="5400000" flipH="1">
              <a:off x="2232" y="2232"/>
              <a:ext cx="515" cy="371"/>
            </a:xfrm>
            <a:prstGeom prst="curvedConnector3">
              <a:avLst>
                <a:gd name="adj1" fmla="val 5339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71" name="AutoShape 40"/>
            <p:cNvCxnSpPr>
              <a:cxnSpLocks noChangeShapeType="1"/>
              <a:stCxn id="5137" idx="1"/>
              <a:endCxn id="18441" idx="6"/>
            </p:cNvCxnSpPr>
            <p:nvPr/>
          </p:nvCxnSpPr>
          <p:spPr bwMode="auto">
            <a:xfrm rot="10800000">
              <a:off x="1920" y="2040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72" name="AutoShape 41"/>
            <p:cNvCxnSpPr>
              <a:cxnSpLocks noChangeShapeType="1"/>
              <a:stCxn id="5136" idx="2"/>
              <a:endCxn id="18444" idx="7"/>
            </p:cNvCxnSpPr>
            <p:nvPr/>
          </p:nvCxnSpPr>
          <p:spPr bwMode="auto">
            <a:xfrm rot="5400000">
              <a:off x="2797" y="2208"/>
              <a:ext cx="515" cy="419"/>
            </a:xfrm>
            <a:prstGeom prst="curvedConnector3">
              <a:avLst>
                <a:gd name="adj1" fmla="val 4660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73" name="AutoShape 42"/>
            <p:cNvCxnSpPr>
              <a:cxnSpLocks noChangeShapeType="1"/>
              <a:stCxn id="5136" idx="0"/>
              <a:endCxn id="18438" idx="5"/>
            </p:cNvCxnSpPr>
            <p:nvPr/>
          </p:nvCxnSpPr>
          <p:spPr bwMode="auto">
            <a:xfrm rot="5400000" flipH="1">
              <a:off x="2917" y="1573"/>
              <a:ext cx="275" cy="419"/>
            </a:xfrm>
            <a:prstGeom prst="curvedConnector3">
              <a:avLst>
                <a:gd name="adj1" fmla="val 4363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74" name="AutoShape 43"/>
            <p:cNvCxnSpPr>
              <a:cxnSpLocks noChangeShapeType="1"/>
              <a:stCxn id="18440" idx="2"/>
              <a:endCxn id="5136" idx="3"/>
            </p:cNvCxnSpPr>
            <p:nvPr/>
          </p:nvCxnSpPr>
          <p:spPr bwMode="auto">
            <a:xfrm rot="10800000">
              <a:off x="3312" y="2040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75" name="AutoShape 44"/>
            <p:cNvCxnSpPr>
              <a:cxnSpLocks noChangeShapeType="1"/>
              <a:stCxn id="18445" idx="0"/>
              <a:endCxn id="5142" idx="3"/>
            </p:cNvCxnSpPr>
            <p:nvPr/>
          </p:nvCxnSpPr>
          <p:spPr bwMode="auto">
            <a:xfrm rot="5400000" flipH="1">
              <a:off x="4272" y="2136"/>
              <a:ext cx="600" cy="40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76" name="AutoShape 45"/>
            <p:cNvCxnSpPr>
              <a:cxnSpLocks noChangeShapeType="1"/>
              <a:stCxn id="18438" idx="6"/>
              <a:endCxn id="5142" idx="0"/>
            </p:cNvCxnSpPr>
            <p:nvPr/>
          </p:nvCxnSpPr>
          <p:spPr bwMode="auto">
            <a:xfrm>
              <a:off x="2880" y="1560"/>
              <a:ext cx="1440" cy="36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77" name="AutoShape 46"/>
            <p:cNvCxnSpPr>
              <a:cxnSpLocks noChangeShapeType="1"/>
              <a:stCxn id="5142" idx="1"/>
              <a:endCxn id="18440" idx="6"/>
            </p:cNvCxnSpPr>
            <p:nvPr/>
          </p:nvCxnSpPr>
          <p:spPr bwMode="auto">
            <a:xfrm rot="10800000">
              <a:off x="3888" y="2040"/>
              <a:ext cx="38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167" name="Rectangle 47"/>
            <p:cNvSpPr>
              <a:spLocks noChangeArrowheads="1"/>
            </p:cNvSpPr>
            <p:nvPr/>
          </p:nvSpPr>
          <p:spPr bwMode="auto">
            <a:xfrm>
              <a:off x="1056" y="3600"/>
              <a:ext cx="96" cy="24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479" name="AutoShape 48"/>
            <p:cNvCxnSpPr>
              <a:cxnSpLocks noChangeShapeType="1"/>
              <a:stCxn id="18443" idx="4"/>
              <a:endCxn id="5167" idx="3"/>
            </p:cNvCxnSpPr>
            <p:nvPr/>
          </p:nvCxnSpPr>
          <p:spPr bwMode="auto">
            <a:xfrm rot="5400000">
              <a:off x="1392" y="3312"/>
              <a:ext cx="168" cy="64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80" name="AutoShape 49"/>
            <p:cNvCxnSpPr>
              <a:cxnSpLocks noChangeShapeType="1"/>
              <a:stCxn id="5167" idx="1"/>
              <a:endCxn id="18437" idx="2"/>
            </p:cNvCxnSpPr>
            <p:nvPr/>
          </p:nvCxnSpPr>
          <p:spPr bwMode="auto">
            <a:xfrm rot="10800000">
              <a:off x="768" y="2760"/>
              <a:ext cx="288" cy="960"/>
            </a:xfrm>
            <a:prstGeom prst="curvedConnector3">
              <a:avLst>
                <a:gd name="adj1" fmla="val 1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81" name="AutoShape 50"/>
            <p:cNvCxnSpPr>
              <a:cxnSpLocks noChangeShapeType="1"/>
              <a:stCxn id="5167" idx="2"/>
              <a:endCxn id="18439" idx="3"/>
            </p:cNvCxnSpPr>
            <p:nvPr/>
          </p:nvCxnSpPr>
          <p:spPr bwMode="auto">
            <a:xfrm rot="16200000" flipH="1">
              <a:off x="1787" y="3157"/>
              <a:ext cx="205" cy="1571"/>
            </a:xfrm>
            <a:prstGeom prst="curvedConnector3">
              <a:avLst>
                <a:gd name="adj1" fmla="val 18731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171" name="Rectangle 51"/>
            <p:cNvSpPr>
              <a:spLocks noChangeArrowheads="1"/>
            </p:cNvSpPr>
            <p:nvPr/>
          </p:nvSpPr>
          <p:spPr bwMode="auto">
            <a:xfrm>
              <a:off x="4560" y="1584"/>
              <a:ext cx="96" cy="24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483" name="AutoShape 52"/>
            <p:cNvCxnSpPr>
              <a:cxnSpLocks noChangeShapeType="1"/>
              <a:stCxn id="18440" idx="0"/>
              <a:endCxn id="5171" idx="1"/>
            </p:cNvCxnSpPr>
            <p:nvPr/>
          </p:nvCxnSpPr>
          <p:spPr bwMode="auto">
            <a:xfrm rot="-5400000">
              <a:off x="4056" y="1416"/>
              <a:ext cx="216" cy="79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84" name="AutoShape 53"/>
            <p:cNvCxnSpPr>
              <a:cxnSpLocks noChangeShapeType="1"/>
              <a:stCxn id="5171" idx="3"/>
              <a:endCxn id="18445" idx="6"/>
            </p:cNvCxnSpPr>
            <p:nvPr/>
          </p:nvCxnSpPr>
          <p:spPr bwMode="auto">
            <a:xfrm>
              <a:off x="4656" y="1704"/>
              <a:ext cx="240" cy="1056"/>
            </a:xfrm>
            <a:prstGeom prst="curvedConnector3">
              <a:avLst>
                <a:gd name="adj1" fmla="val 16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85" name="AutoShape 54"/>
            <p:cNvCxnSpPr>
              <a:cxnSpLocks noChangeShapeType="1"/>
              <a:stCxn id="5171" idx="0"/>
              <a:endCxn id="18438" idx="7"/>
            </p:cNvCxnSpPr>
            <p:nvPr/>
          </p:nvCxnSpPr>
          <p:spPr bwMode="auto">
            <a:xfrm rot="5400000" flipH="1">
              <a:off x="3672" y="648"/>
              <a:ext cx="109" cy="1763"/>
            </a:xfrm>
            <a:prstGeom prst="curvedConnector3">
              <a:avLst>
                <a:gd name="adj1" fmla="val 2642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175" name="Rectangle 55"/>
            <p:cNvSpPr>
              <a:spLocks noChangeArrowheads="1"/>
            </p:cNvSpPr>
            <p:nvPr/>
          </p:nvSpPr>
          <p:spPr bwMode="auto">
            <a:xfrm>
              <a:off x="2256" y="2640"/>
              <a:ext cx="96" cy="24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487" name="AutoShape 56"/>
            <p:cNvCxnSpPr>
              <a:cxnSpLocks noChangeShapeType="1"/>
              <a:stCxn id="18441" idx="4"/>
              <a:endCxn id="5175" idx="1"/>
            </p:cNvCxnSpPr>
            <p:nvPr/>
          </p:nvCxnSpPr>
          <p:spPr bwMode="auto">
            <a:xfrm rot="16200000" flipH="1">
              <a:off x="1728" y="2232"/>
              <a:ext cx="600" cy="45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88" name="AutoShape 57"/>
            <p:cNvCxnSpPr>
              <a:cxnSpLocks noChangeShapeType="1"/>
              <a:stCxn id="5175" idx="3"/>
              <a:endCxn id="18444" idx="2"/>
            </p:cNvCxnSpPr>
            <p:nvPr/>
          </p:nvCxnSpPr>
          <p:spPr bwMode="auto">
            <a:xfrm>
              <a:off x="2352" y="2760"/>
              <a:ext cx="2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89" name="AutoShape 58"/>
            <p:cNvCxnSpPr>
              <a:cxnSpLocks noChangeShapeType="1"/>
              <a:stCxn id="5175" idx="3"/>
              <a:endCxn id="18438" idx="4"/>
            </p:cNvCxnSpPr>
            <p:nvPr/>
          </p:nvCxnSpPr>
          <p:spPr bwMode="auto">
            <a:xfrm flipV="1">
              <a:off x="2352" y="1680"/>
              <a:ext cx="408" cy="108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179" name="Rectangle 59"/>
            <p:cNvSpPr>
              <a:spLocks noChangeArrowheads="1"/>
            </p:cNvSpPr>
            <p:nvPr/>
          </p:nvSpPr>
          <p:spPr bwMode="auto">
            <a:xfrm>
              <a:off x="3216" y="2640"/>
              <a:ext cx="96" cy="24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491" name="AutoShape 60"/>
            <p:cNvCxnSpPr>
              <a:cxnSpLocks noChangeShapeType="1"/>
              <a:stCxn id="18442" idx="0"/>
              <a:endCxn id="5179" idx="3"/>
            </p:cNvCxnSpPr>
            <p:nvPr/>
          </p:nvCxnSpPr>
          <p:spPr bwMode="auto">
            <a:xfrm rot="5400000" flipH="1">
              <a:off x="3288" y="2784"/>
              <a:ext cx="552" cy="50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92" name="AutoShape 61"/>
            <p:cNvCxnSpPr>
              <a:cxnSpLocks noChangeShapeType="1"/>
              <a:stCxn id="5179" idx="1"/>
              <a:endCxn id="18444" idx="6"/>
            </p:cNvCxnSpPr>
            <p:nvPr/>
          </p:nvCxnSpPr>
          <p:spPr bwMode="auto">
            <a:xfrm rot="10800000">
              <a:off x="2880" y="2760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93" name="AutoShape 62"/>
            <p:cNvCxnSpPr>
              <a:cxnSpLocks noChangeShapeType="1"/>
              <a:stCxn id="5179" idx="1"/>
              <a:endCxn id="18439" idx="0"/>
            </p:cNvCxnSpPr>
            <p:nvPr/>
          </p:nvCxnSpPr>
          <p:spPr bwMode="auto">
            <a:xfrm rot="10800000" flipV="1">
              <a:off x="2760" y="2760"/>
              <a:ext cx="456" cy="108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203575" y="188913"/>
            <a:ext cx="5721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Discrete Modeling Framework</a:t>
            </a:r>
            <a:endParaRPr lang="it-IT" sz="4000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204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66"/>
                </a:solidFill>
                <a:latin typeface="Lucida Sans Unicode" pitchFamily="34" charset="0"/>
              </a:rPr>
              <a:t>Stochastic:</a:t>
            </a:r>
            <a:endParaRPr lang="it-IT" sz="2800" b="0">
              <a:latin typeface="Lucida Sans Unicode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286000"/>
            <a:ext cx="40386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1371600"/>
            <a:ext cx="542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Lucida Sans Unicode" pitchFamily="34" charset="0"/>
              </a:rPr>
              <a:t>Discrete event systems: </a:t>
            </a:r>
            <a:r>
              <a:rPr lang="en-US" u="sng">
                <a:latin typeface="Lucida Sans Unicode" pitchFamily="34" charset="0"/>
              </a:rPr>
              <a:t>PETRI NETS</a:t>
            </a:r>
            <a:endParaRPr lang="it-IT" u="sng">
              <a:latin typeface="Lucida Sans Unicode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555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Lucida Sans Unicode" pitchFamily="34" charset="0"/>
              </a:rPr>
              <a:t>Reaction rates</a:t>
            </a:r>
            <a:r>
              <a:rPr lang="en-US">
                <a:latin typeface="Lucida Sans Unicode" pitchFamily="34" charset="0"/>
              </a:rPr>
              <a:t>: </a:t>
            </a:r>
            <a:r>
              <a:rPr lang="en-US" u="sng">
                <a:latin typeface="Lucida Sans Unicode" pitchFamily="34" charset="0"/>
              </a:rPr>
              <a:t>mass-action kinetics</a:t>
            </a:r>
            <a:endParaRPr lang="it-IT" u="sng">
              <a:latin typeface="Lucida Sans Unicode" pitchFamily="34" charset="0"/>
            </a:endParaRPr>
          </a:p>
        </p:txBody>
      </p:sp>
      <p:sp>
        <p:nvSpPr>
          <p:cNvPr id="6209" name="Text Box 65"/>
          <p:cNvSpPr txBox="1">
            <a:spLocks noChangeArrowheads="1"/>
          </p:cNvSpPr>
          <p:nvPr/>
        </p:nvSpPr>
        <p:spPr bwMode="auto">
          <a:xfrm>
            <a:off x="136525" y="6049963"/>
            <a:ext cx="8332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Problem</a:t>
            </a:r>
            <a:r>
              <a:rPr lang="en-US" sz="2800">
                <a:latin typeface="Lucida Sans Unicode" pitchFamily="34" charset="0"/>
              </a:rPr>
              <a:t> : </a:t>
            </a:r>
            <a:r>
              <a:rPr lang="en-US" b="0">
                <a:latin typeface="Lucida Sans Unicode" pitchFamily="34" charset="0"/>
              </a:rPr>
              <a:t>Markov Chain with huge number of states</a:t>
            </a:r>
            <a:r>
              <a:rPr lang="en-US" sz="2800">
                <a:latin typeface="Lucida Sans Unicode" pitchFamily="34" charset="0"/>
              </a:rPr>
              <a:t> </a:t>
            </a:r>
            <a:endParaRPr lang="it-IT" sz="2800">
              <a:latin typeface="Lucida Sans Unicode" pitchFamily="34" charset="0"/>
            </a:endParaRPr>
          </a:p>
        </p:txBody>
      </p:sp>
      <p:grpSp>
        <p:nvGrpSpPr>
          <p:cNvPr id="19463" name="Group 5"/>
          <p:cNvGrpSpPr>
            <a:grpSpLocks/>
          </p:cNvGrpSpPr>
          <p:nvPr/>
        </p:nvGrpSpPr>
        <p:grpSpPr bwMode="auto">
          <a:xfrm>
            <a:off x="395288" y="2565400"/>
            <a:ext cx="4216400" cy="3014663"/>
            <a:chOff x="768" y="1440"/>
            <a:chExt cx="4128" cy="2640"/>
          </a:xfrm>
        </p:grpSpPr>
        <p:sp>
          <p:nvSpPr>
            <p:cNvPr id="19464" name="Oval 6"/>
            <p:cNvSpPr>
              <a:spLocks noChangeArrowheads="1"/>
            </p:cNvSpPr>
            <p:nvPr/>
          </p:nvSpPr>
          <p:spPr bwMode="auto">
            <a:xfrm>
              <a:off x="7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Times New Roman" pitchFamily="18" charset="0"/>
                </a:rPr>
                <a:t>S0</a:t>
              </a:r>
              <a:endParaRPr lang="it-IT" sz="1800">
                <a:latin typeface="Times New Roman" pitchFamily="18" charset="0"/>
              </a:endParaRPr>
            </a:p>
          </p:txBody>
        </p:sp>
        <p:sp>
          <p:nvSpPr>
            <p:cNvPr id="19465" name="Oval 7"/>
            <p:cNvSpPr>
              <a:spLocks noChangeArrowheads="1"/>
            </p:cNvSpPr>
            <p:nvPr/>
          </p:nvSpPr>
          <p:spPr bwMode="auto">
            <a:xfrm>
              <a:off x="2640" y="144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Times New Roman" pitchFamily="18" charset="0"/>
                </a:rPr>
                <a:t>F</a:t>
              </a:r>
              <a:endParaRPr lang="it-IT" sz="1800">
                <a:latin typeface="Times New Roman" pitchFamily="18" charset="0"/>
              </a:endParaRPr>
            </a:p>
          </p:txBody>
        </p:sp>
        <p:sp>
          <p:nvSpPr>
            <p:cNvPr id="19466" name="Oval 8"/>
            <p:cNvSpPr>
              <a:spLocks noChangeArrowheads="1"/>
            </p:cNvSpPr>
            <p:nvPr/>
          </p:nvSpPr>
          <p:spPr bwMode="auto">
            <a:xfrm>
              <a:off x="2640" y="384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Times New Roman" pitchFamily="18" charset="0"/>
                </a:rPr>
                <a:t>E</a:t>
              </a:r>
              <a:endParaRPr lang="it-IT" sz="1800">
                <a:latin typeface="Times New Roman" pitchFamily="18" charset="0"/>
              </a:endParaRPr>
            </a:p>
          </p:txBody>
        </p:sp>
        <p:sp>
          <p:nvSpPr>
            <p:cNvPr id="19467" name="Oval 9"/>
            <p:cNvSpPr>
              <a:spLocks noChangeArrowheads="1"/>
            </p:cNvSpPr>
            <p:nvPr/>
          </p:nvSpPr>
          <p:spPr bwMode="auto">
            <a:xfrm>
              <a:off x="3648" y="19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Times New Roman" pitchFamily="18" charset="0"/>
                </a:rPr>
                <a:t>FS2</a:t>
              </a:r>
              <a:endParaRPr lang="it-IT" sz="1400">
                <a:latin typeface="Times New Roman" pitchFamily="18" charset="0"/>
              </a:endParaRPr>
            </a:p>
          </p:txBody>
        </p:sp>
        <p:sp>
          <p:nvSpPr>
            <p:cNvPr id="19468" name="Oval 10"/>
            <p:cNvSpPr>
              <a:spLocks noChangeArrowheads="1"/>
            </p:cNvSpPr>
            <p:nvPr/>
          </p:nvSpPr>
          <p:spPr bwMode="auto">
            <a:xfrm>
              <a:off x="1680" y="19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Times New Roman" pitchFamily="18" charset="0"/>
                </a:rPr>
                <a:t>FS1</a:t>
              </a:r>
              <a:endParaRPr lang="it-IT" sz="1400">
                <a:latin typeface="Times New Roman" pitchFamily="18" charset="0"/>
              </a:endParaRPr>
            </a:p>
          </p:txBody>
        </p:sp>
        <p:sp>
          <p:nvSpPr>
            <p:cNvPr id="19469" name="Oval 11"/>
            <p:cNvSpPr>
              <a:spLocks noChangeArrowheads="1"/>
            </p:cNvSpPr>
            <p:nvPr/>
          </p:nvSpPr>
          <p:spPr bwMode="auto">
            <a:xfrm>
              <a:off x="3696" y="331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Times New Roman" pitchFamily="18" charset="0"/>
                </a:rPr>
                <a:t>ES1</a:t>
              </a:r>
              <a:endParaRPr lang="it-IT" sz="1400">
                <a:latin typeface="Times New Roman" pitchFamily="18" charset="0"/>
              </a:endParaRPr>
            </a:p>
          </p:txBody>
        </p:sp>
        <p:sp>
          <p:nvSpPr>
            <p:cNvPr id="19470" name="Oval 12"/>
            <p:cNvSpPr>
              <a:spLocks noChangeArrowheads="1"/>
            </p:cNvSpPr>
            <p:nvPr/>
          </p:nvSpPr>
          <p:spPr bwMode="auto">
            <a:xfrm>
              <a:off x="1680" y="331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Times New Roman" pitchFamily="18" charset="0"/>
                </a:rPr>
                <a:t>ES0</a:t>
              </a:r>
              <a:endParaRPr lang="it-IT" sz="1400">
                <a:latin typeface="Times New Roman" pitchFamily="18" charset="0"/>
              </a:endParaRPr>
            </a:p>
          </p:txBody>
        </p:sp>
        <p:sp>
          <p:nvSpPr>
            <p:cNvPr id="19471" name="Oval 13"/>
            <p:cNvSpPr>
              <a:spLocks noChangeArrowheads="1"/>
            </p:cNvSpPr>
            <p:nvPr/>
          </p:nvSpPr>
          <p:spPr bwMode="auto">
            <a:xfrm>
              <a:off x="2640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Times New Roman" pitchFamily="18" charset="0"/>
                </a:rPr>
                <a:t>S1</a:t>
              </a:r>
              <a:endParaRPr lang="it-IT" sz="1800">
                <a:latin typeface="Times New Roman" pitchFamily="18" charset="0"/>
              </a:endParaRPr>
            </a:p>
          </p:txBody>
        </p:sp>
        <p:sp>
          <p:nvSpPr>
            <p:cNvPr id="19472" name="Oval 14"/>
            <p:cNvSpPr>
              <a:spLocks noChangeArrowheads="1"/>
            </p:cNvSpPr>
            <p:nvPr/>
          </p:nvSpPr>
          <p:spPr bwMode="auto">
            <a:xfrm>
              <a:off x="4656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Times New Roman" pitchFamily="18" charset="0"/>
                </a:rPr>
                <a:t>S2</a:t>
              </a:r>
              <a:endParaRPr lang="it-IT" sz="1800">
                <a:latin typeface="Times New Roman" pitchFamily="18" charset="0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/>
          </p:nvSpPr>
          <p:spPr bwMode="auto">
            <a:xfrm>
              <a:off x="1248" y="3313"/>
              <a:ext cx="96" cy="239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Rectangle 16"/>
            <p:cNvSpPr>
              <a:spLocks noChangeArrowheads="1"/>
            </p:cNvSpPr>
            <p:nvPr/>
          </p:nvSpPr>
          <p:spPr bwMode="auto">
            <a:xfrm>
              <a:off x="3216" y="1920"/>
              <a:ext cx="96" cy="242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Rectangle 17"/>
            <p:cNvSpPr>
              <a:spLocks noChangeArrowheads="1"/>
            </p:cNvSpPr>
            <p:nvPr/>
          </p:nvSpPr>
          <p:spPr bwMode="auto">
            <a:xfrm>
              <a:off x="2255" y="1920"/>
              <a:ext cx="96" cy="242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Rectangle 18"/>
            <p:cNvSpPr>
              <a:spLocks noChangeArrowheads="1"/>
            </p:cNvSpPr>
            <p:nvPr/>
          </p:nvSpPr>
          <p:spPr bwMode="auto">
            <a:xfrm>
              <a:off x="1248" y="1920"/>
              <a:ext cx="96" cy="242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Rectangle 19"/>
            <p:cNvSpPr>
              <a:spLocks noChangeArrowheads="1"/>
            </p:cNvSpPr>
            <p:nvPr/>
          </p:nvSpPr>
          <p:spPr bwMode="auto">
            <a:xfrm>
              <a:off x="4273" y="3313"/>
              <a:ext cx="95" cy="239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Rectangle 20"/>
            <p:cNvSpPr>
              <a:spLocks noChangeArrowheads="1"/>
            </p:cNvSpPr>
            <p:nvPr/>
          </p:nvSpPr>
          <p:spPr bwMode="auto">
            <a:xfrm>
              <a:off x="3216" y="3313"/>
              <a:ext cx="96" cy="239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Rectangle 21"/>
            <p:cNvSpPr>
              <a:spLocks noChangeArrowheads="1"/>
            </p:cNvSpPr>
            <p:nvPr/>
          </p:nvSpPr>
          <p:spPr bwMode="auto">
            <a:xfrm>
              <a:off x="2255" y="3313"/>
              <a:ext cx="96" cy="239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Rectangle 22"/>
            <p:cNvSpPr>
              <a:spLocks noChangeArrowheads="1"/>
            </p:cNvSpPr>
            <p:nvPr/>
          </p:nvSpPr>
          <p:spPr bwMode="auto">
            <a:xfrm>
              <a:off x="4273" y="1920"/>
              <a:ext cx="95" cy="242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481" name="AutoShape 23"/>
            <p:cNvCxnSpPr>
              <a:cxnSpLocks noChangeShapeType="1"/>
              <a:stCxn id="19464" idx="4"/>
              <a:endCxn id="78" idx="1"/>
            </p:cNvCxnSpPr>
            <p:nvPr/>
          </p:nvCxnSpPr>
          <p:spPr bwMode="auto">
            <a:xfrm rot="16200000" flipH="1">
              <a:off x="792" y="2976"/>
              <a:ext cx="552" cy="36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82" name="AutoShape 24"/>
            <p:cNvCxnSpPr>
              <a:cxnSpLocks noChangeShapeType="1"/>
              <a:stCxn id="19466" idx="2"/>
              <a:endCxn id="78" idx="2"/>
            </p:cNvCxnSpPr>
            <p:nvPr/>
          </p:nvCxnSpPr>
          <p:spPr bwMode="auto">
            <a:xfrm rot="10800000">
              <a:off x="1296" y="3552"/>
              <a:ext cx="1344" cy="40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83" name="AutoShape 25"/>
            <p:cNvCxnSpPr>
              <a:cxnSpLocks noChangeShapeType="1"/>
              <a:stCxn id="19470" idx="6"/>
              <a:endCxn id="84" idx="1"/>
            </p:cNvCxnSpPr>
            <p:nvPr/>
          </p:nvCxnSpPr>
          <p:spPr bwMode="auto">
            <a:xfrm>
              <a:off x="1920" y="3432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84" name="AutoShape 26"/>
            <p:cNvCxnSpPr>
              <a:cxnSpLocks noChangeShapeType="1"/>
              <a:stCxn id="84" idx="0"/>
              <a:endCxn id="19471" idx="3"/>
            </p:cNvCxnSpPr>
            <p:nvPr/>
          </p:nvCxnSpPr>
          <p:spPr bwMode="auto">
            <a:xfrm rot="-5400000">
              <a:off x="2256" y="2893"/>
              <a:ext cx="467" cy="371"/>
            </a:xfrm>
            <a:prstGeom prst="curvedConnector3">
              <a:avLst>
                <a:gd name="adj1" fmla="val 4625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85" name="AutoShape 27"/>
            <p:cNvCxnSpPr>
              <a:cxnSpLocks noChangeShapeType="1"/>
              <a:stCxn id="84" idx="2"/>
              <a:endCxn id="19466" idx="1"/>
            </p:cNvCxnSpPr>
            <p:nvPr/>
          </p:nvCxnSpPr>
          <p:spPr bwMode="auto">
            <a:xfrm rot="16200000" flipH="1">
              <a:off x="2328" y="3528"/>
              <a:ext cx="323" cy="371"/>
            </a:xfrm>
            <a:prstGeom prst="curvedConnector3">
              <a:avLst>
                <a:gd name="adj1" fmla="val 4458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86" name="AutoShape 28"/>
            <p:cNvCxnSpPr>
              <a:cxnSpLocks noChangeShapeType="1"/>
              <a:stCxn id="78" idx="3"/>
              <a:endCxn id="19470" idx="2"/>
            </p:cNvCxnSpPr>
            <p:nvPr/>
          </p:nvCxnSpPr>
          <p:spPr bwMode="auto">
            <a:xfrm>
              <a:off x="1344" y="3432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87" name="AutoShape 29"/>
            <p:cNvCxnSpPr>
              <a:cxnSpLocks noChangeShapeType="1"/>
              <a:stCxn id="19471" idx="5"/>
              <a:endCxn id="83" idx="0"/>
            </p:cNvCxnSpPr>
            <p:nvPr/>
          </p:nvCxnSpPr>
          <p:spPr bwMode="auto">
            <a:xfrm rot="16200000" flipH="1">
              <a:off x="2821" y="2869"/>
              <a:ext cx="467" cy="419"/>
            </a:xfrm>
            <a:prstGeom prst="curvedConnector3">
              <a:avLst>
                <a:gd name="adj1" fmla="val 5374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88" name="AutoShape 30"/>
            <p:cNvCxnSpPr>
              <a:cxnSpLocks noChangeShapeType="1"/>
              <a:stCxn id="19466" idx="7"/>
              <a:endCxn id="83" idx="2"/>
            </p:cNvCxnSpPr>
            <p:nvPr/>
          </p:nvCxnSpPr>
          <p:spPr bwMode="auto">
            <a:xfrm rot="-5400000">
              <a:off x="2893" y="3504"/>
              <a:ext cx="323" cy="419"/>
            </a:xfrm>
            <a:prstGeom prst="curvedConnector3">
              <a:avLst>
                <a:gd name="adj1" fmla="val 5541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89" name="AutoShape 31"/>
            <p:cNvCxnSpPr>
              <a:cxnSpLocks noChangeShapeType="1"/>
              <a:stCxn id="83" idx="3"/>
              <a:endCxn id="19469" idx="2"/>
            </p:cNvCxnSpPr>
            <p:nvPr/>
          </p:nvCxnSpPr>
          <p:spPr bwMode="auto">
            <a:xfrm>
              <a:off x="3312" y="3432"/>
              <a:ext cx="38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90" name="AutoShape 32"/>
            <p:cNvCxnSpPr>
              <a:cxnSpLocks noChangeShapeType="1"/>
              <a:stCxn id="19469" idx="6"/>
              <a:endCxn id="82" idx="1"/>
            </p:cNvCxnSpPr>
            <p:nvPr/>
          </p:nvCxnSpPr>
          <p:spPr bwMode="auto">
            <a:xfrm>
              <a:off x="3936" y="3432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91" name="AutoShape 33"/>
            <p:cNvCxnSpPr>
              <a:cxnSpLocks noChangeShapeType="1"/>
              <a:stCxn id="82" idx="3"/>
              <a:endCxn id="19472" idx="4"/>
            </p:cNvCxnSpPr>
            <p:nvPr/>
          </p:nvCxnSpPr>
          <p:spPr bwMode="auto">
            <a:xfrm flipV="1">
              <a:off x="4368" y="2880"/>
              <a:ext cx="408" cy="55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92" name="AutoShape 34"/>
            <p:cNvCxnSpPr>
              <a:cxnSpLocks noChangeShapeType="1"/>
              <a:stCxn id="82" idx="2"/>
              <a:endCxn id="19466" idx="6"/>
            </p:cNvCxnSpPr>
            <p:nvPr/>
          </p:nvCxnSpPr>
          <p:spPr bwMode="auto">
            <a:xfrm rot="5400000">
              <a:off x="3396" y="3036"/>
              <a:ext cx="408" cy="144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93" name="AutoShape 35"/>
            <p:cNvCxnSpPr>
              <a:cxnSpLocks noChangeShapeType="1"/>
              <a:stCxn id="81" idx="1"/>
              <a:endCxn id="19464" idx="0"/>
            </p:cNvCxnSpPr>
            <p:nvPr/>
          </p:nvCxnSpPr>
          <p:spPr bwMode="auto">
            <a:xfrm rot="10800000" flipV="1">
              <a:off x="888" y="2040"/>
              <a:ext cx="360" cy="6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94" name="AutoShape 36"/>
            <p:cNvCxnSpPr>
              <a:cxnSpLocks noChangeShapeType="1"/>
              <a:stCxn id="81" idx="0"/>
              <a:endCxn id="19465" idx="2"/>
            </p:cNvCxnSpPr>
            <p:nvPr/>
          </p:nvCxnSpPr>
          <p:spPr bwMode="auto">
            <a:xfrm rot="-5400000">
              <a:off x="1788" y="1068"/>
              <a:ext cx="360" cy="134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95" name="AutoShape 37"/>
            <p:cNvCxnSpPr>
              <a:cxnSpLocks noChangeShapeType="1"/>
              <a:stCxn id="19468" idx="2"/>
              <a:endCxn id="81" idx="3"/>
            </p:cNvCxnSpPr>
            <p:nvPr/>
          </p:nvCxnSpPr>
          <p:spPr bwMode="auto">
            <a:xfrm rot="10800000">
              <a:off x="1344" y="2040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96" name="AutoShape 38"/>
            <p:cNvCxnSpPr>
              <a:cxnSpLocks noChangeShapeType="1"/>
              <a:stCxn id="19465" idx="3"/>
              <a:endCxn id="80" idx="0"/>
            </p:cNvCxnSpPr>
            <p:nvPr/>
          </p:nvCxnSpPr>
          <p:spPr bwMode="auto">
            <a:xfrm rot="5400000">
              <a:off x="2352" y="1597"/>
              <a:ext cx="275" cy="371"/>
            </a:xfrm>
            <a:prstGeom prst="curvedConnector3">
              <a:avLst>
                <a:gd name="adj1" fmla="val 5636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97" name="AutoShape 39"/>
            <p:cNvCxnSpPr>
              <a:cxnSpLocks noChangeShapeType="1"/>
              <a:stCxn id="19471" idx="1"/>
              <a:endCxn id="80" idx="2"/>
            </p:cNvCxnSpPr>
            <p:nvPr/>
          </p:nvCxnSpPr>
          <p:spPr bwMode="auto">
            <a:xfrm rot="5400000" flipH="1">
              <a:off x="2232" y="2232"/>
              <a:ext cx="515" cy="371"/>
            </a:xfrm>
            <a:prstGeom prst="curvedConnector3">
              <a:avLst>
                <a:gd name="adj1" fmla="val 5339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98" name="AutoShape 40"/>
            <p:cNvCxnSpPr>
              <a:cxnSpLocks noChangeShapeType="1"/>
              <a:stCxn id="80" idx="1"/>
              <a:endCxn id="19468" idx="6"/>
            </p:cNvCxnSpPr>
            <p:nvPr/>
          </p:nvCxnSpPr>
          <p:spPr bwMode="auto">
            <a:xfrm rot="10800000">
              <a:off x="1920" y="2040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99" name="AutoShape 41"/>
            <p:cNvCxnSpPr>
              <a:cxnSpLocks noChangeShapeType="1"/>
              <a:stCxn id="79" idx="2"/>
              <a:endCxn id="19471" idx="7"/>
            </p:cNvCxnSpPr>
            <p:nvPr/>
          </p:nvCxnSpPr>
          <p:spPr bwMode="auto">
            <a:xfrm rot="5400000">
              <a:off x="2797" y="2208"/>
              <a:ext cx="515" cy="419"/>
            </a:xfrm>
            <a:prstGeom prst="curvedConnector3">
              <a:avLst>
                <a:gd name="adj1" fmla="val 4660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0" name="AutoShape 42"/>
            <p:cNvCxnSpPr>
              <a:cxnSpLocks noChangeShapeType="1"/>
              <a:stCxn id="79" idx="0"/>
              <a:endCxn id="19465" idx="5"/>
            </p:cNvCxnSpPr>
            <p:nvPr/>
          </p:nvCxnSpPr>
          <p:spPr bwMode="auto">
            <a:xfrm rot="5400000" flipH="1">
              <a:off x="2917" y="1573"/>
              <a:ext cx="275" cy="419"/>
            </a:xfrm>
            <a:prstGeom prst="curvedConnector3">
              <a:avLst>
                <a:gd name="adj1" fmla="val 4363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1" name="AutoShape 43"/>
            <p:cNvCxnSpPr>
              <a:cxnSpLocks noChangeShapeType="1"/>
              <a:stCxn id="19467" idx="2"/>
              <a:endCxn id="79" idx="3"/>
            </p:cNvCxnSpPr>
            <p:nvPr/>
          </p:nvCxnSpPr>
          <p:spPr bwMode="auto">
            <a:xfrm rot="10800000">
              <a:off x="3312" y="2040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2" name="AutoShape 44"/>
            <p:cNvCxnSpPr>
              <a:cxnSpLocks noChangeShapeType="1"/>
              <a:stCxn id="19472" idx="0"/>
              <a:endCxn id="85" idx="3"/>
            </p:cNvCxnSpPr>
            <p:nvPr/>
          </p:nvCxnSpPr>
          <p:spPr bwMode="auto">
            <a:xfrm rot="5400000" flipH="1">
              <a:off x="4272" y="2136"/>
              <a:ext cx="600" cy="40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3" name="AutoShape 45"/>
            <p:cNvCxnSpPr>
              <a:cxnSpLocks noChangeShapeType="1"/>
              <a:stCxn id="19465" idx="6"/>
              <a:endCxn id="85" idx="0"/>
            </p:cNvCxnSpPr>
            <p:nvPr/>
          </p:nvCxnSpPr>
          <p:spPr bwMode="auto">
            <a:xfrm>
              <a:off x="2880" y="1560"/>
              <a:ext cx="1440" cy="36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4" name="AutoShape 46"/>
            <p:cNvCxnSpPr>
              <a:cxnSpLocks noChangeShapeType="1"/>
              <a:stCxn id="85" idx="1"/>
              <a:endCxn id="19467" idx="6"/>
            </p:cNvCxnSpPr>
            <p:nvPr/>
          </p:nvCxnSpPr>
          <p:spPr bwMode="auto">
            <a:xfrm rot="10800000">
              <a:off x="3888" y="2040"/>
              <a:ext cx="38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0" name="Rectangle 47"/>
            <p:cNvSpPr>
              <a:spLocks noChangeArrowheads="1"/>
            </p:cNvSpPr>
            <p:nvPr/>
          </p:nvSpPr>
          <p:spPr bwMode="auto">
            <a:xfrm>
              <a:off x="1056" y="3600"/>
              <a:ext cx="96" cy="239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506" name="AutoShape 48"/>
            <p:cNvCxnSpPr>
              <a:cxnSpLocks noChangeShapeType="1"/>
              <a:stCxn id="19470" idx="4"/>
              <a:endCxn id="110" idx="3"/>
            </p:cNvCxnSpPr>
            <p:nvPr/>
          </p:nvCxnSpPr>
          <p:spPr bwMode="auto">
            <a:xfrm rot="5400000">
              <a:off x="1392" y="3312"/>
              <a:ext cx="168" cy="64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7" name="AutoShape 49"/>
            <p:cNvCxnSpPr>
              <a:cxnSpLocks noChangeShapeType="1"/>
              <a:stCxn id="110" idx="1"/>
              <a:endCxn id="19464" idx="2"/>
            </p:cNvCxnSpPr>
            <p:nvPr/>
          </p:nvCxnSpPr>
          <p:spPr bwMode="auto">
            <a:xfrm rot="10800000">
              <a:off x="768" y="2760"/>
              <a:ext cx="288" cy="960"/>
            </a:xfrm>
            <a:prstGeom prst="curvedConnector3">
              <a:avLst>
                <a:gd name="adj1" fmla="val 1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8" name="AutoShape 50"/>
            <p:cNvCxnSpPr>
              <a:cxnSpLocks noChangeShapeType="1"/>
              <a:stCxn id="110" idx="2"/>
              <a:endCxn id="19466" idx="3"/>
            </p:cNvCxnSpPr>
            <p:nvPr/>
          </p:nvCxnSpPr>
          <p:spPr bwMode="auto">
            <a:xfrm rot="16200000" flipH="1">
              <a:off x="1787" y="3157"/>
              <a:ext cx="205" cy="1571"/>
            </a:xfrm>
            <a:prstGeom prst="curvedConnector3">
              <a:avLst>
                <a:gd name="adj1" fmla="val 18731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4" name="Rectangle 51"/>
            <p:cNvSpPr>
              <a:spLocks noChangeArrowheads="1"/>
            </p:cNvSpPr>
            <p:nvPr/>
          </p:nvSpPr>
          <p:spPr bwMode="auto">
            <a:xfrm>
              <a:off x="4560" y="1585"/>
              <a:ext cx="96" cy="239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510" name="AutoShape 52"/>
            <p:cNvCxnSpPr>
              <a:cxnSpLocks noChangeShapeType="1"/>
              <a:stCxn id="19467" idx="0"/>
              <a:endCxn id="114" idx="1"/>
            </p:cNvCxnSpPr>
            <p:nvPr/>
          </p:nvCxnSpPr>
          <p:spPr bwMode="auto">
            <a:xfrm rot="-5400000">
              <a:off x="4056" y="1416"/>
              <a:ext cx="216" cy="79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11" name="AutoShape 53"/>
            <p:cNvCxnSpPr>
              <a:cxnSpLocks noChangeShapeType="1"/>
              <a:stCxn id="114" idx="3"/>
              <a:endCxn id="19472" idx="6"/>
            </p:cNvCxnSpPr>
            <p:nvPr/>
          </p:nvCxnSpPr>
          <p:spPr bwMode="auto">
            <a:xfrm>
              <a:off x="4656" y="1704"/>
              <a:ext cx="240" cy="1056"/>
            </a:xfrm>
            <a:prstGeom prst="curvedConnector3">
              <a:avLst>
                <a:gd name="adj1" fmla="val 16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12" name="AutoShape 54"/>
            <p:cNvCxnSpPr>
              <a:cxnSpLocks noChangeShapeType="1"/>
              <a:stCxn id="114" idx="0"/>
              <a:endCxn id="19465" idx="7"/>
            </p:cNvCxnSpPr>
            <p:nvPr/>
          </p:nvCxnSpPr>
          <p:spPr bwMode="auto">
            <a:xfrm rot="5400000" flipH="1">
              <a:off x="3672" y="648"/>
              <a:ext cx="109" cy="1763"/>
            </a:xfrm>
            <a:prstGeom prst="curvedConnector3">
              <a:avLst>
                <a:gd name="adj1" fmla="val 2642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8" name="Rectangle 55"/>
            <p:cNvSpPr>
              <a:spLocks noChangeArrowheads="1"/>
            </p:cNvSpPr>
            <p:nvPr/>
          </p:nvSpPr>
          <p:spPr bwMode="auto">
            <a:xfrm>
              <a:off x="2255" y="2640"/>
              <a:ext cx="96" cy="242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514" name="AutoShape 56"/>
            <p:cNvCxnSpPr>
              <a:cxnSpLocks noChangeShapeType="1"/>
              <a:stCxn id="19468" idx="4"/>
              <a:endCxn id="118" idx="1"/>
            </p:cNvCxnSpPr>
            <p:nvPr/>
          </p:nvCxnSpPr>
          <p:spPr bwMode="auto">
            <a:xfrm rot="16200000" flipH="1">
              <a:off x="1728" y="2232"/>
              <a:ext cx="600" cy="45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15" name="AutoShape 57"/>
            <p:cNvCxnSpPr>
              <a:cxnSpLocks noChangeShapeType="1"/>
              <a:stCxn id="118" idx="3"/>
              <a:endCxn id="19471" idx="2"/>
            </p:cNvCxnSpPr>
            <p:nvPr/>
          </p:nvCxnSpPr>
          <p:spPr bwMode="auto">
            <a:xfrm>
              <a:off x="2352" y="2760"/>
              <a:ext cx="2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16" name="AutoShape 58"/>
            <p:cNvCxnSpPr>
              <a:cxnSpLocks noChangeShapeType="1"/>
              <a:stCxn id="118" idx="3"/>
              <a:endCxn id="19465" idx="4"/>
            </p:cNvCxnSpPr>
            <p:nvPr/>
          </p:nvCxnSpPr>
          <p:spPr bwMode="auto">
            <a:xfrm flipV="1">
              <a:off x="2352" y="1680"/>
              <a:ext cx="408" cy="108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2" name="Rectangle 59"/>
            <p:cNvSpPr>
              <a:spLocks noChangeArrowheads="1"/>
            </p:cNvSpPr>
            <p:nvPr/>
          </p:nvSpPr>
          <p:spPr bwMode="auto">
            <a:xfrm>
              <a:off x="3216" y="2640"/>
              <a:ext cx="96" cy="242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518" name="AutoShape 60"/>
            <p:cNvCxnSpPr>
              <a:cxnSpLocks noChangeShapeType="1"/>
              <a:stCxn id="19469" idx="0"/>
              <a:endCxn id="122" idx="3"/>
            </p:cNvCxnSpPr>
            <p:nvPr/>
          </p:nvCxnSpPr>
          <p:spPr bwMode="auto">
            <a:xfrm rot="5400000" flipH="1">
              <a:off x="3288" y="2784"/>
              <a:ext cx="552" cy="50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19" name="AutoShape 61"/>
            <p:cNvCxnSpPr>
              <a:cxnSpLocks noChangeShapeType="1"/>
              <a:stCxn id="122" idx="1"/>
              <a:endCxn id="19471" idx="6"/>
            </p:cNvCxnSpPr>
            <p:nvPr/>
          </p:nvCxnSpPr>
          <p:spPr bwMode="auto">
            <a:xfrm rot="10800000">
              <a:off x="2880" y="2760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20" name="AutoShape 62"/>
            <p:cNvCxnSpPr>
              <a:cxnSpLocks noChangeShapeType="1"/>
              <a:stCxn id="122" idx="1"/>
              <a:endCxn id="19466" idx="0"/>
            </p:cNvCxnSpPr>
            <p:nvPr/>
          </p:nvCxnSpPr>
          <p:spPr bwMode="auto">
            <a:xfrm rot="10800000" flipV="1">
              <a:off x="2760" y="2760"/>
              <a:ext cx="456" cy="108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  <p:bldP spid="6149" grpId="0" autoUpdateAnimBg="0"/>
      <p:bldP spid="6150" grpId="0" autoUpdateAnimBg="0"/>
      <p:bldP spid="620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6934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Continuous Modeling Framework</a:t>
            </a:r>
            <a:endParaRPr lang="it-IT" sz="4000" b="1" dirty="0" smtClean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685800"/>
            <a:ext cx="2598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66"/>
                </a:solidFill>
                <a:latin typeface="Lucida Sans Unicode" pitchFamily="34" charset="0"/>
              </a:rPr>
              <a:t>Deterministic:</a:t>
            </a:r>
            <a:endParaRPr lang="it-IT" sz="2800">
              <a:solidFill>
                <a:srgbClr val="000066"/>
              </a:solidFill>
              <a:latin typeface="Lucida Sans Unicode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7170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latin typeface="Lucida Sans Unicode" pitchFamily="34" charset="0"/>
              </a:rPr>
              <a:t>Continuous concentrations, </a:t>
            </a:r>
            <a:r>
              <a:rPr lang="en-US" sz="2800" b="0" u="sng">
                <a:latin typeface="Lucida Sans Unicode" pitchFamily="34" charset="0"/>
              </a:rPr>
              <a:t>ODE models</a:t>
            </a:r>
            <a:endParaRPr lang="it-IT" sz="2800" b="0" u="sng">
              <a:latin typeface="Lucida Sans Unicode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399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>
                <a:latin typeface="Lucida Sans Unicode" pitchFamily="34" charset="0"/>
              </a:rPr>
              <a:t>Large molecule numbers: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variance is neglegible</a:t>
            </a:r>
            <a:endParaRPr lang="it-IT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33600"/>
            <a:ext cx="71628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Te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86000"/>
            <a:ext cx="5715000" cy="2182813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  <p:bldP spid="7172" grpId="0" autoUpdateAnimBg="0"/>
      <p:bldP spid="717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Isolated  vs. Open systems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200" b="1" smtClean="0"/>
              <a:t>Thermodynamically isolated systems</a:t>
            </a:r>
            <a:r>
              <a:rPr lang="it-IT" sz="2200" smtClean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200" smtClean="0"/>
              <a:t>	Reaction rates derived from a potential.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200" smtClean="0"/>
              <a:t>	Every reaction is reversible.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200" smtClean="0"/>
              <a:t>	Steady-states are thermodynamic equilibria: </a:t>
            </a:r>
            <a:r>
              <a:rPr lang="it-IT" sz="2200" i="1" u="sng" smtClean="0"/>
              <a:t>detailed balance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200" i="1" smtClean="0"/>
              <a:t>    	Passive circuits analog of CRNs.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200" i="1" smtClean="0"/>
              <a:t>	Entropy acts as a Lyapunov function.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200" i="1" smtClean="0"/>
          </a:p>
          <a:p>
            <a:pPr eaLnBrk="1" hangingPunct="1">
              <a:lnSpc>
                <a:spcPct val="80000"/>
              </a:lnSpc>
            </a:pPr>
            <a:r>
              <a:rPr lang="it-IT" sz="2200" b="1" smtClean="0"/>
              <a:t>Open systems</a:t>
            </a:r>
            <a:r>
              <a:rPr lang="it-IT" sz="2200" smtClean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200" smtClean="0"/>
              <a:t>	Some species are ignored: clamped concentrations.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200" smtClean="0"/>
              <a:t>    	Partial stoichiometry. Arbitrary kinetic coefficients.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200" smtClean="0"/>
              <a:t>	No obvious Lyapunov function.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200" smtClean="0"/>
              <a:t>	Possibility of “complex” behaviour.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 descr="Tela"/>
          <p:cNvSpPr txBox="1">
            <a:spLocks noChangeArrowheads="1"/>
          </p:cNvSpPr>
          <p:nvPr/>
        </p:nvSpPr>
        <p:spPr bwMode="auto">
          <a:xfrm>
            <a:off x="0" y="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Relating Dynamics and Topology</a:t>
            </a:r>
            <a:endParaRPr lang="it-IT" sz="440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Text Box 3" descr="Tela"/>
          <p:cNvSpPr txBox="1">
            <a:spLocks noChangeArrowheads="1"/>
          </p:cNvSpPr>
          <p:nvPr/>
        </p:nvSpPr>
        <p:spPr bwMode="auto">
          <a:xfrm>
            <a:off x="228600" y="914400"/>
            <a:ext cx="87344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800" dirty="0">
                <a:latin typeface="Lucida Sans Unicode" pitchFamily="34" charset="0"/>
              </a:rPr>
              <a:t> How does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structure</a:t>
            </a:r>
            <a:r>
              <a:rPr lang="en-US" sz="2800" dirty="0">
                <a:latin typeface="Lucida Sans Unicode" pitchFamily="34" charset="0"/>
              </a:rPr>
              <a:t> affect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dynamics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 </a:t>
            </a:r>
            <a:r>
              <a:rPr lang="en-US" sz="2800" dirty="0">
                <a:latin typeface="Lucida Sans Unicode" pitchFamily="34" charset="0"/>
              </a:rPr>
              <a:t>?</a:t>
            </a:r>
          </a:p>
          <a:p>
            <a:pPr>
              <a:defRPr/>
            </a:pPr>
            <a:endParaRPr lang="en-US" sz="2800" dirty="0">
              <a:latin typeface="Lucida Sans Unicode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2800" dirty="0">
                <a:latin typeface="Lucida Sans Unicode" pitchFamily="34" charset="0"/>
              </a:rPr>
              <a:t> How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robust</a:t>
            </a:r>
            <a:r>
              <a:rPr lang="en-US" sz="2800" dirty="0">
                <a:latin typeface="Lucida Sans Unicode" pitchFamily="34" charset="0"/>
              </a:rPr>
              <a:t> is the net to parameter variations ?</a:t>
            </a:r>
          </a:p>
          <a:p>
            <a:pPr>
              <a:defRPr/>
            </a:pPr>
            <a:endParaRPr lang="en-US" sz="2800" dirty="0">
              <a:latin typeface="Lucida Sans Unicode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2800" dirty="0">
                <a:latin typeface="Lucida Sans Unicode" pitchFamily="34" charset="0"/>
              </a:rPr>
              <a:t> Does the reaction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converge</a:t>
            </a:r>
            <a:r>
              <a:rPr lang="en-US" sz="2800" dirty="0">
                <a:latin typeface="Lucida Sans Unicode" pitchFamily="34" charset="0"/>
              </a:rPr>
              <a:t> or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oscillate</a:t>
            </a:r>
            <a:r>
              <a:rPr lang="en-US" sz="2800" dirty="0">
                <a:solidFill>
                  <a:schemeClr val="bg2"/>
                </a:solidFill>
                <a:latin typeface="Lucida Sans Unicode" pitchFamily="34" charset="0"/>
              </a:rPr>
              <a:t> </a:t>
            </a:r>
            <a:r>
              <a:rPr lang="en-US" sz="2800" dirty="0">
                <a:latin typeface="Lucida Sans Unicode" pitchFamily="34" charset="0"/>
              </a:rPr>
              <a:t>?</a:t>
            </a:r>
          </a:p>
          <a:p>
            <a:pPr>
              <a:defRPr/>
            </a:pPr>
            <a:endParaRPr lang="it-IT" sz="2800" dirty="0">
              <a:latin typeface="Arial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accent2"/>
                </a:solidFill>
                <a:latin typeface="Lucida Sans Unicode" pitchFamily="34" charset="0"/>
              </a:rPr>
              <a:t>Qualitative tools: can work regardless of </a:t>
            </a:r>
          </a:p>
          <a:p>
            <a:pPr>
              <a:defRPr/>
            </a:pPr>
            <a:r>
              <a:rPr lang="en-US" sz="2800" dirty="0">
                <a:solidFill>
                  <a:schemeClr val="accent2"/>
                </a:solidFill>
                <a:latin typeface="Lucida Sans Unicode" pitchFamily="34" charset="0"/>
              </a:rPr>
              <a:t>specific parameters values.</a:t>
            </a:r>
          </a:p>
          <a:p>
            <a:pPr>
              <a:defRPr/>
            </a:pPr>
            <a:endParaRPr lang="en-US" sz="2800" u="sng" dirty="0">
              <a:solidFill>
                <a:srgbClr val="48ABB8"/>
              </a:solidFill>
              <a:latin typeface="Lucida Sans Unicode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latin typeface="Lucida Sans Unicode" pitchFamily="34" charset="0"/>
              </a:rPr>
              <a:t> How to define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robustness</a:t>
            </a:r>
            <a:r>
              <a:rPr lang="en-US" sz="2800" dirty="0">
                <a:latin typeface="Lucida Sans Unicode" pitchFamily="34" charset="0"/>
              </a:rPr>
              <a:t> ?</a:t>
            </a:r>
            <a:endParaRPr lang="en-US" sz="2800" u="sng" dirty="0">
              <a:solidFill>
                <a:srgbClr val="48ABB8"/>
              </a:solidFill>
              <a:latin typeface="Lucida Sans Unicode" pitchFamily="34" charset="0"/>
            </a:endParaRPr>
          </a:p>
          <a:p>
            <a:pPr>
              <a:defRPr/>
            </a:pPr>
            <a:endParaRPr lang="en-US" sz="2800" dirty="0">
              <a:solidFill>
                <a:srgbClr val="48ABB8"/>
              </a:solidFill>
              <a:latin typeface="Lucida Sans Unicode" pitchFamily="34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Lucida Sans Unicode" pitchFamily="34" charset="0"/>
              </a:rPr>
              <a:t>Consistent qualitative behavior regardless of </a:t>
            </a:r>
          </a:p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Lucida Sans Unicode" pitchFamily="34" charset="0"/>
              </a:rPr>
              <a:t>Parameters or kinetics. </a:t>
            </a:r>
          </a:p>
          <a:p>
            <a:pPr>
              <a:defRPr/>
            </a:pPr>
            <a:endParaRPr lang="en-US" sz="2800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GB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MAPK random simulation</a:t>
            </a:r>
            <a:endParaRPr lang="en-GB" sz="32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23554" name="Picture 5" descr="C:\Users\dangeli\modelli\massaction\rand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8764587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GB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More random simulations</a:t>
            </a:r>
            <a:endParaRPr lang="en-GB" sz="36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24578" name="Picture 2" descr="C:\Users\dangeli\modelli\massaction\rand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4306887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dangeli\modelli\massaction\rand9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12875"/>
            <a:ext cx="43211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Users\dangeli\modelli\massaction\rand10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221163"/>
            <a:ext cx="424973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Users\dangeli\modelli\massaction\rand1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6925" y="4216400"/>
            <a:ext cx="4286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687</Words>
  <Application>Microsoft Office PowerPoint</Application>
  <PresentationFormat>On-screen Show (4:3)</PresentationFormat>
  <Paragraphs>228</Paragraphs>
  <Slides>21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Monotype Corsiva</vt:lpstr>
      <vt:lpstr>Arial</vt:lpstr>
      <vt:lpstr>Calibri</vt:lpstr>
      <vt:lpstr>Symbol</vt:lpstr>
      <vt:lpstr>Times New Roman</vt:lpstr>
      <vt:lpstr>Lucida Sans Unicode</vt:lpstr>
      <vt:lpstr>Lucida Console</vt:lpstr>
      <vt:lpstr>Lucida Calligraphy</vt:lpstr>
      <vt:lpstr>Struttura predefinita</vt:lpstr>
      <vt:lpstr>Equation</vt:lpstr>
      <vt:lpstr>Slide 1</vt:lpstr>
      <vt:lpstr>Definition of CRN</vt:lpstr>
      <vt:lpstr>Slide 3</vt:lpstr>
      <vt:lpstr>Slide 4</vt:lpstr>
      <vt:lpstr>Continuous Modeling Framework</vt:lpstr>
      <vt:lpstr>Isolated  vs. Open systems</vt:lpstr>
      <vt:lpstr>Slide 7</vt:lpstr>
      <vt:lpstr>MAPK random simulation</vt:lpstr>
      <vt:lpstr>More random simulations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Hopf’s bifurcations</vt:lpstr>
      <vt:lpstr>Hurwitz determinant</vt:lpstr>
      <vt:lpstr>Remarks</vt:lpstr>
      <vt:lpstr>Conclusions</vt:lpstr>
    </vt:vector>
  </TitlesOfParts>
  <Company>dsi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David Angeli</dc:creator>
  <cp:lastModifiedBy>Linda Casals</cp:lastModifiedBy>
  <cp:revision>50</cp:revision>
  <dcterms:created xsi:type="dcterms:W3CDTF">2007-10-11T08:59:46Z</dcterms:created>
  <dcterms:modified xsi:type="dcterms:W3CDTF">2011-06-13T17:16:17Z</dcterms:modified>
</cp:coreProperties>
</file>