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4" r:id="rId3"/>
    <p:sldId id="284" r:id="rId4"/>
    <p:sldId id="285" r:id="rId5"/>
    <p:sldId id="309" r:id="rId6"/>
    <p:sldId id="310" r:id="rId7"/>
    <p:sldId id="280" r:id="rId8"/>
    <p:sldId id="320" r:id="rId9"/>
    <p:sldId id="287" r:id="rId10"/>
    <p:sldId id="331" r:id="rId11"/>
    <p:sldId id="330" r:id="rId12"/>
    <p:sldId id="286" r:id="rId13"/>
    <p:sldId id="288" r:id="rId14"/>
    <p:sldId id="290" r:id="rId15"/>
    <p:sldId id="292" r:id="rId16"/>
    <p:sldId id="336" r:id="rId17"/>
    <p:sldId id="294" r:id="rId18"/>
    <p:sldId id="295" r:id="rId19"/>
    <p:sldId id="328" r:id="rId20"/>
    <p:sldId id="337" r:id="rId21"/>
    <p:sldId id="316" r:id="rId22"/>
    <p:sldId id="318" r:id="rId23"/>
    <p:sldId id="342" r:id="rId24"/>
    <p:sldId id="343" r:id="rId25"/>
    <p:sldId id="339" r:id="rId26"/>
    <p:sldId id="332" r:id="rId27"/>
    <p:sldId id="313" r:id="rId28"/>
    <p:sldId id="333" r:id="rId29"/>
    <p:sldId id="341" r:id="rId30"/>
    <p:sldId id="344" r:id="rId31"/>
    <p:sldId id="271" r:id="rId32"/>
    <p:sldId id="327" r:id="rId33"/>
    <p:sldId id="345" r:id="rId34"/>
    <p:sldId id="34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417E"/>
    <a:srgbClr val="0080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60"/>
  </p:normalViewPr>
  <p:slideViewPr>
    <p:cSldViewPr>
      <p:cViewPr varScale="1">
        <p:scale>
          <a:sx n="82" d="100"/>
          <a:sy n="82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BCAA3-3749-4DE6-AAEA-5C65F26D1752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A818B-97C3-4EB3-B03D-93DB148FD7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818B-97C3-4EB3-B03D-93DB148FD7C3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id\Desktop\bangladesh_H1.jpg"/>
          <p:cNvPicPr>
            <a:picLocks noChangeAspect="1" noChangeArrowheads="1"/>
          </p:cNvPicPr>
          <p:nvPr/>
        </p:nvPicPr>
        <p:blipFill>
          <a:blip r:embed="rId2" cstate="print"/>
          <a:srcRect b="224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49375"/>
            <a:ext cx="9144000" cy="1470025"/>
          </a:xfrm>
        </p:spPr>
        <p:txBody>
          <a:bodyPr>
            <a:normAutofit/>
          </a:bodyPr>
          <a:lstStyle/>
          <a:p>
            <a:r>
              <a:rPr lang="en-US" sz="3900" b="1" dirty="0" smtClean="0"/>
              <a:t>LocalFlow: Simple, Local Flow Routing </a:t>
            </a:r>
            <a:br>
              <a:rPr lang="en-US" sz="3900" b="1" dirty="0" smtClean="0"/>
            </a:br>
            <a:r>
              <a:rPr lang="en-US" sz="3900" b="1" dirty="0" smtClean="0"/>
              <a:t>in Data Centers</a:t>
            </a:r>
            <a:endParaRPr lang="en-US" sz="39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315200" cy="2286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ysClr val="windowText" lastClr="000000"/>
                </a:solidFill>
              </a:rPr>
              <a:t>Siddhartha Sen, DIMACS 2011</a:t>
            </a:r>
          </a:p>
          <a:p>
            <a:endParaRPr lang="en-US" sz="1400" dirty="0" smtClean="0">
              <a:solidFill>
                <a:sysClr val="windowText" lastClr="000000"/>
              </a:solidFill>
            </a:endParaRPr>
          </a:p>
          <a:p>
            <a:r>
              <a:rPr lang="en-US" sz="2800" dirty="0" smtClean="0">
                <a:solidFill>
                  <a:sysClr val="windowText" lastClr="000000"/>
                </a:solidFill>
              </a:rPr>
              <a:t>Joint work with Sunghwan Ihm, Kay Ousterhout, and Mike Freedman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Princeton University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2667000"/>
            <a:ext cx="9296400" cy="1524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chemeClr val="tx1"/>
                </a:solidFill>
              </a:rPr>
              <a:t>Goal</a:t>
            </a:r>
            <a:r>
              <a:rPr lang="en-US" sz="4000" i="1" dirty="0" smtClean="0">
                <a:solidFill>
                  <a:schemeClr val="tx1"/>
                </a:solidFill>
              </a:rPr>
              <a:t>: Provably optimal + practical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 smtClean="0">
                <a:solidFill>
                  <a:schemeClr val="tx1"/>
                </a:solidFill>
              </a:rPr>
              <a:t>multi-commodity flow routing</a:t>
            </a:r>
            <a:endParaRPr lang="en-US" sz="4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4114800" cy="1143000"/>
          </a:xfrm>
        </p:spPr>
        <p:txBody>
          <a:bodyPr/>
          <a:lstStyle/>
          <a:p>
            <a:r>
              <a:rPr lang="en-US" sz="4000" b="1" dirty="0" smtClean="0"/>
              <a:t>Problems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7125" y="1219200"/>
            <a:ext cx="4419600" cy="5181600"/>
          </a:xfrm>
        </p:spPr>
        <p:txBody>
          <a:bodyPr>
            <a:normAutofit fontScale="92500" lnSpcReduction="20000"/>
          </a:bodyPr>
          <a:lstStyle/>
          <a:p>
            <a:pPr marL="347663" indent="-347663">
              <a:buFont typeface="+mj-lt"/>
              <a:buAutoNum type="arabicPeriod"/>
            </a:pPr>
            <a:r>
              <a:rPr lang="en-US" sz="2600" dirty="0" smtClean="0"/>
              <a:t>Dynamic workloads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347663" indent="-347663">
              <a:buFont typeface="+mj-lt"/>
              <a:buAutoNum type="arabicPeriod"/>
            </a:pPr>
            <a:endParaRPr lang="en-US" dirty="0" smtClean="0"/>
          </a:p>
          <a:p>
            <a:pPr marL="347663" indent="-347663">
              <a:buFont typeface="+mj-lt"/>
              <a:buAutoNum type="arabicPeriod"/>
            </a:pPr>
            <a:endParaRPr lang="en-US" sz="1500" dirty="0" smtClean="0"/>
          </a:p>
          <a:p>
            <a:pPr marL="347663" indent="-347663"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Fractionally splitting flows</a:t>
            </a:r>
          </a:p>
          <a:p>
            <a:pPr marL="347663" lvl="0" indent="-347663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7663" lvl="0" indent="-347663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7663" lvl="0" indent="-347663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7663" lvl="0" indent="-347663">
              <a:buFont typeface="+mj-lt"/>
              <a:buAutoNum type="arabicPeriod"/>
            </a:pPr>
            <a:endParaRPr lang="en-US" sz="3400" dirty="0" smtClean="0">
              <a:solidFill>
                <a:schemeClr val="bg1"/>
              </a:solidFill>
            </a:endParaRPr>
          </a:p>
          <a:p>
            <a:pPr marL="347663" lvl="0" indent="-347663">
              <a:buFont typeface="+mj-lt"/>
              <a:buAutoNum type="arabicPeriod"/>
            </a:pPr>
            <a:endParaRPr lang="en-US" sz="300" dirty="0" smtClean="0">
              <a:solidFill>
                <a:schemeClr val="bg1"/>
              </a:solidFill>
            </a:endParaRPr>
          </a:p>
          <a:p>
            <a:pPr marL="347663" lvl="0" indent="-347663"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Switch </a:t>
            </a:r>
            <a:r>
              <a:rPr lang="en-US" sz="2600" dirty="0" smtClean="0">
                <a:solidFill>
                  <a:schemeClr val="bg1"/>
                </a:solidFill>
                <a:sym typeface="Symbol"/>
              </a:rPr>
              <a:t> end host</a:t>
            </a:r>
            <a:endParaRPr lang="en-US" sz="2200" dirty="0" smtClean="0">
              <a:solidFill>
                <a:schemeClr val="bg1"/>
              </a:solidFill>
              <a:sym typeface="Symbol"/>
            </a:endParaRPr>
          </a:p>
          <a:p>
            <a:pPr marL="566738" lvl="1" indent="-225425">
              <a:lnSpc>
                <a:spcPct val="120000"/>
              </a:lnSpc>
            </a:pPr>
            <a:r>
              <a:rPr lang="en-US" dirty="0" smtClean="0">
                <a:solidFill>
                  <a:schemeClr val="bg1"/>
                </a:solidFill>
              </a:rPr>
              <a:t>Limited processing, high-speed matching on packet headers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625" y="1143000"/>
            <a:ext cx="4495800" cy="4525963"/>
          </a:xfrm>
        </p:spPr>
        <p:txBody>
          <a:bodyPr>
            <a:noAutofit/>
          </a:bodyPr>
          <a:lstStyle/>
          <a:p>
            <a:pPr marL="347663" indent="-347663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Routers Plus Preprocessing (RPP) model</a:t>
            </a:r>
          </a:p>
          <a:p>
            <a:pPr marL="566738" lvl="1" indent="-225425"/>
            <a:r>
              <a:rPr lang="en-US" sz="2200" dirty="0" smtClean="0">
                <a:solidFill>
                  <a:schemeClr val="bg1"/>
                </a:solidFill>
              </a:rPr>
              <a:t>Poly-time preprocessing is free</a:t>
            </a:r>
          </a:p>
          <a:p>
            <a:pPr marL="566738" lvl="1" indent="-225425"/>
            <a:r>
              <a:rPr lang="en-US" sz="2200" dirty="0" smtClean="0">
                <a:solidFill>
                  <a:schemeClr val="bg1"/>
                </a:solidFill>
              </a:rPr>
              <a:t>In-band messages are free</a:t>
            </a:r>
          </a:p>
          <a:p>
            <a:pPr marL="625475" lvl="1" indent="-225425"/>
            <a:endParaRPr lang="en-US" sz="900" dirty="0" smtClean="0">
              <a:solidFill>
                <a:schemeClr val="bg1"/>
              </a:solidFill>
            </a:endParaRPr>
          </a:p>
          <a:p>
            <a:pPr marL="347663" indent="-347663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Splitting technique</a:t>
            </a:r>
          </a:p>
          <a:p>
            <a:pPr marL="566738" lvl="1" indent="-225425"/>
            <a:r>
              <a:rPr lang="en-US" sz="2200" dirty="0" smtClean="0">
                <a:solidFill>
                  <a:schemeClr val="bg1"/>
                </a:solidFill>
              </a:rPr>
              <a:t>Group flows by target, split aggregate flow</a:t>
            </a:r>
          </a:p>
          <a:p>
            <a:pPr marL="566738" lvl="1" indent="-225425"/>
            <a:r>
              <a:rPr lang="en-US" sz="2200" dirty="0" smtClean="0">
                <a:solidFill>
                  <a:schemeClr val="bg1"/>
                </a:solidFill>
              </a:rPr>
              <a:t>Group contiguous packets into </a:t>
            </a:r>
            <a:r>
              <a:rPr lang="en-US" sz="2200" b="1" i="1" dirty="0" smtClean="0">
                <a:solidFill>
                  <a:schemeClr val="bg1"/>
                </a:solidFill>
              </a:rPr>
              <a:t>flowlets</a:t>
            </a:r>
            <a:r>
              <a:rPr lang="en-US" sz="2200" i="1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to reduce reordering</a:t>
            </a:r>
          </a:p>
          <a:p>
            <a:pPr marL="347663" indent="-347663">
              <a:buFont typeface="+mj-lt"/>
              <a:buAutoNum type="arabicPeriod"/>
            </a:pPr>
            <a:endParaRPr lang="en-US" sz="900" dirty="0" smtClean="0">
              <a:solidFill>
                <a:schemeClr val="bg1"/>
              </a:solidFill>
            </a:endParaRPr>
          </a:p>
          <a:p>
            <a:pPr marL="347663" indent="-347663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Add forwarding table rules to programmable switches</a:t>
            </a:r>
          </a:p>
          <a:p>
            <a:pPr marL="566738" lvl="1" indent="-225425"/>
            <a:r>
              <a:rPr lang="en-US" sz="2200" dirty="0" smtClean="0">
                <a:solidFill>
                  <a:schemeClr val="bg1"/>
                </a:solidFill>
              </a:rPr>
              <a:t>Match TCP seq num header, use bit tricks to create flowlets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48200" y="71637"/>
            <a:ext cx="4068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37275" y="-34725"/>
            <a:ext cx="0" cy="693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Sequential solutions don’t scale</a:t>
            </a:r>
            <a:endParaRPr lang="en-US" sz="4000" dirty="0"/>
          </a:p>
        </p:txBody>
      </p:sp>
      <p:grpSp>
        <p:nvGrpSpPr>
          <p:cNvPr id="3" name="Group 200"/>
          <p:cNvGrpSpPr/>
          <p:nvPr/>
        </p:nvGrpSpPr>
        <p:grpSpPr>
          <a:xfrm>
            <a:off x="171850" y="2743200"/>
            <a:ext cx="8790330" cy="3458396"/>
            <a:chOff x="-2439075" y="624626"/>
            <a:chExt cx="17411597" cy="5710154"/>
          </a:xfrm>
        </p:grpSpPr>
        <p:pic>
          <p:nvPicPr>
            <p:cNvPr id="202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439075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03" name="Picture 202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981199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04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486678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05" name="Straight Connector 204"/>
            <p:cNvCxnSpPr>
              <a:stCxn id="202" idx="0"/>
              <a:endCxn id="203" idx="2"/>
            </p:cNvCxnSpPr>
            <p:nvPr/>
          </p:nvCxnSpPr>
          <p:spPr>
            <a:xfrm rot="5400000" flipH="1" flipV="1">
              <a:off x="-2160317" y="5019658"/>
              <a:ext cx="738556" cy="53407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04" idx="0"/>
              <a:endCxn id="203" idx="2"/>
            </p:cNvCxnSpPr>
            <p:nvPr/>
          </p:nvCxnSpPr>
          <p:spPr>
            <a:xfrm rot="16200000" flipV="1">
              <a:off x="-1684119" y="5077533"/>
              <a:ext cx="738556" cy="418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7" name="Picture 206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981199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08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9878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09" name="Picture 20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1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45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11" name="Straight Connector 210"/>
            <p:cNvCxnSpPr>
              <a:stCxn id="208" idx="0"/>
              <a:endCxn id="209" idx="2"/>
            </p:cNvCxnSpPr>
            <p:nvPr/>
          </p:nvCxnSpPr>
          <p:spPr>
            <a:xfrm rot="5400000" flipH="1" flipV="1">
              <a:off x="-198219" y="5076756"/>
              <a:ext cx="738556" cy="419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210" idx="0"/>
              <a:endCxn id="209" idx="2"/>
            </p:cNvCxnSpPr>
            <p:nvPr/>
          </p:nvCxnSpPr>
          <p:spPr>
            <a:xfrm rot="16200000" flipV="1">
              <a:off x="258982" y="5039431"/>
              <a:ext cx="738556" cy="4945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3" name="Picture 212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14" name="Straight Connector 213"/>
            <p:cNvCxnSpPr>
              <a:stCxn id="203" idx="0"/>
              <a:endCxn id="207" idx="2"/>
            </p:cNvCxnSpPr>
            <p:nvPr/>
          </p:nvCxnSpPr>
          <p:spPr>
            <a:xfrm rot="5400000" flipH="1" flipV="1">
              <a:off x="-2004082" y="4178298"/>
              <a:ext cx="96016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209" idx="0"/>
              <a:endCxn id="207" idx="2"/>
            </p:cNvCxnSpPr>
            <p:nvPr/>
          </p:nvCxnSpPr>
          <p:spPr>
            <a:xfrm rot="16200000" flipV="1">
              <a:off x="-1051585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03" idx="0"/>
              <a:endCxn id="213" idx="2"/>
            </p:cNvCxnSpPr>
            <p:nvPr/>
          </p:nvCxnSpPr>
          <p:spPr>
            <a:xfrm rot="5400000" flipH="1" flipV="1">
              <a:off x="-1051585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>
              <a:stCxn id="209" idx="0"/>
              <a:endCxn id="213" idx="2"/>
            </p:cNvCxnSpPr>
            <p:nvPr/>
          </p:nvCxnSpPr>
          <p:spPr>
            <a:xfrm rot="5400000" flipH="1" flipV="1">
              <a:off x="-99082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8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70923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19" name="Picture 21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4658380"/>
              <a:ext cx="914399" cy="259036"/>
            </a:xfrm>
            <a:prstGeom prst="rect">
              <a:avLst/>
            </a:prstGeom>
            <a:effectLst/>
          </p:spPr>
        </p:pic>
        <p:pic>
          <p:nvPicPr>
            <p:cNvPr id="22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85323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21" name="Straight Connector 220"/>
            <p:cNvCxnSpPr>
              <a:stCxn id="218" idx="0"/>
              <a:endCxn id="219" idx="2"/>
            </p:cNvCxnSpPr>
            <p:nvPr/>
          </p:nvCxnSpPr>
          <p:spPr>
            <a:xfrm rot="5400000" flipH="1" flipV="1">
              <a:off x="2430681" y="5038656"/>
              <a:ext cx="738556" cy="4960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220" idx="0"/>
              <a:endCxn id="219" idx="2"/>
            </p:cNvCxnSpPr>
            <p:nvPr/>
          </p:nvCxnSpPr>
          <p:spPr>
            <a:xfrm rot="16200000" flipV="1">
              <a:off x="2887884" y="5077531"/>
              <a:ext cx="738556" cy="418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3" name="Picture 222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24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52123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25" name="Picture 22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26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65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27" name="Straight Connector 226"/>
            <p:cNvCxnSpPr>
              <a:stCxn id="224" idx="0"/>
              <a:endCxn id="225" idx="2"/>
            </p:cNvCxnSpPr>
            <p:nvPr/>
          </p:nvCxnSpPr>
          <p:spPr>
            <a:xfrm rot="5400000" flipH="1" flipV="1">
              <a:off x="4373782" y="5076756"/>
              <a:ext cx="738556" cy="4198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26" idx="0"/>
              <a:endCxn id="225" idx="2"/>
            </p:cNvCxnSpPr>
            <p:nvPr/>
          </p:nvCxnSpPr>
          <p:spPr>
            <a:xfrm rot="16200000" flipV="1">
              <a:off x="4830980" y="5039433"/>
              <a:ext cx="738556" cy="494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9" name="Picture 22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30" name="Straight Connector 229"/>
            <p:cNvCxnSpPr>
              <a:stCxn id="219" idx="0"/>
              <a:endCxn id="223" idx="2"/>
            </p:cNvCxnSpPr>
            <p:nvPr/>
          </p:nvCxnSpPr>
          <p:spPr>
            <a:xfrm rot="5400000" flipH="1" flipV="1">
              <a:off x="2567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25" idx="0"/>
              <a:endCxn id="223" idx="2"/>
            </p:cNvCxnSpPr>
            <p:nvPr/>
          </p:nvCxnSpPr>
          <p:spPr>
            <a:xfrm rot="16200000" flipV="1">
              <a:off x="3520416" y="3225797"/>
              <a:ext cx="960164" cy="1905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19" idx="0"/>
              <a:endCxn id="229" idx="2"/>
            </p:cNvCxnSpPr>
            <p:nvPr/>
          </p:nvCxnSpPr>
          <p:spPr>
            <a:xfrm rot="5400000" flipH="1" flipV="1">
              <a:off x="3520416" y="3225798"/>
              <a:ext cx="960164" cy="19049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25" idx="0"/>
              <a:endCxn id="229" idx="2"/>
            </p:cNvCxnSpPr>
            <p:nvPr/>
          </p:nvCxnSpPr>
          <p:spPr>
            <a:xfrm rot="5400000" flipH="1" flipV="1">
              <a:off x="4472918" y="4178298"/>
              <a:ext cx="96016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4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42922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35" name="Picture 23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800" y="4658380"/>
              <a:ext cx="914399" cy="259036"/>
            </a:xfrm>
            <a:prstGeom prst="rect">
              <a:avLst/>
            </a:prstGeom>
            <a:effectLst/>
          </p:spPr>
        </p:pic>
        <p:pic>
          <p:nvPicPr>
            <p:cNvPr id="236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573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37" name="Straight Connector 236"/>
            <p:cNvCxnSpPr>
              <a:stCxn id="234" idx="0"/>
              <a:endCxn id="235" idx="2"/>
            </p:cNvCxnSpPr>
            <p:nvPr/>
          </p:nvCxnSpPr>
          <p:spPr>
            <a:xfrm rot="5400000" flipH="1" flipV="1">
              <a:off x="7002682" y="5038656"/>
              <a:ext cx="738556" cy="4960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36" idx="0"/>
              <a:endCxn id="235" idx="2"/>
            </p:cNvCxnSpPr>
            <p:nvPr/>
          </p:nvCxnSpPr>
          <p:spPr>
            <a:xfrm rot="16200000" flipV="1">
              <a:off x="7459882" y="5077533"/>
              <a:ext cx="738556" cy="418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9" name="Picture 23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799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4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24122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41" name="Picture 24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7801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42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385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43" name="Straight Connector 242"/>
            <p:cNvCxnSpPr>
              <a:stCxn id="240" idx="0"/>
              <a:endCxn id="241" idx="2"/>
            </p:cNvCxnSpPr>
            <p:nvPr/>
          </p:nvCxnSpPr>
          <p:spPr>
            <a:xfrm rot="5400000" flipH="1" flipV="1">
              <a:off x="8945781" y="5076756"/>
              <a:ext cx="738556" cy="419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42" idx="0"/>
              <a:endCxn id="241" idx="2"/>
            </p:cNvCxnSpPr>
            <p:nvPr/>
          </p:nvCxnSpPr>
          <p:spPr>
            <a:xfrm rot="16200000" flipV="1">
              <a:off x="9402983" y="5039431"/>
              <a:ext cx="738556" cy="4945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5" name="Picture 24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7801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46" name="Straight Connector 245"/>
            <p:cNvCxnSpPr>
              <a:stCxn id="235" idx="0"/>
              <a:endCxn id="239" idx="2"/>
            </p:cNvCxnSpPr>
            <p:nvPr/>
          </p:nvCxnSpPr>
          <p:spPr>
            <a:xfrm rot="5400000" flipH="1" flipV="1">
              <a:off x="7139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41" idx="0"/>
              <a:endCxn id="239" idx="2"/>
            </p:cNvCxnSpPr>
            <p:nvPr/>
          </p:nvCxnSpPr>
          <p:spPr>
            <a:xfrm rot="16200000" flipV="1">
              <a:off x="8092417" y="3225797"/>
              <a:ext cx="960164" cy="1905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35" idx="0"/>
              <a:endCxn id="245" idx="2"/>
            </p:cNvCxnSpPr>
            <p:nvPr/>
          </p:nvCxnSpPr>
          <p:spPr>
            <a:xfrm rot="5400000" flipH="1" flipV="1">
              <a:off x="8092417" y="3225798"/>
              <a:ext cx="960164" cy="19049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41" idx="0"/>
              <a:endCxn id="245" idx="2"/>
            </p:cNvCxnSpPr>
            <p:nvPr/>
          </p:nvCxnSpPr>
          <p:spPr>
            <a:xfrm rot="5400000" flipH="1" flipV="1">
              <a:off x="9044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14921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51" name="Picture 25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1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52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293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53" name="Straight Connector 252"/>
            <p:cNvCxnSpPr>
              <a:stCxn id="250" idx="0"/>
              <a:endCxn id="251" idx="2"/>
            </p:cNvCxnSpPr>
            <p:nvPr/>
          </p:nvCxnSpPr>
          <p:spPr>
            <a:xfrm rot="5400000" flipH="1" flipV="1">
              <a:off x="11574683" y="5038654"/>
              <a:ext cx="738556" cy="4960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52" idx="0"/>
              <a:endCxn id="251" idx="2"/>
            </p:cNvCxnSpPr>
            <p:nvPr/>
          </p:nvCxnSpPr>
          <p:spPr>
            <a:xfrm rot="16200000" flipV="1">
              <a:off x="12031883" y="5077533"/>
              <a:ext cx="738556" cy="4183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5" name="Picture 25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1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56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296121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57" name="Picture 256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98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58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105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59" name="Straight Connector 258"/>
            <p:cNvCxnSpPr>
              <a:stCxn id="256" idx="0"/>
              <a:endCxn id="257" idx="2"/>
            </p:cNvCxnSpPr>
            <p:nvPr/>
          </p:nvCxnSpPr>
          <p:spPr>
            <a:xfrm rot="5400000" flipH="1" flipV="1">
              <a:off x="13517781" y="5076756"/>
              <a:ext cx="738556" cy="419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258" idx="0"/>
              <a:endCxn id="257" idx="2"/>
            </p:cNvCxnSpPr>
            <p:nvPr/>
          </p:nvCxnSpPr>
          <p:spPr>
            <a:xfrm rot="16200000" flipV="1">
              <a:off x="13974982" y="5039433"/>
              <a:ext cx="738556" cy="494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1" name="Picture 26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98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62" name="Straight Connector 261"/>
            <p:cNvCxnSpPr>
              <a:stCxn id="251" idx="0"/>
              <a:endCxn id="255" idx="2"/>
            </p:cNvCxnSpPr>
            <p:nvPr/>
          </p:nvCxnSpPr>
          <p:spPr>
            <a:xfrm rot="5400000" flipH="1" flipV="1">
              <a:off x="11711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>
              <a:stCxn id="257" idx="0"/>
              <a:endCxn id="255" idx="2"/>
            </p:cNvCxnSpPr>
            <p:nvPr/>
          </p:nvCxnSpPr>
          <p:spPr>
            <a:xfrm rot="16200000" flipV="1">
              <a:off x="12664418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stCxn id="251" idx="0"/>
              <a:endCxn id="261" idx="2"/>
            </p:cNvCxnSpPr>
            <p:nvPr/>
          </p:nvCxnSpPr>
          <p:spPr>
            <a:xfrm rot="5400000" flipH="1" flipV="1">
              <a:off x="12664418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57" idx="0"/>
              <a:endCxn id="261" idx="2"/>
            </p:cNvCxnSpPr>
            <p:nvPr/>
          </p:nvCxnSpPr>
          <p:spPr>
            <a:xfrm rot="5400000" flipH="1" flipV="1">
              <a:off x="13616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6" name="Picture 265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6522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67" name="Picture 266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8322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68" name="Picture 26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2523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69" name="Picture 26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24322" y="624626"/>
              <a:ext cx="914398" cy="259036"/>
            </a:xfrm>
            <a:prstGeom prst="rect">
              <a:avLst/>
            </a:prstGeom>
            <a:effectLst/>
          </p:spPr>
        </p:pic>
        <p:cxnSp>
          <p:nvCxnSpPr>
            <p:cNvPr id="270" name="Straight Connector 269"/>
            <p:cNvCxnSpPr>
              <a:stCxn id="207" idx="0"/>
              <a:endCxn id="266" idx="2"/>
            </p:cNvCxnSpPr>
            <p:nvPr/>
          </p:nvCxnSpPr>
          <p:spPr>
            <a:xfrm rot="5400000" flipH="1" flipV="1">
              <a:off x="-1182899" y="542562"/>
              <a:ext cx="2555519" cy="323772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stCxn id="229" idx="0"/>
              <a:endCxn id="266" idx="2"/>
            </p:cNvCxnSpPr>
            <p:nvPr/>
          </p:nvCxnSpPr>
          <p:spPr>
            <a:xfrm rot="16200000" flipV="1">
              <a:off x="2055603" y="541782"/>
              <a:ext cx="2555519" cy="32392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>
              <a:stCxn id="245" idx="0"/>
              <a:endCxn id="266" idx="2"/>
            </p:cNvCxnSpPr>
            <p:nvPr/>
          </p:nvCxnSpPr>
          <p:spPr>
            <a:xfrm rot="16200000" flipV="1">
              <a:off x="4341602" y="-1744217"/>
              <a:ext cx="2555519" cy="781127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>
              <a:stCxn id="255" idx="0"/>
              <a:endCxn id="266" idx="2"/>
            </p:cNvCxnSpPr>
            <p:nvPr/>
          </p:nvCxnSpPr>
          <p:spPr>
            <a:xfrm rot="16200000" flipV="1">
              <a:off x="5675102" y="-3077717"/>
              <a:ext cx="2555519" cy="10478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>
              <a:stCxn id="207" idx="0"/>
              <a:endCxn id="267" idx="2"/>
            </p:cNvCxnSpPr>
            <p:nvPr/>
          </p:nvCxnSpPr>
          <p:spPr>
            <a:xfrm rot="5400000" flipH="1" flipV="1">
              <a:off x="303001" y="-943338"/>
              <a:ext cx="2555519" cy="62095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>
              <a:stCxn id="223" idx="0"/>
              <a:endCxn id="267" idx="2"/>
            </p:cNvCxnSpPr>
            <p:nvPr/>
          </p:nvCxnSpPr>
          <p:spPr>
            <a:xfrm rot="5400000" flipH="1" flipV="1">
              <a:off x="2589001" y="1342663"/>
              <a:ext cx="2555520" cy="1637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>
              <a:stCxn id="245" idx="0"/>
              <a:endCxn id="267" idx="2"/>
            </p:cNvCxnSpPr>
            <p:nvPr/>
          </p:nvCxnSpPr>
          <p:spPr>
            <a:xfrm rot="16200000" flipV="1">
              <a:off x="5827502" y="-258318"/>
              <a:ext cx="2555519" cy="4839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>
              <a:stCxn id="261" idx="0"/>
              <a:endCxn id="267" idx="2"/>
            </p:cNvCxnSpPr>
            <p:nvPr/>
          </p:nvCxnSpPr>
          <p:spPr>
            <a:xfrm rot="16200000" flipV="1">
              <a:off x="8113502" y="-2544317"/>
              <a:ext cx="2555519" cy="94114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stCxn id="213" idx="0"/>
              <a:endCxn id="268" idx="2"/>
            </p:cNvCxnSpPr>
            <p:nvPr/>
          </p:nvCxnSpPr>
          <p:spPr>
            <a:xfrm rot="5400000" flipH="1" flipV="1">
              <a:off x="2817601" y="-1552939"/>
              <a:ext cx="2555519" cy="7428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stCxn id="223" idx="0"/>
              <a:endCxn id="268" idx="2"/>
            </p:cNvCxnSpPr>
            <p:nvPr/>
          </p:nvCxnSpPr>
          <p:spPr>
            <a:xfrm rot="5400000" flipH="1" flipV="1">
              <a:off x="4151101" y="-219439"/>
              <a:ext cx="2555519" cy="4761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>
              <a:stCxn id="239" idx="0"/>
              <a:endCxn id="268" idx="2"/>
            </p:cNvCxnSpPr>
            <p:nvPr/>
          </p:nvCxnSpPr>
          <p:spPr>
            <a:xfrm rot="5400000" flipH="1" flipV="1">
              <a:off x="6437101" y="2066561"/>
              <a:ext cx="2555519" cy="1897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>
              <a:stCxn id="261" idx="0"/>
              <a:endCxn id="268" idx="2"/>
            </p:cNvCxnSpPr>
            <p:nvPr/>
          </p:nvCxnSpPr>
          <p:spPr>
            <a:xfrm rot="16200000" flipV="1">
              <a:off x="9675602" y="-982217"/>
              <a:ext cx="2555519" cy="6287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>
              <a:stCxn id="213" idx="0"/>
              <a:endCxn id="269" idx="2"/>
            </p:cNvCxnSpPr>
            <p:nvPr/>
          </p:nvCxnSpPr>
          <p:spPr>
            <a:xfrm rot="5400000" flipH="1" flipV="1">
              <a:off x="4303501" y="-3038838"/>
              <a:ext cx="2555519" cy="10400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29" idx="0"/>
              <a:endCxn id="269" idx="2"/>
            </p:cNvCxnSpPr>
            <p:nvPr/>
          </p:nvCxnSpPr>
          <p:spPr>
            <a:xfrm rot="5400000" flipH="1" flipV="1">
              <a:off x="6589501" y="-752839"/>
              <a:ext cx="2555519" cy="5828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39" idx="0"/>
              <a:endCxn id="269" idx="2"/>
            </p:cNvCxnSpPr>
            <p:nvPr/>
          </p:nvCxnSpPr>
          <p:spPr>
            <a:xfrm rot="5400000" flipH="1" flipV="1">
              <a:off x="7923000" y="580661"/>
              <a:ext cx="2555519" cy="3161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>
              <a:stCxn id="255" idx="0"/>
              <a:endCxn id="269" idx="2"/>
            </p:cNvCxnSpPr>
            <p:nvPr/>
          </p:nvCxnSpPr>
          <p:spPr>
            <a:xfrm rot="16200000" flipV="1">
              <a:off x="10209002" y="1456182"/>
              <a:ext cx="2555519" cy="1410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Rectangle 97"/>
          <p:cNvSpPr>
            <a:spLocks noChangeAspect="1"/>
          </p:cNvSpPr>
          <p:nvPr/>
        </p:nvSpPr>
        <p:spPr>
          <a:xfrm>
            <a:off x="3657600" y="3352800"/>
            <a:ext cx="1676400" cy="609600"/>
          </a:xfrm>
          <a:prstGeom prst="rect">
            <a:avLst/>
          </a:prstGeom>
          <a:gradFill>
            <a:gsLst>
              <a:gs pos="0">
                <a:srgbClr val="5496EF"/>
              </a:gs>
              <a:gs pos="90000">
                <a:srgbClr val="A9C9FF"/>
              </a:gs>
            </a:gsLst>
          </a:gra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Controller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03" name="Straight Arrow Connector 102"/>
          <p:cNvCxnSpPr>
            <a:stCxn id="98" idx="2"/>
            <a:endCxn id="203" idx="0"/>
          </p:cNvCxnSpPr>
          <p:nvPr/>
        </p:nvCxnSpPr>
        <p:spPr>
          <a:xfrm rot="5400000">
            <a:off x="1952879" y="2643351"/>
            <a:ext cx="1223872" cy="3861970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98" idx="2"/>
            <a:endCxn id="209" idx="0"/>
          </p:cNvCxnSpPr>
          <p:nvPr/>
        </p:nvCxnSpPr>
        <p:spPr>
          <a:xfrm rot="5400000">
            <a:off x="2433753" y="3124225"/>
            <a:ext cx="1223872" cy="2900222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98" idx="2"/>
            <a:endCxn id="219" idx="0"/>
          </p:cNvCxnSpPr>
          <p:nvPr/>
        </p:nvCxnSpPr>
        <p:spPr>
          <a:xfrm rot="5400000">
            <a:off x="3106978" y="3797450"/>
            <a:ext cx="1223872" cy="1553773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98" idx="2"/>
            <a:endCxn id="225" idx="0"/>
          </p:cNvCxnSpPr>
          <p:nvPr/>
        </p:nvCxnSpPr>
        <p:spPr>
          <a:xfrm rot="5400000">
            <a:off x="3587852" y="4278324"/>
            <a:ext cx="1223872" cy="592025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98" idx="2"/>
            <a:endCxn id="235" idx="0"/>
          </p:cNvCxnSpPr>
          <p:nvPr/>
        </p:nvCxnSpPr>
        <p:spPr>
          <a:xfrm rot="16200000" flipH="1">
            <a:off x="4261076" y="4197124"/>
            <a:ext cx="1223872" cy="754424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98" idx="2"/>
            <a:endCxn id="241" idx="0"/>
          </p:cNvCxnSpPr>
          <p:nvPr/>
        </p:nvCxnSpPr>
        <p:spPr>
          <a:xfrm rot="16200000" flipH="1">
            <a:off x="4741950" y="3716250"/>
            <a:ext cx="1223872" cy="1716172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98" idx="2"/>
            <a:endCxn id="251" idx="0"/>
          </p:cNvCxnSpPr>
          <p:nvPr/>
        </p:nvCxnSpPr>
        <p:spPr>
          <a:xfrm rot="16200000" flipH="1">
            <a:off x="5415174" y="3043026"/>
            <a:ext cx="1223872" cy="3062620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98" idx="2"/>
            <a:endCxn id="257" idx="0"/>
          </p:cNvCxnSpPr>
          <p:nvPr/>
        </p:nvCxnSpPr>
        <p:spPr>
          <a:xfrm rot="16200000" flipH="1">
            <a:off x="5896048" y="2562152"/>
            <a:ext cx="1223872" cy="4024368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352800" y="11531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[Hedera10]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Sequential solutions don’t scale</a:t>
            </a:r>
            <a:endParaRPr lang="en-US" sz="4000" dirty="0"/>
          </a:p>
        </p:txBody>
      </p:sp>
      <p:grpSp>
        <p:nvGrpSpPr>
          <p:cNvPr id="3" name="Group 200"/>
          <p:cNvGrpSpPr/>
          <p:nvPr/>
        </p:nvGrpSpPr>
        <p:grpSpPr>
          <a:xfrm>
            <a:off x="171850" y="2743200"/>
            <a:ext cx="8790330" cy="3458396"/>
            <a:chOff x="-2439075" y="624626"/>
            <a:chExt cx="17411597" cy="5710154"/>
          </a:xfrm>
        </p:grpSpPr>
        <p:pic>
          <p:nvPicPr>
            <p:cNvPr id="202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439075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03" name="Picture 202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981199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04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486678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05" name="Straight Connector 204"/>
            <p:cNvCxnSpPr>
              <a:stCxn id="202" idx="0"/>
              <a:endCxn id="203" idx="2"/>
            </p:cNvCxnSpPr>
            <p:nvPr/>
          </p:nvCxnSpPr>
          <p:spPr>
            <a:xfrm rot="5400000" flipH="1" flipV="1">
              <a:off x="-2160317" y="5019658"/>
              <a:ext cx="738556" cy="53407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04" idx="0"/>
              <a:endCxn id="203" idx="2"/>
            </p:cNvCxnSpPr>
            <p:nvPr/>
          </p:nvCxnSpPr>
          <p:spPr>
            <a:xfrm rot="16200000" flipV="1">
              <a:off x="-1684119" y="5077533"/>
              <a:ext cx="738556" cy="418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7" name="Picture 206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981199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08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9878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09" name="Picture 20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1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45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11" name="Straight Connector 210"/>
            <p:cNvCxnSpPr>
              <a:stCxn id="208" idx="0"/>
              <a:endCxn id="209" idx="2"/>
            </p:cNvCxnSpPr>
            <p:nvPr/>
          </p:nvCxnSpPr>
          <p:spPr>
            <a:xfrm rot="5400000" flipH="1" flipV="1">
              <a:off x="-198219" y="5076756"/>
              <a:ext cx="738556" cy="419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210" idx="0"/>
              <a:endCxn id="209" idx="2"/>
            </p:cNvCxnSpPr>
            <p:nvPr/>
          </p:nvCxnSpPr>
          <p:spPr>
            <a:xfrm rot="16200000" flipV="1">
              <a:off x="258982" y="5039431"/>
              <a:ext cx="738556" cy="4945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3" name="Picture 212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14" name="Straight Connector 213"/>
            <p:cNvCxnSpPr>
              <a:stCxn id="203" idx="0"/>
              <a:endCxn id="207" idx="2"/>
            </p:cNvCxnSpPr>
            <p:nvPr/>
          </p:nvCxnSpPr>
          <p:spPr>
            <a:xfrm rot="5400000" flipH="1" flipV="1">
              <a:off x="-2004082" y="4178298"/>
              <a:ext cx="96016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209" idx="0"/>
              <a:endCxn id="207" idx="2"/>
            </p:cNvCxnSpPr>
            <p:nvPr/>
          </p:nvCxnSpPr>
          <p:spPr>
            <a:xfrm rot="16200000" flipV="1">
              <a:off x="-1051585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03" idx="0"/>
              <a:endCxn id="213" idx="2"/>
            </p:cNvCxnSpPr>
            <p:nvPr/>
          </p:nvCxnSpPr>
          <p:spPr>
            <a:xfrm rot="5400000" flipH="1" flipV="1">
              <a:off x="-1051585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>
              <a:stCxn id="209" idx="0"/>
              <a:endCxn id="213" idx="2"/>
            </p:cNvCxnSpPr>
            <p:nvPr/>
          </p:nvCxnSpPr>
          <p:spPr>
            <a:xfrm rot="5400000" flipH="1" flipV="1">
              <a:off x="-99082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8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70923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19" name="Picture 21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4658380"/>
              <a:ext cx="914399" cy="259036"/>
            </a:xfrm>
            <a:prstGeom prst="rect">
              <a:avLst/>
            </a:prstGeom>
            <a:effectLst/>
          </p:spPr>
        </p:pic>
        <p:pic>
          <p:nvPicPr>
            <p:cNvPr id="22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85323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21" name="Straight Connector 220"/>
            <p:cNvCxnSpPr>
              <a:stCxn id="218" idx="0"/>
              <a:endCxn id="219" idx="2"/>
            </p:cNvCxnSpPr>
            <p:nvPr/>
          </p:nvCxnSpPr>
          <p:spPr>
            <a:xfrm rot="5400000" flipH="1" flipV="1">
              <a:off x="2430681" y="5038656"/>
              <a:ext cx="738556" cy="4960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220" idx="0"/>
              <a:endCxn id="219" idx="2"/>
            </p:cNvCxnSpPr>
            <p:nvPr/>
          </p:nvCxnSpPr>
          <p:spPr>
            <a:xfrm rot="16200000" flipV="1">
              <a:off x="2887884" y="5077531"/>
              <a:ext cx="738556" cy="418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3" name="Picture 222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24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52123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25" name="Picture 22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26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65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27" name="Straight Connector 226"/>
            <p:cNvCxnSpPr>
              <a:stCxn id="224" idx="0"/>
              <a:endCxn id="225" idx="2"/>
            </p:cNvCxnSpPr>
            <p:nvPr/>
          </p:nvCxnSpPr>
          <p:spPr>
            <a:xfrm rot="5400000" flipH="1" flipV="1">
              <a:off x="4373782" y="5076756"/>
              <a:ext cx="738556" cy="4198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26" idx="0"/>
              <a:endCxn id="225" idx="2"/>
            </p:cNvCxnSpPr>
            <p:nvPr/>
          </p:nvCxnSpPr>
          <p:spPr>
            <a:xfrm rot="16200000" flipV="1">
              <a:off x="4830980" y="5039433"/>
              <a:ext cx="738556" cy="494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9" name="Picture 22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30" name="Straight Connector 229"/>
            <p:cNvCxnSpPr>
              <a:stCxn id="219" idx="0"/>
              <a:endCxn id="223" idx="2"/>
            </p:cNvCxnSpPr>
            <p:nvPr/>
          </p:nvCxnSpPr>
          <p:spPr>
            <a:xfrm rot="5400000" flipH="1" flipV="1">
              <a:off x="2567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25" idx="0"/>
              <a:endCxn id="223" idx="2"/>
            </p:cNvCxnSpPr>
            <p:nvPr/>
          </p:nvCxnSpPr>
          <p:spPr>
            <a:xfrm rot="16200000" flipV="1">
              <a:off x="3520416" y="3225797"/>
              <a:ext cx="960164" cy="1905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19" idx="0"/>
              <a:endCxn id="229" idx="2"/>
            </p:cNvCxnSpPr>
            <p:nvPr/>
          </p:nvCxnSpPr>
          <p:spPr>
            <a:xfrm rot="5400000" flipH="1" flipV="1">
              <a:off x="3520416" y="3225798"/>
              <a:ext cx="960164" cy="19049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25" idx="0"/>
              <a:endCxn id="229" idx="2"/>
            </p:cNvCxnSpPr>
            <p:nvPr/>
          </p:nvCxnSpPr>
          <p:spPr>
            <a:xfrm rot="5400000" flipH="1" flipV="1">
              <a:off x="4472918" y="4178298"/>
              <a:ext cx="96016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4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42922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35" name="Picture 23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800" y="4658380"/>
              <a:ext cx="914399" cy="259036"/>
            </a:xfrm>
            <a:prstGeom prst="rect">
              <a:avLst/>
            </a:prstGeom>
            <a:effectLst/>
          </p:spPr>
        </p:pic>
        <p:pic>
          <p:nvPicPr>
            <p:cNvPr id="236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573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37" name="Straight Connector 236"/>
            <p:cNvCxnSpPr>
              <a:stCxn id="234" idx="0"/>
              <a:endCxn id="235" idx="2"/>
            </p:cNvCxnSpPr>
            <p:nvPr/>
          </p:nvCxnSpPr>
          <p:spPr>
            <a:xfrm rot="5400000" flipH="1" flipV="1">
              <a:off x="7002682" y="5038656"/>
              <a:ext cx="738556" cy="4960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36" idx="0"/>
              <a:endCxn id="235" idx="2"/>
            </p:cNvCxnSpPr>
            <p:nvPr/>
          </p:nvCxnSpPr>
          <p:spPr>
            <a:xfrm rot="16200000" flipV="1">
              <a:off x="7459882" y="5077533"/>
              <a:ext cx="738556" cy="418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9" name="Picture 23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799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4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24122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41" name="Picture 24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7801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42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385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43" name="Straight Connector 242"/>
            <p:cNvCxnSpPr>
              <a:stCxn id="240" idx="0"/>
              <a:endCxn id="241" idx="2"/>
            </p:cNvCxnSpPr>
            <p:nvPr/>
          </p:nvCxnSpPr>
          <p:spPr>
            <a:xfrm rot="5400000" flipH="1" flipV="1">
              <a:off x="8945781" y="5076756"/>
              <a:ext cx="738556" cy="419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42" idx="0"/>
              <a:endCxn id="241" idx="2"/>
            </p:cNvCxnSpPr>
            <p:nvPr/>
          </p:nvCxnSpPr>
          <p:spPr>
            <a:xfrm rot="16200000" flipV="1">
              <a:off x="9402983" y="5039431"/>
              <a:ext cx="738556" cy="4945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5" name="Picture 24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7801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46" name="Straight Connector 245"/>
            <p:cNvCxnSpPr>
              <a:stCxn id="235" idx="0"/>
              <a:endCxn id="239" idx="2"/>
            </p:cNvCxnSpPr>
            <p:nvPr/>
          </p:nvCxnSpPr>
          <p:spPr>
            <a:xfrm rot="5400000" flipH="1" flipV="1">
              <a:off x="7139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41" idx="0"/>
              <a:endCxn id="239" idx="2"/>
            </p:cNvCxnSpPr>
            <p:nvPr/>
          </p:nvCxnSpPr>
          <p:spPr>
            <a:xfrm rot="16200000" flipV="1">
              <a:off x="8092417" y="3225797"/>
              <a:ext cx="960164" cy="1905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35" idx="0"/>
              <a:endCxn id="245" idx="2"/>
            </p:cNvCxnSpPr>
            <p:nvPr/>
          </p:nvCxnSpPr>
          <p:spPr>
            <a:xfrm rot="5400000" flipH="1" flipV="1">
              <a:off x="8092417" y="3225798"/>
              <a:ext cx="960164" cy="19049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41" idx="0"/>
              <a:endCxn id="245" idx="2"/>
            </p:cNvCxnSpPr>
            <p:nvPr/>
          </p:nvCxnSpPr>
          <p:spPr>
            <a:xfrm rot="5400000" flipH="1" flipV="1">
              <a:off x="9044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14921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51" name="Picture 25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1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52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293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53" name="Straight Connector 252"/>
            <p:cNvCxnSpPr>
              <a:stCxn id="250" idx="0"/>
              <a:endCxn id="251" idx="2"/>
            </p:cNvCxnSpPr>
            <p:nvPr/>
          </p:nvCxnSpPr>
          <p:spPr>
            <a:xfrm rot="5400000" flipH="1" flipV="1">
              <a:off x="11574683" y="5038654"/>
              <a:ext cx="738556" cy="4960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52" idx="0"/>
              <a:endCxn id="251" idx="2"/>
            </p:cNvCxnSpPr>
            <p:nvPr/>
          </p:nvCxnSpPr>
          <p:spPr>
            <a:xfrm rot="16200000" flipV="1">
              <a:off x="12031883" y="5077533"/>
              <a:ext cx="738556" cy="4183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5" name="Picture 25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1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56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296121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57" name="Picture 256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98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58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105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59" name="Straight Connector 258"/>
            <p:cNvCxnSpPr>
              <a:stCxn id="256" idx="0"/>
              <a:endCxn id="257" idx="2"/>
            </p:cNvCxnSpPr>
            <p:nvPr/>
          </p:nvCxnSpPr>
          <p:spPr>
            <a:xfrm rot="5400000" flipH="1" flipV="1">
              <a:off x="13517781" y="5076756"/>
              <a:ext cx="738556" cy="419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258" idx="0"/>
              <a:endCxn id="257" idx="2"/>
            </p:cNvCxnSpPr>
            <p:nvPr/>
          </p:nvCxnSpPr>
          <p:spPr>
            <a:xfrm rot="16200000" flipV="1">
              <a:off x="13974982" y="5039433"/>
              <a:ext cx="738556" cy="494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1" name="Picture 26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98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62" name="Straight Connector 261"/>
            <p:cNvCxnSpPr>
              <a:stCxn id="251" idx="0"/>
              <a:endCxn id="255" idx="2"/>
            </p:cNvCxnSpPr>
            <p:nvPr/>
          </p:nvCxnSpPr>
          <p:spPr>
            <a:xfrm rot="5400000" flipH="1" flipV="1">
              <a:off x="11711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>
              <a:stCxn id="257" idx="0"/>
              <a:endCxn id="255" idx="2"/>
            </p:cNvCxnSpPr>
            <p:nvPr/>
          </p:nvCxnSpPr>
          <p:spPr>
            <a:xfrm rot="16200000" flipV="1">
              <a:off x="12664418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stCxn id="251" idx="0"/>
              <a:endCxn id="261" idx="2"/>
            </p:cNvCxnSpPr>
            <p:nvPr/>
          </p:nvCxnSpPr>
          <p:spPr>
            <a:xfrm rot="5400000" flipH="1" flipV="1">
              <a:off x="12664418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57" idx="0"/>
              <a:endCxn id="261" idx="2"/>
            </p:cNvCxnSpPr>
            <p:nvPr/>
          </p:nvCxnSpPr>
          <p:spPr>
            <a:xfrm rot="5400000" flipH="1" flipV="1">
              <a:off x="13616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6" name="Picture 265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6522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67" name="Picture 266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8322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68" name="Picture 26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2523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69" name="Picture 26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24322" y="624626"/>
              <a:ext cx="914398" cy="259036"/>
            </a:xfrm>
            <a:prstGeom prst="rect">
              <a:avLst/>
            </a:prstGeom>
            <a:effectLst/>
          </p:spPr>
        </p:pic>
        <p:cxnSp>
          <p:nvCxnSpPr>
            <p:cNvPr id="270" name="Straight Connector 269"/>
            <p:cNvCxnSpPr>
              <a:stCxn id="207" idx="0"/>
              <a:endCxn id="266" idx="2"/>
            </p:cNvCxnSpPr>
            <p:nvPr/>
          </p:nvCxnSpPr>
          <p:spPr>
            <a:xfrm rot="5400000" flipH="1" flipV="1">
              <a:off x="-1182899" y="542562"/>
              <a:ext cx="2555519" cy="323772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stCxn id="229" idx="0"/>
              <a:endCxn id="266" idx="2"/>
            </p:cNvCxnSpPr>
            <p:nvPr/>
          </p:nvCxnSpPr>
          <p:spPr>
            <a:xfrm rot="16200000" flipV="1">
              <a:off x="2055603" y="541782"/>
              <a:ext cx="2555519" cy="32392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>
              <a:stCxn id="245" idx="0"/>
              <a:endCxn id="266" idx="2"/>
            </p:cNvCxnSpPr>
            <p:nvPr/>
          </p:nvCxnSpPr>
          <p:spPr>
            <a:xfrm rot="16200000" flipV="1">
              <a:off x="4341602" y="-1744217"/>
              <a:ext cx="2555519" cy="781127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>
              <a:stCxn id="255" idx="0"/>
              <a:endCxn id="266" idx="2"/>
            </p:cNvCxnSpPr>
            <p:nvPr/>
          </p:nvCxnSpPr>
          <p:spPr>
            <a:xfrm rot="16200000" flipV="1">
              <a:off x="5675102" y="-3077717"/>
              <a:ext cx="2555519" cy="10478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>
              <a:stCxn id="207" idx="0"/>
              <a:endCxn id="267" idx="2"/>
            </p:cNvCxnSpPr>
            <p:nvPr/>
          </p:nvCxnSpPr>
          <p:spPr>
            <a:xfrm rot="5400000" flipH="1" flipV="1">
              <a:off x="303001" y="-943338"/>
              <a:ext cx="2555519" cy="62095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>
              <a:stCxn id="223" idx="0"/>
              <a:endCxn id="267" idx="2"/>
            </p:cNvCxnSpPr>
            <p:nvPr/>
          </p:nvCxnSpPr>
          <p:spPr>
            <a:xfrm rot="5400000" flipH="1" flipV="1">
              <a:off x="2589001" y="1342663"/>
              <a:ext cx="2555520" cy="1637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>
              <a:stCxn id="245" idx="0"/>
              <a:endCxn id="267" idx="2"/>
            </p:cNvCxnSpPr>
            <p:nvPr/>
          </p:nvCxnSpPr>
          <p:spPr>
            <a:xfrm rot="16200000" flipV="1">
              <a:off x="5827502" y="-258318"/>
              <a:ext cx="2555519" cy="4839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>
              <a:stCxn id="261" idx="0"/>
              <a:endCxn id="267" idx="2"/>
            </p:cNvCxnSpPr>
            <p:nvPr/>
          </p:nvCxnSpPr>
          <p:spPr>
            <a:xfrm rot="16200000" flipV="1">
              <a:off x="8113502" y="-2544317"/>
              <a:ext cx="2555519" cy="94114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stCxn id="213" idx="0"/>
              <a:endCxn id="268" idx="2"/>
            </p:cNvCxnSpPr>
            <p:nvPr/>
          </p:nvCxnSpPr>
          <p:spPr>
            <a:xfrm rot="5400000" flipH="1" flipV="1">
              <a:off x="2817601" y="-1552939"/>
              <a:ext cx="2555519" cy="7428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stCxn id="223" idx="0"/>
              <a:endCxn id="268" idx="2"/>
            </p:cNvCxnSpPr>
            <p:nvPr/>
          </p:nvCxnSpPr>
          <p:spPr>
            <a:xfrm rot="5400000" flipH="1" flipV="1">
              <a:off x="4151101" y="-219439"/>
              <a:ext cx="2555519" cy="4761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>
              <a:stCxn id="239" idx="0"/>
              <a:endCxn id="268" idx="2"/>
            </p:cNvCxnSpPr>
            <p:nvPr/>
          </p:nvCxnSpPr>
          <p:spPr>
            <a:xfrm rot="5400000" flipH="1" flipV="1">
              <a:off x="6437101" y="2066561"/>
              <a:ext cx="2555519" cy="1897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>
              <a:stCxn id="261" idx="0"/>
              <a:endCxn id="268" idx="2"/>
            </p:cNvCxnSpPr>
            <p:nvPr/>
          </p:nvCxnSpPr>
          <p:spPr>
            <a:xfrm rot="16200000" flipV="1">
              <a:off x="9675602" y="-982217"/>
              <a:ext cx="2555519" cy="6287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>
              <a:stCxn id="213" idx="0"/>
              <a:endCxn id="269" idx="2"/>
            </p:cNvCxnSpPr>
            <p:nvPr/>
          </p:nvCxnSpPr>
          <p:spPr>
            <a:xfrm rot="5400000" flipH="1" flipV="1">
              <a:off x="4303501" y="-3038838"/>
              <a:ext cx="2555519" cy="10400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29" idx="0"/>
              <a:endCxn id="269" idx="2"/>
            </p:cNvCxnSpPr>
            <p:nvPr/>
          </p:nvCxnSpPr>
          <p:spPr>
            <a:xfrm rot="5400000" flipH="1" flipV="1">
              <a:off x="6589501" y="-752839"/>
              <a:ext cx="2555519" cy="5828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39" idx="0"/>
              <a:endCxn id="269" idx="2"/>
            </p:cNvCxnSpPr>
            <p:nvPr/>
          </p:nvCxnSpPr>
          <p:spPr>
            <a:xfrm rot="5400000" flipH="1" flipV="1">
              <a:off x="7923000" y="580661"/>
              <a:ext cx="2555519" cy="3161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>
              <a:stCxn id="255" idx="0"/>
              <a:endCxn id="269" idx="2"/>
            </p:cNvCxnSpPr>
            <p:nvPr/>
          </p:nvCxnSpPr>
          <p:spPr>
            <a:xfrm rot="16200000" flipV="1">
              <a:off x="10209002" y="1456182"/>
              <a:ext cx="2555519" cy="1410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Rectangle 97"/>
          <p:cNvSpPr>
            <a:spLocks noChangeAspect="1"/>
          </p:cNvSpPr>
          <p:nvPr/>
        </p:nvSpPr>
        <p:spPr>
          <a:xfrm>
            <a:off x="3657600" y="3352800"/>
            <a:ext cx="1676400" cy="609600"/>
          </a:xfrm>
          <a:prstGeom prst="rect">
            <a:avLst/>
          </a:prstGeom>
          <a:gradFill>
            <a:gsLst>
              <a:gs pos="0">
                <a:srgbClr val="5496EF"/>
              </a:gs>
              <a:gs pos="90000">
                <a:srgbClr val="A9C9FF"/>
              </a:gs>
            </a:gsLst>
          </a:gra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Controller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03" name="Straight Arrow Connector 102"/>
          <p:cNvCxnSpPr>
            <a:stCxn id="98" idx="2"/>
            <a:endCxn id="203" idx="0"/>
          </p:cNvCxnSpPr>
          <p:nvPr/>
        </p:nvCxnSpPr>
        <p:spPr>
          <a:xfrm rot="5400000">
            <a:off x="1952879" y="2643351"/>
            <a:ext cx="1223872" cy="3861970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98" idx="2"/>
            <a:endCxn id="209" idx="0"/>
          </p:cNvCxnSpPr>
          <p:nvPr/>
        </p:nvCxnSpPr>
        <p:spPr>
          <a:xfrm rot="5400000">
            <a:off x="2433753" y="3124225"/>
            <a:ext cx="1223872" cy="2900222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98" idx="2"/>
            <a:endCxn id="219" idx="0"/>
          </p:cNvCxnSpPr>
          <p:nvPr/>
        </p:nvCxnSpPr>
        <p:spPr>
          <a:xfrm rot="5400000">
            <a:off x="3106978" y="3797450"/>
            <a:ext cx="1223872" cy="1553773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98" idx="2"/>
            <a:endCxn id="225" idx="0"/>
          </p:cNvCxnSpPr>
          <p:nvPr/>
        </p:nvCxnSpPr>
        <p:spPr>
          <a:xfrm rot="5400000">
            <a:off x="3587852" y="4278324"/>
            <a:ext cx="1223872" cy="592025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98" idx="2"/>
            <a:endCxn id="235" idx="0"/>
          </p:cNvCxnSpPr>
          <p:nvPr/>
        </p:nvCxnSpPr>
        <p:spPr>
          <a:xfrm rot="16200000" flipH="1">
            <a:off x="4261076" y="4197124"/>
            <a:ext cx="1223872" cy="754424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98" idx="2"/>
            <a:endCxn id="241" idx="0"/>
          </p:cNvCxnSpPr>
          <p:nvPr/>
        </p:nvCxnSpPr>
        <p:spPr>
          <a:xfrm rot="16200000" flipH="1">
            <a:off x="4741950" y="3716250"/>
            <a:ext cx="1223872" cy="1716172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98" idx="2"/>
            <a:endCxn id="251" idx="0"/>
          </p:cNvCxnSpPr>
          <p:nvPr/>
        </p:nvCxnSpPr>
        <p:spPr>
          <a:xfrm rot="16200000" flipH="1">
            <a:off x="5415174" y="3043026"/>
            <a:ext cx="1223872" cy="3062620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98" idx="2"/>
            <a:endCxn id="257" idx="0"/>
          </p:cNvCxnSpPr>
          <p:nvPr/>
        </p:nvCxnSpPr>
        <p:spPr>
          <a:xfrm rot="16200000" flipH="1">
            <a:off x="5896048" y="2562152"/>
            <a:ext cx="1223872" cy="4024368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98" idx="2"/>
            <a:endCxn id="207" idx="0"/>
          </p:cNvCxnSpPr>
          <p:nvPr/>
        </p:nvCxnSpPr>
        <p:spPr>
          <a:xfrm rot="5400000">
            <a:off x="2322087" y="2274143"/>
            <a:ext cx="485456" cy="3861970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98" idx="2"/>
            <a:endCxn id="213" idx="0"/>
          </p:cNvCxnSpPr>
          <p:nvPr/>
        </p:nvCxnSpPr>
        <p:spPr>
          <a:xfrm rot="5400000">
            <a:off x="2802961" y="2755017"/>
            <a:ext cx="485456" cy="2900222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98" idx="2"/>
            <a:endCxn id="223" idx="0"/>
          </p:cNvCxnSpPr>
          <p:nvPr/>
        </p:nvCxnSpPr>
        <p:spPr>
          <a:xfrm rot="5400000">
            <a:off x="3476185" y="3428241"/>
            <a:ext cx="485456" cy="1553774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98" idx="2"/>
            <a:endCxn id="229" idx="0"/>
          </p:cNvCxnSpPr>
          <p:nvPr/>
        </p:nvCxnSpPr>
        <p:spPr>
          <a:xfrm rot="5400000">
            <a:off x="3957060" y="3909116"/>
            <a:ext cx="485456" cy="592025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98" idx="2"/>
            <a:endCxn id="239" idx="0"/>
          </p:cNvCxnSpPr>
          <p:nvPr/>
        </p:nvCxnSpPr>
        <p:spPr>
          <a:xfrm rot="16200000" flipH="1">
            <a:off x="4630283" y="3827917"/>
            <a:ext cx="485456" cy="754422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98" idx="2"/>
            <a:endCxn id="245" idx="0"/>
          </p:cNvCxnSpPr>
          <p:nvPr/>
        </p:nvCxnSpPr>
        <p:spPr>
          <a:xfrm rot="16200000" flipH="1">
            <a:off x="5111158" y="3347042"/>
            <a:ext cx="485456" cy="1716172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98" idx="2"/>
            <a:endCxn id="255" idx="0"/>
          </p:cNvCxnSpPr>
          <p:nvPr/>
        </p:nvCxnSpPr>
        <p:spPr>
          <a:xfrm rot="16200000" flipH="1">
            <a:off x="5784382" y="2673818"/>
            <a:ext cx="485456" cy="3062620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98" idx="2"/>
            <a:endCxn id="261" idx="0"/>
          </p:cNvCxnSpPr>
          <p:nvPr/>
        </p:nvCxnSpPr>
        <p:spPr>
          <a:xfrm rot="16200000" flipH="1">
            <a:off x="6265256" y="2192944"/>
            <a:ext cx="485456" cy="4024368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98" idx="0"/>
            <a:endCxn id="266" idx="2"/>
          </p:cNvCxnSpPr>
          <p:nvPr/>
        </p:nvCxnSpPr>
        <p:spPr>
          <a:xfrm rot="16200000" flipV="1">
            <a:off x="3155749" y="2012748"/>
            <a:ext cx="452713" cy="2227391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98" idx="0"/>
            <a:endCxn id="267" idx="2"/>
          </p:cNvCxnSpPr>
          <p:nvPr/>
        </p:nvCxnSpPr>
        <p:spPr>
          <a:xfrm rot="16200000" flipV="1">
            <a:off x="3905913" y="2762912"/>
            <a:ext cx="452713" cy="727063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98" idx="0"/>
            <a:endCxn id="268" idx="2"/>
          </p:cNvCxnSpPr>
          <p:nvPr/>
        </p:nvCxnSpPr>
        <p:spPr>
          <a:xfrm rot="5400000" flipH="1" flipV="1">
            <a:off x="4694546" y="2701342"/>
            <a:ext cx="452713" cy="850205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98" idx="0"/>
            <a:endCxn id="269" idx="2"/>
          </p:cNvCxnSpPr>
          <p:nvPr/>
        </p:nvCxnSpPr>
        <p:spPr>
          <a:xfrm rot="5400000" flipH="1" flipV="1">
            <a:off x="5444710" y="1951178"/>
            <a:ext cx="452713" cy="2350532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3352800" y="11531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[Hedera10]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Billboard solutions require link utilization information…</a:t>
            </a:r>
            <a:endParaRPr lang="en-US" dirty="0"/>
          </a:p>
        </p:txBody>
      </p:sp>
      <p:grpSp>
        <p:nvGrpSpPr>
          <p:cNvPr id="170" name="Group 200"/>
          <p:cNvGrpSpPr/>
          <p:nvPr/>
        </p:nvGrpSpPr>
        <p:grpSpPr>
          <a:xfrm>
            <a:off x="171850" y="2743200"/>
            <a:ext cx="8790330" cy="3458396"/>
            <a:chOff x="-2439075" y="624626"/>
            <a:chExt cx="17411597" cy="5710154"/>
          </a:xfrm>
        </p:grpSpPr>
        <p:pic>
          <p:nvPicPr>
            <p:cNvPr id="171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439075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172" name="Picture 171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981199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173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486678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174" name="Straight Connector 173"/>
            <p:cNvCxnSpPr>
              <a:stCxn id="171" idx="0"/>
              <a:endCxn id="172" idx="2"/>
            </p:cNvCxnSpPr>
            <p:nvPr/>
          </p:nvCxnSpPr>
          <p:spPr>
            <a:xfrm rot="5400000" flipH="1" flipV="1">
              <a:off x="-2160317" y="5019658"/>
              <a:ext cx="738556" cy="53407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73" idx="0"/>
              <a:endCxn id="172" idx="2"/>
            </p:cNvCxnSpPr>
            <p:nvPr/>
          </p:nvCxnSpPr>
          <p:spPr>
            <a:xfrm rot="16200000" flipV="1">
              <a:off x="-1684119" y="5077533"/>
              <a:ext cx="738556" cy="418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6" name="Picture 175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981199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177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9878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178" name="Picture 17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179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45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180" name="Straight Connector 179"/>
            <p:cNvCxnSpPr>
              <a:stCxn id="177" idx="0"/>
              <a:endCxn id="178" idx="2"/>
            </p:cNvCxnSpPr>
            <p:nvPr/>
          </p:nvCxnSpPr>
          <p:spPr>
            <a:xfrm rot="5400000" flipH="1" flipV="1">
              <a:off x="-198219" y="5076756"/>
              <a:ext cx="738556" cy="419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79" idx="0"/>
              <a:endCxn id="178" idx="2"/>
            </p:cNvCxnSpPr>
            <p:nvPr/>
          </p:nvCxnSpPr>
          <p:spPr>
            <a:xfrm rot="16200000" flipV="1">
              <a:off x="258982" y="5039431"/>
              <a:ext cx="738556" cy="4945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2" name="Picture 181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183" name="Straight Connector 182"/>
            <p:cNvCxnSpPr>
              <a:stCxn id="172" idx="0"/>
              <a:endCxn id="176" idx="2"/>
            </p:cNvCxnSpPr>
            <p:nvPr/>
          </p:nvCxnSpPr>
          <p:spPr>
            <a:xfrm rot="5400000" flipH="1" flipV="1">
              <a:off x="-2004082" y="4178298"/>
              <a:ext cx="96016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178" idx="0"/>
              <a:endCxn id="176" idx="2"/>
            </p:cNvCxnSpPr>
            <p:nvPr/>
          </p:nvCxnSpPr>
          <p:spPr>
            <a:xfrm rot="16200000" flipV="1">
              <a:off x="-1051585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stCxn id="172" idx="0"/>
              <a:endCxn id="182" idx="2"/>
            </p:cNvCxnSpPr>
            <p:nvPr/>
          </p:nvCxnSpPr>
          <p:spPr>
            <a:xfrm rot="5400000" flipH="1" flipV="1">
              <a:off x="-1051585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78" idx="0"/>
              <a:endCxn id="182" idx="2"/>
            </p:cNvCxnSpPr>
            <p:nvPr/>
          </p:nvCxnSpPr>
          <p:spPr>
            <a:xfrm rot="5400000" flipH="1" flipV="1">
              <a:off x="-99082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7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70923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188" name="Picture 18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4658380"/>
              <a:ext cx="914399" cy="259036"/>
            </a:xfrm>
            <a:prstGeom prst="rect">
              <a:avLst/>
            </a:prstGeom>
            <a:effectLst/>
          </p:spPr>
        </p:pic>
        <p:pic>
          <p:nvPicPr>
            <p:cNvPr id="189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85323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190" name="Straight Connector 189"/>
            <p:cNvCxnSpPr>
              <a:stCxn id="187" idx="0"/>
              <a:endCxn id="188" idx="2"/>
            </p:cNvCxnSpPr>
            <p:nvPr/>
          </p:nvCxnSpPr>
          <p:spPr>
            <a:xfrm rot="5400000" flipH="1" flipV="1">
              <a:off x="2430681" y="5038656"/>
              <a:ext cx="738556" cy="4960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>
              <a:stCxn id="189" idx="0"/>
              <a:endCxn id="188" idx="2"/>
            </p:cNvCxnSpPr>
            <p:nvPr/>
          </p:nvCxnSpPr>
          <p:spPr>
            <a:xfrm rot="16200000" flipV="1">
              <a:off x="2887884" y="5077531"/>
              <a:ext cx="738556" cy="418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2" name="Picture 191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193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52123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194" name="Picture 193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195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65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196" name="Straight Connector 195"/>
            <p:cNvCxnSpPr>
              <a:stCxn id="193" idx="0"/>
              <a:endCxn id="194" idx="2"/>
            </p:cNvCxnSpPr>
            <p:nvPr/>
          </p:nvCxnSpPr>
          <p:spPr>
            <a:xfrm rot="5400000" flipH="1" flipV="1">
              <a:off x="4373782" y="5076756"/>
              <a:ext cx="738556" cy="4198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95" idx="0"/>
              <a:endCxn id="194" idx="2"/>
            </p:cNvCxnSpPr>
            <p:nvPr/>
          </p:nvCxnSpPr>
          <p:spPr>
            <a:xfrm rot="16200000" flipV="1">
              <a:off x="4830980" y="5039433"/>
              <a:ext cx="738556" cy="494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8" name="Picture 19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199" name="Straight Connector 198"/>
            <p:cNvCxnSpPr>
              <a:stCxn id="188" idx="0"/>
              <a:endCxn id="192" idx="2"/>
            </p:cNvCxnSpPr>
            <p:nvPr/>
          </p:nvCxnSpPr>
          <p:spPr>
            <a:xfrm rot="5400000" flipH="1" flipV="1">
              <a:off x="2567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194" idx="0"/>
              <a:endCxn id="192" idx="2"/>
            </p:cNvCxnSpPr>
            <p:nvPr/>
          </p:nvCxnSpPr>
          <p:spPr>
            <a:xfrm rot="16200000" flipV="1">
              <a:off x="3520416" y="3225797"/>
              <a:ext cx="960164" cy="1905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188" idx="0"/>
              <a:endCxn id="198" idx="2"/>
            </p:cNvCxnSpPr>
            <p:nvPr/>
          </p:nvCxnSpPr>
          <p:spPr>
            <a:xfrm rot="5400000" flipH="1" flipV="1">
              <a:off x="3520416" y="3225798"/>
              <a:ext cx="960164" cy="19049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>
              <a:stCxn id="194" idx="0"/>
              <a:endCxn id="198" idx="2"/>
            </p:cNvCxnSpPr>
            <p:nvPr/>
          </p:nvCxnSpPr>
          <p:spPr>
            <a:xfrm rot="5400000" flipH="1" flipV="1">
              <a:off x="4472918" y="4178298"/>
              <a:ext cx="96016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7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42922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88" name="Picture 28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800" y="4658380"/>
              <a:ext cx="914399" cy="259036"/>
            </a:xfrm>
            <a:prstGeom prst="rect">
              <a:avLst/>
            </a:prstGeom>
            <a:effectLst/>
          </p:spPr>
        </p:pic>
        <p:pic>
          <p:nvPicPr>
            <p:cNvPr id="289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573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90" name="Straight Connector 289"/>
            <p:cNvCxnSpPr>
              <a:stCxn id="287" idx="0"/>
              <a:endCxn id="288" idx="2"/>
            </p:cNvCxnSpPr>
            <p:nvPr/>
          </p:nvCxnSpPr>
          <p:spPr>
            <a:xfrm rot="5400000" flipH="1" flipV="1">
              <a:off x="7002682" y="5038656"/>
              <a:ext cx="738556" cy="4960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>
              <a:stCxn id="289" idx="0"/>
              <a:endCxn id="288" idx="2"/>
            </p:cNvCxnSpPr>
            <p:nvPr/>
          </p:nvCxnSpPr>
          <p:spPr>
            <a:xfrm rot="16200000" flipV="1">
              <a:off x="7459882" y="5077533"/>
              <a:ext cx="738556" cy="418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2" name="Picture 291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799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93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24122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94" name="Picture 293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7801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95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385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96" name="Straight Connector 295"/>
            <p:cNvCxnSpPr>
              <a:stCxn id="293" idx="0"/>
              <a:endCxn id="294" idx="2"/>
            </p:cNvCxnSpPr>
            <p:nvPr/>
          </p:nvCxnSpPr>
          <p:spPr>
            <a:xfrm rot="5400000" flipH="1" flipV="1">
              <a:off x="8945781" y="5076756"/>
              <a:ext cx="738556" cy="419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>
              <a:stCxn id="295" idx="0"/>
              <a:endCxn id="294" idx="2"/>
            </p:cNvCxnSpPr>
            <p:nvPr/>
          </p:nvCxnSpPr>
          <p:spPr>
            <a:xfrm rot="16200000" flipV="1">
              <a:off x="9402983" y="5039431"/>
              <a:ext cx="738556" cy="4945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8" name="Picture 29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7801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99" name="Straight Connector 298"/>
            <p:cNvCxnSpPr>
              <a:stCxn id="288" idx="0"/>
              <a:endCxn id="292" idx="2"/>
            </p:cNvCxnSpPr>
            <p:nvPr/>
          </p:nvCxnSpPr>
          <p:spPr>
            <a:xfrm rot="5400000" flipH="1" flipV="1">
              <a:off x="7139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>
              <a:stCxn id="294" idx="0"/>
              <a:endCxn id="292" idx="2"/>
            </p:cNvCxnSpPr>
            <p:nvPr/>
          </p:nvCxnSpPr>
          <p:spPr>
            <a:xfrm rot="16200000" flipV="1">
              <a:off x="8092417" y="3225797"/>
              <a:ext cx="960164" cy="1905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>
              <a:stCxn id="288" idx="0"/>
              <a:endCxn id="298" idx="2"/>
            </p:cNvCxnSpPr>
            <p:nvPr/>
          </p:nvCxnSpPr>
          <p:spPr>
            <a:xfrm rot="5400000" flipH="1" flipV="1">
              <a:off x="8092417" y="3225798"/>
              <a:ext cx="960164" cy="19049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>
              <a:stCxn id="294" idx="0"/>
              <a:endCxn id="298" idx="2"/>
            </p:cNvCxnSpPr>
            <p:nvPr/>
          </p:nvCxnSpPr>
          <p:spPr>
            <a:xfrm rot="5400000" flipH="1" flipV="1">
              <a:off x="9044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3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14921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304" name="Picture 303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1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305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293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306" name="Straight Connector 305"/>
            <p:cNvCxnSpPr>
              <a:stCxn id="303" idx="0"/>
              <a:endCxn id="304" idx="2"/>
            </p:cNvCxnSpPr>
            <p:nvPr/>
          </p:nvCxnSpPr>
          <p:spPr>
            <a:xfrm rot="5400000" flipH="1" flipV="1">
              <a:off x="11574683" y="5038654"/>
              <a:ext cx="738556" cy="4960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>
              <a:stCxn id="305" idx="0"/>
              <a:endCxn id="304" idx="2"/>
            </p:cNvCxnSpPr>
            <p:nvPr/>
          </p:nvCxnSpPr>
          <p:spPr>
            <a:xfrm rot="16200000" flipV="1">
              <a:off x="12031883" y="5077533"/>
              <a:ext cx="738556" cy="4183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8" name="Picture 30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1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309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296121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310" name="Picture 309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98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311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105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312" name="Straight Connector 311"/>
            <p:cNvCxnSpPr>
              <a:stCxn id="309" idx="0"/>
              <a:endCxn id="310" idx="2"/>
            </p:cNvCxnSpPr>
            <p:nvPr/>
          </p:nvCxnSpPr>
          <p:spPr>
            <a:xfrm rot="5400000" flipH="1" flipV="1">
              <a:off x="13517781" y="5076756"/>
              <a:ext cx="738556" cy="419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>
              <a:stCxn id="311" idx="0"/>
              <a:endCxn id="310" idx="2"/>
            </p:cNvCxnSpPr>
            <p:nvPr/>
          </p:nvCxnSpPr>
          <p:spPr>
            <a:xfrm rot="16200000" flipV="1">
              <a:off x="13974982" y="5039433"/>
              <a:ext cx="738556" cy="494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4" name="Picture 313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98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315" name="Straight Connector 314"/>
            <p:cNvCxnSpPr>
              <a:stCxn id="304" idx="0"/>
              <a:endCxn id="308" idx="2"/>
            </p:cNvCxnSpPr>
            <p:nvPr/>
          </p:nvCxnSpPr>
          <p:spPr>
            <a:xfrm rot="5400000" flipH="1" flipV="1">
              <a:off x="11711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>
              <a:stCxn id="310" idx="0"/>
              <a:endCxn id="308" idx="2"/>
            </p:cNvCxnSpPr>
            <p:nvPr/>
          </p:nvCxnSpPr>
          <p:spPr>
            <a:xfrm rot="16200000" flipV="1">
              <a:off x="12664418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04" idx="0"/>
              <a:endCxn id="314" idx="2"/>
            </p:cNvCxnSpPr>
            <p:nvPr/>
          </p:nvCxnSpPr>
          <p:spPr>
            <a:xfrm rot="5400000" flipH="1" flipV="1">
              <a:off x="12664418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10" idx="0"/>
              <a:endCxn id="314" idx="2"/>
            </p:cNvCxnSpPr>
            <p:nvPr/>
          </p:nvCxnSpPr>
          <p:spPr>
            <a:xfrm rot="5400000" flipH="1" flipV="1">
              <a:off x="13616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9" name="Picture 31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6522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320" name="Picture 319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8322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321" name="Picture 32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2523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322" name="Picture 321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24322" y="624626"/>
              <a:ext cx="914398" cy="259036"/>
            </a:xfrm>
            <a:prstGeom prst="rect">
              <a:avLst/>
            </a:prstGeom>
            <a:effectLst/>
          </p:spPr>
        </p:pic>
        <p:cxnSp>
          <p:nvCxnSpPr>
            <p:cNvPr id="323" name="Straight Connector 322"/>
            <p:cNvCxnSpPr>
              <a:stCxn id="176" idx="0"/>
              <a:endCxn id="319" idx="2"/>
            </p:cNvCxnSpPr>
            <p:nvPr/>
          </p:nvCxnSpPr>
          <p:spPr>
            <a:xfrm rot="5400000" flipH="1" flipV="1">
              <a:off x="-1182899" y="542562"/>
              <a:ext cx="2555519" cy="323772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>
              <a:stCxn id="198" idx="0"/>
              <a:endCxn id="319" idx="2"/>
            </p:cNvCxnSpPr>
            <p:nvPr/>
          </p:nvCxnSpPr>
          <p:spPr>
            <a:xfrm rot="16200000" flipV="1">
              <a:off x="2055603" y="541782"/>
              <a:ext cx="2555519" cy="32392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>
              <a:stCxn id="298" idx="0"/>
              <a:endCxn id="319" idx="2"/>
            </p:cNvCxnSpPr>
            <p:nvPr/>
          </p:nvCxnSpPr>
          <p:spPr>
            <a:xfrm rot="16200000" flipV="1">
              <a:off x="4341602" y="-1744217"/>
              <a:ext cx="2555519" cy="781127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>
              <a:stCxn id="308" idx="0"/>
              <a:endCxn id="319" idx="2"/>
            </p:cNvCxnSpPr>
            <p:nvPr/>
          </p:nvCxnSpPr>
          <p:spPr>
            <a:xfrm rot="16200000" flipV="1">
              <a:off x="5675102" y="-3077717"/>
              <a:ext cx="2555519" cy="10478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>
              <a:stCxn id="176" idx="0"/>
              <a:endCxn id="320" idx="2"/>
            </p:cNvCxnSpPr>
            <p:nvPr/>
          </p:nvCxnSpPr>
          <p:spPr>
            <a:xfrm rot="5400000" flipH="1" flipV="1">
              <a:off x="303001" y="-943338"/>
              <a:ext cx="2555519" cy="62095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>
              <a:stCxn id="192" idx="0"/>
              <a:endCxn id="320" idx="2"/>
            </p:cNvCxnSpPr>
            <p:nvPr/>
          </p:nvCxnSpPr>
          <p:spPr>
            <a:xfrm rot="5400000" flipH="1" flipV="1">
              <a:off x="2589001" y="1342663"/>
              <a:ext cx="2555520" cy="1637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>
              <a:stCxn id="298" idx="0"/>
              <a:endCxn id="320" idx="2"/>
            </p:cNvCxnSpPr>
            <p:nvPr/>
          </p:nvCxnSpPr>
          <p:spPr>
            <a:xfrm rot="16200000" flipV="1">
              <a:off x="5827502" y="-258318"/>
              <a:ext cx="2555519" cy="4839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>
              <a:stCxn id="314" idx="0"/>
              <a:endCxn id="320" idx="2"/>
            </p:cNvCxnSpPr>
            <p:nvPr/>
          </p:nvCxnSpPr>
          <p:spPr>
            <a:xfrm rot="16200000" flipV="1">
              <a:off x="8113502" y="-2544317"/>
              <a:ext cx="2555519" cy="94114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>
              <a:stCxn id="182" idx="0"/>
              <a:endCxn id="321" idx="2"/>
            </p:cNvCxnSpPr>
            <p:nvPr/>
          </p:nvCxnSpPr>
          <p:spPr>
            <a:xfrm rot="5400000" flipH="1" flipV="1">
              <a:off x="2817601" y="-1552939"/>
              <a:ext cx="2555519" cy="7428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>
              <a:stCxn id="192" idx="0"/>
              <a:endCxn id="321" idx="2"/>
            </p:cNvCxnSpPr>
            <p:nvPr/>
          </p:nvCxnSpPr>
          <p:spPr>
            <a:xfrm rot="5400000" flipH="1" flipV="1">
              <a:off x="4151101" y="-219439"/>
              <a:ext cx="2555519" cy="4761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>
              <a:stCxn id="292" idx="0"/>
              <a:endCxn id="321" idx="2"/>
            </p:cNvCxnSpPr>
            <p:nvPr/>
          </p:nvCxnSpPr>
          <p:spPr>
            <a:xfrm rot="5400000" flipH="1" flipV="1">
              <a:off x="6437101" y="2066561"/>
              <a:ext cx="2555519" cy="1897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>
              <a:stCxn id="314" idx="0"/>
              <a:endCxn id="321" idx="2"/>
            </p:cNvCxnSpPr>
            <p:nvPr/>
          </p:nvCxnSpPr>
          <p:spPr>
            <a:xfrm rot="16200000" flipV="1">
              <a:off x="9675602" y="-982217"/>
              <a:ext cx="2555519" cy="6287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>
              <a:stCxn id="182" idx="0"/>
              <a:endCxn id="322" idx="2"/>
            </p:cNvCxnSpPr>
            <p:nvPr/>
          </p:nvCxnSpPr>
          <p:spPr>
            <a:xfrm rot="5400000" flipH="1" flipV="1">
              <a:off x="4303501" y="-3038838"/>
              <a:ext cx="2555519" cy="10400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>
              <a:stCxn id="198" idx="0"/>
              <a:endCxn id="322" idx="2"/>
            </p:cNvCxnSpPr>
            <p:nvPr/>
          </p:nvCxnSpPr>
          <p:spPr>
            <a:xfrm rot="5400000" flipH="1" flipV="1">
              <a:off x="6589501" y="-752839"/>
              <a:ext cx="2555519" cy="5828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292" idx="0"/>
              <a:endCxn id="322" idx="2"/>
            </p:cNvCxnSpPr>
            <p:nvPr/>
          </p:nvCxnSpPr>
          <p:spPr>
            <a:xfrm rot="5400000" flipH="1" flipV="1">
              <a:off x="7923000" y="580661"/>
              <a:ext cx="2555519" cy="3161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08" idx="0"/>
              <a:endCxn id="322" idx="2"/>
            </p:cNvCxnSpPr>
            <p:nvPr/>
          </p:nvCxnSpPr>
          <p:spPr>
            <a:xfrm rot="16200000" flipV="1">
              <a:off x="10209002" y="1456182"/>
              <a:ext cx="2555519" cy="1410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9" name="TextBox 338"/>
          <p:cNvSpPr txBox="1"/>
          <p:nvPr/>
        </p:nvSpPr>
        <p:spPr>
          <a:xfrm>
            <a:off x="252605" y="612994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A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340" name="TextBox 339"/>
          <p:cNvSpPr txBox="1"/>
          <p:nvPr/>
        </p:nvSpPr>
        <p:spPr>
          <a:xfrm>
            <a:off x="2584562" y="612994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B</a:t>
            </a:r>
          </a:p>
        </p:txBody>
      </p:sp>
      <p:cxnSp>
        <p:nvCxnSpPr>
          <p:cNvPr id="341" name="Straight Connector 340"/>
          <p:cNvCxnSpPr>
            <a:stCxn id="171" idx="0"/>
            <a:endCxn id="172" idx="2"/>
          </p:cNvCxnSpPr>
          <p:nvPr/>
        </p:nvCxnSpPr>
        <p:spPr>
          <a:xfrm flipV="1">
            <a:off x="364200" y="5343159"/>
            <a:ext cx="269630" cy="447312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>
            <a:stCxn id="172" idx="0"/>
            <a:endCxn id="176" idx="2"/>
          </p:cNvCxnSpPr>
          <p:nvPr/>
        </p:nvCxnSpPr>
        <p:spPr>
          <a:xfrm flipV="1">
            <a:off x="633830" y="4604742"/>
            <a:ext cx="0" cy="581530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>
            <a:stCxn id="198" idx="0"/>
            <a:endCxn id="319" idx="2"/>
          </p:cNvCxnSpPr>
          <p:nvPr/>
        </p:nvCxnSpPr>
        <p:spPr>
          <a:xfrm flipH="1" flipV="1">
            <a:off x="2268409" y="2900087"/>
            <a:ext cx="1635366" cy="1547769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>
            <a:stCxn id="176" idx="0"/>
            <a:endCxn id="319" idx="2"/>
          </p:cNvCxnSpPr>
          <p:nvPr/>
        </p:nvCxnSpPr>
        <p:spPr>
          <a:xfrm flipV="1">
            <a:off x="633830" y="2900087"/>
            <a:ext cx="1634579" cy="1547769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>
            <a:stCxn id="188" idx="0"/>
            <a:endCxn id="198" idx="2"/>
          </p:cNvCxnSpPr>
          <p:nvPr/>
        </p:nvCxnSpPr>
        <p:spPr>
          <a:xfrm flipV="1">
            <a:off x="2942027" y="4604742"/>
            <a:ext cx="961748" cy="581530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>
            <a:stCxn id="187" idx="0"/>
            <a:endCxn id="188" idx="2"/>
          </p:cNvCxnSpPr>
          <p:nvPr/>
        </p:nvCxnSpPr>
        <p:spPr>
          <a:xfrm flipV="1">
            <a:off x="2691580" y="5343159"/>
            <a:ext cx="250447" cy="447312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>
            <a:stCxn id="319" idx="2"/>
            <a:endCxn id="171" idx="0"/>
          </p:cNvCxnSpPr>
          <p:nvPr/>
        </p:nvCxnSpPr>
        <p:spPr>
          <a:xfrm rot="5400000">
            <a:off x="-128887" y="3393175"/>
            <a:ext cx="2890384" cy="1904209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Arrow Connector 363"/>
          <p:cNvCxnSpPr>
            <a:stCxn id="176" idx="2"/>
            <a:endCxn id="171" idx="0"/>
          </p:cNvCxnSpPr>
          <p:nvPr/>
        </p:nvCxnSpPr>
        <p:spPr>
          <a:xfrm rot="5400000">
            <a:off x="-93849" y="5062791"/>
            <a:ext cx="1185729" cy="269630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Arrow Connector 366"/>
          <p:cNvCxnSpPr>
            <a:stCxn id="172" idx="2"/>
            <a:endCxn id="171" idx="0"/>
          </p:cNvCxnSpPr>
          <p:nvPr/>
        </p:nvCxnSpPr>
        <p:spPr>
          <a:xfrm rot="5400000">
            <a:off x="275359" y="5432000"/>
            <a:ext cx="447312" cy="269630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369"/>
          <p:cNvCxnSpPr>
            <a:stCxn id="198" idx="2"/>
            <a:endCxn id="171" idx="0"/>
          </p:cNvCxnSpPr>
          <p:nvPr/>
        </p:nvCxnSpPr>
        <p:spPr>
          <a:xfrm rot="5400000">
            <a:off x="1541124" y="3427819"/>
            <a:ext cx="1185729" cy="3539575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/>
          <p:cNvCxnSpPr>
            <a:stCxn id="188" idx="2"/>
            <a:endCxn id="171" idx="0"/>
          </p:cNvCxnSpPr>
          <p:nvPr/>
        </p:nvCxnSpPr>
        <p:spPr>
          <a:xfrm rot="5400000">
            <a:off x="1429458" y="4277902"/>
            <a:ext cx="447312" cy="2577827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352800" y="15341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[MPTCP11]</a:t>
            </a:r>
            <a:endParaRPr lang="en-US" sz="2800" dirty="0"/>
          </a:p>
        </p:txBody>
      </p:sp>
      <p:sp>
        <p:nvSpPr>
          <p:cNvPr id="105" name="Rounded Rectangular Callout 104"/>
          <p:cNvSpPr/>
          <p:nvPr/>
        </p:nvSpPr>
        <p:spPr>
          <a:xfrm>
            <a:off x="3352800" y="2527139"/>
            <a:ext cx="2971800" cy="1054261"/>
          </a:xfrm>
          <a:prstGeom prst="wedgeRoundRectCallout">
            <a:avLst>
              <a:gd name="adj1" fmla="val -95614"/>
              <a:gd name="adj2" fmla="val 33550"/>
              <a:gd name="adj3" fmla="val 16667"/>
            </a:avLst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45720" rIns="0" b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in-band</a:t>
            </a:r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message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(ECN, 3-dup ACK)</a:t>
            </a:r>
            <a:endParaRPr lang="en-US" sz="28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0"/>
          <p:cNvGrpSpPr/>
          <p:nvPr/>
        </p:nvGrpSpPr>
        <p:grpSpPr>
          <a:xfrm>
            <a:off x="171850" y="2743200"/>
            <a:ext cx="8790330" cy="3458396"/>
            <a:chOff x="-2439075" y="624626"/>
            <a:chExt cx="17411597" cy="5710154"/>
          </a:xfrm>
        </p:grpSpPr>
        <p:pic>
          <p:nvPicPr>
            <p:cNvPr id="171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439075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172" name="Picture 171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981199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173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486678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174" name="Straight Connector 173"/>
            <p:cNvCxnSpPr>
              <a:stCxn id="171" idx="0"/>
              <a:endCxn id="172" idx="2"/>
            </p:cNvCxnSpPr>
            <p:nvPr/>
          </p:nvCxnSpPr>
          <p:spPr>
            <a:xfrm rot="5400000" flipH="1" flipV="1">
              <a:off x="-2160317" y="5019658"/>
              <a:ext cx="738556" cy="53407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73" idx="0"/>
              <a:endCxn id="172" idx="2"/>
            </p:cNvCxnSpPr>
            <p:nvPr/>
          </p:nvCxnSpPr>
          <p:spPr>
            <a:xfrm rot="16200000" flipV="1">
              <a:off x="-1684119" y="5077533"/>
              <a:ext cx="738556" cy="418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6" name="Picture 175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981199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177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9878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178" name="Picture 17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179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45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180" name="Straight Connector 179"/>
            <p:cNvCxnSpPr>
              <a:stCxn id="177" idx="0"/>
              <a:endCxn id="178" idx="2"/>
            </p:cNvCxnSpPr>
            <p:nvPr/>
          </p:nvCxnSpPr>
          <p:spPr>
            <a:xfrm rot="5400000" flipH="1" flipV="1">
              <a:off x="-198219" y="5076756"/>
              <a:ext cx="738556" cy="419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79" idx="0"/>
              <a:endCxn id="178" idx="2"/>
            </p:cNvCxnSpPr>
            <p:nvPr/>
          </p:nvCxnSpPr>
          <p:spPr>
            <a:xfrm rot="16200000" flipV="1">
              <a:off x="258982" y="5039431"/>
              <a:ext cx="738556" cy="4945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2" name="Picture 181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183" name="Straight Connector 182"/>
            <p:cNvCxnSpPr>
              <a:stCxn id="172" idx="0"/>
              <a:endCxn id="176" idx="2"/>
            </p:cNvCxnSpPr>
            <p:nvPr/>
          </p:nvCxnSpPr>
          <p:spPr>
            <a:xfrm rot="5400000" flipH="1" flipV="1">
              <a:off x="-2004082" y="4178298"/>
              <a:ext cx="96016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178" idx="0"/>
              <a:endCxn id="176" idx="2"/>
            </p:cNvCxnSpPr>
            <p:nvPr/>
          </p:nvCxnSpPr>
          <p:spPr>
            <a:xfrm rot="16200000" flipV="1">
              <a:off x="-1051585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stCxn id="172" idx="0"/>
              <a:endCxn id="182" idx="2"/>
            </p:cNvCxnSpPr>
            <p:nvPr/>
          </p:nvCxnSpPr>
          <p:spPr>
            <a:xfrm rot="5400000" flipH="1" flipV="1">
              <a:off x="-1051585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78" idx="0"/>
              <a:endCxn id="182" idx="2"/>
            </p:cNvCxnSpPr>
            <p:nvPr/>
          </p:nvCxnSpPr>
          <p:spPr>
            <a:xfrm rot="5400000" flipH="1" flipV="1">
              <a:off x="-99082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7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70923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188" name="Picture 18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4658380"/>
              <a:ext cx="914399" cy="259036"/>
            </a:xfrm>
            <a:prstGeom prst="rect">
              <a:avLst/>
            </a:prstGeom>
            <a:effectLst/>
          </p:spPr>
        </p:pic>
        <p:pic>
          <p:nvPicPr>
            <p:cNvPr id="189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85323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190" name="Straight Connector 189"/>
            <p:cNvCxnSpPr>
              <a:stCxn id="187" idx="0"/>
              <a:endCxn id="188" idx="2"/>
            </p:cNvCxnSpPr>
            <p:nvPr/>
          </p:nvCxnSpPr>
          <p:spPr>
            <a:xfrm rot="5400000" flipH="1" flipV="1">
              <a:off x="2430681" y="5038656"/>
              <a:ext cx="738556" cy="4960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>
              <a:stCxn id="189" idx="0"/>
              <a:endCxn id="188" idx="2"/>
            </p:cNvCxnSpPr>
            <p:nvPr/>
          </p:nvCxnSpPr>
          <p:spPr>
            <a:xfrm rot="16200000" flipV="1">
              <a:off x="2887884" y="5077531"/>
              <a:ext cx="738556" cy="418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2" name="Picture 191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193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52123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194" name="Picture 193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195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65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196" name="Straight Connector 195"/>
            <p:cNvCxnSpPr>
              <a:stCxn id="193" idx="0"/>
              <a:endCxn id="194" idx="2"/>
            </p:cNvCxnSpPr>
            <p:nvPr/>
          </p:nvCxnSpPr>
          <p:spPr>
            <a:xfrm rot="5400000" flipH="1" flipV="1">
              <a:off x="4373782" y="5076756"/>
              <a:ext cx="738556" cy="4198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95" idx="0"/>
              <a:endCxn id="194" idx="2"/>
            </p:cNvCxnSpPr>
            <p:nvPr/>
          </p:nvCxnSpPr>
          <p:spPr>
            <a:xfrm rot="16200000" flipV="1">
              <a:off x="4830980" y="5039433"/>
              <a:ext cx="738556" cy="494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8" name="Picture 19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199" name="Straight Connector 198"/>
            <p:cNvCxnSpPr>
              <a:stCxn id="188" idx="0"/>
              <a:endCxn id="192" idx="2"/>
            </p:cNvCxnSpPr>
            <p:nvPr/>
          </p:nvCxnSpPr>
          <p:spPr>
            <a:xfrm rot="5400000" flipH="1" flipV="1">
              <a:off x="2567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194" idx="0"/>
              <a:endCxn id="192" idx="2"/>
            </p:cNvCxnSpPr>
            <p:nvPr/>
          </p:nvCxnSpPr>
          <p:spPr>
            <a:xfrm rot="16200000" flipV="1">
              <a:off x="3520416" y="3225797"/>
              <a:ext cx="960164" cy="1905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188" idx="0"/>
              <a:endCxn id="198" idx="2"/>
            </p:cNvCxnSpPr>
            <p:nvPr/>
          </p:nvCxnSpPr>
          <p:spPr>
            <a:xfrm rot="5400000" flipH="1" flipV="1">
              <a:off x="3520416" y="3225798"/>
              <a:ext cx="960164" cy="19049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>
              <a:stCxn id="194" idx="0"/>
              <a:endCxn id="198" idx="2"/>
            </p:cNvCxnSpPr>
            <p:nvPr/>
          </p:nvCxnSpPr>
          <p:spPr>
            <a:xfrm rot="5400000" flipH="1" flipV="1">
              <a:off x="4472918" y="4178298"/>
              <a:ext cx="96016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7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42922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88" name="Picture 28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800" y="4658380"/>
              <a:ext cx="914399" cy="259036"/>
            </a:xfrm>
            <a:prstGeom prst="rect">
              <a:avLst/>
            </a:prstGeom>
            <a:effectLst/>
          </p:spPr>
        </p:pic>
        <p:pic>
          <p:nvPicPr>
            <p:cNvPr id="289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573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90" name="Straight Connector 289"/>
            <p:cNvCxnSpPr>
              <a:stCxn id="287" idx="0"/>
              <a:endCxn id="288" idx="2"/>
            </p:cNvCxnSpPr>
            <p:nvPr/>
          </p:nvCxnSpPr>
          <p:spPr>
            <a:xfrm rot="5400000" flipH="1" flipV="1">
              <a:off x="7002682" y="5038656"/>
              <a:ext cx="738556" cy="4960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>
              <a:stCxn id="289" idx="0"/>
              <a:endCxn id="288" idx="2"/>
            </p:cNvCxnSpPr>
            <p:nvPr/>
          </p:nvCxnSpPr>
          <p:spPr>
            <a:xfrm rot="16200000" flipV="1">
              <a:off x="7459882" y="5077533"/>
              <a:ext cx="738556" cy="418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2" name="Picture 291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799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93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24122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94" name="Picture 293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7801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95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385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96" name="Straight Connector 295"/>
            <p:cNvCxnSpPr>
              <a:stCxn id="293" idx="0"/>
              <a:endCxn id="294" idx="2"/>
            </p:cNvCxnSpPr>
            <p:nvPr/>
          </p:nvCxnSpPr>
          <p:spPr>
            <a:xfrm rot="5400000" flipH="1" flipV="1">
              <a:off x="8945781" y="5076756"/>
              <a:ext cx="738556" cy="419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>
              <a:stCxn id="295" idx="0"/>
              <a:endCxn id="294" idx="2"/>
            </p:cNvCxnSpPr>
            <p:nvPr/>
          </p:nvCxnSpPr>
          <p:spPr>
            <a:xfrm rot="16200000" flipV="1">
              <a:off x="9402983" y="5039431"/>
              <a:ext cx="738556" cy="4945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8" name="Picture 29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7801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99" name="Straight Connector 298"/>
            <p:cNvCxnSpPr>
              <a:stCxn id="288" idx="0"/>
              <a:endCxn id="292" idx="2"/>
            </p:cNvCxnSpPr>
            <p:nvPr/>
          </p:nvCxnSpPr>
          <p:spPr>
            <a:xfrm rot="5400000" flipH="1" flipV="1">
              <a:off x="7139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>
              <a:stCxn id="294" idx="0"/>
              <a:endCxn id="292" idx="2"/>
            </p:cNvCxnSpPr>
            <p:nvPr/>
          </p:nvCxnSpPr>
          <p:spPr>
            <a:xfrm rot="16200000" flipV="1">
              <a:off x="8092417" y="3225797"/>
              <a:ext cx="960164" cy="1905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>
              <a:stCxn id="288" idx="0"/>
              <a:endCxn id="298" idx="2"/>
            </p:cNvCxnSpPr>
            <p:nvPr/>
          </p:nvCxnSpPr>
          <p:spPr>
            <a:xfrm rot="5400000" flipH="1" flipV="1">
              <a:off x="8092417" y="3225798"/>
              <a:ext cx="960164" cy="19049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>
              <a:stCxn id="294" idx="0"/>
              <a:endCxn id="298" idx="2"/>
            </p:cNvCxnSpPr>
            <p:nvPr/>
          </p:nvCxnSpPr>
          <p:spPr>
            <a:xfrm rot="5400000" flipH="1" flipV="1">
              <a:off x="9044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3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14921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304" name="Picture 303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1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305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293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306" name="Straight Connector 305"/>
            <p:cNvCxnSpPr>
              <a:stCxn id="303" idx="0"/>
              <a:endCxn id="304" idx="2"/>
            </p:cNvCxnSpPr>
            <p:nvPr/>
          </p:nvCxnSpPr>
          <p:spPr>
            <a:xfrm rot="5400000" flipH="1" flipV="1">
              <a:off x="11574683" y="5038654"/>
              <a:ext cx="738556" cy="4960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>
              <a:stCxn id="305" idx="0"/>
              <a:endCxn id="304" idx="2"/>
            </p:cNvCxnSpPr>
            <p:nvPr/>
          </p:nvCxnSpPr>
          <p:spPr>
            <a:xfrm rot="16200000" flipV="1">
              <a:off x="12031883" y="5077533"/>
              <a:ext cx="738556" cy="4183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8" name="Picture 30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1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309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296121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310" name="Picture 309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98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311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105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312" name="Straight Connector 311"/>
            <p:cNvCxnSpPr>
              <a:stCxn id="309" idx="0"/>
              <a:endCxn id="310" idx="2"/>
            </p:cNvCxnSpPr>
            <p:nvPr/>
          </p:nvCxnSpPr>
          <p:spPr>
            <a:xfrm rot="5400000" flipH="1" flipV="1">
              <a:off x="13517781" y="5076756"/>
              <a:ext cx="738556" cy="419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>
              <a:stCxn id="311" idx="0"/>
              <a:endCxn id="310" idx="2"/>
            </p:cNvCxnSpPr>
            <p:nvPr/>
          </p:nvCxnSpPr>
          <p:spPr>
            <a:xfrm rot="16200000" flipV="1">
              <a:off x="13974982" y="5039433"/>
              <a:ext cx="738556" cy="494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4" name="Picture 313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98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315" name="Straight Connector 314"/>
            <p:cNvCxnSpPr>
              <a:stCxn id="304" idx="0"/>
              <a:endCxn id="308" idx="2"/>
            </p:cNvCxnSpPr>
            <p:nvPr/>
          </p:nvCxnSpPr>
          <p:spPr>
            <a:xfrm rot="5400000" flipH="1" flipV="1">
              <a:off x="11711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>
              <a:stCxn id="310" idx="0"/>
              <a:endCxn id="308" idx="2"/>
            </p:cNvCxnSpPr>
            <p:nvPr/>
          </p:nvCxnSpPr>
          <p:spPr>
            <a:xfrm rot="16200000" flipV="1">
              <a:off x="12664418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04" idx="0"/>
              <a:endCxn id="314" idx="2"/>
            </p:cNvCxnSpPr>
            <p:nvPr/>
          </p:nvCxnSpPr>
          <p:spPr>
            <a:xfrm rot="5400000" flipH="1" flipV="1">
              <a:off x="12664418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10" idx="0"/>
              <a:endCxn id="314" idx="2"/>
            </p:cNvCxnSpPr>
            <p:nvPr/>
          </p:nvCxnSpPr>
          <p:spPr>
            <a:xfrm rot="5400000" flipH="1" flipV="1">
              <a:off x="13616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9" name="Picture 31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6522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320" name="Picture 319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8322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321" name="Picture 32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2523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322" name="Picture 321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24322" y="624626"/>
              <a:ext cx="914398" cy="259036"/>
            </a:xfrm>
            <a:prstGeom prst="rect">
              <a:avLst/>
            </a:prstGeom>
            <a:effectLst/>
          </p:spPr>
        </p:pic>
        <p:cxnSp>
          <p:nvCxnSpPr>
            <p:cNvPr id="323" name="Straight Connector 322"/>
            <p:cNvCxnSpPr>
              <a:stCxn id="176" idx="0"/>
              <a:endCxn id="319" idx="2"/>
            </p:cNvCxnSpPr>
            <p:nvPr/>
          </p:nvCxnSpPr>
          <p:spPr>
            <a:xfrm rot="5400000" flipH="1" flipV="1">
              <a:off x="-1182899" y="542562"/>
              <a:ext cx="2555519" cy="323772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>
              <a:stCxn id="198" idx="0"/>
              <a:endCxn id="319" idx="2"/>
            </p:cNvCxnSpPr>
            <p:nvPr/>
          </p:nvCxnSpPr>
          <p:spPr>
            <a:xfrm rot="16200000" flipV="1">
              <a:off x="2055603" y="541782"/>
              <a:ext cx="2555519" cy="32392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>
              <a:stCxn id="298" idx="0"/>
              <a:endCxn id="319" idx="2"/>
            </p:cNvCxnSpPr>
            <p:nvPr/>
          </p:nvCxnSpPr>
          <p:spPr>
            <a:xfrm rot="16200000" flipV="1">
              <a:off x="4341602" y="-1744217"/>
              <a:ext cx="2555519" cy="781127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>
              <a:stCxn id="308" idx="0"/>
              <a:endCxn id="319" idx="2"/>
            </p:cNvCxnSpPr>
            <p:nvPr/>
          </p:nvCxnSpPr>
          <p:spPr>
            <a:xfrm rot="16200000" flipV="1">
              <a:off x="5675102" y="-3077717"/>
              <a:ext cx="2555519" cy="10478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>
              <a:stCxn id="176" idx="0"/>
              <a:endCxn id="320" idx="2"/>
            </p:cNvCxnSpPr>
            <p:nvPr/>
          </p:nvCxnSpPr>
          <p:spPr>
            <a:xfrm rot="5400000" flipH="1" flipV="1">
              <a:off x="303001" y="-943338"/>
              <a:ext cx="2555519" cy="62095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>
              <a:stCxn id="192" idx="0"/>
              <a:endCxn id="320" idx="2"/>
            </p:cNvCxnSpPr>
            <p:nvPr/>
          </p:nvCxnSpPr>
          <p:spPr>
            <a:xfrm rot="5400000" flipH="1" flipV="1">
              <a:off x="2589001" y="1342663"/>
              <a:ext cx="2555520" cy="1637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>
              <a:stCxn id="298" idx="0"/>
              <a:endCxn id="320" idx="2"/>
            </p:cNvCxnSpPr>
            <p:nvPr/>
          </p:nvCxnSpPr>
          <p:spPr>
            <a:xfrm rot="16200000" flipV="1">
              <a:off x="5827502" y="-258318"/>
              <a:ext cx="2555519" cy="4839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>
              <a:stCxn id="314" idx="0"/>
              <a:endCxn id="320" idx="2"/>
            </p:cNvCxnSpPr>
            <p:nvPr/>
          </p:nvCxnSpPr>
          <p:spPr>
            <a:xfrm rot="16200000" flipV="1">
              <a:off x="8113502" y="-2544317"/>
              <a:ext cx="2555519" cy="94114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>
              <a:stCxn id="182" idx="0"/>
              <a:endCxn id="321" idx="2"/>
            </p:cNvCxnSpPr>
            <p:nvPr/>
          </p:nvCxnSpPr>
          <p:spPr>
            <a:xfrm rot="5400000" flipH="1" flipV="1">
              <a:off x="2817601" y="-1552939"/>
              <a:ext cx="2555519" cy="7428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>
              <a:stCxn id="192" idx="0"/>
              <a:endCxn id="321" idx="2"/>
            </p:cNvCxnSpPr>
            <p:nvPr/>
          </p:nvCxnSpPr>
          <p:spPr>
            <a:xfrm rot="5400000" flipH="1" flipV="1">
              <a:off x="4151101" y="-219439"/>
              <a:ext cx="2555519" cy="4761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>
              <a:stCxn id="292" idx="0"/>
              <a:endCxn id="321" idx="2"/>
            </p:cNvCxnSpPr>
            <p:nvPr/>
          </p:nvCxnSpPr>
          <p:spPr>
            <a:xfrm rot="5400000" flipH="1" flipV="1">
              <a:off x="6437101" y="2066561"/>
              <a:ext cx="2555519" cy="1897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>
              <a:stCxn id="314" idx="0"/>
              <a:endCxn id="321" idx="2"/>
            </p:cNvCxnSpPr>
            <p:nvPr/>
          </p:nvCxnSpPr>
          <p:spPr>
            <a:xfrm rot="16200000" flipV="1">
              <a:off x="9675602" y="-982217"/>
              <a:ext cx="2555519" cy="6287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>
              <a:stCxn id="182" idx="0"/>
              <a:endCxn id="322" idx="2"/>
            </p:cNvCxnSpPr>
            <p:nvPr/>
          </p:nvCxnSpPr>
          <p:spPr>
            <a:xfrm rot="5400000" flipH="1" flipV="1">
              <a:off x="4303501" y="-3038838"/>
              <a:ext cx="2555519" cy="10400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>
              <a:stCxn id="198" idx="0"/>
              <a:endCxn id="322" idx="2"/>
            </p:cNvCxnSpPr>
            <p:nvPr/>
          </p:nvCxnSpPr>
          <p:spPr>
            <a:xfrm rot="5400000" flipH="1" flipV="1">
              <a:off x="6589501" y="-752839"/>
              <a:ext cx="2555519" cy="5828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292" idx="0"/>
              <a:endCxn id="322" idx="2"/>
            </p:cNvCxnSpPr>
            <p:nvPr/>
          </p:nvCxnSpPr>
          <p:spPr>
            <a:xfrm rot="5400000" flipH="1" flipV="1">
              <a:off x="7923000" y="580661"/>
              <a:ext cx="2555519" cy="3161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08" idx="0"/>
              <a:endCxn id="322" idx="2"/>
            </p:cNvCxnSpPr>
            <p:nvPr/>
          </p:nvCxnSpPr>
          <p:spPr>
            <a:xfrm rot="16200000" flipV="1">
              <a:off x="10209002" y="1456182"/>
              <a:ext cx="2555519" cy="1410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4" name="Straight Connector 123"/>
          <p:cNvCxnSpPr>
            <a:stCxn id="188" idx="0"/>
            <a:endCxn id="198" idx="2"/>
          </p:cNvCxnSpPr>
          <p:nvPr/>
        </p:nvCxnSpPr>
        <p:spPr>
          <a:xfrm flipV="1">
            <a:off x="2942027" y="4604742"/>
            <a:ext cx="961748" cy="581530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457200" y="351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… and </a:t>
            </a:r>
            <a:r>
              <a:rPr lang="en-US" i="1" dirty="0" smtClean="0"/>
              <a:t>react</a:t>
            </a:r>
            <a:r>
              <a:rPr lang="en-US" dirty="0" smtClean="0"/>
              <a:t> to congestion optimistically…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3352800" y="15341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[MPTCP11]</a:t>
            </a:r>
            <a:endParaRPr lang="en-US" sz="2800" dirty="0"/>
          </a:p>
        </p:txBody>
      </p:sp>
      <p:sp>
        <p:nvSpPr>
          <p:cNvPr id="339" name="TextBox 338"/>
          <p:cNvSpPr txBox="1"/>
          <p:nvPr/>
        </p:nvSpPr>
        <p:spPr>
          <a:xfrm>
            <a:off x="252605" y="612994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A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340" name="TextBox 339"/>
          <p:cNvSpPr txBox="1"/>
          <p:nvPr/>
        </p:nvSpPr>
        <p:spPr>
          <a:xfrm>
            <a:off x="2584562" y="612994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B</a:t>
            </a:r>
          </a:p>
        </p:txBody>
      </p:sp>
      <p:cxnSp>
        <p:nvCxnSpPr>
          <p:cNvPr id="341" name="Straight Connector 340"/>
          <p:cNvCxnSpPr/>
          <p:nvPr/>
        </p:nvCxnSpPr>
        <p:spPr>
          <a:xfrm flipV="1">
            <a:off x="333720" y="5343159"/>
            <a:ext cx="269630" cy="447312"/>
          </a:xfrm>
          <a:prstGeom prst="line">
            <a:avLst/>
          </a:prstGeom>
          <a:ln w="539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rot="5400000" flipH="1" flipV="1">
            <a:off x="343064" y="4895507"/>
            <a:ext cx="581530" cy="0"/>
          </a:xfrm>
          <a:prstGeom prst="line">
            <a:avLst/>
          </a:prstGeom>
          <a:ln w="539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>
            <a:stCxn id="198" idx="0"/>
            <a:endCxn id="319" idx="2"/>
          </p:cNvCxnSpPr>
          <p:nvPr/>
        </p:nvCxnSpPr>
        <p:spPr>
          <a:xfrm flipH="1" flipV="1">
            <a:off x="2268409" y="2900087"/>
            <a:ext cx="1635366" cy="1547769"/>
          </a:xfrm>
          <a:prstGeom prst="line">
            <a:avLst/>
          </a:prstGeom>
          <a:ln w="539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 rot="5400000" flipH="1" flipV="1">
            <a:off x="677235" y="2856683"/>
            <a:ext cx="1547769" cy="1634579"/>
          </a:xfrm>
          <a:prstGeom prst="line">
            <a:avLst/>
          </a:prstGeom>
          <a:ln w="539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/>
        </p:nvCxnSpPr>
        <p:spPr>
          <a:xfrm rot="5400000" flipH="1" flipV="1">
            <a:off x="3097411" y="4403058"/>
            <a:ext cx="581530" cy="961748"/>
          </a:xfrm>
          <a:prstGeom prst="line">
            <a:avLst/>
          </a:prstGeom>
          <a:ln w="539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/>
        </p:nvCxnSpPr>
        <p:spPr>
          <a:xfrm rot="5400000" flipH="1" flipV="1">
            <a:off x="2562667" y="5441592"/>
            <a:ext cx="447312" cy="250447"/>
          </a:xfrm>
          <a:prstGeom prst="line">
            <a:avLst/>
          </a:prstGeom>
          <a:ln w="539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72" idx="0"/>
            <a:endCxn id="182" idx="2"/>
          </p:cNvCxnSpPr>
          <p:nvPr/>
        </p:nvCxnSpPr>
        <p:spPr>
          <a:xfrm rot="5400000" flipH="1" flipV="1">
            <a:off x="823939" y="4414633"/>
            <a:ext cx="581530" cy="961748"/>
          </a:xfrm>
          <a:prstGeom prst="line">
            <a:avLst/>
          </a:prstGeom>
          <a:ln w="539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82" idx="0"/>
            <a:endCxn id="321" idx="2"/>
          </p:cNvCxnSpPr>
          <p:nvPr/>
        </p:nvCxnSpPr>
        <p:spPr>
          <a:xfrm rot="5400000" flipH="1" flipV="1">
            <a:off x="2696907" y="1798759"/>
            <a:ext cx="1547769" cy="3750427"/>
          </a:xfrm>
          <a:prstGeom prst="line">
            <a:avLst/>
          </a:prstGeom>
          <a:ln w="539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92" idx="0"/>
            <a:endCxn id="321" idx="2"/>
          </p:cNvCxnSpPr>
          <p:nvPr/>
        </p:nvCxnSpPr>
        <p:spPr>
          <a:xfrm rot="5400000" flipH="1" flipV="1">
            <a:off x="3370131" y="2471983"/>
            <a:ext cx="1547769" cy="2403979"/>
          </a:xfrm>
          <a:prstGeom prst="line">
            <a:avLst/>
          </a:prstGeom>
          <a:ln w="539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88" idx="0"/>
            <a:endCxn id="192" idx="2"/>
          </p:cNvCxnSpPr>
          <p:nvPr/>
        </p:nvCxnSpPr>
        <p:spPr>
          <a:xfrm rot="16200000" flipV="1">
            <a:off x="2651262" y="4895506"/>
            <a:ext cx="581530" cy="1"/>
          </a:xfrm>
          <a:prstGeom prst="line">
            <a:avLst/>
          </a:prstGeom>
          <a:ln w="539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394680" y="5343159"/>
            <a:ext cx="269630" cy="447312"/>
          </a:xfrm>
          <a:prstGeom prst="line">
            <a:avLst/>
          </a:prstGeom>
          <a:ln w="539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2722060" y="5343159"/>
            <a:ext cx="250447" cy="447312"/>
          </a:xfrm>
          <a:prstGeom prst="line">
            <a:avLst/>
          </a:prstGeom>
          <a:ln w="539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72" idx="0"/>
            <a:endCxn id="176" idx="2"/>
          </p:cNvCxnSpPr>
          <p:nvPr/>
        </p:nvCxnSpPr>
        <p:spPr>
          <a:xfrm flipV="1">
            <a:off x="633830" y="4604742"/>
            <a:ext cx="0" cy="581530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98" idx="0"/>
            <a:endCxn id="319" idx="2"/>
          </p:cNvCxnSpPr>
          <p:nvPr/>
        </p:nvCxnSpPr>
        <p:spPr>
          <a:xfrm flipH="1" flipV="1">
            <a:off x="2268409" y="2900087"/>
            <a:ext cx="1635366" cy="1547769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76" idx="0"/>
            <a:endCxn id="319" idx="2"/>
          </p:cNvCxnSpPr>
          <p:nvPr/>
        </p:nvCxnSpPr>
        <p:spPr>
          <a:xfrm flipV="1">
            <a:off x="633830" y="2900087"/>
            <a:ext cx="1634579" cy="1547769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87" idx="0"/>
            <a:endCxn id="188" idx="2"/>
          </p:cNvCxnSpPr>
          <p:nvPr/>
        </p:nvCxnSpPr>
        <p:spPr>
          <a:xfrm flipV="1">
            <a:off x="2691580" y="5343159"/>
            <a:ext cx="250447" cy="447312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71" idx="0"/>
            <a:endCxn id="172" idx="2"/>
          </p:cNvCxnSpPr>
          <p:nvPr/>
        </p:nvCxnSpPr>
        <p:spPr>
          <a:xfrm flipV="1">
            <a:off x="364200" y="5343159"/>
            <a:ext cx="269630" cy="447312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82" idx="0"/>
            <a:endCxn id="322" idx="2"/>
          </p:cNvCxnSpPr>
          <p:nvPr/>
        </p:nvCxnSpPr>
        <p:spPr>
          <a:xfrm flipV="1">
            <a:off x="1595578" y="2900087"/>
            <a:ext cx="5250754" cy="1547769"/>
          </a:xfrm>
          <a:prstGeom prst="line">
            <a:avLst/>
          </a:prstGeom>
          <a:ln w="539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98" idx="0"/>
            <a:endCxn id="322" idx="2"/>
          </p:cNvCxnSpPr>
          <p:nvPr/>
        </p:nvCxnSpPr>
        <p:spPr>
          <a:xfrm flipV="1">
            <a:off x="3903775" y="2900087"/>
            <a:ext cx="2942557" cy="1547769"/>
          </a:xfrm>
          <a:prstGeom prst="line">
            <a:avLst/>
          </a:prstGeom>
          <a:ln w="539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2988327" y="4604742"/>
            <a:ext cx="961748" cy="581530"/>
          </a:xfrm>
          <a:prstGeom prst="line">
            <a:avLst/>
          </a:prstGeom>
          <a:ln w="539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457200" y="351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… or model paths explicitly (exponential)</a:t>
            </a:r>
            <a:endParaRPr lang="en-US" dirty="0"/>
          </a:p>
        </p:txBody>
      </p:sp>
      <p:grpSp>
        <p:nvGrpSpPr>
          <p:cNvPr id="112" name="Group 200"/>
          <p:cNvGrpSpPr/>
          <p:nvPr/>
        </p:nvGrpSpPr>
        <p:grpSpPr>
          <a:xfrm>
            <a:off x="171850" y="2743200"/>
            <a:ext cx="8790330" cy="3458396"/>
            <a:chOff x="-2439075" y="624626"/>
            <a:chExt cx="17411597" cy="5710154"/>
          </a:xfrm>
        </p:grpSpPr>
        <p:pic>
          <p:nvPicPr>
            <p:cNvPr id="113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439075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115" name="Picture 11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981199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116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486678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117" name="Straight Connector 116"/>
            <p:cNvCxnSpPr>
              <a:stCxn id="113" idx="0"/>
              <a:endCxn id="115" idx="2"/>
            </p:cNvCxnSpPr>
            <p:nvPr/>
          </p:nvCxnSpPr>
          <p:spPr>
            <a:xfrm rot="5400000" flipH="1" flipV="1">
              <a:off x="-2160317" y="5019658"/>
              <a:ext cx="738556" cy="53407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6" idx="0"/>
              <a:endCxn id="115" idx="2"/>
            </p:cNvCxnSpPr>
            <p:nvPr/>
          </p:nvCxnSpPr>
          <p:spPr>
            <a:xfrm rot="16200000" flipV="1">
              <a:off x="-1684119" y="5077533"/>
              <a:ext cx="738556" cy="418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9" name="Picture 11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981199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12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9878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126" name="Picture 125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128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45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129" name="Straight Connector 128"/>
            <p:cNvCxnSpPr>
              <a:stCxn id="120" idx="0"/>
              <a:endCxn id="126" idx="2"/>
            </p:cNvCxnSpPr>
            <p:nvPr/>
          </p:nvCxnSpPr>
          <p:spPr>
            <a:xfrm rot="5400000" flipH="1" flipV="1">
              <a:off x="-198219" y="5076756"/>
              <a:ext cx="738556" cy="419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28" idx="0"/>
              <a:endCxn id="126" idx="2"/>
            </p:cNvCxnSpPr>
            <p:nvPr/>
          </p:nvCxnSpPr>
          <p:spPr>
            <a:xfrm rot="16200000" flipV="1">
              <a:off x="258982" y="5039431"/>
              <a:ext cx="738556" cy="4945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1" name="Picture 13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132" name="Straight Connector 131"/>
            <p:cNvCxnSpPr>
              <a:stCxn id="115" idx="0"/>
              <a:endCxn id="119" idx="2"/>
            </p:cNvCxnSpPr>
            <p:nvPr/>
          </p:nvCxnSpPr>
          <p:spPr>
            <a:xfrm rot="5400000" flipH="1" flipV="1">
              <a:off x="-2004082" y="4178298"/>
              <a:ext cx="96016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26" idx="0"/>
              <a:endCxn id="119" idx="2"/>
            </p:cNvCxnSpPr>
            <p:nvPr/>
          </p:nvCxnSpPr>
          <p:spPr>
            <a:xfrm rot="16200000" flipV="1">
              <a:off x="-1051585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15" idx="0"/>
              <a:endCxn id="131" idx="2"/>
            </p:cNvCxnSpPr>
            <p:nvPr/>
          </p:nvCxnSpPr>
          <p:spPr>
            <a:xfrm rot="5400000" flipH="1" flipV="1">
              <a:off x="-1051585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26" idx="0"/>
              <a:endCxn id="131" idx="2"/>
            </p:cNvCxnSpPr>
            <p:nvPr/>
          </p:nvCxnSpPr>
          <p:spPr>
            <a:xfrm rot="5400000" flipH="1" flipV="1">
              <a:off x="-99082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6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70923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137" name="Picture 136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4658380"/>
              <a:ext cx="914399" cy="259036"/>
            </a:xfrm>
            <a:prstGeom prst="rect">
              <a:avLst/>
            </a:prstGeom>
            <a:effectLst/>
          </p:spPr>
        </p:pic>
        <p:pic>
          <p:nvPicPr>
            <p:cNvPr id="138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85323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139" name="Straight Connector 138"/>
            <p:cNvCxnSpPr>
              <a:stCxn id="136" idx="0"/>
              <a:endCxn id="137" idx="2"/>
            </p:cNvCxnSpPr>
            <p:nvPr/>
          </p:nvCxnSpPr>
          <p:spPr>
            <a:xfrm rot="5400000" flipH="1" flipV="1">
              <a:off x="2430681" y="5038656"/>
              <a:ext cx="738556" cy="4960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38" idx="0"/>
              <a:endCxn id="137" idx="2"/>
            </p:cNvCxnSpPr>
            <p:nvPr/>
          </p:nvCxnSpPr>
          <p:spPr>
            <a:xfrm rot="16200000" flipV="1">
              <a:off x="2887884" y="5077531"/>
              <a:ext cx="738556" cy="418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1" name="Picture 14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142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52123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143" name="Picture 142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144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65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145" name="Straight Connector 144"/>
            <p:cNvCxnSpPr>
              <a:stCxn id="142" idx="0"/>
              <a:endCxn id="143" idx="2"/>
            </p:cNvCxnSpPr>
            <p:nvPr/>
          </p:nvCxnSpPr>
          <p:spPr>
            <a:xfrm rot="5400000" flipH="1" flipV="1">
              <a:off x="4373782" y="5076756"/>
              <a:ext cx="738556" cy="4198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44" idx="0"/>
              <a:endCxn id="143" idx="2"/>
            </p:cNvCxnSpPr>
            <p:nvPr/>
          </p:nvCxnSpPr>
          <p:spPr>
            <a:xfrm rot="16200000" flipV="1">
              <a:off x="4830980" y="5039433"/>
              <a:ext cx="738556" cy="494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7" name="Picture 146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148" name="Straight Connector 147"/>
            <p:cNvCxnSpPr>
              <a:stCxn id="137" idx="0"/>
              <a:endCxn id="141" idx="2"/>
            </p:cNvCxnSpPr>
            <p:nvPr/>
          </p:nvCxnSpPr>
          <p:spPr>
            <a:xfrm rot="5400000" flipH="1" flipV="1">
              <a:off x="2567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3" idx="0"/>
              <a:endCxn id="141" idx="2"/>
            </p:cNvCxnSpPr>
            <p:nvPr/>
          </p:nvCxnSpPr>
          <p:spPr>
            <a:xfrm rot="16200000" flipV="1">
              <a:off x="3520416" y="3225797"/>
              <a:ext cx="960164" cy="1905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37" idx="0"/>
              <a:endCxn id="147" idx="2"/>
            </p:cNvCxnSpPr>
            <p:nvPr/>
          </p:nvCxnSpPr>
          <p:spPr>
            <a:xfrm rot="5400000" flipH="1" flipV="1">
              <a:off x="3520416" y="3225798"/>
              <a:ext cx="960164" cy="19049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43" idx="0"/>
              <a:endCxn id="147" idx="2"/>
            </p:cNvCxnSpPr>
            <p:nvPr/>
          </p:nvCxnSpPr>
          <p:spPr>
            <a:xfrm rot="5400000" flipH="1" flipV="1">
              <a:off x="4472918" y="4178298"/>
              <a:ext cx="96016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2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42922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153" name="Picture 152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800" y="4658380"/>
              <a:ext cx="914399" cy="259036"/>
            </a:xfrm>
            <a:prstGeom prst="rect">
              <a:avLst/>
            </a:prstGeom>
            <a:effectLst/>
          </p:spPr>
        </p:pic>
        <p:pic>
          <p:nvPicPr>
            <p:cNvPr id="154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573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155" name="Straight Connector 154"/>
            <p:cNvCxnSpPr>
              <a:stCxn id="152" idx="0"/>
              <a:endCxn id="153" idx="2"/>
            </p:cNvCxnSpPr>
            <p:nvPr/>
          </p:nvCxnSpPr>
          <p:spPr>
            <a:xfrm rot="5400000" flipH="1" flipV="1">
              <a:off x="7002682" y="5038656"/>
              <a:ext cx="738556" cy="4960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54" idx="0"/>
              <a:endCxn id="153" idx="2"/>
            </p:cNvCxnSpPr>
            <p:nvPr/>
          </p:nvCxnSpPr>
          <p:spPr>
            <a:xfrm rot="16200000" flipV="1">
              <a:off x="7459882" y="5077533"/>
              <a:ext cx="738556" cy="418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7" name="Picture 156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799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158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24122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159" name="Picture 15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7801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16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385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161" name="Straight Connector 160"/>
            <p:cNvCxnSpPr>
              <a:stCxn id="158" idx="0"/>
              <a:endCxn id="159" idx="2"/>
            </p:cNvCxnSpPr>
            <p:nvPr/>
          </p:nvCxnSpPr>
          <p:spPr>
            <a:xfrm rot="5400000" flipH="1" flipV="1">
              <a:off x="8945781" y="5076756"/>
              <a:ext cx="738556" cy="419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60" idx="0"/>
              <a:endCxn id="159" idx="2"/>
            </p:cNvCxnSpPr>
            <p:nvPr/>
          </p:nvCxnSpPr>
          <p:spPr>
            <a:xfrm rot="16200000" flipV="1">
              <a:off x="9402983" y="5039431"/>
              <a:ext cx="738556" cy="4945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3" name="Picture 162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7801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164" name="Straight Connector 163"/>
            <p:cNvCxnSpPr>
              <a:stCxn id="153" idx="0"/>
              <a:endCxn id="157" idx="2"/>
            </p:cNvCxnSpPr>
            <p:nvPr/>
          </p:nvCxnSpPr>
          <p:spPr>
            <a:xfrm rot="5400000" flipH="1" flipV="1">
              <a:off x="7139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59" idx="0"/>
              <a:endCxn id="157" idx="2"/>
            </p:cNvCxnSpPr>
            <p:nvPr/>
          </p:nvCxnSpPr>
          <p:spPr>
            <a:xfrm rot="16200000" flipV="1">
              <a:off x="8092417" y="3225797"/>
              <a:ext cx="960164" cy="1905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stCxn id="153" idx="0"/>
              <a:endCxn id="163" idx="2"/>
            </p:cNvCxnSpPr>
            <p:nvPr/>
          </p:nvCxnSpPr>
          <p:spPr>
            <a:xfrm rot="5400000" flipH="1" flipV="1">
              <a:off x="8092417" y="3225798"/>
              <a:ext cx="960164" cy="19049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59" idx="0"/>
              <a:endCxn id="163" idx="2"/>
            </p:cNvCxnSpPr>
            <p:nvPr/>
          </p:nvCxnSpPr>
          <p:spPr>
            <a:xfrm rot="5400000" flipH="1" flipV="1">
              <a:off x="9044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8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14921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169" name="Picture 16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1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17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293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02" name="Straight Connector 201"/>
            <p:cNvCxnSpPr>
              <a:stCxn id="168" idx="0"/>
              <a:endCxn id="169" idx="2"/>
            </p:cNvCxnSpPr>
            <p:nvPr/>
          </p:nvCxnSpPr>
          <p:spPr>
            <a:xfrm rot="5400000" flipH="1" flipV="1">
              <a:off x="11574683" y="5038654"/>
              <a:ext cx="738556" cy="4960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170" idx="0"/>
              <a:endCxn id="169" idx="2"/>
            </p:cNvCxnSpPr>
            <p:nvPr/>
          </p:nvCxnSpPr>
          <p:spPr>
            <a:xfrm rot="16200000" flipV="1">
              <a:off x="12031883" y="5077533"/>
              <a:ext cx="738556" cy="4183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4" name="Picture 203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1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05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296121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06" name="Picture 205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98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07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105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08" name="Straight Connector 207"/>
            <p:cNvCxnSpPr>
              <a:stCxn id="205" idx="0"/>
              <a:endCxn id="206" idx="2"/>
            </p:cNvCxnSpPr>
            <p:nvPr/>
          </p:nvCxnSpPr>
          <p:spPr>
            <a:xfrm rot="5400000" flipH="1" flipV="1">
              <a:off x="13517781" y="5076756"/>
              <a:ext cx="738556" cy="419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207" idx="0"/>
              <a:endCxn id="206" idx="2"/>
            </p:cNvCxnSpPr>
            <p:nvPr/>
          </p:nvCxnSpPr>
          <p:spPr>
            <a:xfrm rot="16200000" flipV="1">
              <a:off x="13974982" y="5039433"/>
              <a:ext cx="738556" cy="494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0" name="Picture 209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98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11" name="Straight Connector 210"/>
            <p:cNvCxnSpPr>
              <a:stCxn id="169" idx="0"/>
              <a:endCxn id="204" idx="2"/>
            </p:cNvCxnSpPr>
            <p:nvPr/>
          </p:nvCxnSpPr>
          <p:spPr>
            <a:xfrm rot="5400000" flipH="1" flipV="1">
              <a:off x="11711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206" idx="0"/>
              <a:endCxn id="204" idx="2"/>
            </p:cNvCxnSpPr>
            <p:nvPr/>
          </p:nvCxnSpPr>
          <p:spPr>
            <a:xfrm rot="16200000" flipV="1">
              <a:off x="12664418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169" idx="0"/>
              <a:endCxn id="210" idx="2"/>
            </p:cNvCxnSpPr>
            <p:nvPr/>
          </p:nvCxnSpPr>
          <p:spPr>
            <a:xfrm rot="5400000" flipH="1" flipV="1">
              <a:off x="12664418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06" idx="0"/>
              <a:endCxn id="210" idx="2"/>
            </p:cNvCxnSpPr>
            <p:nvPr/>
          </p:nvCxnSpPr>
          <p:spPr>
            <a:xfrm rot="5400000" flipH="1" flipV="1">
              <a:off x="13616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5" name="Picture 21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6522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16" name="Picture 215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8322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17" name="Picture 216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2523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18" name="Picture 21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24322" y="624626"/>
              <a:ext cx="914398" cy="259036"/>
            </a:xfrm>
            <a:prstGeom prst="rect">
              <a:avLst/>
            </a:prstGeom>
            <a:effectLst/>
          </p:spPr>
        </p:pic>
        <p:cxnSp>
          <p:nvCxnSpPr>
            <p:cNvPr id="219" name="Straight Connector 218"/>
            <p:cNvCxnSpPr>
              <a:stCxn id="119" idx="0"/>
              <a:endCxn id="215" idx="2"/>
            </p:cNvCxnSpPr>
            <p:nvPr/>
          </p:nvCxnSpPr>
          <p:spPr>
            <a:xfrm rot="5400000" flipH="1" flipV="1">
              <a:off x="-1182899" y="542562"/>
              <a:ext cx="2555519" cy="323772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>
              <a:stCxn id="147" idx="0"/>
              <a:endCxn id="215" idx="2"/>
            </p:cNvCxnSpPr>
            <p:nvPr/>
          </p:nvCxnSpPr>
          <p:spPr>
            <a:xfrm rot="16200000" flipV="1">
              <a:off x="2055603" y="541782"/>
              <a:ext cx="2555519" cy="32392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stCxn id="163" idx="0"/>
              <a:endCxn id="215" idx="2"/>
            </p:cNvCxnSpPr>
            <p:nvPr/>
          </p:nvCxnSpPr>
          <p:spPr>
            <a:xfrm rot="16200000" flipV="1">
              <a:off x="4341602" y="-1744217"/>
              <a:ext cx="2555519" cy="781127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204" idx="0"/>
              <a:endCxn id="215" idx="2"/>
            </p:cNvCxnSpPr>
            <p:nvPr/>
          </p:nvCxnSpPr>
          <p:spPr>
            <a:xfrm rot="16200000" flipV="1">
              <a:off x="5675102" y="-3077717"/>
              <a:ext cx="2555519" cy="10478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119" idx="0"/>
              <a:endCxn id="216" idx="2"/>
            </p:cNvCxnSpPr>
            <p:nvPr/>
          </p:nvCxnSpPr>
          <p:spPr>
            <a:xfrm rot="5400000" flipH="1" flipV="1">
              <a:off x="303001" y="-943338"/>
              <a:ext cx="2555519" cy="62095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stCxn id="141" idx="0"/>
              <a:endCxn id="216" idx="2"/>
            </p:cNvCxnSpPr>
            <p:nvPr/>
          </p:nvCxnSpPr>
          <p:spPr>
            <a:xfrm rot="5400000" flipH="1" flipV="1">
              <a:off x="2589001" y="1342663"/>
              <a:ext cx="2555520" cy="1637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stCxn id="163" idx="0"/>
              <a:endCxn id="216" idx="2"/>
            </p:cNvCxnSpPr>
            <p:nvPr/>
          </p:nvCxnSpPr>
          <p:spPr>
            <a:xfrm rot="16200000" flipV="1">
              <a:off x="5827502" y="-258318"/>
              <a:ext cx="2555519" cy="4839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210" idx="0"/>
              <a:endCxn id="216" idx="2"/>
            </p:cNvCxnSpPr>
            <p:nvPr/>
          </p:nvCxnSpPr>
          <p:spPr>
            <a:xfrm rot="16200000" flipV="1">
              <a:off x="8113502" y="-2544317"/>
              <a:ext cx="2555519" cy="94114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>
              <a:stCxn id="131" idx="0"/>
              <a:endCxn id="217" idx="2"/>
            </p:cNvCxnSpPr>
            <p:nvPr/>
          </p:nvCxnSpPr>
          <p:spPr>
            <a:xfrm rot="5400000" flipH="1" flipV="1">
              <a:off x="2817601" y="-1552939"/>
              <a:ext cx="2555519" cy="7428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141" idx="0"/>
              <a:endCxn id="217" idx="2"/>
            </p:cNvCxnSpPr>
            <p:nvPr/>
          </p:nvCxnSpPr>
          <p:spPr>
            <a:xfrm rot="5400000" flipH="1" flipV="1">
              <a:off x="4151101" y="-219439"/>
              <a:ext cx="2555519" cy="4761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157" idx="0"/>
              <a:endCxn id="217" idx="2"/>
            </p:cNvCxnSpPr>
            <p:nvPr/>
          </p:nvCxnSpPr>
          <p:spPr>
            <a:xfrm rot="5400000" flipH="1" flipV="1">
              <a:off x="6437101" y="2066561"/>
              <a:ext cx="2555519" cy="1897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stCxn id="210" idx="0"/>
              <a:endCxn id="217" idx="2"/>
            </p:cNvCxnSpPr>
            <p:nvPr/>
          </p:nvCxnSpPr>
          <p:spPr>
            <a:xfrm rot="16200000" flipV="1">
              <a:off x="9675602" y="-982217"/>
              <a:ext cx="2555519" cy="6287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131" idx="0"/>
              <a:endCxn id="218" idx="2"/>
            </p:cNvCxnSpPr>
            <p:nvPr/>
          </p:nvCxnSpPr>
          <p:spPr>
            <a:xfrm rot="5400000" flipH="1" flipV="1">
              <a:off x="4303501" y="-3038838"/>
              <a:ext cx="2555519" cy="10400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147" idx="0"/>
              <a:endCxn id="218" idx="2"/>
            </p:cNvCxnSpPr>
            <p:nvPr/>
          </p:nvCxnSpPr>
          <p:spPr>
            <a:xfrm rot="5400000" flipH="1" flipV="1">
              <a:off x="6589501" y="-752839"/>
              <a:ext cx="2555519" cy="5828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157" idx="0"/>
              <a:endCxn id="218" idx="2"/>
            </p:cNvCxnSpPr>
            <p:nvPr/>
          </p:nvCxnSpPr>
          <p:spPr>
            <a:xfrm rot="5400000" flipH="1" flipV="1">
              <a:off x="7923000" y="580661"/>
              <a:ext cx="2555519" cy="3161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>
              <a:stCxn id="204" idx="0"/>
              <a:endCxn id="218" idx="2"/>
            </p:cNvCxnSpPr>
            <p:nvPr/>
          </p:nvCxnSpPr>
          <p:spPr>
            <a:xfrm rot="16200000" flipV="1">
              <a:off x="10209002" y="1456182"/>
              <a:ext cx="2555519" cy="1410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TextBox 235"/>
          <p:cNvSpPr txBox="1"/>
          <p:nvPr/>
        </p:nvSpPr>
        <p:spPr>
          <a:xfrm>
            <a:off x="252605" y="612994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A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584562" y="612994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B</a:t>
            </a:r>
          </a:p>
        </p:txBody>
      </p:sp>
      <p:cxnSp>
        <p:nvCxnSpPr>
          <p:cNvPr id="238" name="Straight Connector 237"/>
          <p:cNvCxnSpPr/>
          <p:nvPr/>
        </p:nvCxnSpPr>
        <p:spPr>
          <a:xfrm flipV="1">
            <a:off x="333720" y="5343159"/>
            <a:ext cx="269630" cy="447312"/>
          </a:xfrm>
          <a:prstGeom prst="line">
            <a:avLst/>
          </a:prstGeom>
          <a:ln w="539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rot="5400000" flipH="1" flipV="1">
            <a:off x="343064" y="4895507"/>
            <a:ext cx="581530" cy="0"/>
          </a:xfrm>
          <a:prstGeom prst="line">
            <a:avLst/>
          </a:prstGeom>
          <a:ln w="539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>
            <a:stCxn id="147" idx="0"/>
            <a:endCxn id="215" idx="2"/>
          </p:cNvCxnSpPr>
          <p:nvPr/>
        </p:nvCxnSpPr>
        <p:spPr>
          <a:xfrm flipH="1" flipV="1">
            <a:off x="2268409" y="2900087"/>
            <a:ext cx="1635366" cy="1547769"/>
          </a:xfrm>
          <a:prstGeom prst="line">
            <a:avLst/>
          </a:prstGeom>
          <a:ln w="539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rot="5400000" flipH="1" flipV="1">
            <a:off x="677235" y="2856683"/>
            <a:ext cx="1547769" cy="1634579"/>
          </a:xfrm>
          <a:prstGeom prst="line">
            <a:avLst/>
          </a:prstGeom>
          <a:ln w="539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rot="5400000" flipH="1" flipV="1">
            <a:off x="3097411" y="4403058"/>
            <a:ext cx="581530" cy="961748"/>
          </a:xfrm>
          <a:prstGeom prst="line">
            <a:avLst/>
          </a:prstGeom>
          <a:ln w="539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rot="5400000" flipH="1" flipV="1">
            <a:off x="2562667" y="5441592"/>
            <a:ext cx="447312" cy="250447"/>
          </a:xfrm>
          <a:prstGeom prst="line">
            <a:avLst/>
          </a:prstGeom>
          <a:ln w="539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>
            <a:stCxn id="115" idx="0"/>
            <a:endCxn id="131" idx="2"/>
          </p:cNvCxnSpPr>
          <p:nvPr/>
        </p:nvCxnSpPr>
        <p:spPr>
          <a:xfrm rot="5400000" flipH="1" flipV="1">
            <a:off x="823939" y="4414633"/>
            <a:ext cx="581530" cy="961748"/>
          </a:xfrm>
          <a:prstGeom prst="line">
            <a:avLst/>
          </a:prstGeom>
          <a:ln w="539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flipV="1">
            <a:off x="394680" y="5343159"/>
            <a:ext cx="269630" cy="447312"/>
          </a:xfrm>
          <a:prstGeom prst="line">
            <a:avLst/>
          </a:prstGeom>
          <a:ln w="539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flipV="1">
            <a:off x="2722060" y="5343159"/>
            <a:ext cx="250447" cy="447312"/>
          </a:xfrm>
          <a:prstGeom prst="line">
            <a:avLst/>
          </a:prstGeom>
          <a:ln w="539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>
            <a:stCxn id="131" idx="0"/>
            <a:endCxn id="218" idx="2"/>
          </p:cNvCxnSpPr>
          <p:nvPr/>
        </p:nvCxnSpPr>
        <p:spPr>
          <a:xfrm flipV="1">
            <a:off x="1595578" y="2900087"/>
            <a:ext cx="5250754" cy="1547769"/>
          </a:xfrm>
          <a:prstGeom prst="line">
            <a:avLst/>
          </a:prstGeom>
          <a:ln w="539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>
            <a:stCxn id="147" idx="0"/>
            <a:endCxn id="218" idx="2"/>
          </p:cNvCxnSpPr>
          <p:nvPr/>
        </p:nvCxnSpPr>
        <p:spPr>
          <a:xfrm flipV="1">
            <a:off x="3903775" y="2900087"/>
            <a:ext cx="2942557" cy="1547769"/>
          </a:xfrm>
          <a:prstGeom prst="line">
            <a:avLst/>
          </a:prstGeom>
          <a:ln w="539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flipV="1">
            <a:off x="2988327" y="4604742"/>
            <a:ext cx="961748" cy="581530"/>
          </a:xfrm>
          <a:prstGeom prst="line">
            <a:avLst/>
          </a:prstGeom>
          <a:ln w="539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0"/>
          <p:cNvGrpSpPr/>
          <p:nvPr/>
        </p:nvGrpSpPr>
        <p:grpSpPr>
          <a:xfrm>
            <a:off x="171850" y="2743200"/>
            <a:ext cx="8790330" cy="3458396"/>
            <a:chOff x="-2439075" y="624626"/>
            <a:chExt cx="17411597" cy="5710154"/>
          </a:xfrm>
        </p:grpSpPr>
        <p:pic>
          <p:nvPicPr>
            <p:cNvPr id="171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439075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172" name="Picture 171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981199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173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486678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174" name="Straight Connector 173"/>
            <p:cNvCxnSpPr>
              <a:stCxn id="171" idx="0"/>
              <a:endCxn id="172" idx="2"/>
            </p:cNvCxnSpPr>
            <p:nvPr/>
          </p:nvCxnSpPr>
          <p:spPr>
            <a:xfrm rot="5400000" flipH="1" flipV="1">
              <a:off x="-2160317" y="5019658"/>
              <a:ext cx="738556" cy="53407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73" idx="0"/>
              <a:endCxn id="172" idx="2"/>
            </p:cNvCxnSpPr>
            <p:nvPr/>
          </p:nvCxnSpPr>
          <p:spPr>
            <a:xfrm rot="16200000" flipV="1">
              <a:off x="-1684119" y="5077533"/>
              <a:ext cx="738556" cy="418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6" name="Picture 175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981199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177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9878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178" name="Picture 17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179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45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180" name="Straight Connector 179"/>
            <p:cNvCxnSpPr>
              <a:stCxn id="177" idx="0"/>
              <a:endCxn id="178" idx="2"/>
            </p:cNvCxnSpPr>
            <p:nvPr/>
          </p:nvCxnSpPr>
          <p:spPr>
            <a:xfrm rot="5400000" flipH="1" flipV="1">
              <a:off x="-198219" y="5076756"/>
              <a:ext cx="738556" cy="419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79" idx="0"/>
              <a:endCxn id="178" idx="2"/>
            </p:cNvCxnSpPr>
            <p:nvPr/>
          </p:nvCxnSpPr>
          <p:spPr>
            <a:xfrm rot="16200000" flipV="1">
              <a:off x="258982" y="5039431"/>
              <a:ext cx="738556" cy="4945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2" name="Picture 181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183" name="Straight Connector 182"/>
            <p:cNvCxnSpPr>
              <a:stCxn id="172" idx="0"/>
              <a:endCxn id="176" idx="2"/>
            </p:cNvCxnSpPr>
            <p:nvPr/>
          </p:nvCxnSpPr>
          <p:spPr>
            <a:xfrm rot="5400000" flipH="1" flipV="1">
              <a:off x="-2004082" y="4178298"/>
              <a:ext cx="96016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178" idx="0"/>
              <a:endCxn id="176" idx="2"/>
            </p:cNvCxnSpPr>
            <p:nvPr/>
          </p:nvCxnSpPr>
          <p:spPr>
            <a:xfrm rot="16200000" flipV="1">
              <a:off x="-1051585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stCxn id="172" idx="0"/>
              <a:endCxn id="182" idx="2"/>
            </p:cNvCxnSpPr>
            <p:nvPr/>
          </p:nvCxnSpPr>
          <p:spPr>
            <a:xfrm rot="5400000" flipH="1" flipV="1">
              <a:off x="-1051585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78" idx="0"/>
              <a:endCxn id="182" idx="2"/>
            </p:cNvCxnSpPr>
            <p:nvPr/>
          </p:nvCxnSpPr>
          <p:spPr>
            <a:xfrm rot="5400000" flipH="1" flipV="1">
              <a:off x="-99082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7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70923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188" name="Picture 18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4658380"/>
              <a:ext cx="914399" cy="259036"/>
            </a:xfrm>
            <a:prstGeom prst="rect">
              <a:avLst/>
            </a:prstGeom>
            <a:effectLst/>
          </p:spPr>
        </p:pic>
        <p:pic>
          <p:nvPicPr>
            <p:cNvPr id="189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85323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190" name="Straight Connector 189"/>
            <p:cNvCxnSpPr>
              <a:stCxn id="187" idx="0"/>
              <a:endCxn id="188" idx="2"/>
            </p:cNvCxnSpPr>
            <p:nvPr/>
          </p:nvCxnSpPr>
          <p:spPr>
            <a:xfrm rot="5400000" flipH="1" flipV="1">
              <a:off x="2430681" y="5038656"/>
              <a:ext cx="738556" cy="4960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>
              <a:stCxn id="189" idx="0"/>
              <a:endCxn id="188" idx="2"/>
            </p:cNvCxnSpPr>
            <p:nvPr/>
          </p:nvCxnSpPr>
          <p:spPr>
            <a:xfrm rot="16200000" flipV="1">
              <a:off x="2887884" y="5077531"/>
              <a:ext cx="738556" cy="418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2" name="Picture 191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193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52123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194" name="Picture 193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195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65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196" name="Straight Connector 195"/>
            <p:cNvCxnSpPr>
              <a:stCxn id="193" idx="0"/>
              <a:endCxn id="194" idx="2"/>
            </p:cNvCxnSpPr>
            <p:nvPr/>
          </p:nvCxnSpPr>
          <p:spPr>
            <a:xfrm rot="5400000" flipH="1" flipV="1">
              <a:off x="4373782" y="5076756"/>
              <a:ext cx="738556" cy="4198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95" idx="0"/>
              <a:endCxn id="194" idx="2"/>
            </p:cNvCxnSpPr>
            <p:nvPr/>
          </p:nvCxnSpPr>
          <p:spPr>
            <a:xfrm rot="16200000" flipV="1">
              <a:off x="4830980" y="5039433"/>
              <a:ext cx="738556" cy="494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8" name="Picture 19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199" name="Straight Connector 198"/>
            <p:cNvCxnSpPr>
              <a:stCxn id="188" idx="0"/>
              <a:endCxn id="192" idx="2"/>
            </p:cNvCxnSpPr>
            <p:nvPr/>
          </p:nvCxnSpPr>
          <p:spPr>
            <a:xfrm rot="5400000" flipH="1" flipV="1">
              <a:off x="2567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194" idx="0"/>
              <a:endCxn id="192" idx="2"/>
            </p:cNvCxnSpPr>
            <p:nvPr/>
          </p:nvCxnSpPr>
          <p:spPr>
            <a:xfrm rot="16200000" flipV="1">
              <a:off x="3520416" y="3225797"/>
              <a:ext cx="960164" cy="1905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188" idx="0"/>
              <a:endCxn id="198" idx="2"/>
            </p:cNvCxnSpPr>
            <p:nvPr/>
          </p:nvCxnSpPr>
          <p:spPr>
            <a:xfrm rot="5400000" flipH="1" flipV="1">
              <a:off x="3520416" y="3225798"/>
              <a:ext cx="960164" cy="19049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>
              <a:stCxn id="194" idx="0"/>
              <a:endCxn id="198" idx="2"/>
            </p:cNvCxnSpPr>
            <p:nvPr/>
          </p:nvCxnSpPr>
          <p:spPr>
            <a:xfrm rot="5400000" flipH="1" flipV="1">
              <a:off x="4472918" y="4178298"/>
              <a:ext cx="96016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7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42922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88" name="Picture 28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800" y="4658380"/>
              <a:ext cx="914399" cy="259036"/>
            </a:xfrm>
            <a:prstGeom prst="rect">
              <a:avLst/>
            </a:prstGeom>
            <a:effectLst/>
          </p:spPr>
        </p:pic>
        <p:pic>
          <p:nvPicPr>
            <p:cNvPr id="289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573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90" name="Straight Connector 289"/>
            <p:cNvCxnSpPr>
              <a:stCxn id="287" idx="0"/>
              <a:endCxn id="288" idx="2"/>
            </p:cNvCxnSpPr>
            <p:nvPr/>
          </p:nvCxnSpPr>
          <p:spPr>
            <a:xfrm rot="5400000" flipH="1" flipV="1">
              <a:off x="7002682" y="5038656"/>
              <a:ext cx="738556" cy="4960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>
              <a:stCxn id="289" idx="0"/>
              <a:endCxn id="288" idx="2"/>
            </p:cNvCxnSpPr>
            <p:nvPr/>
          </p:nvCxnSpPr>
          <p:spPr>
            <a:xfrm rot="16200000" flipV="1">
              <a:off x="7459882" y="5077533"/>
              <a:ext cx="738556" cy="418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2" name="Picture 291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799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93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24122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94" name="Picture 293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7801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95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385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96" name="Straight Connector 295"/>
            <p:cNvCxnSpPr>
              <a:stCxn id="293" idx="0"/>
              <a:endCxn id="294" idx="2"/>
            </p:cNvCxnSpPr>
            <p:nvPr/>
          </p:nvCxnSpPr>
          <p:spPr>
            <a:xfrm rot="5400000" flipH="1" flipV="1">
              <a:off x="8945781" y="5076756"/>
              <a:ext cx="738556" cy="419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>
              <a:stCxn id="295" idx="0"/>
              <a:endCxn id="294" idx="2"/>
            </p:cNvCxnSpPr>
            <p:nvPr/>
          </p:nvCxnSpPr>
          <p:spPr>
            <a:xfrm rot="16200000" flipV="1">
              <a:off x="9402983" y="5039431"/>
              <a:ext cx="738556" cy="4945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8" name="Picture 29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7801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99" name="Straight Connector 298"/>
            <p:cNvCxnSpPr>
              <a:stCxn id="288" idx="0"/>
              <a:endCxn id="292" idx="2"/>
            </p:cNvCxnSpPr>
            <p:nvPr/>
          </p:nvCxnSpPr>
          <p:spPr>
            <a:xfrm rot="5400000" flipH="1" flipV="1">
              <a:off x="7139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>
              <a:stCxn id="294" idx="0"/>
              <a:endCxn id="292" idx="2"/>
            </p:cNvCxnSpPr>
            <p:nvPr/>
          </p:nvCxnSpPr>
          <p:spPr>
            <a:xfrm rot="16200000" flipV="1">
              <a:off x="8092417" y="3225797"/>
              <a:ext cx="960164" cy="1905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>
              <a:stCxn id="288" idx="0"/>
              <a:endCxn id="298" idx="2"/>
            </p:cNvCxnSpPr>
            <p:nvPr/>
          </p:nvCxnSpPr>
          <p:spPr>
            <a:xfrm rot="5400000" flipH="1" flipV="1">
              <a:off x="8092417" y="3225798"/>
              <a:ext cx="960164" cy="19049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>
              <a:stCxn id="294" idx="0"/>
              <a:endCxn id="298" idx="2"/>
            </p:cNvCxnSpPr>
            <p:nvPr/>
          </p:nvCxnSpPr>
          <p:spPr>
            <a:xfrm rot="5400000" flipH="1" flipV="1">
              <a:off x="9044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3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14921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304" name="Picture 303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1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305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293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306" name="Straight Connector 305"/>
            <p:cNvCxnSpPr>
              <a:stCxn id="303" idx="0"/>
              <a:endCxn id="304" idx="2"/>
            </p:cNvCxnSpPr>
            <p:nvPr/>
          </p:nvCxnSpPr>
          <p:spPr>
            <a:xfrm rot="5400000" flipH="1" flipV="1">
              <a:off x="11574683" y="5038654"/>
              <a:ext cx="738556" cy="4960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>
              <a:stCxn id="305" idx="0"/>
              <a:endCxn id="304" idx="2"/>
            </p:cNvCxnSpPr>
            <p:nvPr/>
          </p:nvCxnSpPr>
          <p:spPr>
            <a:xfrm rot="16200000" flipV="1">
              <a:off x="12031883" y="5077533"/>
              <a:ext cx="738556" cy="4183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8" name="Picture 30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1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309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296121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310" name="Picture 309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98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311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105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312" name="Straight Connector 311"/>
            <p:cNvCxnSpPr>
              <a:stCxn id="309" idx="0"/>
              <a:endCxn id="310" idx="2"/>
            </p:cNvCxnSpPr>
            <p:nvPr/>
          </p:nvCxnSpPr>
          <p:spPr>
            <a:xfrm rot="5400000" flipH="1" flipV="1">
              <a:off x="13517781" y="5076756"/>
              <a:ext cx="738556" cy="419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>
              <a:stCxn id="311" idx="0"/>
              <a:endCxn id="310" idx="2"/>
            </p:cNvCxnSpPr>
            <p:nvPr/>
          </p:nvCxnSpPr>
          <p:spPr>
            <a:xfrm rot="16200000" flipV="1">
              <a:off x="13974982" y="5039433"/>
              <a:ext cx="738556" cy="494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4" name="Picture 313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98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315" name="Straight Connector 314"/>
            <p:cNvCxnSpPr>
              <a:stCxn id="304" idx="0"/>
              <a:endCxn id="308" idx="2"/>
            </p:cNvCxnSpPr>
            <p:nvPr/>
          </p:nvCxnSpPr>
          <p:spPr>
            <a:xfrm rot="5400000" flipH="1" flipV="1">
              <a:off x="11711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>
              <a:stCxn id="310" idx="0"/>
              <a:endCxn id="308" idx="2"/>
            </p:cNvCxnSpPr>
            <p:nvPr/>
          </p:nvCxnSpPr>
          <p:spPr>
            <a:xfrm rot="16200000" flipV="1">
              <a:off x="12664418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04" idx="0"/>
              <a:endCxn id="314" idx="2"/>
            </p:cNvCxnSpPr>
            <p:nvPr/>
          </p:nvCxnSpPr>
          <p:spPr>
            <a:xfrm rot="5400000" flipH="1" flipV="1">
              <a:off x="12664418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10" idx="0"/>
              <a:endCxn id="314" idx="2"/>
            </p:cNvCxnSpPr>
            <p:nvPr/>
          </p:nvCxnSpPr>
          <p:spPr>
            <a:xfrm rot="5400000" flipH="1" flipV="1">
              <a:off x="13616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9" name="Picture 31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6522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320" name="Picture 319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8322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321" name="Picture 32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2523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322" name="Picture 321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24322" y="624626"/>
              <a:ext cx="914398" cy="259036"/>
            </a:xfrm>
            <a:prstGeom prst="rect">
              <a:avLst/>
            </a:prstGeom>
            <a:effectLst/>
          </p:spPr>
        </p:pic>
        <p:cxnSp>
          <p:nvCxnSpPr>
            <p:cNvPr id="323" name="Straight Connector 322"/>
            <p:cNvCxnSpPr>
              <a:stCxn id="176" idx="0"/>
              <a:endCxn id="319" idx="2"/>
            </p:cNvCxnSpPr>
            <p:nvPr/>
          </p:nvCxnSpPr>
          <p:spPr>
            <a:xfrm rot="5400000" flipH="1" flipV="1">
              <a:off x="-1182899" y="542562"/>
              <a:ext cx="2555519" cy="323772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>
              <a:stCxn id="198" idx="0"/>
              <a:endCxn id="319" idx="2"/>
            </p:cNvCxnSpPr>
            <p:nvPr/>
          </p:nvCxnSpPr>
          <p:spPr>
            <a:xfrm rot="16200000" flipV="1">
              <a:off x="2055603" y="541782"/>
              <a:ext cx="2555519" cy="32392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>
              <a:stCxn id="298" idx="0"/>
              <a:endCxn id="319" idx="2"/>
            </p:cNvCxnSpPr>
            <p:nvPr/>
          </p:nvCxnSpPr>
          <p:spPr>
            <a:xfrm rot="16200000" flipV="1">
              <a:off x="4341602" y="-1744217"/>
              <a:ext cx="2555519" cy="781127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>
              <a:stCxn id="308" idx="0"/>
              <a:endCxn id="319" idx="2"/>
            </p:cNvCxnSpPr>
            <p:nvPr/>
          </p:nvCxnSpPr>
          <p:spPr>
            <a:xfrm rot="16200000" flipV="1">
              <a:off x="5675102" y="-3077717"/>
              <a:ext cx="2555519" cy="10478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>
              <a:stCxn id="176" idx="0"/>
              <a:endCxn id="320" idx="2"/>
            </p:cNvCxnSpPr>
            <p:nvPr/>
          </p:nvCxnSpPr>
          <p:spPr>
            <a:xfrm rot="5400000" flipH="1" flipV="1">
              <a:off x="303001" y="-943338"/>
              <a:ext cx="2555519" cy="62095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>
              <a:stCxn id="192" idx="0"/>
              <a:endCxn id="320" idx="2"/>
            </p:cNvCxnSpPr>
            <p:nvPr/>
          </p:nvCxnSpPr>
          <p:spPr>
            <a:xfrm rot="5400000" flipH="1" flipV="1">
              <a:off x="2589001" y="1342663"/>
              <a:ext cx="2555520" cy="1637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>
              <a:stCxn id="298" idx="0"/>
              <a:endCxn id="320" idx="2"/>
            </p:cNvCxnSpPr>
            <p:nvPr/>
          </p:nvCxnSpPr>
          <p:spPr>
            <a:xfrm rot="16200000" flipV="1">
              <a:off x="5827502" y="-258318"/>
              <a:ext cx="2555519" cy="4839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>
              <a:stCxn id="314" idx="0"/>
              <a:endCxn id="320" idx="2"/>
            </p:cNvCxnSpPr>
            <p:nvPr/>
          </p:nvCxnSpPr>
          <p:spPr>
            <a:xfrm rot="16200000" flipV="1">
              <a:off x="8113502" y="-2544317"/>
              <a:ext cx="2555519" cy="94114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>
              <a:stCxn id="182" idx="0"/>
              <a:endCxn id="321" idx="2"/>
            </p:cNvCxnSpPr>
            <p:nvPr/>
          </p:nvCxnSpPr>
          <p:spPr>
            <a:xfrm rot="5400000" flipH="1" flipV="1">
              <a:off x="2817601" y="-1552939"/>
              <a:ext cx="2555519" cy="7428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>
              <a:stCxn id="192" idx="0"/>
              <a:endCxn id="321" idx="2"/>
            </p:cNvCxnSpPr>
            <p:nvPr/>
          </p:nvCxnSpPr>
          <p:spPr>
            <a:xfrm rot="5400000" flipH="1" flipV="1">
              <a:off x="4151101" y="-219439"/>
              <a:ext cx="2555519" cy="4761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>
              <a:stCxn id="292" idx="0"/>
              <a:endCxn id="321" idx="2"/>
            </p:cNvCxnSpPr>
            <p:nvPr/>
          </p:nvCxnSpPr>
          <p:spPr>
            <a:xfrm rot="5400000" flipH="1" flipV="1">
              <a:off x="6437101" y="2066561"/>
              <a:ext cx="2555519" cy="1897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>
              <a:stCxn id="314" idx="0"/>
              <a:endCxn id="321" idx="2"/>
            </p:cNvCxnSpPr>
            <p:nvPr/>
          </p:nvCxnSpPr>
          <p:spPr>
            <a:xfrm rot="16200000" flipV="1">
              <a:off x="9675602" y="-982217"/>
              <a:ext cx="2555519" cy="6287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>
              <a:stCxn id="182" idx="0"/>
              <a:endCxn id="322" idx="2"/>
            </p:cNvCxnSpPr>
            <p:nvPr/>
          </p:nvCxnSpPr>
          <p:spPr>
            <a:xfrm rot="5400000" flipH="1" flipV="1">
              <a:off x="4303501" y="-3038838"/>
              <a:ext cx="2555519" cy="10400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>
              <a:stCxn id="198" idx="0"/>
              <a:endCxn id="322" idx="2"/>
            </p:cNvCxnSpPr>
            <p:nvPr/>
          </p:nvCxnSpPr>
          <p:spPr>
            <a:xfrm rot="5400000" flipH="1" flipV="1">
              <a:off x="6589501" y="-752839"/>
              <a:ext cx="2555519" cy="5828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292" idx="0"/>
              <a:endCxn id="322" idx="2"/>
            </p:cNvCxnSpPr>
            <p:nvPr/>
          </p:nvCxnSpPr>
          <p:spPr>
            <a:xfrm rot="5400000" flipH="1" flipV="1">
              <a:off x="7923000" y="580661"/>
              <a:ext cx="2555519" cy="3161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08" idx="0"/>
              <a:endCxn id="322" idx="2"/>
            </p:cNvCxnSpPr>
            <p:nvPr/>
          </p:nvCxnSpPr>
          <p:spPr>
            <a:xfrm rot="16200000" flipV="1">
              <a:off x="10209002" y="1456182"/>
              <a:ext cx="2555519" cy="1410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0" name="Straight Arrow Connector 99"/>
          <p:cNvCxnSpPr>
            <a:stCxn id="322" idx="2"/>
            <a:endCxn id="182" idx="0"/>
          </p:cNvCxnSpPr>
          <p:nvPr/>
        </p:nvCxnSpPr>
        <p:spPr>
          <a:xfrm rot="5400000">
            <a:off x="3447071" y="1048594"/>
            <a:ext cx="1547769" cy="5250754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321" idx="2"/>
            <a:endCxn id="182" idx="0"/>
          </p:cNvCxnSpPr>
          <p:nvPr/>
        </p:nvCxnSpPr>
        <p:spPr>
          <a:xfrm rot="5400000">
            <a:off x="2696908" y="1798758"/>
            <a:ext cx="1547769" cy="3750427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82" idx="2"/>
            <a:endCxn id="178" idx="0"/>
          </p:cNvCxnSpPr>
          <p:nvPr/>
        </p:nvCxnSpPr>
        <p:spPr>
          <a:xfrm rot="5400000">
            <a:off x="1304813" y="4895507"/>
            <a:ext cx="581530" cy="1588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72" idx="0"/>
            <a:endCxn id="182" idx="2"/>
          </p:cNvCxnSpPr>
          <p:nvPr/>
        </p:nvCxnSpPr>
        <p:spPr>
          <a:xfrm rot="5400000" flipH="1" flipV="1">
            <a:off x="823939" y="4414633"/>
            <a:ext cx="581530" cy="961748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1131425" y="4038600"/>
            <a:ext cx="914400" cy="9144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352800" y="119605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[REPLEX06]</a:t>
            </a:r>
            <a:endParaRPr lang="en-US" sz="2800" dirty="0"/>
          </a:p>
        </p:txBody>
      </p:sp>
      <p:sp>
        <p:nvSpPr>
          <p:cNvPr id="97" name="Title 96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Routers solutions are local and scalable…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0"/>
          <p:cNvGrpSpPr/>
          <p:nvPr/>
        </p:nvGrpSpPr>
        <p:grpSpPr>
          <a:xfrm>
            <a:off x="171850" y="2743200"/>
            <a:ext cx="8790330" cy="3458396"/>
            <a:chOff x="-2439075" y="624626"/>
            <a:chExt cx="17411597" cy="5710154"/>
          </a:xfrm>
        </p:grpSpPr>
        <p:pic>
          <p:nvPicPr>
            <p:cNvPr id="171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439075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172" name="Picture 171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981199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173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486678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174" name="Straight Connector 173"/>
            <p:cNvCxnSpPr>
              <a:stCxn id="171" idx="0"/>
              <a:endCxn id="172" idx="2"/>
            </p:cNvCxnSpPr>
            <p:nvPr/>
          </p:nvCxnSpPr>
          <p:spPr>
            <a:xfrm rot="5400000" flipH="1" flipV="1">
              <a:off x="-2160317" y="5019658"/>
              <a:ext cx="738556" cy="53407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73" idx="0"/>
              <a:endCxn id="172" idx="2"/>
            </p:cNvCxnSpPr>
            <p:nvPr/>
          </p:nvCxnSpPr>
          <p:spPr>
            <a:xfrm rot="16200000" flipV="1">
              <a:off x="-1684119" y="5077533"/>
              <a:ext cx="738556" cy="418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6" name="Picture 175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981199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177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9878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178" name="Picture 17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179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45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180" name="Straight Connector 179"/>
            <p:cNvCxnSpPr>
              <a:stCxn id="177" idx="0"/>
              <a:endCxn id="178" idx="2"/>
            </p:cNvCxnSpPr>
            <p:nvPr/>
          </p:nvCxnSpPr>
          <p:spPr>
            <a:xfrm rot="5400000" flipH="1" flipV="1">
              <a:off x="-198219" y="5076756"/>
              <a:ext cx="738556" cy="419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79" idx="0"/>
              <a:endCxn id="178" idx="2"/>
            </p:cNvCxnSpPr>
            <p:nvPr/>
          </p:nvCxnSpPr>
          <p:spPr>
            <a:xfrm rot="16200000" flipV="1">
              <a:off x="258982" y="5039431"/>
              <a:ext cx="738556" cy="4945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2" name="Picture 181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183" name="Straight Connector 182"/>
            <p:cNvCxnSpPr>
              <a:stCxn id="172" idx="0"/>
              <a:endCxn id="176" idx="2"/>
            </p:cNvCxnSpPr>
            <p:nvPr/>
          </p:nvCxnSpPr>
          <p:spPr>
            <a:xfrm rot="5400000" flipH="1" flipV="1">
              <a:off x="-2004082" y="4178298"/>
              <a:ext cx="96016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178" idx="0"/>
              <a:endCxn id="176" idx="2"/>
            </p:cNvCxnSpPr>
            <p:nvPr/>
          </p:nvCxnSpPr>
          <p:spPr>
            <a:xfrm rot="16200000" flipV="1">
              <a:off x="-1051585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stCxn id="172" idx="0"/>
              <a:endCxn id="182" idx="2"/>
            </p:cNvCxnSpPr>
            <p:nvPr/>
          </p:nvCxnSpPr>
          <p:spPr>
            <a:xfrm rot="5400000" flipH="1" flipV="1">
              <a:off x="-1051585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78" idx="0"/>
              <a:endCxn id="182" idx="2"/>
            </p:cNvCxnSpPr>
            <p:nvPr/>
          </p:nvCxnSpPr>
          <p:spPr>
            <a:xfrm rot="5400000" flipH="1" flipV="1">
              <a:off x="-99082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7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70923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188" name="Picture 18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4658380"/>
              <a:ext cx="914399" cy="259036"/>
            </a:xfrm>
            <a:prstGeom prst="rect">
              <a:avLst/>
            </a:prstGeom>
            <a:effectLst/>
          </p:spPr>
        </p:pic>
        <p:pic>
          <p:nvPicPr>
            <p:cNvPr id="189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85323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190" name="Straight Connector 189"/>
            <p:cNvCxnSpPr>
              <a:stCxn id="187" idx="0"/>
              <a:endCxn id="188" idx="2"/>
            </p:cNvCxnSpPr>
            <p:nvPr/>
          </p:nvCxnSpPr>
          <p:spPr>
            <a:xfrm rot="5400000" flipH="1" flipV="1">
              <a:off x="2430681" y="5038656"/>
              <a:ext cx="738556" cy="4960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>
              <a:stCxn id="189" idx="0"/>
              <a:endCxn id="188" idx="2"/>
            </p:cNvCxnSpPr>
            <p:nvPr/>
          </p:nvCxnSpPr>
          <p:spPr>
            <a:xfrm rot="16200000" flipV="1">
              <a:off x="2887884" y="5077531"/>
              <a:ext cx="738556" cy="418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2" name="Picture 191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193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52123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194" name="Picture 193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195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65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196" name="Straight Connector 195"/>
            <p:cNvCxnSpPr>
              <a:stCxn id="193" idx="0"/>
              <a:endCxn id="194" idx="2"/>
            </p:cNvCxnSpPr>
            <p:nvPr/>
          </p:nvCxnSpPr>
          <p:spPr>
            <a:xfrm rot="5400000" flipH="1" flipV="1">
              <a:off x="4373782" y="5076756"/>
              <a:ext cx="738556" cy="4198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95" idx="0"/>
              <a:endCxn id="194" idx="2"/>
            </p:cNvCxnSpPr>
            <p:nvPr/>
          </p:nvCxnSpPr>
          <p:spPr>
            <a:xfrm rot="16200000" flipV="1">
              <a:off x="4830980" y="5039433"/>
              <a:ext cx="738556" cy="494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8" name="Picture 19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199" name="Straight Connector 198"/>
            <p:cNvCxnSpPr>
              <a:stCxn id="188" idx="0"/>
              <a:endCxn id="192" idx="2"/>
            </p:cNvCxnSpPr>
            <p:nvPr/>
          </p:nvCxnSpPr>
          <p:spPr>
            <a:xfrm rot="5400000" flipH="1" flipV="1">
              <a:off x="2567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194" idx="0"/>
              <a:endCxn id="192" idx="2"/>
            </p:cNvCxnSpPr>
            <p:nvPr/>
          </p:nvCxnSpPr>
          <p:spPr>
            <a:xfrm rot="16200000" flipV="1">
              <a:off x="3520416" y="3225797"/>
              <a:ext cx="960164" cy="1905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188" idx="0"/>
              <a:endCxn id="198" idx="2"/>
            </p:cNvCxnSpPr>
            <p:nvPr/>
          </p:nvCxnSpPr>
          <p:spPr>
            <a:xfrm rot="5400000" flipH="1" flipV="1">
              <a:off x="3520416" y="3225798"/>
              <a:ext cx="960164" cy="19049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>
              <a:stCxn id="194" idx="0"/>
              <a:endCxn id="198" idx="2"/>
            </p:cNvCxnSpPr>
            <p:nvPr/>
          </p:nvCxnSpPr>
          <p:spPr>
            <a:xfrm rot="5400000" flipH="1" flipV="1">
              <a:off x="4472918" y="4178298"/>
              <a:ext cx="96016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7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42922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88" name="Picture 28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800" y="4658380"/>
              <a:ext cx="914399" cy="259036"/>
            </a:xfrm>
            <a:prstGeom prst="rect">
              <a:avLst/>
            </a:prstGeom>
            <a:effectLst/>
          </p:spPr>
        </p:pic>
        <p:pic>
          <p:nvPicPr>
            <p:cNvPr id="289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573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90" name="Straight Connector 289"/>
            <p:cNvCxnSpPr>
              <a:stCxn id="287" idx="0"/>
              <a:endCxn id="288" idx="2"/>
            </p:cNvCxnSpPr>
            <p:nvPr/>
          </p:nvCxnSpPr>
          <p:spPr>
            <a:xfrm rot="5400000" flipH="1" flipV="1">
              <a:off x="7002682" y="5038656"/>
              <a:ext cx="738556" cy="4960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>
              <a:stCxn id="289" idx="0"/>
              <a:endCxn id="288" idx="2"/>
            </p:cNvCxnSpPr>
            <p:nvPr/>
          </p:nvCxnSpPr>
          <p:spPr>
            <a:xfrm rot="16200000" flipV="1">
              <a:off x="7459882" y="5077533"/>
              <a:ext cx="738556" cy="418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2" name="Picture 291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799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93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24122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94" name="Picture 293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7801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95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385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96" name="Straight Connector 295"/>
            <p:cNvCxnSpPr>
              <a:stCxn id="293" idx="0"/>
              <a:endCxn id="294" idx="2"/>
            </p:cNvCxnSpPr>
            <p:nvPr/>
          </p:nvCxnSpPr>
          <p:spPr>
            <a:xfrm rot="5400000" flipH="1" flipV="1">
              <a:off x="8945781" y="5076756"/>
              <a:ext cx="738556" cy="419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>
              <a:stCxn id="295" idx="0"/>
              <a:endCxn id="294" idx="2"/>
            </p:cNvCxnSpPr>
            <p:nvPr/>
          </p:nvCxnSpPr>
          <p:spPr>
            <a:xfrm rot="16200000" flipV="1">
              <a:off x="9402983" y="5039431"/>
              <a:ext cx="738556" cy="4945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8" name="Picture 29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7801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99" name="Straight Connector 298"/>
            <p:cNvCxnSpPr>
              <a:stCxn id="288" idx="0"/>
              <a:endCxn id="292" idx="2"/>
            </p:cNvCxnSpPr>
            <p:nvPr/>
          </p:nvCxnSpPr>
          <p:spPr>
            <a:xfrm rot="5400000" flipH="1" flipV="1">
              <a:off x="7139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>
              <a:stCxn id="294" idx="0"/>
              <a:endCxn id="292" idx="2"/>
            </p:cNvCxnSpPr>
            <p:nvPr/>
          </p:nvCxnSpPr>
          <p:spPr>
            <a:xfrm rot="16200000" flipV="1">
              <a:off x="8092417" y="3225797"/>
              <a:ext cx="960164" cy="1905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>
              <a:stCxn id="288" idx="0"/>
              <a:endCxn id="298" idx="2"/>
            </p:cNvCxnSpPr>
            <p:nvPr/>
          </p:nvCxnSpPr>
          <p:spPr>
            <a:xfrm rot="5400000" flipH="1" flipV="1">
              <a:off x="8092417" y="3225798"/>
              <a:ext cx="960164" cy="19049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>
              <a:stCxn id="294" idx="0"/>
              <a:endCxn id="298" idx="2"/>
            </p:cNvCxnSpPr>
            <p:nvPr/>
          </p:nvCxnSpPr>
          <p:spPr>
            <a:xfrm rot="5400000" flipH="1" flipV="1">
              <a:off x="9044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3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14921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304" name="Picture 303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1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305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293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306" name="Straight Connector 305"/>
            <p:cNvCxnSpPr>
              <a:stCxn id="303" idx="0"/>
              <a:endCxn id="304" idx="2"/>
            </p:cNvCxnSpPr>
            <p:nvPr/>
          </p:nvCxnSpPr>
          <p:spPr>
            <a:xfrm rot="5400000" flipH="1" flipV="1">
              <a:off x="11574683" y="5038654"/>
              <a:ext cx="738556" cy="4960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>
              <a:stCxn id="305" idx="0"/>
              <a:endCxn id="304" idx="2"/>
            </p:cNvCxnSpPr>
            <p:nvPr/>
          </p:nvCxnSpPr>
          <p:spPr>
            <a:xfrm rot="16200000" flipV="1">
              <a:off x="12031883" y="5077533"/>
              <a:ext cx="738556" cy="4183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8" name="Picture 30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1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309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296121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310" name="Picture 309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98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311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105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312" name="Straight Connector 311"/>
            <p:cNvCxnSpPr>
              <a:stCxn id="309" idx="0"/>
              <a:endCxn id="310" idx="2"/>
            </p:cNvCxnSpPr>
            <p:nvPr/>
          </p:nvCxnSpPr>
          <p:spPr>
            <a:xfrm rot="5400000" flipH="1" flipV="1">
              <a:off x="13517781" y="5076756"/>
              <a:ext cx="738556" cy="419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>
              <a:stCxn id="311" idx="0"/>
              <a:endCxn id="310" idx="2"/>
            </p:cNvCxnSpPr>
            <p:nvPr/>
          </p:nvCxnSpPr>
          <p:spPr>
            <a:xfrm rot="16200000" flipV="1">
              <a:off x="13974982" y="5039433"/>
              <a:ext cx="738556" cy="494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4" name="Picture 313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98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315" name="Straight Connector 314"/>
            <p:cNvCxnSpPr>
              <a:stCxn id="304" idx="0"/>
              <a:endCxn id="308" idx="2"/>
            </p:cNvCxnSpPr>
            <p:nvPr/>
          </p:nvCxnSpPr>
          <p:spPr>
            <a:xfrm rot="5400000" flipH="1" flipV="1">
              <a:off x="11711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>
              <a:stCxn id="310" idx="0"/>
              <a:endCxn id="308" idx="2"/>
            </p:cNvCxnSpPr>
            <p:nvPr/>
          </p:nvCxnSpPr>
          <p:spPr>
            <a:xfrm rot="16200000" flipV="1">
              <a:off x="12664418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04" idx="0"/>
              <a:endCxn id="314" idx="2"/>
            </p:cNvCxnSpPr>
            <p:nvPr/>
          </p:nvCxnSpPr>
          <p:spPr>
            <a:xfrm rot="5400000" flipH="1" flipV="1">
              <a:off x="12664418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10" idx="0"/>
              <a:endCxn id="314" idx="2"/>
            </p:cNvCxnSpPr>
            <p:nvPr/>
          </p:nvCxnSpPr>
          <p:spPr>
            <a:xfrm rot="5400000" flipH="1" flipV="1">
              <a:off x="13616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9" name="Picture 31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6522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320" name="Picture 319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8322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321" name="Picture 32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2523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322" name="Picture 321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24322" y="624626"/>
              <a:ext cx="914398" cy="259036"/>
            </a:xfrm>
            <a:prstGeom prst="rect">
              <a:avLst/>
            </a:prstGeom>
            <a:effectLst/>
          </p:spPr>
        </p:pic>
        <p:cxnSp>
          <p:nvCxnSpPr>
            <p:cNvPr id="323" name="Straight Connector 322"/>
            <p:cNvCxnSpPr>
              <a:stCxn id="176" idx="0"/>
              <a:endCxn id="319" idx="2"/>
            </p:cNvCxnSpPr>
            <p:nvPr/>
          </p:nvCxnSpPr>
          <p:spPr>
            <a:xfrm rot="5400000" flipH="1" flipV="1">
              <a:off x="-1182899" y="542562"/>
              <a:ext cx="2555519" cy="323772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>
              <a:stCxn id="198" idx="0"/>
              <a:endCxn id="319" idx="2"/>
            </p:cNvCxnSpPr>
            <p:nvPr/>
          </p:nvCxnSpPr>
          <p:spPr>
            <a:xfrm rot="16200000" flipV="1">
              <a:off x="2055603" y="541782"/>
              <a:ext cx="2555519" cy="32392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>
              <a:stCxn id="298" idx="0"/>
              <a:endCxn id="319" idx="2"/>
            </p:cNvCxnSpPr>
            <p:nvPr/>
          </p:nvCxnSpPr>
          <p:spPr>
            <a:xfrm rot="16200000" flipV="1">
              <a:off x="4341602" y="-1744217"/>
              <a:ext cx="2555519" cy="781127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>
              <a:stCxn id="308" idx="0"/>
              <a:endCxn id="319" idx="2"/>
            </p:cNvCxnSpPr>
            <p:nvPr/>
          </p:nvCxnSpPr>
          <p:spPr>
            <a:xfrm rot="16200000" flipV="1">
              <a:off x="5675102" y="-3077717"/>
              <a:ext cx="2555519" cy="10478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>
              <a:stCxn id="176" idx="0"/>
              <a:endCxn id="320" idx="2"/>
            </p:cNvCxnSpPr>
            <p:nvPr/>
          </p:nvCxnSpPr>
          <p:spPr>
            <a:xfrm rot="5400000" flipH="1" flipV="1">
              <a:off x="303001" y="-943338"/>
              <a:ext cx="2555519" cy="62095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>
              <a:stCxn id="192" idx="0"/>
              <a:endCxn id="320" idx="2"/>
            </p:cNvCxnSpPr>
            <p:nvPr/>
          </p:nvCxnSpPr>
          <p:spPr>
            <a:xfrm rot="5400000" flipH="1" flipV="1">
              <a:off x="2589001" y="1342663"/>
              <a:ext cx="2555520" cy="1637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>
              <a:stCxn id="298" idx="0"/>
              <a:endCxn id="320" idx="2"/>
            </p:cNvCxnSpPr>
            <p:nvPr/>
          </p:nvCxnSpPr>
          <p:spPr>
            <a:xfrm rot="16200000" flipV="1">
              <a:off x="5827502" y="-258318"/>
              <a:ext cx="2555519" cy="4839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>
              <a:stCxn id="314" idx="0"/>
              <a:endCxn id="320" idx="2"/>
            </p:cNvCxnSpPr>
            <p:nvPr/>
          </p:nvCxnSpPr>
          <p:spPr>
            <a:xfrm rot="16200000" flipV="1">
              <a:off x="8113502" y="-2544317"/>
              <a:ext cx="2555519" cy="94114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>
              <a:stCxn id="182" idx="0"/>
              <a:endCxn id="321" idx="2"/>
            </p:cNvCxnSpPr>
            <p:nvPr/>
          </p:nvCxnSpPr>
          <p:spPr>
            <a:xfrm rot="5400000" flipH="1" flipV="1">
              <a:off x="2817601" y="-1552939"/>
              <a:ext cx="2555519" cy="7428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>
              <a:stCxn id="192" idx="0"/>
              <a:endCxn id="321" idx="2"/>
            </p:cNvCxnSpPr>
            <p:nvPr/>
          </p:nvCxnSpPr>
          <p:spPr>
            <a:xfrm rot="5400000" flipH="1" flipV="1">
              <a:off x="4151101" y="-219439"/>
              <a:ext cx="2555519" cy="4761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>
              <a:stCxn id="292" idx="0"/>
              <a:endCxn id="321" idx="2"/>
            </p:cNvCxnSpPr>
            <p:nvPr/>
          </p:nvCxnSpPr>
          <p:spPr>
            <a:xfrm rot="5400000" flipH="1" flipV="1">
              <a:off x="6437101" y="2066561"/>
              <a:ext cx="2555519" cy="1897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>
              <a:stCxn id="314" idx="0"/>
              <a:endCxn id="321" idx="2"/>
            </p:cNvCxnSpPr>
            <p:nvPr/>
          </p:nvCxnSpPr>
          <p:spPr>
            <a:xfrm rot="16200000" flipV="1">
              <a:off x="9675602" y="-982217"/>
              <a:ext cx="2555519" cy="6287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>
              <a:stCxn id="182" idx="0"/>
              <a:endCxn id="322" idx="2"/>
            </p:cNvCxnSpPr>
            <p:nvPr/>
          </p:nvCxnSpPr>
          <p:spPr>
            <a:xfrm rot="5400000" flipH="1" flipV="1">
              <a:off x="4303501" y="-3038838"/>
              <a:ext cx="2555519" cy="10400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>
              <a:stCxn id="198" idx="0"/>
              <a:endCxn id="322" idx="2"/>
            </p:cNvCxnSpPr>
            <p:nvPr/>
          </p:nvCxnSpPr>
          <p:spPr>
            <a:xfrm rot="5400000" flipH="1" flipV="1">
              <a:off x="6589501" y="-752839"/>
              <a:ext cx="2555519" cy="5828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292" idx="0"/>
              <a:endCxn id="322" idx="2"/>
            </p:cNvCxnSpPr>
            <p:nvPr/>
          </p:nvCxnSpPr>
          <p:spPr>
            <a:xfrm rot="5400000" flipH="1" flipV="1">
              <a:off x="7923000" y="580661"/>
              <a:ext cx="2555519" cy="3161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08" idx="0"/>
              <a:endCxn id="322" idx="2"/>
            </p:cNvCxnSpPr>
            <p:nvPr/>
          </p:nvCxnSpPr>
          <p:spPr>
            <a:xfrm rot="16200000" flipV="1">
              <a:off x="10209002" y="1456182"/>
              <a:ext cx="2555519" cy="1410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Straight Connector 92"/>
          <p:cNvCxnSpPr/>
          <p:nvPr/>
        </p:nvCxnSpPr>
        <p:spPr>
          <a:xfrm rot="5400000" flipH="1" flipV="1">
            <a:off x="275358" y="5432001"/>
            <a:ext cx="447312" cy="269629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 flipH="1" flipV="1">
            <a:off x="343064" y="4895507"/>
            <a:ext cx="581530" cy="0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298" idx="0"/>
          </p:cNvCxnSpPr>
          <p:nvPr/>
        </p:nvCxnSpPr>
        <p:spPr>
          <a:xfrm rot="16200000" flipV="1">
            <a:off x="3471070" y="1706953"/>
            <a:ext cx="1566818" cy="3914987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 flipH="1" flipV="1">
            <a:off x="677235" y="2856683"/>
            <a:ext cx="1547769" cy="1634579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294" idx="0"/>
            <a:endCxn id="298" idx="2"/>
          </p:cNvCxnSpPr>
          <p:nvPr/>
        </p:nvCxnSpPr>
        <p:spPr>
          <a:xfrm rot="5400000" flipH="1" flipV="1">
            <a:off x="5921207" y="4895507"/>
            <a:ext cx="581530" cy="0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293" idx="0"/>
            <a:endCxn id="294" idx="2"/>
          </p:cNvCxnSpPr>
          <p:nvPr/>
        </p:nvCxnSpPr>
        <p:spPr>
          <a:xfrm rot="5400000" flipH="1" flipV="1">
            <a:off x="5882327" y="5460827"/>
            <a:ext cx="447312" cy="211977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52605" y="612994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A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584562" y="612994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B</a:t>
            </a:r>
          </a:p>
        </p:txBody>
      </p:sp>
      <p:cxnSp>
        <p:nvCxnSpPr>
          <p:cNvPr id="129" name="Straight Connector 128"/>
          <p:cNvCxnSpPr>
            <a:stCxn id="187" idx="0"/>
            <a:endCxn id="188" idx="2"/>
          </p:cNvCxnSpPr>
          <p:nvPr/>
        </p:nvCxnSpPr>
        <p:spPr>
          <a:xfrm rot="5400000" flipH="1" flipV="1">
            <a:off x="2593147" y="5441592"/>
            <a:ext cx="447312" cy="250447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88" idx="0"/>
            <a:endCxn id="192" idx="2"/>
          </p:cNvCxnSpPr>
          <p:nvPr/>
        </p:nvCxnSpPr>
        <p:spPr>
          <a:xfrm rot="16200000" flipV="1">
            <a:off x="2651262" y="4895506"/>
            <a:ext cx="581530" cy="1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292" idx="0"/>
            <a:endCxn id="321" idx="2"/>
          </p:cNvCxnSpPr>
          <p:nvPr/>
        </p:nvCxnSpPr>
        <p:spPr>
          <a:xfrm rot="5400000" flipH="1" flipV="1">
            <a:off x="4524229" y="3626081"/>
            <a:ext cx="1547769" cy="95783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92" idx="0"/>
            <a:endCxn id="321" idx="2"/>
          </p:cNvCxnSpPr>
          <p:nvPr/>
        </p:nvCxnSpPr>
        <p:spPr>
          <a:xfrm rot="5400000" flipH="1" flipV="1">
            <a:off x="3370131" y="2471983"/>
            <a:ext cx="1547769" cy="2403979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294" idx="0"/>
            <a:endCxn id="292" idx="2"/>
          </p:cNvCxnSpPr>
          <p:nvPr/>
        </p:nvCxnSpPr>
        <p:spPr>
          <a:xfrm rot="16200000" flipV="1">
            <a:off x="5440332" y="4414632"/>
            <a:ext cx="581530" cy="961750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293" idx="0"/>
            <a:endCxn id="294" idx="2"/>
          </p:cNvCxnSpPr>
          <p:nvPr/>
        </p:nvCxnSpPr>
        <p:spPr>
          <a:xfrm rot="5400000" flipH="1" flipV="1">
            <a:off x="5882327" y="5460827"/>
            <a:ext cx="447312" cy="211977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Multiply 148"/>
          <p:cNvSpPr/>
          <p:nvPr/>
        </p:nvSpPr>
        <p:spPr>
          <a:xfrm>
            <a:off x="5551025" y="5527875"/>
            <a:ext cx="914400" cy="914400"/>
          </a:xfrm>
          <a:prstGeom prst="mathMultiply">
            <a:avLst>
              <a:gd name="adj1" fmla="val 1238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Title 1"/>
          <p:cNvSpPr>
            <a:spLocks noGrp="1"/>
          </p:cNvSpPr>
          <p:nvPr>
            <p:ph type="title"/>
          </p:nvPr>
        </p:nvSpPr>
        <p:spPr>
          <a:xfrm>
            <a:off x="457200" y="29997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… but lack global knowledge</a:t>
            </a:r>
            <a:endParaRPr lang="en-US" sz="4000" dirty="0"/>
          </a:p>
        </p:txBody>
      </p:sp>
      <p:sp>
        <p:nvSpPr>
          <p:cNvPr id="104" name="Rectangle 10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1600200" y="1981200"/>
            <a:ext cx="5943600" cy="3048000"/>
          </a:xfrm>
          <a:prstGeom prst="rect">
            <a:avLst/>
          </a:prstGeom>
          <a:ln w="127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158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But in practice we can:</a:t>
            </a:r>
          </a:p>
          <a:p>
            <a:pPr marL="1158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158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  Compute valid routes via preprocessing (e.g., RIP)</a:t>
            </a:r>
          </a:p>
          <a:p>
            <a:pPr marL="1158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  Get congestion info via in-band messages (like Billboard model)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04" grpId="0" animBg="1"/>
      <p:bldP spid="10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4114800" cy="1143000"/>
          </a:xfrm>
        </p:spPr>
        <p:txBody>
          <a:bodyPr/>
          <a:lstStyle/>
          <a:p>
            <a:r>
              <a:rPr lang="en-US" sz="4000" b="1" dirty="0" smtClean="0"/>
              <a:t>Problems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7125" y="1219200"/>
            <a:ext cx="4419600" cy="5181600"/>
          </a:xfrm>
        </p:spPr>
        <p:txBody>
          <a:bodyPr>
            <a:normAutofit fontScale="92500" lnSpcReduction="20000"/>
          </a:bodyPr>
          <a:lstStyle/>
          <a:p>
            <a:pPr marL="347663" indent="-347663">
              <a:buFont typeface="+mj-lt"/>
              <a:buAutoNum type="arabicPeriod"/>
            </a:pPr>
            <a:r>
              <a:rPr lang="en-US" sz="2600" dirty="0" smtClean="0">
                <a:solidFill>
                  <a:sysClr val="windowText" lastClr="000000"/>
                </a:solidFill>
              </a:rPr>
              <a:t>Dynamic workloads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347663" indent="-347663">
              <a:buFont typeface="+mj-lt"/>
              <a:buAutoNum type="arabicPeriod"/>
            </a:pPr>
            <a:endParaRPr lang="en-US" dirty="0" smtClean="0"/>
          </a:p>
          <a:p>
            <a:pPr marL="347663" indent="-347663">
              <a:buFont typeface="+mj-lt"/>
              <a:buAutoNum type="arabicPeriod"/>
            </a:pPr>
            <a:endParaRPr lang="en-US" sz="1500" dirty="0" smtClean="0"/>
          </a:p>
          <a:p>
            <a:pPr marL="347663" indent="-347663"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Fractionally splitting flows</a:t>
            </a:r>
          </a:p>
          <a:p>
            <a:pPr marL="347663" lvl="0" indent="-347663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7663" lvl="0" indent="-347663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7663" lvl="0" indent="-347663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7663" lvl="0" indent="-347663">
              <a:buFont typeface="+mj-lt"/>
              <a:buAutoNum type="arabicPeriod"/>
            </a:pPr>
            <a:endParaRPr lang="en-US" sz="3400" dirty="0" smtClean="0">
              <a:solidFill>
                <a:schemeClr val="bg1"/>
              </a:solidFill>
            </a:endParaRPr>
          </a:p>
          <a:p>
            <a:pPr marL="347663" lvl="0" indent="-347663">
              <a:buFont typeface="+mj-lt"/>
              <a:buAutoNum type="arabicPeriod"/>
            </a:pPr>
            <a:endParaRPr lang="en-US" sz="300" dirty="0" smtClean="0">
              <a:solidFill>
                <a:schemeClr val="bg1"/>
              </a:solidFill>
            </a:endParaRPr>
          </a:p>
          <a:p>
            <a:pPr marL="347663" lvl="0" indent="-347663"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Switch </a:t>
            </a:r>
            <a:r>
              <a:rPr lang="en-US" sz="2600" dirty="0" smtClean="0">
                <a:solidFill>
                  <a:schemeClr val="bg1"/>
                </a:solidFill>
                <a:sym typeface="Symbol"/>
              </a:rPr>
              <a:t> end host</a:t>
            </a:r>
            <a:endParaRPr lang="en-US" sz="2200" dirty="0" smtClean="0">
              <a:solidFill>
                <a:schemeClr val="bg1"/>
              </a:solidFill>
              <a:sym typeface="Symbol"/>
            </a:endParaRPr>
          </a:p>
          <a:p>
            <a:pPr marL="566738" lvl="1" indent="-225425">
              <a:lnSpc>
                <a:spcPct val="120000"/>
              </a:lnSpc>
            </a:pPr>
            <a:r>
              <a:rPr lang="en-US" dirty="0" smtClean="0">
                <a:solidFill>
                  <a:schemeClr val="bg1"/>
                </a:solidFill>
              </a:rPr>
              <a:t>Limited processing, high-speed matching on packet headers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625" y="1143000"/>
            <a:ext cx="4495800" cy="4525963"/>
          </a:xfrm>
        </p:spPr>
        <p:txBody>
          <a:bodyPr>
            <a:noAutofit/>
          </a:bodyPr>
          <a:lstStyle/>
          <a:p>
            <a:pPr marL="347663" indent="-347663">
              <a:buFont typeface="+mj-lt"/>
              <a:buAutoNum type="arabicPeriod"/>
            </a:pPr>
            <a:r>
              <a:rPr lang="en-US" sz="2400" dirty="0" smtClean="0">
                <a:solidFill>
                  <a:sysClr val="windowText" lastClr="000000"/>
                </a:solidFill>
              </a:rPr>
              <a:t>Routers Plus Preprocessing (RPP) model</a:t>
            </a:r>
          </a:p>
          <a:p>
            <a:pPr marL="566738" lvl="1" indent="-225425"/>
            <a:r>
              <a:rPr lang="en-US" sz="2200" dirty="0" smtClean="0">
                <a:solidFill>
                  <a:sysClr val="windowText" lastClr="000000"/>
                </a:solidFill>
              </a:rPr>
              <a:t>Poly-time preprocessing is free</a:t>
            </a:r>
          </a:p>
          <a:p>
            <a:pPr marL="566738" lvl="1" indent="-225425"/>
            <a:r>
              <a:rPr lang="en-US" sz="2200" dirty="0" smtClean="0">
                <a:solidFill>
                  <a:sysClr val="windowText" lastClr="000000"/>
                </a:solidFill>
              </a:rPr>
              <a:t>In-band messages are free</a:t>
            </a:r>
          </a:p>
          <a:p>
            <a:pPr marL="625475" lvl="1" indent="-225425"/>
            <a:endParaRPr lang="en-US" sz="900" dirty="0" smtClean="0"/>
          </a:p>
          <a:p>
            <a:pPr marL="347663" indent="-347663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Splitting technique</a:t>
            </a:r>
          </a:p>
          <a:p>
            <a:pPr marL="566738" lvl="1" indent="-225425"/>
            <a:r>
              <a:rPr lang="en-US" sz="2200" dirty="0" smtClean="0">
                <a:solidFill>
                  <a:schemeClr val="bg1"/>
                </a:solidFill>
              </a:rPr>
              <a:t>Group flows by target, split aggregate flow</a:t>
            </a:r>
          </a:p>
          <a:p>
            <a:pPr marL="566738" lvl="1" indent="-225425"/>
            <a:r>
              <a:rPr lang="en-US" sz="2200" dirty="0" smtClean="0">
                <a:solidFill>
                  <a:schemeClr val="bg1"/>
                </a:solidFill>
              </a:rPr>
              <a:t>Group contiguous packets into </a:t>
            </a:r>
            <a:r>
              <a:rPr lang="en-US" sz="2200" b="1" i="1" dirty="0" smtClean="0">
                <a:solidFill>
                  <a:schemeClr val="bg1"/>
                </a:solidFill>
              </a:rPr>
              <a:t>flowlets</a:t>
            </a:r>
            <a:r>
              <a:rPr lang="en-US" sz="2200" i="1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to reduce reordering</a:t>
            </a:r>
          </a:p>
          <a:p>
            <a:pPr marL="347663" indent="-347663">
              <a:buFont typeface="+mj-lt"/>
              <a:buAutoNum type="arabicPeriod"/>
            </a:pPr>
            <a:endParaRPr lang="en-US" sz="900" dirty="0" smtClean="0">
              <a:solidFill>
                <a:schemeClr val="bg1"/>
              </a:solidFill>
            </a:endParaRPr>
          </a:p>
          <a:p>
            <a:pPr marL="347663" indent="-347663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Add forwarding table rules to programmable switches</a:t>
            </a:r>
          </a:p>
          <a:p>
            <a:pPr marL="566738" lvl="1" indent="-225425"/>
            <a:r>
              <a:rPr lang="en-US" sz="2200" dirty="0" smtClean="0">
                <a:solidFill>
                  <a:schemeClr val="bg1"/>
                </a:solidFill>
              </a:rPr>
              <a:t>Match TCP seq num header, use bit tricks to create flowlets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48200" y="71637"/>
            <a:ext cx="4068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37275" y="-34725"/>
            <a:ext cx="0" cy="693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Routing flows in data center networks</a:t>
            </a:r>
            <a:endParaRPr lang="en-US" dirty="0"/>
          </a:p>
        </p:txBody>
      </p:sp>
      <p:grpSp>
        <p:nvGrpSpPr>
          <p:cNvPr id="201" name="Group 200"/>
          <p:cNvGrpSpPr/>
          <p:nvPr/>
        </p:nvGrpSpPr>
        <p:grpSpPr>
          <a:xfrm>
            <a:off x="171850" y="2743200"/>
            <a:ext cx="8790330" cy="3458396"/>
            <a:chOff x="-2439075" y="624626"/>
            <a:chExt cx="17411597" cy="5710154"/>
          </a:xfrm>
        </p:grpSpPr>
        <p:pic>
          <p:nvPicPr>
            <p:cNvPr id="202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439075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03" name="Picture 202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981199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04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486678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05" name="Straight Connector 204"/>
            <p:cNvCxnSpPr>
              <a:stCxn id="202" idx="0"/>
              <a:endCxn id="203" idx="2"/>
            </p:cNvCxnSpPr>
            <p:nvPr/>
          </p:nvCxnSpPr>
          <p:spPr>
            <a:xfrm rot="5400000" flipH="1" flipV="1">
              <a:off x="-2160317" y="5019658"/>
              <a:ext cx="738556" cy="53407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04" idx="0"/>
              <a:endCxn id="203" idx="2"/>
            </p:cNvCxnSpPr>
            <p:nvPr/>
          </p:nvCxnSpPr>
          <p:spPr>
            <a:xfrm rot="16200000" flipV="1">
              <a:off x="-1684119" y="5077533"/>
              <a:ext cx="738556" cy="418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7" name="Picture 206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981199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08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9878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09" name="Picture 20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1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45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11" name="Straight Connector 210"/>
            <p:cNvCxnSpPr>
              <a:stCxn id="208" idx="0"/>
              <a:endCxn id="209" idx="2"/>
            </p:cNvCxnSpPr>
            <p:nvPr/>
          </p:nvCxnSpPr>
          <p:spPr>
            <a:xfrm rot="5400000" flipH="1" flipV="1">
              <a:off x="-198219" y="5076756"/>
              <a:ext cx="738556" cy="419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210" idx="0"/>
              <a:endCxn id="209" idx="2"/>
            </p:cNvCxnSpPr>
            <p:nvPr/>
          </p:nvCxnSpPr>
          <p:spPr>
            <a:xfrm rot="16200000" flipV="1">
              <a:off x="258982" y="5039431"/>
              <a:ext cx="738556" cy="4945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3" name="Picture 212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14" name="Straight Connector 213"/>
            <p:cNvCxnSpPr>
              <a:stCxn id="203" idx="0"/>
              <a:endCxn id="207" idx="2"/>
            </p:cNvCxnSpPr>
            <p:nvPr/>
          </p:nvCxnSpPr>
          <p:spPr>
            <a:xfrm rot="5400000" flipH="1" flipV="1">
              <a:off x="-2004082" y="4178298"/>
              <a:ext cx="96016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209" idx="0"/>
              <a:endCxn id="207" idx="2"/>
            </p:cNvCxnSpPr>
            <p:nvPr/>
          </p:nvCxnSpPr>
          <p:spPr>
            <a:xfrm rot="16200000" flipV="1">
              <a:off x="-1051585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03" idx="0"/>
              <a:endCxn id="213" idx="2"/>
            </p:cNvCxnSpPr>
            <p:nvPr/>
          </p:nvCxnSpPr>
          <p:spPr>
            <a:xfrm rot="5400000" flipH="1" flipV="1">
              <a:off x="-1051585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>
              <a:stCxn id="209" idx="0"/>
              <a:endCxn id="213" idx="2"/>
            </p:cNvCxnSpPr>
            <p:nvPr/>
          </p:nvCxnSpPr>
          <p:spPr>
            <a:xfrm rot="5400000" flipH="1" flipV="1">
              <a:off x="-99082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8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70923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19" name="Picture 21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4658380"/>
              <a:ext cx="914399" cy="259036"/>
            </a:xfrm>
            <a:prstGeom prst="rect">
              <a:avLst/>
            </a:prstGeom>
            <a:effectLst/>
          </p:spPr>
        </p:pic>
        <p:pic>
          <p:nvPicPr>
            <p:cNvPr id="22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85323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21" name="Straight Connector 220"/>
            <p:cNvCxnSpPr>
              <a:stCxn id="218" idx="0"/>
              <a:endCxn id="219" idx="2"/>
            </p:cNvCxnSpPr>
            <p:nvPr/>
          </p:nvCxnSpPr>
          <p:spPr>
            <a:xfrm rot="5400000" flipH="1" flipV="1">
              <a:off x="2430681" y="5038656"/>
              <a:ext cx="738556" cy="4960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220" idx="0"/>
              <a:endCxn id="219" idx="2"/>
            </p:cNvCxnSpPr>
            <p:nvPr/>
          </p:nvCxnSpPr>
          <p:spPr>
            <a:xfrm rot="16200000" flipV="1">
              <a:off x="2887884" y="5077531"/>
              <a:ext cx="738556" cy="418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3" name="Picture 222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24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52123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25" name="Picture 22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26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65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27" name="Straight Connector 226"/>
            <p:cNvCxnSpPr>
              <a:stCxn id="224" idx="0"/>
              <a:endCxn id="225" idx="2"/>
            </p:cNvCxnSpPr>
            <p:nvPr/>
          </p:nvCxnSpPr>
          <p:spPr>
            <a:xfrm rot="5400000" flipH="1" flipV="1">
              <a:off x="4373782" y="5076756"/>
              <a:ext cx="738556" cy="4198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26" idx="0"/>
              <a:endCxn id="225" idx="2"/>
            </p:cNvCxnSpPr>
            <p:nvPr/>
          </p:nvCxnSpPr>
          <p:spPr>
            <a:xfrm rot="16200000" flipV="1">
              <a:off x="4830980" y="5039433"/>
              <a:ext cx="738556" cy="494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9" name="Picture 22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30" name="Straight Connector 229"/>
            <p:cNvCxnSpPr>
              <a:stCxn id="219" idx="0"/>
              <a:endCxn id="223" idx="2"/>
            </p:cNvCxnSpPr>
            <p:nvPr/>
          </p:nvCxnSpPr>
          <p:spPr>
            <a:xfrm rot="5400000" flipH="1" flipV="1">
              <a:off x="2567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25" idx="0"/>
              <a:endCxn id="223" idx="2"/>
            </p:cNvCxnSpPr>
            <p:nvPr/>
          </p:nvCxnSpPr>
          <p:spPr>
            <a:xfrm rot="16200000" flipV="1">
              <a:off x="3520416" y="3225797"/>
              <a:ext cx="960164" cy="1905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19" idx="0"/>
              <a:endCxn id="229" idx="2"/>
            </p:cNvCxnSpPr>
            <p:nvPr/>
          </p:nvCxnSpPr>
          <p:spPr>
            <a:xfrm rot="5400000" flipH="1" flipV="1">
              <a:off x="3520416" y="3225798"/>
              <a:ext cx="960164" cy="19049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25" idx="0"/>
              <a:endCxn id="229" idx="2"/>
            </p:cNvCxnSpPr>
            <p:nvPr/>
          </p:nvCxnSpPr>
          <p:spPr>
            <a:xfrm rot="5400000" flipH="1" flipV="1">
              <a:off x="4472918" y="4178298"/>
              <a:ext cx="96016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4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42922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35" name="Picture 23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800" y="4658380"/>
              <a:ext cx="914399" cy="259036"/>
            </a:xfrm>
            <a:prstGeom prst="rect">
              <a:avLst/>
            </a:prstGeom>
            <a:effectLst/>
          </p:spPr>
        </p:pic>
        <p:pic>
          <p:nvPicPr>
            <p:cNvPr id="236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573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37" name="Straight Connector 236"/>
            <p:cNvCxnSpPr>
              <a:stCxn id="234" idx="0"/>
              <a:endCxn id="235" idx="2"/>
            </p:cNvCxnSpPr>
            <p:nvPr/>
          </p:nvCxnSpPr>
          <p:spPr>
            <a:xfrm rot="5400000" flipH="1" flipV="1">
              <a:off x="7002682" y="5038656"/>
              <a:ext cx="738556" cy="4960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36" idx="0"/>
              <a:endCxn id="235" idx="2"/>
            </p:cNvCxnSpPr>
            <p:nvPr/>
          </p:nvCxnSpPr>
          <p:spPr>
            <a:xfrm rot="16200000" flipV="1">
              <a:off x="7459882" y="5077533"/>
              <a:ext cx="738556" cy="418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9" name="Picture 23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799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4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24122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41" name="Picture 24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7801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42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385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43" name="Straight Connector 242"/>
            <p:cNvCxnSpPr>
              <a:stCxn id="240" idx="0"/>
              <a:endCxn id="241" idx="2"/>
            </p:cNvCxnSpPr>
            <p:nvPr/>
          </p:nvCxnSpPr>
          <p:spPr>
            <a:xfrm rot="5400000" flipH="1" flipV="1">
              <a:off x="8945781" y="5076756"/>
              <a:ext cx="738556" cy="419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42" idx="0"/>
              <a:endCxn id="241" idx="2"/>
            </p:cNvCxnSpPr>
            <p:nvPr/>
          </p:nvCxnSpPr>
          <p:spPr>
            <a:xfrm rot="16200000" flipV="1">
              <a:off x="9402983" y="5039431"/>
              <a:ext cx="738556" cy="4945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5" name="Picture 24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7801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46" name="Straight Connector 245"/>
            <p:cNvCxnSpPr>
              <a:stCxn id="235" idx="0"/>
              <a:endCxn id="239" idx="2"/>
            </p:cNvCxnSpPr>
            <p:nvPr/>
          </p:nvCxnSpPr>
          <p:spPr>
            <a:xfrm rot="5400000" flipH="1" flipV="1">
              <a:off x="7139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41" idx="0"/>
              <a:endCxn id="239" idx="2"/>
            </p:cNvCxnSpPr>
            <p:nvPr/>
          </p:nvCxnSpPr>
          <p:spPr>
            <a:xfrm rot="16200000" flipV="1">
              <a:off x="8092417" y="3225797"/>
              <a:ext cx="960164" cy="1905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35" idx="0"/>
              <a:endCxn id="245" idx="2"/>
            </p:cNvCxnSpPr>
            <p:nvPr/>
          </p:nvCxnSpPr>
          <p:spPr>
            <a:xfrm rot="5400000" flipH="1" flipV="1">
              <a:off x="8092417" y="3225798"/>
              <a:ext cx="960164" cy="19049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41" idx="0"/>
              <a:endCxn id="245" idx="2"/>
            </p:cNvCxnSpPr>
            <p:nvPr/>
          </p:nvCxnSpPr>
          <p:spPr>
            <a:xfrm rot="5400000" flipH="1" flipV="1">
              <a:off x="9044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14921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51" name="Picture 25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1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52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293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53" name="Straight Connector 252"/>
            <p:cNvCxnSpPr>
              <a:stCxn id="250" idx="0"/>
              <a:endCxn id="251" idx="2"/>
            </p:cNvCxnSpPr>
            <p:nvPr/>
          </p:nvCxnSpPr>
          <p:spPr>
            <a:xfrm rot="5400000" flipH="1" flipV="1">
              <a:off x="11574683" y="5038654"/>
              <a:ext cx="738556" cy="4960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52" idx="0"/>
              <a:endCxn id="251" idx="2"/>
            </p:cNvCxnSpPr>
            <p:nvPr/>
          </p:nvCxnSpPr>
          <p:spPr>
            <a:xfrm rot="16200000" flipV="1">
              <a:off x="12031883" y="5077533"/>
              <a:ext cx="738556" cy="4183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5" name="Picture 25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1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56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296121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57" name="Picture 256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98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58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105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59" name="Straight Connector 258"/>
            <p:cNvCxnSpPr>
              <a:stCxn id="256" idx="0"/>
              <a:endCxn id="257" idx="2"/>
            </p:cNvCxnSpPr>
            <p:nvPr/>
          </p:nvCxnSpPr>
          <p:spPr>
            <a:xfrm rot="5400000" flipH="1" flipV="1">
              <a:off x="13517781" y="5076756"/>
              <a:ext cx="738556" cy="419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258" idx="0"/>
              <a:endCxn id="257" idx="2"/>
            </p:cNvCxnSpPr>
            <p:nvPr/>
          </p:nvCxnSpPr>
          <p:spPr>
            <a:xfrm rot="16200000" flipV="1">
              <a:off x="13974982" y="5039433"/>
              <a:ext cx="738556" cy="494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1" name="Picture 26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98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62" name="Straight Connector 261"/>
            <p:cNvCxnSpPr>
              <a:stCxn id="251" idx="0"/>
              <a:endCxn id="255" idx="2"/>
            </p:cNvCxnSpPr>
            <p:nvPr/>
          </p:nvCxnSpPr>
          <p:spPr>
            <a:xfrm rot="5400000" flipH="1" flipV="1">
              <a:off x="11711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>
              <a:stCxn id="257" idx="0"/>
              <a:endCxn id="255" idx="2"/>
            </p:cNvCxnSpPr>
            <p:nvPr/>
          </p:nvCxnSpPr>
          <p:spPr>
            <a:xfrm rot="16200000" flipV="1">
              <a:off x="12664418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stCxn id="251" idx="0"/>
              <a:endCxn id="261" idx="2"/>
            </p:cNvCxnSpPr>
            <p:nvPr/>
          </p:nvCxnSpPr>
          <p:spPr>
            <a:xfrm rot="5400000" flipH="1" flipV="1">
              <a:off x="12664418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57" idx="0"/>
              <a:endCxn id="261" idx="2"/>
            </p:cNvCxnSpPr>
            <p:nvPr/>
          </p:nvCxnSpPr>
          <p:spPr>
            <a:xfrm rot="5400000" flipH="1" flipV="1">
              <a:off x="13616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6" name="Picture 265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6522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67" name="Picture 266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8322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68" name="Picture 26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2523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69" name="Picture 26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24322" y="624626"/>
              <a:ext cx="914398" cy="259036"/>
            </a:xfrm>
            <a:prstGeom prst="rect">
              <a:avLst/>
            </a:prstGeom>
            <a:effectLst/>
          </p:spPr>
        </p:pic>
        <p:cxnSp>
          <p:nvCxnSpPr>
            <p:cNvPr id="270" name="Straight Connector 269"/>
            <p:cNvCxnSpPr>
              <a:stCxn id="207" idx="0"/>
              <a:endCxn id="266" idx="2"/>
            </p:cNvCxnSpPr>
            <p:nvPr/>
          </p:nvCxnSpPr>
          <p:spPr>
            <a:xfrm rot="5400000" flipH="1" flipV="1">
              <a:off x="-1182899" y="542562"/>
              <a:ext cx="2555519" cy="323772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stCxn id="229" idx="0"/>
              <a:endCxn id="266" idx="2"/>
            </p:cNvCxnSpPr>
            <p:nvPr/>
          </p:nvCxnSpPr>
          <p:spPr>
            <a:xfrm rot="16200000" flipV="1">
              <a:off x="2055603" y="541782"/>
              <a:ext cx="2555519" cy="32392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>
              <a:stCxn id="245" idx="0"/>
              <a:endCxn id="266" idx="2"/>
            </p:cNvCxnSpPr>
            <p:nvPr/>
          </p:nvCxnSpPr>
          <p:spPr>
            <a:xfrm rot="16200000" flipV="1">
              <a:off x="4341602" y="-1744217"/>
              <a:ext cx="2555519" cy="781127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>
              <a:stCxn id="255" idx="0"/>
              <a:endCxn id="266" idx="2"/>
            </p:cNvCxnSpPr>
            <p:nvPr/>
          </p:nvCxnSpPr>
          <p:spPr>
            <a:xfrm rot="16200000" flipV="1">
              <a:off x="5675102" y="-3077717"/>
              <a:ext cx="2555519" cy="10478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>
              <a:stCxn id="207" idx="0"/>
              <a:endCxn id="267" idx="2"/>
            </p:cNvCxnSpPr>
            <p:nvPr/>
          </p:nvCxnSpPr>
          <p:spPr>
            <a:xfrm rot="5400000" flipH="1" flipV="1">
              <a:off x="303001" y="-943338"/>
              <a:ext cx="2555519" cy="62095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>
              <a:stCxn id="223" idx="0"/>
              <a:endCxn id="267" idx="2"/>
            </p:cNvCxnSpPr>
            <p:nvPr/>
          </p:nvCxnSpPr>
          <p:spPr>
            <a:xfrm rot="5400000" flipH="1" flipV="1">
              <a:off x="2589001" y="1342663"/>
              <a:ext cx="2555520" cy="1637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>
              <a:stCxn id="245" idx="0"/>
              <a:endCxn id="267" idx="2"/>
            </p:cNvCxnSpPr>
            <p:nvPr/>
          </p:nvCxnSpPr>
          <p:spPr>
            <a:xfrm rot="16200000" flipV="1">
              <a:off x="5827502" y="-258318"/>
              <a:ext cx="2555519" cy="4839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>
              <a:stCxn id="261" idx="0"/>
              <a:endCxn id="267" idx="2"/>
            </p:cNvCxnSpPr>
            <p:nvPr/>
          </p:nvCxnSpPr>
          <p:spPr>
            <a:xfrm rot="16200000" flipV="1">
              <a:off x="8113502" y="-2544317"/>
              <a:ext cx="2555519" cy="94114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stCxn id="213" idx="0"/>
              <a:endCxn id="268" idx="2"/>
            </p:cNvCxnSpPr>
            <p:nvPr/>
          </p:nvCxnSpPr>
          <p:spPr>
            <a:xfrm rot="5400000" flipH="1" flipV="1">
              <a:off x="2817601" y="-1552939"/>
              <a:ext cx="2555519" cy="7428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stCxn id="223" idx="0"/>
              <a:endCxn id="268" idx="2"/>
            </p:cNvCxnSpPr>
            <p:nvPr/>
          </p:nvCxnSpPr>
          <p:spPr>
            <a:xfrm rot="5400000" flipH="1" flipV="1">
              <a:off x="4151101" y="-219439"/>
              <a:ext cx="2555519" cy="4761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>
              <a:stCxn id="239" idx="0"/>
              <a:endCxn id="268" idx="2"/>
            </p:cNvCxnSpPr>
            <p:nvPr/>
          </p:nvCxnSpPr>
          <p:spPr>
            <a:xfrm rot="5400000" flipH="1" flipV="1">
              <a:off x="6437101" y="2066561"/>
              <a:ext cx="2555519" cy="1897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>
              <a:stCxn id="261" idx="0"/>
              <a:endCxn id="268" idx="2"/>
            </p:cNvCxnSpPr>
            <p:nvPr/>
          </p:nvCxnSpPr>
          <p:spPr>
            <a:xfrm rot="16200000" flipV="1">
              <a:off x="9675602" y="-982217"/>
              <a:ext cx="2555519" cy="6287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>
              <a:stCxn id="213" idx="0"/>
              <a:endCxn id="269" idx="2"/>
            </p:cNvCxnSpPr>
            <p:nvPr/>
          </p:nvCxnSpPr>
          <p:spPr>
            <a:xfrm rot="5400000" flipH="1" flipV="1">
              <a:off x="4303501" y="-3038838"/>
              <a:ext cx="2555519" cy="10400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29" idx="0"/>
              <a:endCxn id="269" idx="2"/>
            </p:cNvCxnSpPr>
            <p:nvPr/>
          </p:nvCxnSpPr>
          <p:spPr>
            <a:xfrm rot="5400000" flipH="1" flipV="1">
              <a:off x="6589501" y="-752839"/>
              <a:ext cx="2555519" cy="5828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39" idx="0"/>
              <a:endCxn id="269" idx="2"/>
            </p:cNvCxnSpPr>
            <p:nvPr/>
          </p:nvCxnSpPr>
          <p:spPr>
            <a:xfrm rot="5400000" flipH="1" flipV="1">
              <a:off x="7923000" y="580661"/>
              <a:ext cx="2555519" cy="3161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>
              <a:stCxn id="255" idx="0"/>
              <a:endCxn id="269" idx="2"/>
            </p:cNvCxnSpPr>
            <p:nvPr/>
          </p:nvCxnSpPr>
          <p:spPr>
            <a:xfrm rot="16200000" flipV="1">
              <a:off x="10209002" y="1456182"/>
              <a:ext cx="2555519" cy="1410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" name="TextBox 285"/>
          <p:cNvSpPr txBox="1"/>
          <p:nvPr/>
        </p:nvSpPr>
        <p:spPr>
          <a:xfrm>
            <a:off x="252605" y="612994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A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2584562" y="612994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B</a:t>
            </a:r>
          </a:p>
        </p:txBody>
      </p:sp>
      <p:cxnSp>
        <p:nvCxnSpPr>
          <p:cNvPr id="322" name="Straight Connector 321"/>
          <p:cNvCxnSpPr/>
          <p:nvPr/>
        </p:nvCxnSpPr>
        <p:spPr>
          <a:xfrm rot="5400000" flipH="1" flipV="1">
            <a:off x="275358" y="5432001"/>
            <a:ext cx="447312" cy="269629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 rot="5400000" flipH="1" flipV="1">
            <a:off x="343064" y="4895507"/>
            <a:ext cx="581530" cy="0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 rot="5400000" flipH="1" flipV="1">
            <a:off x="823938" y="4414633"/>
            <a:ext cx="581530" cy="961748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 rot="5400000" flipH="1" flipV="1">
            <a:off x="677235" y="2856683"/>
            <a:ext cx="1547769" cy="1634579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 rot="5400000" flipH="1" flipV="1">
            <a:off x="1427399" y="2106519"/>
            <a:ext cx="1547769" cy="3134907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rot="5400000" flipH="1" flipV="1">
            <a:off x="2696907" y="1798759"/>
            <a:ext cx="1547769" cy="3750427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rot="5400000" flipH="1" flipV="1">
            <a:off x="3447071" y="1048595"/>
            <a:ext cx="1547769" cy="5250754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/>
          <p:nvPr/>
        </p:nvCxnSpPr>
        <p:spPr>
          <a:xfrm rot="5400000" flipH="1" flipV="1">
            <a:off x="2593147" y="5441592"/>
            <a:ext cx="447312" cy="250447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/>
        </p:nvCxnSpPr>
        <p:spPr>
          <a:xfrm rot="16200000" flipV="1">
            <a:off x="2651262" y="4895506"/>
            <a:ext cx="581530" cy="1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/>
        </p:nvCxnSpPr>
        <p:spPr>
          <a:xfrm rot="5400000" flipH="1" flipV="1">
            <a:off x="3132136" y="4414633"/>
            <a:ext cx="581530" cy="961748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/>
        </p:nvCxnSpPr>
        <p:spPr>
          <a:xfrm rot="16200000" flipV="1">
            <a:off x="2312208" y="2856289"/>
            <a:ext cx="1547769" cy="1635366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/>
        </p:nvCxnSpPr>
        <p:spPr>
          <a:xfrm rot="5400000" flipH="1" flipV="1">
            <a:off x="2581497" y="3260617"/>
            <a:ext cx="1547769" cy="826711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/>
        </p:nvCxnSpPr>
        <p:spPr>
          <a:xfrm rot="5400000" flipH="1" flipV="1">
            <a:off x="3370131" y="2471983"/>
            <a:ext cx="1547769" cy="2403979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/>
        </p:nvCxnSpPr>
        <p:spPr>
          <a:xfrm rot="5400000" flipH="1" flipV="1">
            <a:off x="4601169" y="2202694"/>
            <a:ext cx="1547769" cy="2942557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0"/>
          <p:cNvGrpSpPr/>
          <p:nvPr/>
        </p:nvGrpSpPr>
        <p:grpSpPr>
          <a:xfrm>
            <a:off x="171850" y="2743200"/>
            <a:ext cx="8790330" cy="3458396"/>
            <a:chOff x="-2439075" y="624626"/>
            <a:chExt cx="17411597" cy="5710154"/>
          </a:xfrm>
        </p:grpSpPr>
        <p:pic>
          <p:nvPicPr>
            <p:cNvPr id="202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439075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03" name="Picture 202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981199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04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486678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05" name="Straight Connector 204"/>
            <p:cNvCxnSpPr>
              <a:stCxn id="202" idx="0"/>
              <a:endCxn id="203" idx="2"/>
            </p:cNvCxnSpPr>
            <p:nvPr/>
          </p:nvCxnSpPr>
          <p:spPr>
            <a:xfrm rot="5400000" flipH="1" flipV="1">
              <a:off x="-2160317" y="5019658"/>
              <a:ext cx="738556" cy="53407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04" idx="0"/>
              <a:endCxn id="203" idx="2"/>
            </p:cNvCxnSpPr>
            <p:nvPr/>
          </p:nvCxnSpPr>
          <p:spPr>
            <a:xfrm rot="16200000" flipV="1">
              <a:off x="-1684119" y="5077533"/>
              <a:ext cx="738556" cy="418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7" name="Picture 206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981199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08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9878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09" name="Picture 20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1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45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11" name="Straight Connector 210"/>
            <p:cNvCxnSpPr>
              <a:stCxn id="208" idx="0"/>
              <a:endCxn id="209" idx="2"/>
            </p:cNvCxnSpPr>
            <p:nvPr/>
          </p:nvCxnSpPr>
          <p:spPr>
            <a:xfrm rot="5400000" flipH="1" flipV="1">
              <a:off x="-198219" y="5076756"/>
              <a:ext cx="738556" cy="419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210" idx="0"/>
              <a:endCxn id="209" idx="2"/>
            </p:cNvCxnSpPr>
            <p:nvPr/>
          </p:nvCxnSpPr>
          <p:spPr>
            <a:xfrm rot="16200000" flipV="1">
              <a:off x="258982" y="5039431"/>
              <a:ext cx="738556" cy="4945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3" name="Picture 212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14" name="Straight Connector 213"/>
            <p:cNvCxnSpPr>
              <a:stCxn id="203" idx="0"/>
              <a:endCxn id="207" idx="2"/>
            </p:cNvCxnSpPr>
            <p:nvPr/>
          </p:nvCxnSpPr>
          <p:spPr>
            <a:xfrm rot="5400000" flipH="1" flipV="1">
              <a:off x="-2004082" y="4178298"/>
              <a:ext cx="96016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209" idx="0"/>
              <a:endCxn id="207" idx="2"/>
            </p:cNvCxnSpPr>
            <p:nvPr/>
          </p:nvCxnSpPr>
          <p:spPr>
            <a:xfrm rot="16200000" flipV="1">
              <a:off x="-1051585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03" idx="0"/>
              <a:endCxn id="213" idx="2"/>
            </p:cNvCxnSpPr>
            <p:nvPr/>
          </p:nvCxnSpPr>
          <p:spPr>
            <a:xfrm rot="5400000" flipH="1" flipV="1">
              <a:off x="-1051585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>
              <a:stCxn id="209" idx="0"/>
              <a:endCxn id="213" idx="2"/>
            </p:cNvCxnSpPr>
            <p:nvPr/>
          </p:nvCxnSpPr>
          <p:spPr>
            <a:xfrm rot="5400000" flipH="1" flipV="1">
              <a:off x="-99082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8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70923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19" name="Picture 21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4658380"/>
              <a:ext cx="914399" cy="259036"/>
            </a:xfrm>
            <a:prstGeom prst="rect">
              <a:avLst/>
            </a:prstGeom>
            <a:effectLst/>
          </p:spPr>
        </p:pic>
        <p:pic>
          <p:nvPicPr>
            <p:cNvPr id="22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85323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21" name="Straight Connector 220"/>
            <p:cNvCxnSpPr>
              <a:stCxn id="218" idx="0"/>
              <a:endCxn id="219" idx="2"/>
            </p:cNvCxnSpPr>
            <p:nvPr/>
          </p:nvCxnSpPr>
          <p:spPr>
            <a:xfrm rot="5400000" flipH="1" flipV="1">
              <a:off x="2430681" y="5038656"/>
              <a:ext cx="738556" cy="4960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220" idx="0"/>
              <a:endCxn id="219" idx="2"/>
            </p:cNvCxnSpPr>
            <p:nvPr/>
          </p:nvCxnSpPr>
          <p:spPr>
            <a:xfrm rot="16200000" flipV="1">
              <a:off x="2887884" y="5077531"/>
              <a:ext cx="738556" cy="418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3" name="Picture 222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24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52123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25" name="Picture 22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26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65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27" name="Straight Connector 226"/>
            <p:cNvCxnSpPr>
              <a:stCxn id="224" idx="0"/>
              <a:endCxn id="225" idx="2"/>
            </p:cNvCxnSpPr>
            <p:nvPr/>
          </p:nvCxnSpPr>
          <p:spPr>
            <a:xfrm rot="5400000" flipH="1" flipV="1">
              <a:off x="4373782" y="5076756"/>
              <a:ext cx="738556" cy="4198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26" idx="0"/>
              <a:endCxn id="225" idx="2"/>
            </p:cNvCxnSpPr>
            <p:nvPr/>
          </p:nvCxnSpPr>
          <p:spPr>
            <a:xfrm rot="16200000" flipV="1">
              <a:off x="4830980" y="5039433"/>
              <a:ext cx="738556" cy="494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9" name="Picture 22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30" name="Straight Connector 229"/>
            <p:cNvCxnSpPr>
              <a:stCxn id="219" idx="0"/>
              <a:endCxn id="223" idx="2"/>
            </p:cNvCxnSpPr>
            <p:nvPr/>
          </p:nvCxnSpPr>
          <p:spPr>
            <a:xfrm rot="5400000" flipH="1" flipV="1">
              <a:off x="2567919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25" idx="0"/>
              <a:endCxn id="223" idx="2"/>
            </p:cNvCxnSpPr>
            <p:nvPr/>
          </p:nvCxnSpPr>
          <p:spPr>
            <a:xfrm rot="16200000" flipV="1">
              <a:off x="3520416" y="3225797"/>
              <a:ext cx="960164" cy="1905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19" idx="0"/>
              <a:endCxn id="229" idx="2"/>
            </p:cNvCxnSpPr>
            <p:nvPr/>
          </p:nvCxnSpPr>
          <p:spPr>
            <a:xfrm rot="5400000" flipH="1" flipV="1">
              <a:off x="3520416" y="3225798"/>
              <a:ext cx="960164" cy="19049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25" idx="0"/>
              <a:endCxn id="229" idx="2"/>
            </p:cNvCxnSpPr>
            <p:nvPr/>
          </p:nvCxnSpPr>
          <p:spPr>
            <a:xfrm rot="5400000" flipH="1" flipV="1">
              <a:off x="4472918" y="4178298"/>
              <a:ext cx="96016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4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42922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35" name="Picture 23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800" y="4658380"/>
              <a:ext cx="914399" cy="259036"/>
            </a:xfrm>
            <a:prstGeom prst="rect">
              <a:avLst/>
            </a:prstGeom>
            <a:effectLst/>
          </p:spPr>
        </p:pic>
        <p:pic>
          <p:nvPicPr>
            <p:cNvPr id="236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573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37" name="Straight Connector 236"/>
            <p:cNvCxnSpPr>
              <a:stCxn id="234" idx="0"/>
              <a:endCxn id="235" idx="2"/>
            </p:cNvCxnSpPr>
            <p:nvPr/>
          </p:nvCxnSpPr>
          <p:spPr>
            <a:xfrm rot="5400000" flipH="1" flipV="1">
              <a:off x="7002682" y="5038656"/>
              <a:ext cx="738556" cy="4960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36" idx="0"/>
              <a:endCxn id="235" idx="2"/>
            </p:cNvCxnSpPr>
            <p:nvPr/>
          </p:nvCxnSpPr>
          <p:spPr>
            <a:xfrm rot="16200000" flipV="1">
              <a:off x="7459882" y="5077533"/>
              <a:ext cx="738556" cy="418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9" name="Picture 23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799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4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24122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41" name="Picture 24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7801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42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385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43" name="Straight Connector 242"/>
            <p:cNvCxnSpPr>
              <a:stCxn id="240" idx="0"/>
              <a:endCxn id="241" idx="2"/>
            </p:cNvCxnSpPr>
            <p:nvPr/>
          </p:nvCxnSpPr>
          <p:spPr>
            <a:xfrm rot="5400000" flipH="1" flipV="1">
              <a:off x="8945781" y="5076756"/>
              <a:ext cx="738556" cy="419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42" idx="0"/>
              <a:endCxn id="241" idx="2"/>
            </p:cNvCxnSpPr>
            <p:nvPr/>
          </p:nvCxnSpPr>
          <p:spPr>
            <a:xfrm rot="16200000" flipV="1">
              <a:off x="9402983" y="5039431"/>
              <a:ext cx="738556" cy="4945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5" name="Picture 24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7801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46" name="Straight Connector 245"/>
            <p:cNvCxnSpPr>
              <a:stCxn id="235" idx="0"/>
              <a:endCxn id="239" idx="2"/>
            </p:cNvCxnSpPr>
            <p:nvPr/>
          </p:nvCxnSpPr>
          <p:spPr>
            <a:xfrm rot="5400000" flipH="1" flipV="1">
              <a:off x="7139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41" idx="0"/>
              <a:endCxn id="239" idx="2"/>
            </p:cNvCxnSpPr>
            <p:nvPr/>
          </p:nvCxnSpPr>
          <p:spPr>
            <a:xfrm rot="16200000" flipV="1">
              <a:off x="8092417" y="3225797"/>
              <a:ext cx="960164" cy="1905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35" idx="0"/>
              <a:endCxn id="245" idx="2"/>
            </p:cNvCxnSpPr>
            <p:nvPr/>
          </p:nvCxnSpPr>
          <p:spPr>
            <a:xfrm rot="5400000" flipH="1" flipV="1">
              <a:off x="8092417" y="3225798"/>
              <a:ext cx="960164" cy="19049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41" idx="0"/>
              <a:endCxn id="245" idx="2"/>
            </p:cNvCxnSpPr>
            <p:nvPr/>
          </p:nvCxnSpPr>
          <p:spPr>
            <a:xfrm rot="5400000" flipH="1" flipV="1">
              <a:off x="9044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14921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51" name="Picture 25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1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52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293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53" name="Straight Connector 252"/>
            <p:cNvCxnSpPr>
              <a:stCxn id="250" idx="0"/>
              <a:endCxn id="251" idx="2"/>
            </p:cNvCxnSpPr>
            <p:nvPr/>
          </p:nvCxnSpPr>
          <p:spPr>
            <a:xfrm rot="5400000" flipH="1" flipV="1">
              <a:off x="11574683" y="5038654"/>
              <a:ext cx="738556" cy="4960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52" idx="0"/>
              <a:endCxn id="251" idx="2"/>
            </p:cNvCxnSpPr>
            <p:nvPr/>
          </p:nvCxnSpPr>
          <p:spPr>
            <a:xfrm rot="16200000" flipV="1">
              <a:off x="12031883" y="5077533"/>
              <a:ext cx="738556" cy="4183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5" name="Picture 25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1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56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296121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57" name="Picture 256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98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58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105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59" name="Straight Connector 258"/>
            <p:cNvCxnSpPr>
              <a:stCxn id="256" idx="0"/>
              <a:endCxn id="257" idx="2"/>
            </p:cNvCxnSpPr>
            <p:nvPr/>
          </p:nvCxnSpPr>
          <p:spPr>
            <a:xfrm rot="5400000" flipH="1" flipV="1">
              <a:off x="13517781" y="5076756"/>
              <a:ext cx="738556" cy="419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258" idx="0"/>
              <a:endCxn id="257" idx="2"/>
            </p:cNvCxnSpPr>
            <p:nvPr/>
          </p:nvCxnSpPr>
          <p:spPr>
            <a:xfrm rot="16200000" flipV="1">
              <a:off x="13974982" y="5039433"/>
              <a:ext cx="738556" cy="494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1" name="Picture 26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98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62" name="Straight Connector 261"/>
            <p:cNvCxnSpPr>
              <a:stCxn id="251" idx="0"/>
              <a:endCxn id="255" idx="2"/>
            </p:cNvCxnSpPr>
            <p:nvPr/>
          </p:nvCxnSpPr>
          <p:spPr>
            <a:xfrm rot="5400000" flipH="1" flipV="1">
              <a:off x="11711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>
              <a:stCxn id="257" idx="0"/>
              <a:endCxn id="255" idx="2"/>
            </p:cNvCxnSpPr>
            <p:nvPr/>
          </p:nvCxnSpPr>
          <p:spPr>
            <a:xfrm rot="16200000" flipV="1">
              <a:off x="12664418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stCxn id="251" idx="0"/>
              <a:endCxn id="261" idx="2"/>
            </p:cNvCxnSpPr>
            <p:nvPr/>
          </p:nvCxnSpPr>
          <p:spPr>
            <a:xfrm rot="5400000" flipH="1" flipV="1">
              <a:off x="12664418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57" idx="0"/>
              <a:endCxn id="261" idx="2"/>
            </p:cNvCxnSpPr>
            <p:nvPr/>
          </p:nvCxnSpPr>
          <p:spPr>
            <a:xfrm rot="5400000" flipH="1" flipV="1">
              <a:off x="13616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6" name="Picture 265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6522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67" name="Picture 266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8322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68" name="Picture 26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2523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69" name="Picture 26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24322" y="624626"/>
              <a:ext cx="914398" cy="259036"/>
            </a:xfrm>
            <a:prstGeom prst="rect">
              <a:avLst/>
            </a:prstGeom>
            <a:effectLst/>
          </p:spPr>
        </p:pic>
        <p:cxnSp>
          <p:nvCxnSpPr>
            <p:cNvPr id="270" name="Straight Connector 269"/>
            <p:cNvCxnSpPr>
              <a:stCxn id="207" idx="0"/>
              <a:endCxn id="266" idx="2"/>
            </p:cNvCxnSpPr>
            <p:nvPr/>
          </p:nvCxnSpPr>
          <p:spPr>
            <a:xfrm rot="5400000" flipH="1" flipV="1">
              <a:off x="-1182899" y="542562"/>
              <a:ext cx="2555519" cy="323772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stCxn id="229" idx="0"/>
              <a:endCxn id="266" idx="2"/>
            </p:cNvCxnSpPr>
            <p:nvPr/>
          </p:nvCxnSpPr>
          <p:spPr>
            <a:xfrm rot="16200000" flipV="1">
              <a:off x="2055603" y="541782"/>
              <a:ext cx="2555519" cy="32392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>
              <a:stCxn id="245" idx="0"/>
              <a:endCxn id="266" idx="2"/>
            </p:cNvCxnSpPr>
            <p:nvPr/>
          </p:nvCxnSpPr>
          <p:spPr>
            <a:xfrm rot="16200000" flipV="1">
              <a:off x="4341602" y="-1744217"/>
              <a:ext cx="2555519" cy="781127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>
              <a:stCxn id="255" idx="0"/>
              <a:endCxn id="266" idx="2"/>
            </p:cNvCxnSpPr>
            <p:nvPr/>
          </p:nvCxnSpPr>
          <p:spPr>
            <a:xfrm rot="16200000" flipV="1">
              <a:off x="5675102" y="-3077717"/>
              <a:ext cx="2555519" cy="10478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>
              <a:stCxn id="207" idx="0"/>
              <a:endCxn id="267" idx="2"/>
            </p:cNvCxnSpPr>
            <p:nvPr/>
          </p:nvCxnSpPr>
          <p:spPr>
            <a:xfrm rot="5400000" flipH="1" flipV="1">
              <a:off x="303001" y="-943338"/>
              <a:ext cx="2555519" cy="62095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>
              <a:stCxn id="223" idx="0"/>
              <a:endCxn id="267" idx="2"/>
            </p:cNvCxnSpPr>
            <p:nvPr/>
          </p:nvCxnSpPr>
          <p:spPr>
            <a:xfrm rot="5400000" flipH="1" flipV="1">
              <a:off x="2589001" y="1342663"/>
              <a:ext cx="2555520" cy="1637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>
              <a:stCxn id="245" idx="0"/>
              <a:endCxn id="267" idx="2"/>
            </p:cNvCxnSpPr>
            <p:nvPr/>
          </p:nvCxnSpPr>
          <p:spPr>
            <a:xfrm rot="16200000" flipV="1">
              <a:off x="5827502" y="-258318"/>
              <a:ext cx="2555519" cy="4839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>
              <a:stCxn id="261" idx="0"/>
              <a:endCxn id="267" idx="2"/>
            </p:cNvCxnSpPr>
            <p:nvPr/>
          </p:nvCxnSpPr>
          <p:spPr>
            <a:xfrm rot="16200000" flipV="1">
              <a:off x="8113502" y="-2544317"/>
              <a:ext cx="2555519" cy="94114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stCxn id="213" idx="0"/>
              <a:endCxn id="268" idx="2"/>
            </p:cNvCxnSpPr>
            <p:nvPr/>
          </p:nvCxnSpPr>
          <p:spPr>
            <a:xfrm rot="5400000" flipH="1" flipV="1">
              <a:off x="2817601" y="-1552939"/>
              <a:ext cx="2555519" cy="7428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stCxn id="223" idx="0"/>
              <a:endCxn id="268" idx="2"/>
            </p:cNvCxnSpPr>
            <p:nvPr/>
          </p:nvCxnSpPr>
          <p:spPr>
            <a:xfrm rot="5400000" flipH="1" flipV="1">
              <a:off x="4151101" y="-219439"/>
              <a:ext cx="2555519" cy="4761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>
              <a:stCxn id="239" idx="0"/>
              <a:endCxn id="268" idx="2"/>
            </p:cNvCxnSpPr>
            <p:nvPr/>
          </p:nvCxnSpPr>
          <p:spPr>
            <a:xfrm rot="5400000" flipH="1" flipV="1">
              <a:off x="6437101" y="2066561"/>
              <a:ext cx="2555519" cy="1897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>
              <a:stCxn id="261" idx="0"/>
              <a:endCxn id="268" idx="2"/>
            </p:cNvCxnSpPr>
            <p:nvPr/>
          </p:nvCxnSpPr>
          <p:spPr>
            <a:xfrm rot="16200000" flipV="1">
              <a:off x="9675602" y="-982217"/>
              <a:ext cx="2555519" cy="6287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>
              <a:stCxn id="213" idx="0"/>
              <a:endCxn id="269" idx="2"/>
            </p:cNvCxnSpPr>
            <p:nvPr/>
          </p:nvCxnSpPr>
          <p:spPr>
            <a:xfrm rot="5400000" flipH="1" flipV="1">
              <a:off x="4303501" y="-3038838"/>
              <a:ext cx="2555519" cy="10400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29" idx="0"/>
              <a:endCxn id="269" idx="2"/>
            </p:cNvCxnSpPr>
            <p:nvPr/>
          </p:nvCxnSpPr>
          <p:spPr>
            <a:xfrm rot="5400000" flipH="1" flipV="1">
              <a:off x="6589501" y="-752839"/>
              <a:ext cx="2555519" cy="5828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39" idx="0"/>
              <a:endCxn id="269" idx="2"/>
            </p:cNvCxnSpPr>
            <p:nvPr/>
          </p:nvCxnSpPr>
          <p:spPr>
            <a:xfrm rot="5400000" flipH="1" flipV="1">
              <a:off x="7923000" y="580661"/>
              <a:ext cx="2555519" cy="3161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>
              <a:stCxn id="255" idx="0"/>
              <a:endCxn id="269" idx="2"/>
            </p:cNvCxnSpPr>
            <p:nvPr/>
          </p:nvCxnSpPr>
          <p:spPr>
            <a:xfrm rot="16200000" flipV="1">
              <a:off x="10209002" y="1456182"/>
              <a:ext cx="2555519" cy="1410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RPP model: Embrace locality…</a:t>
            </a:r>
            <a:endParaRPr lang="en-US" dirty="0"/>
          </a:p>
        </p:txBody>
      </p:sp>
      <p:sp>
        <p:nvSpPr>
          <p:cNvPr id="286" name="TextBox 285"/>
          <p:cNvSpPr txBox="1"/>
          <p:nvPr/>
        </p:nvSpPr>
        <p:spPr>
          <a:xfrm>
            <a:off x="252605" y="612994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A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2584562" y="612994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B</a:t>
            </a:r>
          </a:p>
        </p:txBody>
      </p:sp>
      <p:cxnSp>
        <p:nvCxnSpPr>
          <p:cNvPr id="322" name="Straight Connector 321"/>
          <p:cNvCxnSpPr/>
          <p:nvPr/>
        </p:nvCxnSpPr>
        <p:spPr>
          <a:xfrm rot="5400000" flipH="1" flipV="1">
            <a:off x="275358" y="5432001"/>
            <a:ext cx="447312" cy="269629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 flipH="1" flipV="1">
            <a:off x="4901344" y="5441591"/>
            <a:ext cx="447312" cy="250448"/>
          </a:xfrm>
          <a:prstGeom prst="line">
            <a:avLst/>
          </a:prstGeom>
          <a:ln w="920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889230" y="6130725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C</a:t>
            </a:r>
            <a:endParaRPr lang="en-US" sz="2400" b="1" dirty="0">
              <a:latin typeface="Calibri"/>
              <a:cs typeface="Calibri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 rot="16200000" flipV="1">
            <a:off x="2823967" y="5461219"/>
            <a:ext cx="447312" cy="211192"/>
          </a:xfrm>
          <a:prstGeom prst="line">
            <a:avLst/>
          </a:prstGeom>
          <a:ln w="920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3575505" y="613301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D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054750" y="612994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E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045693" y="613301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F</a:t>
            </a:r>
            <a:endParaRPr lang="en-US" sz="2400" b="1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0"/>
          <p:cNvGrpSpPr/>
          <p:nvPr/>
        </p:nvGrpSpPr>
        <p:grpSpPr>
          <a:xfrm>
            <a:off x="171850" y="2743200"/>
            <a:ext cx="8790330" cy="3458396"/>
            <a:chOff x="-2439075" y="624626"/>
            <a:chExt cx="17411597" cy="5710154"/>
          </a:xfrm>
        </p:grpSpPr>
        <p:pic>
          <p:nvPicPr>
            <p:cNvPr id="202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439075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03" name="Picture 202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981199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04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486678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05" name="Straight Connector 204"/>
            <p:cNvCxnSpPr>
              <a:stCxn id="202" idx="0"/>
              <a:endCxn id="203" idx="2"/>
            </p:cNvCxnSpPr>
            <p:nvPr/>
          </p:nvCxnSpPr>
          <p:spPr>
            <a:xfrm rot="5400000" flipH="1" flipV="1">
              <a:off x="-2160317" y="5019658"/>
              <a:ext cx="738556" cy="53407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04" idx="0"/>
              <a:endCxn id="203" idx="2"/>
            </p:cNvCxnSpPr>
            <p:nvPr/>
          </p:nvCxnSpPr>
          <p:spPr>
            <a:xfrm rot="16200000" flipV="1">
              <a:off x="-1684119" y="5077533"/>
              <a:ext cx="738556" cy="418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7" name="Picture 206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981199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08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9878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09" name="Picture 20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1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45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11" name="Straight Connector 210"/>
            <p:cNvCxnSpPr>
              <a:stCxn id="208" idx="0"/>
              <a:endCxn id="209" idx="2"/>
            </p:cNvCxnSpPr>
            <p:nvPr/>
          </p:nvCxnSpPr>
          <p:spPr>
            <a:xfrm rot="5400000" flipH="1" flipV="1">
              <a:off x="-198219" y="5076756"/>
              <a:ext cx="738556" cy="419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210" idx="0"/>
              <a:endCxn id="209" idx="2"/>
            </p:cNvCxnSpPr>
            <p:nvPr/>
          </p:nvCxnSpPr>
          <p:spPr>
            <a:xfrm rot="16200000" flipV="1">
              <a:off x="258982" y="5039431"/>
              <a:ext cx="738556" cy="4945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3" name="Picture 212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14" name="Straight Connector 213"/>
            <p:cNvCxnSpPr>
              <a:stCxn id="203" idx="0"/>
              <a:endCxn id="207" idx="2"/>
            </p:cNvCxnSpPr>
            <p:nvPr/>
          </p:nvCxnSpPr>
          <p:spPr>
            <a:xfrm rot="5400000" flipH="1" flipV="1">
              <a:off x="-2004082" y="4178298"/>
              <a:ext cx="96016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209" idx="0"/>
              <a:endCxn id="207" idx="2"/>
            </p:cNvCxnSpPr>
            <p:nvPr/>
          </p:nvCxnSpPr>
          <p:spPr>
            <a:xfrm rot="16200000" flipV="1">
              <a:off x="-1051585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03" idx="0"/>
              <a:endCxn id="213" idx="2"/>
            </p:cNvCxnSpPr>
            <p:nvPr/>
          </p:nvCxnSpPr>
          <p:spPr>
            <a:xfrm rot="5400000" flipH="1" flipV="1">
              <a:off x="-1051585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>
              <a:stCxn id="209" idx="0"/>
              <a:endCxn id="213" idx="2"/>
            </p:cNvCxnSpPr>
            <p:nvPr/>
          </p:nvCxnSpPr>
          <p:spPr>
            <a:xfrm rot="5400000" flipH="1" flipV="1">
              <a:off x="-99082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8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70923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19" name="Picture 21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4658380"/>
              <a:ext cx="914399" cy="259036"/>
            </a:xfrm>
            <a:prstGeom prst="rect">
              <a:avLst/>
            </a:prstGeom>
            <a:effectLst/>
          </p:spPr>
        </p:pic>
        <p:pic>
          <p:nvPicPr>
            <p:cNvPr id="22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85323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21" name="Straight Connector 220"/>
            <p:cNvCxnSpPr>
              <a:stCxn id="218" idx="0"/>
              <a:endCxn id="219" idx="2"/>
            </p:cNvCxnSpPr>
            <p:nvPr/>
          </p:nvCxnSpPr>
          <p:spPr>
            <a:xfrm rot="5400000" flipH="1" flipV="1">
              <a:off x="2430681" y="5038656"/>
              <a:ext cx="738556" cy="4960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220" idx="0"/>
              <a:endCxn id="219" idx="2"/>
            </p:cNvCxnSpPr>
            <p:nvPr/>
          </p:nvCxnSpPr>
          <p:spPr>
            <a:xfrm rot="16200000" flipV="1">
              <a:off x="2887884" y="5077531"/>
              <a:ext cx="738556" cy="418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3" name="Picture 222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24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52123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25" name="Picture 22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26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65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27" name="Straight Connector 226"/>
            <p:cNvCxnSpPr>
              <a:stCxn id="224" idx="0"/>
              <a:endCxn id="225" idx="2"/>
            </p:cNvCxnSpPr>
            <p:nvPr/>
          </p:nvCxnSpPr>
          <p:spPr>
            <a:xfrm rot="5400000" flipH="1" flipV="1">
              <a:off x="4373782" y="5076756"/>
              <a:ext cx="738556" cy="4198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26" idx="0"/>
              <a:endCxn id="225" idx="2"/>
            </p:cNvCxnSpPr>
            <p:nvPr/>
          </p:nvCxnSpPr>
          <p:spPr>
            <a:xfrm rot="16200000" flipV="1">
              <a:off x="4830980" y="5039433"/>
              <a:ext cx="738556" cy="494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9" name="Picture 22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30" name="Straight Connector 229"/>
            <p:cNvCxnSpPr>
              <a:stCxn id="219" idx="0"/>
              <a:endCxn id="223" idx="2"/>
            </p:cNvCxnSpPr>
            <p:nvPr/>
          </p:nvCxnSpPr>
          <p:spPr>
            <a:xfrm rot="5400000" flipH="1" flipV="1">
              <a:off x="2567919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25" idx="0"/>
              <a:endCxn id="223" idx="2"/>
            </p:cNvCxnSpPr>
            <p:nvPr/>
          </p:nvCxnSpPr>
          <p:spPr>
            <a:xfrm rot="16200000" flipV="1">
              <a:off x="3520416" y="3225797"/>
              <a:ext cx="960164" cy="1905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19" idx="0"/>
              <a:endCxn id="229" idx="2"/>
            </p:cNvCxnSpPr>
            <p:nvPr/>
          </p:nvCxnSpPr>
          <p:spPr>
            <a:xfrm rot="5400000" flipH="1" flipV="1">
              <a:off x="3520416" y="3225798"/>
              <a:ext cx="960164" cy="19049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25" idx="0"/>
              <a:endCxn id="229" idx="2"/>
            </p:cNvCxnSpPr>
            <p:nvPr/>
          </p:nvCxnSpPr>
          <p:spPr>
            <a:xfrm rot="5400000" flipH="1" flipV="1">
              <a:off x="4472918" y="4178298"/>
              <a:ext cx="96016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4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42922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35" name="Picture 23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800" y="4658380"/>
              <a:ext cx="914399" cy="259036"/>
            </a:xfrm>
            <a:prstGeom prst="rect">
              <a:avLst/>
            </a:prstGeom>
            <a:effectLst/>
          </p:spPr>
        </p:pic>
        <p:pic>
          <p:nvPicPr>
            <p:cNvPr id="236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573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37" name="Straight Connector 236"/>
            <p:cNvCxnSpPr>
              <a:stCxn id="234" idx="0"/>
              <a:endCxn id="235" idx="2"/>
            </p:cNvCxnSpPr>
            <p:nvPr/>
          </p:nvCxnSpPr>
          <p:spPr>
            <a:xfrm rot="5400000" flipH="1" flipV="1">
              <a:off x="7002682" y="5038656"/>
              <a:ext cx="738556" cy="4960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36" idx="0"/>
              <a:endCxn id="235" idx="2"/>
            </p:cNvCxnSpPr>
            <p:nvPr/>
          </p:nvCxnSpPr>
          <p:spPr>
            <a:xfrm rot="16200000" flipV="1">
              <a:off x="7459882" y="5077533"/>
              <a:ext cx="738556" cy="418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9" name="Picture 23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799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4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24122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41" name="Picture 24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7801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42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385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43" name="Straight Connector 242"/>
            <p:cNvCxnSpPr>
              <a:stCxn id="240" idx="0"/>
              <a:endCxn id="241" idx="2"/>
            </p:cNvCxnSpPr>
            <p:nvPr/>
          </p:nvCxnSpPr>
          <p:spPr>
            <a:xfrm rot="5400000" flipH="1" flipV="1">
              <a:off x="8945781" y="5076756"/>
              <a:ext cx="738556" cy="419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42" idx="0"/>
              <a:endCxn id="241" idx="2"/>
            </p:cNvCxnSpPr>
            <p:nvPr/>
          </p:nvCxnSpPr>
          <p:spPr>
            <a:xfrm rot="16200000" flipV="1">
              <a:off x="9402983" y="5039431"/>
              <a:ext cx="738556" cy="4945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5" name="Picture 24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7801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46" name="Straight Connector 245"/>
            <p:cNvCxnSpPr>
              <a:stCxn id="235" idx="0"/>
              <a:endCxn id="239" idx="2"/>
            </p:cNvCxnSpPr>
            <p:nvPr/>
          </p:nvCxnSpPr>
          <p:spPr>
            <a:xfrm rot="5400000" flipH="1" flipV="1">
              <a:off x="7139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41" idx="0"/>
              <a:endCxn id="239" idx="2"/>
            </p:cNvCxnSpPr>
            <p:nvPr/>
          </p:nvCxnSpPr>
          <p:spPr>
            <a:xfrm rot="16200000" flipV="1">
              <a:off x="8092417" y="3225797"/>
              <a:ext cx="960164" cy="1905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35" idx="0"/>
              <a:endCxn id="245" idx="2"/>
            </p:cNvCxnSpPr>
            <p:nvPr/>
          </p:nvCxnSpPr>
          <p:spPr>
            <a:xfrm rot="5400000" flipH="1" flipV="1">
              <a:off x="8092417" y="3225798"/>
              <a:ext cx="960164" cy="19049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41" idx="0"/>
              <a:endCxn id="245" idx="2"/>
            </p:cNvCxnSpPr>
            <p:nvPr/>
          </p:nvCxnSpPr>
          <p:spPr>
            <a:xfrm rot="5400000" flipH="1" flipV="1">
              <a:off x="9044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14921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51" name="Picture 25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1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52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293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53" name="Straight Connector 252"/>
            <p:cNvCxnSpPr>
              <a:stCxn id="250" idx="0"/>
              <a:endCxn id="251" idx="2"/>
            </p:cNvCxnSpPr>
            <p:nvPr/>
          </p:nvCxnSpPr>
          <p:spPr>
            <a:xfrm rot="5400000" flipH="1" flipV="1">
              <a:off x="11574683" y="5038654"/>
              <a:ext cx="738556" cy="4960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52" idx="0"/>
              <a:endCxn id="251" idx="2"/>
            </p:cNvCxnSpPr>
            <p:nvPr/>
          </p:nvCxnSpPr>
          <p:spPr>
            <a:xfrm rot="16200000" flipV="1">
              <a:off x="12031883" y="5077533"/>
              <a:ext cx="738556" cy="4183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5" name="Picture 25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1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56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296121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57" name="Picture 256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98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58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105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59" name="Straight Connector 258"/>
            <p:cNvCxnSpPr>
              <a:stCxn id="256" idx="0"/>
              <a:endCxn id="257" idx="2"/>
            </p:cNvCxnSpPr>
            <p:nvPr/>
          </p:nvCxnSpPr>
          <p:spPr>
            <a:xfrm rot="5400000" flipH="1" flipV="1">
              <a:off x="13517781" y="5076756"/>
              <a:ext cx="738556" cy="419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258" idx="0"/>
              <a:endCxn id="257" idx="2"/>
            </p:cNvCxnSpPr>
            <p:nvPr/>
          </p:nvCxnSpPr>
          <p:spPr>
            <a:xfrm rot="16200000" flipV="1">
              <a:off x="13974982" y="5039433"/>
              <a:ext cx="738556" cy="494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1" name="Picture 26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98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62" name="Straight Connector 261"/>
            <p:cNvCxnSpPr>
              <a:stCxn id="251" idx="0"/>
              <a:endCxn id="255" idx="2"/>
            </p:cNvCxnSpPr>
            <p:nvPr/>
          </p:nvCxnSpPr>
          <p:spPr>
            <a:xfrm rot="5400000" flipH="1" flipV="1">
              <a:off x="11711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>
              <a:stCxn id="257" idx="0"/>
              <a:endCxn id="255" idx="2"/>
            </p:cNvCxnSpPr>
            <p:nvPr/>
          </p:nvCxnSpPr>
          <p:spPr>
            <a:xfrm rot="16200000" flipV="1">
              <a:off x="12664418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stCxn id="251" idx="0"/>
              <a:endCxn id="261" idx="2"/>
            </p:cNvCxnSpPr>
            <p:nvPr/>
          </p:nvCxnSpPr>
          <p:spPr>
            <a:xfrm rot="5400000" flipH="1" flipV="1">
              <a:off x="12664418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57" idx="0"/>
              <a:endCxn id="261" idx="2"/>
            </p:cNvCxnSpPr>
            <p:nvPr/>
          </p:nvCxnSpPr>
          <p:spPr>
            <a:xfrm rot="5400000" flipH="1" flipV="1">
              <a:off x="13616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6" name="Picture 265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6522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67" name="Picture 266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8322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68" name="Picture 26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2523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69" name="Picture 26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24322" y="624626"/>
              <a:ext cx="914398" cy="259036"/>
            </a:xfrm>
            <a:prstGeom prst="rect">
              <a:avLst/>
            </a:prstGeom>
            <a:effectLst/>
          </p:spPr>
        </p:pic>
        <p:cxnSp>
          <p:nvCxnSpPr>
            <p:cNvPr id="270" name="Straight Connector 269"/>
            <p:cNvCxnSpPr>
              <a:stCxn id="207" idx="0"/>
              <a:endCxn id="266" idx="2"/>
            </p:cNvCxnSpPr>
            <p:nvPr/>
          </p:nvCxnSpPr>
          <p:spPr>
            <a:xfrm rot="5400000" flipH="1" flipV="1">
              <a:off x="-1182899" y="542562"/>
              <a:ext cx="2555519" cy="323772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stCxn id="229" idx="0"/>
              <a:endCxn id="266" idx="2"/>
            </p:cNvCxnSpPr>
            <p:nvPr/>
          </p:nvCxnSpPr>
          <p:spPr>
            <a:xfrm rot="16200000" flipV="1">
              <a:off x="2055603" y="541782"/>
              <a:ext cx="2555519" cy="32392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>
              <a:stCxn id="245" idx="0"/>
              <a:endCxn id="266" idx="2"/>
            </p:cNvCxnSpPr>
            <p:nvPr/>
          </p:nvCxnSpPr>
          <p:spPr>
            <a:xfrm rot="16200000" flipV="1">
              <a:off x="4341602" y="-1744217"/>
              <a:ext cx="2555519" cy="781127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>
              <a:stCxn id="255" idx="0"/>
              <a:endCxn id="266" idx="2"/>
            </p:cNvCxnSpPr>
            <p:nvPr/>
          </p:nvCxnSpPr>
          <p:spPr>
            <a:xfrm rot="16200000" flipV="1">
              <a:off x="5675102" y="-3077717"/>
              <a:ext cx="2555519" cy="10478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>
              <a:stCxn id="207" idx="0"/>
              <a:endCxn id="267" idx="2"/>
            </p:cNvCxnSpPr>
            <p:nvPr/>
          </p:nvCxnSpPr>
          <p:spPr>
            <a:xfrm rot="5400000" flipH="1" flipV="1">
              <a:off x="303001" y="-943338"/>
              <a:ext cx="2555519" cy="62095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>
              <a:stCxn id="223" idx="0"/>
              <a:endCxn id="267" idx="2"/>
            </p:cNvCxnSpPr>
            <p:nvPr/>
          </p:nvCxnSpPr>
          <p:spPr>
            <a:xfrm rot="5400000" flipH="1" flipV="1">
              <a:off x="2589001" y="1342663"/>
              <a:ext cx="2555520" cy="1637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>
              <a:stCxn id="245" idx="0"/>
              <a:endCxn id="267" idx="2"/>
            </p:cNvCxnSpPr>
            <p:nvPr/>
          </p:nvCxnSpPr>
          <p:spPr>
            <a:xfrm rot="16200000" flipV="1">
              <a:off x="5827502" y="-258318"/>
              <a:ext cx="2555519" cy="4839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>
              <a:stCxn id="261" idx="0"/>
              <a:endCxn id="267" idx="2"/>
            </p:cNvCxnSpPr>
            <p:nvPr/>
          </p:nvCxnSpPr>
          <p:spPr>
            <a:xfrm rot="16200000" flipV="1">
              <a:off x="8113502" y="-2544317"/>
              <a:ext cx="2555519" cy="94114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stCxn id="213" idx="0"/>
              <a:endCxn id="268" idx="2"/>
            </p:cNvCxnSpPr>
            <p:nvPr/>
          </p:nvCxnSpPr>
          <p:spPr>
            <a:xfrm rot="5400000" flipH="1" flipV="1">
              <a:off x="2817601" y="-1552939"/>
              <a:ext cx="2555519" cy="7428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stCxn id="223" idx="0"/>
              <a:endCxn id="268" idx="2"/>
            </p:cNvCxnSpPr>
            <p:nvPr/>
          </p:nvCxnSpPr>
          <p:spPr>
            <a:xfrm rot="5400000" flipH="1" flipV="1">
              <a:off x="4151101" y="-219439"/>
              <a:ext cx="2555519" cy="4761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>
              <a:stCxn id="239" idx="0"/>
              <a:endCxn id="268" idx="2"/>
            </p:cNvCxnSpPr>
            <p:nvPr/>
          </p:nvCxnSpPr>
          <p:spPr>
            <a:xfrm rot="5400000" flipH="1" flipV="1">
              <a:off x="6437101" y="2066561"/>
              <a:ext cx="2555519" cy="1897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>
              <a:stCxn id="261" idx="0"/>
              <a:endCxn id="268" idx="2"/>
            </p:cNvCxnSpPr>
            <p:nvPr/>
          </p:nvCxnSpPr>
          <p:spPr>
            <a:xfrm rot="16200000" flipV="1">
              <a:off x="9675602" y="-982217"/>
              <a:ext cx="2555519" cy="6287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>
              <a:stCxn id="213" idx="0"/>
              <a:endCxn id="269" idx="2"/>
            </p:cNvCxnSpPr>
            <p:nvPr/>
          </p:nvCxnSpPr>
          <p:spPr>
            <a:xfrm rot="5400000" flipH="1" flipV="1">
              <a:off x="4303501" y="-3038838"/>
              <a:ext cx="2555519" cy="10400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29" idx="0"/>
              <a:endCxn id="269" idx="2"/>
            </p:cNvCxnSpPr>
            <p:nvPr/>
          </p:nvCxnSpPr>
          <p:spPr>
            <a:xfrm rot="5400000" flipH="1" flipV="1">
              <a:off x="6589501" y="-752839"/>
              <a:ext cx="2555519" cy="5828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39" idx="0"/>
              <a:endCxn id="269" idx="2"/>
            </p:cNvCxnSpPr>
            <p:nvPr/>
          </p:nvCxnSpPr>
          <p:spPr>
            <a:xfrm rot="5400000" flipH="1" flipV="1">
              <a:off x="7923000" y="580661"/>
              <a:ext cx="2555519" cy="3161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>
              <a:stCxn id="255" idx="0"/>
              <a:endCxn id="269" idx="2"/>
            </p:cNvCxnSpPr>
            <p:nvPr/>
          </p:nvCxnSpPr>
          <p:spPr>
            <a:xfrm rot="16200000" flipV="1">
              <a:off x="10209002" y="1456182"/>
              <a:ext cx="2555519" cy="1410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by </a:t>
            </a:r>
            <a:r>
              <a:rPr lang="en-US" i="1" dirty="0" smtClean="0"/>
              <a:t>proactively </a:t>
            </a:r>
            <a:r>
              <a:rPr lang="en-US" dirty="0" smtClean="0"/>
              <a:t>splitting flows</a:t>
            </a:r>
            <a:endParaRPr lang="en-US" i="1" dirty="0"/>
          </a:p>
        </p:txBody>
      </p:sp>
      <p:sp>
        <p:nvSpPr>
          <p:cNvPr id="286" name="TextBox 285"/>
          <p:cNvSpPr txBox="1"/>
          <p:nvPr/>
        </p:nvSpPr>
        <p:spPr>
          <a:xfrm>
            <a:off x="252605" y="612994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A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2584562" y="612994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B</a:t>
            </a:r>
          </a:p>
        </p:txBody>
      </p:sp>
      <p:cxnSp>
        <p:nvCxnSpPr>
          <p:cNvPr id="322" name="Straight Connector 321"/>
          <p:cNvCxnSpPr/>
          <p:nvPr/>
        </p:nvCxnSpPr>
        <p:spPr>
          <a:xfrm rot="5400000" flipH="1" flipV="1">
            <a:off x="275358" y="5432001"/>
            <a:ext cx="447312" cy="269629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 flipH="1" flipV="1">
            <a:off x="4901344" y="5441591"/>
            <a:ext cx="447312" cy="250448"/>
          </a:xfrm>
          <a:prstGeom prst="line">
            <a:avLst/>
          </a:prstGeom>
          <a:ln w="920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889230" y="6130725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C</a:t>
            </a:r>
            <a:endParaRPr lang="en-US" sz="2400" b="1" dirty="0">
              <a:latin typeface="Calibri"/>
              <a:cs typeface="Calibri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 rot="16200000" flipV="1">
            <a:off x="2823967" y="5461219"/>
            <a:ext cx="447312" cy="211192"/>
          </a:xfrm>
          <a:prstGeom prst="line">
            <a:avLst/>
          </a:prstGeom>
          <a:ln w="920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3575505" y="613301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D</a:t>
            </a:r>
            <a:endParaRPr lang="en-US" sz="2400" b="1" dirty="0">
              <a:latin typeface="Calibri"/>
              <a:cs typeface="Calibri"/>
            </a:endParaRPr>
          </a:p>
        </p:txBody>
      </p:sp>
      <p:cxnSp>
        <p:nvCxnSpPr>
          <p:cNvPr id="115" name="Straight Connector 114"/>
          <p:cNvCxnSpPr>
            <a:stCxn id="235" idx="0"/>
            <a:endCxn id="245" idx="2"/>
          </p:cNvCxnSpPr>
          <p:nvPr/>
        </p:nvCxnSpPr>
        <p:spPr>
          <a:xfrm flipV="1">
            <a:off x="5250224" y="4604742"/>
            <a:ext cx="961748" cy="581530"/>
          </a:xfrm>
          <a:prstGeom prst="line">
            <a:avLst/>
          </a:prstGeom>
          <a:ln w="539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2891227" y="4592042"/>
            <a:ext cx="961748" cy="581530"/>
          </a:xfrm>
          <a:prstGeom prst="line">
            <a:avLst/>
          </a:prstGeom>
          <a:ln w="539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054750" y="612994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E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045693" y="613301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F</a:t>
            </a:r>
            <a:endParaRPr lang="en-US" sz="2400" b="1" dirty="0">
              <a:latin typeface="Calibri"/>
              <a:cs typeface="Calibri"/>
            </a:endParaRPr>
          </a:p>
        </p:txBody>
      </p:sp>
      <p:cxnSp>
        <p:nvCxnSpPr>
          <p:cNvPr id="121" name="Straight Connector 120"/>
          <p:cNvCxnSpPr>
            <a:stCxn id="207" idx="0"/>
            <a:endCxn id="266" idx="2"/>
          </p:cNvCxnSpPr>
          <p:nvPr/>
        </p:nvCxnSpPr>
        <p:spPr>
          <a:xfrm flipV="1">
            <a:off x="633830" y="2900087"/>
            <a:ext cx="1634579" cy="1547769"/>
          </a:xfrm>
          <a:prstGeom prst="line">
            <a:avLst/>
          </a:prstGeom>
          <a:ln w="38100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213" idx="2"/>
            <a:endCxn id="203" idx="0"/>
          </p:cNvCxnSpPr>
          <p:nvPr/>
        </p:nvCxnSpPr>
        <p:spPr>
          <a:xfrm flipH="1">
            <a:off x="633830" y="4604742"/>
            <a:ext cx="961748" cy="581530"/>
          </a:xfrm>
          <a:prstGeom prst="line">
            <a:avLst/>
          </a:prstGeom>
          <a:ln w="539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207" idx="2"/>
            <a:endCxn id="203" idx="0"/>
          </p:cNvCxnSpPr>
          <p:nvPr/>
        </p:nvCxnSpPr>
        <p:spPr>
          <a:xfrm>
            <a:off x="633830" y="4604742"/>
            <a:ext cx="0" cy="581530"/>
          </a:xfrm>
          <a:prstGeom prst="line">
            <a:avLst/>
          </a:prstGeom>
          <a:ln w="539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207" idx="0"/>
            <a:endCxn id="267" idx="2"/>
          </p:cNvCxnSpPr>
          <p:nvPr/>
        </p:nvCxnSpPr>
        <p:spPr>
          <a:xfrm flipV="1">
            <a:off x="633830" y="2900087"/>
            <a:ext cx="3134907" cy="1547769"/>
          </a:xfrm>
          <a:prstGeom prst="line">
            <a:avLst/>
          </a:prstGeom>
          <a:ln w="38100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213" idx="0"/>
            <a:endCxn id="268" idx="2"/>
          </p:cNvCxnSpPr>
          <p:nvPr/>
        </p:nvCxnSpPr>
        <p:spPr>
          <a:xfrm flipV="1">
            <a:off x="1595578" y="2900087"/>
            <a:ext cx="3750427" cy="1547769"/>
          </a:xfrm>
          <a:prstGeom prst="line">
            <a:avLst/>
          </a:prstGeom>
          <a:ln w="38100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213" idx="0"/>
            <a:endCxn id="269" idx="2"/>
          </p:cNvCxnSpPr>
          <p:nvPr/>
        </p:nvCxnSpPr>
        <p:spPr>
          <a:xfrm flipV="1">
            <a:off x="1595578" y="2900087"/>
            <a:ext cx="5250754" cy="1547769"/>
          </a:xfrm>
          <a:prstGeom prst="line">
            <a:avLst/>
          </a:prstGeom>
          <a:ln w="38100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235" idx="0"/>
            <a:endCxn id="239" idx="2"/>
          </p:cNvCxnSpPr>
          <p:nvPr/>
        </p:nvCxnSpPr>
        <p:spPr>
          <a:xfrm flipH="1" flipV="1">
            <a:off x="5250222" y="4604742"/>
            <a:ext cx="2" cy="581530"/>
          </a:xfrm>
          <a:prstGeom prst="line">
            <a:avLst/>
          </a:prstGeom>
          <a:ln w="539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239" idx="0"/>
            <a:endCxn id="269" idx="2"/>
          </p:cNvCxnSpPr>
          <p:nvPr/>
        </p:nvCxnSpPr>
        <p:spPr>
          <a:xfrm flipV="1">
            <a:off x="5250222" y="2900087"/>
            <a:ext cx="1596110" cy="1547769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239" idx="0"/>
            <a:endCxn id="268" idx="2"/>
          </p:cNvCxnSpPr>
          <p:nvPr/>
        </p:nvCxnSpPr>
        <p:spPr>
          <a:xfrm flipV="1">
            <a:off x="5250222" y="2900087"/>
            <a:ext cx="95783" cy="1547769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245" idx="0"/>
            <a:endCxn id="266" idx="2"/>
          </p:cNvCxnSpPr>
          <p:nvPr/>
        </p:nvCxnSpPr>
        <p:spPr>
          <a:xfrm flipH="1" flipV="1">
            <a:off x="2268409" y="2900087"/>
            <a:ext cx="3943563" cy="1547769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245" idx="0"/>
            <a:endCxn id="267" idx="2"/>
          </p:cNvCxnSpPr>
          <p:nvPr/>
        </p:nvCxnSpPr>
        <p:spPr>
          <a:xfrm flipH="1" flipV="1">
            <a:off x="3768737" y="2900087"/>
            <a:ext cx="2443235" cy="1547769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 flipV="1">
            <a:off x="2913525" y="4604742"/>
            <a:ext cx="1" cy="581530"/>
          </a:xfrm>
          <a:prstGeom prst="line">
            <a:avLst/>
          </a:prstGeom>
          <a:ln w="539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 flipV="1">
            <a:off x="3000651" y="4604742"/>
            <a:ext cx="961749" cy="581530"/>
          </a:xfrm>
          <a:prstGeom prst="line">
            <a:avLst/>
          </a:prstGeom>
          <a:ln w="539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V="1">
            <a:off x="3925425" y="4604742"/>
            <a:ext cx="0" cy="581530"/>
          </a:xfrm>
          <a:prstGeom prst="line">
            <a:avLst/>
          </a:prstGeom>
          <a:ln w="539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226" idx="0"/>
            <a:endCxn id="225" idx="2"/>
          </p:cNvCxnSpPr>
          <p:nvPr/>
        </p:nvCxnSpPr>
        <p:spPr>
          <a:xfrm flipH="1" flipV="1">
            <a:off x="3903775" y="5343159"/>
            <a:ext cx="249662" cy="447312"/>
          </a:xfrm>
          <a:prstGeom prst="line">
            <a:avLst/>
          </a:prstGeom>
          <a:ln w="920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stCxn id="224" idx="0"/>
            <a:endCxn id="225" idx="2"/>
          </p:cNvCxnSpPr>
          <p:nvPr/>
        </p:nvCxnSpPr>
        <p:spPr>
          <a:xfrm flipV="1">
            <a:off x="3691799" y="5343159"/>
            <a:ext cx="211976" cy="447312"/>
          </a:xfrm>
          <a:prstGeom prst="line">
            <a:avLst/>
          </a:prstGeom>
          <a:ln w="920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218" idx="0"/>
            <a:endCxn id="219" idx="2"/>
          </p:cNvCxnSpPr>
          <p:nvPr/>
        </p:nvCxnSpPr>
        <p:spPr>
          <a:xfrm flipV="1">
            <a:off x="2691580" y="5343159"/>
            <a:ext cx="250447" cy="447312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V="1">
            <a:off x="2897576" y="2900087"/>
            <a:ext cx="2403979" cy="1547769"/>
          </a:xfrm>
          <a:prstGeom prst="line">
            <a:avLst/>
          </a:prstGeom>
          <a:ln w="38100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flipV="1">
            <a:off x="3973625" y="2887387"/>
            <a:ext cx="2942557" cy="1547769"/>
          </a:xfrm>
          <a:prstGeom prst="line">
            <a:avLst/>
          </a:prstGeom>
          <a:ln w="38100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H="1" flipV="1">
            <a:off x="2287459" y="2887387"/>
            <a:ext cx="1635366" cy="1547769"/>
          </a:xfrm>
          <a:prstGeom prst="line">
            <a:avLst/>
          </a:prstGeom>
          <a:ln w="38100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V="1">
            <a:off x="2967426" y="2900087"/>
            <a:ext cx="826711" cy="1547769"/>
          </a:xfrm>
          <a:prstGeom prst="line">
            <a:avLst/>
          </a:prstGeom>
          <a:ln w="38100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H="1" flipV="1">
            <a:off x="2243009" y="2900087"/>
            <a:ext cx="1635366" cy="1547769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flipV="1">
            <a:off x="2922976" y="2893737"/>
            <a:ext cx="826711" cy="1547769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2986476" y="2900087"/>
            <a:ext cx="2403979" cy="1547769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flipV="1">
            <a:off x="3878375" y="2887387"/>
            <a:ext cx="2942557" cy="1547769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 flipH="1" flipV="1">
            <a:off x="2889250" y="4604742"/>
            <a:ext cx="961749" cy="581530"/>
          </a:xfrm>
          <a:prstGeom prst="line">
            <a:avLst/>
          </a:prstGeom>
          <a:ln w="539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 flipV="1">
            <a:off x="3873500" y="4604742"/>
            <a:ext cx="0" cy="581530"/>
          </a:xfrm>
          <a:prstGeom prst="line">
            <a:avLst/>
          </a:prstGeom>
          <a:ln w="539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 flipH="1">
            <a:off x="3007002" y="4598392"/>
            <a:ext cx="961748" cy="581530"/>
          </a:xfrm>
          <a:prstGeom prst="line">
            <a:avLst/>
          </a:prstGeom>
          <a:ln w="539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2971800" y="4604742"/>
            <a:ext cx="1" cy="581530"/>
          </a:xfrm>
          <a:prstGeom prst="line">
            <a:avLst/>
          </a:prstGeom>
          <a:ln w="539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Oval 310"/>
          <p:cNvSpPr/>
          <p:nvPr/>
        </p:nvSpPr>
        <p:spPr>
          <a:xfrm>
            <a:off x="3551500" y="5151700"/>
            <a:ext cx="727275" cy="8681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2" name="Oval 311"/>
          <p:cNvSpPr/>
          <p:nvPr/>
        </p:nvSpPr>
        <p:spPr>
          <a:xfrm rot="1426778">
            <a:off x="2523497" y="5115649"/>
            <a:ext cx="545611" cy="9144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 animBg="1"/>
      <p:bldP spid="3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0"/>
          <p:cNvGrpSpPr/>
          <p:nvPr/>
        </p:nvGrpSpPr>
        <p:grpSpPr>
          <a:xfrm>
            <a:off x="171850" y="2743200"/>
            <a:ext cx="8790330" cy="3458396"/>
            <a:chOff x="-2439075" y="624626"/>
            <a:chExt cx="17411597" cy="5710154"/>
          </a:xfrm>
        </p:grpSpPr>
        <p:pic>
          <p:nvPicPr>
            <p:cNvPr id="202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439075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03" name="Picture 202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981199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04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486678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05" name="Straight Connector 204"/>
            <p:cNvCxnSpPr>
              <a:stCxn id="202" idx="0"/>
              <a:endCxn id="203" idx="2"/>
            </p:cNvCxnSpPr>
            <p:nvPr/>
          </p:nvCxnSpPr>
          <p:spPr>
            <a:xfrm rot="5400000" flipH="1" flipV="1">
              <a:off x="-2160317" y="5019658"/>
              <a:ext cx="738556" cy="53407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04" idx="0"/>
              <a:endCxn id="203" idx="2"/>
            </p:cNvCxnSpPr>
            <p:nvPr/>
          </p:nvCxnSpPr>
          <p:spPr>
            <a:xfrm rot="16200000" flipV="1">
              <a:off x="-1684119" y="5077533"/>
              <a:ext cx="738556" cy="418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7" name="Picture 206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981199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08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9878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09" name="Picture 20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1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45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11" name="Straight Connector 210"/>
            <p:cNvCxnSpPr>
              <a:stCxn id="208" idx="0"/>
              <a:endCxn id="209" idx="2"/>
            </p:cNvCxnSpPr>
            <p:nvPr/>
          </p:nvCxnSpPr>
          <p:spPr>
            <a:xfrm rot="5400000" flipH="1" flipV="1">
              <a:off x="-198219" y="5076756"/>
              <a:ext cx="738556" cy="419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210" idx="0"/>
              <a:endCxn id="209" idx="2"/>
            </p:cNvCxnSpPr>
            <p:nvPr/>
          </p:nvCxnSpPr>
          <p:spPr>
            <a:xfrm rot="16200000" flipV="1">
              <a:off x="258982" y="5039431"/>
              <a:ext cx="738556" cy="4945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3" name="Picture 212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14" name="Straight Connector 213"/>
            <p:cNvCxnSpPr>
              <a:stCxn id="203" idx="0"/>
              <a:endCxn id="207" idx="2"/>
            </p:cNvCxnSpPr>
            <p:nvPr/>
          </p:nvCxnSpPr>
          <p:spPr>
            <a:xfrm rot="5400000" flipH="1" flipV="1">
              <a:off x="-2004082" y="4178298"/>
              <a:ext cx="96016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209" idx="0"/>
              <a:endCxn id="207" idx="2"/>
            </p:cNvCxnSpPr>
            <p:nvPr/>
          </p:nvCxnSpPr>
          <p:spPr>
            <a:xfrm rot="16200000" flipV="1">
              <a:off x="-1051585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03" idx="0"/>
              <a:endCxn id="213" idx="2"/>
            </p:cNvCxnSpPr>
            <p:nvPr/>
          </p:nvCxnSpPr>
          <p:spPr>
            <a:xfrm rot="5400000" flipH="1" flipV="1">
              <a:off x="-1051585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>
              <a:stCxn id="209" idx="0"/>
              <a:endCxn id="213" idx="2"/>
            </p:cNvCxnSpPr>
            <p:nvPr/>
          </p:nvCxnSpPr>
          <p:spPr>
            <a:xfrm rot="5400000" flipH="1" flipV="1">
              <a:off x="-99082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8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70923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19" name="Picture 21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4658380"/>
              <a:ext cx="914399" cy="259036"/>
            </a:xfrm>
            <a:prstGeom prst="rect">
              <a:avLst/>
            </a:prstGeom>
            <a:effectLst/>
          </p:spPr>
        </p:pic>
        <p:pic>
          <p:nvPicPr>
            <p:cNvPr id="22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85323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21" name="Straight Connector 220"/>
            <p:cNvCxnSpPr>
              <a:stCxn id="218" idx="0"/>
              <a:endCxn id="219" idx="2"/>
            </p:cNvCxnSpPr>
            <p:nvPr/>
          </p:nvCxnSpPr>
          <p:spPr>
            <a:xfrm rot="5400000" flipH="1" flipV="1">
              <a:off x="2430681" y="5038656"/>
              <a:ext cx="738556" cy="4960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220" idx="0"/>
              <a:endCxn id="219" idx="2"/>
            </p:cNvCxnSpPr>
            <p:nvPr/>
          </p:nvCxnSpPr>
          <p:spPr>
            <a:xfrm rot="16200000" flipV="1">
              <a:off x="2887884" y="5077531"/>
              <a:ext cx="738556" cy="418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3" name="Picture 222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24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52123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25" name="Picture 22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26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65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27" name="Straight Connector 226"/>
            <p:cNvCxnSpPr>
              <a:stCxn id="224" idx="0"/>
              <a:endCxn id="225" idx="2"/>
            </p:cNvCxnSpPr>
            <p:nvPr/>
          </p:nvCxnSpPr>
          <p:spPr>
            <a:xfrm rot="5400000" flipH="1" flipV="1">
              <a:off x="4373782" y="5076756"/>
              <a:ext cx="738556" cy="4198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26" idx="0"/>
              <a:endCxn id="225" idx="2"/>
            </p:cNvCxnSpPr>
            <p:nvPr/>
          </p:nvCxnSpPr>
          <p:spPr>
            <a:xfrm rot="16200000" flipV="1">
              <a:off x="4830980" y="5039433"/>
              <a:ext cx="738556" cy="494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9" name="Picture 22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30" name="Straight Connector 229"/>
            <p:cNvCxnSpPr>
              <a:stCxn id="219" idx="0"/>
              <a:endCxn id="223" idx="2"/>
            </p:cNvCxnSpPr>
            <p:nvPr/>
          </p:nvCxnSpPr>
          <p:spPr>
            <a:xfrm rot="5400000" flipH="1" flipV="1">
              <a:off x="2567919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25" idx="0"/>
              <a:endCxn id="223" idx="2"/>
            </p:cNvCxnSpPr>
            <p:nvPr/>
          </p:nvCxnSpPr>
          <p:spPr>
            <a:xfrm rot="16200000" flipV="1">
              <a:off x="3520416" y="3225797"/>
              <a:ext cx="960164" cy="1905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19" idx="0"/>
              <a:endCxn id="229" idx="2"/>
            </p:cNvCxnSpPr>
            <p:nvPr/>
          </p:nvCxnSpPr>
          <p:spPr>
            <a:xfrm rot="5400000" flipH="1" flipV="1">
              <a:off x="3520416" y="3225798"/>
              <a:ext cx="960164" cy="19049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25" idx="0"/>
              <a:endCxn id="229" idx="2"/>
            </p:cNvCxnSpPr>
            <p:nvPr/>
          </p:nvCxnSpPr>
          <p:spPr>
            <a:xfrm rot="5400000" flipH="1" flipV="1">
              <a:off x="4472918" y="4178298"/>
              <a:ext cx="96016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4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42922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35" name="Picture 23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800" y="4658380"/>
              <a:ext cx="914399" cy="259036"/>
            </a:xfrm>
            <a:prstGeom prst="rect">
              <a:avLst/>
            </a:prstGeom>
            <a:effectLst/>
          </p:spPr>
        </p:pic>
        <p:pic>
          <p:nvPicPr>
            <p:cNvPr id="236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573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37" name="Straight Connector 236"/>
            <p:cNvCxnSpPr>
              <a:stCxn id="234" idx="0"/>
              <a:endCxn id="235" idx="2"/>
            </p:cNvCxnSpPr>
            <p:nvPr/>
          </p:nvCxnSpPr>
          <p:spPr>
            <a:xfrm rot="5400000" flipH="1" flipV="1">
              <a:off x="7002682" y="5038656"/>
              <a:ext cx="738556" cy="4960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36" idx="0"/>
              <a:endCxn id="235" idx="2"/>
            </p:cNvCxnSpPr>
            <p:nvPr/>
          </p:nvCxnSpPr>
          <p:spPr>
            <a:xfrm rot="16200000" flipV="1">
              <a:off x="7459882" y="5077533"/>
              <a:ext cx="738556" cy="418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9" name="Picture 23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799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4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24122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41" name="Picture 24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7801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42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385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43" name="Straight Connector 242"/>
            <p:cNvCxnSpPr>
              <a:stCxn id="240" idx="0"/>
              <a:endCxn id="241" idx="2"/>
            </p:cNvCxnSpPr>
            <p:nvPr/>
          </p:nvCxnSpPr>
          <p:spPr>
            <a:xfrm rot="5400000" flipH="1" flipV="1">
              <a:off x="8945781" y="5076756"/>
              <a:ext cx="738556" cy="419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42" idx="0"/>
              <a:endCxn id="241" idx="2"/>
            </p:cNvCxnSpPr>
            <p:nvPr/>
          </p:nvCxnSpPr>
          <p:spPr>
            <a:xfrm rot="16200000" flipV="1">
              <a:off x="9402983" y="5039431"/>
              <a:ext cx="738556" cy="4945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5" name="Picture 24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7801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46" name="Straight Connector 245"/>
            <p:cNvCxnSpPr>
              <a:stCxn id="235" idx="0"/>
              <a:endCxn id="239" idx="2"/>
            </p:cNvCxnSpPr>
            <p:nvPr/>
          </p:nvCxnSpPr>
          <p:spPr>
            <a:xfrm rot="5400000" flipH="1" flipV="1">
              <a:off x="7139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41" idx="0"/>
              <a:endCxn id="239" idx="2"/>
            </p:cNvCxnSpPr>
            <p:nvPr/>
          </p:nvCxnSpPr>
          <p:spPr>
            <a:xfrm rot="16200000" flipV="1">
              <a:off x="8092417" y="3225797"/>
              <a:ext cx="960164" cy="1905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35" idx="0"/>
              <a:endCxn id="245" idx="2"/>
            </p:cNvCxnSpPr>
            <p:nvPr/>
          </p:nvCxnSpPr>
          <p:spPr>
            <a:xfrm rot="5400000" flipH="1" flipV="1">
              <a:off x="8092417" y="3225798"/>
              <a:ext cx="960164" cy="19049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41" idx="0"/>
              <a:endCxn id="245" idx="2"/>
            </p:cNvCxnSpPr>
            <p:nvPr/>
          </p:nvCxnSpPr>
          <p:spPr>
            <a:xfrm rot="5400000" flipH="1" flipV="1">
              <a:off x="9044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14921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51" name="Picture 25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1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52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293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53" name="Straight Connector 252"/>
            <p:cNvCxnSpPr>
              <a:stCxn id="250" idx="0"/>
              <a:endCxn id="251" idx="2"/>
            </p:cNvCxnSpPr>
            <p:nvPr/>
          </p:nvCxnSpPr>
          <p:spPr>
            <a:xfrm rot="5400000" flipH="1" flipV="1">
              <a:off x="11574683" y="5038654"/>
              <a:ext cx="738556" cy="4960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52" idx="0"/>
              <a:endCxn id="251" idx="2"/>
            </p:cNvCxnSpPr>
            <p:nvPr/>
          </p:nvCxnSpPr>
          <p:spPr>
            <a:xfrm rot="16200000" flipV="1">
              <a:off x="12031883" y="5077533"/>
              <a:ext cx="738556" cy="4183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5" name="Picture 25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1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56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296121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57" name="Picture 256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98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58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105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59" name="Straight Connector 258"/>
            <p:cNvCxnSpPr>
              <a:stCxn id="256" idx="0"/>
              <a:endCxn id="257" idx="2"/>
            </p:cNvCxnSpPr>
            <p:nvPr/>
          </p:nvCxnSpPr>
          <p:spPr>
            <a:xfrm rot="5400000" flipH="1" flipV="1">
              <a:off x="13517781" y="5076756"/>
              <a:ext cx="738556" cy="419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258" idx="0"/>
              <a:endCxn id="257" idx="2"/>
            </p:cNvCxnSpPr>
            <p:nvPr/>
          </p:nvCxnSpPr>
          <p:spPr>
            <a:xfrm rot="16200000" flipV="1">
              <a:off x="13974982" y="5039433"/>
              <a:ext cx="738556" cy="494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1" name="Picture 26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98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62" name="Straight Connector 261"/>
            <p:cNvCxnSpPr>
              <a:stCxn id="251" idx="0"/>
              <a:endCxn id="255" idx="2"/>
            </p:cNvCxnSpPr>
            <p:nvPr/>
          </p:nvCxnSpPr>
          <p:spPr>
            <a:xfrm rot="5400000" flipH="1" flipV="1">
              <a:off x="11711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>
              <a:stCxn id="257" idx="0"/>
              <a:endCxn id="255" idx="2"/>
            </p:cNvCxnSpPr>
            <p:nvPr/>
          </p:nvCxnSpPr>
          <p:spPr>
            <a:xfrm rot="16200000" flipV="1">
              <a:off x="12664418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stCxn id="251" idx="0"/>
              <a:endCxn id="261" idx="2"/>
            </p:cNvCxnSpPr>
            <p:nvPr/>
          </p:nvCxnSpPr>
          <p:spPr>
            <a:xfrm rot="5400000" flipH="1" flipV="1">
              <a:off x="12664418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57" idx="0"/>
              <a:endCxn id="261" idx="2"/>
            </p:cNvCxnSpPr>
            <p:nvPr/>
          </p:nvCxnSpPr>
          <p:spPr>
            <a:xfrm rot="5400000" flipH="1" flipV="1">
              <a:off x="13616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6" name="Picture 265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6522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67" name="Picture 266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8322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68" name="Picture 26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2523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69" name="Picture 26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24322" y="624626"/>
              <a:ext cx="914398" cy="259036"/>
            </a:xfrm>
            <a:prstGeom prst="rect">
              <a:avLst/>
            </a:prstGeom>
            <a:effectLst/>
          </p:spPr>
        </p:pic>
        <p:cxnSp>
          <p:nvCxnSpPr>
            <p:cNvPr id="270" name="Straight Connector 269"/>
            <p:cNvCxnSpPr>
              <a:stCxn id="207" idx="0"/>
              <a:endCxn id="266" idx="2"/>
            </p:cNvCxnSpPr>
            <p:nvPr/>
          </p:nvCxnSpPr>
          <p:spPr>
            <a:xfrm rot="5400000" flipH="1" flipV="1">
              <a:off x="-1182899" y="542562"/>
              <a:ext cx="2555519" cy="323772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stCxn id="229" idx="0"/>
              <a:endCxn id="266" idx="2"/>
            </p:cNvCxnSpPr>
            <p:nvPr/>
          </p:nvCxnSpPr>
          <p:spPr>
            <a:xfrm rot="16200000" flipV="1">
              <a:off x="2055603" y="541782"/>
              <a:ext cx="2555519" cy="32392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>
              <a:stCxn id="245" idx="0"/>
              <a:endCxn id="266" idx="2"/>
            </p:cNvCxnSpPr>
            <p:nvPr/>
          </p:nvCxnSpPr>
          <p:spPr>
            <a:xfrm rot="16200000" flipV="1">
              <a:off x="4341602" y="-1744217"/>
              <a:ext cx="2555519" cy="781127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>
              <a:stCxn id="255" idx="0"/>
              <a:endCxn id="266" idx="2"/>
            </p:cNvCxnSpPr>
            <p:nvPr/>
          </p:nvCxnSpPr>
          <p:spPr>
            <a:xfrm rot="16200000" flipV="1">
              <a:off x="5675102" y="-3077717"/>
              <a:ext cx="2555519" cy="10478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>
              <a:stCxn id="207" idx="0"/>
              <a:endCxn id="267" idx="2"/>
            </p:cNvCxnSpPr>
            <p:nvPr/>
          </p:nvCxnSpPr>
          <p:spPr>
            <a:xfrm rot="5400000" flipH="1" flipV="1">
              <a:off x="303001" y="-943338"/>
              <a:ext cx="2555519" cy="62095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>
              <a:stCxn id="223" idx="0"/>
              <a:endCxn id="267" idx="2"/>
            </p:cNvCxnSpPr>
            <p:nvPr/>
          </p:nvCxnSpPr>
          <p:spPr>
            <a:xfrm rot="5400000" flipH="1" flipV="1">
              <a:off x="2589001" y="1342663"/>
              <a:ext cx="2555520" cy="1637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>
              <a:stCxn id="245" idx="0"/>
              <a:endCxn id="267" idx="2"/>
            </p:cNvCxnSpPr>
            <p:nvPr/>
          </p:nvCxnSpPr>
          <p:spPr>
            <a:xfrm rot="16200000" flipV="1">
              <a:off x="5827502" y="-258318"/>
              <a:ext cx="2555519" cy="4839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>
              <a:stCxn id="261" idx="0"/>
              <a:endCxn id="267" idx="2"/>
            </p:cNvCxnSpPr>
            <p:nvPr/>
          </p:nvCxnSpPr>
          <p:spPr>
            <a:xfrm rot="16200000" flipV="1">
              <a:off x="8113502" y="-2544317"/>
              <a:ext cx="2555519" cy="94114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stCxn id="213" idx="0"/>
              <a:endCxn id="268" idx="2"/>
            </p:cNvCxnSpPr>
            <p:nvPr/>
          </p:nvCxnSpPr>
          <p:spPr>
            <a:xfrm rot="5400000" flipH="1" flipV="1">
              <a:off x="2817601" y="-1552939"/>
              <a:ext cx="2555519" cy="7428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stCxn id="223" idx="0"/>
              <a:endCxn id="268" idx="2"/>
            </p:cNvCxnSpPr>
            <p:nvPr/>
          </p:nvCxnSpPr>
          <p:spPr>
            <a:xfrm rot="5400000" flipH="1" flipV="1">
              <a:off x="4151101" y="-219439"/>
              <a:ext cx="2555519" cy="4761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>
              <a:stCxn id="239" idx="0"/>
              <a:endCxn id="268" idx="2"/>
            </p:cNvCxnSpPr>
            <p:nvPr/>
          </p:nvCxnSpPr>
          <p:spPr>
            <a:xfrm rot="5400000" flipH="1" flipV="1">
              <a:off x="6437101" y="2066561"/>
              <a:ext cx="2555519" cy="1897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>
              <a:stCxn id="261" idx="0"/>
              <a:endCxn id="268" idx="2"/>
            </p:cNvCxnSpPr>
            <p:nvPr/>
          </p:nvCxnSpPr>
          <p:spPr>
            <a:xfrm rot="16200000" flipV="1">
              <a:off x="9675602" y="-982217"/>
              <a:ext cx="2555519" cy="6287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>
              <a:stCxn id="213" idx="0"/>
              <a:endCxn id="269" idx="2"/>
            </p:cNvCxnSpPr>
            <p:nvPr/>
          </p:nvCxnSpPr>
          <p:spPr>
            <a:xfrm rot="5400000" flipH="1" flipV="1">
              <a:off x="4303501" y="-3038838"/>
              <a:ext cx="2555519" cy="10400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29" idx="0"/>
              <a:endCxn id="269" idx="2"/>
            </p:cNvCxnSpPr>
            <p:nvPr/>
          </p:nvCxnSpPr>
          <p:spPr>
            <a:xfrm rot="5400000" flipH="1" flipV="1">
              <a:off x="6589501" y="-752839"/>
              <a:ext cx="2555519" cy="5828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39" idx="0"/>
              <a:endCxn id="269" idx="2"/>
            </p:cNvCxnSpPr>
            <p:nvPr/>
          </p:nvCxnSpPr>
          <p:spPr>
            <a:xfrm rot="5400000" flipH="1" flipV="1">
              <a:off x="7923000" y="580661"/>
              <a:ext cx="2555519" cy="3161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>
              <a:stCxn id="255" idx="0"/>
              <a:endCxn id="269" idx="2"/>
            </p:cNvCxnSpPr>
            <p:nvPr/>
          </p:nvCxnSpPr>
          <p:spPr>
            <a:xfrm rot="16200000" flipV="1">
              <a:off x="10209002" y="1456182"/>
              <a:ext cx="2555519" cy="1410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by </a:t>
            </a:r>
            <a:r>
              <a:rPr lang="en-US" i="1" dirty="0" smtClean="0"/>
              <a:t>proactively </a:t>
            </a:r>
            <a:r>
              <a:rPr lang="en-US" dirty="0" smtClean="0"/>
              <a:t>splitting flows</a:t>
            </a:r>
            <a:endParaRPr lang="en-US" dirty="0"/>
          </a:p>
        </p:txBody>
      </p:sp>
      <p:sp>
        <p:nvSpPr>
          <p:cNvPr id="286" name="TextBox 285"/>
          <p:cNvSpPr txBox="1"/>
          <p:nvPr/>
        </p:nvSpPr>
        <p:spPr>
          <a:xfrm>
            <a:off x="252605" y="612994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A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2584562" y="612994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B</a:t>
            </a:r>
          </a:p>
        </p:txBody>
      </p:sp>
      <p:cxnSp>
        <p:nvCxnSpPr>
          <p:cNvPr id="322" name="Straight Connector 321"/>
          <p:cNvCxnSpPr/>
          <p:nvPr/>
        </p:nvCxnSpPr>
        <p:spPr>
          <a:xfrm rot="5400000" flipH="1" flipV="1">
            <a:off x="275358" y="5432001"/>
            <a:ext cx="447312" cy="269629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 flipH="1" flipV="1">
            <a:off x="4901344" y="5441591"/>
            <a:ext cx="447312" cy="250448"/>
          </a:xfrm>
          <a:prstGeom prst="line">
            <a:avLst/>
          </a:prstGeom>
          <a:ln w="920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889230" y="6130725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C</a:t>
            </a:r>
            <a:endParaRPr lang="en-US" sz="2400" b="1" dirty="0">
              <a:latin typeface="Calibri"/>
              <a:cs typeface="Calibri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 rot="16200000" flipV="1">
            <a:off x="2823967" y="5461219"/>
            <a:ext cx="447312" cy="211192"/>
          </a:xfrm>
          <a:prstGeom prst="line">
            <a:avLst/>
          </a:prstGeom>
          <a:ln w="920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3575505" y="613301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D</a:t>
            </a:r>
            <a:endParaRPr lang="en-US" sz="2400" b="1" dirty="0">
              <a:latin typeface="Calibri"/>
              <a:cs typeface="Calibri"/>
            </a:endParaRPr>
          </a:p>
        </p:txBody>
      </p:sp>
      <p:cxnSp>
        <p:nvCxnSpPr>
          <p:cNvPr id="115" name="Straight Connector 114"/>
          <p:cNvCxnSpPr>
            <a:stCxn id="235" idx="0"/>
            <a:endCxn id="245" idx="2"/>
          </p:cNvCxnSpPr>
          <p:nvPr/>
        </p:nvCxnSpPr>
        <p:spPr>
          <a:xfrm flipV="1">
            <a:off x="5250224" y="4604742"/>
            <a:ext cx="961748" cy="581530"/>
          </a:xfrm>
          <a:prstGeom prst="line">
            <a:avLst/>
          </a:prstGeom>
          <a:ln w="539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2891227" y="4592042"/>
            <a:ext cx="961748" cy="581530"/>
          </a:xfrm>
          <a:prstGeom prst="line">
            <a:avLst/>
          </a:prstGeom>
          <a:ln w="539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054750" y="612994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E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045693" y="613301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F</a:t>
            </a:r>
            <a:endParaRPr lang="en-US" sz="2400" b="1" dirty="0">
              <a:latin typeface="Calibri"/>
              <a:cs typeface="Calibri"/>
            </a:endParaRPr>
          </a:p>
        </p:txBody>
      </p:sp>
      <p:cxnSp>
        <p:nvCxnSpPr>
          <p:cNvPr id="121" name="Straight Connector 120"/>
          <p:cNvCxnSpPr>
            <a:stCxn id="207" idx="0"/>
            <a:endCxn id="266" idx="2"/>
          </p:cNvCxnSpPr>
          <p:nvPr/>
        </p:nvCxnSpPr>
        <p:spPr>
          <a:xfrm flipV="1">
            <a:off x="633830" y="2900087"/>
            <a:ext cx="1634579" cy="1547769"/>
          </a:xfrm>
          <a:prstGeom prst="line">
            <a:avLst/>
          </a:prstGeom>
          <a:ln w="38100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213" idx="2"/>
            <a:endCxn id="203" idx="0"/>
          </p:cNvCxnSpPr>
          <p:nvPr/>
        </p:nvCxnSpPr>
        <p:spPr>
          <a:xfrm flipH="1">
            <a:off x="633830" y="4604742"/>
            <a:ext cx="961748" cy="581530"/>
          </a:xfrm>
          <a:prstGeom prst="line">
            <a:avLst/>
          </a:prstGeom>
          <a:ln w="539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207" idx="2"/>
            <a:endCxn id="203" idx="0"/>
          </p:cNvCxnSpPr>
          <p:nvPr/>
        </p:nvCxnSpPr>
        <p:spPr>
          <a:xfrm>
            <a:off x="633830" y="4604742"/>
            <a:ext cx="0" cy="581530"/>
          </a:xfrm>
          <a:prstGeom prst="line">
            <a:avLst/>
          </a:prstGeom>
          <a:ln w="539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207" idx="0"/>
            <a:endCxn id="267" idx="2"/>
          </p:cNvCxnSpPr>
          <p:nvPr/>
        </p:nvCxnSpPr>
        <p:spPr>
          <a:xfrm flipV="1">
            <a:off x="633830" y="2900087"/>
            <a:ext cx="3134907" cy="1547769"/>
          </a:xfrm>
          <a:prstGeom prst="line">
            <a:avLst/>
          </a:prstGeom>
          <a:ln w="38100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213" idx="0"/>
            <a:endCxn id="268" idx="2"/>
          </p:cNvCxnSpPr>
          <p:nvPr/>
        </p:nvCxnSpPr>
        <p:spPr>
          <a:xfrm flipV="1">
            <a:off x="1595578" y="2900087"/>
            <a:ext cx="3750427" cy="1547769"/>
          </a:xfrm>
          <a:prstGeom prst="line">
            <a:avLst/>
          </a:prstGeom>
          <a:ln w="38100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213" idx="0"/>
            <a:endCxn id="269" idx="2"/>
          </p:cNvCxnSpPr>
          <p:nvPr/>
        </p:nvCxnSpPr>
        <p:spPr>
          <a:xfrm flipV="1">
            <a:off x="1595578" y="2900087"/>
            <a:ext cx="5250754" cy="1547769"/>
          </a:xfrm>
          <a:prstGeom prst="line">
            <a:avLst/>
          </a:prstGeom>
          <a:ln w="38100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235" idx="0"/>
            <a:endCxn id="239" idx="2"/>
          </p:cNvCxnSpPr>
          <p:nvPr/>
        </p:nvCxnSpPr>
        <p:spPr>
          <a:xfrm flipH="1" flipV="1">
            <a:off x="5250222" y="4604742"/>
            <a:ext cx="2" cy="581530"/>
          </a:xfrm>
          <a:prstGeom prst="line">
            <a:avLst/>
          </a:prstGeom>
          <a:ln w="539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239" idx="0"/>
            <a:endCxn id="269" idx="2"/>
          </p:cNvCxnSpPr>
          <p:nvPr/>
        </p:nvCxnSpPr>
        <p:spPr>
          <a:xfrm flipV="1">
            <a:off x="5250222" y="2900087"/>
            <a:ext cx="1596110" cy="1547769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239" idx="0"/>
            <a:endCxn id="268" idx="2"/>
          </p:cNvCxnSpPr>
          <p:nvPr/>
        </p:nvCxnSpPr>
        <p:spPr>
          <a:xfrm flipV="1">
            <a:off x="5250222" y="2900087"/>
            <a:ext cx="95783" cy="1547769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245" idx="0"/>
            <a:endCxn id="266" idx="2"/>
          </p:cNvCxnSpPr>
          <p:nvPr/>
        </p:nvCxnSpPr>
        <p:spPr>
          <a:xfrm flipH="1" flipV="1">
            <a:off x="2268409" y="2900087"/>
            <a:ext cx="3943563" cy="1547769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245" idx="0"/>
            <a:endCxn id="267" idx="2"/>
          </p:cNvCxnSpPr>
          <p:nvPr/>
        </p:nvCxnSpPr>
        <p:spPr>
          <a:xfrm flipH="1" flipV="1">
            <a:off x="3768737" y="2900087"/>
            <a:ext cx="2443235" cy="1547769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 flipV="1">
            <a:off x="2901950" y="4604742"/>
            <a:ext cx="1" cy="581530"/>
          </a:xfrm>
          <a:prstGeom prst="line">
            <a:avLst/>
          </a:prstGeom>
          <a:ln w="539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 flipV="1">
            <a:off x="3000651" y="4604742"/>
            <a:ext cx="961749" cy="581530"/>
          </a:xfrm>
          <a:prstGeom prst="line">
            <a:avLst/>
          </a:prstGeom>
          <a:ln w="539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V="1">
            <a:off x="3937000" y="4604742"/>
            <a:ext cx="0" cy="581530"/>
          </a:xfrm>
          <a:prstGeom prst="line">
            <a:avLst/>
          </a:prstGeom>
          <a:ln w="539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226" idx="0"/>
            <a:endCxn id="225" idx="2"/>
          </p:cNvCxnSpPr>
          <p:nvPr/>
        </p:nvCxnSpPr>
        <p:spPr>
          <a:xfrm flipH="1" flipV="1">
            <a:off x="3903775" y="5343159"/>
            <a:ext cx="249662" cy="447312"/>
          </a:xfrm>
          <a:prstGeom prst="line">
            <a:avLst/>
          </a:prstGeom>
          <a:ln w="920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stCxn id="224" idx="0"/>
            <a:endCxn id="225" idx="2"/>
          </p:cNvCxnSpPr>
          <p:nvPr/>
        </p:nvCxnSpPr>
        <p:spPr>
          <a:xfrm flipV="1">
            <a:off x="3691799" y="5343159"/>
            <a:ext cx="211976" cy="447312"/>
          </a:xfrm>
          <a:prstGeom prst="line">
            <a:avLst/>
          </a:prstGeom>
          <a:ln w="920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218" idx="0"/>
            <a:endCxn id="219" idx="2"/>
          </p:cNvCxnSpPr>
          <p:nvPr/>
        </p:nvCxnSpPr>
        <p:spPr>
          <a:xfrm flipV="1">
            <a:off x="2691580" y="5343159"/>
            <a:ext cx="250447" cy="447312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V="1">
            <a:off x="2897576" y="2900087"/>
            <a:ext cx="2403979" cy="1547769"/>
          </a:xfrm>
          <a:prstGeom prst="line">
            <a:avLst/>
          </a:prstGeom>
          <a:ln w="38100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flipV="1">
            <a:off x="3973625" y="2887387"/>
            <a:ext cx="2942557" cy="1547769"/>
          </a:xfrm>
          <a:prstGeom prst="line">
            <a:avLst/>
          </a:prstGeom>
          <a:ln w="38100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H="1" flipV="1">
            <a:off x="2287459" y="2887387"/>
            <a:ext cx="1635366" cy="1547769"/>
          </a:xfrm>
          <a:prstGeom prst="line">
            <a:avLst/>
          </a:prstGeom>
          <a:ln w="38100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V="1">
            <a:off x="2967426" y="2900087"/>
            <a:ext cx="826711" cy="1547769"/>
          </a:xfrm>
          <a:prstGeom prst="line">
            <a:avLst/>
          </a:prstGeom>
          <a:ln w="38100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H="1" flipV="1">
            <a:off x="2243009" y="2900087"/>
            <a:ext cx="1635366" cy="1547769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flipV="1">
            <a:off x="2922976" y="2893737"/>
            <a:ext cx="826711" cy="1547769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2986476" y="2900087"/>
            <a:ext cx="2403979" cy="1547769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flipV="1">
            <a:off x="3878375" y="2887387"/>
            <a:ext cx="2942557" cy="1547769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 flipH="1" flipV="1">
            <a:off x="2889250" y="4604742"/>
            <a:ext cx="961749" cy="581530"/>
          </a:xfrm>
          <a:prstGeom prst="line">
            <a:avLst/>
          </a:prstGeom>
          <a:ln w="539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 flipV="1">
            <a:off x="3873500" y="4604742"/>
            <a:ext cx="0" cy="581530"/>
          </a:xfrm>
          <a:prstGeom prst="line">
            <a:avLst/>
          </a:prstGeom>
          <a:ln w="539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 flipH="1">
            <a:off x="3007002" y="4598392"/>
            <a:ext cx="961748" cy="581530"/>
          </a:xfrm>
          <a:prstGeom prst="line">
            <a:avLst/>
          </a:prstGeom>
          <a:ln w="539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2971800" y="4604742"/>
            <a:ext cx="1" cy="581530"/>
          </a:xfrm>
          <a:prstGeom prst="line">
            <a:avLst/>
          </a:prstGeom>
          <a:ln w="539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Oval 310"/>
          <p:cNvSpPr/>
          <p:nvPr/>
        </p:nvSpPr>
        <p:spPr>
          <a:xfrm>
            <a:off x="3551500" y="5151700"/>
            <a:ext cx="727275" cy="8681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2" name="Oval 311"/>
          <p:cNvSpPr/>
          <p:nvPr/>
        </p:nvSpPr>
        <p:spPr>
          <a:xfrm rot="1426778">
            <a:off x="2523497" y="5115649"/>
            <a:ext cx="545611" cy="9144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3" name="Rectangle 3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4" name="Rectangle 313"/>
          <p:cNvSpPr/>
          <p:nvPr/>
        </p:nvSpPr>
        <p:spPr>
          <a:xfrm>
            <a:off x="1752600" y="2362200"/>
            <a:ext cx="5638800" cy="2286000"/>
          </a:xfrm>
          <a:prstGeom prst="rect">
            <a:avLst/>
          </a:prstGeom>
          <a:ln w="127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158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Problems:</a:t>
            </a:r>
          </a:p>
          <a:p>
            <a:pPr marL="1158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158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  Split every flow?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1158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  What granularity to split at?</a:t>
            </a:r>
            <a:endParaRPr lang="en-US" sz="32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of splitting</a:t>
            </a:r>
            <a:endParaRPr lang="en-US" dirty="0"/>
          </a:p>
        </p:txBody>
      </p:sp>
      <p:sp>
        <p:nvSpPr>
          <p:cNvPr id="193" name="Rectangle 192"/>
          <p:cNvSpPr/>
          <p:nvPr/>
        </p:nvSpPr>
        <p:spPr>
          <a:xfrm>
            <a:off x="1600200" y="2819400"/>
            <a:ext cx="12192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switch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94" name="Straight Arrow Connector 193"/>
          <p:cNvCxnSpPr/>
          <p:nvPr/>
        </p:nvCxnSpPr>
        <p:spPr>
          <a:xfrm flipV="1">
            <a:off x="609600" y="3278188"/>
            <a:ext cx="990600" cy="227012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>
            <a:off x="609600" y="2743200"/>
            <a:ext cx="990600" cy="230188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 flipV="1">
            <a:off x="2819400" y="2744788"/>
            <a:ext cx="990600" cy="227012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>
            <a:off x="2819400" y="3276600"/>
            <a:ext cx="990600" cy="230188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 rot="16200000">
            <a:off x="748773" y="4356628"/>
            <a:ext cx="1066800" cy="104034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2932354" y="4687648"/>
            <a:ext cx="1066800" cy="37830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3694354" y="4687648"/>
            <a:ext cx="1066800" cy="37830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2007420" y="4545782"/>
            <a:ext cx="1066800" cy="66203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4816208" y="4327794"/>
            <a:ext cx="1066800" cy="109801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6028719" y="4563082"/>
            <a:ext cx="1066800" cy="6274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6200000">
            <a:off x="7370022" y="4212379"/>
            <a:ext cx="1066800" cy="13288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1283825" y="41910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547275" y="41910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67100" y="41910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29100" y="41910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34000" y="41910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562725" y="41910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886700" y="41910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2792571" y="4343401"/>
            <a:ext cx="5513228" cy="1066801"/>
            <a:chOff x="2792571" y="4495801"/>
            <a:chExt cx="5356496" cy="1066801"/>
          </a:xfrm>
        </p:grpSpPr>
        <p:sp>
          <p:nvSpPr>
            <p:cNvPr id="59" name="Rectangle 58"/>
            <p:cNvSpPr/>
            <p:nvPr/>
          </p:nvSpPr>
          <p:spPr>
            <a:xfrm rot="16200000">
              <a:off x="2764557" y="4523816"/>
              <a:ext cx="1066800" cy="101077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 rot="16200000">
              <a:off x="3364815" y="4792445"/>
              <a:ext cx="1066800" cy="47351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 rot="16200000">
              <a:off x="4096870" y="4845425"/>
              <a:ext cx="1066800" cy="367553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 rot="16200000">
              <a:off x="4464423" y="4845425"/>
              <a:ext cx="1066800" cy="367553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/>
            <p:cNvSpPr/>
            <p:nvPr/>
          </p:nvSpPr>
          <p:spPr>
            <a:xfrm rot="16200000">
              <a:off x="3591484" y="4707592"/>
              <a:ext cx="1066800" cy="643218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 rot="16200000">
              <a:off x="5181600" y="4495801"/>
              <a:ext cx="1066800" cy="106680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 rot="16200000">
              <a:off x="6019800" y="4724401"/>
              <a:ext cx="1066800" cy="609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 rot="16200000">
              <a:off x="6970134" y="4383667"/>
              <a:ext cx="1066800" cy="129106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of splitting</a:t>
            </a:r>
            <a:endParaRPr lang="en-US" dirty="0"/>
          </a:p>
        </p:txBody>
      </p:sp>
      <p:sp>
        <p:nvSpPr>
          <p:cNvPr id="193" name="Rectangle 192"/>
          <p:cNvSpPr/>
          <p:nvPr/>
        </p:nvSpPr>
        <p:spPr>
          <a:xfrm>
            <a:off x="1600200" y="2819400"/>
            <a:ext cx="12192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switch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94" name="Straight Arrow Connector 193"/>
          <p:cNvCxnSpPr/>
          <p:nvPr/>
        </p:nvCxnSpPr>
        <p:spPr>
          <a:xfrm flipV="1">
            <a:off x="609600" y="3278188"/>
            <a:ext cx="990600" cy="227012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>
            <a:off x="609600" y="2743200"/>
            <a:ext cx="990600" cy="230188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 flipV="1">
            <a:off x="2819400" y="2744788"/>
            <a:ext cx="990600" cy="227012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>
            <a:off x="2819400" y="3276600"/>
            <a:ext cx="990600" cy="230188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 rot="16200000">
            <a:off x="748773" y="4356628"/>
            <a:ext cx="1066800" cy="104034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2932354" y="4687648"/>
            <a:ext cx="1066800" cy="37830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3694354" y="4687648"/>
            <a:ext cx="1066800" cy="37830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2007420" y="4545782"/>
            <a:ext cx="1066800" cy="66203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4816208" y="4327794"/>
            <a:ext cx="1066800" cy="109801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6028719" y="4563082"/>
            <a:ext cx="1066800" cy="6274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6200000">
            <a:off x="7370022" y="4212379"/>
            <a:ext cx="1066800" cy="13288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3.284E-6 L 0.22291 -0.0004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3.284E-6 L 0.17882 -3.284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46 L 0.13525 -0.0004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284E-6 L 0.0941 -3.284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3.284E-6 L 0.05174 -3.284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3.284E-6 L 0.01562 -3.284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3.284E-6 L -0.02639 -3.284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1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of splitting</a:t>
            </a:r>
            <a:endParaRPr lang="en-US" dirty="0"/>
          </a:p>
        </p:txBody>
      </p:sp>
      <p:grpSp>
        <p:nvGrpSpPr>
          <p:cNvPr id="210" name="Group 209"/>
          <p:cNvGrpSpPr/>
          <p:nvPr/>
        </p:nvGrpSpPr>
        <p:grpSpPr>
          <a:xfrm>
            <a:off x="2792571" y="4343401"/>
            <a:ext cx="5513228" cy="1066801"/>
            <a:chOff x="2792571" y="4495801"/>
            <a:chExt cx="5356496" cy="1066801"/>
          </a:xfrm>
        </p:grpSpPr>
        <p:sp>
          <p:nvSpPr>
            <p:cNvPr id="3" name="Rectangle 2"/>
            <p:cNvSpPr/>
            <p:nvPr/>
          </p:nvSpPr>
          <p:spPr>
            <a:xfrm rot="16200000">
              <a:off x="2764557" y="4523816"/>
              <a:ext cx="1066800" cy="101077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 rot="16200000">
              <a:off x="3364815" y="4792445"/>
              <a:ext cx="1066800" cy="47351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4096870" y="4845425"/>
              <a:ext cx="1066800" cy="367553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4464423" y="4845425"/>
              <a:ext cx="1066800" cy="367553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3591484" y="4707592"/>
              <a:ext cx="1066800" cy="643218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5181600" y="4495801"/>
              <a:ext cx="1066800" cy="106680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6019800" y="4724401"/>
              <a:ext cx="1066800" cy="609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 rot="16200000">
              <a:off x="6970134" y="4383667"/>
              <a:ext cx="1066800" cy="129106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3" name="Rectangle 192"/>
          <p:cNvSpPr/>
          <p:nvPr/>
        </p:nvSpPr>
        <p:spPr>
          <a:xfrm>
            <a:off x="1600200" y="2819400"/>
            <a:ext cx="12192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switch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94" name="Straight Arrow Connector 193"/>
          <p:cNvCxnSpPr/>
          <p:nvPr/>
        </p:nvCxnSpPr>
        <p:spPr>
          <a:xfrm flipV="1">
            <a:off x="609600" y="3278188"/>
            <a:ext cx="990600" cy="227012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>
            <a:off x="609600" y="2743200"/>
            <a:ext cx="990600" cy="230188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2" name="Group 221"/>
          <p:cNvGrpSpPr/>
          <p:nvPr/>
        </p:nvGrpSpPr>
        <p:grpSpPr>
          <a:xfrm>
            <a:off x="2819401" y="4343400"/>
            <a:ext cx="2771171" cy="1066801"/>
            <a:chOff x="2819401" y="5791199"/>
            <a:chExt cx="2771171" cy="1066801"/>
          </a:xfrm>
        </p:grpSpPr>
        <p:sp>
          <p:nvSpPr>
            <p:cNvPr id="209" name="Rectangle 208"/>
            <p:cNvSpPr/>
            <p:nvPr/>
          </p:nvSpPr>
          <p:spPr>
            <a:xfrm rot="16200000">
              <a:off x="4890786" y="6158214"/>
              <a:ext cx="1066800" cy="332772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" name="Rectangle 212"/>
            <p:cNvSpPr/>
            <p:nvPr/>
          </p:nvSpPr>
          <p:spPr>
            <a:xfrm rot="16200000">
              <a:off x="2806174" y="5804426"/>
              <a:ext cx="1066800" cy="104034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Rectangle 214"/>
            <p:cNvSpPr/>
            <p:nvPr/>
          </p:nvSpPr>
          <p:spPr>
            <a:xfrm rot="16200000">
              <a:off x="4177470" y="6135446"/>
              <a:ext cx="1066800" cy="378308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Rectangle 215"/>
            <p:cNvSpPr/>
            <p:nvPr/>
          </p:nvSpPr>
          <p:spPr>
            <a:xfrm rot="16200000">
              <a:off x="4555778" y="6135446"/>
              <a:ext cx="1066800" cy="378308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" name="Rectangle 216"/>
            <p:cNvSpPr/>
            <p:nvPr/>
          </p:nvSpPr>
          <p:spPr>
            <a:xfrm rot="16200000">
              <a:off x="3657297" y="5993580"/>
              <a:ext cx="1066800" cy="662039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5585749" y="4343400"/>
            <a:ext cx="2746880" cy="1066801"/>
            <a:chOff x="5585749" y="5791199"/>
            <a:chExt cx="2746880" cy="1066801"/>
          </a:xfrm>
        </p:grpSpPr>
        <p:sp>
          <p:nvSpPr>
            <p:cNvPr id="211" name="Rectangle 210"/>
            <p:cNvSpPr/>
            <p:nvPr/>
          </p:nvSpPr>
          <p:spPr>
            <a:xfrm rot="16200000">
              <a:off x="5448300" y="5928649"/>
              <a:ext cx="1066800" cy="791901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0" name="Rectangle 219"/>
            <p:cNvSpPr/>
            <p:nvPr/>
          </p:nvSpPr>
          <p:spPr>
            <a:xfrm rot="16200000">
              <a:off x="6156666" y="6010880"/>
              <a:ext cx="1066800" cy="62743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1" name="Rectangle 220"/>
            <p:cNvSpPr/>
            <p:nvPr/>
          </p:nvSpPr>
          <p:spPr>
            <a:xfrm rot="16200000">
              <a:off x="7134807" y="5660177"/>
              <a:ext cx="1066800" cy="132884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6" name="Rounded Rectangular Callout 225"/>
          <p:cNvSpPr/>
          <p:nvPr/>
        </p:nvSpPr>
        <p:spPr>
          <a:xfrm>
            <a:off x="4114800" y="5867401"/>
            <a:ext cx="2514600" cy="622138"/>
          </a:xfrm>
          <a:prstGeom prst="wedgeRoundRectCallout">
            <a:avLst>
              <a:gd name="adj1" fmla="val 9130"/>
              <a:gd name="adj2" fmla="val -122080"/>
              <a:gd name="adj3" fmla="val 16667"/>
            </a:avLst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45720" rIns="0" b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one flow split!</a:t>
            </a:r>
          </a:p>
        </p:txBody>
      </p:sp>
      <p:cxnSp>
        <p:nvCxnSpPr>
          <p:cNvPr id="238" name="Straight Arrow Connector 237"/>
          <p:cNvCxnSpPr/>
          <p:nvPr/>
        </p:nvCxnSpPr>
        <p:spPr>
          <a:xfrm flipV="1">
            <a:off x="2819400" y="2744788"/>
            <a:ext cx="990600" cy="227012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>
            <a:off x="2819400" y="3276600"/>
            <a:ext cx="990600" cy="230188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4912E-6 L -0.02657 -4.94912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94912E-6 L 0.02778 -4.94912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22 -3.284E-6 C -0.02934 -0.04856 -0.03247 -0.09667 -0.02622 -0.13876 C -0.01997 -0.18085 -0.01893 -0.21484 0.01163 -0.25254 C 0.04218 -0.29001 0.13298 -0.34574 0.15729 -0.36424 " pathEditMode="relative" rAng="0" ptsTypes="aaaA">
                                      <p:cBhvr>
                                        <p:cTn id="35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18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-3.284E-6 C -0.01562 -0.00462 -0.06163 -0.00902 -0.08837 -0.02104 C -0.1151 -0.0333 -0.12101 -0.05134 -0.13021 -0.07261 C -0.13941 -0.09389 -0.14184 -0.13575 -0.1441 -0.14824 " pathEditMode="relative" rAng="0" ptsTypes="aaaA">
                                      <p:cBhvr>
                                        <p:cTn id="37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Granularity of splitting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47800" y="3821668"/>
            <a:ext cx="59436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89069" y="4186535"/>
            <a:ext cx="1540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Per-Packet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4186535"/>
            <a:ext cx="1312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Per-Flow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438400"/>
            <a:ext cx="2144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6600"/>
                </a:solidFill>
              </a:rPr>
              <a:t>Optimal routing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High reordering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1513" y="2438400"/>
            <a:ext cx="2582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Suboptimal routing</a:t>
            </a:r>
          </a:p>
          <a:p>
            <a:r>
              <a:rPr lang="en-US" sz="2400" dirty="0" smtClean="0">
                <a:solidFill>
                  <a:srgbClr val="006600"/>
                </a:solidFill>
              </a:rPr>
              <a:t>Low reordering</a:t>
            </a:r>
            <a:endParaRPr lang="en-US" sz="2400" dirty="0">
              <a:solidFill>
                <a:srgbClr val="006600"/>
              </a:solidFill>
            </a:endParaRPr>
          </a:p>
        </p:txBody>
      </p:sp>
      <p:sp>
        <p:nvSpPr>
          <p:cNvPr id="11" name="Up Arrow Callout 10"/>
          <p:cNvSpPr/>
          <p:nvPr/>
        </p:nvSpPr>
        <p:spPr>
          <a:xfrm>
            <a:off x="3763700" y="3863050"/>
            <a:ext cx="1494100" cy="1623350"/>
          </a:xfrm>
          <a:prstGeom prst="upArrowCallout">
            <a:avLst>
              <a:gd name="adj1" fmla="val 19296"/>
              <a:gd name="adj2" fmla="val 20722"/>
              <a:gd name="adj3" fmla="val 25000"/>
              <a:gd name="adj4" fmla="val 3197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/>
              <a:t>flowlets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4114800" cy="1143000"/>
          </a:xfrm>
        </p:spPr>
        <p:txBody>
          <a:bodyPr/>
          <a:lstStyle/>
          <a:p>
            <a:r>
              <a:rPr lang="en-US" sz="4000" b="1" dirty="0" smtClean="0"/>
              <a:t>Problems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7125" y="1219200"/>
            <a:ext cx="4419600" cy="5181600"/>
          </a:xfrm>
        </p:spPr>
        <p:txBody>
          <a:bodyPr>
            <a:normAutofit fontScale="92500" lnSpcReduction="20000"/>
          </a:bodyPr>
          <a:lstStyle/>
          <a:p>
            <a:pPr marL="347663" indent="-347663">
              <a:buFont typeface="+mj-lt"/>
              <a:buAutoNum type="arabicPeriod"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Dynamic workloads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347663" indent="-347663">
              <a:buFont typeface="+mj-lt"/>
              <a:buAutoNum type="arabicPeriod"/>
            </a:pPr>
            <a:endParaRPr lang="en-US" dirty="0" smtClean="0"/>
          </a:p>
          <a:p>
            <a:pPr marL="347663" indent="-347663">
              <a:buFont typeface="+mj-lt"/>
              <a:buAutoNum type="arabicPeriod"/>
            </a:pPr>
            <a:endParaRPr lang="en-US" sz="1500" dirty="0" smtClean="0"/>
          </a:p>
          <a:p>
            <a:pPr marL="347663" indent="-347663">
              <a:buFont typeface="+mj-lt"/>
              <a:buAutoNum type="arabicPeriod"/>
            </a:pPr>
            <a:r>
              <a:rPr lang="en-US" sz="2600" dirty="0" smtClean="0"/>
              <a:t>Splitting flows</a:t>
            </a:r>
          </a:p>
          <a:p>
            <a:pPr marL="347663" lvl="0" indent="-347663">
              <a:buFont typeface="+mj-lt"/>
              <a:buAutoNum type="arabicPeriod"/>
            </a:pPr>
            <a:endParaRPr lang="en-US" dirty="0" smtClean="0">
              <a:solidFill>
                <a:prstClr val="black"/>
              </a:solidFill>
            </a:endParaRPr>
          </a:p>
          <a:p>
            <a:pPr marL="347663" lvl="0" indent="-347663">
              <a:buFont typeface="+mj-lt"/>
              <a:buAutoNum type="arabicPeriod"/>
            </a:pPr>
            <a:endParaRPr lang="en-US" dirty="0" smtClean="0">
              <a:solidFill>
                <a:prstClr val="black"/>
              </a:solidFill>
            </a:endParaRPr>
          </a:p>
          <a:p>
            <a:pPr marL="347663" lvl="0" indent="-347663">
              <a:buFont typeface="+mj-lt"/>
              <a:buAutoNum type="arabicPeriod"/>
            </a:pPr>
            <a:endParaRPr lang="en-US" dirty="0" smtClean="0">
              <a:solidFill>
                <a:prstClr val="black"/>
              </a:solidFill>
            </a:endParaRPr>
          </a:p>
          <a:p>
            <a:pPr marL="347663" lvl="0" indent="-347663">
              <a:buFont typeface="+mj-lt"/>
              <a:buAutoNum type="arabicPeriod"/>
            </a:pPr>
            <a:endParaRPr lang="en-US" sz="3400" dirty="0" smtClean="0">
              <a:solidFill>
                <a:prstClr val="black"/>
              </a:solidFill>
            </a:endParaRPr>
          </a:p>
          <a:p>
            <a:pPr marL="347663" lvl="0" indent="-347663">
              <a:buFont typeface="+mj-lt"/>
              <a:buAutoNum type="arabicPeriod"/>
            </a:pPr>
            <a:endParaRPr lang="en-US" sz="300" dirty="0" smtClean="0">
              <a:solidFill>
                <a:prstClr val="black"/>
              </a:solidFill>
            </a:endParaRPr>
          </a:p>
          <a:p>
            <a:pPr marL="347663" lvl="0" indent="-347663">
              <a:buFont typeface="+mj-lt"/>
              <a:buAutoNum type="arabicPeriod"/>
            </a:pPr>
            <a:r>
              <a:rPr lang="en-US" sz="2600" dirty="0" smtClean="0">
                <a:solidFill>
                  <a:prstClr val="black"/>
                </a:solidFill>
              </a:rPr>
              <a:t>Switch </a:t>
            </a:r>
            <a:r>
              <a:rPr lang="en-US" sz="2600" dirty="0" smtClean="0">
                <a:solidFill>
                  <a:prstClr val="black"/>
                </a:solidFill>
                <a:sym typeface="Symbol"/>
              </a:rPr>
              <a:t> end host</a:t>
            </a:r>
            <a:endParaRPr lang="en-US" sz="2200" dirty="0" smtClean="0">
              <a:solidFill>
                <a:schemeClr val="bg1"/>
              </a:solidFill>
              <a:sym typeface="Symbol"/>
            </a:endParaRPr>
          </a:p>
          <a:p>
            <a:pPr marL="566738" lvl="1" indent="-225425">
              <a:lnSpc>
                <a:spcPct val="120000"/>
              </a:lnSpc>
            </a:pPr>
            <a:r>
              <a:rPr lang="en-US" dirty="0" smtClean="0">
                <a:solidFill>
                  <a:prstClr val="black"/>
                </a:solidFill>
              </a:rPr>
              <a:t>Limited processing, high-speed matching on packet headers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625" y="1143000"/>
            <a:ext cx="4495800" cy="4525963"/>
          </a:xfrm>
        </p:spPr>
        <p:txBody>
          <a:bodyPr>
            <a:noAutofit/>
          </a:bodyPr>
          <a:lstStyle/>
          <a:p>
            <a:pPr marL="347663" indent="-347663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Routers Plus Preprocessing (RPP) model</a:t>
            </a:r>
          </a:p>
          <a:p>
            <a:pPr marL="566738" lvl="1" indent="-225425"/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Poly-time preprocessing is free</a:t>
            </a:r>
          </a:p>
          <a:p>
            <a:pPr marL="566738" lvl="1" indent="-225425"/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</a:rPr>
              <a:t>In-band messages are free</a:t>
            </a:r>
          </a:p>
          <a:p>
            <a:pPr marL="625475" lvl="1" indent="-225425"/>
            <a:endParaRPr lang="en-US" sz="900" dirty="0" smtClean="0"/>
          </a:p>
          <a:p>
            <a:pPr marL="347663" indent="-347663">
              <a:buFont typeface="+mj-lt"/>
              <a:buAutoNum type="arabicPeriod"/>
            </a:pPr>
            <a:r>
              <a:rPr lang="en-US" sz="2400" dirty="0" smtClean="0"/>
              <a:t>Splitting technique</a:t>
            </a:r>
          </a:p>
          <a:p>
            <a:pPr marL="566738" lvl="1" indent="-225425"/>
            <a:r>
              <a:rPr lang="en-US" sz="2200" dirty="0" smtClean="0"/>
              <a:t>Group flows by target, split aggregate flow</a:t>
            </a:r>
          </a:p>
          <a:p>
            <a:pPr marL="566738" lvl="1" indent="-225425"/>
            <a:r>
              <a:rPr lang="en-US" sz="2200" dirty="0" smtClean="0"/>
              <a:t>Group contiguous packets into </a:t>
            </a:r>
            <a:r>
              <a:rPr lang="en-US" sz="2200" b="1" i="1" dirty="0" smtClean="0">
                <a:solidFill>
                  <a:srgbClr val="FF6600"/>
                </a:solidFill>
              </a:rPr>
              <a:t>flowlets</a:t>
            </a:r>
            <a:r>
              <a:rPr lang="en-US" sz="2200" i="1" dirty="0" smtClean="0"/>
              <a:t> </a:t>
            </a:r>
            <a:r>
              <a:rPr lang="en-US" sz="2200" dirty="0" smtClean="0"/>
              <a:t>to reduce reordering</a:t>
            </a:r>
          </a:p>
          <a:p>
            <a:pPr marL="347663" indent="-347663">
              <a:buFont typeface="+mj-lt"/>
              <a:buAutoNum type="arabicPeriod"/>
            </a:pPr>
            <a:endParaRPr lang="en-US" sz="900" dirty="0" smtClean="0"/>
          </a:p>
          <a:p>
            <a:pPr marL="347663" indent="-347663">
              <a:buFont typeface="+mj-lt"/>
              <a:buAutoNum type="arabicPeriod"/>
            </a:pPr>
            <a:r>
              <a:rPr lang="en-US" sz="2400" dirty="0" smtClean="0"/>
              <a:t>Add forwarding table rules to programmable switches</a:t>
            </a:r>
          </a:p>
          <a:p>
            <a:pPr marL="566738" lvl="1" indent="-225425"/>
            <a:r>
              <a:rPr lang="en-US" sz="2200" dirty="0" smtClean="0">
                <a:solidFill>
                  <a:prstClr val="black"/>
                </a:solidFill>
              </a:rPr>
              <a:t>Match TCP seq num header, use bit tricks to create flowlets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48200" y="71637"/>
            <a:ext cx="4068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37275" y="-34725"/>
            <a:ext cx="0" cy="693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 rate splitting (simplified)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1828800"/>
          <a:ext cx="59436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2760135"/>
                <a:gridCol w="1430865"/>
              </a:tblGrid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Flow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TCP seq num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Link</a:t>
                      </a:r>
                      <a:endParaRPr lang="en-US" sz="2800" dirty="0"/>
                    </a:p>
                  </a:txBody>
                  <a:tcPr anchor="ctr"/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 </a:t>
                      </a:r>
                      <a:r>
                        <a:rPr lang="en-US" sz="2800" dirty="0" smtClean="0">
                          <a:sym typeface="Symbol"/>
                        </a:rPr>
                        <a:t> B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*…0*****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/>
                </a:tc>
              </a:tr>
              <a:tr h="6286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A </a:t>
                      </a:r>
                      <a:r>
                        <a:rPr lang="en-US" sz="2800" dirty="0" smtClean="0">
                          <a:sym typeface="Symbol"/>
                        </a:rPr>
                        <a:t> B</a:t>
                      </a:r>
                      <a:endParaRPr 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*…10****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anchor="ctr"/>
                </a:tc>
              </a:tr>
              <a:tr h="6286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A </a:t>
                      </a:r>
                      <a:r>
                        <a:rPr lang="en-US" sz="2800" dirty="0" smtClean="0">
                          <a:sym typeface="Symbol"/>
                        </a:rPr>
                        <a:t> B</a:t>
                      </a:r>
                      <a:endParaRPr 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*…11****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Oval Callout 4"/>
          <p:cNvSpPr/>
          <p:nvPr/>
        </p:nvSpPr>
        <p:spPr>
          <a:xfrm>
            <a:off x="1981200" y="2057400"/>
            <a:ext cx="1295400" cy="685800"/>
          </a:xfrm>
          <a:prstGeom prst="wedgeEllipseCallout">
            <a:avLst>
              <a:gd name="adj1" fmla="val 87220"/>
              <a:gd name="adj2" fmla="val 4203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1/2</a:t>
            </a:r>
            <a:endParaRPr lang="en-US" sz="28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981200" y="3048000"/>
            <a:ext cx="1295400" cy="685800"/>
          </a:xfrm>
          <a:prstGeom prst="wedgeEllipseCallout">
            <a:avLst>
              <a:gd name="adj1" fmla="val 86880"/>
              <a:gd name="adj2" fmla="val -184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1/4</a:t>
            </a:r>
            <a:endParaRPr lang="en-US" sz="28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981200" y="4038600"/>
            <a:ext cx="1295400" cy="685800"/>
          </a:xfrm>
          <a:prstGeom prst="wedgeEllipseCallout">
            <a:avLst>
              <a:gd name="adj1" fmla="val 88325"/>
              <a:gd name="adj2" fmla="val -5247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1/4</a:t>
            </a:r>
            <a:endParaRPr lang="en-US" sz="28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rot="16200000">
            <a:off x="4941425" y="4179426"/>
            <a:ext cx="228600" cy="685800"/>
          </a:xfrm>
          <a:prstGeom prst="leftBrace">
            <a:avLst>
              <a:gd name="adj1" fmla="val 41751"/>
              <a:gd name="adj2" fmla="val 50000"/>
            </a:avLst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Up Arrow Callout 9"/>
          <p:cNvSpPr/>
          <p:nvPr/>
        </p:nvSpPr>
        <p:spPr>
          <a:xfrm>
            <a:off x="4161100" y="4759125"/>
            <a:ext cx="1782500" cy="1524000"/>
          </a:xfrm>
          <a:prstGeom prst="upArrowCallout">
            <a:avLst>
              <a:gd name="adj1" fmla="val 14367"/>
              <a:gd name="adj2" fmla="val 15127"/>
              <a:gd name="adj3" fmla="val 15127"/>
              <a:gd name="adj4" fmla="val 6497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flowlet = </a:t>
            </a:r>
          </a:p>
          <a:p>
            <a:pPr algn="ctr"/>
            <a:r>
              <a:rPr lang="en-US" sz="2400" dirty="0" smtClean="0"/>
              <a:t>16 packets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LocalFlow is simple and local</a:t>
            </a:r>
          </a:p>
          <a:p>
            <a:pPr lvl="1"/>
            <a:r>
              <a:rPr lang="en-US" dirty="0" smtClean="0"/>
              <a:t>No central control (unlike Hedera) or per-source control (unlike MPTCP)</a:t>
            </a:r>
          </a:p>
          <a:p>
            <a:pPr lvl="1"/>
            <a:r>
              <a:rPr lang="en-US" dirty="0" smtClean="0"/>
              <a:t>No avoidable collisions (unlike ECMP/VLB/MPTCP)</a:t>
            </a:r>
          </a:p>
          <a:p>
            <a:pPr lvl="1"/>
            <a:r>
              <a:rPr lang="en-US" dirty="0" smtClean="0"/>
              <a:t>Relies on symmetry of data center networks (unlike MPTCP)</a:t>
            </a:r>
          </a:p>
          <a:p>
            <a:endParaRPr lang="en-US" dirty="0" smtClean="0"/>
          </a:p>
          <a:p>
            <a:r>
              <a:rPr lang="en-US" dirty="0" smtClean="0"/>
              <a:t>RPP model bridges theory-practice gap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Network utilization suffers</a:t>
            </a:r>
            <a:br>
              <a:rPr lang="en-US" dirty="0" smtClean="0"/>
            </a:br>
            <a:r>
              <a:rPr lang="en-US" dirty="0" smtClean="0"/>
              <a:t>when flows collide…</a:t>
            </a:r>
            <a:endParaRPr lang="en-US" dirty="0"/>
          </a:p>
        </p:txBody>
      </p:sp>
      <p:grpSp>
        <p:nvGrpSpPr>
          <p:cNvPr id="3" name="Group 200"/>
          <p:cNvGrpSpPr/>
          <p:nvPr/>
        </p:nvGrpSpPr>
        <p:grpSpPr>
          <a:xfrm>
            <a:off x="171850" y="2743200"/>
            <a:ext cx="8790330" cy="3458396"/>
            <a:chOff x="-2439075" y="624626"/>
            <a:chExt cx="17411597" cy="5710154"/>
          </a:xfrm>
        </p:grpSpPr>
        <p:pic>
          <p:nvPicPr>
            <p:cNvPr id="202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439075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03" name="Picture 202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981199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04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486678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05" name="Straight Connector 204"/>
            <p:cNvCxnSpPr>
              <a:stCxn id="202" idx="0"/>
              <a:endCxn id="203" idx="2"/>
            </p:cNvCxnSpPr>
            <p:nvPr/>
          </p:nvCxnSpPr>
          <p:spPr>
            <a:xfrm rot="5400000" flipH="1" flipV="1">
              <a:off x="-2160317" y="5019658"/>
              <a:ext cx="738556" cy="53407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04" idx="0"/>
              <a:endCxn id="203" idx="2"/>
            </p:cNvCxnSpPr>
            <p:nvPr/>
          </p:nvCxnSpPr>
          <p:spPr>
            <a:xfrm rot="16200000" flipV="1">
              <a:off x="-1684119" y="5077533"/>
              <a:ext cx="738556" cy="418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7" name="Picture 206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981199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08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9878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09" name="Picture 20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1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45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11" name="Straight Connector 210"/>
            <p:cNvCxnSpPr>
              <a:stCxn id="208" idx="0"/>
              <a:endCxn id="209" idx="2"/>
            </p:cNvCxnSpPr>
            <p:nvPr/>
          </p:nvCxnSpPr>
          <p:spPr>
            <a:xfrm rot="5400000" flipH="1" flipV="1">
              <a:off x="-198219" y="5076756"/>
              <a:ext cx="738556" cy="419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210" idx="0"/>
              <a:endCxn id="209" idx="2"/>
            </p:cNvCxnSpPr>
            <p:nvPr/>
          </p:nvCxnSpPr>
          <p:spPr>
            <a:xfrm rot="16200000" flipV="1">
              <a:off x="258982" y="5039431"/>
              <a:ext cx="738556" cy="4945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3" name="Picture 212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14" name="Straight Connector 213"/>
            <p:cNvCxnSpPr>
              <a:stCxn id="203" idx="0"/>
              <a:endCxn id="207" idx="2"/>
            </p:cNvCxnSpPr>
            <p:nvPr/>
          </p:nvCxnSpPr>
          <p:spPr>
            <a:xfrm rot="5400000" flipH="1" flipV="1">
              <a:off x="-2004082" y="4178298"/>
              <a:ext cx="96016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209" idx="0"/>
              <a:endCxn id="207" idx="2"/>
            </p:cNvCxnSpPr>
            <p:nvPr/>
          </p:nvCxnSpPr>
          <p:spPr>
            <a:xfrm rot="16200000" flipV="1">
              <a:off x="-1051585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03" idx="0"/>
              <a:endCxn id="213" idx="2"/>
            </p:cNvCxnSpPr>
            <p:nvPr/>
          </p:nvCxnSpPr>
          <p:spPr>
            <a:xfrm rot="5400000" flipH="1" flipV="1">
              <a:off x="-1051585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>
              <a:stCxn id="209" idx="0"/>
              <a:endCxn id="213" idx="2"/>
            </p:cNvCxnSpPr>
            <p:nvPr/>
          </p:nvCxnSpPr>
          <p:spPr>
            <a:xfrm rot="5400000" flipH="1" flipV="1">
              <a:off x="-99082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8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70923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19" name="Picture 21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4658380"/>
              <a:ext cx="914399" cy="259036"/>
            </a:xfrm>
            <a:prstGeom prst="rect">
              <a:avLst/>
            </a:prstGeom>
            <a:effectLst/>
          </p:spPr>
        </p:pic>
        <p:pic>
          <p:nvPicPr>
            <p:cNvPr id="22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85323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21" name="Straight Connector 220"/>
            <p:cNvCxnSpPr>
              <a:stCxn id="218" idx="0"/>
              <a:endCxn id="219" idx="2"/>
            </p:cNvCxnSpPr>
            <p:nvPr/>
          </p:nvCxnSpPr>
          <p:spPr>
            <a:xfrm rot="5400000" flipH="1" flipV="1">
              <a:off x="2430681" y="5038656"/>
              <a:ext cx="738556" cy="4960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220" idx="0"/>
              <a:endCxn id="219" idx="2"/>
            </p:cNvCxnSpPr>
            <p:nvPr/>
          </p:nvCxnSpPr>
          <p:spPr>
            <a:xfrm rot="16200000" flipV="1">
              <a:off x="2887884" y="5077531"/>
              <a:ext cx="738556" cy="418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3" name="Picture 222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24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52123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25" name="Picture 22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26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65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27" name="Straight Connector 226"/>
            <p:cNvCxnSpPr>
              <a:stCxn id="224" idx="0"/>
              <a:endCxn id="225" idx="2"/>
            </p:cNvCxnSpPr>
            <p:nvPr/>
          </p:nvCxnSpPr>
          <p:spPr>
            <a:xfrm rot="5400000" flipH="1" flipV="1">
              <a:off x="4373782" y="5076756"/>
              <a:ext cx="738556" cy="4198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26" idx="0"/>
              <a:endCxn id="225" idx="2"/>
            </p:cNvCxnSpPr>
            <p:nvPr/>
          </p:nvCxnSpPr>
          <p:spPr>
            <a:xfrm rot="16200000" flipV="1">
              <a:off x="4830980" y="5039433"/>
              <a:ext cx="738556" cy="494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9" name="Picture 22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30" name="Straight Connector 229"/>
            <p:cNvCxnSpPr>
              <a:stCxn id="219" idx="0"/>
              <a:endCxn id="223" idx="2"/>
            </p:cNvCxnSpPr>
            <p:nvPr/>
          </p:nvCxnSpPr>
          <p:spPr>
            <a:xfrm rot="5400000" flipH="1" flipV="1">
              <a:off x="2567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25" idx="0"/>
              <a:endCxn id="223" idx="2"/>
            </p:cNvCxnSpPr>
            <p:nvPr/>
          </p:nvCxnSpPr>
          <p:spPr>
            <a:xfrm rot="16200000" flipV="1">
              <a:off x="3520416" y="3225797"/>
              <a:ext cx="960164" cy="1905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19" idx="0"/>
              <a:endCxn id="229" idx="2"/>
            </p:cNvCxnSpPr>
            <p:nvPr/>
          </p:nvCxnSpPr>
          <p:spPr>
            <a:xfrm rot="5400000" flipH="1" flipV="1">
              <a:off x="3520416" y="3225798"/>
              <a:ext cx="960164" cy="19049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25" idx="0"/>
              <a:endCxn id="229" idx="2"/>
            </p:cNvCxnSpPr>
            <p:nvPr/>
          </p:nvCxnSpPr>
          <p:spPr>
            <a:xfrm rot="5400000" flipH="1" flipV="1">
              <a:off x="4472918" y="4178298"/>
              <a:ext cx="96016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4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42922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35" name="Picture 23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800" y="4658380"/>
              <a:ext cx="914399" cy="259036"/>
            </a:xfrm>
            <a:prstGeom prst="rect">
              <a:avLst/>
            </a:prstGeom>
            <a:effectLst/>
          </p:spPr>
        </p:pic>
        <p:pic>
          <p:nvPicPr>
            <p:cNvPr id="236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573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37" name="Straight Connector 236"/>
            <p:cNvCxnSpPr>
              <a:stCxn id="234" idx="0"/>
              <a:endCxn id="235" idx="2"/>
            </p:cNvCxnSpPr>
            <p:nvPr/>
          </p:nvCxnSpPr>
          <p:spPr>
            <a:xfrm rot="5400000" flipH="1" flipV="1">
              <a:off x="7002682" y="5038656"/>
              <a:ext cx="738556" cy="4960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36" idx="0"/>
              <a:endCxn id="235" idx="2"/>
            </p:cNvCxnSpPr>
            <p:nvPr/>
          </p:nvCxnSpPr>
          <p:spPr>
            <a:xfrm rot="16200000" flipV="1">
              <a:off x="7459882" y="5077533"/>
              <a:ext cx="738556" cy="418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9" name="Picture 23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799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4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24122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41" name="Picture 24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7801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42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385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43" name="Straight Connector 242"/>
            <p:cNvCxnSpPr>
              <a:stCxn id="240" idx="0"/>
              <a:endCxn id="241" idx="2"/>
            </p:cNvCxnSpPr>
            <p:nvPr/>
          </p:nvCxnSpPr>
          <p:spPr>
            <a:xfrm rot="5400000" flipH="1" flipV="1">
              <a:off x="8945781" y="5076756"/>
              <a:ext cx="738556" cy="419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42" idx="0"/>
              <a:endCxn id="241" idx="2"/>
            </p:cNvCxnSpPr>
            <p:nvPr/>
          </p:nvCxnSpPr>
          <p:spPr>
            <a:xfrm rot="16200000" flipV="1">
              <a:off x="9402983" y="5039431"/>
              <a:ext cx="738556" cy="4945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5" name="Picture 24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7801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46" name="Straight Connector 245"/>
            <p:cNvCxnSpPr>
              <a:stCxn id="235" idx="0"/>
              <a:endCxn id="239" idx="2"/>
            </p:cNvCxnSpPr>
            <p:nvPr/>
          </p:nvCxnSpPr>
          <p:spPr>
            <a:xfrm rot="5400000" flipH="1" flipV="1">
              <a:off x="7139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41" idx="0"/>
              <a:endCxn id="239" idx="2"/>
            </p:cNvCxnSpPr>
            <p:nvPr/>
          </p:nvCxnSpPr>
          <p:spPr>
            <a:xfrm rot="16200000" flipV="1">
              <a:off x="8092417" y="3225797"/>
              <a:ext cx="960164" cy="1905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35" idx="0"/>
              <a:endCxn id="245" idx="2"/>
            </p:cNvCxnSpPr>
            <p:nvPr/>
          </p:nvCxnSpPr>
          <p:spPr>
            <a:xfrm rot="5400000" flipH="1" flipV="1">
              <a:off x="8092417" y="3225798"/>
              <a:ext cx="960164" cy="19049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41" idx="0"/>
              <a:endCxn id="245" idx="2"/>
            </p:cNvCxnSpPr>
            <p:nvPr/>
          </p:nvCxnSpPr>
          <p:spPr>
            <a:xfrm rot="5400000" flipH="1" flipV="1">
              <a:off x="9044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14921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51" name="Picture 25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1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52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293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53" name="Straight Connector 252"/>
            <p:cNvCxnSpPr>
              <a:stCxn id="250" idx="0"/>
              <a:endCxn id="251" idx="2"/>
            </p:cNvCxnSpPr>
            <p:nvPr/>
          </p:nvCxnSpPr>
          <p:spPr>
            <a:xfrm rot="5400000" flipH="1" flipV="1">
              <a:off x="11574683" y="5038654"/>
              <a:ext cx="738556" cy="4960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52" idx="0"/>
              <a:endCxn id="251" idx="2"/>
            </p:cNvCxnSpPr>
            <p:nvPr/>
          </p:nvCxnSpPr>
          <p:spPr>
            <a:xfrm rot="16200000" flipV="1">
              <a:off x="12031883" y="5077533"/>
              <a:ext cx="738556" cy="4183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5" name="Picture 25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1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56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296121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57" name="Picture 256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98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58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105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59" name="Straight Connector 258"/>
            <p:cNvCxnSpPr>
              <a:stCxn id="256" idx="0"/>
              <a:endCxn id="257" idx="2"/>
            </p:cNvCxnSpPr>
            <p:nvPr/>
          </p:nvCxnSpPr>
          <p:spPr>
            <a:xfrm rot="5400000" flipH="1" flipV="1">
              <a:off x="13517781" y="5076756"/>
              <a:ext cx="738556" cy="419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258" idx="0"/>
              <a:endCxn id="257" idx="2"/>
            </p:cNvCxnSpPr>
            <p:nvPr/>
          </p:nvCxnSpPr>
          <p:spPr>
            <a:xfrm rot="16200000" flipV="1">
              <a:off x="13974982" y="5039433"/>
              <a:ext cx="738556" cy="494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1" name="Picture 26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98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62" name="Straight Connector 261"/>
            <p:cNvCxnSpPr>
              <a:stCxn id="251" idx="0"/>
              <a:endCxn id="255" idx="2"/>
            </p:cNvCxnSpPr>
            <p:nvPr/>
          </p:nvCxnSpPr>
          <p:spPr>
            <a:xfrm rot="5400000" flipH="1" flipV="1">
              <a:off x="11711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>
              <a:stCxn id="257" idx="0"/>
              <a:endCxn id="255" idx="2"/>
            </p:cNvCxnSpPr>
            <p:nvPr/>
          </p:nvCxnSpPr>
          <p:spPr>
            <a:xfrm rot="16200000" flipV="1">
              <a:off x="12664418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stCxn id="251" idx="0"/>
              <a:endCxn id="261" idx="2"/>
            </p:cNvCxnSpPr>
            <p:nvPr/>
          </p:nvCxnSpPr>
          <p:spPr>
            <a:xfrm rot="5400000" flipH="1" flipV="1">
              <a:off x="12664418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57" idx="0"/>
              <a:endCxn id="261" idx="2"/>
            </p:cNvCxnSpPr>
            <p:nvPr/>
          </p:nvCxnSpPr>
          <p:spPr>
            <a:xfrm rot="5400000" flipH="1" flipV="1">
              <a:off x="13616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6" name="Picture 265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6522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67" name="Picture 266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8322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68" name="Picture 26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2523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69" name="Picture 26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24322" y="624626"/>
              <a:ext cx="914398" cy="259036"/>
            </a:xfrm>
            <a:prstGeom prst="rect">
              <a:avLst/>
            </a:prstGeom>
            <a:effectLst/>
          </p:spPr>
        </p:pic>
        <p:cxnSp>
          <p:nvCxnSpPr>
            <p:cNvPr id="270" name="Straight Connector 269"/>
            <p:cNvCxnSpPr>
              <a:stCxn id="207" idx="0"/>
              <a:endCxn id="266" idx="2"/>
            </p:cNvCxnSpPr>
            <p:nvPr/>
          </p:nvCxnSpPr>
          <p:spPr>
            <a:xfrm rot="5400000" flipH="1" flipV="1">
              <a:off x="-1182899" y="542562"/>
              <a:ext cx="2555519" cy="323772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stCxn id="229" idx="0"/>
              <a:endCxn id="266" idx="2"/>
            </p:cNvCxnSpPr>
            <p:nvPr/>
          </p:nvCxnSpPr>
          <p:spPr>
            <a:xfrm rot="16200000" flipV="1">
              <a:off x="2055603" y="541782"/>
              <a:ext cx="2555519" cy="32392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>
              <a:stCxn id="245" idx="0"/>
              <a:endCxn id="266" idx="2"/>
            </p:cNvCxnSpPr>
            <p:nvPr/>
          </p:nvCxnSpPr>
          <p:spPr>
            <a:xfrm rot="16200000" flipV="1">
              <a:off x="4341602" y="-1744217"/>
              <a:ext cx="2555519" cy="781127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>
              <a:stCxn id="255" idx="0"/>
              <a:endCxn id="266" idx="2"/>
            </p:cNvCxnSpPr>
            <p:nvPr/>
          </p:nvCxnSpPr>
          <p:spPr>
            <a:xfrm rot="16200000" flipV="1">
              <a:off x="5675102" y="-3077717"/>
              <a:ext cx="2555519" cy="10478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>
              <a:stCxn id="207" idx="0"/>
              <a:endCxn id="267" idx="2"/>
            </p:cNvCxnSpPr>
            <p:nvPr/>
          </p:nvCxnSpPr>
          <p:spPr>
            <a:xfrm rot="5400000" flipH="1" flipV="1">
              <a:off x="303001" y="-943338"/>
              <a:ext cx="2555519" cy="62095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>
              <a:stCxn id="223" idx="0"/>
              <a:endCxn id="267" idx="2"/>
            </p:cNvCxnSpPr>
            <p:nvPr/>
          </p:nvCxnSpPr>
          <p:spPr>
            <a:xfrm rot="5400000" flipH="1" flipV="1">
              <a:off x="2589001" y="1342663"/>
              <a:ext cx="2555520" cy="1637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>
              <a:stCxn id="245" idx="0"/>
              <a:endCxn id="267" idx="2"/>
            </p:cNvCxnSpPr>
            <p:nvPr/>
          </p:nvCxnSpPr>
          <p:spPr>
            <a:xfrm rot="16200000" flipV="1">
              <a:off x="5827502" y="-258318"/>
              <a:ext cx="2555519" cy="4839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>
              <a:stCxn id="261" idx="0"/>
              <a:endCxn id="267" idx="2"/>
            </p:cNvCxnSpPr>
            <p:nvPr/>
          </p:nvCxnSpPr>
          <p:spPr>
            <a:xfrm rot="16200000" flipV="1">
              <a:off x="8113502" y="-2544317"/>
              <a:ext cx="2555519" cy="94114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stCxn id="213" idx="0"/>
              <a:endCxn id="268" idx="2"/>
            </p:cNvCxnSpPr>
            <p:nvPr/>
          </p:nvCxnSpPr>
          <p:spPr>
            <a:xfrm rot="5400000" flipH="1" flipV="1">
              <a:off x="2817601" y="-1552939"/>
              <a:ext cx="2555519" cy="7428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stCxn id="223" idx="0"/>
              <a:endCxn id="268" idx="2"/>
            </p:cNvCxnSpPr>
            <p:nvPr/>
          </p:nvCxnSpPr>
          <p:spPr>
            <a:xfrm rot="5400000" flipH="1" flipV="1">
              <a:off x="4151101" y="-219439"/>
              <a:ext cx="2555519" cy="4761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>
              <a:stCxn id="239" idx="0"/>
              <a:endCxn id="268" idx="2"/>
            </p:cNvCxnSpPr>
            <p:nvPr/>
          </p:nvCxnSpPr>
          <p:spPr>
            <a:xfrm rot="5400000" flipH="1" flipV="1">
              <a:off x="6437101" y="2066561"/>
              <a:ext cx="2555519" cy="1897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>
              <a:stCxn id="261" idx="0"/>
              <a:endCxn id="268" idx="2"/>
            </p:cNvCxnSpPr>
            <p:nvPr/>
          </p:nvCxnSpPr>
          <p:spPr>
            <a:xfrm rot="16200000" flipV="1">
              <a:off x="9675602" y="-982217"/>
              <a:ext cx="2555519" cy="6287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>
              <a:stCxn id="213" idx="0"/>
              <a:endCxn id="269" idx="2"/>
            </p:cNvCxnSpPr>
            <p:nvPr/>
          </p:nvCxnSpPr>
          <p:spPr>
            <a:xfrm rot="5400000" flipH="1" flipV="1">
              <a:off x="4303501" y="-3038838"/>
              <a:ext cx="2555519" cy="10400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29" idx="0"/>
              <a:endCxn id="269" idx="2"/>
            </p:cNvCxnSpPr>
            <p:nvPr/>
          </p:nvCxnSpPr>
          <p:spPr>
            <a:xfrm rot="5400000" flipH="1" flipV="1">
              <a:off x="6589501" y="-752839"/>
              <a:ext cx="2555519" cy="5828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39" idx="0"/>
              <a:endCxn id="269" idx="2"/>
            </p:cNvCxnSpPr>
            <p:nvPr/>
          </p:nvCxnSpPr>
          <p:spPr>
            <a:xfrm rot="5400000" flipH="1" flipV="1">
              <a:off x="7923000" y="580661"/>
              <a:ext cx="2555519" cy="3161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>
              <a:stCxn id="255" idx="0"/>
              <a:endCxn id="269" idx="2"/>
            </p:cNvCxnSpPr>
            <p:nvPr/>
          </p:nvCxnSpPr>
          <p:spPr>
            <a:xfrm rot="16200000" flipV="1">
              <a:off x="10209002" y="1456182"/>
              <a:ext cx="2555519" cy="1410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" name="TextBox 285"/>
          <p:cNvSpPr txBox="1"/>
          <p:nvPr/>
        </p:nvSpPr>
        <p:spPr>
          <a:xfrm>
            <a:off x="252605" y="612994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A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2584562" y="612994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B</a:t>
            </a:r>
          </a:p>
        </p:txBody>
      </p:sp>
      <p:cxnSp>
        <p:nvCxnSpPr>
          <p:cNvPr id="322" name="Straight Connector 321"/>
          <p:cNvCxnSpPr/>
          <p:nvPr/>
        </p:nvCxnSpPr>
        <p:spPr>
          <a:xfrm rot="5400000" flipH="1" flipV="1">
            <a:off x="275358" y="5432001"/>
            <a:ext cx="447312" cy="269629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 rot="5400000" flipH="1" flipV="1">
            <a:off x="343064" y="4895507"/>
            <a:ext cx="581530" cy="0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 flipH="1" flipV="1">
            <a:off x="4901344" y="5441591"/>
            <a:ext cx="447312" cy="250448"/>
          </a:xfrm>
          <a:prstGeom prst="line">
            <a:avLst/>
          </a:prstGeom>
          <a:ln w="920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889230" y="6130725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C</a:t>
            </a:r>
            <a:endParaRPr lang="en-US" sz="2400" b="1" dirty="0">
              <a:latin typeface="Calibri"/>
              <a:cs typeface="Calibri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rot="5400000" flipH="1" flipV="1">
            <a:off x="5440333" y="4414633"/>
            <a:ext cx="581530" cy="961748"/>
          </a:xfrm>
          <a:prstGeom prst="line">
            <a:avLst/>
          </a:prstGeom>
          <a:ln w="920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6200000" flipV="1">
            <a:off x="2823967" y="5461219"/>
            <a:ext cx="447312" cy="211192"/>
          </a:xfrm>
          <a:prstGeom prst="line">
            <a:avLst/>
          </a:prstGeom>
          <a:ln w="920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3575505" y="613301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D</a:t>
            </a:r>
            <a:endParaRPr lang="en-US" sz="2400" b="1" dirty="0">
              <a:latin typeface="Calibri"/>
              <a:cs typeface="Calibri"/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rot="16200000" flipV="1">
            <a:off x="2272058" y="2861714"/>
            <a:ext cx="1547769" cy="1635366"/>
          </a:xfrm>
          <a:prstGeom prst="line">
            <a:avLst/>
          </a:prstGeom>
          <a:ln w="539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6200000" flipV="1">
            <a:off x="2340783" y="2848814"/>
            <a:ext cx="1547769" cy="1635366"/>
          </a:xfrm>
          <a:prstGeom prst="line">
            <a:avLst/>
          </a:prstGeom>
          <a:ln w="539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6200000" flipV="1">
            <a:off x="3804950" y="5441984"/>
            <a:ext cx="447312" cy="249662"/>
          </a:xfrm>
          <a:prstGeom prst="line">
            <a:avLst/>
          </a:prstGeom>
          <a:ln w="635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5400000" flipH="1" flipV="1">
            <a:off x="3574131" y="5460827"/>
            <a:ext cx="447312" cy="211976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 flipH="1" flipV="1">
            <a:off x="3224736" y="4414633"/>
            <a:ext cx="581530" cy="961748"/>
          </a:xfrm>
          <a:prstGeom prst="line">
            <a:avLst/>
          </a:prstGeom>
          <a:ln w="920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 rot="5400000" flipH="1" flipV="1">
            <a:off x="677235" y="2856683"/>
            <a:ext cx="1547769" cy="1634579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16200000" flipH="1">
            <a:off x="3466306" y="1702189"/>
            <a:ext cx="1547769" cy="3943563"/>
          </a:xfrm>
          <a:prstGeom prst="line">
            <a:avLst/>
          </a:prstGeom>
          <a:ln w="920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054750" y="612994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E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045693" y="613301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F</a:t>
            </a:r>
            <a:endParaRPr lang="en-US" sz="2400" b="1" dirty="0">
              <a:latin typeface="Calibri"/>
              <a:cs typeface="Calibri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 rot="5400000" flipH="1" flipV="1">
            <a:off x="3124461" y="4379708"/>
            <a:ext cx="581530" cy="961748"/>
          </a:xfrm>
          <a:prstGeom prst="line">
            <a:avLst/>
          </a:prstGeom>
          <a:ln w="539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 flipH="1" flipV="1">
            <a:off x="3592514" y="4895507"/>
            <a:ext cx="581530" cy="0"/>
          </a:xfrm>
          <a:prstGeom prst="line">
            <a:avLst/>
          </a:prstGeom>
          <a:ln w="381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5400000" flipH="1" flipV="1">
            <a:off x="3652289" y="4895507"/>
            <a:ext cx="581530" cy="0"/>
          </a:xfrm>
          <a:prstGeom prst="line">
            <a:avLst/>
          </a:prstGeom>
          <a:ln w="635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5400000" flipH="1" flipV="1">
            <a:off x="2593147" y="5441592"/>
            <a:ext cx="447312" cy="250447"/>
          </a:xfrm>
          <a:prstGeom prst="line">
            <a:avLst/>
          </a:prstGeom>
          <a:ln w="539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3551500" y="5151700"/>
            <a:ext cx="727275" cy="8681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 rot="1426778">
            <a:off x="2523497" y="5115649"/>
            <a:ext cx="545611" cy="9144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Explosion 1 117"/>
          <p:cNvSpPr/>
          <p:nvPr/>
        </p:nvSpPr>
        <p:spPr>
          <a:xfrm>
            <a:off x="2015925" y="2546430"/>
            <a:ext cx="533400" cy="589345"/>
          </a:xfrm>
          <a:prstGeom prst="irregularSeal1">
            <a:avLst/>
          </a:prstGeom>
          <a:solidFill>
            <a:srgbClr val="FFFF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Explosion 1 118"/>
          <p:cNvSpPr/>
          <p:nvPr/>
        </p:nvSpPr>
        <p:spPr>
          <a:xfrm>
            <a:off x="3622875" y="4114800"/>
            <a:ext cx="533400" cy="589345"/>
          </a:xfrm>
          <a:prstGeom prst="irregularSeal1">
            <a:avLst/>
          </a:prstGeom>
          <a:solidFill>
            <a:srgbClr val="FFFF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3276600" y="158723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[ECMP, VLB]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44" grpId="1"/>
      <p:bldP spid="110" grpId="0" animBg="1"/>
      <p:bldP spid="111" grpId="0" animBg="1"/>
      <p:bldP spid="118" grpId="0" animBg="1"/>
      <p:bldP spid="1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Ran LocalFlow on packet trace from university data center switch</a:t>
            </a:r>
          </a:p>
          <a:p>
            <a:pPr lvl="1"/>
            <a:r>
              <a:rPr lang="en-US" dirty="0" smtClean="0"/>
              <a:t>3914 secs, </a:t>
            </a:r>
            <a:r>
              <a:rPr lang="en-US" dirty="0" smtClean="0">
                <a:sym typeface="Symbol"/>
              </a:rPr>
              <a:t></a:t>
            </a:r>
            <a:r>
              <a:rPr lang="en-US" dirty="0" smtClean="0"/>
              <a:t>260,000 unique flows</a:t>
            </a:r>
          </a:p>
          <a:p>
            <a:pPr lvl="1"/>
            <a:r>
              <a:rPr lang="en-US" dirty="0" smtClean="0"/>
              <a:t>Measured effect of grouping flows by target on frequency of splitting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Ran LocalFlow on simulated 16-host fat-tree network running TCP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Delayed 5% of packets at each switch by norm(x,x)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Measured effect of flowlet size on reordering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d\Desktop\TRACE.CAPA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105" y="1836278"/>
            <a:ext cx="7835095" cy="44121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Splitting is infrequent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1" y="3634450"/>
            <a:ext cx="422792" cy="58645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819400" y="2335305"/>
            <a:ext cx="2514601" cy="1169895"/>
          </a:xfrm>
          <a:prstGeom prst="wedgeEllipseCallout">
            <a:avLst>
              <a:gd name="adj1" fmla="val -66710"/>
              <a:gd name="adj2" fmla="val 6554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Group flows by target</a:t>
            </a:r>
            <a:endParaRPr lang="en-US" sz="28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d\Desktop\TRACE.CAPA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105" y="1836278"/>
            <a:ext cx="7835095" cy="44121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Splitting is infrequent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3048000" y="3051005"/>
            <a:ext cx="3048001" cy="1169895"/>
          </a:xfrm>
          <a:prstGeom prst="wedgeEllipseCallout">
            <a:avLst>
              <a:gd name="adj1" fmla="val -38540"/>
              <a:gd name="adj2" fmla="val 9919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sym typeface="Symbol"/>
              </a:rPr>
              <a:t>-a</a:t>
            </a:r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pproximate splitting</a:t>
            </a:r>
            <a:endParaRPr lang="en-US" sz="28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Ran LocalFlow on packet trace from university data center switch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3914 secs,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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260,000 unique flows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Measured effect of grouping flows by target on frequency of splitting</a:t>
            </a:r>
          </a:p>
          <a:p>
            <a:endParaRPr lang="en-US" dirty="0" smtClean="0"/>
          </a:p>
          <a:p>
            <a:r>
              <a:rPr lang="en-US" dirty="0" smtClean="0"/>
              <a:t>Ran LocalFlow on simulated 16-host fat-tree network running TCP</a:t>
            </a:r>
          </a:p>
          <a:p>
            <a:pPr lvl="1"/>
            <a:r>
              <a:rPr lang="en-US" dirty="0" smtClean="0"/>
              <a:t>Delayed 5% of packets at each switch by norm(x,x)</a:t>
            </a:r>
          </a:p>
          <a:p>
            <a:pPr lvl="1"/>
            <a:r>
              <a:rPr lang="en-US" dirty="0" smtClean="0"/>
              <a:t>Measured effect of flowlet size on reordering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Reordering is low</a:t>
            </a:r>
            <a:endParaRPr lang="en-US" dirty="0"/>
          </a:p>
        </p:txBody>
      </p:sp>
      <p:pic>
        <p:nvPicPr>
          <p:cNvPr id="1027" name="Picture 3" descr="C:\Users\Sid\Desktop\dup_a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7559757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0"/>
          <p:cNvGrpSpPr/>
          <p:nvPr/>
        </p:nvGrpSpPr>
        <p:grpSpPr>
          <a:xfrm>
            <a:off x="171850" y="2743200"/>
            <a:ext cx="8790330" cy="3458396"/>
            <a:chOff x="-2439075" y="624626"/>
            <a:chExt cx="17411597" cy="5710154"/>
          </a:xfrm>
        </p:grpSpPr>
        <p:pic>
          <p:nvPicPr>
            <p:cNvPr id="202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439075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03" name="Picture 202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981199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04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486678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05" name="Straight Connector 204"/>
            <p:cNvCxnSpPr>
              <a:stCxn id="202" idx="0"/>
              <a:endCxn id="203" idx="2"/>
            </p:cNvCxnSpPr>
            <p:nvPr/>
          </p:nvCxnSpPr>
          <p:spPr>
            <a:xfrm rot="5400000" flipH="1" flipV="1">
              <a:off x="-2160317" y="5019658"/>
              <a:ext cx="738556" cy="53407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04" idx="0"/>
              <a:endCxn id="203" idx="2"/>
            </p:cNvCxnSpPr>
            <p:nvPr/>
          </p:nvCxnSpPr>
          <p:spPr>
            <a:xfrm rot="16200000" flipV="1">
              <a:off x="-1684119" y="5077533"/>
              <a:ext cx="738556" cy="418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7" name="Picture 206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981199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08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9878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09" name="Picture 20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1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45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11" name="Straight Connector 210"/>
            <p:cNvCxnSpPr>
              <a:stCxn id="208" idx="0"/>
              <a:endCxn id="209" idx="2"/>
            </p:cNvCxnSpPr>
            <p:nvPr/>
          </p:nvCxnSpPr>
          <p:spPr>
            <a:xfrm rot="5400000" flipH="1" flipV="1">
              <a:off x="-198219" y="5076756"/>
              <a:ext cx="738556" cy="419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210" idx="0"/>
              <a:endCxn id="209" idx="2"/>
            </p:cNvCxnSpPr>
            <p:nvPr/>
          </p:nvCxnSpPr>
          <p:spPr>
            <a:xfrm rot="16200000" flipV="1">
              <a:off x="258982" y="5039431"/>
              <a:ext cx="738556" cy="4945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3" name="Picture 212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14" name="Straight Connector 213"/>
            <p:cNvCxnSpPr>
              <a:stCxn id="203" idx="0"/>
              <a:endCxn id="207" idx="2"/>
            </p:cNvCxnSpPr>
            <p:nvPr/>
          </p:nvCxnSpPr>
          <p:spPr>
            <a:xfrm rot="5400000" flipH="1" flipV="1">
              <a:off x="-2004082" y="4178298"/>
              <a:ext cx="96016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209" idx="0"/>
              <a:endCxn id="207" idx="2"/>
            </p:cNvCxnSpPr>
            <p:nvPr/>
          </p:nvCxnSpPr>
          <p:spPr>
            <a:xfrm rot="16200000" flipV="1">
              <a:off x="-1051585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03" idx="0"/>
              <a:endCxn id="213" idx="2"/>
            </p:cNvCxnSpPr>
            <p:nvPr/>
          </p:nvCxnSpPr>
          <p:spPr>
            <a:xfrm rot="5400000" flipH="1" flipV="1">
              <a:off x="-1051585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>
              <a:stCxn id="209" idx="0"/>
              <a:endCxn id="213" idx="2"/>
            </p:cNvCxnSpPr>
            <p:nvPr/>
          </p:nvCxnSpPr>
          <p:spPr>
            <a:xfrm rot="5400000" flipH="1" flipV="1">
              <a:off x="-99082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8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70923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19" name="Picture 21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4658380"/>
              <a:ext cx="914399" cy="259036"/>
            </a:xfrm>
            <a:prstGeom prst="rect">
              <a:avLst/>
            </a:prstGeom>
            <a:effectLst/>
          </p:spPr>
        </p:pic>
        <p:pic>
          <p:nvPicPr>
            <p:cNvPr id="22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85323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21" name="Straight Connector 220"/>
            <p:cNvCxnSpPr>
              <a:stCxn id="218" idx="0"/>
              <a:endCxn id="219" idx="2"/>
            </p:cNvCxnSpPr>
            <p:nvPr/>
          </p:nvCxnSpPr>
          <p:spPr>
            <a:xfrm rot="5400000" flipH="1" flipV="1">
              <a:off x="2430681" y="5038656"/>
              <a:ext cx="738556" cy="4960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220" idx="0"/>
              <a:endCxn id="219" idx="2"/>
            </p:cNvCxnSpPr>
            <p:nvPr/>
          </p:nvCxnSpPr>
          <p:spPr>
            <a:xfrm rot="16200000" flipV="1">
              <a:off x="2887884" y="5077531"/>
              <a:ext cx="738556" cy="418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3" name="Picture 222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24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52123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25" name="Picture 22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26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65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27" name="Straight Connector 226"/>
            <p:cNvCxnSpPr>
              <a:stCxn id="224" idx="0"/>
              <a:endCxn id="225" idx="2"/>
            </p:cNvCxnSpPr>
            <p:nvPr/>
          </p:nvCxnSpPr>
          <p:spPr>
            <a:xfrm rot="5400000" flipH="1" flipV="1">
              <a:off x="4373782" y="5076756"/>
              <a:ext cx="738556" cy="4198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26" idx="0"/>
              <a:endCxn id="225" idx="2"/>
            </p:cNvCxnSpPr>
            <p:nvPr/>
          </p:nvCxnSpPr>
          <p:spPr>
            <a:xfrm rot="16200000" flipV="1">
              <a:off x="4830980" y="5039433"/>
              <a:ext cx="738556" cy="494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9" name="Picture 22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30" name="Straight Connector 229"/>
            <p:cNvCxnSpPr>
              <a:stCxn id="219" idx="0"/>
              <a:endCxn id="223" idx="2"/>
            </p:cNvCxnSpPr>
            <p:nvPr/>
          </p:nvCxnSpPr>
          <p:spPr>
            <a:xfrm rot="5400000" flipH="1" flipV="1">
              <a:off x="2567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25" idx="0"/>
              <a:endCxn id="223" idx="2"/>
            </p:cNvCxnSpPr>
            <p:nvPr/>
          </p:nvCxnSpPr>
          <p:spPr>
            <a:xfrm rot="16200000" flipV="1">
              <a:off x="3520416" y="3225797"/>
              <a:ext cx="960164" cy="1905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19" idx="0"/>
              <a:endCxn id="229" idx="2"/>
            </p:cNvCxnSpPr>
            <p:nvPr/>
          </p:nvCxnSpPr>
          <p:spPr>
            <a:xfrm rot="5400000" flipH="1" flipV="1">
              <a:off x="3520416" y="3225798"/>
              <a:ext cx="960164" cy="19049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25" idx="0"/>
              <a:endCxn id="229" idx="2"/>
            </p:cNvCxnSpPr>
            <p:nvPr/>
          </p:nvCxnSpPr>
          <p:spPr>
            <a:xfrm rot="5400000" flipH="1" flipV="1">
              <a:off x="4472918" y="4178298"/>
              <a:ext cx="96016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4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42922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35" name="Picture 23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800" y="4658380"/>
              <a:ext cx="914399" cy="259036"/>
            </a:xfrm>
            <a:prstGeom prst="rect">
              <a:avLst/>
            </a:prstGeom>
            <a:effectLst/>
          </p:spPr>
        </p:pic>
        <p:pic>
          <p:nvPicPr>
            <p:cNvPr id="236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573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37" name="Straight Connector 236"/>
            <p:cNvCxnSpPr>
              <a:stCxn id="234" idx="0"/>
              <a:endCxn id="235" idx="2"/>
            </p:cNvCxnSpPr>
            <p:nvPr/>
          </p:nvCxnSpPr>
          <p:spPr>
            <a:xfrm rot="5400000" flipH="1" flipV="1">
              <a:off x="7002682" y="5038656"/>
              <a:ext cx="738556" cy="4960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36" idx="0"/>
              <a:endCxn id="235" idx="2"/>
            </p:cNvCxnSpPr>
            <p:nvPr/>
          </p:nvCxnSpPr>
          <p:spPr>
            <a:xfrm rot="16200000" flipV="1">
              <a:off x="7459882" y="5077533"/>
              <a:ext cx="738556" cy="418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9" name="Picture 23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799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4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24122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41" name="Picture 24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7801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42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385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43" name="Straight Connector 242"/>
            <p:cNvCxnSpPr>
              <a:stCxn id="240" idx="0"/>
              <a:endCxn id="241" idx="2"/>
            </p:cNvCxnSpPr>
            <p:nvPr/>
          </p:nvCxnSpPr>
          <p:spPr>
            <a:xfrm rot="5400000" flipH="1" flipV="1">
              <a:off x="8945781" y="5076756"/>
              <a:ext cx="738556" cy="419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42" idx="0"/>
              <a:endCxn id="241" idx="2"/>
            </p:cNvCxnSpPr>
            <p:nvPr/>
          </p:nvCxnSpPr>
          <p:spPr>
            <a:xfrm rot="16200000" flipV="1">
              <a:off x="9402983" y="5039431"/>
              <a:ext cx="738556" cy="4945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5" name="Picture 24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7801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46" name="Straight Connector 245"/>
            <p:cNvCxnSpPr>
              <a:stCxn id="235" idx="0"/>
              <a:endCxn id="239" idx="2"/>
            </p:cNvCxnSpPr>
            <p:nvPr/>
          </p:nvCxnSpPr>
          <p:spPr>
            <a:xfrm rot="5400000" flipH="1" flipV="1">
              <a:off x="7139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41" idx="0"/>
              <a:endCxn id="239" idx="2"/>
            </p:cNvCxnSpPr>
            <p:nvPr/>
          </p:nvCxnSpPr>
          <p:spPr>
            <a:xfrm rot="16200000" flipV="1">
              <a:off x="8092417" y="3225797"/>
              <a:ext cx="960164" cy="1905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35" idx="0"/>
              <a:endCxn id="245" idx="2"/>
            </p:cNvCxnSpPr>
            <p:nvPr/>
          </p:nvCxnSpPr>
          <p:spPr>
            <a:xfrm rot="5400000" flipH="1" flipV="1">
              <a:off x="8092417" y="3225798"/>
              <a:ext cx="960164" cy="19049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41" idx="0"/>
              <a:endCxn id="245" idx="2"/>
            </p:cNvCxnSpPr>
            <p:nvPr/>
          </p:nvCxnSpPr>
          <p:spPr>
            <a:xfrm rot="5400000" flipH="1" flipV="1">
              <a:off x="9044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14921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51" name="Picture 25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1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52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293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53" name="Straight Connector 252"/>
            <p:cNvCxnSpPr>
              <a:stCxn id="250" idx="0"/>
              <a:endCxn id="251" idx="2"/>
            </p:cNvCxnSpPr>
            <p:nvPr/>
          </p:nvCxnSpPr>
          <p:spPr>
            <a:xfrm rot="5400000" flipH="1" flipV="1">
              <a:off x="11574683" y="5038654"/>
              <a:ext cx="738556" cy="4960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52" idx="0"/>
              <a:endCxn id="251" idx="2"/>
            </p:cNvCxnSpPr>
            <p:nvPr/>
          </p:nvCxnSpPr>
          <p:spPr>
            <a:xfrm rot="16200000" flipV="1">
              <a:off x="12031883" y="5077533"/>
              <a:ext cx="738556" cy="4183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5" name="Picture 25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1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56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296121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57" name="Picture 256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98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58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105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59" name="Straight Connector 258"/>
            <p:cNvCxnSpPr>
              <a:stCxn id="256" idx="0"/>
              <a:endCxn id="257" idx="2"/>
            </p:cNvCxnSpPr>
            <p:nvPr/>
          </p:nvCxnSpPr>
          <p:spPr>
            <a:xfrm rot="5400000" flipH="1" flipV="1">
              <a:off x="13517781" y="5076756"/>
              <a:ext cx="738556" cy="419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258" idx="0"/>
              <a:endCxn id="257" idx="2"/>
            </p:cNvCxnSpPr>
            <p:nvPr/>
          </p:nvCxnSpPr>
          <p:spPr>
            <a:xfrm rot="16200000" flipV="1">
              <a:off x="13974982" y="5039433"/>
              <a:ext cx="738556" cy="494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1" name="Picture 26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98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62" name="Straight Connector 261"/>
            <p:cNvCxnSpPr>
              <a:stCxn id="251" idx="0"/>
              <a:endCxn id="255" idx="2"/>
            </p:cNvCxnSpPr>
            <p:nvPr/>
          </p:nvCxnSpPr>
          <p:spPr>
            <a:xfrm rot="5400000" flipH="1" flipV="1">
              <a:off x="11711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>
              <a:stCxn id="257" idx="0"/>
              <a:endCxn id="255" idx="2"/>
            </p:cNvCxnSpPr>
            <p:nvPr/>
          </p:nvCxnSpPr>
          <p:spPr>
            <a:xfrm rot="16200000" flipV="1">
              <a:off x="12664418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stCxn id="251" idx="0"/>
              <a:endCxn id="261" idx="2"/>
            </p:cNvCxnSpPr>
            <p:nvPr/>
          </p:nvCxnSpPr>
          <p:spPr>
            <a:xfrm rot="5400000" flipH="1" flipV="1">
              <a:off x="12664418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57" idx="0"/>
              <a:endCxn id="261" idx="2"/>
            </p:cNvCxnSpPr>
            <p:nvPr/>
          </p:nvCxnSpPr>
          <p:spPr>
            <a:xfrm rot="5400000" flipH="1" flipV="1">
              <a:off x="13616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6" name="Picture 265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6522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67" name="Picture 266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8322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68" name="Picture 26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2523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69" name="Picture 26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24322" y="624626"/>
              <a:ext cx="914398" cy="259036"/>
            </a:xfrm>
            <a:prstGeom prst="rect">
              <a:avLst/>
            </a:prstGeom>
            <a:effectLst/>
          </p:spPr>
        </p:pic>
        <p:cxnSp>
          <p:nvCxnSpPr>
            <p:cNvPr id="270" name="Straight Connector 269"/>
            <p:cNvCxnSpPr>
              <a:stCxn id="207" idx="0"/>
              <a:endCxn id="266" idx="2"/>
            </p:cNvCxnSpPr>
            <p:nvPr/>
          </p:nvCxnSpPr>
          <p:spPr>
            <a:xfrm rot="5400000" flipH="1" flipV="1">
              <a:off x="-1182899" y="542562"/>
              <a:ext cx="2555519" cy="323772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stCxn id="229" idx="0"/>
              <a:endCxn id="266" idx="2"/>
            </p:cNvCxnSpPr>
            <p:nvPr/>
          </p:nvCxnSpPr>
          <p:spPr>
            <a:xfrm rot="16200000" flipV="1">
              <a:off x="2055603" y="541782"/>
              <a:ext cx="2555519" cy="32392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>
              <a:stCxn id="245" idx="0"/>
              <a:endCxn id="266" idx="2"/>
            </p:cNvCxnSpPr>
            <p:nvPr/>
          </p:nvCxnSpPr>
          <p:spPr>
            <a:xfrm rot="16200000" flipV="1">
              <a:off x="4341602" y="-1744217"/>
              <a:ext cx="2555519" cy="781127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>
              <a:stCxn id="255" idx="0"/>
              <a:endCxn id="266" idx="2"/>
            </p:cNvCxnSpPr>
            <p:nvPr/>
          </p:nvCxnSpPr>
          <p:spPr>
            <a:xfrm rot="16200000" flipV="1">
              <a:off x="5675102" y="-3077717"/>
              <a:ext cx="2555519" cy="10478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>
              <a:stCxn id="207" idx="0"/>
              <a:endCxn id="267" idx="2"/>
            </p:cNvCxnSpPr>
            <p:nvPr/>
          </p:nvCxnSpPr>
          <p:spPr>
            <a:xfrm rot="5400000" flipH="1" flipV="1">
              <a:off x="303001" y="-943338"/>
              <a:ext cx="2555519" cy="62095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>
              <a:stCxn id="223" idx="0"/>
              <a:endCxn id="267" idx="2"/>
            </p:cNvCxnSpPr>
            <p:nvPr/>
          </p:nvCxnSpPr>
          <p:spPr>
            <a:xfrm rot="5400000" flipH="1" flipV="1">
              <a:off x="2589001" y="1342663"/>
              <a:ext cx="2555520" cy="1637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>
              <a:stCxn id="245" idx="0"/>
              <a:endCxn id="267" idx="2"/>
            </p:cNvCxnSpPr>
            <p:nvPr/>
          </p:nvCxnSpPr>
          <p:spPr>
            <a:xfrm rot="16200000" flipV="1">
              <a:off x="5827502" y="-258318"/>
              <a:ext cx="2555519" cy="4839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>
              <a:stCxn id="261" idx="0"/>
              <a:endCxn id="267" idx="2"/>
            </p:cNvCxnSpPr>
            <p:nvPr/>
          </p:nvCxnSpPr>
          <p:spPr>
            <a:xfrm rot="16200000" flipV="1">
              <a:off x="8113502" y="-2544317"/>
              <a:ext cx="2555519" cy="94114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stCxn id="213" idx="0"/>
              <a:endCxn id="268" idx="2"/>
            </p:cNvCxnSpPr>
            <p:nvPr/>
          </p:nvCxnSpPr>
          <p:spPr>
            <a:xfrm rot="5400000" flipH="1" flipV="1">
              <a:off x="2817601" y="-1552939"/>
              <a:ext cx="2555519" cy="7428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stCxn id="223" idx="0"/>
              <a:endCxn id="268" idx="2"/>
            </p:cNvCxnSpPr>
            <p:nvPr/>
          </p:nvCxnSpPr>
          <p:spPr>
            <a:xfrm rot="5400000" flipH="1" flipV="1">
              <a:off x="4151101" y="-219439"/>
              <a:ext cx="2555519" cy="4761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>
              <a:stCxn id="239" idx="0"/>
              <a:endCxn id="268" idx="2"/>
            </p:cNvCxnSpPr>
            <p:nvPr/>
          </p:nvCxnSpPr>
          <p:spPr>
            <a:xfrm rot="5400000" flipH="1" flipV="1">
              <a:off x="6437101" y="2066561"/>
              <a:ext cx="2555519" cy="1897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>
              <a:stCxn id="261" idx="0"/>
              <a:endCxn id="268" idx="2"/>
            </p:cNvCxnSpPr>
            <p:nvPr/>
          </p:nvCxnSpPr>
          <p:spPr>
            <a:xfrm rot="16200000" flipV="1">
              <a:off x="9675602" y="-982217"/>
              <a:ext cx="2555519" cy="6287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>
              <a:stCxn id="213" idx="0"/>
              <a:endCxn id="269" idx="2"/>
            </p:cNvCxnSpPr>
            <p:nvPr/>
          </p:nvCxnSpPr>
          <p:spPr>
            <a:xfrm rot="5400000" flipH="1" flipV="1">
              <a:off x="4303501" y="-3038838"/>
              <a:ext cx="2555519" cy="10400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29" idx="0"/>
              <a:endCxn id="269" idx="2"/>
            </p:cNvCxnSpPr>
            <p:nvPr/>
          </p:nvCxnSpPr>
          <p:spPr>
            <a:xfrm rot="5400000" flipH="1" flipV="1">
              <a:off x="6589501" y="-752839"/>
              <a:ext cx="2555519" cy="5828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39" idx="0"/>
              <a:endCxn id="269" idx="2"/>
            </p:cNvCxnSpPr>
            <p:nvPr/>
          </p:nvCxnSpPr>
          <p:spPr>
            <a:xfrm rot="5400000" flipH="1" flipV="1">
              <a:off x="7923000" y="580661"/>
              <a:ext cx="2555519" cy="3161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>
              <a:stCxn id="255" idx="0"/>
              <a:endCxn id="269" idx="2"/>
            </p:cNvCxnSpPr>
            <p:nvPr/>
          </p:nvCxnSpPr>
          <p:spPr>
            <a:xfrm rot="16200000" flipV="1">
              <a:off x="10209002" y="1456182"/>
              <a:ext cx="2555519" cy="1410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" name="TextBox 285"/>
          <p:cNvSpPr txBox="1"/>
          <p:nvPr/>
        </p:nvSpPr>
        <p:spPr>
          <a:xfrm>
            <a:off x="252605" y="612994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A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2584562" y="612994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B</a:t>
            </a:r>
          </a:p>
        </p:txBody>
      </p:sp>
      <p:cxnSp>
        <p:nvCxnSpPr>
          <p:cNvPr id="322" name="Straight Connector 321"/>
          <p:cNvCxnSpPr/>
          <p:nvPr/>
        </p:nvCxnSpPr>
        <p:spPr>
          <a:xfrm rot="5400000" flipH="1" flipV="1">
            <a:off x="275358" y="5432001"/>
            <a:ext cx="447312" cy="269629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 rot="5400000" flipH="1" flipV="1">
            <a:off x="343064" y="4895507"/>
            <a:ext cx="581530" cy="0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 flipH="1" flipV="1">
            <a:off x="4901344" y="5441591"/>
            <a:ext cx="447312" cy="250448"/>
          </a:xfrm>
          <a:prstGeom prst="line">
            <a:avLst/>
          </a:prstGeom>
          <a:ln w="920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889230" y="6130725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C</a:t>
            </a:r>
            <a:endParaRPr lang="en-US" sz="2400" b="1" dirty="0">
              <a:latin typeface="Calibri"/>
              <a:cs typeface="Calibri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rot="16200000" flipV="1">
            <a:off x="4959458" y="4895506"/>
            <a:ext cx="581530" cy="2"/>
          </a:xfrm>
          <a:prstGeom prst="line">
            <a:avLst/>
          </a:prstGeom>
          <a:ln w="920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3575505" y="613301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D</a:t>
            </a:r>
            <a:endParaRPr lang="en-US" sz="2400" b="1" dirty="0">
              <a:latin typeface="Calibri"/>
              <a:cs typeface="Calibri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 rot="16200000" flipV="1">
            <a:off x="2340783" y="2837239"/>
            <a:ext cx="1547769" cy="1635366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 rot="5400000" flipH="1" flipV="1">
            <a:off x="677235" y="2856683"/>
            <a:ext cx="1547769" cy="1634579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5274393" y="2875916"/>
            <a:ext cx="1547769" cy="1596110"/>
          </a:xfrm>
          <a:prstGeom prst="line">
            <a:avLst/>
          </a:prstGeom>
          <a:ln w="920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054750" y="612994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E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045693" y="613301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F</a:t>
            </a:r>
            <a:endParaRPr lang="en-US" sz="2400" b="1" dirty="0">
              <a:latin typeface="Calibri"/>
              <a:cs typeface="Calibri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 rot="5400000" flipH="1" flipV="1">
            <a:off x="3132136" y="4414633"/>
            <a:ext cx="581530" cy="961748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5400000" flipH="1" flipV="1">
            <a:off x="2593147" y="5441592"/>
            <a:ext cx="447312" cy="250447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 flipH="1" flipV="1">
            <a:off x="4601169" y="2202694"/>
            <a:ext cx="1547769" cy="2942557"/>
          </a:xfrm>
          <a:prstGeom prst="line">
            <a:avLst/>
          </a:prstGeom>
          <a:ln w="920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5400000" flipH="1" flipV="1">
            <a:off x="3574131" y="5460827"/>
            <a:ext cx="447312" cy="211976"/>
          </a:xfrm>
          <a:prstGeom prst="line">
            <a:avLst/>
          </a:prstGeom>
          <a:ln w="920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 flipH="1" flipV="1">
            <a:off x="3613010" y="4895507"/>
            <a:ext cx="581530" cy="0"/>
          </a:xfrm>
          <a:prstGeom prst="line">
            <a:avLst/>
          </a:prstGeom>
          <a:ln w="920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6200000" flipV="1">
            <a:off x="2823967" y="5461219"/>
            <a:ext cx="447312" cy="211192"/>
          </a:xfrm>
          <a:prstGeom prst="line">
            <a:avLst/>
          </a:prstGeom>
          <a:ln w="920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6200000" flipV="1">
            <a:off x="3804950" y="5441984"/>
            <a:ext cx="447312" cy="249662"/>
          </a:xfrm>
          <a:prstGeom prst="line">
            <a:avLst/>
          </a:prstGeom>
          <a:ln w="920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6200000" flipV="1">
            <a:off x="2572819" y="4817063"/>
            <a:ext cx="738416" cy="1"/>
          </a:xfrm>
          <a:prstGeom prst="line">
            <a:avLst/>
          </a:prstGeom>
          <a:ln w="920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16200000" flipV="1">
            <a:off x="3132136" y="4414632"/>
            <a:ext cx="581530" cy="961749"/>
          </a:xfrm>
          <a:prstGeom prst="line">
            <a:avLst/>
          </a:prstGeom>
          <a:ln w="920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itle 1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but there is available capacity!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0"/>
          <p:cNvGrpSpPr/>
          <p:nvPr/>
        </p:nvGrpSpPr>
        <p:grpSpPr>
          <a:xfrm>
            <a:off x="171850" y="2743200"/>
            <a:ext cx="8790330" cy="3458396"/>
            <a:chOff x="-2439075" y="624626"/>
            <a:chExt cx="17411597" cy="5710154"/>
          </a:xfrm>
        </p:grpSpPr>
        <p:pic>
          <p:nvPicPr>
            <p:cNvPr id="202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439075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03" name="Picture 202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981199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04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486678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05" name="Straight Connector 204"/>
            <p:cNvCxnSpPr>
              <a:stCxn id="202" idx="0"/>
              <a:endCxn id="203" idx="2"/>
            </p:cNvCxnSpPr>
            <p:nvPr/>
          </p:nvCxnSpPr>
          <p:spPr>
            <a:xfrm rot="5400000" flipH="1" flipV="1">
              <a:off x="-2160317" y="5019658"/>
              <a:ext cx="738556" cy="53407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04" idx="0"/>
              <a:endCxn id="203" idx="2"/>
            </p:cNvCxnSpPr>
            <p:nvPr/>
          </p:nvCxnSpPr>
          <p:spPr>
            <a:xfrm rot="16200000" flipV="1">
              <a:off x="-1684119" y="5077533"/>
              <a:ext cx="738556" cy="418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7" name="Picture 206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981199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08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9878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09" name="Picture 20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1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45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11" name="Straight Connector 210"/>
            <p:cNvCxnSpPr>
              <a:stCxn id="208" idx="0"/>
              <a:endCxn id="209" idx="2"/>
            </p:cNvCxnSpPr>
            <p:nvPr/>
          </p:nvCxnSpPr>
          <p:spPr>
            <a:xfrm rot="5400000" flipH="1" flipV="1">
              <a:off x="-198219" y="5076756"/>
              <a:ext cx="738556" cy="419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210" idx="0"/>
              <a:endCxn id="209" idx="2"/>
            </p:cNvCxnSpPr>
            <p:nvPr/>
          </p:nvCxnSpPr>
          <p:spPr>
            <a:xfrm rot="16200000" flipV="1">
              <a:off x="258982" y="5039431"/>
              <a:ext cx="738556" cy="4945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3" name="Picture 212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14" name="Straight Connector 213"/>
            <p:cNvCxnSpPr>
              <a:stCxn id="203" idx="0"/>
              <a:endCxn id="207" idx="2"/>
            </p:cNvCxnSpPr>
            <p:nvPr/>
          </p:nvCxnSpPr>
          <p:spPr>
            <a:xfrm rot="5400000" flipH="1" flipV="1">
              <a:off x="-2004082" y="4178298"/>
              <a:ext cx="96016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209" idx="0"/>
              <a:endCxn id="207" idx="2"/>
            </p:cNvCxnSpPr>
            <p:nvPr/>
          </p:nvCxnSpPr>
          <p:spPr>
            <a:xfrm rot="16200000" flipV="1">
              <a:off x="-1051585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03" idx="0"/>
              <a:endCxn id="213" idx="2"/>
            </p:cNvCxnSpPr>
            <p:nvPr/>
          </p:nvCxnSpPr>
          <p:spPr>
            <a:xfrm rot="5400000" flipH="1" flipV="1">
              <a:off x="-1051585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>
              <a:stCxn id="209" idx="0"/>
              <a:endCxn id="213" idx="2"/>
            </p:cNvCxnSpPr>
            <p:nvPr/>
          </p:nvCxnSpPr>
          <p:spPr>
            <a:xfrm rot="5400000" flipH="1" flipV="1">
              <a:off x="-99082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8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70923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19" name="Picture 21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4658380"/>
              <a:ext cx="914399" cy="259036"/>
            </a:xfrm>
            <a:prstGeom prst="rect">
              <a:avLst/>
            </a:prstGeom>
            <a:effectLst/>
          </p:spPr>
        </p:pic>
        <p:pic>
          <p:nvPicPr>
            <p:cNvPr id="22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85323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21" name="Straight Connector 220"/>
            <p:cNvCxnSpPr>
              <a:stCxn id="218" idx="0"/>
              <a:endCxn id="219" idx="2"/>
            </p:cNvCxnSpPr>
            <p:nvPr/>
          </p:nvCxnSpPr>
          <p:spPr>
            <a:xfrm rot="5400000" flipH="1" flipV="1">
              <a:off x="2430681" y="5038656"/>
              <a:ext cx="738556" cy="4960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220" idx="0"/>
              <a:endCxn id="219" idx="2"/>
            </p:cNvCxnSpPr>
            <p:nvPr/>
          </p:nvCxnSpPr>
          <p:spPr>
            <a:xfrm rot="16200000" flipV="1">
              <a:off x="2887884" y="5077531"/>
              <a:ext cx="738556" cy="418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3" name="Picture 222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24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52123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25" name="Picture 22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26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65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27" name="Straight Connector 226"/>
            <p:cNvCxnSpPr>
              <a:stCxn id="224" idx="0"/>
              <a:endCxn id="225" idx="2"/>
            </p:cNvCxnSpPr>
            <p:nvPr/>
          </p:nvCxnSpPr>
          <p:spPr>
            <a:xfrm rot="5400000" flipH="1" flipV="1">
              <a:off x="4373782" y="5076756"/>
              <a:ext cx="738556" cy="4198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26" idx="0"/>
              <a:endCxn id="225" idx="2"/>
            </p:cNvCxnSpPr>
            <p:nvPr/>
          </p:nvCxnSpPr>
          <p:spPr>
            <a:xfrm rot="16200000" flipV="1">
              <a:off x="4830980" y="5039433"/>
              <a:ext cx="738556" cy="494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9" name="Picture 22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30" name="Straight Connector 229"/>
            <p:cNvCxnSpPr>
              <a:stCxn id="219" idx="0"/>
              <a:endCxn id="223" idx="2"/>
            </p:cNvCxnSpPr>
            <p:nvPr/>
          </p:nvCxnSpPr>
          <p:spPr>
            <a:xfrm rot="5400000" flipH="1" flipV="1">
              <a:off x="2567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25" idx="0"/>
              <a:endCxn id="223" idx="2"/>
            </p:cNvCxnSpPr>
            <p:nvPr/>
          </p:nvCxnSpPr>
          <p:spPr>
            <a:xfrm rot="16200000" flipV="1">
              <a:off x="3520416" y="3225797"/>
              <a:ext cx="960164" cy="1905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19" idx="0"/>
              <a:endCxn id="229" idx="2"/>
            </p:cNvCxnSpPr>
            <p:nvPr/>
          </p:nvCxnSpPr>
          <p:spPr>
            <a:xfrm rot="5400000" flipH="1" flipV="1">
              <a:off x="3520416" y="3225798"/>
              <a:ext cx="960164" cy="19049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25" idx="0"/>
              <a:endCxn id="229" idx="2"/>
            </p:cNvCxnSpPr>
            <p:nvPr/>
          </p:nvCxnSpPr>
          <p:spPr>
            <a:xfrm rot="5400000" flipH="1" flipV="1">
              <a:off x="4472918" y="4178298"/>
              <a:ext cx="96016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4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42922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35" name="Picture 23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800" y="4658380"/>
              <a:ext cx="914399" cy="259036"/>
            </a:xfrm>
            <a:prstGeom prst="rect">
              <a:avLst/>
            </a:prstGeom>
            <a:effectLst/>
          </p:spPr>
        </p:pic>
        <p:pic>
          <p:nvPicPr>
            <p:cNvPr id="236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573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37" name="Straight Connector 236"/>
            <p:cNvCxnSpPr>
              <a:stCxn id="234" idx="0"/>
              <a:endCxn id="235" idx="2"/>
            </p:cNvCxnSpPr>
            <p:nvPr/>
          </p:nvCxnSpPr>
          <p:spPr>
            <a:xfrm rot="5400000" flipH="1" flipV="1">
              <a:off x="7002682" y="5038656"/>
              <a:ext cx="738556" cy="4960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36" idx="0"/>
              <a:endCxn id="235" idx="2"/>
            </p:cNvCxnSpPr>
            <p:nvPr/>
          </p:nvCxnSpPr>
          <p:spPr>
            <a:xfrm rot="16200000" flipV="1">
              <a:off x="7459882" y="5077533"/>
              <a:ext cx="738556" cy="418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9" name="Picture 23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799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4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24122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41" name="Picture 24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7801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42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38522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43" name="Straight Connector 242"/>
            <p:cNvCxnSpPr>
              <a:stCxn id="240" idx="0"/>
              <a:endCxn id="241" idx="2"/>
            </p:cNvCxnSpPr>
            <p:nvPr/>
          </p:nvCxnSpPr>
          <p:spPr>
            <a:xfrm rot="5400000" flipH="1" flipV="1">
              <a:off x="8945781" y="5076756"/>
              <a:ext cx="738556" cy="419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42" idx="0"/>
              <a:endCxn id="241" idx="2"/>
            </p:cNvCxnSpPr>
            <p:nvPr/>
          </p:nvCxnSpPr>
          <p:spPr>
            <a:xfrm rot="16200000" flipV="1">
              <a:off x="9402983" y="5039431"/>
              <a:ext cx="738556" cy="4945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5" name="Picture 24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7801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46" name="Straight Connector 245"/>
            <p:cNvCxnSpPr>
              <a:stCxn id="235" idx="0"/>
              <a:endCxn id="239" idx="2"/>
            </p:cNvCxnSpPr>
            <p:nvPr/>
          </p:nvCxnSpPr>
          <p:spPr>
            <a:xfrm rot="5400000" flipH="1" flipV="1">
              <a:off x="7139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241" idx="0"/>
              <a:endCxn id="239" idx="2"/>
            </p:cNvCxnSpPr>
            <p:nvPr/>
          </p:nvCxnSpPr>
          <p:spPr>
            <a:xfrm rot="16200000" flipV="1">
              <a:off x="8092417" y="3225797"/>
              <a:ext cx="960164" cy="1905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35" idx="0"/>
              <a:endCxn id="245" idx="2"/>
            </p:cNvCxnSpPr>
            <p:nvPr/>
          </p:nvCxnSpPr>
          <p:spPr>
            <a:xfrm rot="5400000" flipH="1" flipV="1">
              <a:off x="8092417" y="3225798"/>
              <a:ext cx="960164" cy="19049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41" idx="0"/>
              <a:endCxn id="245" idx="2"/>
            </p:cNvCxnSpPr>
            <p:nvPr/>
          </p:nvCxnSpPr>
          <p:spPr>
            <a:xfrm rot="5400000" flipH="1" flipV="1">
              <a:off x="9044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0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14921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51" name="Picture 25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1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52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293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53" name="Straight Connector 252"/>
            <p:cNvCxnSpPr>
              <a:stCxn id="250" idx="0"/>
              <a:endCxn id="251" idx="2"/>
            </p:cNvCxnSpPr>
            <p:nvPr/>
          </p:nvCxnSpPr>
          <p:spPr>
            <a:xfrm rot="5400000" flipH="1" flipV="1">
              <a:off x="11574683" y="5038654"/>
              <a:ext cx="738556" cy="4960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52" idx="0"/>
              <a:endCxn id="251" idx="2"/>
            </p:cNvCxnSpPr>
            <p:nvPr/>
          </p:nvCxnSpPr>
          <p:spPr>
            <a:xfrm rot="16200000" flipV="1">
              <a:off x="12031883" y="5077533"/>
              <a:ext cx="738556" cy="4183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5" name="Picture 254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1" y="3439181"/>
              <a:ext cx="914398" cy="259035"/>
            </a:xfrm>
            <a:prstGeom prst="rect">
              <a:avLst/>
            </a:prstGeom>
            <a:effectLst/>
          </p:spPr>
        </p:pic>
        <p:pic>
          <p:nvPicPr>
            <p:cNvPr id="256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296121" y="5655972"/>
              <a:ext cx="762001" cy="678808"/>
            </a:xfrm>
            <a:prstGeom prst="rect">
              <a:avLst/>
            </a:prstGeom>
            <a:noFill/>
            <a:effectLst/>
          </p:spPr>
        </p:pic>
        <p:pic>
          <p:nvPicPr>
            <p:cNvPr id="257" name="Picture 256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9800" y="4658380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58" name="Picture 2" descr="C:\Users\Sid\AppData\Local\Microsoft\Windows\Temporary Internet Files\Content.IE5\312QAW5H\MC9004348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10521" y="5655972"/>
              <a:ext cx="762001" cy="678808"/>
            </a:xfrm>
            <a:prstGeom prst="rect">
              <a:avLst/>
            </a:prstGeom>
            <a:noFill/>
            <a:effectLst/>
          </p:spPr>
        </p:pic>
        <p:cxnSp>
          <p:nvCxnSpPr>
            <p:cNvPr id="259" name="Straight Connector 258"/>
            <p:cNvCxnSpPr>
              <a:stCxn id="256" idx="0"/>
              <a:endCxn id="257" idx="2"/>
            </p:cNvCxnSpPr>
            <p:nvPr/>
          </p:nvCxnSpPr>
          <p:spPr>
            <a:xfrm rot="5400000" flipH="1" flipV="1">
              <a:off x="13517781" y="5076756"/>
              <a:ext cx="738556" cy="4198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258" idx="0"/>
              <a:endCxn id="257" idx="2"/>
            </p:cNvCxnSpPr>
            <p:nvPr/>
          </p:nvCxnSpPr>
          <p:spPr>
            <a:xfrm rot="16200000" flipV="1">
              <a:off x="13974982" y="5039433"/>
              <a:ext cx="738556" cy="494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1" name="Picture 260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9800" y="3439181"/>
              <a:ext cx="914398" cy="259035"/>
            </a:xfrm>
            <a:prstGeom prst="rect">
              <a:avLst/>
            </a:prstGeom>
            <a:effectLst/>
          </p:spPr>
        </p:pic>
        <p:cxnSp>
          <p:nvCxnSpPr>
            <p:cNvPr id="262" name="Straight Connector 261"/>
            <p:cNvCxnSpPr>
              <a:stCxn id="251" idx="0"/>
              <a:endCxn id="255" idx="2"/>
            </p:cNvCxnSpPr>
            <p:nvPr/>
          </p:nvCxnSpPr>
          <p:spPr>
            <a:xfrm rot="5400000" flipH="1" flipV="1">
              <a:off x="11711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>
              <a:stCxn id="257" idx="0"/>
              <a:endCxn id="255" idx="2"/>
            </p:cNvCxnSpPr>
            <p:nvPr/>
          </p:nvCxnSpPr>
          <p:spPr>
            <a:xfrm rot="16200000" flipV="1">
              <a:off x="12664418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stCxn id="251" idx="0"/>
              <a:endCxn id="261" idx="2"/>
            </p:cNvCxnSpPr>
            <p:nvPr/>
          </p:nvCxnSpPr>
          <p:spPr>
            <a:xfrm rot="5400000" flipH="1" flipV="1">
              <a:off x="12664418" y="3225798"/>
              <a:ext cx="960164" cy="1904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57" idx="0"/>
              <a:endCxn id="261" idx="2"/>
            </p:cNvCxnSpPr>
            <p:nvPr/>
          </p:nvCxnSpPr>
          <p:spPr>
            <a:xfrm rot="5400000" flipH="1" flipV="1">
              <a:off x="13616918" y="4178298"/>
              <a:ext cx="9601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6" name="Picture 265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6522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67" name="Picture 266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8322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68" name="Picture 267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2523" y="624626"/>
              <a:ext cx="914398" cy="259036"/>
            </a:xfrm>
            <a:prstGeom prst="rect">
              <a:avLst/>
            </a:prstGeom>
            <a:effectLst/>
          </p:spPr>
        </p:pic>
        <p:pic>
          <p:nvPicPr>
            <p:cNvPr id="269" name="Picture 268" descr="network_switch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24322" y="624626"/>
              <a:ext cx="914398" cy="259036"/>
            </a:xfrm>
            <a:prstGeom prst="rect">
              <a:avLst/>
            </a:prstGeom>
            <a:effectLst/>
          </p:spPr>
        </p:pic>
        <p:cxnSp>
          <p:nvCxnSpPr>
            <p:cNvPr id="270" name="Straight Connector 269"/>
            <p:cNvCxnSpPr>
              <a:stCxn id="207" idx="0"/>
              <a:endCxn id="266" idx="2"/>
            </p:cNvCxnSpPr>
            <p:nvPr/>
          </p:nvCxnSpPr>
          <p:spPr>
            <a:xfrm rot="5400000" flipH="1" flipV="1">
              <a:off x="-1182899" y="542562"/>
              <a:ext cx="2555519" cy="323772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stCxn id="229" idx="0"/>
              <a:endCxn id="266" idx="2"/>
            </p:cNvCxnSpPr>
            <p:nvPr/>
          </p:nvCxnSpPr>
          <p:spPr>
            <a:xfrm rot="16200000" flipV="1">
              <a:off x="2055603" y="541782"/>
              <a:ext cx="2555519" cy="323927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>
              <a:stCxn id="245" idx="0"/>
              <a:endCxn id="266" idx="2"/>
            </p:cNvCxnSpPr>
            <p:nvPr/>
          </p:nvCxnSpPr>
          <p:spPr>
            <a:xfrm rot="16200000" flipV="1">
              <a:off x="4341602" y="-1744217"/>
              <a:ext cx="2555519" cy="781127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>
              <a:stCxn id="255" idx="0"/>
              <a:endCxn id="266" idx="2"/>
            </p:cNvCxnSpPr>
            <p:nvPr/>
          </p:nvCxnSpPr>
          <p:spPr>
            <a:xfrm rot="16200000" flipV="1">
              <a:off x="5675102" y="-3077717"/>
              <a:ext cx="2555519" cy="10478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>
              <a:stCxn id="207" idx="0"/>
              <a:endCxn id="267" idx="2"/>
            </p:cNvCxnSpPr>
            <p:nvPr/>
          </p:nvCxnSpPr>
          <p:spPr>
            <a:xfrm rot="5400000" flipH="1" flipV="1">
              <a:off x="303001" y="-943338"/>
              <a:ext cx="2555519" cy="62095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>
              <a:stCxn id="223" idx="0"/>
              <a:endCxn id="267" idx="2"/>
            </p:cNvCxnSpPr>
            <p:nvPr/>
          </p:nvCxnSpPr>
          <p:spPr>
            <a:xfrm rot="5400000" flipH="1" flipV="1">
              <a:off x="2589001" y="1342663"/>
              <a:ext cx="2555520" cy="1637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>
              <a:stCxn id="245" idx="0"/>
              <a:endCxn id="267" idx="2"/>
            </p:cNvCxnSpPr>
            <p:nvPr/>
          </p:nvCxnSpPr>
          <p:spPr>
            <a:xfrm rot="16200000" flipV="1">
              <a:off x="5827502" y="-258318"/>
              <a:ext cx="2555519" cy="4839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>
              <a:stCxn id="261" idx="0"/>
              <a:endCxn id="267" idx="2"/>
            </p:cNvCxnSpPr>
            <p:nvPr/>
          </p:nvCxnSpPr>
          <p:spPr>
            <a:xfrm rot="16200000" flipV="1">
              <a:off x="8113502" y="-2544317"/>
              <a:ext cx="2555519" cy="94114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stCxn id="213" idx="0"/>
              <a:endCxn id="268" idx="2"/>
            </p:cNvCxnSpPr>
            <p:nvPr/>
          </p:nvCxnSpPr>
          <p:spPr>
            <a:xfrm rot="5400000" flipH="1" flipV="1">
              <a:off x="2817601" y="-1552939"/>
              <a:ext cx="2555519" cy="7428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stCxn id="223" idx="0"/>
              <a:endCxn id="268" idx="2"/>
            </p:cNvCxnSpPr>
            <p:nvPr/>
          </p:nvCxnSpPr>
          <p:spPr>
            <a:xfrm rot="5400000" flipH="1" flipV="1">
              <a:off x="4151101" y="-219439"/>
              <a:ext cx="2555519" cy="4761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>
              <a:stCxn id="239" idx="0"/>
              <a:endCxn id="268" idx="2"/>
            </p:cNvCxnSpPr>
            <p:nvPr/>
          </p:nvCxnSpPr>
          <p:spPr>
            <a:xfrm rot="5400000" flipH="1" flipV="1">
              <a:off x="6437101" y="2066561"/>
              <a:ext cx="2555519" cy="1897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>
              <a:stCxn id="261" idx="0"/>
              <a:endCxn id="268" idx="2"/>
            </p:cNvCxnSpPr>
            <p:nvPr/>
          </p:nvCxnSpPr>
          <p:spPr>
            <a:xfrm rot="16200000" flipV="1">
              <a:off x="9675602" y="-982217"/>
              <a:ext cx="2555519" cy="6287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>
              <a:stCxn id="213" idx="0"/>
              <a:endCxn id="269" idx="2"/>
            </p:cNvCxnSpPr>
            <p:nvPr/>
          </p:nvCxnSpPr>
          <p:spPr>
            <a:xfrm rot="5400000" flipH="1" flipV="1">
              <a:off x="4303501" y="-3038838"/>
              <a:ext cx="2555519" cy="10400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29" idx="0"/>
              <a:endCxn id="269" idx="2"/>
            </p:cNvCxnSpPr>
            <p:nvPr/>
          </p:nvCxnSpPr>
          <p:spPr>
            <a:xfrm rot="5400000" flipH="1" flipV="1">
              <a:off x="6589501" y="-752839"/>
              <a:ext cx="2555519" cy="58285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39" idx="0"/>
              <a:endCxn id="269" idx="2"/>
            </p:cNvCxnSpPr>
            <p:nvPr/>
          </p:nvCxnSpPr>
          <p:spPr>
            <a:xfrm rot="5400000" flipH="1" flipV="1">
              <a:off x="7923000" y="580661"/>
              <a:ext cx="2555519" cy="3161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>
              <a:stCxn id="255" idx="0"/>
              <a:endCxn id="269" idx="2"/>
            </p:cNvCxnSpPr>
            <p:nvPr/>
          </p:nvCxnSpPr>
          <p:spPr>
            <a:xfrm rot="16200000" flipV="1">
              <a:off x="10209002" y="1456182"/>
              <a:ext cx="2555519" cy="1410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" name="TextBox 285"/>
          <p:cNvSpPr txBox="1"/>
          <p:nvPr/>
        </p:nvSpPr>
        <p:spPr>
          <a:xfrm>
            <a:off x="252605" y="612994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A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2584562" y="612994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/>
                <a:cs typeface="Calibri"/>
              </a:rPr>
              <a:t>B</a:t>
            </a:r>
          </a:p>
        </p:txBody>
      </p:sp>
      <p:cxnSp>
        <p:nvCxnSpPr>
          <p:cNvPr id="322" name="Straight Connector 321"/>
          <p:cNvCxnSpPr/>
          <p:nvPr/>
        </p:nvCxnSpPr>
        <p:spPr>
          <a:xfrm rot="5400000" flipH="1" flipV="1">
            <a:off x="275358" y="5432001"/>
            <a:ext cx="447312" cy="269629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 rot="5400000" flipH="1" flipV="1">
            <a:off x="343064" y="4895507"/>
            <a:ext cx="581530" cy="0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 flipH="1" flipV="1">
            <a:off x="4901344" y="5441591"/>
            <a:ext cx="447312" cy="250448"/>
          </a:xfrm>
          <a:prstGeom prst="line">
            <a:avLst/>
          </a:prstGeom>
          <a:ln w="920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889230" y="6130725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C</a:t>
            </a:r>
            <a:endParaRPr lang="en-US" sz="2400" b="1" dirty="0">
              <a:latin typeface="Calibri"/>
              <a:cs typeface="Calibri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rot="16200000" flipV="1">
            <a:off x="4959458" y="4895506"/>
            <a:ext cx="581530" cy="2"/>
          </a:xfrm>
          <a:prstGeom prst="line">
            <a:avLst/>
          </a:prstGeom>
          <a:ln w="920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3575505" y="613301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D</a:t>
            </a:r>
            <a:endParaRPr lang="en-US" sz="2400" b="1" dirty="0">
              <a:latin typeface="Calibri"/>
              <a:cs typeface="Calibri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 rot="16200000" flipV="1">
            <a:off x="2340783" y="2837239"/>
            <a:ext cx="1547769" cy="1635366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 rot="5400000" flipH="1" flipV="1">
            <a:off x="677235" y="2856683"/>
            <a:ext cx="1547769" cy="1634579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5274393" y="2875916"/>
            <a:ext cx="1547769" cy="1596110"/>
          </a:xfrm>
          <a:prstGeom prst="line">
            <a:avLst/>
          </a:prstGeom>
          <a:ln w="920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054750" y="612994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E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045693" y="6133010"/>
            <a:ext cx="31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/>
                <a:cs typeface="Calibri"/>
              </a:rPr>
              <a:t>F</a:t>
            </a:r>
            <a:endParaRPr lang="en-US" sz="2400" b="1" dirty="0">
              <a:latin typeface="Calibri"/>
              <a:cs typeface="Calibri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 rot="5400000" flipH="1" flipV="1">
            <a:off x="3132136" y="4414633"/>
            <a:ext cx="581530" cy="961748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5400000" flipH="1" flipV="1">
            <a:off x="2593147" y="5441592"/>
            <a:ext cx="447312" cy="250447"/>
          </a:xfrm>
          <a:prstGeom prst="line">
            <a:avLst/>
          </a:prstGeom>
          <a:ln w="920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 flipH="1" flipV="1">
            <a:off x="4601169" y="2202694"/>
            <a:ext cx="1547769" cy="2942557"/>
          </a:xfrm>
          <a:prstGeom prst="line">
            <a:avLst/>
          </a:prstGeom>
          <a:ln w="920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5400000" flipH="1" flipV="1">
            <a:off x="3574131" y="5460827"/>
            <a:ext cx="447312" cy="211976"/>
          </a:xfrm>
          <a:prstGeom prst="line">
            <a:avLst/>
          </a:prstGeom>
          <a:ln w="920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 flipH="1" flipV="1">
            <a:off x="3613010" y="4895507"/>
            <a:ext cx="581530" cy="0"/>
          </a:xfrm>
          <a:prstGeom prst="line">
            <a:avLst/>
          </a:prstGeom>
          <a:ln w="920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6200000" flipV="1">
            <a:off x="2823967" y="5461219"/>
            <a:ext cx="447312" cy="211192"/>
          </a:xfrm>
          <a:prstGeom prst="line">
            <a:avLst/>
          </a:prstGeom>
          <a:ln w="920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6200000" flipV="1">
            <a:off x="3804950" y="5441984"/>
            <a:ext cx="447312" cy="249662"/>
          </a:xfrm>
          <a:prstGeom prst="line">
            <a:avLst/>
          </a:prstGeom>
          <a:ln w="920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6200000" flipV="1">
            <a:off x="2572819" y="4817063"/>
            <a:ext cx="738416" cy="1"/>
          </a:xfrm>
          <a:prstGeom prst="line">
            <a:avLst/>
          </a:prstGeom>
          <a:ln w="920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16200000" flipV="1">
            <a:off x="3132136" y="4414632"/>
            <a:ext cx="581530" cy="961749"/>
          </a:xfrm>
          <a:prstGeom prst="line">
            <a:avLst/>
          </a:prstGeom>
          <a:ln w="920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itle 1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but there is available capacity!</a:t>
            </a:r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1371600" y="2819400"/>
            <a:ext cx="6324600" cy="1371600"/>
          </a:xfrm>
          <a:prstGeom prst="rect">
            <a:avLst/>
          </a:prstGeom>
          <a:ln w="127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158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Must compute routes repeatedly: </a:t>
            </a:r>
          </a:p>
          <a:p>
            <a:pPr marL="1158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real workloads are dynamic (</a:t>
            </a:r>
            <a:r>
              <a:rPr lang="en-US" sz="3200" dirty="0" smtClean="0">
                <a:solidFill>
                  <a:schemeClr val="tx1"/>
                </a:solidFill>
                <a:sym typeface="Symbol"/>
              </a:rPr>
              <a:t>ms)!</a:t>
            </a:r>
            <a:endParaRPr lang="en-US" sz="3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Multi-commodity flow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1539875" algn="l"/>
                <a:tab pos="2001838" algn="l"/>
              </a:tabLst>
            </a:pPr>
            <a:r>
              <a:rPr lang="en-US" b="1" dirty="0" smtClean="0"/>
              <a:t>Input:</a:t>
            </a:r>
            <a:r>
              <a:rPr lang="en-US" dirty="0" smtClean="0"/>
              <a:t> 	Network </a:t>
            </a:r>
            <a:r>
              <a:rPr lang="en-US" i="1" dirty="0" smtClean="0"/>
              <a:t>G</a:t>
            </a:r>
            <a:r>
              <a:rPr lang="en-US" dirty="0" smtClean="0"/>
              <a:t> = (</a:t>
            </a:r>
            <a:r>
              <a:rPr lang="en-US" i="1" dirty="0" smtClean="0"/>
              <a:t>V</a:t>
            </a:r>
            <a:r>
              <a:rPr lang="en-US" dirty="0" smtClean="0"/>
              <a:t>,</a:t>
            </a:r>
            <a:r>
              <a:rPr lang="en-US" i="1" dirty="0" smtClean="0"/>
              <a:t>E</a:t>
            </a:r>
            <a:r>
              <a:rPr lang="en-US" dirty="0" smtClean="0"/>
              <a:t>) of switches and links 	Flows </a:t>
            </a:r>
            <a:r>
              <a:rPr lang="en-US" i="1" dirty="0" smtClean="0"/>
              <a:t>K</a:t>
            </a:r>
            <a:r>
              <a:rPr lang="en-US" dirty="0" smtClean="0"/>
              <a:t> = {(</a:t>
            </a:r>
            <a:r>
              <a:rPr lang="en-US" i="1" dirty="0" smtClean="0"/>
              <a:t>s</a:t>
            </a:r>
            <a:r>
              <a:rPr lang="en-US" i="1" baseline="-25000" dirty="0" smtClean="0"/>
              <a:t>i</a:t>
            </a:r>
            <a:r>
              <a:rPr lang="en-US" dirty="0" smtClean="0"/>
              <a:t>,</a:t>
            </a:r>
            <a:r>
              <a:rPr lang="en-US" i="1" dirty="0" smtClean="0"/>
              <a:t>t</a:t>
            </a:r>
            <a:r>
              <a:rPr lang="en-US" i="1" baseline="-25000" dirty="0" smtClean="0"/>
              <a:t>i</a:t>
            </a:r>
            <a:r>
              <a:rPr lang="en-US" dirty="0" smtClean="0"/>
              <a:t>,</a:t>
            </a:r>
            <a:r>
              <a:rPr lang="en-US" i="1" dirty="0" smtClean="0"/>
              <a:t>d</a:t>
            </a:r>
            <a:r>
              <a:rPr lang="en-US" i="1" baseline="-25000" dirty="0" smtClean="0"/>
              <a:t>i</a:t>
            </a:r>
            <a:r>
              <a:rPr lang="en-US" dirty="0" smtClean="0"/>
              <a:t>)} of source, target, 	demand tuples</a:t>
            </a:r>
          </a:p>
          <a:p>
            <a:endParaRPr lang="en-US" sz="2000" dirty="0" smtClean="0"/>
          </a:p>
          <a:p>
            <a:pPr>
              <a:tabLst>
                <a:tab pos="1539875" algn="l"/>
              </a:tabLst>
            </a:pPr>
            <a:r>
              <a:rPr lang="en-US" b="1" dirty="0" smtClean="0"/>
              <a:t>Goal:</a:t>
            </a:r>
            <a:r>
              <a:rPr lang="en-US" dirty="0" smtClean="0"/>
              <a:t> 	Compute flow that maximizes 	minimum </a:t>
            </a:r>
            <a:r>
              <a:rPr lang="en-US" b="1" dirty="0" smtClean="0">
                <a:solidFill>
                  <a:srgbClr val="FF6600"/>
                </a:solidFill>
              </a:rPr>
              <a:t>fraction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</a:t>
            </a:r>
            <a:r>
              <a:rPr lang="en-US" dirty="0" smtClean="0">
                <a:sym typeface="Symbol"/>
              </a:rPr>
              <a:t>any </a:t>
            </a:r>
            <a:r>
              <a:rPr lang="en-US" i="1" dirty="0" smtClean="0"/>
              <a:t>d</a:t>
            </a:r>
            <a:r>
              <a:rPr lang="en-US" i="1" baseline="-25000" dirty="0" smtClean="0"/>
              <a:t>i</a:t>
            </a:r>
            <a:r>
              <a:rPr lang="en-US" dirty="0" smtClean="0">
                <a:sym typeface="Symbol"/>
              </a:rPr>
              <a:t> routed</a:t>
            </a:r>
          </a:p>
          <a:p>
            <a:pPr>
              <a:tabLst>
                <a:tab pos="1539875" algn="l"/>
              </a:tabLst>
            </a:pPr>
            <a:endParaRPr lang="en-US" sz="2000" dirty="0" smtClean="0">
              <a:sym typeface="Symbol"/>
            </a:endParaRPr>
          </a:p>
          <a:p>
            <a:pPr>
              <a:tabLst>
                <a:tab pos="1539875" algn="l"/>
              </a:tabLst>
            </a:pPr>
            <a:r>
              <a:rPr lang="en-US" dirty="0" smtClean="0">
                <a:sym typeface="Symbol"/>
              </a:rPr>
              <a:t>Requires fractionally splitting flows, otherwise no O(1)-factor approximation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Sequential model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Theory: [Vaidya89, PlotkinST95, GargK07, …]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Practice: [BertsekasG87, BurnsOKM03, Hedera10, …] </a:t>
            </a:r>
          </a:p>
          <a:p>
            <a:pPr lvl="1">
              <a:buNone/>
            </a:pPr>
            <a:endParaRPr lang="en-US" sz="1900" dirty="0" smtClean="0"/>
          </a:p>
          <a:p>
            <a:r>
              <a:rPr lang="en-US" dirty="0" smtClean="0"/>
              <a:t>Billboard model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Theory: [AwerbuchKR07, AwerbuchK09, …]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Practice: [MATE01, TeXCP05, MPTCP11, ...]</a:t>
            </a:r>
          </a:p>
          <a:p>
            <a:pPr lvl="1"/>
            <a:endParaRPr lang="en-US" sz="1900" dirty="0" smtClean="0"/>
          </a:p>
          <a:p>
            <a:r>
              <a:rPr lang="en-US" dirty="0" smtClean="0"/>
              <a:t>Routers model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Theory: [AwerbuchL93, AwerbuchL94, AwerbuchK07, …]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Practice: [REPLEX06, COPE06, FLARE07, …]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334000" y="1524000"/>
            <a:ext cx="609600" cy="4191000"/>
          </a:xfrm>
          <a:prstGeom prst="downArrow">
            <a:avLst>
              <a:gd name="adj1" fmla="val 46202"/>
              <a:gd name="adj2" fmla="val 6772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1106" y="3352800"/>
            <a:ext cx="2599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more decentralized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Sequential model</a:t>
            </a:r>
          </a:p>
          <a:p>
            <a:pPr lvl="1"/>
            <a:r>
              <a:rPr lang="en-US" dirty="0" smtClean="0"/>
              <a:t>Theory: [Vaidya89, PlotkinST95, GargK07, …]</a:t>
            </a:r>
          </a:p>
          <a:p>
            <a:pPr lvl="1"/>
            <a:r>
              <a:rPr lang="en-US" dirty="0" smtClean="0"/>
              <a:t>Practice: [BertsekasG87, BurnsOKM03, Hedera10, …] </a:t>
            </a:r>
          </a:p>
          <a:p>
            <a:pPr lvl="1">
              <a:buNone/>
            </a:pPr>
            <a:endParaRPr lang="en-US" sz="1900" dirty="0" smtClean="0"/>
          </a:p>
          <a:p>
            <a:r>
              <a:rPr lang="en-US" dirty="0" smtClean="0"/>
              <a:t>Billboard model</a:t>
            </a:r>
          </a:p>
          <a:p>
            <a:pPr lvl="1"/>
            <a:r>
              <a:rPr lang="en-US" dirty="0" smtClean="0"/>
              <a:t>Theory: [AwerbuchKR07, AwerbuchK09, …]</a:t>
            </a:r>
          </a:p>
          <a:p>
            <a:pPr lvl="1"/>
            <a:r>
              <a:rPr lang="en-US" dirty="0" smtClean="0"/>
              <a:t>Practice: [MATE01, TeXCP05, MPTCP11, ...]</a:t>
            </a:r>
          </a:p>
          <a:p>
            <a:pPr lvl="1"/>
            <a:endParaRPr lang="en-US" sz="1900" dirty="0" smtClean="0"/>
          </a:p>
          <a:p>
            <a:r>
              <a:rPr lang="en-US" dirty="0" smtClean="0"/>
              <a:t>Routers model</a:t>
            </a:r>
          </a:p>
          <a:p>
            <a:pPr lvl="1"/>
            <a:r>
              <a:rPr lang="en-US" dirty="0" smtClean="0"/>
              <a:t>Theory: [AwerbuchL93, AwerbuchL94, AwerbuchK07, …]</a:t>
            </a:r>
          </a:p>
          <a:p>
            <a:pPr lvl="1"/>
            <a:r>
              <a:rPr lang="en-US" dirty="0" smtClean="0"/>
              <a:t>Practice: [REPLEX06, COPE06, FLARE07, …]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Sequential model</a:t>
            </a:r>
          </a:p>
          <a:p>
            <a:pPr lvl="1"/>
            <a:r>
              <a:rPr lang="en-US" dirty="0" smtClean="0"/>
              <a:t>Theory: [Vaidya89, PlotkinST95, GargK07, …]</a:t>
            </a:r>
          </a:p>
          <a:p>
            <a:pPr lvl="1"/>
            <a:r>
              <a:rPr lang="en-US" dirty="0" smtClean="0"/>
              <a:t>Practice: [BertsekasG87, BurnsOKM03, Hedera10, …] </a:t>
            </a:r>
          </a:p>
          <a:p>
            <a:pPr lvl="1">
              <a:buNone/>
            </a:pPr>
            <a:endParaRPr lang="en-US" sz="1900" dirty="0" smtClean="0"/>
          </a:p>
          <a:p>
            <a:r>
              <a:rPr lang="en-US" dirty="0" smtClean="0"/>
              <a:t>Billboard model</a:t>
            </a:r>
          </a:p>
          <a:p>
            <a:pPr lvl="1"/>
            <a:r>
              <a:rPr lang="en-US" dirty="0" smtClean="0"/>
              <a:t>Theory: [AwerbuchKR07, AwerbuchK09, …]</a:t>
            </a:r>
          </a:p>
          <a:p>
            <a:pPr lvl="1"/>
            <a:r>
              <a:rPr lang="en-US" dirty="0" smtClean="0"/>
              <a:t>Practice: [MATE01, TeXCP05, MPTCP11, ...]</a:t>
            </a:r>
          </a:p>
          <a:p>
            <a:pPr lvl="1"/>
            <a:endParaRPr lang="en-US" sz="1900" dirty="0" smtClean="0"/>
          </a:p>
          <a:p>
            <a:r>
              <a:rPr lang="en-US" dirty="0" smtClean="0"/>
              <a:t>Routers model</a:t>
            </a:r>
          </a:p>
          <a:p>
            <a:pPr lvl="1"/>
            <a:r>
              <a:rPr lang="en-US" dirty="0" smtClean="0"/>
              <a:t>Theory: [AwerbuchL93, AwerbuchL94, AwerbuchK07, …]</a:t>
            </a:r>
          </a:p>
          <a:p>
            <a:pPr lvl="1"/>
            <a:r>
              <a:rPr lang="en-US" dirty="0" smtClean="0"/>
              <a:t>Practice: [REPLEX06, COPE06, FLARE07, …]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2362200"/>
            <a:ext cx="7772400" cy="2286000"/>
          </a:xfrm>
          <a:prstGeom prst="rect">
            <a:avLst/>
          </a:prstGeom>
          <a:ln w="127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158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Theory-practice gap:</a:t>
            </a:r>
          </a:p>
          <a:p>
            <a:pPr marL="1158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463550" indent="-34766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 Models unsuitable for dynamic workloads</a:t>
            </a:r>
            <a:endParaRPr lang="en-US" sz="3200" b="1" i="1" dirty="0" smtClean="0">
              <a:solidFill>
                <a:srgbClr val="FF0000"/>
              </a:solidFill>
            </a:endParaRPr>
          </a:p>
          <a:p>
            <a:pPr marL="463550" indent="-34766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 Splitting flows difficult in practice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headEnd type="none" w="med" len="med"/>
          <a:tailEnd type="none" w="med" len="med"/>
        </a:ln>
      </a:spPr>
      <a:bodyPr lIns="0" tIns="45720" rIns="0" bIns="45720" rtlCol="0" anchor="ctr"/>
      <a:lstStyle>
        <a:defPPr algn="ctr" fontAlgn="auto">
          <a:spcBef>
            <a:spcPts val="0"/>
          </a:spcBef>
          <a:spcAft>
            <a:spcPts val="0"/>
          </a:spcAft>
          <a:defRPr sz="2800" i="1" dirty="0" smtClean="0">
            <a:ln w="12700">
              <a:noFill/>
              <a:prstDash val="solid"/>
            </a:ln>
            <a:solidFill>
              <a:schemeClr val="tx1"/>
            </a:solidFill>
          </a:defRPr>
        </a:defPPr>
      </a:lstStyle>
      <a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6966</TotalTime>
  <Words>929</Words>
  <Application>Microsoft Office PowerPoint</Application>
  <PresentationFormat>On-screen Show (4:3)</PresentationFormat>
  <Paragraphs>271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LocalFlow: Simple, Local Flow Routing  in Data Centers</vt:lpstr>
      <vt:lpstr>Routing flows in data center networks</vt:lpstr>
      <vt:lpstr>Network utilization suffers when flows collide…</vt:lpstr>
      <vt:lpstr>… but there is available capacity!</vt:lpstr>
      <vt:lpstr>… but there is available capacity!</vt:lpstr>
      <vt:lpstr>Multi-commodity flow problem</vt:lpstr>
      <vt:lpstr>Prior solutions</vt:lpstr>
      <vt:lpstr>Prior solutions</vt:lpstr>
      <vt:lpstr>Prior solutions</vt:lpstr>
      <vt:lpstr>Slide 10</vt:lpstr>
      <vt:lpstr>Problems</vt:lpstr>
      <vt:lpstr>Sequential solutions don’t scale</vt:lpstr>
      <vt:lpstr>Sequential solutions don’t scale</vt:lpstr>
      <vt:lpstr> Billboard solutions require link utilization information…</vt:lpstr>
      <vt:lpstr> … and react to congestion optimistically…</vt:lpstr>
      <vt:lpstr> … or model paths explicitly (exponential)</vt:lpstr>
      <vt:lpstr>Routers solutions are local and scalable…</vt:lpstr>
      <vt:lpstr> … but lack global knowledge</vt:lpstr>
      <vt:lpstr>Problems</vt:lpstr>
      <vt:lpstr>RPP model: Embrace locality…</vt:lpstr>
      <vt:lpstr>… by proactively splitting flows</vt:lpstr>
      <vt:lpstr>… by proactively splitting flows</vt:lpstr>
      <vt:lpstr>Frequency of splitting</vt:lpstr>
      <vt:lpstr>Frequency of splitting</vt:lpstr>
      <vt:lpstr>Frequency of splitting</vt:lpstr>
      <vt:lpstr> Granularity of splitting</vt:lpstr>
      <vt:lpstr>Problems</vt:lpstr>
      <vt:lpstr>Line rate splitting (simplified)</vt:lpstr>
      <vt:lpstr>Summary</vt:lpstr>
      <vt:lpstr>Preliminary simulations</vt:lpstr>
      <vt:lpstr>Splitting is infrequent</vt:lpstr>
      <vt:lpstr>Splitting is infrequent</vt:lpstr>
      <vt:lpstr>Preliminary simulations</vt:lpstr>
      <vt:lpstr>Reordering is low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Bridging the Theory-Practice Gap in MultiCommodity Flow Routing</dc:title>
  <dc:creator>Sid</dc:creator>
  <cp:lastModifiedBy>Siddhartha Sen</cp:lastModifiedBy>
  <cp:revision>323</cp:revision>
  <dcterms:created xsi:type="dcterms:W3CDTF">2006-08-16T00:00:00Z</dcterms:created>
  <dcterms:modified xsi:type="dcterms:W3CDTF">2011-12-13T14:11:41Z</dcterms:modified>
</cp:coreProperties>
</file>