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  <p:sldId id="264" r:id="rId10"/>
    <p:sldId id="268" r:id="rId11"/>
    <p:sldId id="267" r:id="rId12"/>
    <p:sldId id="269" r:id="rId13"/>
    <p:sldId id="265" r:id="rId14"/>
    <p:sldId id="266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540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03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75A0D-A567-4C4A-AD12-C6A5B8C3CF03}" type="datetimeFigureOut">
              <a:rPr lang="en-US" smtClean="0"/>
              <a:t>3/5/2012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1C13FE-B584-4123-84C2-D2E23749DD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393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1C13FE-B584-4123-84C2-D2E23749DDF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9508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F8DA0-9899-4A8A-9A96-336D68856B7E}" type="datetimeFigureOut">
              <a:rPr lang="en-US" smtClean="0"/>
              <a:t>3/5/2012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26E03-3009-4DBD-9D3C-0566AE189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937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F8DA0-9899-4A8A-9A96-336D68856B7E}" type="datetimeFigureOut">
              <a:rPr lang="en-US" smtClean="0"/>
              <a:t>3/5/2012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26E03-3009-4DBD-9D3C-0566AE189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645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F8DA0-9899-4A8A-9A96-336D68856B7E}" type="datetimeFigureOut">
              <a:rPr lang="en-US" smtClean="0"/>
              <a:t>3/5/2012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26E03-3009-4DBD-9D3C-0566AE189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78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F8DA0-9899-4A8A-9A96-336D68856B7E}" type="datetimeFigureOut">
              <a:rPr lang="en-US" smtClean="0"/>
              <a:t>3/5/2012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26E03-3009-4DBD-9D3C-0566AE189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428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F8DA0-9899-4A8A-9A96-336D68856B7E}" type="datetimeFigureOut">
              <a:rPr lang="en-US" smtClean="0"/>
              <a:t>3/5/2012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26E03-3009-4DBD-9D3C-0566AE189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744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F8DA0-9899-4A8A-9A96-336D68856B7E}" type="datetimeFigureOut">
              <a:rPr lang="en-US" smtClean="0"/>
              <a:t>3/5/2012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26E03-3009-4DBD-9D3C-0566AE189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006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F8DA0-9899-4A8A-9A96-336D68856B7E}" type="datetimeFigureOut">
              <a:rPr lang="en-US" smtClean="0"/>
              <a:t>3/5/2012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26E03-3009-4DBD-9D3C-0566AE189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252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F8DA0-9899-4A8A-9A96-336D68856B7E}" type="datetimeFigureOut">
              <a:rPr lang="en-US" smtClean="0"/>
              <a:t>3/5/2012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26E03-3009-4DBD-9D3C-0566AE189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176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F8DA0-9899-4A8A-9A96-336D68856B7E}" type="datetimeFigureOut">
              <a:rPr lang="en-US" smtClean="0"/>
              <a:t>3/5/2012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26E03-3009-4DBD-9D3C-0566AE189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248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F8DA0-9899-4A8A-9A96-336D68856B7E}" type="datetimeFigureOut">
              <a:rPr lang="en-US" smtClean="0"/>
              <a:t>3/5/2012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26E03-3009-4DBD-9D3C-0566AE189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705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F8DA0-9899-4A8A-9A96-336D68856B7E}" type="datetimeFigureOut">
              <a:rPr lang="en-US" smtClean="0"/>
              <a:t>3/5/2012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26E03-3009-4DBD-9D3C-0566AE189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116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/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val="2808626953"/>
              </p:ext>
            </p:extLst>
          </p:nvPr>
        </p:nvGraphicFramePr>
        <p:xfrm>
          <a:off x="0" y="0"/>
          <a:ext cx="9144000" cy="609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Photo Editor Photo" r:id="rId14" imgW="2657846" imgH="2104762" progId="">
                  <p:embed/>
                </p:oleObj>
              </mc:Choice>
              <mc:Fallback>
                <p:oleObj name="Photo Editor Photo" r:id="rId14" imgW="2657846" imgH="2104762" progId="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609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BBE0E3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F8DA0-9899-4A8A-9A96-336D68856B7E}" type="datetimeFigureOut">
              <a:rPr lang="en-US" smtClean="0"/>
              <a:t>3/5/2012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326E03-3009-4DBD-9D3C-0566AE189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242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rgbClr val="45408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Summary of Workshop </a:t>
            </a:r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57600"/>
            <a:ext cx="6400800" cy="1752600"/>
          </a:xfrm>
        </p:spPr>
        <p:txBody>
          <a:bodyPr/>
          <a:lstStyle/>
          <a:p>
            <a:r>
              <a:rPr lang="en-US" dirty="0" smtClean="0"/>
              <a:t>China-US Software Workshop</a:t>
            </a:r>
          </a:p>
          <a:p>
            <a:r>
              <a:rPr lang="en-US" dirty="0" smtClean="0"/>
              <a:t>27 – 28 September 2011</a:t>
            </a:r>
          </a:p>
          <a:p>
            <a:r>
              <a:rPr lang="en-US" dirty="0" smtClean="0"/>
              <a:t>Beijing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828800" y="5867400"/>
            <a:ext cx="53870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454082"/>
                </a:solidFill>
              </a:rPr>
              <a:t>Broader Context for Workshop</a:t>
            </a:r>
          </a:p>
        </p:txBody>
      </p:sp>
    </p:spTree>
    <p:extLst>
      <p:ext uri="{BB962C8B-B14F-4D97-AF65-F5344CB8AC3E}">
        <p14:creationId xmlns:p14="http://schemas.microsoft.com/office/powerpoint/2010/main" val="2559862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Agenda Changes but Maintained Framework to Develop and Enhance (Concrete) Collaborations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143000"/>
            <a:ext cx="4267200" cy="5334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Conceptually, mostly swapped Wednesday morning with Tuesday afternoon</a:t>
            </a:r>
          </a:p>
          <a:p>
            <a:pPr lvl="1"/>
            <a:r>
              <a:rPr lang="en-US" dirty="0" smtClean="0"/>
              <a:t>NSF – NSFC Panel  on Wednesday</a:t>
            </a:r>
          </a:p>
          <a:p>
            <a:pPr lvl="1"/>
            <a:r>
              <a:rPr lang="en-US" dirty="0" smtClean="0"/>
              <a:t>Split White paper discussion Tuesday and Wednesday</a:t>
            </a:r>
          </a:p>
          <a:p>
            <a:pPr lvl="1"/>
            <a:r>
              <a:rPr lang="en-US" dirty="0" smtClean="0"/>
              <a:t>Move discussion of “pragmatics” of collaboration to Tuesday</a:t>
            </a:r>
          </a:p>
          <a:p>
            <a:pPr lvl="1"/>
            <a:r>
              <a:rPr lang="en-US" dirty="0" smtClean="0"/>
              <a:t>Introduce NSF programs Tuesday afternoon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38600" cy="49831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Tuesday Morning</a:t>
            </a:r>
          </a:p>
          <a:p>
            <a:pPr lvl="1"/>
            <a:r>
              <a:rPr lang="en-US" dirty="0" smtClean="0"/>
              <a:t>Goals, Review, Introductions, Examples</a:t>
            </a:r>
          </a:p>
          <a:p>
            <a:r>
              <a:rPr lang="en-US" dirty="0" smtClean="0"/>
              <a:t>Tuesday Afternoon</a:t>
            </a:r>
          </a:p>
          <a:p>
            <a:pPr lvl="1"/>
            <a:r>
              <a:rPr lang="en-US" dirty="0" smtClean="0"/>
              <a:t>NSF Programs, White Papers 1, Pragmatics of Collaborations, Discussion</a:t>
            </a:r>
          </a:p>
          <a:p>
            <a:r>
              <a:rPr lang="en-US" dirty="0" smtClean="0"/>
              <a:t>Wednesday Morning</a:t>
            </a:r>
          </a:p>
          <a:p>
            <a:pPr lvl="1"/>
            <a:r>
              <a:rPr lang="en-US" dirty="0" smtClean="0"/>
              <a:t>NSF-NSFC Panel, White Papers 2, Planning </a:t>
            </a:r>
          </a:p>
          <a:p>
            <a:r>
              <a:rPr lang="en-US" dirty="0" smtClean="0"/>
              <a:t>Wednesday Afternoon</a:t>
            </a:r>
          </a:p>
          <a:p>
            <a:pPr lvl="1"/>
            <a:r>
              <a:rPr lang="en-US" dirty="0" smtClean="0"/>
              <a:t>Writing, Plenary and Wrap up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2394" y="6019800"/>
            <a:ext cx="450168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White Papers Planned and Written</a:t>
            </a:r>
          </a:p>
          <a:p>
            <a:pPr algn="ctr"/>
            <a:r>
              <a:rPr lang="en-US" sz="2400" dirty="0" smtClean="0"/>
              <a:t>Early Stages of Proposal Writing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82047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Remember: It is about collaborations</a:t>
            </a:r>
            <a:br>
              <a:rPr lang="en-US" dirty="0" smtClean="0"/>
            </a:br>
            <a:r>
              <a:rPr lang="en-US" dirty="0" smtClean="0"/>
              <a:t>There are many ways to “skin a cat”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Multiple Approaches – depends on </a:t>
            </a:r>
            <a:r>
              <a:rPr lang="en-US" dirty="0" smtClean="0"/>
              <a:t>need</a:t>
            </a:r>
            <a:endParaRPr lang="en-US" dirty="0" smtClean="0"/>
          </a:p>
          <a:p>
            <a:r>
              <a:rPr lang="en-US" dirty="0" smtClean="0"/>
              <a:t>Multiple Targets </a:t>
            </a:r>
            <a:r>
              <a:rPr lang="en-US" dirty="0" smtClean="0"/>
              <a:t>- programs</a:t>
            </a:r>
            <a:r>
              <a:rPr lang="en-US" dirty="0" smtClean="0"/>
              <a:t>, divisions, </a:t>
            </a:r>
            <a:r>
              <a:rPr lang="en-US" dirty="0" smtClean="0"/>
              <a:t>directorates</a:t>
            </a:r>
            <a:r>
              <a:rPr lang="en-US" dirty="0"/>
              <a:t> </a:t>
            </a:r>
            <a:r>
              <a:rPr lang="en-US" dirty="0" smtClean="0"/>
              <a:t>at NSF</a:t>
            </a:r>
            <a:endParaRPr lang="en-US" dirty="0" smtClean="0"/>
          </a:p>
          <a:p>
            <a:r>
              <a:rPr lang="en-US" dirty="0" smtClean="0"/>
              <a:t>Multiple Years – building collaborations and building community takes time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988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1019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4525963"/>
          </a:xfrm>
        </p:spPr>
        <p:txBody>
          <a:bodyPr/>
          <a:lstStyle/>
          <a:p>
            <a:r>
              <a:rPr lang="en-US" dirty="0" smtClean="0"/>
              <a:t>Conceptually, mostly swapped Wednesday morning with Tuesday afternoon</a:t>
            </a:r>
          </a:p>
          <a:p>
            <a:pPr lvl="1"/>
            <a:r>
              <a:rPr lang="en-US" dirty="0" smtClean="0"/>
              <a:t>NSF – NSFC Panel  on Wednesday</a:t>
            </a:r>
          </a:p>
          <a:p>
            <a:pPr lvl="1"/>
            <a:r>
              <a:rPr lang="en-US" dirty="0" smtClean="0"/>
              <a:t>Split White paper discussion Tuesday and Wednesday</a:t>
            </a:r>
          </a:p>
          <a:p>
            <a:pPr lvl="1"/>
            <a:r>
              <a:rPr lang="en-US" dirty="0" smtClean="0"/>
              <a:t>Move discussion of “pragmatics” of collaboration to Tuesday</a:t>
            </a:r>
          </a:p>
          <a:p>
            <a:pPr lvl="1"/>
            <a:r>
              <a:rPr lang="en-US" dirty="0" smtClean="0"/>
              <a:t>Introduce NSF programs Tuesday afternoon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3824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RCN – Research Coordination Network</a:t>
            </a:r>
          </a:p>
          <a:p>
            <a:r>
              <a:rPr lang="en-US" dirty="0" smtClean="0"/>
              <a:t>SAVI – Science Across Virtual Institutes</a:t>
            </a:r>
          </a:p>
          <a:p>
            <a:r>
              <a:rPr lang="en-US" dirty="0" smtClean="0"/>
              <a:t>EAGER – </a:t>
            </a:r>
            <a:r>
              <a:rPr lang="en-US" dirty="0" err="1" smtClean="0"/>
              <a:t>EArly</a:t>
            </a:r>
            <a:r>
              <a:rPr lang="en-US" dirty="0" smtClean="0"/>
              <a:t>-concept Grants for Exploratory Research</a:t>
            </a:r>
          </a:p>
          <a:p>
            <a:r>
              <a:rPr lang="en-US" dirty="0" smtClean="0"/>
              <a:t>Workshops</a:t>
            </a:r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EAPSI – East Asia Pacific Summer Institute</a:t>
            </a:r>
          </a:p>
          <a:p>
            <a:r>
              <a:rPr lang="en-US" dirty="0" smtClean="0"/>
              <a:t>ASI – Advance Studies Institute</a:t>
            </a:r>
          </a:p>
          <a:p>
            <a:r>
              <a:rPr lang="en-US" dirty="0" smtClean="0"/>
              <a:t>REU – Research Experiences for Undergraduates (individual and sites)</a:t>
            </a:r>
          </a:p>
          <a:p>
            <a:r>
              <a:rPr lang="en-US" dirty="0" smtClean="0"/>
              <a:t>Supplements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917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Goals of Workshop Series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Build collaborations between China and US researchers</a:t>
            </a:r>
          </a:p>
          <a:p>
            <a:pPr lvl="1"/>
            <a:r>
              <a:rPr lang="en-US" dirty="0" smtClean="0"/>
              <a:t>Accelerate the process of identifying collaborators and projects</a:t>
            </a:r>
          </a:p>
          <a:p>
            <a:pPr lvl="1"/>
            <a:r>
              <a:rPr lang="en-US" dirty="0" smtClean="0"/>
              <a:t>Identify a </a:t>
            </a:r>
            <a:r>
              <a:rPr lang="en-US" u="sng" dirty="0" smtClean="0"/>
              <a:t>portfolio of mechanisms </a:t>
            </a:r>
            <a:r>
              <a:rPr lang="en-US" dirty="0" smtClean="0"/>
              <a:t>to support establishing and enhancing </a:t>
            </a:r>
            <a:r>
              <a:rPr lang="en-US" u="sng" dirty="0" smtClean="0"/>
              <a:t>collaborations</a:t>
            </a:r>
            <a:r>
              <a:rPr lang="en-US" dirty="0" smtClean="0"/>
              <a:t> and to build a </a:t>
            </a:r>
            <a:r>
              <a:rPr lang="en-US" u="sng" dirty="0" smtClean="0"/>
              <a:t>community</a:t>
            </a:r>
            <a:r>
              <a:rPr lang="en-US" dirty="0" smtClean="0"/>
              <a:t> of collaborators</a:t>
            </a:r>
          </a:p>
          <a:p>
            <a:pPr lvl="1"/>
            <a:r>
              <a:rPr lang="en-US" dirty="0" smtClean="0"/>
              <a:t>Identify </a:t>
            </a:r>
            <a:r>
              <a:rPr lang="en-US" u="sng" dirty="0" smtClean="0"/>
              <a:t>multiple targets</a:t>
            </a:r>
          </a:p>
          <a:p>
            <a:r>
              <a:rPr lang="en-US" dirty="0" smtClean="0"/>
              <a:t>Advance understanding of challenges in three key area of software – of mutual interest to China and US research community</a:t>
            </a:r>
          </a:p>
          <a:p>
            <a:r>
              <a:rPr lang="en-US" dirty="0" smtClean="0"/>
              <a:t>IF there is an opportunity for joint proposals, to have at least one team apply (but ideally several).</a:t>
            </a:r>
          </a:p>
        </p:txBody>
      </p:sp>
    </p:spTree>
    <p:extLst>
      <p:ext uri="{BB962C8B-B14F-4D97-AF65-F5344CB8AC3E}">
        <p14:creationId xmlns:p14="http://schemas.microsoft.com/office/powerpoint/2010/main" val="2178653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Three Areas of Research on Software</a:t>
            </a:r>
            <a:br>
              <a:rPr lang="en-US" dirty="0" smtClean="0"/>
            </a:br>
            <a:r>
              <a:rPr lang="en-US" sz="2800" dirty="0" smtClean="0"/>
              <a:t>Agreed upon by Agencies; Important in SW</a:t>
            </a:r>
            <a:br>
              <a:rPr lang="en-US" sz="2800" dirty="0" smtClean="0"/>
            </a:br>
            <a:r>
              <a:rPr lang="en-US" sz="2800" dirty="0" smtClean="0"/>
              <a:t>Report Articulated Areas and Benefits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Trustworthy Software</a:t>
            </a:r>
          </a:p>
          <a:p>
            <a:pPr lvl="1"/>
            <a:r>
              <a:rPr lang="en-US" dirty="0" err="1" smtClean="0"/>
              <a:t>Zhi</a:t>
            </a:r>
            <a:r>
              <a:rPr lang="en-US" dirty="0" smtClean="0"/>
              <a:t> Jin, Peking University, ICT/CAS</a:t>
            </a:r>
          </a:p>
          <a:p>
            <a:pPr lvl="1"/>
            <a:r>
              <a:rPr lang="en-US" dirty="0" smtClean="0"/>
              <a:t>Rebecca Wright, Rutgers University</a:t>
            </a:r>
          </a:p>
          <a:p>
            <a:r>
              <a:rPr lang="en-US" dirty="0" smtClean="0"/>
              <a:t>Extreme Scale Software</a:t>
            </a:r>
          </a:p>
          <a:p>
            <a:pPr lvl="1"/>
            <a:r>
              <a:rPr lang="en-US" dirty="0" err="1" smtClean="0"/>
              <a:t>Depei</a:t>
            </a:r>
            <a:r>
              <a:rPr lang="en-US" dirty="0" smtClean="0"/>
              <a:t> </a:t>
            </a:r>
            <a:r>
              <a:rPr lang="en-US" dirty="0" err="1" smtClean="0"/>
              <a:t>Qian</a:t>
            </a:r>
            <a:r>
              <a:rPr lang="en-US" dirty="0" smtClean="0"/>
              <a:t>, </a:t>
            </a:r>
            <a:r>
              <a:rPr lang="en-US" dirty="0" err="1" smtClean="0"/>
              <a:t>Beihang</a:t>
            </a:r>
            <a:r>
              <a:rPr lang="en-US" dirty="0" smtClean="0"/>
              <a:t> University</a:t>
            </a:r>
          </a:p>
          <a:p>
            <a:pPr lvl="1"/>
            <a:r>
              <a:rPr lang="en-US" dirty="0" smtClean="0"/>
              <a:t>Padma Raghavan, Penn State University</a:t>
            </a:r>
          </a:p>
          <a:p>
            <a:r>
              <a:rPr lang="en-US" dirty="0" smtClean="0"/>
              <a:t>Emerging Architectures</a:t>
            </a:r>
          </a:p>
          <a:p>
            <a:pPr lvl="1"/>
            <a:r>
              <a:rPr lang="en-US" dirty="0" err="1" smtClean="0"/>
              <a:t>Minyi</a:t>
            </a:r>
            <a:r>
              <a:rPr lang="en-US" dirty="0" smtClean="0"/>
              <a:t> </a:t>
            </a:r>
            <a:r>
              <a:rPr lang="en-US" dirty="0" err="1" smtClean="0"/>
              <a:t>Guo</a:t>
            </a:r>
            <a:r>
              <a:rPr lang="en-US" dirty="0" smtClean="0"/>
              <a:t>, Shanghai Jiao Tong</a:t>
            </a:r>
          </a:p>
          <a:p>
            <a:pPr lvl="1"/>
            <a:r>
              <a:rPr lang="en-US" dirty="0" smtClean="0"/>
              <a:t>Jose Fortes, University of Florida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Trustworthy</a:t>
            </a:r>
          </a:p>
          <a:p>
            <a:pPr lvl="1"/>
            <a:r>
              <a:rPr lang="en-US" dirty="0" smtClean="0"/>
              <a:t>Reliability</a:t>
            </a:r>
          </a:p>
          <a:p>
            <a:pPr lvl="1"/>
            <a:r>
              <a:rPr lang="en-US" dirty="0" smtClean="0"/>
              <a:t>Security</a:t>
            </a:r>
          </a:p>
          <a:p>
            <a:endParaRPr lang="en-US" dirty="0"/>
          </a:p>
          <a:p>
            <a:r>
              <a:rPr lang="en-US" dirty="0" smtClean="0"/>
              <a:t>Extreme Scale SW</a:t>
            </a:r>
          </a:p>
          <a:p>
            <a:pPr lvl="1"/>
            <a:r>
              <a:rPr lang="en-US" dirty="0" smtClean="0"/>
              <a:t>Many areas of agreement</a:t>
            </a:r>
          </a:p>
          <a:p>
            <a:pPr lvl="1"/>
            <a:r>
              <a:rPr lang="en-US" dirty="0" smtClean="0"/>
              <a:t>White paper on I/O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Emerging Architectures</a:t>
            </a:r>
          </a:p>
          <a:p>
            <a:pPr lvl="1"/>
            <a:r>
              <a:rPr lang="en-US" dirty="0" smtClean="0"/>
              <a:t>Software for New Hardware </a:t>
            </a:r>
            <a:endParaRPr lang="en-US" dirty="0" smtClean="0"/>
          </a:p>
          <a:p>
            <a:pPr lvl="1"/>
            <a:r>
              <a:rPr lang="en-US" dirty="0" smtClean="0"/>
              <a:t>Emerging Approaches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709952" y="5943600"/>
            <a:ext cx="372409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Inter-related</a:t>
            </a:r>
          </a:p>
          <a:p>
            <a:pPr algn="ctr"/>
            <a:r>
              <a:rPr lang="en-US" sz="2800" dirty="0" smtClean="0"/>
              <a:t>Application Involvement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22332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 smtClean="0"/>
              <a:t>SC11 Meeting and White Papers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Members of Extreme Scale Group met at </a:t>
            </a:r>
            <a:r>
              <a:rPr lang="en-US" dirty="0" smtClean="0"/>
              <a:t>Supercomputing</a:t>
            </a:r>
            <a:endParaRPr lang="en-US" dirty="0" smtClean="0"/>
          </a:p>
          <a:p>
            <a:r>
              <a:rPr lang="en-US" dirty="0" smtClean="0"/>
              <a:t>Concrete Action</a:t>
            </a:r>
          </a:p>
          <a:p>
            <a:pPr lvl="1"/>
            <a:r>
              <a:rPr lang="en-US" dirty="0" smtClean="0"/>
              <a:t>Creation of white papers</a:t>
            </a:r>
          </a:p>
          <a:p>
            <a:pPr lvl="1"/>
            <a:r>
              <a:rPr lang="en-US" dirty="0" smtClean="0"/>
              <a:t>Prototype white paper</a:t>
            </a:r>
          </a:p>
          <a:p>
            <a:pPr lvl="2"/>
            <a:r>
              <a:rPr lang="en-US" dirty="0" smtClean="0"/>
              <a:t>I/O performance engineering of the Global Regional Assimilation and Prediction System (GRAPES) code on supercomputers using the ADIOS framework </a:t>
            </a:r>
          </a:p>
          <a:p>
            <a:pPr lvl="2"/>
            <a:r>
              <a:rPr lang="en-US" dirty="0"/>
              <a:t>Chinese Meteorological </a:t>
            </a:r>
            <a:r>
              <a:rPr lang="en-US" dirty="0" smtClean="0"/>
              <a:t>Administration, Oakridge National Lab, North Carolina State U, Rutgers, Tsinghua U</a:t>
            </a:r>
          </a:p>
          <a:p>
            <a:pPr lvl="2"/>
            <a:r>
              <a:rPr lang="en-US" dirty="0" smtClean="0"/>
              <a:t>Scott </a:t>
            </a:r>
            <a:r>
              <a:rPr lang="en-US" dirty="0" err="1" smtClean="0"/>
              <a:t>Klasky</a:t>
            </a:r>
            <a:r>
              <a:rPr lang="en-US" dirty="0" smtClean="0"/>
              <a:t> will discuss this collaboration</a:t>
            </a:r>
          </a:p>
          <a:p>
            <a:pPr lvl="1"/>
            <a:r>
              <a:rPr lang="en-US" dirty="0" smtClean="0"/>
              <a:t>Others </a:t>
            </a:r>
            <a:r>
              <a:rPr lang="en-US" dirty="0" smtClean="0"/>
              <a:t>asked </a:t>
            </a:r>
            <a:r>
              <a:rPr lang="en-US" dirty="0" smtClean="0"/>
              <a:t>to draft white papers</a:t>
            </a:r>
          </a:p>
          <a:p>
            <a:pPr lvl="2"/>
            <a:r>
              <a:rPr lang="en-US" dirty="0" smtClean="0"/>
              <a:t>This is a “</a:t>
            </a:r>
            <a:r>
              <a:rPr lang="en-US" u="sng" dirty="0" smtClean="0"/>
              <a:t>warm-up</a:t>
            </a:r>
            <a:r>
              <a:rPr lang="en-US" dirty="0" smtClean="0"/>
              <a:t>” to writing a proposal</a:t>
            </a:r>
          </a:p>
          <a:p>
            <a:pPr lvl="2"/>
            <a:r>
              <a:rPr lang="en-US" dirty="0" smtClean="0"/>
              <a:t>We understand these are in different stages of development, since the collaborations are</a:t>
            </a:r>
          </a:p>
          <a:p>
            <a:pPr lvl="1"/>
            <a:r>
              <a:rPr lang="en-US" dirty="0" smtClean="0"/>
              <a:t>Discussion later today and tomorrow: </a:t>
            </a:r>
            <a:r>
              <a:rPr lang="en-US" dirty="0" err="1" smtClean="0"/>
              <a:t>Depei</a:t>
            </a:r>
            <a:r>
              <a:rPr lang="en-US" dirty="0" smtClean="0"/>
              <a:t> </a:t>
            </a:r>
            <a:r>
              <a:rPr lang="en-US" dirty="0" err="1" smtClean="0"/>
              <a:t>Qian</a:t>
            </a:r>
            <a:r>
              <a:rPr lang="en-US" dirty="0" smtClean="0"/>
              <a:t> and Manish Parashar co-moderators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471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Unique Benefits of and Motivations for</a:t>
            </a:r>
            <a:br>
              <a:rPr lang="en-US" dirty="0" smtClean="0"/>
            </a:br>
            <a:r>
              <a:rPr lang="en-US" dirty="0" smtClean="0"/>
              <a:t> China-US Collaboration in Software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292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Large Issues of Global </a:t>
            </a:r>
            <a:r>
              <a:rPr lang="en-US" dirty="0"/>
              <a:t>C</a:t>
            </a:r>
            <a:r>
              <a:rPr lang="en-US" dirty="0" smtClean="0"/>
              <a:t>oncern, e.g.:</a:t>
            </a:r>
          </a:p>
          <a:p>
            <a:pPr lvl="1"/>
            <a:r>
              <a:rPr lang="en-US" dirty="0"/>
              <a:t>Energy consumption of large systems and the need for energy-efficient software </a:t>
            </a:r>
            <a:r>
              <a:rPr lang="en-US" dirty="0" smtClean="0"/>
              <a:t>design; </a:t>
            </a:r>
          </a:p>
          <a:p>
            <a:pPr lvl="1"/>
            <a:r>
              <a:rPr lang="en-US" dirty="0" smtClean="0"/>
              <a:t>Climate </a:t>
            </a:r>
            <a:r>
              <a:rPr lang="en-US" dirty="0"/>
              <a:t>change and </a:t>
            </a:r>
            <a:r>
              <a:rPr lang="en-US" dirty="0" smtClean="0"/>
              <a:t>adaptation; </a:t>
            </a:r>
          </a:p>
          <a:p>
            <a:pPr lvl="1"/>
            <a:r>
              <a:rPr lang="en-US" dirty="0" smtClean="0"/>
              <a:t>Hazard </a:t>
            </a:r>
            <a:r>
              <a:rPr lang="en-US" dirty="0"/>
              <a:t>and risk </a:t>
            </a:r>
            <a:r>
              <a:rPr lang="en-US" dirty="0" smtClean="0"/>
              <a:t>management</a:t>
            </a:r>
          </a:p>
          <a:p>
            <a:r>
              <a:rPr lang="en-US" dirty="0" smtClean="0"/>
              <a:t>Complementary Resources / Expertise</a:t>
            </a:r>
          </a:p>
          <a:p>
            <a:pPr lvl="1"/>
            <a:r>
              <a:rPr lang="en-US" dirty="0" smtClean="0"/>
              <a:t>Infrastructure:</a:t>
            </a:r>
          </a:p>
          <a:p>
            <a:pPr lvl="2"/>
            <a:r>
              <a:rPr lang="en-US" dirty="0" smtClean="0"/>
              <a:t>Test software on IPv6 </a:t>
            </a:r>
            <a:r>
              <a:rPr lang="en-US" dirty="0" smtClean="0"/>
              <a:t>systems; or unique systems</a:t>
            </a:r>
            <a:endParaRPr lang="en-US" dirty="0" smtClean="0"/>
          </a:p>
          <a:p>
            <a:pPr lvl="1"/>
            <a:r>
              <a:rPr lang="en-US" dirty="0" smtClean="0"/>
              <a:t>Expertise:</a:t>
            </a:r>
          </a:p>
          <a:p>
            <a:pPr lvl="2"/>
            <a:r>
              <a:rPr lang="en-US" dirty="0" smtClean="0"/>
              <a:t>Energy and Performance (common priority)</a:t>
            </a:r>
          </a:p>
          <a:p>
            <a:pPr lvl="2"/>
            <a:r>
              <a:rPr lang="en-US" dirty="0" smtClean="0"/>
              <a:t>Cloud computing (different priority)</a:t>
            </a:r>
          </a:p>
          <a:p>
            <a:pPr lvl="2"/>
            <a:r>
              <a:rPr lang="en-US" dirty="0" smtClean="0"/>
              <a:t>Social media (different approaches – but large samples)</a:t>
            </a:r>
          </a:p>
          <a:p>
            <a:r>
              <a:rPr lang="en-US" dirty="0" smtClean="0"/>
              <a:t>Students, Researchers, Institutions</a:t>
            </a:r>
          </a:p>
          <a:p>
            <a:r>
              <a:rPr lang="en-US" dirty="0" smtClean="0"/>
              <a:t>Research Risk and Opportunity</a:t>
            </a:r>
          </a:p>
          <a:p>
            <a:r>
              <a:rPr lang="en-US" dirty="0" smtClean="0"/>
              <a:t>Impact on Research (publication and software metrics)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7852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Motivations for and Mechanisms </a:t>
            </a:r>
            <a:r>
              <a:rPr lang="en-US" dirty="0" smtClean="0"/>
              <a:t>of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Build Broader and Sustained Dialog</a:t>
            </a:r>
          </a:p>
          <a:p>
            <a:pPr lvl="1"/>
            <a:r>
              <a:rPr lang="en-US" dirty="0" smtClean="0"/>
              <a:t>Summer school series</a:t>
            </a:r>
          </a:p>
          <a:p>
            <a:pPr lvl="1"/>
            <a:r>
              <a:rPr lang="en-US" dirty="0" smtClean="0"/>
              <a:t>Exchanges of researchers, students, staff</a:t>
            </a:r>
          </a:p>
          <a:p>
            <a:pPr lvl="1"/>
            <a:r>
              <a:rPr lang="en-US" dirty="0" smtClean="0"/>
              <a:t>Technical meetings</a:t>
            </a:r>
          </a:p>
          <a:p>
            <a:pPr lvl="1"/>
            <a:r>
              <a:rPr lang="en-US" dirty="0" smtClean="0"/>
              <a:t>Virtual seminars</a:t>
            </a:r>
          </a:p>
          <a:p>
            <a:pPr lvl="1"/>
            <a:r>
              <a:rPr lang="en-US" dirty="0" smtClean="0"/>
              <a:t>Report to IEEE</a:t>
            </a:r>
          </a:p>
          <a:p>
            <a:r>
              <a:rPr lang="en-US" dirty="0" smtClean="0"/>
              <a:t>Train or Exchange Students</a:t>
            </a:r>
          </a:p>
          <a:p>
            <a:pPr lvl="1"/>
            <a:r>
              <a:rPr lang="en-US" dirty="0" smtClean="0"/>
              <a:t>Students act as conduits of ideas</a:t>
            </a:r>
          </a:p>
          <a:p>
            <a:pPr lvl="1"/>
            <a:r>
              <a:rPr lang="en-US" dirty="0" smtClean="0"/>
              <a:t>Joint programs</a:t>
            </a:r>
          </a:p>
          <a:p>
            <a:r>
              <a:rPr lang="en-US" dirty="0" smtClean="0"/>
              <a:t>Conduct Joint Research -  </a:t>
            </a:r>
            <a:r>
              <a:rPr lang="en-US" dirty="0" smtClean="0"/>
              <a:t>Funding</a:t>
            </a:r>
          </a:p>
          <a:p>
            <a:pPr lvl="1"/>
            <a:r>
              <a:rPr lang="en-US" dirty="0" smtClean="0"/>
              <a:t>Submit proposals</a:t>
            </a:r>
          </a:p>
          <a:p>
            <a:pPr lvl="1"/>
            <a:r>
              <a:rPr lang="en-US" dirty="0" smtClean="0"/>
              <a:t>Work with agencies to create opportunities to advance collaborations</a:t>
            </a:r>
          </a:p>
          <a:p>
            <a:r>
              <a:rPr lang="en-US" dirty="0" smtClean="0"/>
              <a:t>Develop Strategic </a:t>
            </a:r>
            <a:r>
              <a:rPr lang="en-US" dirty="0" smtClean="0"/>
              <a:t>Directions </a:t>
            </a:r>
            <a:r>
              <a:rPr lang="en-US" dirty="0"/>
              <a:t>U</a:t>
            </a:r>
            <a:r>
              <a:rPr lang="en-US" dirty="0" smtClean="0"/>
              <a:t>mbrella Program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38200" y="4953000"/>
            <a:ext cx="7162800" cy="5334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907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NSF Funding </a:t>
            </a:r>
            <a:r>
              <a:rPr lang="en-US" dirty="0" smtClean="0"/>
              <a:t>Mechanisms</a:t>
            </a:r>
            <a:br>
              <a:rPr lang="en-US" dirty="0" smtClean="0"/>
            </a:br>
            <a:r>
              <a:rPr lang="en-US" dirty="0" smtClean="0"/>
              <a:t>(Incomplete)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0979059"/>
              </p:ext>
            </p:extLst>
          </p:nvPr>
        </p:nvGraphicFramePr>
        <p:xfrm>
          <a:off x="304800" y="1066800"/>
          <a:ext cx="8458200" cy="48996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90800"/>
                <a:gridCol w="1524000"/>
                <a:gridCol w="1524000"/>
                <a:gridCol w="1371600"/>
                <a:gridCol w="1447800"/>
              </a:tblGrid>
              <a:tr h="581025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NSF Programs and Mechanisms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Not NSF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81025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International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Regular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Mechanisms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81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Broaden/Sustain Dialog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smtClean="0">
                          <a:effectLst/>
                        </a:rPr>
                        <a:t>Advanced</a:t>
                      </a:r>
                      <a:r>
                        <a:rPr lang="en-US" sz="1800" u="none" strike="noStrike" baseline="0" dirty="0" smtClean="0">
                          <a:effectLst/>
                        </a:rPr>
                        <a:t> Studies Institutes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smtClean="0">
                          <a:effectLst/>
                        </a:rPr>
                        <a:t>Research</a:t>
                      </a:r>
                      <a:r>
                        <a:rPr lang="en-US" sz="1800" u="none" strike="noStrike" baseline="0" dirty="0" smtClean="0">
                          <a:effectLst/>
                        </a:rPr>
                        <a:t> Coordination</a:t>
                      </a:r>
                    </a:p>
                    <a:p>
                      <a:pPr algn="l" fontAlgn="b"/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Network (RCN)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smtClean="0">
                          <a:effectLst/>
                        </a:rPr>
                        <a:t>Science</a:t>
                      </a:r>
                      <a:r>
                        <a:rPr lang="en-US" sz="1800" u="none" strike="noStrike" baseline="0" dirty="0" smtClean="0">
                          <a:effectLst/>
                        </a:rPr>
                        <a:t> Across Virtual Institutes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IEEE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16205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Train/Exchange Students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smtClean="0">
                          <a:effectLst/>
                        </a:rPr>
                        <a:t>East</a:t>
                      </a:r>
                      <a:r>
                        <a:rPr lang="en-US" sz="1800" u="none" strike="noStrike" baseline="0" dirty="0" smtClean="0">
                          <a:effectLst/>
                        </a:rPr>
                        <a:t> Asia Pacific Summer Institutes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Workshop</a:t>
                      </a:r>
                      <a:br>
                        <a:rPr lang="en-US" sz="1800" u="none" strike="noStrike" dirty="0">
                          <a:effectLst/>
                        </a:rPr>
                      </a:br>
                      <a:r>
                        <a:rPr lang="en-US" sz="1800" u="none" strike="noStrike" dirty="0" smtClean="0">
                          <a:effectLst/>
                        </a:rPr>
                        <a:t>Research</a:t>
                      </a:r>
                      <a:r>
                        <a:rPr lang="en-US" sz="1800" u="none" strike="noStrike" baseline="0" dirty="0" smtClean="0">
                          <a:effectLst/>
                        </a:rPr>
                        <a:t> Experience for Undergraduates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Supplements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Universities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16205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Develop Joint Research </a:t>
                      </a:r>
                      <a:endParaRPr lang="en-US" sz="1800" u="none" strike="noStrike" dirty="0" smtClean="0">
                        <a:effectLst/>
                      </a:endParaRPr>
                    </a:p>
                    <a:p>
                      <a:pPr algn="l" fontAlgn="b"/>
                      <a:r>
                        <a:rPr lang="en-US" sz="1800" u="none" strike="noStrike" dirty="0" smtClean="0">
                          <a:effectLst/>
                        </a:rPr>
                        <a:t>Proposals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EAGER</a:t>
                      </a:r>
                      <a:br>
                        <a:rPr lang="en-US" sz="1800" u="none" strike="noStrike">
                          <a:effectLst/>
                        </a:rPr>
                      </a:br>
                      <a:r>
                        <a:rPr lang="en-US" sz="1800" u="none" strike="noStrike">
                          <a:effectLst/>
                        </a:rPr>
                        <a:t>Supplements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81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Strategic Directions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33083" y="6288505"/>
            <a:ext cx="70778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What is needed depends on the stage of collaboration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121738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Considerations and Cautions</a:t>
            </a:r>
            <a:br>
              <a:rPr lang="en-US" dirty="0" smtClean="0"/>
            </a:br>
            <a:r>
              <a:rPr lang="en-US" dirty="0" smtClean="0"/>
              <a:t>In Responding to Solicitation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GREAT IDEAS and VISION, PLANS, TEAM</a:t>
            </a:r>
          </a:p>
          <a:p>
            <a:r>
              <a:rPr lang="en-US" dirty="0" smtClean="0"/>
              <a:t>READ </a:t>
            </a:r>
            <a:r>
              <a:rPr lang="en-US" dirty="0" smtClean="0"/>
              <a:t>THE SOLICITATION!</a:t>
            </a:r>
          </a:p>
          <a:p>
            <a:pPr lvl="1"/>
            <a:r>
              <a:rPr lang="en-US" dirty="0" smtClean="0"/>
              <a:t>Great ideas that are not responsive to the solicitation will be turned down</a:t>
            </a:r>
          </a:p>
          <a:p>
            <a:r>
              <a:rPr lang="en-US" dirty="0" smtClean="0"/>
              <a:t>BE MINDFUL OF THE BROADER CONTEXT</a:t>
            </a:r>
          </a:p>
          <a:p>
            <a:pPr lvl="1"/>
            <a:r>
              <a:rPr lang="en-US" dirty="0" smtClean="0"/>
              <a:t>All funders must see/gain value</a:t>
            </a:r>
          </a:p>
          <a:p>
            <a:pPr lvl="1"/>
            <a:r>
              <a:rPr lang="en-US" dirty="0" smtClean="0"/>
              <a:t>Proposers must understand sensitivities that appear in international collaborations	</a:t>
            </a:r>
          </a:p>
          <a:p>
            <a:pPr lvl="2"/>
            <a:r>
              <a:rPr lang="en-US" dirty="0" smtClean="0"/>
              <a:t>NSF created by act of US congress “to promote the progress of science; to advance the national health, prosperity, and welfare; to secure the national defense…" </a:t>
            </a:r>
          </a:p>
          <a:p>
            <a:r>
              <a:rPr lang="en-US" dirty="0" smtClean="0"/>
              <a:t>ENGAGE THE NEXT GENERATION	</a:t>
            </a:r>
          </a:p>
          <a:p>
            <a:pPr lvl="1"/>
            <a:r>
              <a:rPr lang="en-US" dirty="0" smtClean="0"/>
              <a:t>This is central to NSF: Research and education are strongly linked</a:t>
            </a:r>
          </a:p>
          <a:p>
            <a:pPr lvl="1"/>
            <a:r>
              <a:rPr lang="en-US" dirty="0" smtClean="0"/>
              <a:t>Furthermore, this is essential to future collaborations (make collaboration the norm)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4578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 dirty="0" smtClean="0"/>
              <a:t>Individuals New to Workshop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/>
              <a:t>Xuebin</a:t>
            </a:r>
            <a:r>
              <a:rPr lang="en-US" dirty="0" smtClean="0"/>
              <a:t> </a:t>
            </a:r>
            <a:r>
              <a:rPr lang="en-US" dirty="0" smtClean="0"/>
              <a:t>Chi, </a:t>
            </a:r>
            <a:r>
              <a:rPr lang="en-US" dirty="0" smtClean="0"/>
              <a:t>SCCAS</a:t>
            </a:r>
          </a:p>
          <a:p>
            <a:r>
              <a:rPr lang="en-US" dirty="0" err="1" smtClean="0"/>
              <a:t>Ji</a:t>
            </a:r>
            <a:r>
              <a:rPr lang="en-US" dirty="0" smtClean="0"/>
              <a:t> Wang, National Technical Defense University</a:t>
            </a:r>
            <a:endParaRPr lang="en-US" dirty="0" smtClean="0"/>
          </a:p>
          <a:p>
            <a:r>
              <a:rPr lang="en-US" dirty="0" err="1"/>
              <a:t>Pavan</a:t>
            </a:r>
            <a:r>
              <a:rPr lang="en-US" dirty="0"/>
              <a:t> </a:t>
            </a:r>
            <a:r>
              <a:rPr lang="en-US" dirty="0" err="1"/>
              <a:t>Balaji</a:t>
            </a:r>
            <a:r>
              <a:rPr lang="en-US" dirty="0"/>
              <a:t>, Argonne </a:t>
            </a:r>
            <a:r>
              <a:rPr lang="en-US" dirty="0" smtClean="0"/>
              <a:t>National Lab</a:t>
            </a:r>
            <a:endParaRPr lang="en-US" dirty="0"/>
          </a:p>
          <a:p>
            <a:r>
              <a:rPr lang="en-US" dirty="0"/>
              <a:t>Yifeng Cui, SDSC</a:t>
            </a:r>
          </a:p>
          <a:p>
            <a:r>
              <a:rPr lang="en-US" dirty="0"/>
              <a:t>Jiao Lin, Caltech</a:t>
            </a:r>
          </a:p>
          <a:p>
            <a:r>
              <a:rPr lang="en-US" dirty="0"/>
              <a:t>Scott </a:t>
            </a:r>
            <a:r>
              <a:rPr lang="en-US" dirty="0" err="1"/>
              <a:t>Klasky</a:t>
            </a:r>
            <a:r>
              <a:rPr lang="en-US" dirty="0"/>
              <a:t>, Oak Ridge National Lab </a:t>
            </a:r>
            <a:endParaRPr lang="en-US" dirty="0" smtClean="0"/>
          </a:p>
          <a:p>
            <a:r>
              <a:rPr lang="en-US" dirty="0" err="1" smtClean="0"/>
              <a:t>Miron</a:t>
            </a:r>
            <a:r>
              <a:rPr lang="en-US" dirty="0" smtClean="0"/>
              <a:t> </a:t>
            </a:r>
            <a:r>
              <a:rPr lang="en-US" dirty="0" err="1" smtClean="0"/>
              <a:t>Livny</a:t>
            </a:r>
            <a:r>
              <a:rPr lang="en-US" dirty="0" smtClean="0"/>
              <a:t>, U </a:t>
            </a:r>
            <a:r>
              <a:rPr lang="en-US" dirty="0" smtClean="0"/>
              <a:t>Wisconsin</a:t>
            </a:r>
          </a:p>
          <a:p>
            <a:r>
              <a:rPr lang="en-US" dirty="0" smtClean="0"/>
              <a:t>Valerie Taylor, Texas A&amp;M (</a:t>
            </a:r>
            <a:r>
              <a:rPr lang="en-US" dirty="0" err="1" smtClean="0"/>
              <a:t>skype</a:t>
            </a:r>
            <a:r>
              <a:rPr lang="en-US" dirty="0" smtClean="0"/>
              <a:t>)</a:t>
            </a:r>
            <a:endParaRPr lang="en-US" dirty="0" smtClean="0"/>
          </a:p>
          <a:p>
            <a:r>
              <a:rPr lang="en-US" dirty="0" smtClean="0"/>
              <a:t>Gene </a:t>
            </a:r>
            <a:r>
              <a:rPr lang="en-US" dirty="0" err="1" smtClean="0"/>
              <a:t>Tsudik</a:t>
            </a:r>
            <a:r>
              <a:rPr lang="en-US" dirty="0" smtClean="0"/>
              <a:t>, UC Irvine</a:t>
            </a:r>
          </a:p>
          <a:p>
            <a:r>
              <a:rPr lang="en-US" dirty="0"/>
              <a:t>Jon </a:t>
            </a:r>
            <a:r>
              <a:rPr lang="en-US" dirty="0" err="1"/>
              <a:t>Weissman</a:t>
            </a:r>
            <a:r>
              <a:rPr lang="en-US" dirty="0"/>
              <a:t>, U Minnesota</a:t>
            </a:r>
          </a:p>
          <a:p>
            <a:r>
              <a:rPr lang="en-US" dirty="0" smtClean="0"/>
              <a:t>Susanne </a:t>
            </a:r>
            <a:r>
              <a:rPr lang="en-US" dirty="0" smtClean="0"/>
              <a:t>Wetzel, Stevens Institute of Technology</a:t>
            </a:r>
          </a:p>
          <a:p>
            <a:r>
              <a:rPr lang="en-US" dirty="0" smtClean="0"/>
              <a:t>Keith </a:t>
            </a:r>
            <a:r>
              <a:rPr lang="en-US" dirty="0" err="1" smtClean="0"/>
              <a:t>Marzullo</a:t>
            </a:r>
            <a:r>
              <a:rPr lang="en-US" dirty="0" smtClean="0"/>
              <a:t>, NSF</a:t>
            </a:r>
          </a:p>
          <a:p>
            <a:r>
              <a:rPr lang="en-US" dirty="0" smtClean="0"/>
              <a:t>Mohamed Gouda, NSF</a:t>
            </a:r>
          </a:p>
          <a:p>
            <a:r>
              <a:rPr lang="en-US" dirty="0" smtClean="0"/>
              <a:t>Sam Weber, NSF</a:t>
            </a:r>
            <a:endParaRPr lang="en-U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2" t="42247" r="56904" b="9344"/>
          <a:stretch/>
        </p:blipFill>
        <p:spPr bwMode="auto">
          <a:xfrm>
            <a:off x="5273842" y="3777915"/>
            <a:ext cx="3866147" cy="3080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23649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2376</TotalTime>
  <Words>831</Words>
  <Application>Microsoft Office PowerPoint</Application>
  <PresentationFormat>On-screen Show (4:3)</PresentationFormat>
  <Paragraphs>169</Paragraphs>
  <Slides>14</Slides>
  <Notes>1</Notes>
  <HiddenSlides>2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Office Theme</vt:lpstr>
      <vt:lpstr>Photo Editor Photo</vt:lpstr>
      <vt:lpstr>Summary of Workshop 1</vt:lpstr>
      <vt:lpstr>Goals of Workshop Series</vt:lpstr>
      <vt:lpstr>Three Areas of Research on Software Agreed upon by Agencies; Important in SW Report Articulated Areas and Benefits</vt:lpstr>
      <vt:lpstr>SC11 Meeting and White Papers</vt:lpstr>
      <vt:lpstr>Unique Benefits of and Motivations for  China-US Collaboration in Software</vt:lpstr>
      <vt:lpstr>Motivations for and Mechanisms of Support</vt:lpstr>
      <vt:lpstr>NSF Funding Mechanisms (Incomplete)</vt:lpstr>
      <vt:lpstr>Considerations and Cautions In Responding to Solicitation</vt:lpstr>
      <vt:lpstr>Individuals New to Workshop</vt:lpstr>
      <vt:lpstr>Agenda Changes but Maintained Framework to Develop and Enhance (Concrete) Collaborations </vt:lpstr>
      <vt:lpstr>Remember: It is about collaborations There are many ways to “skin a cat”</vt:lpstr>
      <vt:lpstr>PowerPoint Presentation</vt:lpstr>
      <vt:lpstr>New Agenda</vt:lpstr>
      <vt:lpstr>Definitions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A</dc:creator>
  <cp:lastModifiedBy>Peter A</cp:lastModifiedBy>
  <cp:revision>34</cp:revision>
  <dcterms:created xsi:type="dcterms:W3CDTF">2012-02-27T16:24:40Z</dcterms:created>
  <dcterms:modified xsi:type="dcterms:W3CDTF">2012-03-06T21:54:18Z</dcterms:modified>
</cp:coreProperties>
</file>