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6.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064" r:id="rId2"/>
    <p:sldMasterId id="2147484066" r:id="rId3"/>
    <p:sldMasterId id="2147484068" r:id="rId4"/>
    <p:sldMasterId id="2147484070" r:id="rId5"/>
    <p:sldMasterId id="2147484072" r:id="rId6"/>
  </p:sldMasterIdLst>
  <p:notesMasterIdLst>
    <p:notesMasterId r:id="rId37"/>
  </p:notesMasterIdLst>
  <p:sldIdLst>
    <p:sldId id="256" r:id="rId7"/>
    <p:sldId id="646" r:id="rId8"/>
    <p:sldId id="642" r:id="rId9"/>
    <p:sldId id="645" r:id="rId10"/>
    <p:sldId id="618" r:id="rId11"/>
    <p:sldId id="623" r:id="rId12"/>
    <p:sldId id="620" r:id="rId13"/>
    <p:sldId id="621" r:id="rId14"/>
    <p:sldId id="622" r:id="rId15"/>
    <p:sldId id="610" r:id="rId16"/>
    <p:sldId id="605" r:id="rId17"/>
    <p:sldId id="606" r:id="rId18"/>
    <p:sldId id="607" r:id="rId19"/>
    <p:sldId id="608" r:id="rId20"/>
    <p:sldId id="636" r:id="rId21"/>
    <p:sldId id="637" r:id="rId22"/>
    <p:sldId id="638" r:id="rId23"/>
    <p:sldId id="639" r:id="rId24"/>
    <p:sldId id="640" r:id="rId25"/>
    <p:sldId id="611" r:id="rId26"/>
    <p:sldId id="626" r:id="rId27"/>
    <p:sldId id="627" r:id="rId28"/>
    <p:sldId id="628" r:id="rId29"/>
    <p:sldId id="631" r:id="rId30"/>
    <p:sldId id="624" r:id="rId31"/>
    <p:sldId id="632" r:id="rId32"/>
    <p:sldId id="633" r:id="rId33"/>
    <p:sldId id="634" r:id="rId34"/>
    <p:sldId id="635" r:id="rId35"/>
    <p:sldId id="644" r:id="rId36"/>
  </p:sldIdLst>
  <p:sldSz cx="9144000" cy="6858000" type="screen4x3"/>
  <p:notesSz cx="6997700" cy="9283700"/>
  <p:defaultTextStyle>
    <a:defPPr>
      <a:defRPr lang="en-US"/>
    </a:defPPr>
    <a:lvl1pPr algn="l" rtl="0" fontAlgn="base">
      <a:spcBef>
        <a:spcPct val="0"/>
      </a:spcBef>
      <a:spcAft>
        <a:spcPct val="0"/>
      </a:spcAft>
      <a:defRPr sz="1600" b="1" kern="1200">
        <a:solidFill>
          <a:schemeClr val="tx1"/>
        </a:solidFill>
        <a:latin typeface="Tahoma" pitchFamily="34" charset="0"/>
        <a:ea typeface="+mn-ea"/>
        <a:cs typeface="Arial" charset="0"/>
      </a:defRPr>
    </a:lvl1pPr>
    <a:lvl2pPr marL="457200" algn="l" rtl="0" fontAlgn="base">
      <a:spcBef>
        <a:spcPct val="0"/>
      </a:spcBef>
      <a:spcAft>
        <a:spcPct val="0"/>
      </a:spcAft>
      <a:defRPr sz="1600" b="1" kern="1200">
        <a:solidFill>
          <a:schemeClr val="tx1"/>
        </a:solidFill>
        <a:latin typeface="Tahoma" pitchFamily="34" charset="0"/>
        <a:ea typeface="+mn-ea"/>
        <a:cs typeface="Arial" charset="0"/>
      </a:defRPr>
    </a:lvl2pPr>
    <a:lvl3pPr marL="914400" algn="l" rtl="0" fontAlgn="base">
      <a:spcBef>
        <a:spcPct val="0"/>
      </a:spcBef>
      <a:spcAft>
        <a:spcPct val="0"/>
      </a:spcAft>
      <a:defRPr sz="1600" b="1" kern="1200">
        <a:solidFill>
          <a:schemeClr val="tx1"/>
        </a:solidFill>
        <a:latin typeface="Tahoma" pitchFamily="34" charset="0"/>
        <a:ea typeface="+mn-ea"/>
        <a:cs typeface="Arial" charset="0"/>
      </a:defRPr>
    </a:lvl3pPr>
    <a:lvl4pPr marL="1371600" algn="l" rtl="0" fontAlgn="base">
      <a:spcBef>
        <a:spcPct val="0"/>
      </a:spcBef>
      <a:spcAft>
        <a:spcPct val="0"/>
      </a:spcAft>
      <a:defRPr sz="1600" b="1" kern="1200">
        <a:solidFill>
          <a:schemeClr val="tx1"/>
        </a:solidFill>
        <a:latin typeface="Tahoma" pitchFamily="34" charset="0"/>
        <a:ea typeface="+mn-ea"/>
        <a:cs typeface="Arial" charset="0"/>
      </a:defRPr>
    </a:lvl4pPr>
    <a:lvl5pPr marL="1828800" algn="l" rtl="0" fontAlgn="base">
      <a:spcBef>
        <a:spcPct val="0"/>
      </a:spcBef>
      <a:spcAft>
        <a:spcPct val="0"/>
      </a:spcAft>
      <a:defRPr sz="1600" b="1" kern="1200">
        <a:solidFill>
          <a:schemeClr val="tx1"/>
        </a:solidFill>
        <a:latin typeface="Tahoma" pitchFamily="34" charset="0"/>
        <a:ea typeface="+mn-ea"/>
        <a:cs typeface="Arial" charset="0"/>
      </a:defRPr>
    </a:lvl5pPr>
    <a:lvl6pPr marL="2286000" algn="l" defTabSz="914400" rtl="0" eaLnBrk="1" latinLnBrk="0" hangingPunct="1">
      <a:defRPr sz="1600" b="1" kern="1200">
        <a:solidFill>
          <a:schemeClr val="tx1"/>
        </a:solidFill>
        <a:latin typeface="Tahoma" pitchFamily="34" charset="0"/>
        <a:ea typeface="+mn-ea"/>
        <a:cs typeface="Arial" charset="0"/>
      </a:defRPr>
    </a:lvl6pPr>
    <a:lvl7pPr marL="2743200" algn="l" defTabSz="914400" rtl="0" eaLnBrk="1" latinLnBrk="0" hangingPunct="1">
      <a:defRPr sz="1600" b="1" kern="1200">
        <a:solidFill>
          <a:schemeClr val="tx1"/>
        </a:solidFill>
        <a:latin typeface="Tahoma" pitchFamily="34" charset="0"/>
        <a:ea typeface="+mn-ea"/>
        <a:cs typeface="Arial" charset="0"/>
      </a:defRPr>
    </a:lvl7pPr>
    <a:lvl8pPr marL="3200400" algn="l" defTabSz="914400" rtl="0" eaLnBrk="1" latinLnBrk="0" hangingPunct="1">
      <a:defRPr sz="1600" b="1" kern="1200">
        <a:solidFill>
          <a:schemeClr val="tx1"/>
        </a:solidFill>
        <a:latin typeface="Tahoma" pitchFamily="34" charset="0"/>
        <a:ea typeface="+mn-ea"/>
        <a:cs typeface="Arial" charset="0"/>
      </a:defRPr>
    </a:lvl8pPr>
    <a:lvl9pPr marL="3657600" algn="l" defTabSz="914400" rtl="0" eaLnBrk="1" latinLnBrk="0" hangingPunct="1">
      <a:defRPr sz="1600" b="1"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993300"/>
    <a:srgbClr val="000066"/>
    <a:srgbClr val="00FF00"/>
    <a:srgbClr val="CC9900"/>
    <a:srgbClr val="FFFFCC"/>
    <a:srgbClr val="CC00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19" autoAdjust="0"/>
    <p:restoredTop sz="94718" autoAdjust="0"/>
  </p:normalViewPr>
  <p:slideViewPr>
    <p:cSldViewPr>
      <p:cViewPr varScale="1">
        <p:scale>
          <a:sx n="70" d="100"/>
          <a:sy n="70" d="100"/>
        </p:scale>
        <p:origin x="-2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1" hangingPunct="1">
              <a:defRPr sz="1200" b="0">
                <a:latin typeface="Arial" charset="0"/>
                <a:cs typeface="+mn-cs"/>
              </a:defRPr>
            </a:lvl1pPr>
          </a:lstStyle>
          <a:p>
            <a:pPr>
              <a:defRPr/>
            </a:pPr>
            <a:endParaRPr lang="en-US"/>
          </a:p>
        </p:txBody>
      </p:sp>
      <p:sp>
        <p:nvSpPr>
          <p:cNvPr id="3584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1" hangingPunct="1">
              <a:defRPr sz="1200" b="0">
                <a:latin typeface="Arial" charset="0"/>
                <a:cs typeface="+mn-cs"/>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1" hangingPunct="1">
              <a:defRPr sz="1200" b="0">
                <a:latin typeface="Arial" charset="0"/>
                <a:cs typeface="+mn-cs"/>
              </a:defRPr>
            </a:lvl1pPr>
          </a:lstStyle>
          <a:p>
            <a:pPr>
              <a:defRPr/>
            </a:pPr>
            <a:endParaRPr lang="en-US"/>
          </a:p>
        </p:txBody>
      </p:sp>
      <p:sp>
        <p:nvSpPr>
          <p:cNvPr id="3584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1" hangingPunct="1">
              <a:defRPr sz="1200" b="0">
                <a:latin typeface="Arial" charset="0"/>
                <a:cs typeface="+mn-cs"/>
              </a:defRPr>
            </a:lvl1pPr>
          </a:lstStyle>
          <a:p>
            <a:pPr>
              <a:defRPr/>
            </a:pPr>
            <a:fld id="{E16D70AC-AEF6-4553-B93F-C2A3721327F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6D70AC-AEF6-4553-B93F-C2A3721327F2}"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7F435A-EB50-454C-82FF-A22B7B488439}"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641F14-6F12-4A59-8512-95A5A0E80DFD}" type="slidenum">
              <a:rPr lang="en-US" smtClean="0"/>
              <a:pPr>
                <a:defRPr/>
              </a:pPr>
              <a:t>13</a:t>
            </a:fld>
            <a:endParaRPr lang="en-US"/>
          </a:p>
        </p:txBody>
      </p:sp>
    </p:spTree>
    <p:extLst>
      <p:ext uri="{BB962C8B-B14F-4D97-AF65-F5344CB8AC3E}">
        <p14:creationId xmlns:p14="http://schemas.microsoft.com/office/powerpoint/2010/main" xmlns="" xmlns:mv="urn:schemas-microsoft-com:mac:vml" xmlns:mc="http://schemas.openxmlformats.org/markup-compatibility/2006" val="3044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CE7F7E2-A9EA-4415-94E3-A26A54B028BF}" type="slidenum">
              <a:rPr lang="en-US" altLang="en-US" smtClean="0">
                <a:ea typeface="ＭＳ Ｐゴシック" pitchFamily="64" charset="-128"/>
              </a:rPr>
              <a:pPr/>
              <a:t>16</a:t>
            </a:fld>
            <a:endParaRPr lang="en-US" altLang="en-US" smtClean="0">
              <a:ea typeface="ＭＳ Ｐゴシック" pitchFamily="64" charset="-128"/>
            </a:endParaRPr>
          </a:p>
        </p:txBody>
      </p:sp>
      <p:sp>
        <p:nvSpPr>
          <p:cNvPr id="82947" name="Rectangle 2"/>
          <p:cNvSpPr>
            <a:spLocks noGrp="1" noRot="1" noChangeAspect="1" noChangeArrowheads="1" noTextEdit="1"/>
          </p:cNvSpPr>
          <p:nvPr>
            <p:ph type="sldImg"/>
          </p:nvPr>
        </p:nvSpPr>
        <p:spPr>
          <a:xfrm>
            <a:off x="1185863" y="703263"/>
            <a:ext cx="4624387" cy="3468687"/>
          </a:xfrm>
          <a:ln/>
        </p:spPr>
      </p:sp>
      <p:sp>
        <p:nvSpPr>
          <p:cNvPr id="82948" name="Rectangle 3"/>
          <p:cNvSpPr>
            <a:spLocks noGrp="1" noChangeArrowheads="1"/>
          </p:cNvSpPr>
          <p:nvPr>
            <p:ph type="body" idx="1"/>
          </p:nvPr>
        </p:nvSpPr>
        <p:spPr>
          <a:xfrm>
            <a:off x="931407" y="4406534"/>
            <a:ext cx="5134887" cy="4179277"/>
          </a:xfrm>
          <a:noFill/>
          <a:ln/>
        </p:spPr>
        <p:txBody>
          <a:bodyPr/>
          <a:lstStyle/>
          <a:p>
            <a:r>
              <a:rPr lang="en-US" smtClean="0">
                <a:latin typeface="Times" charset="0"/>
              </a:rPr>
              <a:t>CASC’s mission is to conduct research that embraces HPC and scalable/efficient computational methods. All this focused on programmatic objectives.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26FEB16-6C90-4084-A261-63A8760559D3}" type="slidenum">
              <a:rPr lang="en-US" smtClean="0">
                <a:ea typeface="ＭＳ Ｐゴシック" pitchFamily="64" charset="-128"/>
              </a:rPr>
              <a:pPr/>
              <a:t>17</a:t>
            </a:fld>
            <a:endParaRPr lang="en-US" smtClean="0">
              <a:ea typeface="ＭＳ Ｐゴシック" pitchFamily="64" charset="-128"/>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defTabSz="941589">
              <a:spcBef>
                <a:spcPct val="100000"/>
              </a:spcBef>
              <a:buClr>
                <a:srgbClr val="0C7B9C"/>
              </a:buClr>
            </a:pPr>
            <a:r>
              <a:rPr lang="en-US" dirty="0" smtClean="0">
                <a:latin typeface="Times" charset="0"/>
              </a:rPr>
              <a:t>So let’s talk about the applications and applications drivers.  </a:t>
            </a:r>
          </a:p>
          <a:p>
            <a:pPr defTabSz="941589">
              <a:spcBef>
                <a:spcPct val="100000"/>
              </a:spcBef>
              <a:buClr>
                <a:srgbClr val="0C7B9C"/>
              </a:buClr>
            </a:pPr>
            <a:r>
              <a:rPr lang="en-US" dirty="0" smtClean="0">
                <a:latin typeface="Times" charset="0"/>
              </a:rPr>
              <a:t>Science, engineering, and systems simulation drive our research.    These tools are essential for the all programs at LLNL.</a:t>
            </a:r>
          </a:p>
          <a:p>
            <a:pPr defTabSz="941589">
              <a:spcBef>
                <a:spcPct val="100000"/>
              </a:spcBef>
              <a:buClr>
                <a:srgbClr val="0C7B9C"/>
              </a:buClr>
            </a:pPr>
            <a:r>
              <a:rPr lang="en-US" dirty="0" smtClean="0">
                <a:latin typeface="Times" charset="0"/>
              </a:rPr>
              <a:t>Shock physics, hydrodynamics, modeling high-Z materials, climate modeling, fusion modeling represent a few of the applications.    Important examples might include QBOX, used for materials modeling for program or ALE3D.   These range from small science codes used for materials modeling to large </a:t>
            </a:r>
            <a:r>
              <a:rPr lang="en-US" dirty="0" err="1" smtClean="0">
                <a:latin typeface="Times" charset="0"/>
              </a:rPr>
              <a:t>multiphysics</a:t>
            </a:r>
            <a:r>
              <a:rPr lang="en-US" dirty="0" smtClean="0">
                <a:latin typeface="Times" charset="0"/>
              </a:rPr>
              <a:t> packages used for systems model.   </a:t>
            </a:r>
          </a:p>
          <a:p>
            <a:pPr defTabSz="941589">
              <a:spcBef>
                <a:spcPct val="100000"/>
              </a:spcBef>
              <a:buClr>
                <a:srgbClr val="0C7B9C"/>
              </a:buClr>
            </a:pPr>
            <a:r>
              <a:rPr lang="en-US" dirty="0" smtClean="0">
                <a:latin typeface="Times" charset="0"/>
              </a:rPr>
              <a:t>If we abstract out how the applications drive our research, you see 3 basic themes:</a:t>
            </a:r>
          </a:p>
          <a:p>
            <a:pPr defTabSz="941589">
              <a:spcBef>
                <a:spcPct val="100000"/>
              </a:spcBef>
              <a:buClr>
                <a:srgbClr val="0C7B9C"/>
              </a:buClr>
              <a:buFontTx/>
              <a:buChar char="-"/>
            </a:pPr>
            <a:r>
              <a:rPr lang="en-US" dirty="0" smtClean="0">
                <a:latin typeface="Times" charset="0"/>
              </a:rPr>
              <a:t>  Model complexity to integrate more complex physical simulations, could include UQ as well (adding hydro, material properties, etc. )</a:t>
            </a:r>
          </a:p>
          <a:p>
            <a:pPr defTabSz="941589">
              <a:spcBef>
                <a:spcPct val="100000"/>
              </a:spcBef>
              <a:buClr>
                <a:srgbClr val="0C7B9C"/>
              </a:buClr>
              <a:buFontTx/>
              <a:buChar char="-"/>
            </a:pPr>
            <a:r>
              <a:rPr lang="en-US" dirty="0" smtClean="0">
                <a:latin typeface="Times" charset="0"/>
              </a:rPr>
              <a:t> Performance scalability to simulate rapidly and efficiency (Gordon Bell prize </a:t>
            </a:r>
            <a:r>
              <a:rPr lang="en-US" dirty="0" err="1" smtClean="0">
                <a:latin typeface="Times" charset="0"/>
              </a:rPr>
              <a:t>Qbox</a:t>
            </a:r>
            <a:r>
              <a:rPr lang="en-US" dirty="0" smtClean="0">
                <a:latin typeface="Times" charset="0"/>
              </a:rPr>
              <a:t>)</a:t>
            </a:r>
          </a:p>
          <a:p>
            <a:pPr defTabSz="941589">
              <a:spcBef>
                <a:spcPct val="100000"/>
              </a:spcBef>
              <a:buClr>
                <a:srgbClr val="0C7B9C"/>
              </a:buClr>
              <a:buFontTx/>
              <a:buChar char="-"/>
            </a:pPr>
            <a:r>
              <a:rPr lang="en-US" dirty="0" smtClean="0">
                <a:latin typeface="Times" charset="0"/>
              </a:rPr>
              <a:t>Increasing insight into massive data sets, either from intelligence data which often takes the form of large graphs for from simulation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5850C95-EB3C-46D2-9C24-CAE7AEB54761}" type="slidenum">
              <a:rPr lang="en-US" smtClean="0">
                <a:solidFill>
                  <a:srgbClr val="000000"/>
                </a:solidFill>
              </a:rPr>
              <a:pPr>
                <a:defRPr/>
              </a:pPr>
              <a:t>19</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D35046-4E17-9D47-89FC-6D3AEB57037C}" type="slidenum">
              <a:rPr lang="en-US" smtClean="0">
                <a:solidFill>
                  <a:prstClr val="black"/>
                </a:solidFill>
              </a:rPr>
              <a:pPr/>
              <a:t>21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noChangeArrowheads="1"/>
          </p:cNvSpPr>
          <p:nvPr>
            <p:ph type="ftr" sz="quarter" idx="10"/>
          </p:nvPr>
        </p:nvSpPr>
        <p:spPr>
          <a:xfrm>
            <a:off x="3124200" y="6245225"/>
            <a:ext cx="2895600" cy="476251"/>
          </a:xfrm>
          <a:prstGeom prst="rect">
            <a:avLst/>
          </a:prstGeom>
        </p:spPr>
        <p:txBody>
          <a:bodyPr/>
          <a:lstStyle>
            <a:lvl1pPr>
              <a:defRPr>
                <a:cs typeface="Arial" charset="0"/>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048FE-A4AD-2342-8ABA-9984CA7C1EB6}" type="datetimeFigureOut">
              <a:rPr lang="en-US" smtClean="0">
                <a:solidFill>
                  <a:prstClr val="black">
                    <a:tint val="75000"/>
                  </a:prstClr>
                </a:solidFill>
              </a:rPr>
              <a:pPr/>
              <a:t>9/27/2011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385330-996C-2C48-9C94-08E8387327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xfrm>
            <a:off x="224641" y="6312725"/>
            <a:ext cx="5695950" cy="304800"/>
          </a:xfrm>
          <a:ln/>
        </p:spPr>
        <p:txBody>
          <a:bodyPr/>
          <a:lstStyle>
            <a:lvl1pPr>
              <a:defRPr/>
            </a:lvl1p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xfrm>
            <a:off x="224641" y="6312725"/>
            <a:ext cx="5695950" cy="304800"/>
          </a:xfrm>
          <a:ln/>
        </p:spPr>
        <p:txBody>
          <a:bodyPr/>
          <a:lstStyle>
            <a:lvl1pPr>
              <a:defRPr/>
            </a:lvl1p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3124200" y="6245225"/>
            <a:ext cx="2895600" cy="476251"/>
          </a:xfrm>
          <a:prstGeom prst="rect">
            <a:avLst/>
          </a:prstGeom>
        </p:spPr>
        <p:txBody>
          <a:bodyPr/>
          <a:lstStyle>
            <a:lvl1pPr>
              <a:defRPr>
                <a:cs typeface="Arial" charset="0"/>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7848600" y="6096000"/>
            <a:ext cx="1295400" cy="762000"/>
          </a:xfrm>
          <a:prstGeom prst="rect">
            <a:avLst/>
          </a:prstGeom>
        </p:spPr>
        <p:txBody>
          <a:bodyPr/>
          <a:lstStyle>
            <a:lvl1pPr>
              <a:defRPr>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cs typeface="Arial" charset="0"/>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7848600" y="6096000"/>
            <a:ext cx="1295400" cy="762000"/>
          </a:xfrm>
          <a:prstGeom prst="rect">
            <a:avLst/>
          </a:prstGeom>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cs typeface="Arial" charset="0"/>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7848600" y="6096000"/>
            <a:ext cx="1295400" cy="762000"/>
          </a:xfrm>
          <a:prstGeom prst="rect">
            <a:avLst/>
          </a:prstGeom>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1"/>
          </a:xfrm>
          <a:prstGeom prst="rect">
            <a:avLst/>
          </a:prstGeom>
        </p:spPr>
        <p:txBody>
          <a:bodyPr/>
          <a:lstStyle>
            <a:lvl1pPr>
              <a:defRPr>
                <a:cs typeface="Arial" charset="0"/>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848600" y="6096000"/>
            <a:ext cx="1295400" cy="762000"/>
          </a:xfrm>
          <a:prstGeom prst="rect">
            <a:avLst/>
          </a:prstGeom>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cs typeface="Arial" charset="0"/>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61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7848600" y="6096000"/>
            <a:ext cx="1295400" cy="762000"/>
          </a:xfrm>
          <a:prstGeom prst="rect">
            <a:avLst/>
          </a:prstGeom>
        </p:spPr>
        <p:txBody>
          <a:bodyPr/>
          <a:lstStyle>
            <a:lvl1pPr>
              <a:defRPr>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cs typeface="Arial" charset="0"/>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048FE-A4AD-2342-8ABA-9984CA7C1EB6}" type="datetimeFigureOut">
              <a:rPr lang="en-US" smtClean="0">
                <a:solidFill>
                  <a:prstClr val="black">
                    <a:tint val="75000"/>
                  </a:prstClr>
                </a:solidFill>
              </a:rPr>
              <a:pPr/>
              <a:t>9/27/2011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385330-996C-2C48-9C94-08E8387327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048FE-A4AD-2342-8ABA-9984CA7C1EB6}" type="datetimeFigureOut">
              <a:rPr lang="en-US" smtClean="0">
                <a:solidFill>
                  <a:prstClr val="black">
                    <a:tint val="75000"/>
                  </a:prstClr>
                </a:solidFill>
              </a:rPr>
              <a:pPr/>
              <a:t>9/27/2011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385330-996C-2C48-9C94-08E8387327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2343" name="Rectangle 7"/>
          <p:cNvSpPr>
            <a:spLocks noChangeArrowheads="1"/>
          </p:cNvSpPr>
          <p:nvPr/>
        </p:nvSpPr>
        <p:spPr bwMode="auto">
          <a:xfrm>
            <a:off x="0" y="1371600"/>
            <a:ext cx="9144000" cy="76200"/>
          </a:xfrm>
          <a:prstGeom prst="rect">
            <a:avLst/>
          </a:prstGeom>
          <a:solidFill>
            <a:srgbClr val="000080"/>
          </a:solidFill>
          <a:ln w="9525">
            <a:solidFill>
              <a:schemeClr val="tx1"/>
            </a:solidFill>
            <a:miter lim="800000"/>
            <a:headEnd/>
            <a:tailEnd/>
          </a:ln>
          <a:effectLst/>
        </p:spPr>
        <p:txBody>
          <a:bodyPr wrap="none" anchor="ctr"/>
          <a:lstStyle/>
          <a:p>
            <a:pPr eaLnBrk="0" hangingPunct="0">
              <a:defRPr/>
            </a:pPr>
            <a:endParaRPr lang="en-US">
              <a:cs typeface="+mn-cs"/>
            </a:endParaRPr>
          </a:p>
        </p:txBody>
      </p:sp>
      <p:sp>
        <p:nvSpPr>
          <p:cNvPr id="142344" name="Text Box 8"/>
          <p:cNvSpPr txBox="1">
            <a:spLocks noChangeArrowheads="1"/>
          </p:cNvSpPr>
          <p:nvPr/>
        </p:nvSpPr>
        <p:spPr bwMode="auto">
          <a:xfrm>
            <a:off x="7239000" y="6334125"/>
            <a:ext cx="1905000" cy="523220"/>
          </a:xfrm>
          <a:prstGeom prst="rect">
            <a:avLst/>
          </a:prstGeom>
          <a:noFill/>
          <a:ln w="9525">
            <a:noFill/>
            <a:miter lim="800000"/>
            <a:headEnd/>
            <a:tailEnd/>
          </a:ln>
          <a:effectLst/>
        </p:spPr>
        <p:txBody>
          <a:bodyPr>
            <a:spAutoFit/>
          </a:bodyPr>
          <a:lstStyle/>
          <a:p>
            <a:pPr eaLnBrk="0" hangingPunct="0">
              <a:defRPr/>
            </a:pPr>
            <a:r>
              <a:rPr lang="en-US" sz="1400" b="0" dirty="0" err="1">
                <a:solidFill>
                  <a:srgbClr val="002060"/>
                </a:solidFill>
                <a:cs typeface="+mn-cs"/>
              </a:rPr>
              <a:t>Padma</a:t>
            </a:r>
            <a:r>
              <a:rPr lang="en-US" sz="1400" b="0" dirty="0">
                <a:solidFill>
                  <a:srgbClr val="002060"/>
                </a:solidFill>
                <a:cs typeface="+mn-cs"/>
              </a:rPr>
              <a:t> </a:t>
            </a:r>
            <a:r>
              <a:rPr lang="en-US" sz="1400" b="0" dirty="0" err="1">
                <a:solidFill>
                  <a:srgbClr val="002060"/>
                </a:solidFill>
                <a:cs typeface="+mn-cs"/>
              </a:rPr>
              <a:t>Raghavan</a:t>
            </a:r>
            <a:endParaRPr lang="en-US" sz="1400" b="0" dirty="0">
              <a:solidFill>
                <a:srgbClr val="002060"/>
              </a:solidFill>
              <a:cs typeface="+mn-cs"/>
            </a:endParaRPr>
          </a:p>
          <a:p>
            <a:pPr eaLnBrk="0" hangingPunct="0">
              <a:defRPr/>
            </a:pPr>
            <a:r>
              <a:rPr lang="en-US" sz="1400" b="0" dirty="0">
                <a:solidFill>
                  <a:srgbClr val="C00000"/>
                </a:solidFill>
                <a:cs typeface="+mn-cs"/>
              </a:rPr>
              <a:t>China-USA Workshop</a:t>
            </a:r>
          </a:p>
        </p:txBody>
      </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Tahoma" pitchFamily="34" charset="0"/>
        </a:defRPr>
      </a:lvl2pPr>
      <a:lvl3pPr algn="ctr" rtl="0" eaLnBrk="0" fontAlgn="base" hangingPunct="0">
        <a:spcBef>
          <a:spcPct val="0"/>
        </a:spcBef>
        <a:spcAft>
          <a:spcPct val="0"/>
        </a:spcAft>
        <a:defRPr sz="4400">
          <a:solidFill>
            <a:srgbClr val="000066"/>
          </a:solidFill>
          <a:latin typeface="Tahoma" pitchFamily="34" charset="0"/>
        </a:defRPr>
      </a:lvl3pPr>
      <a:lvl4pPr algn="ctr" rtl="0" eaLnBrk="0" fontAlgn="base" hangingPunct="0">
        <a:spcBef>
          <a:spcPct val="0"/>
        </a:spcBef>
        <a:spcAft>
          <a:spcPct val="0"/>
        </a:spcAft>
        <a:defRPr sz="4400">
          <a:solidFill>
            <a:srgbClr val="000066"/>
          </a:solidFill>
          <a:latin typeface="Tahoma" pitchFamily="34" charset="0"/>
        </a:defRPr>
      </a:lvl4pPr>
      <a:lvl5pPr algn="ctr" rtl="0" eaLnBrk="0" fontAlgn="base" hangingPunct="0">
        <a:spcBef>
          <a:spcPct val="0"/>
        </a:spcBef>
        <a:spcAft>
          <a:spcPct val="0"/>
        </a:spcAft>
        <a:defRPr sz="4400">
          <a:solidFill>
            <a:srgbClr val="000066"/>
          </a:solidFill>
          <a:latin typeface="Tahoma" pitchFamily="34" charset="0"/>
        </a:defRPr>
      </a:lvl5pPr>
      <a:lvl6pPr marL="457200" algn="ctr" rtl="0" fontAlgn="base">
        <a:spcBef>
          <a:spcPct val="0"/>
        </a:spcBef>
        <a:spcAft>
          <a:spcPct val="0"/>
        </a:spcAft>
        <a:defRPr sz="4400">
          <a:solidFill>
            <a:srgbClr val="000066"/>
          </a:solidFill>
          <a:latin typeface="Tahoma" pitchFamily="34" charset="0"/>
        </a:defRPr>
      </a:lvl6pPr>
      <a:lvl7pPr marL="914400" algn="ctr" rtl="0" fontAlgn="base">
        <a:spcBef>
          <a:spcPct val="0"/>
        </a:spcBef>
        <a:spcAft>
          <a:spcPct val="0"/>
        </a:spcAft>
        <a:defRPr sz="4400">
          <a:solidFill>
            <a:srgbClr val="000066"/>
          </a:solidFill>
          <a:latin typeface="Tahoma" pitchFamily="34" charset="0"/>
        </a:defRPr>
      </a:lvl7pPr>
      <a:lvl8pPr marL="1371600" algn="ctr" rtl="0" fontAlgn="base">
        <a:spcBef>
          <a:spcPct val="0"/>
        </a:spcBef>
        <a:spcAft>
          <a:spcPct val="0"/>
        </a:spcAft>
        <a:defRPr sz="4400">
          <a:solidFill>
            <a:srgbClr val="000066"/>
          </a:solidFill>
          <a:latin typeface="Tahoma" pitchFamily="34" charset="0"/>
        </a:defRPr>
      </a:lvl8pPr>
      <a:lvl9pPr marL="1828800" algn="ctr" rtl="0" fontAlgn="base">
        <a:spcBef>
          <a:spcPct val="0"/>
        </a:spcBef>
        <a:spcAft>
          <a:spcPct val="0"/>
        </a:spcAft>
        <a:defRPr sz="4400">
          <a:solidFill>
            <a:srgbClr val="000066"/>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34048FE-A4AD-2342-8ABA-9984CA7C1EB6}" type="datetimeFigureOut">
              <a:rPr lang="en-US" b="0" smtClean="0">
                <a:solidFill>
                  <a:prstClr val="black">
                    <a:tint val="75000"/>
                  </a:prstClr>
                </a:solidFill>
                <a:latin typeface="Calibri"/>
                <a:cs typeface="+mn-cs"/>
              </a:rPr>
              <a:pPr defTabSz="457200" fontAlgn="auto">
                <a:spcBef>
                  <a:spcPts val="0"/>
                </a:spcBef>
                <a:spcAft>
                  <a:spcPts val="0"/>
                </a:spcAft>
              </a:pPr>
              <a:t>9/27/2011</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A385330-996C-2C48-9C94-08E83873274D}" type="slidenum">
              <a:rPr lang="en-US" b="0" smtClean="0">
                <a:solidFill>
                  <a:prstClr val="black">
                    <a:tint val="75000"/>
                  </a:prstClr>
                </a:solidFill>
                <a:latin typeface="Calibri"/>
                <a:cs typeface="+mn-cs"/>
              </a:rPr>
              <a:pPr defTabSz="457200" fontAlgn="auto">
                <a:spcBef>
                  <a:spcPts val="0"/>
                </a:spcBef>
                <a:spcAft>
                  <a:spcPts val="0"/>
                </a:spcAft>
              </a:pPr>
              <a:t>‹#›</a:t>
            </a:fld>
            <a:endParaRPr lang="en-US" b="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0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34048FE-A4AD-2342-8ABA-9984CA7C1EB6}" type="datetimeFigureOut">
              <a:rPr lang="en-US" b="0" smtClean="0">
                <a:solidFill>
                  <a:prstClr val="black">
                    <a:tint val="75000"/>
                  </a:prstClr>
                </a:solidFill>
                <a:latin typeface="Calibri"/>
                <a:cs typeface="+mn-cs"/>
              </a:rPr>
              <a:pPr defTabSz="457200" fontAlgn="auto">
                <a:spcBef>
                  <a:spcPts val="0"/>
                </a:spcBef>
                <a:spcAft>
                  <a:spcPts val="0"/>
                </a:spcAft>
              </a:pPr>
              <a:t>9/27/2011</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A385330-996C-2C48-9C94-08E83873274D}" type="slidenum">
              <a:rPr lang="en-US" b="0" smtClean="0">
                <a:solidFill>
                  <a:prstClr val="black">
                    <a:tint val="75000"/>
                  </a:prstClr>
                </a:solidFill>
                <a:latin typeface="Calibri"/>
                <a:cs typeface="+mn-cs"/>
              </a:rPr>
              <a:pPr defTabSz="457200" fontAlgn="auto">
                <a:spcBef>
                  <a:spcPts val="0"/>
                </a:spcBef>
                <a:spcAft>
                  <a:spcPts val="0"/>
                </a:spcAft>
              </a:pPr>
              <a:t>‹#›</a:t>
            </a:fld>
            <a:endParaRPr lang="en-US" b="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0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34048FE-A4AD-2342-8ABA-9984CA7C1EB6}" type="datetimeFigureOut">
              <a:rPr lang="en-US" b="0" smtClean="0">
                <a:solidFill>
                  <a:prstClr val="black">
                    <a:tint val="75000"/>
                  </a:prstClr>
                </a:solidFill>
                <a:latin typeface="Calibri"/>
                <a:cs typeface="+mn-cs"/>
              </a:rPr>
              <a:pPr defTabSz="457200" fontAlgn="auto">
                <a:spcBef>
                  <a:spcPts val="0"/>
                </a:spcBef>
                <a:spcAft>
                  <a:spcPts val="0"/>
                </a:spcAft>
              </a:pPr>
              <a:t>9/27/2011</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A385330-996C-2C48-9C94-08E83873274D}" type="slidenum">
              <a:rPr lang="en-US" b="0" smtClean="0">
                <a:solidFill>
                  <a:prstClr val="black">
                    <a:tint val="75000"/>
                  </a:prstClr>
                </a:solidFill>
                <a:latin typeface="Calibri"/>
                <a:cs typeface="+mn-cs"/>
              </a:rPr>
              <a:pPr defTabSz="457200" fontAlgn="auto">
                <a:spcBef>
                  <a:spcPts val="0"/>
                </a:spcBef>
                <a:spcAft>
                  <a:spcPts val="0"/>
                </a:spcAft>
              </a:pPr>
              <a:t>‹#›</a:t>
            </a:fld>
            <a:endParaRPr lang="en-US" b="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0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8274" name="Rectangle 2"/>
          <p:cNvSpPr>
            <a:spLocks noChangeArrowheads="1"/>
          </p:cNvSpPr>
          <p:nvPr/>
        </p:nvSpPr>
        <p:spPr bwMode="auto">
          <a:xfrm>
            <a:off x="0" y="6162675"/>
            <a:ext cx="9144000" cy="695325"/>
          </a:xfrm>
          <a:prstGeom prst="rect">
            <a:avLst/>
          </a:prstGeom>
          <a:gradFill rotWithShape="1">
            <a:gsLst>
              <a:gs pos="0">
                <a:srgbClr val="E4EAFF">
                  <a:gamma/>
                  <a:tint val="41176"/>
                  <a:invGamma/>
                </a:srgbClr>
              </a:gs>
              <a:gs pos="100000">
                <a:srgbClr val="E4EAFF"/>
              </a:gs>
            </a:gsLst>
            <a:lin ang="2700000" scaled="1"/>
          </a:gradFill>
          <a:ln w="9525">
            <a:noFill/>
            <a:miter lim="800000"/>
            <a:headEnd/>
            <a:tailEnd/>
          </a:ln>
          <a:effectLst/>
        </p:spPr>
        <p:txBody>
          <a:bodyPr wrap="none" anchor="ctr"/>
          <a:lstStyle/>
          <a:p>
            <a:pPr eaLnBrk="0" hangingPunct="0">
              <a:defRPr/>
            </a:pPr>
            <a:endParaRPr lang="en-US" sz="1400" b="0">
              <a:solidFill>
                <a:srgbClr val="000000"/>
              </a:solidFill>
              <a:latin typeface="Helvetica" pitchFamily="48" charset="0"/>
              <a:cs typeface="+mn-cs"/>
            </a:endParaRPr>
          </a:p>
        </p:txBody>
      </p:sp>
      <p:sp>
        <p:nvSpPr>
          <p:cNvPr id="6147" name="Rectangle 3"/>
          <p:cNvSpPr>
            <a:spLocks noGrp="1" noChangeArrowheads="1"/>
          </p:cNvSpPr>
          <p:nvPr>
            <p:ph type="body" idx="1"/>
          </p:nvPr>
        </p:nvSpPr>
        <p:spPr bwMode="auto">
          <a:xfrm>
            <a:off x="533400" y="1371600"/>
            <a:ext cx="8077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4"/>
          <p:cNvGrpSpPr>
            <a:grpSpLocks/>
          </p:cNvGrpSpPr>
          <p:nvPr/>
        </p:nvGrpSpPr>
        <p:grpSpPr bwMode="auto">
          <a:xfrm>
            <a:off x="0" y="990600"/>
            <a:ext cx="9142413" cy="152400"/>
            <a:chOff x="0" y="0"/>
            <a:chExt cx="5760" cy="708"/>
          </a:xfrm>
        </p:grpSpPr>
        <p:sp>
          <p:nvSpPr>
            <p:cNvPr id="438277" name="Rectangle 5"/>
            <p:cNvSpPr>
              <a:spLocks noChangeArrowheads="1"/>
            </p:cNvSpPr>
            <p:nvPr/>
          </p:nvSpPr>
          <p:spPr bwMode="auto">
            <a:xfrm flipV="1">
              <a:off x="0" y="0"/>
              <a:ext cx="2880" cy="708"/>
            </a:xfrm>
            <a:prstGeom prst="rect">
              <a:avLst/>
            </a:prstGeom>
            <a:solidFill>
              <a:srgbClr val="124A91"/>
            </a:solidFill>
            <a:ln w="9525">
              <a:noFill/>
              <a:miter lim="800000"/>
              <a:headEnd/>
              <a:tailEnd/>
            </a:ln>
            <a:effectLst/>
          </p:spPr>
          <p:txBody>
            <a:bodyPr wrap="none" anchor="ctr"/>
            <a:lstStyle/>
            <a:p>
              <a:pPr eaLnBrk="0" hangingPunct="0">
                <a:defRPr/>
              </a:pPr>
              <a:endParaRPr lang="en-US" sz="1400" b="0">
                <a:solidFill>
                  <a:srgbClr val="000000"/>
                </a:solidFill>
                <a:latin typeface="Helvetica" pitchFamily="48" charset="0"/>
                <a:cs typeface="+mn-cs"/>
              </a:endParaRPr>
            </a:p>
          </p:txBody>
        </p:sp>
        <p:sp>
          <p:nvSpPr>
            <p:cNvPr id="438278" name="Rectangle 6"/>
            <p:cNvSpPr>
              <a:spLocks noChangeArrowheads="1"/>
            </p:cNvSpPr>
            <p:nvPr/>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eaLnBrk="0" hangingPunct="0">
                <a:defRPr/>
              </a:pPr>
              <a:endParaRPr lang="en-US" sz="1400" b="0">
                <a:solidFill>
                  <a:srgbClr val="000000"/>
                </a:solidFill>
                <a:latin typeface="Helvetica" pitchFamily="48" charset="0"/>
                <a:cs typeface="+mn-cs"/>
              </a:endParaRPr>
            </a:p>
          </p:txBody>
        </p:sp>
      </p:grpSp>
      <p:sp>
        <p:nvSpPr>
          <p:cNvPr id="438279" name="Line 7"/>
          <p:cNvSpPr>
            <a:spLocks noChangeShapeType="1"/>
          </p:cNvSpPr>
          <p:nvPr/>
        </p:nvSpPr>
        <p:spPr bwMode="auto">
          <a:xfrm flipV="1">
            <a:off x="3088431" y="6477000"/>
            <a:ext cx="3789362" cy="6350"/>
          </a:xfrm>
          <a:prstGeom prst="line">
            <a:avLst/>
          </a:prstGeom>
          <a:noFill/>
          <a:ln w="6350">
            <a:solidFill>
              <a:srgbClr val="004483"/>
            </a:solidFill>
            <a:round/>
            <a:headEnd/>
            <a:tailEnd/>
          </a:ln>
          <a:effectLst/>
        </p:spPr>
        <p:txBody>
          <a:bodyPr/>
          <a:lstStyle/>
          <a:p>
            <a:pPr eaLnBrk="0" hangingPunct="0">
              <a:defRPr/>
            </a:pPr>
            <a:endParaRPr lang="en-US" sz="1400" b="0">
              <a:solidFill>
                <a:srgbClr val="000000"/>
              </a:solidFill>
              <a:latin typeface="Helvetica" pitchFamily="48" charset="0"/>
              <a:cs typeface="+mn-cs"/>
            </a:endParaRPr>
          </a:p>
        </p:txBody>
      </p:sp>
      <p:sp>
        <p:nvSpPr>
          <p:cNvPr id="438280" name="Text Box 8"/>
          <p:cNvSpPr txBox="1">
            <a:spLocks noChangeArrowheads="1"/>
          </p:cNvSpPr>
          <p:nvPr/>
        </p:nvSpPr>
        <p:spPr bwMode="auto">
          <a:xfrm>
            <a:off x="8677275" y="6586538"/>
            <a:ext cx="314325" cy="195262"/>
          </a:xfrm>
          <a:prstGeom prst="rect">
            <a:avLst/>
          </a:prstGeom>
          <a:noFill/>
          <a:ln w="12700">
            <a:noFill/>
            <a:miter lim="800000"/>
            <a:headEnd type="none" w="sm" len="sm"/>
            <a:tailEnd type="none" w="sm" len="sm"/>
          </a:ln>
          <a:effectLst/>
        </p:spPr>
        <p:txBody>
          <a:bodyPr lIns="0">
            <a:spAutoFit/>
          </a:bodyPr>
          <a:lstStyle/>
          <a:p>
            <a:pPr algn="r" eaLnBrk="0" hangingPunct="0">
              <a:lnSpc>
                <a:spcPct val="75000"/>
              </a:lnSpc>
              <a:defRPr/>
            </a:pPr>
            <a:fld id="{16F3B910-3E35-4899-9C0F-B42AE53294D4}" type="slidenum">
              <a:rPr lang="en-US" sz="900" b="0">
                <a:solidFill>
                  <a:srgbClr val="000000"/>
                </a:solidFill>
                <a:latin typeface="Arial Narrow" pitchFamily="34" charset="0"/>
                <a:cs typeface="+mn-cs"/>
              </a:rPr>
              <a:pPr algn="r" eaLnBrk="0" hangingPunct="0">
                <a:lnSpc>
                  <a:spcPct val="75000"/>
                </a:lnSpc>
                <a:defRPr/>
              </a:pPr>
              <a:t>‹#›</a:t>
            </a:fld>
            <a:endParaRPr lang="en-US" sz="900" b="0">
              <a:solidFill>
                <a:srgbClr val="000000"/>
              </a:solidFill>
              <a:latin typeface="Arial Narrow" pitchFamily="34" charset="0"/>
              <a:cs typeface="+mn-cs"/>
            </a:endParaRPr>
          </a:p>
        </p:txBody>
      </p:sp>
      <p:sp>
        <p:nvSpPr>
          <p:cNvPr id="6151" name="Rectangle 9"/>
          <p:cNvSpPr>
            <a:spLocks noGrp="1" noChangeArrowheads="1"/>
          </p:cNvSpPr>
          <p:nvPr>
            <p:ph type="title"/>
          </p:nvPr>
        </p:nvSpPr>
        <p:spPr bwMode="auto">
          <a:xfrm>
            <a:off x="609600" y="152400"/>
            <a:ext cx="7950200" cy="809625"/>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Master title style</a:t>
            </a:r>
          </a:p>
        </p:txBody>
      </p:sp>
      <p:sp>
        <p:nvSpPr>
          <p:cNvPr id="438283" name="Rectangle 11"/>
          <p:cNvSpPr>
            <a:spLocks noChangeArrowheads="1"/>
          </p:cNvSpPr>
          <p:nvPr/>
        </p:nvSpPr>
        <p:spPr bwMode="auto">
          <a:xfrm>
            <a:off x="533400" y="6324600"/>
            <a:ext cx="3733800" cy="304800"/>
          </a:xfrm>
          <a:prstGeom prst="rect">
            <a:avLst/>
          </a:prstGeom>
          <a:noFill/>
          <a:ln w="9525">
            <a:noFill/>
            <a:miter lim="800000"/>
            <a:headEnd/>
            <a:tailEnd/>
          </a:ln>
          <a:effectLst>
            <a:outerShdw dist="6350" dir="2700000" algn="ctr" rotWithShape="0">
              <a:schemeClr val="bg2">
                <a:alpha val="50000"/>
              </a:schemeClr>
            </a:outerShdw>
          </a:effectLst>
        </p:spPr>
        <p:txBody>
          <a:bodyPr lIns="0" anchor="b"/>
          <a:lstStyle/>
          <a:p>
            <a:pPr>
              <a:defRPr/>
            </a:pPr>
            <a:endParaRPr lang="en-US" sz="2400">
              <a:solidFill>
                <a:srgbClr val="124A91"/>
              </a:solidFill>
              <a:latin typeface="Arial Narrow" pitchFamily="34" charset="0"/>
              <a:cs typeface="+mn-cs"/>
            </a:endParaRPr>
          </a:p>
        </p:txBody>
      </p:sp>
      <p:sp>
        <p:nvSpPr>
          <p:cNvPr id="438284" name="Text Box 12"/>
          <p:cNvSpPr txBox="1">
            <a:spLocks noChangeArrowheads="1"/>
          </p:cNvSpPr>
          <p:nvPr/>
        </p:nvSpPr>
        <p:spPr bwMode="auto">
          <a:xfrm>
            <a:off x="533400" y="6248400"/>
            <a:ext cx="3352800" cy="304800"/>
          </a:xfrm>
          <a:prstGeom prst="rect">
            <a:avLst/>
          </a:prstGeom>
          <a:noFill/>
          <a:ln w="9525">
            <a:noFill/>
            <a:miter lim="800000"/>
            <a:headEnd/>
            <a:tailEnd/>
          </a:ln>
          <a:effectLst/>
        </p:spPr>
        <p:txBody>
          <a:bodyPr>
            <a:spAutoFit/>
          </a:bodyPr>
          <a:lstStyle/>
          <a:p>
            <a:pPr eaLnBrk="0" hangingPunct="0">
              <a:spcBef>
                <a:spcPct val="50000"/>
              </a:spcBef>
              <a:defRPr/>
            </a:pPr>
            <a:endParaRPr lang="en-US" sz="1400" b="0">
              <a:solidFill>
                <a:srgbClr val="0039A6"/>
              </a:solidFill>
              <a:latin typeface="Impact" pitchFamily="34" charset="0"/>
              <a:cs typeface="+mn-cs"/>
            </a:endParaRPr>
          </a:p>
        </p:txBody>
      </p:sp>
      <p:sp>
        <p:nvSpPr>
          <p:cNvPr id="438285" name="Text Box 13"/>
          <p:cNvSpPr txBox="1">
            <a:spLocks noChangeArrowheads="1"/>
          </p:cNvSpPr>
          <p:nvPr/>
        </p:nvSpPr>
        <p:spPr bwMode="auto">
          <a:xfrm>
            <a:off x="533400" y="6324600"/>
            <a:ext cx="3505200" cy="304800"/>
          </a:xfrm>
          <a:prstGeom prst="rect">
            <a:avLst/>
          </a:prstGeom>
          <a:noFill/>
          <a:ln w="9525">
            <a:noFill/>
            <a:miter lim="800000"/>
            <a:headEnd/>
            <a:tailEnd/>
          </a:ln>
          <a:effectLst/>
        </p:spPr>
        <p:txBody>
          <a:bodyPr>
            <a:spAutoFit/>
          </a:bodyPr>
          <a:lstStyle/>
          <a:p>
            <a:pPr eaLnBrk="0" hangingPunct="0">
              <a:spcBef>
                <a:spcPct val="50000"/>
              </a:spcBef>
              <a:defRPr/>
            </a:pPr>
            <a:endParaRPr lang="en-US" sz="1400" b="0">
              <a:solidFill>
                <a:srgbClr val="0039A6"/>
              </a:solidFill>
              <a:latin typeface="Impact" pitchFamily="34" charset="0"/>
              <a:cs typeface="+mn-cs"/>
            </a:endParaRPr>
          </a:p>
        </p:txBody>
      </p:sp>
      <p:sp>
        <p:nvSpPr>
          <p:cNvPr id="438286" name="Rectangle 14"/>
          <p:cNvSpPr>
            <a:spLocks noGrp="1" noChangeArrowheads="1"/>
          </p:cNvSpPr>
          <p:nvPr>
            <p:ph type="ftr" sz="quarter" idx="3"/>
          </p:nvPr>
        </p:nvSpPr>
        <p:spPr bwMode="auto">
          <a:xfrm>
            <a:off x="533400" y="6324600"/>
            <a:ext cx="56959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spcBef>
                <a:spcPct val="50000"/>
              </a:spcBef>
              <a:defRPr b="1">
                <a:solidFill>
                  <a:srgbClr val="124A91"/>
                </a:solidFill>
                <a:latin typeface="+mn-lt"/>
                <a:ea typeface="ＭＳ Ｐゴシック" pitchFamily="48" charset="-128"/>
              </a:defRPr>
            </a:lvl1pPr>
          </a:lstStyle>
          <a:p>
            <a:pPr eaLnBrk="0" hangingPunct="0">
              <a:defRPr/>
            </a:pPr>
            <a:r>
              <a:rPr lang="en-US" sz="1400" dirty="0" err="1" smtClean="0">
                <a:cs typeface="+mn-cs"/>
              </a:rPr>
              <a:t>FASTMath</a:t>
            </a:r>
            <a:r>
              <a:rPr lang="en-US" sz="1400" dirty="0" smtClean="0">
                <a:cs typeface="+mn-cs"/>
              </a:rPr>
              <a:t> </a:t>
            </a:r>
            <a:r>
              <a:rPr lang="en-US" sz="1400" dirty="0" err="1" smtClean="0">
                <a:cs typeface="+mn-cs"/>
              </a:rPr>
              <a:t>SciDAC</a:t>
            </a:r>
            <a:r>
              <a:rPr lang="en-US" sz="1400" dirty="0" smtClean="0">
                <a:cs typeface="+mn-cs"/>
              </a:rPr>
              <a:t> Institute</a:t>
            </a:r>
            <a:endParaRPr lang="en-US" sz="1400" dirty="0">
              <a:cs typeface="+mn-cs"/>
            </a:endParaRPr>
          </a:p>
        </p:txBody>
      </p:sp>
      <p:sp>
        <p:nvSpPr>
          <p:cNvPr id="438289" name="Rectangle 17"/>
          <p:cNvSpPr>
            <a:spLocks noChangeArrowheads="1"/>
          </p:cNvSpPr>
          <p:nvPr userDrawn="1"/>
        </p:nvSpPr>
        <p:spPr bwMode="auto">
          <a:xfrm>
            <a:off x="542925" y="6657975"/>
            <a:ext cx="709613" cy="184150"/>
          </a:xfrm>
          <a:prstGeom prst="rect">
            <a:avLst/>
          </a:prstGeom>
          <a:noFill/>
          <a:ln w="9525">
            <a:noFill/>
            <a:miter lim="800000"/>
            <a:headEnd/>
            <a:tailEnd/>
          </a:ln>
          <a:effectLst/>
        </p:spPr>
        <p:txBody>
          <a:bodyPr wrap="none">
            <a:spAutoFit/>
          </a:bodyPr>
          <a:lstStyle/>
          <a:p>
            <a:pPr eaLnBrk="0" hangingPunct="0">
              <a:spcBef>
                <a:spcPct val="50000"/>
              </a:spcBef>
              <a:defRPr/>
            </a:pPr>
            <a:r>
              <a:rPr lang="en-US" sz="600">
                <a:solidFill>
                  <a:srgbClr val="000000"/>
                </a:solidFill>
                <a:latin typeface="Helvetica" pitchFamily="48" charset="0"/>
                <a:cs typeface="+mn-cs"/>
              </a:rPr>
              <a:t>Option:UCRL#</a:t>
            </a:r>
          </a:p>
        </p:txBody>
      </p:sp>
      <p:pic>
        <p:nvPicPr>
          <p:cNvPr id="16" name="Picture 15" descr="scidac_logo.gif"/>
          <p:cNvPicPr>
            <a:picLocks noChangeAspect="1"/>
          </p:cNvPicPr>
          <p:nvPr userDrawn="1"/>
        </p:nvPicPr>
        <p:blipFill>
          <a:blip r:embed="rId3" cstate="print"/>
          <a:stretch>
            <a:fillRect/>
          </a:stretch>
        </p:blipFill>
        <p:spPr>
          <a:xfrm>
            <a:off x="6044539" y="6195152"/>
            <a:ext cx="2668979" cy="615348"/>
          </a:xfrm>
          <a:prstGeom prst="rect">
            <a:avLst/>
          </a:prstGeom>
        </p:spPr>
      </p:pic>
    </p:spTree>
  </p:cSld>
  <p:clrMap bg1="lt1" tx1="dk1" bg2="lt2" tx2="dk2" accent1="accent1" accent2="accent2" accent3="accent3" accent4="accent4" accent5="accent5" accent6="accent6" hlink="hlink" folHlink="folHlink"/>
  <p:sldLayoutIdLst>
    <p:sldLayoutId id="2147484071" r:id="rId1"/>
  </p:sldLayoutIdLst>
  <p:hf sldNum="0" hdr="0" dt="0"/>
  <p:txStyles>
    <p:titleStyle>
      <a:lvl1pPr algn="l" rtl="0" eaLnBrk="0" fontAlgn="base" hangingPunct="0">
        <a:spcBef>
          <a:spcPct val="0"/>
        </a:spcBef>
        <a:spcAft>
          <a:spcPct val="0"/>
        </a:spcAft>
        <a:defRPr sz="2400" b="1">
          <a:solidFill>
            <a:srgbClr val="124A91"/>
          </a:solidFill>
          <a:latin typeface="+mj-lt"/>
          <a:ea typeface="+mj-ea"/>
          <a:cs typeface="+mj-cs"/>
        </a:defRPr>
      </a:lvl1pPr>
      <a:lvl2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2pPr>
      <a:lvl3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3pPr>
      <a:lvl4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4pPr>
      <a:lvl5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5pPr>
      <a:lvl6pPr marL="457200" algn="l" rtl="0" fontAlgn="base">
        <a:spcBef>
          <a:spcPct val="0"/>
        </a:spcBef>
        <a:spcAft>
          <a:spcPct val="0"/>
        </a:spcAft>
        <a:defRPr sz="2400" b="1">
          <a:solidFill>
            <a:srgbClr val="124A91"/>
          </a:solidFill>
          <a:latin typeface="Arial Narrow" pitchFamily="34" charset="0"/>
          <a:ea typeface="ＭＳ Ｐゴシック" pitchFamily="48" charset="-128"/>
        </a:defRPr>
      </a:lvl6pPr>
      <a:lvl7pPr marL="914400" algn="l" rtl="0" fontAlgn="base">
        <a:spcBef>
          <a:spcPct val="0"/>
        </a:spcBef>
        <a:spcAft>
          <a:spcPct val="0"/>
        </a:spcAft>
        <a:defRPr sz="2400" b="1">
          <a:solidFill>
            <a:srgbClr val="124A91"/>
          </a:solidFill>
          <a:latin typeface="Arial Narrow" pitchFamily="34" charset="0"/>
          <a:ea typeface="ＭＳ Ｐゴシック" pitchFamily="48" charset="-128"/>
        </a:defRPr>
      </a:lvl7pPr>
      <a:lvl8pPr marL="1371600" algn="l" rtl="0" fontAlgn="base">
        <a:spcBef>
          <a:spcPct val="0"/>
        </a:spcBef>
        <a:spcAft>
          <a:spcPct val="0"/>
        </a:spcAft>
        <a:defRPr sz="2400" b="1">
          <a:solidFill>
            <a:srgbClr val="124A91"/>
          </a:solidFill>
          <a:latin typeface="Arial Narrow" pitchFamily="34" charset="0"/>
          <a:ea typeface="ＭＳ Ｐゴシック" pitchFamily="48" charset="-128"/>
        </a:defRPr>
      </a:lvl8pPr>
      <a:lvl9pPr marL="1828800" algn="l" rtl="0" fontAlgn="base">
        <a:spcBef>
          <a:spcPct val="0"/>
        </a:spcBef>
        <a:spcAft>
          <a:spcPct val="0"/>
        </a:spcAft>
        <a:defRPr sz="2400" b="1">
          <a:solidFill>
            <a:srgbClr val="124A91"/>
          </a:solidFill>
          <a:latin typeface="Arial Narrow" pitchFamily="34" charset="0"/>
          <a:ea typeface="ＭＳ Ｐゴシック" pitchFamily="48" charset="-128"/>
        </a:defRPr>
      </a:lvl9pPr>
    </p:titleStyle>
    <p:bodyStyle>
      <a:lvl1pPr marL="342900" indent="-342900" algn="l" rtl="0" eaLnBrk="0" fontAlgn="base" hangingPunct="0">
        <a:spcBef>
          <a:spcPct val="20000"/>
        </a:spcBef>
        <a:spcAft>
          <a:spcPct val="0"/>
        </a:spcAft>
        <a:buClr>
          <a:srgbClr val="124A91"/>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124A91"/>
        </a:buClr>
        <a:buFont typeface="Time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124A91"/>
        </a:buClr>
        <a:buFont typeface="Symbol"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124A91"/>
        </a:buClr>
        <a:buFont typeface="Symbol" pitchFamily="18"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124A91"/>
        </a:buClr>
        <a:buFont typeface="Geneva CE" pitchFamily="-112" charset="-18"/>
        <a:buChar char="»"/>
        <a:defRPr sz="2000">
          <a:solidFill>
            <a:schemeClr val="tx1"/>
          </a:solidFill>
          <a:latin typeface="+mn-lt"/>
          <a:ea typeface="+mn-ea"/>
        </a:defRPr>
      </a:lvl5pPr>
      <a:lvl6pPr marL="25146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8274" name="Rectangle 2"/>
          <p:cNvSpPr>
            <a:spLocks noChangeArrowheads="1"/>
          </p:cNvSpPr>
          <p:nvPr/>
        </p:nvSpPr>
        <p:spPr bwMode="auto">
          <a:xfrm>
            <a:off x="0" y="6162675"/>
            <a:ext cx="9144000" cy="695325"/>
          </a:xfrm>
          <a:prstGeom prst="rect">
            <a:avLst/>
          </a:prstGeom>
          <a:gradFill rotWithShape="1">
            <a:gsLst>
              <a:gs pos="0">
                <a:srgbClr val="E4EAFF">
                  <a:gamma/>
                  <a:tint val="41176"/>
                  <a:invGamma/>
                </a:srgbClr>
              </a:gs>
              <a:gs pos="100000">
                <a:srgbClr val="E4EAFF"/>
              </a:gs>
            </a:gsLst>
            <a:lin ang="2700000" scaled="1"/>
          </a:gradFill>
          <a:ln w="9525">
            <a:noFill/>
            <a:miter lim="800000"/>
            <a:headEnd/>
            <a:tailEnd/>
          </a:ln>
          <a:effectLst/>
        </p:spPr>
        <p:txBody>
          <a:bodyPr wrap="none" anchor="ctr"/>
          <a:lstStyle/>
          <a:p>
            <a:pPr eaLnBrk="0" hangingPunct="0">
              <a:defRPr/>
            </a:pPr>
            <a:endParaRPr lang="en-US" sz="1400" b="0">
              <a:solidFill>
                <a:srgbClr val="000000"/>
              </a:solidFill>
              <a:latin typeface="Helvetica" pitchFamily="48" charset="0"/>
              <a:cs typeface="+mn-cs"/>
            </a:endParaRPr>
          </a:p>
        </p:txBody>
      </p:sp>
      <p:sp>
        <p:nvSpPr>
          <p:cNvPr id="6147" name="Rectangle 3"/>
          <p:cNvSpPr>
            <a:spLocks noGrp="1" noChangeArrowheads="1"/>
          </p:cNvSpPr>
          <p:nvPr>
            <p:ph type="body" idx="1"/>
          </p:nvPr>
        </p:nvSpPr>
        <p:spPr bwMode="auto">
          <a:xfrm>
            <a:off x="533400" y="1371600"/>
            <a:ext cx="8077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4"/>
          <p:cNvGrpSpPr>
            <a:grpSpLocks/>
          </p:cNvGrpSpPr>
          <p:nvPr/>
        </p:nvGrpSpPr>
        <p:grpSpPr bwMode="auto">
          <a:xfrm>
            <a:off x="0" y="990600"/>
            <a:ext cx="9142413" cy="152400"/>
            <a:chOff x="0" y="0"/>
            <a:chExt cx="5760" cy="708"/>
          </a:xfrm>
        </p:grpSpPr>
        <p:sp>
          <p:nvSpPr>
            <p:cNvPr id="438277" name="Rectangle 5"/>
            <p:cNvSpPr>
              <a:spLocks noChangeArrowheads="1"/>
            </p:cNvSpPr>
            <p:nvPr/>
          </p:nvSpPr>
          <p:spPr bwMode="auto">
            <a:xfrm flipV="1">
              <a:off x="0" y="0"/>
              <a:ext cx="2880" cy="708"/>
            </a:xfrm>
            <a:prstGeom prst="rect">
              <a:avLst/>
            </a:prstGeom>
            <a:solidFill>
              <a:srgbClr val="124A91"/>
            </a:solidFill>
            <a:ln w="9525">
              <a:noFill/>
              <a:miter lim="800000"/>
              <a:headEnd/>
              <a:tailEnd/>
            </a:ln>
            <a:effectLst/>
          </p:spPr>
          <p:txBody>
            <a:bodyPr wrap="none" anchor="ctr"/>
            <a:lstStyle/>
            <a:p>
              <a:pPr eaLnBrk="0" hangingPunct="0">
                <a:defRPr/>
              </a:pPr>
              <a:endParaRPr lang="en-US" sz="1400" b="0">
                <a:solidFill>
                  <a:srgbClr val="000000"/>
                </a:solidFill>
                <a:latin typeface="Helvetica" pitchFamily="48" charset="0"/>
                <a:cs typeface="+mn-cs"/>
              </a:endParaRPr>
            </a:p>
          </p:txBody>
        </p:sp>
        <p:sp>
          <p:nvSpPr>
            <p:cNvPr id="438278" name="Rectangle 6"/>
            <p:cNvSpPr>
              <a:spLocks noChangeArrowheads="1"/>
            </p:cNvSpPr>
            <p:nvPr/>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eaLnBrk="0" hangingPunct="0">
                <a:defRPr/>
              </a:pPr>
              <a:endParaRPr lang="en-US" sz="1400" b="0">
                <a:solidFill>
                  <a:srgbClr val="000000"/>
                </a:solidFill>
                <a:latin typeface="Helvetica" pitchFamily="48" charset="0"/>
                <a:cs typeface="+mn-cs"/>
              </a:endParaRPr>
            </a:p>
          </p:txBody>
        </p:sp>
      </p:grpSp>
      <p:sp>
        <p:nvSpPr>
          <p:cNvPr id="438279" name="Line 7"/>
          <p:cNvSpPr>
            <a:spLocks noChangeShapeType="1"/>
          </p:cNvSpPr>
          <p:nvPr/>
        </p:nvSpPr>
        <p:spPr bwMode="auto">
          <a:xfrm flipV="1">
            <a:off x="3088431" y="6477000"/>
            <a:ext cx="3789362" cy="6350"/>
          </a:xfrm>
          <a:prstGeom prst="line">
            <a:avLst/>
          </a:prstGeom>
          <a:noFill/>
          <a:ln w="6350">
            <a:solidFill>
              <a:srgbClr val="004483"/>
            </a:solidFill>
            <a:round/>
            <a:headEnd/>
            <a:tailEnd/>
          </a:ln>
          <a:effectLst/>
        </p:spPr>
        <p:txBody>
          <a:bodyPr/>
          <a:lstStyle/>
          <a:p>
            <a:pPr eaLnBrk="0" hangingPunct="0">
              <a:defRPr/>
            </a:pPr>
            <a:endParaRPr lang="en-US" sz="1400" b="0">
              <a:solidFill>
                <a:srgbClr val="000000"/>
              </a:solidFill>
              <a:latin typeface="Helvetica" pitchFamily="48" charset="0"/>
              <a:cs typeface="+mn-cs"/>
            </a:endParaRPr>
          </a:p>
        </p:txBody>
      </p:sp>
      <p:sp>
        <p:nvSpPr>
          <p:cNvPr id="438280" name="Text Box 8"/>
          <p:cNvSpPr txBox="1">
            <a:spLocks noChangeArrowheads="1"/>
          </p:cNvSpPr>
          <p:nvPr/>
        </p:nvSpPr>
        <p:spPr bwMode="auto">
          <a:xfrm>
            <a:off x="8677275" y="6586538"/>
            <a:ext cx="314325" cy="195262"/>
          </a:xfrm>
          <a:prstGeom prst="rect">
            <a:avLst/>
          </a:prstGeom>
          <a:noFill/>
          <a:ln w="12700">
            <a:noFill/>
            <a:miter lim="800000"/>
            <a:headEnd type="none" w="sm" len="sm"/>
            <a:tailEnd type="none" w="sm" len="sm"/>
          </a:ln>
          <a:effectLst/>
        </p:spPr>
        <p:txBody>
          <a:bodyPr lIns="0">
            <a:spAutoFit/>
          </a:bodyPr>
          <a:lstStyle/>
          <a:p>
            <a:pPr algn="r" eaLnBrk="0" hangingPunct="0">
              <a:lnSpc>
                <a:spcPct val="75000"/>
              </a:lnSpc>
              <a:defRPr/>
            </a:pPr>
            <a:fld id="{16F3B910-3E35-4899-9C0F-B42AE53294D4}" type="slidenum">
              <a:rPr lang="en-US" sz="900" b="0">
                <a:solidFill>
                  <a:srgbClr val="000000"/>
                </a:solidFill>
                <a:latin typeface="Arial Narrow" pitchFamily="34" charset="0"/>
                <a:cs typeface="+mn-cs"/>
              </a:rPr>
              <a:pPr algn="r" eaLnBrk="0" hangingPunct="0">
                <a:lnSpc>
                  <a:spcPct val="75000"/>
                </a:lnSpc>
                <a:defRPr/>
              </a:pPr>
              <a:t>‹#›</a:t>
            </a:fld>
            <a:endParaRPr lang="en-US" sz="900" b="0">
              <a:solidFill>
                <a:srgbClr val="000000"/>
              </a:solidFill>
              <a:latin typeface="Arial Narrow" pitchFamily="34" charset="0"/>
              <a:cs typeface="+mn-cs"/>
            </a:endParaRPr>
          </a:p>
        </p:txBody>
      </p:sp>
      <p:sp>
        <p:nvSpPr>
          <p:cNvPr id="6151" name="Rectangle 9"/>
          <p:cNvSpPr>
            <a:spLocks noGrp="1" noChangeArrowheads="1"/>
          </p:cNvSpPr>
          <p:nvPr>
            <p:ph type="title"/>
          </p:nvPr>
        </p:nvSpPr>
        <p:spPr bwMode="auto">
          <a:xfrm>
            <a:off x="609600" y="152400"/>
            <a:ext cx="7950200" cy="809625"/>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Master title style</a:t>
            </a:r>
          </a:p>
        </p:txBody>
      </p:sp>
      <p:sp>
        <p:nvSpPr>
          <p:cNvPr id="438283" name="Rectangle 11"/>
          <p:cNvSpPr>
            <a:spLocks noChangeArrowheads="1"/>
          </p:cNvSpPr>
          <p:nvPr/>
        </p:nvSpPr>
        <p:spPr bwMode="auto">
          <a:xfrm>
            <a:off x="533400" y="6324600"/>
            <a:ext cx="3733800" cy="304800"/>
          </a:xfrm>
          <a:prstGeom prst="rect">
            <a:avLst/>
          </a:prstGeom>
          <a:noFill/>
          <a:ln w="9525">
            <a:noFill/>
            <a:miter lim="800000"/>
            <a:headEnd/>
            <a:tailEnd/>
          </a:ln>
          <a:effectLst>
            <a:outerShdw dist="6350" dir="2700000" algn="ctr" rotWithShape="0">
              <a:schemeClr val="bg2">
                <a:alpha val="50000"/>
              </a:schemeClr>
            </a:outerShdw>
          </a:effectLst>
        </p:spPr>
        <p:txBody>
          <a:bodyPr lIns="0" anchor="b"/>
          <a:lstStyle/>
          <a:p>
            <a:pPr>
              <a:defRPr/>
            </a:pPr>
            <a:endParaRPr lang="en-US" sz="2400">
              <a:solidFill>
                <a:srgbClr val="124A91"/>
              </a:solidFill>
              <a:latin typeface="Arial Narrow" pitchFamily="34" charset="0"/>
              <a:cs typeface="+mn-cs"/>
            </a:endParaRPr>
          </a:p>
        </p:txBody>
      </p:sp>
      <p:sp>
        <p:nvSpPr>
          <p:cNvPr id="438284" name="Text Box 12"/>
          <p:cNvSpPr txBox="1">
            <a:spLocks noChangeArrowheads="1"/>
          </p:cNvSpPr>
          <p:nvPr/>
        </p:nvSpPr>
        <p:spPr bwMode="auto">
          <a:xfrm>
            <a:off x="533400" y="6248400"/>
            <a:ext cx="3352800" cy="304800"/>
          </a:xfrm>
          <a:prstGeom prst="rect">
            <a:avLst/>
          </a:prstGeom>
          <a:noFill/>
          <a:ln w="9525">
            <a:noFill/>
            <a:miter lim="800000"/>
            <a:headEnd/>
            <a:tailEnd/>
          </a:ln>
          <a:effectLst/>
        </p:spPr>
        <p:txBody>
          <a:bodyPr>
            <a:spAutoFit/>
          </a:bodyPr>
          <a:lstStyle/>
          <a:p>
            <a:pPr eaLnBrk="0" hangingPunct="0">
              <a:spcBef>
                <a:spcPct val="50000"/>
              </a:spcBef>
              <a:defRPr/>
            </a:pPr>
            <a:endParaRPr lang="en-US" sz="1400" b="0">
              <a:solidFill>
                <a:srgbClr val="0039A6"/>
              </a:solidFill>
              <a:latin typeface="Impact" pitchFamily="34" charset="0"/>
              <a:cs typeface="+mn-cs"/>
            </a:endParaRPr>
          </a:p>
        </p:txBody>
      </p:sp>
      <p:sp>
        <p:nvSpPr>
          <p:cNvPr id="438285" name="Text Box 13"/>
          <p:cNvSpPr txBox="1">
            <a:spLocks noChangeArrowheads="1"/>
          </p:cNvSpPr>
          <p:nvPr/>
        </p:nvSpPr>
        <p:spPr bwMode="auto">
          <a:xfrm>
            <a:off x="533400" y="6324600"/>
            <a:ext cx="3505200" cy="304800"/>
          </a:xfrm>
          <a:prstGeom prst="rect">
            <a:avLst/>
          </a:prstGeom>
          <a:noFill/>
          <a:ln w="9525">
            <a:noFill/>
            <a:miter lim="800000"/>
            <a:headEnd/>
            <a:tailEnd/>
          </a:ln>
          <a:effectLst/>
        </p:spPr>
        <p:txBody>
          <a:bodyPr>
            <a:spAutoFit/>
          </a:bodyPr>
          <a:lstStyle/>
          <a:p>
            <a:pPr eaLnBrk="0" hangingPunct="0">
              <a:spcBef>
                <a:spcPct val="50000"/>
              </a:spcBef>
              <a:defRPr/>
            </a:pPr>
            <a:endParaRPr lang="en-US" sz="1400" b="0">
              <a:solidFill>
                <a:srgbClr val="0039A6"/>
              </a:solidFill>
              <a:latin typeface="Impact" pitchFamily="34" charset="0"/>
              <a:cs typeface="+mn-cs"/>
            </a:endParaRPr>
          </a:p>
        </p:txBody>
      </p:sp>
      <p:sp>
        <p:nvSpPr>
          <p:cNvPr id="438286" name="Rectangle 14"/>
          <p:cNvSpPr>
            <a:spLocks noGrp="1" noChangeArrowheads="1"/>
          </p:cNvSpPr>
          <p:nvPr>
            <p:ph type="ftr" sz="quarter" idx="3"/>
          </p:nvPr>
        </p:nvSpPr>
        <p:spPr bwMode="auto">
          <a:xfrm>
            <a:off x="533400" y="6324600"/>
            <a:ext cx="56959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spcBef>
                <a:spcPct val="50000"/>
              </a:spcBef>
              <a:defRPr b="1">
                <a:solidFill>
                  <a:srgbClr val="124A91"/>
                </a:solidFill>
                <a:latin typeface="+mn-lt"/>
                <a:ea typeface="ＭＳ Ｐゴシック" pitchFamily="48" charset="-128"/>
              </a:defRPr>
            </a:lvl1pPr>
          </a:lstStyle>
          <a:p>
            <a:pPr eaLnBrk="0" hangingPunct="0">
              <a:defRPr/>
            </a:pPr>
            <a:r>
              <a:rPr lang="en-US" sz="1400" dirty="0" err="1" smtClean="0">
                <a:cs typeface="+mn-cs"/>
              </a:rPr>
              <a:t>FASTMath</a:t>
            </a:r>
            <a:r>
              <a:rPr lang="en-US" sz="1400" dirty="0" smtClean="0">
                <a:cs typeface="+mn-cs"/>
              </a:rPr>
              <a:t> </a:t>
            </a:r>
            <a:r>
              <a:rPr lang="en-US" sz="1400" dirty="0" err="1" smtClean="0">
                <a:cs typeface="+mn-cs"/>
              </a:rPr>
              <a:t>SciDAC</a:t>
            </a:r>
            <a:r>
              <a:rPr lang="en-US" sz="1400" dirty="0" smtClean="0">
                <a:cs typeface="+mn-cs"/>
              </a:rPr>
              <a:t> Institute</a:t>
            </a:r>
            <a:endParaRPr lang="en-US" sz="1400" dirty="0">
              <a:cs typeface="+mn-cs"/>
            </a:endParaRPr>
          </a:p>
        </p:txBody>
      </p:sp>
      <p:sp>
        <p:nvSpPr>
          <p:cNvPr id="438289" name="Rectangle 17"/>
          <p:cNvSpPr>
            <a:spLocks noChangeArrowheads="1"/>
          </p:cNvSpPr>
          <p:nvPr userDrawn="1"/>
        </p:nvSpPr>
        <p:spPr bwMode="auto">
          <a:xfrm>
            <a:off x="542925" y="6657975"/>
            <a:ext cx="709613" cy="184150"/>
          </a:xfrm>
          <a:prstGeom prst="rect">
            <a:avLst/>
          </a:prstGeom>
          <a:noFill/>
          <a:ln w="9525">
            <a:noFill/>
            <a:miter lim="800000"/>
            <a:headEnd/>
            <a:tailEnd/>
          </a:ln>
          <a:effectLst/>
        </p:spPr>
        <p:txBody>
          <a:bodyPr wrap="none">
            <a:spAutoFit/>
          </a:bodyPr>
          <a:lstStyle/>
          <a:p>
            <a:pPr eaLnBrk="0" hangingPunct="0">
              <a:spcBef>
                <a:spcPct val="50000"/>
              </a:spcBef>
              <a:defRPr/>
            </a:pPr>
            <a:r>
              <a:rPr lang="en-US" sz="600">
                <a:solidFill>
                  <a:srgbClr val="000000"/>
                </a:solidFill>
                <a:latin typeface="Helvetica" pitchFamily="48" charset="0"/>
                <a:cs typeface="+mn-cs"/>
              </a:rPr>
              <a:t>Option:UCRL#</a:t>
            </a:r>
          </a:p>
        </p:txBody>
      </p:sp>
      <p:pic>
        <p:nvPicPr>
          <p:cNvPr id="16" name="Picture 15" descr="scidac_logo.gif"/>
          <p:cNvPicPr>
            <a:picLocks noChangeAspect="1"/>
          </p:cNvPicPr>
          <p:nvPr userDrawn="1"/>
        </p:nvPicPr>
        <p:blipFill>
          <a:blip r:embed="rId3" cstate="print"/>
          <a:stretch>
            <a:fillRect/>
          </a:stretch>
        </p:blipFill>
        <p:spPr>
          <a:xfrm>
            <a:off x="6044539" y="6195152"/>
            <a:ext cx="2668979" cy="615348"/>
          </a:xfrm>
          <a:prstGeom prst="rect">
            <a:avLst/>
          </a:prstGeom>
        </p:spPr>
      </p:pic>
    </p:spTree>
  </p:cSld>
  <p:clrMap bg1="lt1" tx1="dk1" bg2="lt2" tx2="dk2" accent1="accent1" accent2="accent2" accent3="accent3" accent4="accent4" accent5="accent5" accent6="accent6" hlink="hlink" folHlink="folHlink"/>
  <p:sldLayoutIdLst>
    <p:sldLayoutId id="2147484073" r:id="rId1"/>
  </p:sldLayoutIdLst>
  <p:hf sldNum="0" hdr="0" dt="0"/>
  <p:txStyles>
    <p:titleStyle>
      <a:lvl1pPr algn="l" rtl="0" eaLnBrk="0" fontAlgn="base" hangingPunct="0">
        <a:spcBef>
          <a:spcPct val="0"/>
        </a:spcBef>
        <a:spcAft>
          <a:spcPct val="0"/>
        </a:spcAft>
        <a:defRPr sz="2400" b="1">
          <a:solidFill>
            <a:srgbClr val="124A91"/>
          </a:solidFill>
          <a:latin typeface="+mj-lt"/>
          <a:ea typeface="+mj-ea"/>
          <a:cs typeface="+mj-cs"/>
        </a:defRPr>
      </a:lvl1pPr>
      <a:lvl2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2pPr>
      <a:lvl3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3pPr>
      <a:lvl4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4pPr>
      <a:lvl5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5pPr>
      <a:lvl6pPr marL="457200" algn="l" rtl="0" fontAlgn="base">
        <a:spcBef>
          <a:spcPct val="0"/>
        </a:spcBef>
        <a:spcAft>
          <a:spcPct val="0"/>
        </a:spcAft>
        <a:defRPr sz="2400" b="1">
          <a:solidFill>
            <a:srgbClr val="124A91"/>
          </a:solidFill>
          <a:latin typeface="Arial Narrow" pitchFamily="34" charset="0"/>
          <a:ea typeface="ＭＳ Ｐゴシック" pitchFamily="48" charset="-128"/>
        </a:defRPr>
      </a:lvl6pPr>
      <a:lvl7pPr marL="914400" algn="l" rtl="0" fontAlgn="base">
        <a:spcBef>
          <a:spcPct val="0"/>
        </a:spcBef>
        <a:spcAft>
          <a:spcPct val="0"/>
        </a:spcAft>
        <a:defRPr sz="2400" b="1">
          <a:solidFill>
            <a:srgbClr val="124A91"/>
          </a:solidFill>
          <a:latin typeface="Arial Narrow" pitchFamily="34" charset="0"/>
          <a:ea typeface="ＭＳ Ｐゴシック" pitchFamily="48" charset="-128"/>
        </a:defRPr>
      </a:lvl7pPr>
      <a:lvl8pPr marL="1371600" algn="l" rtl="0" fontAlgn="base">
        <a:spcBef>
          <a:spcPct val="0"/>
        </a:spcBef>
        <a:spcAft>
          <a:spcPct val="0"/>
        </a:spcAft>
        <a:defRPr sz="2400" b="1">
          <a:solidFill>
            <a:srgbClr val="124A91"/>
          </a:solidFill>
          <a:latin typeface="Arial Narrow" pitchFamily="34" charset="0"/>
          <a:ea typeface="ＭＳ Ｐゴシック" pitchFamily="48" charset="-128"/>
        </a:defRPr>
      </a:lvl8pPr>
      <a:lvl9pPr marL="1828800" algn="l" rtl="0" fontAlgn="base">
        <a:spcBef>
          <a:spcPct val="0"/>
        </a:spcBef>
        <a:spcAft>
          <a:spcPct val="0"/>
        </a:spcAft>
        <a:defRPr sz="2400" b="1">
          <a:solidFill>
            <a:srgbClr val="124A91"/>
          </a:solidFill>
          <a:latin typeface="Arial Narrow" pitchFamily="34" charset="0"/>
          <a:ea typeface="ＭＳ Ｐゴシック" pitchFamily="48" charset="-128"/>
        </a:defRPr>
      </a:lvl9pPr>
    </p:titleStyle>
    <p:bodyStyle>
      <a:lvl1pPr marL="342900" indent="-342900" algn="l" rtl="0" eaLnBrk="0" fontAlgn="base" hangingPunct="0">
        <a:spcBef>
          <a:spcPct val="20000"/>
        </a:spcBef>
        <a:spcAft>
          <a:spcPct val="0"/>
        </a:spcAft>
        <a:buClr>
          <a:srgbClr val="124A91"/>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124A91"/>
        </a:buClr>
        <a:buFont typeface="Time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124A91"/>
        </a:buClr>
        <a:buFont typeface="Symbol"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124A91"/>
        </a:buClr>
        <a:buFont typeface="Symbol" pitchFamily="18"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124A91"/>
        </a:buClr>
        <a:buFont typeface="Geneva CE" pitchFamily="-112" charset="-18"/>
        <a:buChar char="»"/>
        <a:defRPr sz="2000">
          <a:solidFill>
            <a:schemeClr val="tx1"/>
          </a:solidFill>
          <a:latin typeface="+mn-lt"/>
          <a:ea typeface="+mn-ea"/>
        </a:defRPr>
      </a:lvl5pPr>
      <a:lvl6pPr marL="25146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hyperlink" Target="http://www.cs.illinois.edu/~wgropp" TargetMode="External"/><Relationship Id="rId5" Type="http://schemas.openxmlformats.org/officeDocument/2006/relationships/hyperlink" Target="http://www.csl.illinois.edu/institutes/parallel-computing-institute" TargetMode="External"/><Relationship Id="rId4" Type="http://schemas.openxmlformats.org/officeDocument/2006/relationships/hyperlink" Target="http://iacat.uiuc.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nersc.gov/~EGNg"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gi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www.cse.psu.edu/research/scl" TargetMode="External"/><Relationship Id="rId2" Type="http://schemas.openxmlformats.org/officeDocument/2006/relationships/hyperlink" Target="http://www.ics.psu.edu/" TargetMode="Externa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9.png"/><Relationship Id="rId4" Type="http://schemas.openxmlformats.org/officeDocument/2006/relationships/hyperlink" Target="http://www.cse.psu.edu/~raghava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14.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9.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8.jpeg"/><Relationship Id="rId10" Type="http://schemas.openxmlformats.org/officeDocument/2006/relationships/image" Target="../media/image59.png"/><Relationship Id="rId4" Type="http://schemas.openxmlformats.org/officeDocument/2006/relationships/image" Target="../media/image57.jpe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pennstate_logo"/>
          <p:cNvPicPr>
            <a:picLocks noChangeAspect="1" noChangeArrowheads="1"/>
          </p:cNvPicPr>
          <p:nvPr/>
        </p:nvPicPr>
        <p:blipFill>
          <a:blip r:embed="rId3" cstate="print"/>
          <a:srcRect/>
          <a:stretch>
            <a:fillRect/>
          </a:stretch>
        </p:blipFill>
        <p:spPr bwMode="auto">
          <a:xfrm>
            <a:off x="1981200" y="4419601"/>
            <a:ext cx="5334000" cy="1427163"/>
          </a:xfrm>
          <a:prstGeom prst="rect">
            <a:avLst/>
          </a:prstGeom>
          <a:noFill/>
          <a:ln w="9525">
            <a:noFill/>
            <a:miter lim="800000"/>
            <a:headEnd/>
            <a:tailEnd/>
          </a:ln>
        </p:spPr>
      </p:pic>
      <p:sp>
        <p:nvSpPr>
          <p:cNvPr id="25603" name="Rectangle 2"/>
          <p:cNvSpPr>
            <a:spLocks noGrp="1" noChangeArrowheads="1"/>
          </p:cNvSpPr>
          <p:nvPr>
            <p:ph type="ctrTitle"/>
          </p:nvPr>
        </p:nvSpPr>
        <p:spPr>
          <a:xfrm>
            <a:off x="0" y="381001"/>
            <a:ext cx="9144000" cy="1447800"/>
          </a:xfrm>
          <a:solidFill>
            <a:srgbClr val="002060"/>
          </a:solidFill>
        </p:spPr>
        <p:txBody>
          <a:bodyPr/>
          <a:lstStyle/>
          <a:p>
            <a:pPr eaLnBrk="1" hangingPunct="1"/>
            <a:r>
              <a:rPr lang="en-US" b="1" dirty="0" smtClean="0">
                <a:solidFill>
                  <a:srgbClr val="FFC000"/>
                </a:solidFill>
              </a:rPr>
              <a:t>Extreme-Scale Software </a:t>
            </a:r>
            <a:r>
              <a:rPr lang="en-US" dirty="0" smtClean="0">
                <a:solidFill>
                  <a:srgbClr val="FFC000"/>
                </a:solidFill>
              </a:rPr>
              <a:t/>
            </a:r>
            <a:br>
              <a:rPr lang="en-US" dirty="0" smtClean="0">
                <a:solidFill>
                  <a:srgbClr val="FFC000"/>
                </a:solidFill>
              </a:rPr>
            </a:br>
            <a:r>
              <a:rPr lang="en-US" b="1" dirty="0" smtClean="0">
                <a:solidFill>
                  <a:srgbClr val="FFC000"/>
                </a:solidFill>
              </a:rPr>
              <a:t>Overview</a:t>
            </a:r>
          </a:p>
        </p:txBody>
      </p:sp>
      <p:sp>
        <p:nvSpPr>
          <p:cNvPr id="14340" name="Rectangle 3"/>
          <p:cNvSpPr>
            <a:spLocks noGrp="1" noChangeArrowheads="1"/>
          </p:cNvSpPr>
          <p:nvPr>
            <p:ph type="subTitle" idx="1"/>
          </p:nvPr>
        </p:nvSpPr>
        <p:spPr>
          <a:xfrm>
            <a:off x="0" y="1828800"/>
            <a:ext cx="9144000" cy="5029200"/>
          </a:xfrm>
          <a:solidFill>
            <a:schemeClr val="bg1"/>
          </a:solidFill>
        </p:spPr>
        <p:txBody>
          <a:bodyPr/>
          <a:lstStyle/>
          <a:p>
            <a:pPr eaLnBrk="1" hangingPunct="1">
              <a:lnSpc>
                <a:spcPct val="80000"/>
              </a:lnSpc>
              <a:defRPr/>
            </a:pPr>
            <a:endParaRPr lang="en-US" sz="900" b="1" dirty="0" smtClean="0"/>
          </a:p>
          <a:p>
            <a:pPr eaLnBrk="1" hangingPunct="1">
              <a:lnSpc>
                <a:spcPct val="80000"/>
              </a:lnSpc>
              <a:defRPr/>
            </a:pPr>
            <a:endParaRPr lang="en-US" sz="900" b="1" dirty="0" smtClean="0"/>
          </a:p>
          <a:p>
            <a:pPr eaLnBrk="1" hangingPunct="1">
              <a:lnSpc>
                <a:spcPct val="80000"/>
              </a:lnSpc>
              <a:defRPr/>
            </a:pPr>
            <a:r>
              <a:rPr lang="en-US" b="1" dirty="0" err="1" smtClean="0">
                <a:solidFill>
                  <a:srgbClr val="002060"/>
                </a:solidFill>
              </a:rPr>
              <a:t>Padma</a:t>
            </a:r>
            <a:r>
              <a:rPr lang="en-US" b="1" dirty="0" smtClean="0">
                <a:solidFill>
                  <a:srgbClr val="002060"/>
                </a:solidFill>
              </a:rPr>
              <a:t> </a:t>
            </a:r>
            <a:r>
              <a:rPr lang="en-US" b="1" dirty="0" err="1" smtClean="0">
                <a:solidFill>
                  <a:srgbClr val="002060"/>
                </a:solidFill>
              </a:rPr>
              <a:t>Raghavan</a:t>
            </a:r>
            <a:endParaRPr lang="en-US" sz="2800" b="1" dirty="0" smtClean="0">
              <a:solidFill>
                <a:srgbClr val="002060"/>
              </a:solidFill>
            </a:endParaRPr>
          </a:p>
          <a:p>
            <a:pPr eaLnBrk="1" hangingPunct="1">
              <a:lnSpc>
                <a:spcPct val="80000"/>
              </a:lnSpc>
              <a:defRPr/>
            </a:pPr>
            <a:r>
              <a:rPr lang="en-US" sz="2800" b="1" dirty="0" smtClean="0">
                <a:solidFill>
                  <a:srgbClr val="002060"/>
                </a:solidFill>
              </a:rPr>
              <a:t>The Pennsylvania State University</a:t>
            </a:r>
          </a:p>
          <a:p>
            <a:pPr algn="l" eaLnBrk="1" hangingPunct="1">
              <a:lnSpc>
                <a:spcPct val="80000"/>
              </a:lnSpc>
              <a:defRPr/>
            </a:pPr>
            <a:endParaRPr lang="en-US" sz="900" u="sng" dirty="0" smtClean="0">
              <a:solidFill>
                <a:srgbClr val="002060"/>
              </a:solidFill>
            </a:endParaRPr>
          </a:p>
          <a:p>
            <a:pPr eaLnBrk="1" hangingPunct="1">
              <a:lnSpc>
                <a:spcPct val="80000"/>
              </a:lnSpc>
              <a:defRPr/>
            </a:pPr>
            <a:endParaRPr lang="en-US" sz="2800" dirty="0" smtClean="0">
              <a:solidFill>
                <a:srgbClr val="C00000"/>
              </a:solidFill>
            </a:endParaRPr>
          </a:p>
          <a:p>
            <a:pPr algn="l" eaLnBrk="1" hangingPunct="1">
              <a:lnSpc>
                <a:spcPct val="80000"/>
              </a:lnSpc>
              <a:defRPr/>
            </a:pPr>
            <a:endParaRPr lang="en-US" b="1" dirty="0" smtClean="0">
              <a:solidFill>
                <a:srgbClr val="C00000"/>
              </a:solidFill>
            </a:endParaRPr>
          </a:p>
          <a:p>
            <a:pPr algn="l" eaLnBrk="1" hangingPunct="1">
              <a:lnSpc>
                <a:spcPct val="80000"/>
              </a:lnSpc>
              <a:defRPr/>
            </a:pPr>
            <a:endParaRPr lang="en-US" b="1" dirty="0" smtClean="0">
              <a:solidFill>
                <a:srgbClr val="C00000"/>
              </a:solidFill>
            </a:endParaRPr>
          </a:p>
          <a:p>
            <a:pPr algn="l" eaLnBrk="1" hangingPunct="1">
              <a:lnSpc>
                <a:spcPct val="80000"/>
              </a:lnSpc>
              <a:defRPr/>
            </a:pPr>
            <a:r>
              <a:rPr lang="en-US" b="1" dirty="0" smtClean="0">
                <a:solidFill>
                  <a:srgbClr val="C00000"/>
                </a:solidFill>
              </a:rPr>
              <a:t>Peking University, Sept 26-29, 2011</a:t>
            </a:r>
          </a:p>
          <a:p>
            <a:pPr algn="l" eaLnBrk="1" hangingPunct="1">
              <a:lnSpc>
                <a:spcPct val="80000"/>
              </a:lnSpc>
              <a:defRPr/>
            </a:pPr>
            <a:r>
              <a:rPr lang="en-US" b="1" dirty="0" smtClean="0">
                <a:solidFill>
                  <a:schemeClr val="accent6"/>
                </a:solidFill>
              </a:rPr>
              <a:t>China-USA Computer Software Workshop</a:t>
            </a:r>
          </a:p>
        </p:txBody>
      </p:sp>
      <p:sp>
        <p:nvSpPr>
          <p:cNvPr id="25606" name="TextBox 5"/>
          <p:cNvSpPr txBox="1">
            <a:spLocks noChangeArrowheads="1"/>
          </p:cNvSpPr>
          <p:nvPr/>
        </p:nvSpPr>
        <p:spPr bwMode="auto">
          <a:xfrm>
            <a:off x="7086600" y="6248429"/>
            <a:ext cx="2057400" cy="584775"/>
          </a:xfrm>
          <a:prstGeom prst="rect">
            <a:avLst/>
          </a:prstGeom>
          <a:solidFill>
            <a:schemeClr val="bg1"/>
          </a:solidFill>
          <a:ln w="9525">
            <a:noFill/>
            <a:miter lim="800000"/>
            <a:headEnd/>
            <a:tailEnd/>
          </a:ln>
        </p:spPr>
        <p:txBody>
          <a:bodyPr>
            <a:spAutoFit/>
          </a:bodyPr>
          <a:lstStyle/>
          <a:p>
            <a:endParaRPr lang="en-US"/>
          </a:p>
          <a:p>
            <a:endParaRPr lang="en-US"/>
          </a:p>
        </p:txBody>
      </p:sp>
      <p:pic>
        <p:nvPicPr>
          <p:cNvPr id="116737" name="Picture 1"/>
          <p:cNvPicPr>
            <a:picLocks noChangeAspect="1" noChangeArrowheads="1"/>
          </p:cNvPicPr>
          <p:nvPr/>
        </p:nvPicPr>
        <p:blipFill>
          <a:blip r:embed="rId4" cstate="print"/>
          <a:srcRect/>
          <a:stretch>
            <a:fillRect/>
          </a:stretch>
        </p:blipFill>
        <p:spPr bwMode="auto">
          <a:xfrm>
            <a:off x="5029200" y="6096000"/>
            <a:ext cx="3943350" cy="762000"/>
          </a:xfrm>
          <a:prstGeom prst="rect">
            <a:avLst/>
          </a:prstGeom>
          <a:noFill/>
          <a:ln w="9525">
            <a:noFill/>
            <a:miter lim="800000"/>
            <a:headEnd/>
            <a:tailEnd/>
          </a:ln>
        </p:spPr>
      </p:pic>
      <p:pic>
        <p:nvPicPr>
          <p:cNvPr id="116738" name="Picture 2"/>
          <p:cNvPicPr>
            <a:picLocks noChangeAspect="1" noChangeArrowheads="1"/>
          </p:cNvPicPr>
          <p:nvPr/>
        </p:nvPicPr>
        <p:blipFill>
          <a:blip r:embed="rId5" cstate="print"/>
          <a:srcRect/>
          <a:stretch>
            <a:fillRect/>
          </a:stretch>
        </p:blipFill>
        <p:spPr bwMode="auto">
          <a:xfrm>
            <a:off x="0" y="6000750"/>
            <a:ext cx="1028700" cy="857250"/>
          </a:xfrm>
          <a:prstGeom prst="rect">
            <a:avLst/>
          </a:prstGeom>
          <a:noFill/>
          <a:ln w="9525">
            <a:noFill/>
            <a:miter lim="800000"/>
            <a:headEnd/>
            <a:tailEnd/>
          </a:ln>
        </p:spPr>
      </p:pic>
      <p:sp>
        <p:nvSpPr>
          <p:cNvPr id="8" name="TextBox 7"/>
          <p:cNvSpPr txBox="1"/>
          <p:nvPr/>
        </p:nvSpPr>
        <p:spPr>
          <a:xfrm>
            <a:off x="990600" y="6273225"/>
            <a:ext cx="2703112" cy="584775"/>
          </a:xfrm>
          <a:prstGeom prst="rect">
            <a:avLst/>
          </a:prstGeom>
          <a:noFill/>
        </p:spPr>
        <p:txBody>
          <a:bodyPr wrap="none" rtlCol="0">
            <a:spAutoFit/>
          </a:bodyPr>
          <a:lstStyle/>
          <a:p>
            <a:r>
              <a:rPr lang="en-US" b="0" dirty="0" smtClean="0">
                <a:solidFill>
                  <a:srgbClr val="002060"/>
                </a:solidFill>
              </a:rPr>
              <a:t>National Natural Science </a:t>
            </a:r>
          </a:p>
          <a:p>
            <a:r>
              <a:rPr lang="en-US" b="0" dirty="0" smtClean="0">
                <a:solidFill>
                  <a:srgbClr val="002060"/>
                </a:solidFill>
              </a:rPr>
              <a:t>Foundation of China (NSFC)</a:t>
            </a:r>
            <a:endParaRPr lang="en-US" b="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3" y="304800"/>
            <a:ext cx="9143999" cy="1447800"/>
          </a:xfrm>
          <a:solidFill>
            <a:srgbClr val="000066"/>
          </a:solidFill>
        </p:spPr>
        <p:txBody>
          <a:bodyPr/>
          <a:lstStyle/>
          <a:p>
            <a:r>
              <a:rPr lang="en-US" dirty="0" smtClean="0">
                <a:solidFill>
                  <a:srgbClr val="FFC000"/>
                </a:solidFill>
              </a:rPr>
              <a:t>Performance Modeling as the Key to Extreme Scale Computing</a:t>
            </a:r>
            <a:endParaRPr lang="en-US" dirty="0">
              <a:solidFill>
                <a:srgbClr val="FFC000"/>
              </a:solidFill>
            </a:endParaRPr>
          </a:p>
        </p:txBody>
      </p:sp>
      <p:sp>
        <p:nvSpPr>
          <p:cNvPr id="3" name="Subtitle 2"/>
          <p:cNvSpPr>
            <a:spLocks noGrp="1"/>
          </p:cNvSpPr>
          <p:nvPr>
            <p:ph type="subTitle" sz="quarter" idx="1"/>
          </p:nvPr>
        </p:nvSpPr>
        <p:spPr>
          <a:xfrm>
            <a:off x="228600" y="1866900"/>
            <a:ext cx="8915400" cy="2514600"/>
          </a:xfrm>
        </p:spPr>
        <p:txBody>
          <a:bodyPr/>
          <a:lstStyle/>
          <a:p>
            <a:r>
              <a:rPr lang="en-US" b="1" dirty="0" smtClean="0">
                <a:solidFill>
                  <a:srgbClr val="000066"/>
                </a:solidFill>
              </a:rPr>
              <a:t>William </a:t>
            </a:r>
            <a:r>
              <a:rPr lang="en-US" b="1" dirty="0" err="1" smtClean="0">
                <a:solidFill>
                  <a:srgbClr val="000066"/>
                </a:solidFill>
              </a:rPr>
              <a:t>Gropp</a:t>
            </a:r>
            <a:endParaRPr lang="en-US" b="1" dirty="0" smtClean="0">
              <a:solidFill>
                <a:srgbClr val="000066"/>
              </a:solidFill>
            </a:endParaRPr>
          </a:p>
          <a:p>
            <a:r>
              <a:rPr lang="en-US" sz="2800" dirty="0" smtClean="0"/>
              <a:t>Paul and Cynthia Saylor Professor of Computer Science</a:t>
            </a:r>
          </a:p>
          <a:p>
            <a:r>
              <a:rPr lang="en-US" sz="2800" b="1" dirty="0" smtClean="0">
                <a:solidFill>
                  <a:srgbClr val="000066"/>
                </a:solidFill>
              </a:rPr>
              <a:t>University of Illinois</a:t>
            </a:r>
          </a:p>
        </p:txBody>
      </p:sp>
      <p:pic>
        <p:nvPicPr>
          <p:cNvPr id="4" name="Picture 3" descr="P@I-2.png"/>
          <p:cNvPicPr>
            <a:picLocks noChangeAspect="1"/>
          </p:cNvPicPr>
          <p:nvPr/>
        </p:nvPicPr>
        <p:blipFill>
          <a:blip r:embed="rId2" cstate="print"/>
          <a:stretch>
            <a:fillRect/>
          </a:stretch>
        </p:blipFill>
        <p:spPr>
          <a:xfrm>
            <a:off x="6069869" y="6173143"/>
            <a:ext cx="2834168" cy="36918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6096000" y="3440734"/>
            <a:ext cx="2916756" cy="3365908"/>
          </a:xfrm>
          <a:prstGeom prst="rect">
            <a:avLst/>
          </a:prstGeom>
          <a:noFill/>
          <a:ln w="9525">
            <a:noFill/>
            <a:miter lim="800000"/>
            <a:headEnd/>
            <a:tailEnd/>
          </a:ln>
        </p:spPr>
      </p:pic>
      <p:sp>
        <p:nvSpPr>
          <p:cNvPr id="6" name="Rectangle 5"/>
          <p:cNvSpPr/>
          <p:nvPr/>
        </p:nvSpPr>
        <p:spPr>
          <a:xfrm>
            <a:off x="0" y="3441680"/>
            <a:ext cx="6096000" cy="3416320"/>
          </a:xfrm>
          <a:prstGeom prst="rect">
            <a:avLst/>
          </a:prstGeom>
        </p:spPr>
        <p:txBody>
          <a:bodyPr wrap="square">
            <a:spAutoFit/>
          </a:bodyPr>
          <a:lstStyle/>
          <a:p>
            <a:r>
              <a:rPr lang="en-US" sz="2400" dirty="0" smtClean="0"/>
              <a:t>Deputy Director for Research</a:t>
            </a:r>
            <a:br>
              <a:rPr lang="en-US" sz="2400" dirty="0" smtClean="0"/>
            </a:br>
            <a:r>
              <a:rPr lang="en-US" sz="2400" dirty="0" smtClean="0">
                <a:solidFill>
                  <a:srgbClr val="002060"/>
                </a:solidFill>
                <a:hlinkClick r:id="rId4"/>
              </a:rPr>
              <a:t>Institute for Advanced Computing Applications and Technologies</a:t>
            </a:r>
            <a:r>
              <a:rPr lang="en-US" sz="2400" dirty="0" smtClean="0"/>
              <a:t/>
            </a:r>
            <a:br>
              <a:rPr lang="en-US" sz="2400" dirty="0" smtClean="0"/>
            </a:br>
            <a:r>
              <a:rPr lang="en-US" sz="2400" dirty="0" smtClean="0"/>
              <a:t>Director, </a:t>
            </a:r>
            <a:r>
              <a:rPr lang="en-US" sz="2400" dirty="0" smtClean="0">
                <a:hlinkClick r:id="rId5"/>
              </a:rPr>
              <a:t>Parallel Computing Institute</a:t>
            </a:r>
            <a:endParaRPr lang="en-US" sz="2400" dirty="0" smtClean="0"/>
          </a:p>
          <a:p>
            <a:r>
              <a:rPr lang="en-US" sz="2400" dirty="0" smtClean="0">
                <a:hlinkClick r:id="rId6"/>
              </a:rPr>
              <a:t>www.cs.illinois.edu/~wgropp</a:t>
            </a:r>
            <a:r>
              <a:rPr lang="en-US" sz="2400" dirty="0" smtClean="0"/>
              <a:t> </a:t>
            </a:r>
          </a:p>
          <a:p>
            <a:r>
              <a:rPr lang="en-US" sz="2400" dirty="0" smtClean="0"/>
              <a:t/>
            </a:r>
            <a:br>
              <a:rPr lang="en-US" sz="2400" dirty="0" smtClean="0"/>
            </a:br>
            <a:r>
              <a:rPr lang="en-US" sz="2400" dirty="0" smtClean="0"/>
              <a:t>National Academy of Engineering</a:t>
            </a:r>
            <a:br>
              <a:rPr lang="en-US" sz="2400" dirty="0" smtClean="0"/>
            </a:br>
            <a:r>
              <a:rPr lang="en-US" sz="2400" dirty="0" smtClean="0"/>
              <a:t>ACM Fellow, IEEE Fellow</a:t>
            </a:r>
            <a:br>
              <a:rPr lang="en-US" sz="2400" dirty="0" smtClean="0"/>
            </a:br>
            <a:r>
              <a:rPr lang="en-US" sz="2400" dirty="0" smtClean="0"/>
              <a:t>SIAM Fellow</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Tuning A Parallel Code</a:t>
            </a:r>
            <a:endParaRPr lang="en-US" dirty="0"/>
          </a:p>
        </p:txBody>
      </p:sp>
      <p:sp>
        <p:nvSpPr>
          <p:cNvPr id="3" name="Content Placeholder 2"/>
          <p:cNvSpPr>
            <a:spLocks noGrp="1"/>
          </p:cNvSpPr>
          <p:nvPr>
            <p:ph idx="1"/>
          </p:nvPr>
        </p:nvSpPr>
        <p:spPr>
          <a:xfrm>
            <a:off x="381000" y="1447800"/>
            <a:ext cx="8991600" cy="4953000"/>
          </a:xfrm>
        </p:spPr>
        <p:txBody>
          <a:bodyPr/>
          <a:lstStyle/>
          <a:p>
            <a:pPr>
              <a:buFont typeface="Wingdings" pitchFamily="2" charset="2"/>
              <a:buChar char="Ø"/>
            </a:pPr>
            <a:r>
              <a:rPr lang="en-US" sz="2800" b="1" dirty="0" smtClean="0">
                <a:solidFill>
                  <a:schemeClr val="tx2"/>
                </a:solidFill>
              </a:rPr>
              <a:t>Typical</a:t>
            </a:r>
            <a:r>
              <a:rPr lang="en-US" sz="2800" dirty="0" smtClean="0">
                <a:solidFill>
                  <a:schemeClr val="tx2"/>
                </a:solidFill>
              </a:rPr>
              <a:t> Approach</a:t>
            </a:r>
          </a:p>
          <a:p>
            <a:pPr lvl="1">
              <a:buFont typeface="Wingdings" pitchFamily="2" charset="2"/>
              <a:buChar char="Ø"/>
            </a:pPr>
            <a:r>
              <a:rPr lang="en-US" sz="2400" dirty="0" smtClean="0"/>
              <a:t>Profile code:  Determine where most time is being spent</a:t>
            </a:r>
          </a:p>
          <a:p>
            <a:pPr lvl="1">
              <a:buFont typeface="Wingdings" pitchFamily="2" charset="2"/>
              <a:buChar char="Ø"/>
            </a:pPr>
            <a:r>
              <a:rPr lang="en-US" sz="2400" dirty="0" smtClean="0"/>
              <a:t>Improve code: Reduce time spent in “unproductive” operations</a:t>
            </a:r>
          </a:p>
          <a:p>
            <a:pPr>
              <a:buFont typeface="Wingdings" pitchFamily="2" charset="2"/>
              <a:buChar char="Ø"/>
            </a:pPr>
            <a:r>
              <a:rPr lang="en-US" sz="2800" dirty="0" smtClean="0">
                <a:solidFill>
                  <a:srgbClr val="FF0000"/>
                </a:solidFill>
              </a:rPr>
              <a:t>Why is this </a:t>
            </a:r>
            <a:r>
              <a:rPr lang="en-US" sz="2800" b="1" dirty="0" smtClean="0">
                <a:solidFill>
                  <a:srgbClr val="FF0000"/>
                </a:solidFill>
              </a:rPr>
              <a:t>NOT</a:t>
            </a:r>
            <a:r>
              <a:rPr lang="en-US" sz="2800" dirty="0" smtClean="0">
                <a:solidFill>
                  <a:srgbClr val="FF0000"/>
                </a:solidFill>
              </a:rPr>
              <a:t> right?  How do you </a:t>
            </a:r>
            <a:r>
              <a:rPr lang="en-US" sz="2800" b="1" dirty="0" smtClean="0">
                <a:solidFill>
                  <a:srgbClr val="FF0000"/>
                </a:solidFill>
              </a:rPr>
              <a:t>know</a:t>
            </a:r>
            <a:r>
              <a:rPr lang="en-US" sz="2800" dirty="0" smtClean="0">
                <a:solidFill>
                  <a:srgbClr val="FF0000"/>
                </a:solidFill>
              </a:rPr>
              <a:t>:</a:t>
            </a:r>
          </a:p>
          <a:p>
            <a:pPr lvl="1">
              <a:buFont typeface="Wingdings" pitchFamily="2" charset="2"/>
              <a:buChar char="Ø"/>
            </a:pPr>
            <a:r>
              <a:rPr lang="en-US" sz="2400" b="1" dirty="0" smtClean="0">
                <a:solidFill>
                  <a:srgbClr val="FF0000"/>
                </a:solidFill>
              </a:rPr>
              <a:t>When</a:t>
            </a:r>
            <a:r>
              <a:rPr lang="en-US" sz="2400" dirty="0" smtClean="0">
                <a:solidFill>
                  <a:srgbClr val="FF0000"/>
                </a:solidFill>
              </a:rPr>
              <a:t> you are </a:t>
            </a:r>
            <a:r>
              <a:rPr lang="en-US" sz="2400" b="1" dirty="0" smtClean="0">
                <a:solidFill>
                  <a:srgbClr val="FF0000"/>
                </a:solidFill>
              </a:rPr>
              <a:t>done</a:t>
            </a:r>
            <a:r>
              <a:rPr lang="en-US" sz="2400" dirty="0" smtClean="0">
                <a:solidFill>
                  <a:srgbClr val="FF0000"/>
                </a:solidFill>
              </a:rPr>
              <a:t>?</a:t>
            </a:r>
          </a:p>
          <a:p>
            <a:pPr lvl="1">
              <a:buFont typeface="Wingdings" pitchFamily="2" charset="2"/>
              <a:buChar char="Ø"/>
            </a:pPr>
            <a:r>
              <a:rPr lang="en-US" sz="2400" b="1" dirty="0" smtClean="0">
                <a:solidFill>
                  <a:srgbClr val="FF0000"/>
                </a:solidFill>
              </a:rPr>
              <a:t>How</a:t>
            </a:r>
            <a:r>
              <a:rPr lang="en-US" sz="2400" dirty="0" smtClean="0">
                <a:solidFill>
                  <a:srgbClr val="FF0000"/>
                </a:solidFill>
              </a:rPr>
              <a:t> </a:t>
            </a:r>
            <a:r>
              <a:rPr lang="en-US" sz="2400" b="1" dirty="0" smtClean="0">
                <a:solidFill>
                  <a:srgbClr val="FF0000"/>
                </a:solidFill>
              </a:rPr>
              <a:t>much</a:t>
            </a:r>
            <a:r>
              <a:rPr lang="en-US" sz="2400" dirty="0" smtClean="0">
                <a:solidFill>
                  <a:srgbClr val="FF0000"/>
                </a:solidFill>
              </a:rPr>
              <a:t> performance </a:t>
            </a:r>
            <a:r>
              <a:rPr lang="en-US" sz="2400" b="1" dirty="0" smtClean="0">
                <a:solidFill>
                  <a:srgbClr val="FF0000"/>
                </a:solidFill>
              </a:rPr>
              <a:t>improvement </a:t>
            </a:r>
            <a:r>
              <a:rPr lang="en-US" sz="2400" dirty="0" smtClean="0">
                <a:solidFill>
                  <a:srgbClr val="FF0000"/>
                </a:solidFill>
              </a:rPr>
              <a:t>you can obtain? </a:t>
            </a:r>
          </a:p>
          <a:p>
            <a:pPr lvl="0">
              <a:buFont typeface="Wingdings" pitchFamily="2" charset="2"/>
              <a:buChar char="Ø"/>
            </a:pPr>
            <a:r>
              <a:rPr lang="en-US" dirty="0" smtClean="0">
                <a:solidFill>
                  <a:srgbClr val="002060"/>
                </a:solidFill>
              </a:rPr>
              <a:t>What is the </a:t>
            </a:r>
            <a:r>
              <a:rPr lang="en-US" b="1" dirty="0" smtClean="0">
                <a:solidFill>
                  <a:srgbClr val="002060"/>
                </a:solidFill>
              </a:rPr>
              <a:t>goal</a:t>
            </a:r>
            <a:r>
              <a:rPr lang="en-US" dirty="0" smtClean="0">
                <a:solidFill>
                  <a:srgbClr val="002060"/>
                </a:solidFill>
              </a:rPr>
              <a:t>?</a:t>
            </a:r>
          </a:p>
          <a:p>
            <a:pPr lvl="1">
              <a:buFont typeface="Wingdings" pitchFamily="2" charset="2"/>
              <a:buChar char="Ø"/>
            </a:pPr>
            <a:r>
              <a:rPr lang="en-US" sz="2400" dirty="0" smtClean="0">
                <a:solidFill>
                  <a:srgbClr val="002060"/>
                </a:solidFill>
              </a:rPr>
              <a:t>It </a:t>
            </a:r>
            <a:r>
              <a:rPr lang="en-US" sz="2400" b="1" u="sng" dirty="0" smtClean="0">
                <a:solidFill>
                  <a:srgbClr val="002060"/>
                </a:solidFill>
              </a:rPr>
              <a:t>is insight </a:t>
            </a:r>
            <a:r>
              <a:rPr lang="en-US" sz="2400" dirty="0" smtClean="0">
                <a:solidFill>
                  <a:srgbClr val="002060"/>
                </a:solidFill>
              </a:rPr>
              <a:t>into whether a code is achieving the performance it could, </a:t>
            </a:r>
            <a:r>
              <a:rPr lang="en-US" sz="2400" dirty="0" smtClean="0">
                <a:solidFill>
                  <a:srgbClr val="FF0000"/>
                </a:solidFill>
              </a:rPr>
              <a:t>and if not,</a:t>
            </a:r>
            <a:r>
              <a:rPr lang="en-US" sz="2400" dirty="0" smtClean="0">
                <a:solidFill>
                  <a:srgbClr val="00B050"/>
                </a:solidFill>
              </a:rPr>
              <a:t>  </a:t>
            </a:r>
            <a:r>
              <a:rPr lang="en-US" sz="2400" b="1" dirty="0" smtClean="0">
                <a:solidFill>
                  <a:srgbClr val="00B050"/>
                </a:solidFill>
              </a:rPr>
              <a:t>how to fix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Model Performance?</a:t>
            </a:r>
            <a:endParaRPr lang="en-US" dirty="0"/>
          </a:p>
        </p:txBody>
      </p:sp>
      <p:sp>
        <p:nvSpPr>
          <p:cNvPr id="3" name="Content Placeholder 2"/>
          <p:cNvSpPr>
            <a:spLocks noGrp="1"/>
          </p:cNvSpPr>
          <p:nvPr>
            <p:ph idx="1"/>
          </p:nvPr>
        </p:nvSpPr>
        <p:spPr>
          <a:xfrm>
            <a:off x="381000" y="1600200"/>
            <a:ext cx="9144000" cy="4876800"/>
          </a:xfrm>
        </p:spPr>
        <p:txBody>
          <a:bodyPr/>
          <a:lstStyle/>
          <a:p>
            <a:pPr>
              <a:buFont typeface="Wingdings" pitchFamily="2" charset="2"/>
              <a:buChar char="Ø"/>
            </a:pPr>
            <a:r>
              <a:rPr lang="en-US" sz="2800" b="1" dirty="0" smtClean="0">
                <a:solidFill>
                  <a:srgbClr val="002060"/>
                </a:solidFill>
              </a:rPr>
              <a:t>Two</a:t>
            </a:r>
            <a:r>
              <a:rPr lang="en-US" sz="2800" dirty="0" smtClean="0">
                <a:solidFill>
                  <a:srgbClr val="002060"/>
                </a:solidFill>
              </a:rPr>
              <a:t> different </a:t>
            </a:r>
            <a:r>
              <a:rPr lang="en-US" sz="2800" b="1" dirty="0" smtClean="0">
                <a:solidFill>
                  <a:srgbClr val="002060"/>
                </a:solidFill>
              </a:rPr>
              <a:t>models</a:t>
            </a:r>
            <a:r>
              <a:rPr lang="en-US" sz="2800" dirty="0" smtClean="0">
                <a:solidFill>
                  <a:srgbClr val="002060"/>
                </a:solidFill>
              </a:rPr>
              <a:t> --- two analytic expressions</a:t>
            </a:r>
          </a:p>
          <a:p>
            <a:pPr marL="514350" indent="-457200">
              <a:buFont typeface="+mj-lt"/>
              <a:buAutoNum type="arabicPeriod"/>
            </a:pPr>
            <a:r>
              <a:rPr lang="en-US" sz="2400" dirty="0" smtClean="0"/>
              <a:t>First,  based on the </a:t>
            </a:r>
            <a:r>
              <a:rPr lang="en-US" sz="2400" b="1" dirty="0" smtClean="0"/>
              <a:t>application</a:t>
            </a:r>
            <a:r>
              <a:rPr lang="en-US" sz="2400" dirty="0" smtClean="0"/>
              <a:t> code</a:t>
            </a:r>
          </a:p>
          <a:p>
            <a:pPr marL="514350" indent="-457200">
              <a:buFont typeface="+mj-lt"/>
              <a:buAutoNum type="arabicPeriod"/>
            </a:pPr>
            <a:r>
              <a:rPr lang="en-US" sz="2400" dirty="0" smtClean="0"/>
              <a:t>Second, based on the application’s </a:t>
            </a:r>
            <a:r>
              <a:rPr lang="en-US" sz="2400" b="1" dirty="0" smtClean="0"/>
              <a:t>algorithm</a:t>
            </a:r>
            <a:r>
              <a:rPr lang="en-US" sz="2400" dirty="0" smtClean="0"/>
              <a:t> and </a:t>
            </a:r>
            <a:r>
              <a:rPr lang="en-US" sz="2400" b="1" dirty="0" smtClean="0"/>
              <a:t>data structures</a:t>
            </a:r>
          </a:p>
          <a:p>
            <a:pPr>
              <a:buFont typeface="Wingdings" pitchFamily="2" charset="2"/>
              <a:buChar char="Ø"/>
            </a:pPr>
            <a:r>
              <a:rPr lang="en-US" sz="2800" dirty="0" smtClean="0">
                <a:solidFill>
                  <a:srgbClr val="FF0000"/>
                </a:solidFill>
              </a:rPr>
              <a:t>Why this </a:t>
            </a:r>
            <a:r>
              <a:rPr lang="en-US" sz="2800" b="1" dirty="0" smtClean="0">
                <a:solidFill>
                  <a:srgbClr val="FF0000"/>
                </a:solidFill>
              </a:rPr>
              <a:t>sort of modeling ?</a:t>
            </a:r>
          </a:p>
          <a:p>
            <a:pPr marL="514350" indent="-457200">
              <a:buFont typeface="Wingdings" pitchFamily="2" charset="2"/>
              <a:buChar char="Ø"/>
            </a:pPr>
            <a:r>
              <a:rPr lang="en-US" sz="2400" dirty="0" smtClean="0">
                <a:solidFill>
                  <a:srgbClr val="002060"/>
                </a:solidFill>
              </a:rPr>
              <a:t>Can </a:t>
            </a:r>
            <a:r>
              <a:rPr lang="en-US" sz="2400" b="1" dirty="0" smtClean="0">
                <a:solidFill>
                  <a:srgbClr val="002060"/>
                </a:solidFill>
              </a:rPr>
              <a:t>extrapolate</a:t>
            </a:r>
            <a:r>
              <a:rPr lang="en-US" sz="2400" dirty="0" smtClean="0">
                <a:solidFill>
                  <a:srgbClr val="002060"/>
                </a:solidFill>
              </a:rPr>
              <a:t> to other systems</a:t>
            </a:r>
          </a:p>
          <a:p>
            <a:pPr marL="857250" lvl="1" indent="-342900">
              <a:buFont typeface="Wingdings" pitchFamily="2" charset="2"/>
              <a:buChar char="Ø"/>
            </a:pPr>
            <a:r>
              <a:rPr lang="en-US" sz="2400" dirty="0" smtClean="0"/>
              <a:t>Nodes with different memory subsystems  </a:t>
            </a:r>
          </a:p>
          <a:p>
            <a:pPr marL="857250" lvl="1" indent="-342900">
              <a:buFont typeface="Wingdings" pitchFamily="2" charset="2"/>
              <a:buChar char="Ø"/>
            </a:pPr>
            <a:r>
              <a:rPr lang="en-US" sz="2400" dirty="0" smtClean="0"/>
              <a:t>Different interconnects</a:t>
            </a:r>
          </a:p>
          <a:p>
            <a:pPr marL="514350" indent="-457200">
              <a:buFont typeface="Wingdings" pitchFamily="2" charset="2"/>
              <a:buChar char="Ø"/>
            </a:pPr>
            <a:r>
              <a:rPr lang="en-US" sz="2400" dirty="0" smtClean="0">
                <a:solidFill>
                  <a:srgbClr val="002060"/>
                </a:solidFill>
              </a:rPr>
              <a:t>Can compare models &amp; observed performance to </a:t>
            </a:r>
            <a:r>
              <a:rPr lang="en-US" sz="2400" b="1" dirty="0" smtClean="0"/>
              <a:t>identify</a:t>
            </a:r>
          </a:p>
          <a:p>
            <a:pPr lvl="1">
              <a:buFont typeface="Wingdings" pitchFamily="2" charset="2"/>
              <a:buChar char="Ø"/>
            </a:pPr>
            <a:r>
              <a:rPr lang="en-US" sz="2400" dirty="0" smtClean="0">
                <a:solidFill>
                  <a:schemeClr val="accent4"/>
                </a:solidFill>
              </a:rPr>
              <a:t>Inefficiencies</a:t>
            </a:r>
            <a:r>
              <a:rPr lang="en-US" sz="2400" baseline="0" dirty="0" smtClean="0">
                <a:solidFill>
                  <a:schemeClr val="accent4"/>
                </a:solidFill>
              </a:rPr>
              <a:t> in compilation/runtime</a:t>
            </a:r>
          </a:p>
          <a:p>
            <a:pPr lvl="1">
              <a:buFont typeface="Wingdings" pitchFamily="2" charset="2"/>
              <a:buChar char="Ø"/>
            </a:pPr>
            <a:r>
              <a:rPr lang="en-US" sz="2400" baseline="0" dirty="0" smtClean="0">
                <a:solidFill>
                  <a:schemeClr val="accent4"/>
                </a:solidFill>
              </a:rPr>
              <a:t>Mismatch in developer expectations</a:t>
            </a:r>
            <a:endParaRPr lang="en-US" sz="2400" dirty="0" smtClean="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Bill’s Methodology</a:t>
            </a:r>
            <a:endParaRPr lang="en-US" dirty="0"/>
          </a:p>
        </p:txBody>
      </p:sp>
      <p:sp>
        <p:nvSpPr>
          <p:cNvPr id="3" name="Content Placeholder 2"/>
          <p:cNvSpPr>
            <a:spLocks noGrp="1"/>
          </p:cNvSpPr>
          <p:nvPr>
            <p:ph idx="1"/>
          </p:nvPr>
        </p:nvSpPr>
        <p:spPr>
          <a:xfrm>
            <a:off x="228622" y="1600200"/>
            <a:ext cx="9143999" cy="4953000"/>
          </a:xfrm>
        </p:spPr>
        <p:txBody>
          <a:bodyPr/>
          <a:lstStyle/>
          <a:p>
            <a:pPr>
              <a:buFont typeface="Wingdings" pitchFamily="2" charset="2"/>
              <a:buChar char="Ø"/>
            </a:pPr>
            <a:r>
              <a:rPr lang="en-US" sz="2800" dirty="0" smtClean="0">
                <a:solidFill>
                  <a:srgbClr val="002060"/>
                </a:solidFill>
              </a:rPr>
              <a:t>Combine </a:t>
            </a:r>
            <a:r>
              <a:rPr lang="en-US" sz="2800" b="1" dirty="0" smtClean="0">
                <a:solidFill>
                  <a:srgbClr val="002060"/>
                </a:solidFill>
              </a:rPr>
              <a:t>analytical</a:t>
            </a:r>
            <a:r>
              <a:rPr lang="en-US" sz="2800" dirty="0" smtClean="0">
                <a:solidFill>
                  <a:srgbClr val="002060"/>
                </a:solidFill>
              </a:rPr>
              <a:t> methods &amp; performance </a:t>
            </a:r>
            <a:r>
              <a:rPr lang="en-US" sz="2800" b="1" dirty="0" smtClean="0">
                <a:solidFill>
                  <a:srgbClr val="002060"/>
                </a:solidFill>
              </a:rPr>
              <a:t>measurement </a:t>
            </a:r>
          </a:p>
          <a:p>
            <a:pPr lvl="1">
              <a:buFont typeface="Wingdings" pitchFamily="2" charset="2"/>
              <a:buChar char="Ø"/>
            </a:pPr>
            <a:r>
              <a:rPr lang="en-US" sz="2400" dirty="0" smtClean="0"/>
              <a:t>Programmer specifies parameterized expectation </a:t>
            </a:r>
          </a:p>
          <a:p>
            <a:pPr lvl="2">
              <a:buFont typeface="Wingdings" pitchFamily="2" charset="2"/>
              <a:buChar char="Ø"/>
            </a:pPr>
            <a:r>
              <a:rPr lang="en-US" dirty="0" smtClean="0"/>
              <a:t>e.g., T = </a:t>
            </a:r>
            <a:r>
              <a:rPr lang="en-US" dirty="0" err="1" smtClean="0"/>
              <a:t>a+b</a:t>
            </a:r>
            <a:r>
              <a:rPr lang="en-US" dirty="0" smtClean="0"/>
              <a:t>*N</a:t>
            </a:r>
            <a:r>
              <a:rPr lang="en-US" baseline="30000" dirty="0" smtClean="0"/>
              <a:t>3</a:t>
            </a:r>
          </a:p>
          <a:p>
            <a:pPr lvl="1">
              <a:buFont typeface="Wingdings" pitchFamily="2" charset="2"/>
              <a:buChar char="Ø"/>
            </a:pPr>
            <a:r>
              <a:rPr lang="en-US" sz="2400" dirty="0" smtClean="0"/>
              <a:t>Estimate coefficients with </a:t>
            </a:r>
            <a:r>
              <a:rPr lang="en-US" sz="2400" i="1" dirty="0" smtClean="0"/>
              <a:t>appropriate </a:t>
            </a:r>
            <a:r>
              <a:rPr lang="en-US" sz="2400" dirty="0" smtClean="0"/>
              <a:t>benchmarks</a:t>
            </a:r>
          </a:p>
          <a:p>
            <a:pPr lvl="1">
              <a:buFont typeface="Wingdings" pitchFamily="2" charset="2"/>
              <a:buChar char="Ø"/>
            </a:pPr>
            <a:r>
              <a:rPr lang="en-US" sz="2400" dirty="0" smtClean="0"/>
              <a:t>Fill in the constants with empirical measurements</a:t>
            </a:r>
          </a:p>
          <a:p>
            <a:pPr lvl="1">
              <a:buFont typeface="Wingdings" pitchFamily="2" charset="2"/>
              <a:buChar char="Ø"/>
            </a:pPr>
            <a:r>
              <a:rPr lang="en-US" sz="2400" dirty="0" smtClean="0"/>
              <a:t>Focus on upper &amp; lower bounds (not on precise predictions)</a:t>
            </a:r>
          </a:p>
          <a:p>
            <a:pPr>
              <a:buFont typeface="Wingdings" pitchFamily="2" charset="2"/>
              <a:buChar char="Ø"/>
            </a:pPr>
            <a:r>
              <a:rPr lang="en-US" sz="2800" dirty="0" smtClean="0">
                <a:solidFill>
                  <a:srgbClr val="000066"/>
                </a:solidFill>
              </a:rPr>
              <a:t>Make models as </a:t>
            </a:r>
            <a:r>
              <a:rPr lang="en-US" sz="2800" b="1" dirty="0" smtClean="0">
                <a:solidFill>
                  <a:srgbClr val="000066"/>
                </a:solidFill>
              </a:rPr>
              <a:t>simple</a:t>
            </a:r>
            <a:r>
              <a:rPr lang="en-US" sz="2800" dirty="0" smtClean="0">
                <a:solidFill>
                  <a:srgbClr val="000066"/>
                </a:solidFill>
              </a:rPr>
              <a:t> and </a:t>
            </a:r>
            <a:r>
              <a:rPr lang="en-US" sz="2800" b="1" dirty="0" smtClean="0">
                <a:solidFill>
                  <a:srgbClr val="000066"/>
                </a:solidFill>
              </a:rPr>
              <a:t>effective </a:t>
            </a:r>
            <a:r>
              <a:rPr lang="en-US" sz="2800" dirty="0" smtClean="0">
                <a:solidFill>
                  <a:srgbClr val="000066"/>
                </a:solidFill>
              </a:rPr>
              <a:t>as possible</a:t>
            </a:r>
          </a:p>
          <a:p>
            <a:pPr lvl="1">
              <a:buFont typeface="Wingdings" pitchFamily="2" charset="2"/>
              <a:buChar char="Ø"/>
            </a:pPr>
            <a:r>
              <a:rPr lang="en-US" sz="2400" dirty="0" smtClean="0"/>
              <a:t>Simplicity increases the insight</a:t>
            </a:r>
          </a:p>
          <a:p>
            <a:pPr lvl="1">
              <a:buFont typeface="Wingdings" pitchFamily="2" charset="2"/>
              <a:buChar char="Ø"/>
            </a:pPr>
            <a:r>
              <a:rPr lang="en-US" sz="2400" dirty="0" smtClean="0"/>
              <a:t>Precision needs to be just good enough to drive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04800"/>
            <a:ext cx="8839200" cy="1143000"/>
          </a:xfrm>
        </p:spPr>
        <p:txBody>
          <a:bodyPr/>
          <a:lstStyle/>
          <a:p>
            <a:r>
              <a:rPr lang="en-US" dirty="0" smtClean="0"/>
              <a:t>Example: AMG Performance Model</a:t>
            </a:r>
            <a:endParaRPr lang="en-US" dirty="0"/>
          </a:p>
        </p:txBody>
      </p:sp>
      <p:sp>
        <p:nvSpPr>
          <p:cNvPr id="7" name="Content Placeholder 6"/>
          <p:cNvSpPr>
            <a:spLocks noGrp="1"/>
          </p:cNvSpPr>
          <p:nvPr>
            <p:ph sz="half" idx="1"/>
          </p:nvPr>
        </p:nvSpPr>
        <p:spPr>
          <a:xfrm>
            <a:off x="4114800" y="1371600"/>
            <a:ext cx="5029200" cy="1905000"/>
          </a:xfrm>
        </p:spPr>
        <p:txBody>
          <a:bodyPr/>
          <a:lstStyle/>
          <a:p>
            <a:pPr>
              <a:buFont typeface="Wingdings" pitchFamily="2" charset="2"/>
              <a:buChar char="Ø"/>
            </a:pPr>
            <a:r>
              <a:rPr lang="en-US" dirty="0" smtClean="0">
                <a:solidFill>
                  <a:srgbClr val="FF0000"/>
                </a:solidFill>
              </a:rPr>
              <a:t>What if a model is too difficult?  </a:t>
            </a:r>
          </a:p>
          <a:p>
            <a:pPr>
              <a:buFont typeface="Wingdings" pitchFamily="2" charset="2"/>
              <a:buChar char="Ø"/>
            </a:pPr>
            <a:r>
              <a:rPr lang="en-US" sz="2400" dirty="0" smtClean="0"/>
              <a:t>Establish </a:t>
            </a:r>
            <a:r>
              <a:rPr lang="en-US" sz="2400" b="1" dirty="0" smtClean="0"/>
              <a:t>upper </a:t>
            </a:r>
            <a:r>
              <a:rPr lang="en-US" sz="2400" dirty="0" smtClean="0"/>
              <a:t>&amp; </a:t>
            </a:r>
            <a:r>
              <a:rPr lang="en-US" sz="2400" b="1" u="sng" dirty="0" smtClean="0"/>
              <a:t>lower</a:t>
            </a:r>
            <a:r>
              <a:rPr lang="en-US" sz="2400" dirty="0" smtClean="0"/>
              <a:t> bounds</a:t>
            </a:r>
          </a:p>
          <a:p>
            <a:pPr>
              <a:buFont typeface="Wingdings" pitchFamily="2" charset="2"/>
              <a:buChar char="Ø"/>
            </a:pPr>
            <a:r>
              <a:rPr lang="en-US" sz="2400" dirty="0" smtClean="0"/>
              <a:t>Compare performance</a:t>
            </a:r>
          </a:p>
        </p:txBody>
      </p:sp>
      <p:pic>
        <p:nvPicPr>
          <p:cNvPr id="10" name="Picture 9" descr="AMGmodels_Hera_p3456.pdf"/>
          <p:cNvPicPr>
            <a:picLocks noChangeAspect="1"/>
          </p:cNvPicPr>
          <p:nvPr/>
        </p:nvPicPr>
        <p:blipFill>
          <a:blip r:embed="rId2" cstate="print"/>
          <a:stretch>
            <a:fillRect/>
          </a:stretch>
        </p:blipFill>
        <p:spPr>
          <a:xfrm>
            <a:off x="0" y="1371600"/>
            <a:ext cx="4495799" cy="3810000"/>
          </a:xfrm>
          <a:prstGeom prst="rect">
            <a:avLst/>
          </a:prstGeom>
        </p:spPr>
      </p:pic>
      <p:pic>
        <p:nvPicPr>
          <p:cNvPr id="11" name="Picture 10" descr="AMGmodels_Zeus_p512.pdf"/>
          <p:cNvPicPr>
            <a:picLocks noChangeAspect="1"/>
          </p:cNvPicPr>
          <p:nvPr/>
        </p:nvPicPr>
        <p:blipFill>
          <a:blip r:embed="rId3" cstate="print"/>
          <a:stretch>
            <a:fillRect/>
          </a:stretch>
        </p:blipFill>
        <p:spPr>
          <a:xfrm>
            <a:off x="4419600" y="3286045"/>
            <a:ext cx="4495800" cy="3571985"/>
          </a:xfrm>
          <a:prstGeom prst="rect">
            <a:avLst/>
          </a:prstGeom>
        </p:spPr>
      </p:pic>
      <p:sp>
        <p:nvSpPr>
          <p:cNvPr id="12" name="Rectangle 11"/>
          <p:cNvSpPr/>
          <p:nvPr/>
        </p:nvSpPr>
        <p:spPr>
          <a:xfrm>
            <a:off x="0" y="5334000"/>
            <a:ext cx="4876800" cy="1569660"/>
          </a:xfrm>
          <a:prstGeom prst="rect">
            <a:avLst/>
          </a:prstGeom>
        </p:spPr>
        <p:txBody>
          <a:bodyPr wrap="square">
            <a:spAutoFit/>
          </a:bodyPr>
          <a:lstStyle/>
          <a:p>
            <a:r>
              <a:rPr lang="en-US" dirty="0" smtClean="0"/>
              <a:t>Includes contention, bandwidth, </a:t>
            </a:r>
            <a:r>
              <a:rPr lang="en-US" dirty="0" err="1" smtClean="0"/>
              <a:t>multicore</a:t>
            </a:r>
            <a:r>
              <a:rPr lang="en-US" dirty="0" smtClean="0"/>
              <a:t> penalties</a:t>
            </a:r>
          </a:p>
          <a:p>
            <a:r>
              <a:rPr lang="en-US" dirty="0" smtClean="0">
                <a:solidFill>
                  <a:srgbClr val="002060"/>
                </a:solidFill>
              </a:rPr>
              <a:t>82% accuracy on Hera, 98% on Zeus</a:t>
            </a:r>
          </a:p>
          <a:p>
            <a:endParaRPr lang="en-US" dirty="0" smtClean="0"/>
          </a:p>
          <a:p>
            <a:r>
              <a:rPr lang="en-US" dirty="0" err="1" smtClean="0"/>
              <a:t>Gahvari</a:t>
            </a:r>
            <a:r>
              <a:rPr lang="en-US" dirty="0" smtClean="0"/>
              <a:t>, Baker, Schulz, Yang, Jordan, </a:t>
            </a:r>
            <a:r>
              <a:rPr lang="en-US" dirty="0" err="1" smtClean="0"/>
              <a:t>Gropp</a:t>
            </a:r>
            <a:r>
              <a:rPr lang="en-US" dirty="0" smtClean="0"/>
              <a:t> (ICS’11)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752600"/>
          </a:xfrm>
          <a:solidFill>
            <a:srgbClr val="002060"/>
          </a:solidFill>
        </p:spPr>
        <p:txBody>
          <a:bodyPr/>
          <a:lstStyle/>
          <a:p>
            <a:r>
              <a:rPr lang="en-US" b="1" dirty="0" err="1" smtClean="0">
                <a:solidFill>
                  <a:srgbClr val="FFC000"/>
                </a:solidFill>
              </a:rPr>
              <a:t>FASTMath</a:t>
            </a:r>
            <a:r>
              <a:rPr lang="en-US" b="1" dirty="0" smtClean="0">
                <a:solidFill>
                  <a:srgbClr val="FFC000"/>
                </a:solidFill>
              </a:rPr>
              <a:t> </a:t>
            </a:r>
            <a:r>
              <a:rPr lang="en-US" b="1" dirty="0" err="1" smtClean="0">
                <a:solidFill>
                  <a:srgbClr val="FFC000"/>
                </a:solidFill>
              </a:rPr>
              <a:t>Scidac</a:t>
            </a:r>
            <a:r>
              <a:rPr lang="en-US" b="1" dirty="0" smtClean="0">
                <a:solidFill>
                  <a:srgbClr val="FFC000"/>
                </a:solidFill>
              </a:rPr>
              <a:t> Institute</a:t>
            </a:r>
            <a:br>
              <a:rPr lang="en-US" b="1" dirty="0" smtClean="0">
                <a:solidFill>
                  <a:srgbClr val="FFC000"/>
                </a:solidFill>
              </a:rPr>
            </a:br>
            <a:r>
              <a:rPr lang="en-US" b="1" dirty="0" smtClean="0">
                <a:solidFill>
                  <a:srgbClr val="FFC000"/>
                </a:solidFill>
              </a:rPr>
              <a:t>Overview</a:t>
            </a:r>
            <a:endParaRPr lang="en-US" dirty="0">
              <a:solidFill>
                <a:srgbClr val="FFC000"/>
              </a:solidFill>
            </a:endParaRPr>
          </a:p>
        </p:txBody>
      </p:sp>
      <p:sp>
        <p:nvSpPr>
          <p:cNvPr id="5" name="Rectangle 4"/>
          <p:cNvSpPr/>
          <p:nvPr/>
        </p:nvSpPr>
        <p:spPr>
          <a:xfrm>
            <a:off x="0" y="2209800"/>
            <a:ext cx="6553200" cy="1384995"/>
          </a:xfrm>
          <a:prstGeom prst="rect">
            <a:avLst/>
          </a:prstGeom>
        </p:spPr>
        <p:txBody>
          <a:bodyPr wrap="square">
            <a:spAutoFit/>
          </a:bodyPr>
          <a:lstStyle/>
          <a:p>
            <a:r>
              <a:rPr lang="en-US" sz="2800" dirty="0" err="1" smtClean="0">
                <a:solidFill>
                  <a:srgbClr val="002060"/>
                </a:solidFill>
              </a:rPr>
              <a:t>Esmond</a:t>
            </a:r>
            <a:r>
              <a:rPr lang="en-US" sz="2800" dirty="0" smtClean="0">
                <a:solidFill>
                  <a:srgbClr val="002060"/>
                </a:solidFill>
              </a:rPr>
              <a:t> G. Ng</a:t>
            </a:r>
            <a:r>
              <a:rPr lang="en-US" sz="2800" dirty="0" smtClean="0"/>
              <a:t/>
            </a:r>
            <a:br>
              <a:rPr lang="en-US" sz="2800" dirty="0" smtClean="0"/>
            </a:br>
            <a:r>
              <a:rPr lang="en-US" sz="2800" b="0" dirty="0" smtClean="0"/>
              <a:t>Lawrence Berkeley National Laboratory </a:t>
            </a:r>
            <a:r>
              <a:rPr lang="en-US" sz="2800" dirty="0" smtClean="0"/>
              <a:t/>
            </a:r>
            <a:br>
              <a:rPr lang="en-US" sz="2800" dirty="0" smtClean="0"/>
            </a:br>
            <a:r>
              <a:rPr lang="en-US" sz="2800" b="0" dirty="0" smtClean="0"/>
              <a:t>Computational Research Division</a:t>
            </a:r>
            <a:endParaRPr lang="en-US" sz="2800" b="0" dirty="0">
              <a:solidFill>
                <a:srgbClr val="002060"/>
              </a:solidFill>
            </a:endParaRPr>
          </a:p>
        </p:txBody>
      </p:sp>
      <p:pic>
        <p:nvPicPr>
          <p:cNvPr id="83970" name="Picture 2"/>
          <p:cNvPicPr>
            <a:picLocks noChangeAspect="1" noChangeArrowheads="1"/>
          </p:cNvPicPr>
          <p:nvPr/>
        </p:nvPicPr>
        <p:blipFill>
          <a:blip r:embed="rId2" cstate="print"/>
          <a:srcRect/>
          <a:stretch>
            <a:fillRect/>
          </a:stretch>
        </p:blipFill>
        <p:spPr bwMode="auto">
          <a:xfrm>
            <a:off x="6172200" y="3099815"/>
            <a:ext cx="2819546" cy="3758185"/>
          </a:xfrm>
          <a:prstGeom prst="rect">
            <a:avLst/>
          </a:prstGeom>
          <a:noFill/>
          <a:ln w="9525">
            <a:noFill/>
            <a:miter lim="800000"/>
            <a:headEnd/>
            <a:tailEnd/>
          </a:ln>
        </p:spPr>
      </p:pic>
      <p:sp>
        <p:nvSpPr>
          <p:cNvPr id="6" name="Rectangle 5"/>
          <p:cNvSpPr/>
          <p:nvPr/>
        </p:nvSpPr>
        <p:spPr>
          <a:xfrm>
            <a:off x="0" y="3962400"/>
            <a:ext cx="5943600" cy="2677656"/>
          </a:xfrm>
          <a:prstGeom prst="rect">
            <a:avLst/>
          </a:prstGeom>
        </p:spPr>
        <p:txBody>
          <a:bodyPr wrap="square">
            <a:spAutoFit/>
          </a:bodyPr>
          <a:lstStyle/>
          <a:p>
            <a:pPr>
              <a:buFont typeface="Wingdings" pitchFamily="2" charset="2"/>
              <a:buChar char="v"/>
            </a:pPr>
            <a:r>
              <a:rPr lang="en-US" sz="2400" dirty="0" smtClean="0"/>
              <a:t>Projects:</a:t>
            </a:r>
          </a:p>
          <a:p>
            <a:pPr lvl="1">
              <a:buFont typeface="Wingdings" pitchFamily="2" charset="2"/>
              <a:buChar char="v"/>
            </a:pPr>
            <a:r>
              <a:rPr lang="en-US" sz="2000" dirty="0" err="1" smtClean="0"/>
              <a:t>FASTMath</a:t>
            </a:r>
            <a:r>
              <a:rPr lang="en-US" sz="2000" dirty="0" smtClean="0"/>
              <a:t> </a:t>
            </a:r>
          </a:p>
          <a:p>
            <a:pPr lvl="1">
              <a:buFont typeface="Wingdings" pitchFamily="2" charset="2"/>
              <a:buChar char="v"/>
            </a:pPr>
            <a:r>
              <a:rPr lang="en-US" sz="2000" dirty="0" smtClean="0"/>
              <a:t>BISICLES – High-Performance Adaptive Algorithms for Ice-Sheet Modeling</a:t>
            </a:r>
          </a:p>
          <a:p>
            <a:pPr lvl="1">
              <a:buFont typeface="Wingdings" pitchFamily="2" charset="2"/>
              <a:buChar char="v"/>
            </a:pPr>
            <a:r>
              <a:rPr lang="en-US" sz="2000" dirty="0" smtClean="0"/>
              <a:t>UNEDF (nuclear physics), </a:t>
            </a:r>
            <a:r>
              <a:rPr lang="en-US" sz="2000" dirty="0" err="1" smtClean="0"/>
              <a:t>ComPASS</a:t>
            </a:r>
            <a:r>
              <a:rPr lang="en-US" sz="2000" dirty="0" smtClean="0"/>
              <a:t> (accelerator)</a:t>
            </a:r>
          </a:p>
          <a:p>
            <a:pPr lvl="1"/>
            <a:endParaRPr lang="en-US" sz="2000" dirty="0" smtClean="0"/>
          </a:p>
          <a:p>
            <a:pPr>
              <a:buFont typeface="Wingdings" pitchFamily="2" charset="2"/>
              <a:buChar char="v"/>
            </a:pPr>
            <a:r>
              <a:rPr lang="en-US" sz="2000" dirty="0" smtClean="0">
                <a:hlinkClick r:id="rId3"/>
              </a:rPr>
              <a:t> </a:t>
            </a:r>
            <a:r>
              <a:rPr lang="en-US" sz="2400" dirty="0" smtClean="0">
                <a:hlinkClick r:id="rId3"/>
              </a:rPr>
              <a:t>http://crd.lbl.gov/~EGNg</a:t>
            </a:r>
            <a:endParaRPr lang="en-US" sz="2400" dirty="0" smtClean="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9" y="235523"/>
            <a:ext cx="5541819" cy="609599"/>
          </a:xfrm>
        </p:spPr>
        <p:txBody>
          <a:bodyPr/>
          <a:lstStyle/>
          <a:p>
            <a:r>
              <a:rPr lang="en-US" dirty="0" err="1" smtClean="0">
                <a:latin typeface="+mn-lt"/>
              </a:rPr>
              <a:t>FASTMath</a:t>
            </a:r>
            <a:r>
              <a:rPr lang="en-US" dirty="0" smtClean="0">
                <a:latin typeface="+mn-lt"/>
              </a:rPr>
              <a:t> Objectives</a:t>
            </a:r>
          </a:p>
        </p:txBody>
      </p:sp>
      <p:sp>
        <p:nvSpPr>
          <p:cNvPr id="679939" name="Rectangle 3"/>
          <p:cNvSpPr>
            <a:spLocks noGrp="1" noChangeArrowheads="1"/>
          </p:cNvSpPr>
          <p:nvPr>
            <p:ph type="body" idx="1"/>
          </p:nvPr>
        </p:nvSpPr>
        <p:spPr>
          <a:xfrm>
            <a:off x="463550" y="1165160"/>
            <a:ext cx="8318500" cy="2545080"/>
          </a:xfrm>
        </p:spPr>
        <p:txBody>
          <a:bodyPr/>
          <a:lstStyle/>
          <a:p>
            <a:pPr algn="ctr">
              <a:buNone/>
            </a:pPr>
            <a:endParaRPr lang="en-US" sz="2000" dirty="0" smtClean="0"/>
          </a:p>
          <a:p>
            <a:pPr algn="ctr">
              <a:buNone/>
            </a:pPr>
            <a:r>
              <a:rPr lang="en-US" sz="2000" dirty="0" smtClean="0"/>
              <a:t> </a:t>
            </a:r>
            <a:r>
              <a:rPr lang="en-US" sz="2000" b="1" i="1" dirty="0" smtClean="0"/>
              <a:t>The </a:t>
            </a:r>
            <a:r>
              <a:rPr lang="en-US" sz="2000" b="1" i="1" dirty="0" err="1" smtClean="0"/>
              <a:t>FASTMath</a:t>
            </a:r>
            <a:r>
              <a:rPr lang="en-US" sz="2000" b="1" i="1" dirty="0" smtClean="0"/>
              <a:t> </a:t>
            </a:r>
            <a:r>
              <a:rPr lang="en-US" sz="2000" b="1" i="1" dirty="0" err="1" smtClean="0"/>
              <a:t>SciDAC</a:t>
            </a:r>
            <a:r>
              <a:rPr lang="en-US" sz="2000" b="1" i="1" dirty="0" smtClean="0"/>
              <a:t> Institute will develop and deploy scalable mathematical algorithms and software tools for reliable simulation of complex physical phenomena and will collaborate with DOE domain scientists to ensure the usefulness and applicability of </a:t>
            </a:r>
            <a:r>
              <a:rPr lang="en-US" sz="2000" b="1" i="1" dirty="0" err="1" smtClean="0"/>
              <a:t>FASTMath</a:t>
            </a:r>
            <a:r>
              <a:rPr lang="en-US" sz="2000" b="1" i="1" dirty="0" smtClean="0"/>
              <a:t> technologies</a:t>
            </a:r>
            <a:endParaRPr lang="en-US" sz="2000" dirty="0" smtClean="0"/>
          </a:p>
        </p:txBody>
      </p:sp>
      <p:pic>
        <p:nvPicPr>
          <p:cNvPr id="34" name="Picture 14"/>
          <p:cNvPicPr>
            <a:picLocks noChangeAspect="1"/>
          </p:cNvPicPr>
          <p:nvPr/>
        </p:nvPicPr>
        <p:blipFill>
          <a:blip r:embed="rId3" cstate="print"/>
          <a:srcRect/>
          <a:stretch>
            <a:fillRect/>
          </a:stretch>
        </p:blipFill>
        <p:spPr bwMode="auto">
          <a:xfrm>
            <a:off x="5709039" y="3499658"/>
            <a:ext cx="2942201" cy="1963738"/>
          </a:xfrm>
          <a:prstGeom prst="rect">
            <a:avLst/>
          </a:prstGeom>
          <a:noFill/>
          <a:ln w="9525">
            <a:noFill/>
            <a:miter lim="800000"/>
            <a:headEnd/>
            <a:tailEnd/>
          </a:ln>
        </p:spPr>
      </p:pic>
      <p:pic>
        <p:nvPicPr>
          <p:cNvPr id="7" name="Picture 6" descr="apdec-combustion.png"/>
          <p:cNvPicPr>
            <a:picLocks noChangeAspect="1"/>
          </p:cNvPicPr>
          <p:nvPr/>
        </p:nvPicPr>
        <p:blipFill>
          <a:blip r:embed="rId4" cstate="print"/>
          <a:stretch>
            <a:fillRect/>
          </a:stretch>
        </p:blipFill>
        <p:spPr>
          <a:xfrm>
            <a:off x="435568" y="3570674"/>
            <a:ext cx="2640141" cy="2220946"/>
          </a:xfrm>
          <a:prstGeom prst="rect">
            <a:avLst/>
          </a:prstGeom>
        </p:spPr>
      </p:pic>
      <p:pic>
        <p:nvPicPr>
          <p:cNvPr id="8" name="Picture 7" descr="unstructured_grid.jpg"/>
          <p:cNvPicPr>
            <a:picLocks noChangeAspect="1"/>
          </p:cNvPicPr>
          <p:nvPr/>
        </p:nvPicPr>
        <p:blipFill>
          <a:blip r:embed="rId5" cstate="print"/>
          <a:stretch>
            <a:fillRect/>
          </a:stretch>
        </p:blipFill>
        <p:spPr>
          <a:xfrm>
            <a:off x="2919985" y="4138630"/>
            <a:ext cx="2999232" cy="2432304"/>
          </a:xfrm>
          <a:prstGeom prst="rect">
            <a:avLst/>
          </a:prstGeom>
          <a:ln>
            <a:solidFill>
              <a:schemeClr val="tx1"/>
            </a:solidFill>
          </a:ln>
        </p:spPr>
      </p:pic>
      <p:sp>
        <p:nvSpPr>
          <p:cNvPr id="9" name="Footer Placeholder 8"/>
          <p:cNvSpPr>
            <a:spLocks noGrp="1"/>
          </p:cNvSpPr>
          <p:nvPr>
            <p:ph type="ftr" sz="quarter" idx="10"/>
          </p:nvPr>
        </p:nvSpPr>
        <p:spPr/>
        <p:txBody>
          <a:bodyPr/>
          <a:lstStyle/>
          <a:p>
            <a:pPr>
              <a:defRPr/>
            </a:pPr>
            <a:r>
              <a:rPr lang="en-US" smtClean="0"/>
              <a:t>FASTMath SciDAC Institute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1447800"/>
            <a:ext cx="8839200" cy="5410200"/>
          </a:xfrm>
          <a:solidFill>
            <a:schemeClr val="bg1"/>
          </a:solidFill>
        </p:spPr>
        <p:txBody>
          <a:bodyPr/>
          <a:lstStyle/>
          <a:p>
            <a:pPr marL="457200" indent="-457200">
              <a:buFont typeface="+mj-lt"/>
              <a:buAutoNum type="arabicPeriod"/>
            </a:pPr>
            <a:r>
              <a:rPr lang="en-US" sz="2800" dirty="0" smtClean="0"/>
              <a:t>Improve the quality of their simulations</a:t>
            </a:r>
          </a:p>
          <a:p>
            <a:pPr lvl="1"/>
            <a:r>
              <a:rPr lang="en-US" sz="2000" dirty="0" smtClean="0"/>
              <a:t>Increase accuracy</a:t>
            </a:r>
          </a:p>
          <a:p>
            <a:pPr lvl="1"/>
            <a:r>
              <a:rPr lang="en-US" sz="2000" dirty="0" smtClean="0"/>
              <a:t>Increase physical fidelity</a:t>
            </a:r>
          </a:p>
          <a:p>
            <a:pPr lvl="1"/>
            <a:r>
              <a:rPr lang="en-US" sz="2000" dirty="0" smtClean="0"/>
              <a:t>Improve robustness and reliability</a:t>
            </a:r>
            <a:endParaRPr lang="en-US" dirty="0" smtClean="0"/>
          </a:p>
          <a:p>
            <a:pPr marL="457200" indent="-457200">
              <a:buFont typeface="+mj-lt"/>
              <a:buAutoNum type="arabicPeriod"/>
            </a:pPr>
            <a:r>
              <a:rPr lang="en-US" sz="2800" dirty="0" smtClean="0"/>
              <a:t>Adapt computations to make effective use of supercomputers</a:t>
            </a:r>
          </a:p>
          <a:p>
            <a:pPr marL="857250" lvl="1" indent="-457200"/>
            <a:r>
              <a:rPr lang="en-US" sz="2000" dirty="0" smtClean="0"/>
              <a:t>Million way parallelism</a:t>
            </a:r>
          </a:p>
          <a:p>
            <a:pPr marL="857250" lvl="1" indent="-457200"/>
            <a:r>
              <a:rPr lang="en-US" sz="2000" dirty="0" smtClean="0"/>
              <a:t>Multi-/many-core nodes</a:t>
            </a:r>
            <a:endParaRPr lang="en-US" dirty="0" smtClean="0"/>
          </a:p>
          <a:p>
            <a:pPr marL="457200" indent="-457200" algn="ctr">
              <a:buNone/>
            </a:pPr>
            <a:r>
              <a:rPr lang="en-US" i="1" dirty="0" err="1" smtClean="0"/>
              <a:t>FASTMath</a:t>
            </a:r>
            <a:r>
              <a:rPr lang="en-US" i="1" dirty="0" smtClean="0"/>
              <a:t> will help address both challenges by focusing on the interactions among </a:t>
            </a:r>
            <a:r>
              <a:rPr lang="en-US" i="1" u="sng" dirty="0" smtClean="0"/>
              <a:t>mathematical algorithms, software design, </a:t>
            </a:r>
            <a:r>
              <a:rPr lang="en-US" i="1" dirty="0" smtClean="0"/>
              <a:t>and </a:t>
            </a:r>
            <a:r>
              <a:rPr lang="en-US" i="1" u="sng" dirty="0" smtClean="0"/>
              <a:t>computer architectures</a:t>
            </a:r>
            <a:endParaRPr lang="en-US" i="1" u="sng" dirty="0"/>
          </a:p>
        </p:txBody>
      </p:sp>
      <p:sp>
        <p:nvSpPr>
          <p:cNvPr id="12290" name="Rectangle 2"/>
          <p:cNvSpPr>
            <a:spLocks noGrp="1" noChangeArrowheads="1"/>
          </p:cNvSpPr>
          <p:nvPr>
            <p:ph type="title"/>
          </p:nvPr>
        </p:nvSpPr>
        <p:spPr>
          <a:xfrm>
            <a:off x="338138" y="152400"/>
            <a:ext cx="8577262" cy="809625"/>
          </a:xfrm>
        </p:spPr>
        <p:txBody>
          <a:bodyPr/>
          <a:lstStyle/>
          <a:p>
            <a:r>
              <a:rPr lang="en-US" sz="3200" dirty="0" err="1" smtClean="0">
                <a:latin typeface="+mn-lt"/>
              </a:rPr>
              <a:t>FASTMath</a:t>
            </a:r>
            <a:r>
              <a:rPr lang="en-US" sz="3200" dirty="0" smtClean="0">
                <a:latin typeface="+mn-lt"/>
              </a:rPr>
              <a:t> will help application scientists overcome two fundamental challenges</a:t>
            </a:r>
          </a:p>
        </p:txBody>
      </p:sp>
      <p:pic>
        <p:nvPicPr>
          <p:cNvPr id="12295" name="Picture 4" descr="ALE3DMHD_BifilarHelix_2048"/>
          <p:cNvPicPr>
            <a:picLocks noChangeAspect="1" noChangeArrowheads="1"/>
          </p:cNvPicPr>
          <p:nvPr/>
        </p:nvPicPr>
        <p:blipFill>
          <a:blip r:embed="rId3" cstate="print"/>
          <a:srcRect/>
          <a:stretch>
            <a:fillRect/>
          </a:stretch>
        </p:blipFill>
        <p:spPr bwMode="auto">
          <a:xfrm>
            <a:off x="7086600" y="1600200"/>
            <a:ext cx="137160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241991" y="1357745"/>
            <a:ext cx="2646218" cy="8035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sp>
        <p:nvSpPr>
          <p:cNvPr id="10" name="Rectangle 9"/>
          <p:cNvSpPr/>
          <p:nvPr/>
        </p:nvSpPr>
        <p:spPr bwMode="auto">
          <a:xfrm>
            <a:off x="6179156" y="1385454"/>
            <a:ext cx="2646218" cy="8035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sp>
        <p:nvSpPr>
          <p:cNvPr id="8" name="Rectangle 7"/>
          <p:cNvSpPr/>
          <p:nvPr/>
        </p:nvSpPr>
        <p:spPr bwMode="auto">
          <a:xfrm>
            <a:off x="235527" y="1371600"/>
            <a:ext cx="2646218" cy="8035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sp>
        <p:nvSpPr>
          <p:cNvPr id="2" name="Content Placeholder 1"/>
          <p:cNvSpPr>
            <a:spLocks noGrp="1"/>
          </p:cNvSpPr>
          <p:nvPr>
            <p:ph idx="1"/>
          </p:nvPr>
        </p:nvSpPr>
        <p:spPr>
          <a:xfrm>
            <a:off x="242445" y="1371600"/>
            <a:ext cx="2653155" cy="4724400"/>
          </a:xfrm>
          <a:ln>
            <a:solidFill>
              <a:schemeClr val="tx1"/>
            </a:solidFill>
          </a:ln>
        </p:spPr>
        <p:txBody>
          <a:bodyPr/>
          <a:lstStyle/>
          <a:p>
            <a:pPr marL="0" indent="0" algn="ctr">
              <a:buNone/>
            </a:pPr>
            <a:r>
              <a:rPr lang="en-US" sz="1800" b="1" dirty="0" smtClean="0"/>
              <a:t>Tools for </a:t>
            </a:r>
            <a:br>
              <a:rPr lang="en-US" sz="1800" b="1" dirty="0" smtClean="0"/>
            </a:br>
            <a:r>
              <a:rPr lang="en-US" sz="1800" b="1" dirty="0" smtClean="0"/>
              <a:t>problem </a:t>
            </a:r>
            <a:r>
              <a:rPr lang="en-US" sz="1800" b="1" dirty="0" err="1" smtClean="0"/>
              <a:t>discretization</a:t>
            </a:r>
            <a:endParaRPr lang="en-US" sz="1800" b="1" dirty="0" smtClean="0"/>
          </a:p>
          <a:p>
            <a:pPr marL="0" indent="0" algn="ctr">
              <a:buNone/>
            </a:pPr>
            <a:endParaRPr lang="en-US" sz="1800" b="1" dirty="0" smtClean="0"/>
          </a:p>
          <a:p>
            <a:r>
              <a:rPr lang="en-US" sz="1800" dirty="0" smtClean="0"/>
              <a:t>Structured grid technologies</a:t>
            </a:r>
          </a:p>
          <a:p>
            <a:r>
              <a:rPr lang="en-US" sz="1800" dirty="0" smtClean="0"/>
              <a:t>Unstructured grid technologies</a:t>
            </a:r>
          </a:p>
          <a:p>
            <a:r>
              <a:rPr lang="en-US" sz="1800" dirty="0" smtClean="0"/>
              <a:t>Adaptive mesh refinement</a:t>
            </a:r>
          </a:p>
          <a:p>
            <a:r>
              <a:rPr lang="en-US" sz="1800" dirty="0" smtClean="0"/>
              <a:t>Complex geometry</a:t>
            </a:r>
          </a:p>
          <a:p>
            <a:r>
              <a:rPr lang="en-US" sz="1800" dirty="0" smtClean="0"/>
              <a:t>High-order </a:t>
            </a:r>
            <a:r>
              <a:rPr lang="en-US" sz="1800" dirty="0" err="1" smtClean="0"/>
              <a:t>discretizations</a:t>
            </a:r>
            <a:endParaRPr lang="en-US" sz="1800" dirty="0" smtClean="0"/>
          </a:p>
          <a:p>
            <a:r>
              <a:rPr lang="en-US" sz="1800" dirty="0" smtClean="0"/>
              <a:t>Particle methods</a:t>
            </a:r>
          </a:p>
          <a:p>
            <a:pPr lvl="0"/>
            <a:r>
              <a:rPr lang="en-US" sz="1800" dirty="0" smtClean="0"/>
              <a:t>Time integration</a:t>
            </a:r>
          </a:p>
        </p:txBody>
      </p:sp>
      <p:sp>
        <p:nvSpPr>
          <p:cNvPr id="3" name="Footer Placeholder 2"/>
          <p:cNvSpPr>
            <a:spLocks noGrp="1"/>
          </p:cNvSpPr>
          <p:nvPr>
            <p:ph type="ftr" sz="quarter" idx="10"/>
          </p:nvPr>
        </p:nvSpPr>
        <p:spPr/>
        <p:txBody>
          <a:body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sp>
        <p:nvSpPr>
          <p:cNvPr id="4" name="Title 3"/>
          <p:cNvSpPr>
            <a:spLocks noGrp="1"/>
          </p:cNvSpPr>
          <p:nvPr>
            <p:ph type="title"/>
          </p:nvPr>
        </p:nvSpPr>
        <p:spPr>
          <a:xfrm>
            <a:off x="381000" y="304800"/>
            <a:ext cx="7950200" cy="809625"/>
          </a:xfrm>
        </p:spPr>
        <p:txBody>
          <a:bodyPr/>
          <a:lstStyle/>
          <a:p>
            <a:r>
              <a:rPr lang="en-US" sz="3200" dirty="0" err="1" smtClean="0">
                <a:latin typeface="Tahoma" pitchFamily="34" charset="0"/>
                <a:ea typeface="Tahoma" pitchFamily="34" charset="0"/>
                <a:cs typeface="Tahoma" pitchFamily="34" charset="0"/>
              </a:rPr>
              <a:t>FASTMath</a:t>
            </a:r>
            <a:r>
              <a:rPr lang="en-US" sz="3200" dirty="0" smtClean="0">
                <a:latin typeface="Tahoma" pitchFamily="34" charset="0"/>
                <a:ea typeface="Tahoma" pitchFamily="34" charset="0"/>
                <a:cs typeface="Tahoma" pitchFamily="34" charset="0"/>
              </a:rPr>
              <a:t> encompasses three broad topical areas</a:t>
            </a:r>
            <a:endParaRPr lang="en-US" sz="3200" dirty="0">
              <a:latin typeface="Tahoma" pitchFamily="34" charset="0"/>
              <a:ea typeface="Tahoma" pitchFamily="34" charset="0"/>
              <a:cs typeface="Tahoma" pitchFamily="34" charset="0"/>
            </a:endParaRPr>
          </a:p>
        </p:txBody>
      </p:sp>
      <p:sp>
        <p:nvSpPr>
          <p:cNvPr id="5" name="Content Placeholder 1"/>
          <p:cNvSpPr txBox="1">
            <a:spLocks/>
          </p:cNvSpPr>
          <p:nvPr/>
        </p:nvSpPr>
        <p:spPr bwMode="auto">
          <a:xfrm>
            <a:off x="3235027" y="1357745"/>
            <a:ext cx="2653155" cy="47244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Clr>
                <a:srgbClr val="124A91"/>
              </a:buClr>
              <a:buFont typeface="Wingdings" pitchFamily="2" charset="2"/>
              <a:buNone/>
              <a:defRPr/>
            </a:pPr>
            <a:r>
              <a:rPr lang="en-US" sz="1800" kern="0" dirty="0" smtClean="0">
                <a:solidFill>
                  <a:srgbClr val="000000"/>
                </a:solidFill>
                <a:latin typeface="Arial"/>
                <a:cs typeface="+mn-cs"/>
              </a:rPr>
              <a:t>Solution of </a:t>
            </a:r>
            <a:br>
              <a:rPr lang="en-US" sz="1800" kern="0" dirty="0" smtClean="0">
                <a:solidFill>
                  <a:srgbClr val="000000"/>
                </a:solidFill>
                <a:latin typeface="Arial"/>
                <a:cs typeface="+mn-cs"/>
              </a:rPr>
            </a:br>
            <a:r>
              <a:rPr lang="en-US" sz="1800" kern="0" dirty="0" smtClean="0">
                <a:solidFill>
                  <a:srgbClr val="000000"/>
                </a:solidFill>
                <a:latin typeface="Arial"/>
                <a:cs typeface="+mn-cs"/>
              </a:rPr>
              <a:t>algebraic systems</a:t>
            </a:r>
          </a:p>
          <a:p>
            <a:pPr algn="ctr" eaLnBrk="0" hangingPunct="0">
              <a:spcBef>
                <a:spcPct val="20000"/>
              </a:spcBef>
              <a:buClr>
                <a:srgbClr val="124A91"/>
              </a:buClr>
              <a:buFont typeface="Wingdings" pitchFamily="2" charset="2"/>
              <a:buNone/>
              <a:defRPr/>
            </a:pPr>
            <a:endParaRPr lang="en-US" sz="1800" kern="0" dirty="0" smtClean="0">
              <a:solidFill>
                <a:srgbClr val="000000"/>
              </a:solidFill>
              <a:latin typeface="Arial"/>
              <a:cs typeface="+mn-cs"/>
            </a:endParaRPr>
          </a:p>
          <a:p>
            <a:pPr marL="342900" indent="-342900" eaLnBrk="0" hangingPunct="0">
              <a:spcBef>
                <a:spcPct val="20000"/>
              </a:spcBef>
              <a:buClr>
                <a:srgbClr val="124A91"/>
              </a:buClr>
              <a:buFont typeface="Wingdings" pitchFamily="2" charset="2"/>
              <a:buChar char="§"/>
              <a:defRPr/>
            </a:pPr>
            <a:r>
              <a:rPr lang="en-US" sz="1800" b="0" kern="0" dirty="0" smtClean="0">
                <a:solidFill>
                  <a:srgbClr val="000000"/>
                </a:solidFill>
                <a:latin typeface="Arial"/>
                <a:cs typeface="+mn-cs"/>
              </a:rPr>
              <a:t>Iterative solution of linear systems</a:t>
            </a:r>
          </a:p>
          <a:p>
            <a:pPr marL="342900" indent="-342900" eaLnBrk="0" hangingPunct="0">
              <a:spcBef>
                <a:spcPct val="20000"/>
              </a:spcBef>
              <a:buClr>
                <a:srgbClr val="124A91"/>
              </a:buClr>
              <a:buFont typeface="Wingdings" pitchFamily="2" charset="2"/>
              <a:buChar char="§"/>
              <a:defRPr/>
            </a:pPr>
            <a:r>
              <a:rPr lang="en-US" sz="1800" b="0" kern="0" dirty="0" smtClean="0">
                <a:solidFill>
                  <a:srgbClr val="000000"/>
                </a:solidFill>
                <a:latin typeface="Arial"/>
                <a:cs typeface="+mn-cs"/>
              </a:rPr>
              <a:t>Direct solution of linear systems</a:t>
            </a:r>
          </a:p>
          <a:p>
            <a:pPr marL="342900" indent="-342900" eaLnBrk="0" hangingPunct="0">
              <a:spcBef>
                <a:spcPct val="20000"/>
              </a:spcBef>
              <a:buClr>
                <a:srgbClr val="124A91"/>
              </a:buClr>
              <a:buFont typeface="Wingdings" pitchFamily="2" charset="2"/>
              <a:buChar char="§"/>
              <a:defRPr/>
            </a:pPr>
            <a:r>
              <a:rPr lang="en-US" sz="1800" b="0" kern="0" dirty="0" smtClean="0">
                <a:solidFill>
                  <a:srgbClr val="000000"/>
                </a:solidFill>
                <a:latin typeface="Arial"/>
                <a:cs typeface="+mn-cs"/>
              </a:rPr>
              <a:t>Nonlinear systems</a:t>
            </a:r>
          </a:p>
          <a:p>
            <a:pPr marL="342900" indent="-342900" eaLnBrk="0" hangingPunct="0">
              <a:spcBef>
                <a:spcPct val="20000"/>
              </a:spcBef>
              <a:buClr>
                <a:srgbClr val="124A91"/>
              </a:buClr>
              <a:buFont typeface="Wingdings" pitchFamily="2" charset="2"/>
              <a:buChar char="§"/>
              <a:defRPr/>
            </a:pPr>
            <a:r>
              <a:rPr lang="en-US" sz="1800" b="0" kern="0" dirty="0" err="1" smtClean="0">
                <a:solidFill>
                  <a:srgbClr val="000000"/>
                </a:solidFill>
                <a:latin typeface="Arial"/>
                <a:cs typeface="+mn-cs"/>
              </a:rPr>
              <a:t>Eigensystems</a:t>
            </a:r>
            <a:endParaRPr lang="en-US" sz="1800" b="0" kern="0" dirty="0" smtClean="0">
              <a:solidFill>
                <a:srgbClr val="000000"/>
              </a:solidFill>
              <a:latin typeface="Arial"/>
              <a:cs typeface="+mn-cs"/>
            </a:endParaRPr>
          </a:p>
          <a:p>
            <a:pPr marL="342900" indent="-342900" eaLnBrk="0" hangingPunct="0">
              <a:spcBef>
                <a:spcPct val="20000"/>
              </a:spcBef>
              <a:buClr>
                <a:srgbClr val="124A91"/>
              </a:buClr>
              <a:buFont typeface="Wingdings" pitchFamily="2" charset="2"/>
              <a:buChar char="§"/>
              <a:defRPr/>
            </a:pPr>
            <a:r>
              <a:rPr lang="en-US" sz="1800" b="0" kern="0" dirty="0" smtClean="0">
                <a:solidFill>
                  <a:srgbClr val="000000"/>
                </a:solidFill>
                <a:latin typeface="Arial"/>
                <a:cs typeface="+mn-cs"/>
              </a:rPr>
              <a:t>Differential </a:t>
            </a:r>
            <a:r>
              <a:rPr lang="en-US" sz="1800" b="0" kern="0" dirty="0" err="1" smtClean="0">
                <a:solidFill>
                  <a:srgbClr val="000000"/>
                </a:solidFill>
                <a:latin typeface="Arial"/>
                <a:cs typeface="+mn-cs"/>
              </a:rPr>
              <a:t>Variational</a:t>
            </a:r>
            <a:r>
              <a:rPr lang="en-US" sz="1800" b="0" kern="0" dirty="0" smtClean="0">
                <a:solidFill>
                  <a:srgbClr val="000000"/>
                </a:solidFill>
                <a:latin typeface="Arial"/>
                <a:cs typeface="+mn-cs"/>
              </a:rPr>
              <a:t> Inequalities</a:t>
            </a:r>
          </a:p>
        </p:txBody>
      </p:sp>
      <p:sp>
        <p:nvSpPr>
          <p:cNvPr id="6" name="Content Placeholder 1"/>
          <p:cNvSpPr txBox="1">
            <a:spLocks/>
          </p:cNvSpPr>
          <p:nvPr/>
        </p:nvSpPr>
        <p:spPr bwMode="auto">
          <a:xfrm>
            <a:off x="6172190" y="1371600"/>
            <a:ext cx="2653155" cy="47244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Clr>
                <a:srgbClr val="124A91"/>
              </a:buClr>
              <a:buFont typeface="Wingdings" pitchFamily="2" charset="2"/>
              <a:buNone/>
              <a:defRPr/>
            </a:pPr>
            <a:r>
              <a:rPr lang="en-US" sz="1800" kern="0" dirty="0" smtClean="0">
                <a:solidFill>
                  <a:srgbClr val="000000"/>
                </a:solidFill>
                <a:latin typeface="Arial"/>
                <a:cs typeface="+mn-cs"/>
              </a:rPr>
              <a:t>High-level </a:t>
            </a:r>
            <a:br>
              <a:rPr lang="en-US" sz="1800" kern="0" dirty="0" smtClean="0">
                <a:solidFill>
                  <a:srgbClr val="000000"/>
                </a:solidFill>
                <a:latin typeface="Arial"/>
                <a:cs typeface="+mn-cs"/>
              </a:rPr>
            </a:br>
            <a:r>
              <a:rPr lang="en-US" sz="1800" kern="0" dirty="0" smtClean="0">
                <a:solidFill>
                  <a:srgbClr val="000000"/>
                </a:solidFill>
                <a:latin typeface="Arial"/>
                <a:cs typeface="+mn-cs"/>
              </a:rPr>
              <a:t>integrated capabilities</a:t>
            </a:r>
          </a:p>
          <a:p>
            <a:pPr algn="ctr" eaLnBrk="0" hangingPunct="0">
              <a:spcBef>
                <a:spcPct val="20000"/>
              </a:spcBef>
              <a:buClr>
                <a:srgbClr val="124A91"/>
              </a:buClr>
              <a:buFont typeface="Wingdings" pitchFamily="2" charset="2"/>
              <a:buNone/>
              <a:defRPr/>
            </a:pPr>
            <a:endParaRPr lang="en-US" sz="1800" kern="0" dirty="0" smtClean="0">
              <a:solidFill>
                <a:srgbClr val="000000"/>
              </a:solidFill>
              <a:latin typeface="Arial"/>
              <a:cs typeface="+mn-cs"/>
            </a:endParaRPr>
          </a:p>
          <a:p>
            <a:pPr marL="342900" indent="-342900" eaLnBrk="0" hangingPunct="0">
              <a:spcBef>
                <a:spcPct val="20000"/>
              </a:spcBef>
              <a:buClr>
                <a:srgbClr val="124A91"/>
              </a:buClr>
              <a:buFont typeface="Wingdings" pitchFamily="2" charset="2"/>
              <a:buChar char="§"/>
              <a:defRPr/>
            </a:pPr>
            <a:r>
              <a:rPr lang="en-US" sz="1800" b="0" kern="0" dirty="0" err="1" smtClean="0">
                <a:solidFill>
                  <a:srgbClr val="000000"/>
                </a:solidFill>
                <a:latin typeface="Arial"/>
                <a:cs typeface="+mn-cs"/>
              </a:rPr>
              <a:t>Adaptivity</a:t>
            </a:r>
            <a:r>
              <a:rPr lang="en-US" sz="1800" b="0" kern="0" dirty="0" smtClean="0">
                <a:solidFill>
                  <a:srgbClr val="000000"/>
                </a:solidFill>
                <a:latin typeface="Arial"/>
                <a:cs typeface="+mn-cs"/>
              </a:rPr>
              <a:t> through the </a:t>
            </a:r>
            <a:r>
              <a:rPr lang="en-US" sz="1800" b="0" kern="0" dirty="0" err="1" smtClean="0">
                <a:solidFill>
                  <a:srgbClr val="000000"/>
                </a:solidFill>
                <a:latin typeface="Arial"/>
                <a:cs typeface="+mn-cs"/>
              </a:rPr>
              <a:t>softwar</a:t>
            </a:r>
            <a:r>
              <a:rPr lang="en-US" sz="1800" b="0" kern="0" dirty="0" smtClean="0">
                <a:solidFill>
                  <a:srgbClr val="000000"/>
                </a:solidFill>
                <a:latin typeface="Arial"/>
                <a:cs typeface="+mn-cs"/>
              </a:rPr>
              <a:t>e stack</a:t>
            </a:r>
          </a:p>
          <a:p>
            <a:pPr marL="342900" indent="-342900" eaLnBrk="0" hangingPunct="0">
              <a:spcBef>
                <a:spcPct val="20000"/>
              </a:spcBef>
              <a:buClr>
                <a:srgbClr val="124A91"/>
              </a:buClr>
              <a:buFont typeface="Wingdings" pitchFamily="2" charset="2"/>
              <a:buChar char="§"/>
              <a:defRPr/>
            </a:pPr>
            <a:r>
              <a:rPr lang="en-US" sz="1800" b="0" kern="0" dirty="0" smtClean="0">
                <a:solidFill>
                  <a:srgbClr val="000000"/>
                </a:solidFill>
                <a:latin typeface="Arial"/>
                <a:cs typeface="+mn-cs"/>
              </a:rPr>
              <a:t>Coupling different solution algorithms</a:t>
            </a:r>
          </a:p>
          <a:p>
            <a:pPr marL="342900" indent="-342900" eaLnBrk="0" hangingPunct="0">
              <a:spcBef>
                <a:spcPct val="20000"/>
              </a:spcBef>
              <a:buClr>
                <a:srgbClr val="124A91"/>
              </a:buClr>
              <a:buFont typeface="Wingdings" pitchFamily="2" charset="2"/>
              <a:buChar char="§"/>
              <a:defRPr/>
            </a:pPr>
            <a:r>
              <a:rPr lang="en-US" sz="1800" b="0" kern="0" dirty="0" smtClean="0">
                <a:solidFill>
                  <a:srgbClr val="000000"/>
                </a:solidFill>
                <a:latin typeface="Arial"/>
                <a:cs typeface="+mn-cs"/>
              </a:rPr>
              <a:t>Coupling different physical domains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964" y="1763484"/>
            <a:ext cx="2651760" cy="2866573"/>
          </a:xfrm>
          <a:solidFill>
            <a:schemeClr val="accent3"/>
          </a:solidFill>
          <a:ln>
            <a:solidFill>
              <a:schemeClr val="accent4"/>
            </a:solidFill>
          </a:ln>
        </p:spPr>
        <p:txBody>
          <a:bodyPr/>
          <a:lstStyle/>
          <a:p>
            <a:pPr>
              <a:buNone/>
            </a:pPr>
            <a:r>
              <a:rPr lang="en-US" sz="1400" dirty="0" smtClean="0"/>
              <a:t>Ann Almgren</a:t>
            </a:r>
          </a:p>
          <a:p>
            <a:pPr>
              <a:buNone/>
            </a:pPr>
            <a:r>
              <a:rPr lang="en-US" sz="1400" dirty="0" smtClean="0"/>
              <a:t>John Bell</a:t>
            </a:r>
          </a:p>
          <a:p>
            <a:pPr>
              <a:buNone/>
            </a:pPr>
            <a:r>
              <a:rPr lang="en-US" sz="1400" dirty="0" smtClean="0"/>
              <a:t>Phil Colella</a:t>
            </a:r>
          </a:p>
          <a:p>
            <a:pPr>
              <a:buNone/>
            </a:pPr>
            <a:r>
              <a:rPr lang="en-US" sz="1400" dirty="0" smtClean="0"/>
              <a:t>Dan Graves</a:t>
            </a:r>
          </a:p>
          <a:p>
            <a:pPr>
              <a:buNone/>
            </a:pPr>
            <a:r>
              <a:rPr lang="en-US" sz="1400" dirty="0" smtClean="0"/>
              <a:t>Sherry Li</a:t>
            </a:r>
          </a:p>
          <a:p>
            <a:pPr>
              <a:buNone/>
            </a:pPr>
            <a:r>
              <a:rPr lang="en-US" sz="1400" dirty="0" smtClean="0"/>
              <a:t>Terry </a:t>
            </a:r>
            <a:r>
              <a:rPr lang="en-US" sz="1400" dirty="0" err="1" smtClean="0"/>
              <a:t>Ligocki</a:t>
            </a:r>
            <a:endParaRPr lang="en-US" sz="1400" dirty="0" smtClean="0"/>
          </a:p>
          <a:p>
            <a:pPr>
              <a:buNone/>
            </a:pPr>
            <a:r>
              <a:rPr lang="en-US" sz="1400" dirty="0" smtClean="0"/>
              <a:t>Mike </a:t>
            </a:r>
            <a:r>
              <a:rPr lang="en-US" sz="1400" dirty="0" err="1" smtClean="0"/>
              <a:t>Lijewski</a:t>
            </a:r>
            <a:endParaRPr lang="en-US" sz="1400" dirty="0" smtClean="0"/>
          </a:p>
          <a:p>
            <a:pPr>
              <a:buNone/>
            </a:pPr>
            <a:r>
              <a:rPr lang="en-US" sz="1400" dirty="0" smtClean="0"/>
              <a:t>Peter </a:t>
            </a:r>
            <a:r>
              <a:rPr lang="en-US" sz="1400" dirty="0" err="1" smtClean="0"/>
              <a:t>McCorquodale</a:t>
            </a:r>
            <a:endParaRPr lang="en-US" sz="1400" dirty="0" smtClean="0"/>
          </a:p>
          <a:p>
            <a:pPr>
              <a:buNone/>
            </a:pPr>
            <a:r>
              <a:rPr lang="en-US" sz="1400" dirty="0" smtClean="0"/>
              <a:t>Esmond Ng</a:t>
            </a:r>
          </a:p>
          <a:p>
            <a:pPr>
              <a:buNone/>
            </a:pPr>
            <a:r>
              <a:rPr lang="en-US" sz="1400" dirty="0" smtClean="0"/>
              <a:t>Brian Van Straalen</a:t>
            </a:r>
          </a:p>
          <a:p>
            <a:pPr>
              <a:buNone/>
            </a:pPr>
            <a:r>
              <a:rPr lang="en-US" sz="1400" dirty="0" smtClean="0"/>
              <a:t>Chao Yang</a:t>
            </a:r>
            <a:endParaRPr lang="en-US" sz="1400" dirty="0"/>
          </a:p>
        </p:txBody>
      </p:sp>
      <p:sp>
        <p:nvSpPr>
          <p:cNvPr id="3" name="Footer Placeholder 2"/>
          <p:cNvSpPr>
            <a:spLocks noGrp="1"/>
          </p:cNvSpPr>
          <p:nvPr>
            <p:ph type="ftr" sz="quarter" idx="10"/>
          </p:nvPr>
        </p:nvSpPr>
        <p:spPr/>
        <p:txBody>
          <a:body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sp>
        <p:nvSpPr>
          <p:cNvPr id="4" name="Title 3"/>
          <p:cNvSpPr>
            <a:spLocks noGrp="1"/>
          </p:cNvSpPr>
          <p:nvPr>
            <p:ph type="title"/>
          </p:nvPr>
        </p:nvSpPr>
        <p:spPr/>
        <p:txBody>
          <a:bodyPr/>
          <a:lstStyle/>
          <a:p>
            <a:r>
              <a:rPr lang="en-US" sz="3200" dirty="0" smtClean="0">
                <a:latin typeface="Tahoma" pitchFamily="34" charset="0"/>
                <a:ea typeface="Tahoma" pitchFamily="34" charset="0"/>
                <a:cs typeface="Tahoma" pitchFamily="34" charset="0"/>
              </a:rPr>
              <a:t>The </a:t>
            </a:r>
            <a:r>
              <a:rPr lang="en-US" sz="3200" dirty="0" err="1" smtClean="0">
                <a:latin typeface="Tahoma" pitchFamily="34" charset="0"/>
                <a:ea typeface="Tahoma" pitchFamily="34" charset="0"/>
                <a:cs typeface="Tahoma" pitchFamily="34" charset="0"/>
              </a:rPr>
              <a:t>FASTMath</a:t>
            </a:r>
            <a:r>
              <a:rPr lang="en-US" sz="3200" dirty="0" smtClean="0">
                <a:latin typeface="Tahoma" pitchFamily="34" charset="0"/>
                <a:ea typeface="Tahoma" pitchFamily="34" charset="0"/>
                <a:cs typeface="Tahoma" pitchFamily="34" charset="0"/>
              </a:rPr>
              <a:t> team</a:t>
            </a:r>
            <a:endParaRPr lang="en-US" sz="3200" dirty="0">
              <a:latin typeface="Tahoma" pitchFamily="34" charset="0"/>
              <a:ea typeface="Tahoma" pitchFamily="34" charset="0"/>
              <a:cs typeface="Tahoma" pitchFamily="34" charset="0"/>
            </a:endParaRPr>
          </a:p>
        </p:txBody>
      </p:sp>
      <p:grpSp>
        <p:nvGrpSpPr>
          <p:cNvPr id="5" name="Group 77"/>
          <p:cNvGrpSpPr/>
          <p:nvPr/>
        </p:nvGrpSpPr>
        <p:grpSpPr>
          <a:xfrm>
            <a:off x="217710" y="1255482"/>
            <a:ext cx="2651760" cy="529279"/>
            <a:chOff x="-108858" y="1197426"/>
            <a:chExt cx="3200400" cy="529279"/>
          </a:xfrm>
          <a:solidFill>
            <a:schemeClr val="accent1">
              <a:lumMod val="75000"/>
            </a:schemeClr>
          </a:solidFill>
        </p:grpSpPr>
        <p:sp>
          <p:nvSpPr>
            <p:cNvPr id="58" name="Rectangle 57"/>
            <p:cNvSpPr/>
            <p:nvPr/>
          </p:nvSpPr>
          <p:spPr bwMode="auto">
            <a:xfrm>
              <a:off x="-108858" y="1197426"/>
              <a:ext cx="3200400" cy="522515"/>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grpSp>
          <p:nvGrpSpPr>
            <p:cNvPr id="8" name="Group 38"/>
            <p:cNvGrpSpPr/>
            <p:nvPr/>
          </p:nvGrpSpPr>
          <p:grpSpPr>
            <a:xfrm>
              <a:off x="-101598" y="1203485"/>
              <a:ext cx="3145849" cy="523220"/>
              <a:chOff x="-72570" y="1130914"/>
              <a:chExt cx="3145849" cy="523220"/>
            </a:xfrm>
            <a:grpFill/>
          </p:grpSpPr>
          <p:sp>
            <p:nvSpPr>
              <p:cNvPr id="29" name="TextBox 28"/>
              <p:cNvSpPr txBox="1"/>
              <p:nvPr/>
            </p:nvSpPr>
            <p:spPr>
              <a:xfrm>
                <a:off x="595084" y="1130914"/>
                <a:ext cx="2478195" cy="523220"/>
              </a:xfrm>
              <a:prstGeom prst="rect">
                <a:avLst/>
              </a:prstGeom>
              <a:grpFill/>
              <a:ln>
                <a:noFill/>
              </a:ln>
            </p:spPr>
            <p:txBody>
              <a:bodyPr wrap="square" rtlCol="0">
                <a:spAutoFit/>
              </a:bodyPr>
              <a:lstStyle/>
              <a:p>
                <a:pPr eaLnBrk="0" hangingPunct="0"/>
                <a:r>
                  <a:rPr lang="en-US" sz="1400" b="0" dirty="0" smtClean="0">
                    <a:solidFill>
                      <a:srgbClr val="000000"/>
                    </a:solidFill>
                    <a:latin typeface="Helvetica" pitchFamily="34" charset="0"/>
                    <a:cs typeface="+mn-cs"/>
                  </a:rPr>
                  <a:t>Lawrence Berkeley </a:t>
                </a:r>
              </a:p>
              <a:p>
                <a:pPr eaLnBrk="0" hangingPunct="0"/>
                <a:r>
                  <a:rPr lang="en-US" sz="1400" b="0" dirty="0" smtClean="0">
                    <a:solidFill>
                      <a:srgbClr val="000000"/>
                    </a:solidFill>
                    <a:latin typeface="Helvetica" pitchFamily="34" charset="0"/>
                    <a:cs typeface="+mn-cs"/>
                  </a:rPr>
                  <a:t>National Laboratory</a:t>
                </a:r>
                <a:endParaRPr lang="en-US" sz="1400" b="0" dirty="0">
                  <a:solidFill>
                    <a:srgbClr val="000000"/>
                  </a:solidFill>
                  <a:latin typeface="Helvetica" pitchFamily="34" charset="0"/>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72570" y="1130914"/>
                <a:ext cx="609205" cy="521208"/>
              </a:xfrm>
              <a:prstGeom prst="rect">
                <a:avLst/>
              </a:prstGeom>
              <a:grpFill/>
              <a:ln w="9525">
                <a:noFill/>
                <a:miter lim="800000"/>
                <a:headEnd/>
                <a:tailEnd/>
              </a:ln>
            </p:spPr>
          </p:pic>
        </p:grpSp>
      </p:grpSp>
      <p:grpSp>
        <p:nvGrpSpPr>
          <p:cNvPr id="12" name="Group 76"/>
          <p:cNvGrpSpPr/>
          <p:nvPr/>
        </p:nvGrpSpPr>
        <p:grpSpPr>
          <a:xfrm>
            <a:off x="6226630" y="1262743"/>
            <a:ext cx="2651760" cy="1799771"/>
            <a:chOff x="-188685" y="4455884"/>
            <a:chExt cx="3200400" cy="1799771"/>
          </a:xfrm>
        </p:grpSpPr>
        <p:sp>
          <p:nvSpPr>
            <p:cNvPr id="22" name="Content Placeholder 1"/>
            <p:cNvSpPr txBox="1">
              <a:spLocks/>
            </p:cNvSpPr>
            <p:nvPr/>
          </p:nvSpPr>
          <p:spPr bwMode="auto">
            <a:xfrm>
              <a:off x="-188685" y="4942113"/>
              <a:ext cx="3200400" cy="1313542"/>
            </a:xfrm>
            <a:prstGeom prst="rect">
              <a:avLst/>
            </a:prstGeom>
            <a:solidFill>
              <a:schemeClr val="accent3"/>
            </a:solidFill>
            <a:ln w="9525">
              <a:solidFill>
                <a:schemeClr val="accent4"/>
              </a:solid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Mihai Anitescu</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Lois Curfman McInnes</a:t>
              </a:r>
            </a:p>
            <a:p>
              <a:pPr marL="342900" indent="-342900" eaLnBrk="0" hangingPunct="0">
                <a:spcBef>
                  <a:spcPct val="20000"/>
                </a:spcBef>
                <a:buClr>
                  <a:srgbClr val="124A91"/>
                </a:buClr>
              </a:pPr>
              <a:r>
                <a:rPr lang="en-US" sz="1400" b="0" kern="0" dirty="0" smtClean="0">
                  <a:solidFill>
                    <a:srgbClr val="000000"/>
                  </a:solidFill>
                  <a:latin typeface="Helvetica" pitchFamily="34" charset="0"/>
                  <a:cs typeface="+mn-cs"/>
                </a:rPr>
                <a:t>Todd Munson</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Barry Smith</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Tim Tautges</a:t>
              </a:r>
            </a:p>
          </p:txBody>
        </p:sp>
        <p:grpSp>
          <p:nvGrpSpPr>
            <p:cNvPr id="13" name="Group 67"/>
            <p:cNvGrpSpPr/>
            <p:nvPr/>
          </p:nvGrpSpPr>
          <p:grpSpPr>
            <a:xfrm>
              <a:off x="-188685" y="4455884"/>
              <a:ext cx="3200400" cy="537739"/>
              <a:chOff x="-188685" y="4455884"/>
              <a:chExt cx="3200400" cy="537739"/>
            </a:xfrm>
          </p:grpSpPr>
          <p:sp>
            <p:nvSpPr>
              <p:cNvPr id="57" name="Rectangle 56"/>
              <p:cNvSpPr/>
              <p:nvPr/>
            </p:nvSpPr>
            <p:spPr bwMode="auto">
              <a:xfrm>
                <a:off x="-188685" y="4455884"/>
                <a:ext cx="3200400" cy="5225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grpSp>
            <p:nvGrpSpPr>
              <p:cNvPr id="14" name="Group 39"/>
              <p:cNvGrpSpPr/>
              <p:nvPr/>
            </p:nvGrpSpPr>
            <p:grpSpPr>
              <a:xfrm>
                <a:off x="-174169" y="4470403"/>
                <a:ext cx="3173620" cy="523220"/>
                <a:chOff x="-145141" y="4397832"/>
                <a:chExt cx="3173620" cy="523220"/>
              </a:xfrm>
            </p:grpSpPr>
            <p:pic>
              <p:nvPicPr>
                <p:cNvPr id="25" name="Picture 24" descr="argonne_cropped_logo.jpg"/>
                <p:cNvPicPr>
                  <a:picLocks noChangeAspect="1"/>
                </p:cNvPicPr>
                <p:nvPr/>
              </p:nvPicPr>
              <p:blipFill>
                <a:blip r:embed="rId4" cstate="print"/>
                <a:stretch>
                  <a:fillRect/>
                </a:stretch>
              </p:blipFill>
              <p:spPr>
                <a:xfrm>
                  <a:off x="-145141" y="4397832"/>
                  <a:ext cx="511374" cy="521208"/>
                </a:xfrm>
                <a:prstGeom prst="rect">
                  <a:avLst/>
                </a:prstGeom>
                <a:ln>
                  <a:noFill/>
                </a:ln>
              </p:spPr>
            </p:pic>
            <p:sp>
              <p:nvSpPr>
                <p:cNvPr id="30" name="TextBox 29"/>
                <p:cNvSpPr txBox="1"/>
                <p:nvPr/>
              </p:nvSpPr>
              <p:spPr>
                <a:xfrm>
                  <a:off x="383375" y="4397832"/>
                  <a:ext cx="2645104" cy="523220"/>
                </a:xfrm>
                <a:prstGeom prst="rect">
                  <a:avLst/>
                </a:prstGeom>
                <a:solidFill>
                  <a:schemeClr val="accent1">
                    <a:lumMod val="75000"/>
                  </a:schemeClr>
                </a:solidFill>
                <a:ln>
                  <a:noFill/>
                </a:ln>
              </p:spPr>
              <p:txBody>
                <a:bodyPr wrap="square" rtlCol="0">
                  <a:spAutoFit/>
                </a:bodyPr>
                <a:lstStyle/>
                <a:p>
                  <a:pPr eaLnBrk="0" hangingPunct="0"/>
                  <a:r>
                    <a:rPr lang="en-US" sz="1400" b="0" dirty="0" smtClean="0">
                      <a:solidFill>
                        <a:srgbClr val="000000"/>
                      </a:solidFill>
                      <a:latin typeface="Helvetica" pitchFamily="34" charset="0"/>
                      <a:cs typeface="+mn-cs"/>
                    </a:rPr>
                    <a:t>Argonne National Laboratory</a:t>
                  </a:r>
                  <a:endParaRPr lang="en-US" sz="1400" b="0" dirty="0">
                    <a:solidFill>
                      <a:srgbClr val="000000"/>
                    </a:solidFill>
                    <a:latin typeface="Helvetica" pitchFamily="34" charset="0"/>
                    <a:cs typeface="+mn-cs"/>
                  </a:endParaRPr>
                </a:p>
              </p:txBody>
            </p:sp>
          </p:grpSp>
        </p:grpSp>
      </p:grpSp>
      <p:grpSp>
        <p:nvGrpSpPr>
          <p:cNvPr id="24" name="Group 72"/>
          <p:cNvGrpSpPr/>
          <p:nvPr/>
        </p:nvGrpSpPr>
        <p:grpSpPr>
          <a:xfrm>
            <a:off x="217716" y="4648200"/>
            <a:ext cx="2651760" cy="1981200"/>
            <a:chOff x="1959430" y="3428997"/>
            <a:chExt cx="3200400" cy="1981200"/>
          </a:xfrm>
        </p:grpSpPr>
        <p:sp>
          <p:nvSpPr>
            <p:cNvPr id="15" name="Content Placeholder 1"/>
            <p:cNvSpPr txBox="1">
              <a:spLocks/>
            </p:cNvSpPr>
            <p:nvPr/>
          </p:nvSpPr>
          <p:spPr bwMode="auto">
            <a:xfrm>
              <a:off x="1959430" y="4063999"/>
              <a:ext cx="3200400" cy="1346198"/>
            </a:xfrm>
            <a:prstGeom prst="rect">
              <a:avLst/>
            </a:prstGeom>
            <a:solidFill>
              <a:schemeClr val="accent3"/>
            </a:solidFill>
            <a:ln w="9525">
              <a:solidFill>
                <a:schemeClr val="accent4"/>
              </a:solid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Karen Devine</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Jonathan </a:t>
              </a:r>
              <a:r>
                <a:rPr lang="en-US" sz="1400" b="0" kern="0" dirty="0" err="1" smtClean="0">
                  <a:solidFill>
                    <a:srgbClr val="000000"/>
                  </a:solidFill>
                  <a:latin typeface="Arial"/>
                  <a:cs typeface="+mn-cs"/>
                </a:rPr>
                <a:t>Hu</a:t>
              </a:r>
              <a:endParaRPr lang="en-US" sz="1400" b="0" kern="0" dirty="0" smtClean="0">
                <a:solidFill>
                  <a:srgbClr val="000000"/>
                </a:solidFill>
                <a:latin typeface="Arial"/>
                <a:cs typeface="+mn-cs"/>
              </a:endParaRPr>
            </a:p>
            <a:p>
              <a:pPr marL="342900" indent="-342900" eaLnBrk="0" hangingPunct="0">
                <a:spcBef>
                  <a:spcPct val="20000"/>
                </a:spcBef>
                <a:buClr>
                  <a:srgbClr val="124A91"/>
                </a:buClr>
                <a:buFont typeface="Wingdings" pitchFamily="2" charset="2"/>
                <a:buNone/>
                <a:defRPr/>
              </a:pPr>
              <a:r>
                <a:rPr lang="en-US" sz="1400" b="0" kern="0" dirty="0" err="1" smtClean="0">
                  <a:solidFill>
                    <a:srgbClr val="000000"/>
                  </a:solidFill>
                  <a:latin typeface="Arial"/>
                  <a:cs typeface="+mn-cs"/>
                </a:rPr>
                <a:t>Vitus</a:t>
              </a:r>
              <a:r>
                <a:rPr lang="en-US" sz="1400" b="0" kern="0" dirty="0" smtClean="0">
                  <a:solidFill>
                    <a:srgbClr val="000000"/>
                  </a:solidFill>
                  <a:latin typeface="Arial"/>
                  <a:cs typeface="+mn-cs"/>
                </a:rPr>
                <a:t> Leung</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Andrew Salinger</a:t>
              </a:r>
              <a:endParaRPr lang="en-US" sz="1400" b="0" kern="0" dirty="0">
                <a:solidFill>
                  <a:srgbClr val="000000"/>
                </a:solidFill>
                <a:latin typeface="Arial"/>
                <a:cs typeface="+mn-cs"/>
              </a:endParaRPr>
            </a:p>
          </p:txBody>
        </p:sp>
        <p:grpSp>
          <p:nvGrpSpPr>
            <p:cNvPr id="39" name="Group 62"/>
            <p:cNvGrpSpPr/>
            <p:nvPr/>
          </p:nvGrpSpPr>
          <p:grpSpPr>
            <a:xfrm>
              <a:off x="1959430" y="3428997"/>
              <a:ext cx="3200400" cy="664737"/>
              <a:chOff x="1959430" y="3472540"/>
              <a:chExt cx="3200400" cy="664737"/>
            </a:xfrm>
          </p:grpSpPr>
          <p:sp>
            <p:nvSpPr>
              <p:cNvPr id="55" name="Rectangle 54"/>
              <p:cNvSpPr/>
              <p:nvPr/>
            </p:nvSpPr>
            <p:spPr bwMode="auto">
              <a:xfrm>
                <a:off x="1959430" y="3585027"/>
                <a:ext cx="3200400" cy="522515"/>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grpSp>
            <p:nvGrpSpPr>
              <p:cNvPr id="40" name="Group 40"/>
              <p:cNvGrpSpPr/>
              <p:nvPr/>
            </p:nvGrpSpPr>
            <p:grpSpPr>
              <a:xfrm>
                <a:off x="1972565" y="3472540"/>
                <a:ext cx="2306642" cy="664737"/>
                <a:chOff x="2001593" y="3399969"/>
                <a:chExt cx="2306642" cy="664737"/>
              </a:xfrm>
            </p:grpSpPr>
            <p:pic>
              <p:nvPicPr>
                <p:cNvPr id="27" name="Picture 26" descr="Sandia_cropped_logo.png"/>
                <p:cNvPicPr>
                  <a:picLocks noChangeAspect="1"/>
                </p:cNvPicPr>
                <p:nvPr/>
              </p:nvPicPr>
              <p:blipFill>
                <a:blip r:embed="rId5" cstate="print"/>
                <a:stretch>
                  <a:fillRect/>
                </a:stretch>
              </p:blipFill>
              <p:spPr>
                <a:xfrm>
                  <a:off x="2001593" y="3399969"/>
                  <a:ext cx="493099" cy="475488"/>
                </a:xfrm>
                <a:prstGeom prst="rect">
                  <a:avLst/>
                </a:prstGeom>
                <a:ln>
                  <a:noFill/>
                </a:ln>
              </p:spPr>
            </p:pic>
            <p:sp>
              <p:nvSpPr>
                <p:cNvPr id="31" name="TextBox 30"/>
                <p:cNvSpPr txBox="1"/>
                <p:nvPr/>
              </p:nvSpPr>
              <p:spPr>
                <a:xfrm>
                  <a:off x="2566520" y="3541486"/>
                  <a:ext cx="1741715" cy="523220"/>
                </a:xfrm>
                <a:prstGeom prst="rect">
                  <a:avLst/>
                </a:prstGeom>
                <a:noFill/>
                <a:ln>
                  <a:noFill/>
                </a:ln>
              </p:spPr>
              <p:txBody>
                <a:bodyPr wrap="square" rtlCol="0">
                  <a:spAutoFit/>
                </a:bodyPr>
                <a:lstStyle/>
                <a:p>
                  <a:pPr eaLnBrk="0" hangingPunct="0"/>
                  <a:r>
                    <a:rPr lang="en-US" sz="1400" b="0" dirty="0" smtClean="0">
                      <a:solidFill>
                        <a:srgbClr val="000000"/>
                      </a:solidFill>
                      <a:latin typeface="Helvetica" pitchFamily="34" charset="0"/>
                      <a:cs typeface="+mn-cs"/>
                    </a:rPr>
                    <a:t>Sandia National Laboratories</a:t>
                  </a:r>
                  <a:endParaRPr lang="en-US" sz="1400" b="0" dirty="0">
                    <a:solidFill>
                      <a:srgbClr val="000000"/>
                    </a:solidFill>
                    <a:latin typeface="Helvetica" pitchFamily="34" charset="0"/>
                    <a:cs typeface="+mn-cs"/>
                  </a:endParaRPr>
                </a:p>
              </p:txBody>
            </p:sp>
          </p:grpSp>
        </p:grpSp>
      </p:grpSp>
      <p:grpSp>
        <p:nvGrpSpPr>
          <p:cNvPr id="41" name="Group 70"/>
          <p:cNvGrpSpPr/>
          <p:nvPr/>
        </p:nvGrpSpPr>
        <p:grpSpPr>
          <a:xfrm>
            <a:off x="6236063" y="3185451"/>
            <a:ext cx="2651760" cy="1067235"/>
            <a:chOff x="3512458" y="2024304"/>
            <a:chExt cx="3200400" cy="1067235"/>
          </a:xfrm>
        </p:grpSpPr>
        <p:sp>
          <p:nvSpPr>
            <p:cNvPr id="17" name="Content Placeholder 1"/>
            <p:cNvSpPr txBox="1">
              <a:spLocks/>
            </p:cNvSpPr>
            <p:nvPr/>
          </p:nvSpPr>
          <p:spPr bwMode="auto">
            <a:xfrm>
              <a:off x="3512458" y="2554517"/>
              <a:ext cx="3200400" cy="537022"/>
            </a:xfrm>
            <a:prstGeom prst="rect">
              <a:avLst/>
            </a:prstGeom>
            <a:solidFill>
              <a:schemeClr val="accent3"/>
            </a:solidFill>
            <a:ln w="9525">
              <a:solidFill>
                <a:schemeClr val="accent4"/>
              </a:solid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Mark Shephard</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Onkar Sahni</a:t>
              </a:r>
              <a:endParaRPr lang="en-US" sz="1400" b="0" kern="0" dirty="0">
                <a:solidFill>
                  <a:srgbClr val="000000"/>
                </a:solidFill>
                <a:latin typeface="Arial"/>
                <a:cs typeface="+mn-cs"/>
              </a:endParaRPr>
            </a:p>
          </p:txBody>
        </p:sp>
        <p:grpSp>
          <p:nvGrpSpPr>
            <p:cNvPr id="42" name="Group 61"/>
            <p:cNvGrpSpPr/>
            <p:nvPr/>
          </p:nvGrpSpPr>
          <p:grpSpPr>
            <a:xfrm>
              <a:off x="3512458" y="2024304"/>
              <a:ext cx="3200400" cy="530210"/>
              <a:chOff x="3512458" y="2024304"/>
              <a:chExt cx="3200400" cy="530210"/>
            </a:xfrm>
          </p:grpSpPr>
          <p:sp>
            <p:nvSpPr>
              <p:cNvPr id="53" name="Rectangle 52"/>
              <p:cNvSpPr/>
              <p:nvPr/>
            </p:nvSpPr>
            <p:spPr bwMode="auto">
              <a:xfrm>
                <a:off x="3512458" y="2031999"/>
                <a:ext cx="3200400" cy="522515"/>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grpSp>
            <p:nvGrpSpPr>
              <p:cNvPr id="43" name="Group 42"/>
              <p:cNvGrpSpPr/>
              <p:nvPr/>
            </p:nvGrpSpPr>
            <p:grpSpPr>
              <a:xfrm>
                <a:off x="3541485" y="2024304"/>
                <a:ext cx="3077657" cy="523220"/>
                <a:chOff x="3570513" y="1951733"/>
                <a:chExt cx="3077657" cy="523220"/>
              </a:xfrm>
            </p:grpSpPr>
            <p:pic>
              <p:nvPicPr>
                <p:cNvPr id="26" name="Picture 25" descr="Rensselear_cropped_logo.png"/>
                <p:cNvPicPr>
                  <a:picLocks noChangeAspect="1"/>
                </p:cNvPicPr>
                <p:nvPr/>
              </p:nvPicPr>
              <p:blipFill>
                <a:blip r:embed="rId6" cstate="print"/>
                <a:stretch>
                  <a:fillRect/>
                </a:stretch>
              </p:blipFill>
              <p:spPr>
                <a:xfrm>
                  <a:off x="3570513" y="1980761"/>
                  <a:ext cx="507909" cy="475488"/>
                </a:xfrm>
                <a:prstGeom prst="rect">
                  <a:avLst/>
                </a:prstGeom>
                <a:ln>
                  <a:noFill/>
                </a:ln>
              </p:spPr>
            </p:pic>
            <p:sp>
              <p:nvSpPr>
                <p:cNvPr id="32" name="TextBox 31"/>
                <p:cNvSpPr txBox="1"/>
                <p:nvPr/>
              </p:nvSpPr>
              <p:spPr>
                <a:xfrm>
                  <a:off x="4100283" y="1951733"/>
                  <a:ext cx="2547887" cy="523220"/>
                </a:xfrm>
                <a:prstGeom prst="rect">
                  <a:avLst/>
                </a:prstGeom>
                <a:solidFill>
                  <a:schemeClr val="accent1">
                    <a:lumMod val="75000"/>
                  </a:schemeClr>
                </a:solidFill>
                <a:ln>
                  <a:noFill/>
                </a:ln>
              </p:spPr>
              <p:txBody>
                <a:bodyPr wrap="square" rtlCol="0">
                  <a:spAutoFit/>
                </a:bodyPr>
                <a:lstStyle/>
                <a:p>
                  <a:pPr eaLnBrk="0" hangingPunct="0"/>
                  <a:r>
                    <a:rPr lang="en-US" sz="1400" b="0" dirty="0" err="1" smtClean="0">
                      <a:solidFill>
                        <a:srgbClr val="000000"/>
                      </a:solidFill>
                      <a:latin typeface="Helvetica" pitchFamily="34" charset="0"/>
                      <a:cs typeface="+mn-cs"/>
                    </a:rPr>
                    <a:t>Rensselear</a:t>
                  </a:r>
                  <a:r>
                    <a:rPr lang="en-US" sz="1400" b="0" dirty="0" smtClean="0">
                      <a:solidFill>
                        <a:srgbClr val="000000"/>
                      </a:solidFill>
                      <a:latin typeface="Helvetica" pitchFamily="34" charset="0"/>
                      <a:cs typeface="+mn-cs"/>
                    </a:rPr>
                    <a:t> Polytechnic Institute</a:t>
                  </a:r>
                  <a:endParaRPr lang="en-US" sz="1400" b="0" dirty="0">
                    <a:solidFill>
                      <a:srgbClr val="000000"/>
                    </a:solidFill>
                    <a:latin typeface="Helvetica" pitchFamily="34" charset="0"/>
                    <a:cs typeface="+mn-cs"/>
                  </a:endParaRPr>
                </a:p>
              </p:txBody>
            </p:sp>
          </p:grpSp>
        </p:grpSp>
      </p:grpSp>
      <p:grpSp>
        <p:nvGrpSpPr>
          <p:cNvPr id="44" name="Group 69"/>
          <p:cNvGrpSpPr/>
          <p:nvPr/>
        </p:nvGrpSpPr>
        <p:grpSpPr>
          <a:xfrm>
            <a:off x="6212116" y="5381173"/>
            <a:ext cx="2651760" cy="845456"/>
            <a:chOff x="3185887" y="1284513"/>
            <a:chExt cx="3200400" cy="845456"/>
          </a:xfrm>
        </p:grpSpPr>
        <p:sp>
          <p:nvSpPr>
            <p:cNvPr id="16" name="Content Placeholder 1"/>
            <p:cNvSpPr txBox="1">
              <a:spLocks/>
            </p:cNvSpPr>
            <p:nvPr/>
          </p:nvSpPr>
          <p:spPr bwMode="auto">
            <a:xfrm>
              <a:off x="3185887" y="1807029"/>
              <a:ext cx="3200400" cy="322940"/>
            </a:xfrm>
            <a:prstGeom prst="rect">
              <a:avLst/>
            </a:prstGeom>
            <a:solidFill>
              <a:schemeClr val="accent3"/>
            </a:solidFill>
            <a:ln w="9525">
              <a:solidFill>
                <a:schemeClr val="accent4"/>
              </a:solid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Ken Jansen</a:t>
              </a:r>
              <a:endParaRPr lang="en-US" sz="1400" b="0" kern="0" dirty="0">
                <a:solidFill>
                  <a:srgbClr val="000000"/>
                </a:solidFill>
                <a:latin typeface="Arial"/>
                <a:cs typeface="+mn-cs"/>
              </a:endParaRPr>
            </a:p>
          </p:txBody>
        </p:sp>
        <p:grpSp>
          <p:nvGrpSpPr>
            <p:cNvPr id="45" name="Group 59"/>
            <p:cNvGrpSpPr/>
            <p:nvPr/>
          </p:nvGrpSpPr>
          <p:grpSpPr>
            <a:xfrm>
              <a:off x="3185887" y="1284513"/>
              <a:ext cx="3200400" cy="524966"/>
              <a:chOff x="3185887" y="1284513"/>
              <a:chExt cx="3200400" cy="524966"/>
            </a:xfrm>
          </p:grpSpPr>
          <p:sp>
            <p:nvSpPr>
              <p:cNvPr id="52" name="Rectangle 51"/>
              <p:cNvSpPr/>
              <p:nvPr/>
            </p:nvSpPr>
            <p:spPr bwMode="auto">
              <a:xfrm>
                <a:off x="3185887" y="1284513"/>
                <a:ext cx="3200400" cy="522515"/>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grpSp>
            <p:nvGrpSpPr>
              <p:cNvPr id="46" name="Group 41"/>
              <p:cNvGrpSpPr/>
              <p:nvPr/>
            </p:nvGrpSpPr>
            <p:grpSpPr>
              <a:xfrm>
                <a:off x="3212544" y="1286259"/>
                <a:ext cx="3056377" cy="523220"/>
                <a:chOff x="3241572" y="1213688"/>
                <a:chExt cx="3056377" cy="523220"/>
              </a:xfrm>
            </p:grpSpPr>
            <p:pic>
              <p:nvPicPr>
                <p:cNvPr id="10" name="Picture 6"/>
                <p:cNvPicPr>
                  <a:picLocks noChangeAspect="1" noChangeArrowheads="1"/>
                </p:cNvPicPr>
                <p:nvPr/>
              </p:nvPicPr>
              <p:blipFill>
                <a:blip r:embed="rId7" cstate="print"/>
                <a:srcRect/>
                <a:stretch>
                  <a:fillRect/>
                </a:stretch>
              </p:blipFill>
              <p:spPr bwMode="auto">
                <a:xfrm>
                  <a:off x="3241572" y="1242716"/>
                  <a:ext cx="489074" cy="475488"/>
                </a:xfrm>
                <a:prstGeom prst="rect">
                  <a:avLst/>
                </a:prstGeom>
                <a:noFill/>
                <a:ln w="9525">
                  <a:noFill/>
                  <a:miter lim="800000"/>
                  <a:headEnd/>
                  <a:tailEnd/>
                </a:ln>
              </p:spPr>
            </p:pic>
            <p:sp>
              <p:nvSpPr>
                <p:cNvPr id="33" name="TextBox 32"/>
                <p:cNvSpPr txBox="1"/>
                <p:nvPr/>
              </p:nvSpPr>
              <p:spPr>
                <a:xfrm>
                  <a:off x="3831767" y="1213688"/>
                  <a:ext cx="2466182" cy="523220"/>
                </a:xfrm>
                <a:prstGeom prst="rect">
                  <a:avLst/>
                </a:prstGeom>
                <a:noFill/>
                <a:ln>
                  <a:noFill/>
                </a:ln>
              </p:spPr>
              <p:txBody>
                <a:bodyPr wrap="square" rtlCol="0">
                  <a:spAutoFit/>
                </a:bodyPr>
                <a:lstStyle/>
                <a:p>
                  <a:pPr eaLnBrk="0" hangingPunct="0"/>
                  <a:r>
                    <a:rPr lang="en-US" sz="1400" b="0" dirty="0" smtClean="0">
                      <a:solidFill>
                        <a:srgbClr val="000000"/>
                      </a:solidFill>
                      <a:latin typeface="Helvetica" pitchFamily="34" charset="0"/>
                      <a:cs typeface="+mn-cs"/>
                    </a:rPr>
                    <a:t>Colorado University at Boulder </a:t>
                  </a:r>
                  <a:endParaRPr lang="en-US" sz="1400" b="0" dirty="0">
                    <a:solidFill>
                      <a:srgbClr val="000000"/>
                    </a:solidFill>
                    <a:latin typeface="Helvetica" pitchFamily="34" charset="0"/>
                    <a:cs typeface="+mn-cs"/>
                  </a:endParaRPr>
                </a:p>
              </p:txBody>
            </p:sp>
          </p:grpSp>
        </p:grpSp>
      </p:grpSp>
      <p:grpSp>
        <p:nvGrpSpPr>
          <p:cNvPr id="47" name="Group 68"/>
          <p:cNvGrpSpPr/>
          <p:nvPr/>
        </p:nvGrpSpPr>
        <p:grpSpPr>
          <a:xfrm>
            <a:off x="3237472" y="1262742"/>
            <a:ext cx="2655326" cy="2336801"/>
            <a:chOff x="6234672" y="986971"/>
            <a:chExt cx="3211185" cy="2336801"/>
          </a:xfrm>
        </p:grpSpPr>
        <p:sp>
          <p:nvSpPr>
            <p:cNvPr id="18" name="Content Placeholder 1"/>
            <p:cNvSpPr txBox="1">
              <a:spLocks/>
            </p:cNvSpPr>
            <p:nvPr/>
          </p:nvSpPr>
          <p:spPr bwMode="auto">
            <a:xfrm>
              <a:off x="6234672" y="1502229"/>
              <a:ext cx="3200401" cy="1821543"/>
            </a:xfrm>
            <a:prstGeom prst="rect">
              <a:avLst/>
            </a:prstGeom>
            <a:solidFill>
              <a:schemeClr val="accent3"/>
            </a:solidFill>
            <a:ln w="9525">
              <a:solidFill>
                <a:schemeClr val="accent4"/>
              </a:solid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Lori Diachin</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Milo Dorr</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Rob Falgout</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Jeff Hittinger</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Mark Miller</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Carol Woodward</a:t>
              </a:r>
            </a:p>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Ulrike Yang</a:t>
              </a:r>
              <a:endParaRPr lang="en-US" sz="1400" b="0" kern="0" dirty="0">
                <a:solidFill>
                  <a:srgbClr val="000000"/>
                </a:solidFill>
                <a:latin typeface="Arial"/>
                <a:cs typeface="+mn-cs"/>
              </a:endParaRPr>
            </a:p>
          </p:txBody>
        </p:sp>
        <p:grpSp>
          <p:nvGrpSpPr>
            <p:cNvPr id="48" name="Group 60"/>
            <p:cNvGrpSpPr/>
            <p:nvPr/>
          </p:nvGrpSpPr>
          <p:grpSpPr>
            <a:xfrm>
              <a:off x="6234672" y="986971"/>
              <a:ext cx="3211185" cy="530477"/>
              <a:chOff x="6234672" y="986971"/>
              <a:chExt cx="3211185" cy="530477"/>
            </a:xfrm>
          </p:grpSpPr>
          <p:sp>
            <p:nvSpPr>
              <p:cNvPr id="51" name="Rectangle 50"/>
              <p:cNvSpPr/>
              <p:nvPr/>
            </p:nvSpPr>
            <p:spPr bwMode="auto">
              <a:xfrm>
                <a:off x="6241144" y="986971"/>
                <a:ext cx="3200400" cy="5225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grpSp>
            <p:nvGrpSpPr>
              <p:cNvPr id="59" name="Group 44"/>
              <p:cNvGrpSpPr/>
              <p:nvPr/>
            </p:nvGrpSpPr>
            <p:grpSpPr>
              <a:xfrm>
                <a:off x="6234672" y="986975"/>
                <a:ext cx="3211185" cy="530473"/>
                <a:chOff x="6234672" y="914404"/>
                <a:chExt cx="3211185" cy="530473"/>
              </a:xfrm>
            </p:grpSpPr>
            <p:pic>
              <p:nvPicPr>
                <p:cNvPr id="7" name="Picture 3"/>
                <p:cNvPicPr>
                  <a:picLocks noChangeAspect="1" noChangeArrowheads="1"/>
                </p:cNvPicPr>
                <p:nvPr/>
              </p:nvPicPr>
              <p:blipFill>
                <a:blip r:embed="rId8" cstate="print"/>
                <a:srcRect/>
                <a:stretch>
                  <a:fillRect/>
                </a:stretch>
              </p:blipFill>
              <p:spPr bwMode="auto">
                <a:xfrm>
                  <a:off x="6234672" y="914404"/>
                  <a:ext cx="670125" cy="521208"/>
                </a:xfrm>
                <a:prstGeom prst="rect">
                  <a:avLst/>
                </a:prstGeom>
                <a:noFill/>
                <a:ln w="9525">
                  <a:noFill/>
                  <a:miter lim="800000"/>
                  <a:headEnd/>
                  <a:tailEnd/>
                </a:ln>
              </p:spPr>
            </p:pic>
            <p:sp>
              <p:nvSpPr>
                <p:cNvPr id="34" name="TextBox 33"/>
                <p:cNvSpPr txBox="1"/>
                <p:nvPr/>
              </p:nvSpPr>
              <p:spPr>
                <a:xfrm>
                  <a:off x="6893099" y="921657"/>
                  <a:ext cx="2552758" cy="523220"/>
                </a:xfrm>
                <a:prstGeom prst="rect">
                  <a:avLst/>
                </a:prstGeom>
                <a:solidFill>
                  <a:schemeClr val="accent1">
                    <a:lumMod val="75000"/>
                  </a:schemeClr>
                </a:solidFill>
                <a:ln>
                  <a:noFill/>
                </a:ln>
              </p:spPr>
              <p:txBody>
                <a:bodyPr wrap="square" rtlCol="0">
                  <a:spAutoFit/>
                </a:bodyPr>
                <a:lstStyle/>
                <a:p>
                  <a:pPr eaLnBrk="0" hangingPunct="0"/>
                  <a:r>
                    <a:rPr lang="en-US" sz="1400" b="0" dirty="0" smtClean="0">
                      <a:solidFill>
                        <a:srgbClr val="000000"/>
                      </a:solidFill>
                      <a:latin typeface="Helvetica" pitchFamily="34" charset="0"/>
                      <a:cs typeface="+mn-cs"/>
                    </a:rPr>
                    <a:t>Lawrence Livermore National Laboratory</a:t>
                  </a:r>
                  <a:endParaRPr lang="en-US" sz="1400" b="0" dirty="0">
                    <a:solidFill>
                      <a:srgbClr val="000000"/>
                    </a:solidFill>
                    <a:latin typeface="Helvetica" pitchFamily="34" charset="0"/>
                    <a:cs typeface="+mn-cs"/>
                  </a:endParaRPr>
                </a:p>
              </p:txBody>
            </p:sp>
          </p:grpSp>
        </p:grpSp>
      </p:grpSp>
      <p:grpSp>
        <p:nvGrpSpPr>
          <p:cNvPr id="60" name="Group 71"/>
          <p:cNvGrpSpPr/>
          <p:nvPr/>
        </p:nvGrpSpPr>
        <p:grpSpPr>
          <a:xfrm>
            <a:off x="3222172" y="5566234"/>
            <a:ext cx="2651760" cy="834570"/>
            <a:chOff x="4971144" y="3693884"/>
            <a:chExt cx="3200400" cy="834570"/>
          </a:xfrm>
        </p:grpSpPr>
        <p:sp>
          <p:nvSpPr>
            <p:cNvPr id="23" name="Content Placeholder 1"/>
            <p:cNvSpPr txBox="1">
              <a:spLocks/>
            </p:cNvSpPr>
            <p:nvPr/>
          </p:nvSpPr>
          <p:spPr bwMode="auto">
            <a:xfrm>
              <a:off x="4971144" y="4194630"/>
              <a:ext cx="3200400" cy="333824"/>
            </a:xfrm>
            <a:prstGeom prst="rect">
              <a:avLst/>
            </a:prstGeom>
            <a:solidFill>
              <a:schemeClr val="accent3"/>
            </a:solidFill>
            <a:ln w="9525">
              <a:solidFill>
                <a:schemeClr val="accent4"/>
              </a:solid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Mark Adams</a:t>
              </a:r>
              <a:endParaRPr lang="en-US" sz="1400" b="0" kern="0" dirty="0">
                <a:solidFill>
                  <a:srgbClr val="000000"/>
                </a:solidFill>
                <a:latin typeface="Arial"/>
                <a:cs typeface="+mn-cs"/>
              </a:endParaRPr>
            </a:p>
          </p:txBody>
        </p:sp>
        <p:grpSp>
          <p:nvGrpSpPr>
            <p:cNvPr id="61" name="Group 63"/>
            <p:cNvGrpSpPr/>
            <p:nvPr/>
          </p:nvGrpSpPr>
          <p:grpSpPr>
            <a:xfrm>
              <a:off x="4971144" y="3693884"/>
              <a:ext cx="3200400" cy="522515"/>
              <a:chOff x="4971144" y="3693884"/>
              <a:chExt cx="3200400" cy="522515"/>
            </a:xfrm>
          </p:grpSpPr>
          <p:sp>
            <p:nvSpPr>
              <p:cNvPr id="54" name="Rectangle 53"/>
              <p:cNvSpPr/>
              <p:nvPr/>
            </p:nvSpPr>
            <p:spPr bwMode="auto">
              <a:xfrm>
                <a:off x="4971144" y="3693884"/>
                <a:ext cx="3200400" cy="522515"/>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grpSp>
            <p:nvGrpSpPr>
              <p:cNvPr id="62" name="Group 43"/>
              <p:cNvGrpSpPr/>
              <p:nvPr/>
            </p:nvGrpSpPr>
            <p:grpSpPr>
              <a:xfrm>
                <a:off x="5001129" y="3732343"/>
                <a:ext cx="3088080" cy="475488"/>
                <a:chOff x="5001129" y="3659772"/>
                <a:chExt cx="3088080" cy="475488"/>
              </a:xfrm>
            </p:grpSpPr>
            <p:pic>
              <p:nvPicPr>
                <p:cNvPr id="11" name="Picture 7"/>
                <p:cNvPicPr>
                  <a:picLocks noChangeAspect="1" noChangeArrowheads="1"/>
                </p:cNvPicPr>
                <p:nvPr/>
              </p:nvPicPr>
              <p:blipFill>
                <a:blip r:embed="rId9" cstate="print"/>
                <a:srcRect/>
                <a:stretch>
                  <a:fillRect/>
                </a:stretch>
              </p:blipFill>
              <p:spPr bwMode="auto">
                <a:xfrm>
                  <a:off x="5001129" y="3659772"/>
                  <a:ext cx="592198" cy="475488"/>
                </a:xfrm>
                <a:prstGeom prst="rect">
                  <a:avLst/>
                </a:prstGeom>
                <a:noFill/>
                <a:ln w="9525">
                  <a:noFill/>
                  <a:miter lim="800000"/>
                  <a:headEnd/>
                  <a:tailEnd/>
                </a:ln>
              </p:spPr>
            </p:pic>
            <p:sp>
              <p:nvSpPr>
                <p:cNvPr id="35" name="TextBox 34"/>
                <p:cNvSpPr txBox="1"/>
                <p:nvPr/>
              </p:nvSpPr>
              <p:spPr>
                <a:xfrm>
                  <a:off x="5687094" y="3730168"/>
                  <a:ext cx="2402115" cy="307777"/>
                </a:xfrm>
                <a:prstGeom prst="rect">
                  <a:avLst/>
                </a:prstGeom>
                <a:noFill/>
                <a:ln>
                  <a:noFill/>
                </a:ln>
              </p:spPr>
              <p:txBody>
                <a:bodyPr wrap="square" rtlCol="0">
                  <a:spAutoFit/>
                </a:bodyPr>
                <a:lstStyle/>
                <a:p>
                  <a:pPr eaLnBrk="0" hangingPunct="0"/>
                  <a:r>
                    <a:rPr lang="en-US" sz="1400" b="0" dirty="0" smtClean="0">
                      <a:solidFill>
                        <a:srgbClr val="000000"/>
                      </a:solidFill>
                      <a:latin typeface="Helvetica" pitchFamily="34" charset="0"/>
                      <a:cs typeface="+mn-cs"/>
                    </a:rPr>
                    <a:t>Columbia University</a:t>
                  </a:r>
                  <a:endParaRPr lang="en-US" sz="1400" b="0" dirty="0">
                    <a:solidFill>
                      <a:srgbClr val="000000"/>
                    </a:solidFill>
                    <a:latin typeface="Helvetica" pitchFamily="34" charset="0"/>
                    <a:cs typeface="+mn-cs"/>
                  </a:endParaRPr>
                </a:p>
              </p:txBody>
            </p:sp>
          </p:grpSp>
        </p:grpSp>
      </p:grpSp>
      <p:grpSp>
        <p:nvGrpSpPr>
          <p:cNvPr id="63" name="Group 74"/>
          <p:cNvGrpSpPr/>
          <p:nvPr/>
        </p:nvGrpSpPr>
        <p:grpSpPr>
          <a:xfrm>
            <a:off x="3236688" y="3708400"/>
            <a:ext cx="2651760" cy="878114"/>
            <a:chOff x="5871030" y="4492171"/>
            <a:chExt cx="3200400" cy="878114"/>
          </a:xfrm>
        </p:grpSpPr>
        <p:sp>
          <p:nvSpPr>
            <p:cNvPr id="20" name="Content Placeholder 1"/>
            <p:cNvSpPr txBox="1">
              <a:spLocks/>
            </p:cNvSpPr>
            <p:nvPr/>
          </p:nvSpPr>
          <p:spPr bwMode="auto">
            <a:xfrm>
              <a:off x="5871030" y="5014686"/>
              <a:ext cx="3200400" cy="355599"/>
            </a:xfrm>
            <a:prstGeom prst="rect">
              <a:avLst/>
            </a:prstGeom>
            <a:solidFill>
              <a:schemeClr val="accent3"/>
            </a:solidFill>
            <a:ln w="9525">
              <a:solidFill>
                <a:schemeClr val="accent4"/>
              </a:solid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Jim </a:t>
              </a:r>
              <a:r>
                <a:rPr lang="en-US" sz="1400" b="0" kern="0" dirty="0" err="1" smtClean="0">
                  <a:solidFill>
                    <a:srgbClr val="000000"/>
                  </a:solidFill>
                  <a:latin typeface="Arial"/>
                  <a:cs typeface="+mn-cs"/>
                </a:rPr>
                <a:t>Demmel</a:t>
              </a:r>
              <a:endParaRPr lang="en-US" sz="1400" b="0" kern="0" dirty="0">
                <a:solidFill>
                  <a:srgbClr val="000000"/>
                </a:solidFill>
                <a:latin typeface="Arial"/>
                <a:cs typeface="+mn-cs"/>
              </a:endParaRPr>
            </a:p>
          </p:txBody>
        </p:sp>
        <p:grpSp>
          <p:nvGrpSpPr>
            <p:cNvPr id="64" name="Group 64"/>
            <p:cNvGrpSpPr/>
            <p:nvPr/>
          </p:nvGrpSpPr>
          <p:grpSpPr>
            <a:xfrm>
              <a:off x="5871030" y="4492171"/>
              <a:ext cx="3200400" cy="545050"/>
              <a:chOff x="5871030" y="4492171"/>
              <a:chExt cx="3200400" cy="545050"/>
            </a:xfrm>
          </p:grpSpPr>
          <p:sp>
            <p:nvSpPr>
              <p:cNvPr id="50" name="Rectangle 49"/>
              <p:cNvSpPr/>
              <p:nvPr/>
            </p:nvSpPr>
            <p:spPr bwMode="auto">
              <a:xfrm>
                <a:off x="5871030" y="4492171"/>
                <a:ext cx="3200400" cy="5225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grpSp>
            <p:nvGrpSpPr>
              <p:cNvPr id="65" name="Group 45"/>
              <p:cNvGrpSpPr/>
              <p:nvPr/>
            </p:nvGrpSpPr>
            <p:grpSpPr>
              <a:xfrm>
                <a:off x="5884627" y="4499487"/>
                <a:ext cx="3174537" cy="537734"/>
                <a:chOff x="5884627" y="4426916"/>
                <a:chExt cx="3174537" cy="537734"/>
              </a:xfrm>
            </p:grpSpPr>
            <p:pic>
              <p:nvPicPr>
                <p:cNvPr id="9" name="Picture 5"/>
                <p:cNvPicPr>
                  <a:picLocks noChangeAspect="1" noChangeArrowheads="1"/>
                </p:cNvPicPr>
                <p:nvPr/>
              </p:nvPicPr>
              <p:blipFill>
                <a:blip r:embed="rId10" cstate="print"/>
                <a:srcRect/>
                <a:stretch>
                  <a:fillRect/>
                </a:stretch>
              </p:blipFill>
              <p:spPr bwMode="auto">
                <a:xfrm>
                  <a:off x="5884627" y="4426916"/>
                  <a:ext cx="1685463" cy="521208"/>
                </a:xfrm>
                <a:prstGeom prst="rect">
                  <a:avLst/>
                </a:prstGeom>
                <a:noFill/>
                <a:ln w="9525">
                  <a:noFill/>
                  <a:miter lim="800000"/>
                  <a:headEnd/>
                  <a:tailEnd/>
                </a:ln>
              </p:spPr>
            </p:pic>
            <p:sp>
              <p:nvSpPr>
                <p:cNvPr id="36" name="TextBox 35"/>
                <p:cNvSpPr txBox="1"/>
                <p:nvPr/>
              </p:nvSpPr>
              <p:spPr>
                <a:xfrm>
                  <a:off x="7586702" y="4441430"/>
                  <a:ext cx="1472462" cy="523220"/>
                </a:xfrm>
                <a:prstGeom prst="rect">
                  <a:avLst/>
                </a:prstGeom>
                <a:solidFill>
                  <a:schemeClr val="accent1">
                    <a:lumMod val="75000"/>
                  </a:schemeClr>
                </a:solidFill>
                <a:ln>
                  <a:noFill/>
                </a:ln>
              </p:spPr>
              <p:txBody>
                <a:bodyPr wrap="square" rtlCol="0">
                  <a:spAutoFit/>
                </a:bodyPr>
                <a:lstStyle/>
                <a:p>
                  <a:pPr eaLnBrk="0" hangingPunct="0"/>
                  <a:r>
                    <a:rPr lang="en-US" sz="1400" b="0" dirty="0" smtClean="0">
                      <a:solidFill>
                        <a:srgbClr val="000000"/>
                      </a:solidFill>
                      <a:latin typeface="Helvetica" pitchFamily="34" charset="0"/>
                      <a:cs typeface="+mn-cs"/>
                    </a:rPr>
                    <a:t>Berkeley </a:t>
                  </a:r>
                  <a:br>
                    <a:rPr lang="en-US" sz="1400" b="0" dirty="0" smtClean="0">
                      <a:solidFill>
                        <a:srgbClr val="000000"/>
                      </a:solidFill>
                      <a:latin typeface="Helvetica" pitchFamily="34" charset="0"/>
                      <a:cs typeface="+mn-cs"/>
                    </a:rPr>
                  </a:br>
                  <a:r>
                    <a:rPr lang="en-US" sz="1400" b="0" dirty="0" smtClean="0">
                      <a:solidFill>
                        <a:srgbClr val="000000"/>
                      </a:solidFill>
                      <a:latin typeface="Helvetica" pitchFamily="34" charset="0"/>
                      <a:cs typeface="+mn-cs"/>
                    </a:rPr>
                    <a:t>University</a:t>
                  </a:r>
                </a:p>
              </p:txBody>
            </p:sp>
          </p:grpSp>
        </p:grpSp>
      </p:grpSp>
      <p:grpSp>
        <p:nvGrpSpPr>
          <p:cNvPr id="66" name="Group 73"/>
          <p:cNvGrpSpPr/>
          <p:nvPr/>
        </p:nvGrpSpPr>
        <p:grpSpPr>
          <a:xfrm>
            <a:off x="3222173" y="4651837"/>
            <a:ext cx="2651760" cy="820054"/>
            <a:chOff x="3650344" y="5014684"/>
            <a:chExt cx="3200400" cy="820054"/>
          </a:xfrm>
        </p:grpSpPr>
        <p:sp>
          <p:nvSpPr>
            <p:cNvPr id="21" name="Content Placeholder 1"/>
            <p:cNvSpPr txBox="1">
              <a:spLocks/>
            </p:cNvSpPr>
            <p:nvPr/>
          </p:nvSpPr>
          <p:spPr bwMode="auto">
            <a:xfrm>
              <a:off x="3650344" y="5529943"/>
              <a:ext cx="3200400" cy="304795"/>
            </a:xfrm>
            <a:prstGeom prst="rect">
              <a:avLst/>
            </a:prstGeom>
            <a:solidFill>
              <a:schemeClr val="accent3"/>
            </a:solidFill>
            <a:ln w="9525">
              <a:solidFill>
                <a:schemeClr val="accent4"/>
              </a:solid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Carl Ollivier-Gooch</a:t>
              </a:r>
              <a:endParaRPr lang="en-US" sz="1400" b="0" kern="0" dirty="0">
                <a:solidFill>
                  <a:srgbClr val="000000"/>
                </a:solidFill>
                <a:latin typeface="Arial"/>
                <a:cs typeface="+mn-cs"/>
              </a:endParaRPr>
            </a:p>
          </p:txBody>
        </p:sp>
        <p:grpSp>
          <p:nvGrpSpPr>
            <p:cNvPr id="67" name="Group 66"/>
            <p:cNvGrpSpPr/>
            <p:nvPr/>
          </p:nvGrpSpPr>
          <p:grpSpPr>
            <a:xfrm>
              <a:off x="3650344" y="5014684"/>
              <a:ext cx="3200400" cy="535271"/>
              <a:chOff x="3650344" y="5014684"/>
              <a:chExt cx="3200400" cy="535271"/>
            </a:xfrm>
          </p:grpSpPr>
          <p:sp>
            <p:nvSpPr>
              <p:cNvPr id="56" name="Rectangle 55"/>
              <p:cNvSpPr/>
              <p:nvPr/>
            </p:nvSpPr>
            <p:spPr bwMode="auto">
              <a:xfrm>
                <a:off x="3650344" y="5014684"/>
                <a:ext cx="3200400" cy="522515"/>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grpSp>
            <p:nvGrpSpPr>
              <p:cNvPr id="68" name="Group 47"/>
              <p:cNvGrpSpPr/>
              <p:nvPr/>
            </p:nvGrpSpPr>
            <p:grpSpPr>
              <a:xfrm>
                <a:off x="3684866" y="5026735"/>
                <a:ext cx="2476448" cy="523220"/>
                <a:chOff x="3684866" y="4954164"/>
                <a:chExt cx="2476448" cy="523220"/>
              </a:xfrm>
            </p:grpSpPr>
            <p:pic>
              <p:nvPicPr>
                <p:cNvPr id="28" name="Picture 27" descr="UBC_cropped_logo.png"/>
                <p:cNvPicPr>
                  <a:picLocks noChangeAspect="1"/>
                </p:cNvPicPr>
                <p:nvPr/>
              </p:nvPicPr>
              <p:blipFill>
                <a:blip r:embed="rId11" cstate="print"/>
                <a:stretch>
                  <a:fillRect/>
                </a:stretch>
              </p:blipFill>
              <p:spPr>
                <a:xfrm>
                  <a:off x="3684866" y="4954164"/>
                  <a:ext cx="465364" cy="521208"/>
                </a:xfrm>
                <a:prstGeom prst="rect">
                  <a:avLst/>
                </a:prstGeom>
                <a:ln>
                  <a:noFill/>
                </a:ln>
              </p:spPr>
            </p:pic>
            <p:sp>
              <p:nvSpPr>
                <p:cNvPr id="38" name="TextBox 37"/>
                <p:cNvSpPr txBox="1"/>
                <p:nvPr/>
              </p:nvSpPr>
              <p:spPr>
                <a:xfrm>
                  <a:off x="4281711" y="4954164"/>
                  <a:ext cx="1879603" cy="523220"/>
                </a:xfrm>
                <a:prstGeom prst="rect">
                  <a:avLst/>
                </a:prstGeom>
                <a:noFill/>
                <a:ln>
                  <a:noFill/>
                </a:ln>
              </p:spPr>
              <p:txBody>
                <a:bodyPr wrap="square" rtlCol="0">
                  <a:spAutoFit/>
                </a:bodyPr>
                <a:lstStyle/>
                <a:p>
                  <a:pPr eaLnBrk="0" hangingPunct="0"/>
                  <a:r>
                    <a:rPr lang="en-US" sz="1400" b="0" dirty="0" smtClean="0">
                      <a:solidFill>
                        <a:srgbClr val="000000"/>
                      </a:solidFill>
                      <a:latin typeface="Helvetica" pitchFamily="34" charset="0"/>
                      <a:cs typeface="+mn-cs"/>
                    </a:rPr>
                    <a:t>University of British Columbia</a:t>
                  </a:r>
                </a:p>
              </p:txBody>
            </p:sp>
          </p:grpSp>
        </p:grpSp>
      </p:grpSp>
      <p:grpSp>
        <p:nvGrpSpPr>
          <p:cNvPr id="69" name="Group 79"/>
          <p:cNvGrpSpPr/>
          <p:nvPr/>
        </p:nvGrpSpPr>
        <p:grpSpPr>
          <a:xfrm>
            <a:off x="6204858" y="4412335"/>
            <a:ext cx="2651760" cy="827321"/>
            <a:chOff x="6204858" y="4296223"/>
            <a:chExt cx="2651760" cy="827321"/>
          </a:xfrm>
        </p:grpSpPr>
        <p:grpSp>
          <p:nvGrpSpPr>
            <p:cNvPr id="70" name="Group 75"/>
            <p:cNvGrpSpPr/>
            <p:nvPr/>
          </p:nvGrpSpPr>
          <p:grpSpPr>
            <a:xfrm>
              <a:off x="6204858" y="4296223"/>
              <a:ext cx="2651760" cy="827321"/>
              <a:chOff x="6749143" y="5529937"/>
              <a:chExt cx="3200400" cy="827321"/>
            </a:xfrm>
          </p:grpSpPr>
          <p:sp>
            <p:nvSpPr>
              <p:cNvPr id="19" name="Content Placeholder 1"/>
              <p:cNvSpPr txBox="1">
                <a:spLocks/>
              </p:cNvSpPr>
              <p:nvPr/>
            </p:nvSpPr>
            <p:spPr bwMode="auto">
              <a:xfrm>
                <a:off x="6749143" y="6052454"/>
                <a:ext cx="3200400" cy="304804"/>
              </a:xfrm>
              <a:prstGeom prst="rect">
                <a:avLst/>
              </a:prstGeom>
              <a:solidFill>
                <a:schemeClr val="accent3"/>
              </a:solidFill>
              <a:ln w="9525">
                <a:solidFill>
                  <a:schemeClr val="accent4"/>
                </a:solid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124A91"/>
                  </a:buClr>
                  <a:buFont typeface="Wingdings" pitchFamily="2" charset="2"/>
                  <a:buNone/>
                  <a:defRPr/>
                </a:pPr>
                <a:r>
                  <a:rPr lang="en-US" sz="1400" b="0" kern="0" dirty="0" smtClean="0">
                    <a:solidFill>
                      <a:srgbClr val="000000"/>
                    </a:solidFill>
                    <a:latin typeface="Arial"/>
                    <a:cs typeface="+mn-cs"/>
                  </a:rPr>
                  <a:t>Dan Reynolds</a:t>
                </a:r>
                <a:endParaRPr lang="en-US" sz="1400" b="0" kern="0" dirty="0">
                  <a:solidFill>
                    <a:srgbClr val="000000"/>
                  </a:solidFill>
                  <a:latin typeface="Arial"/>
                  <a:cs typeface="+mn-cs"/>
                </a:endParaRPr>
              </a:p>
            </p:txBody>
          </p:sp>
          <p:grpSp>
            <p:nvGrpSpPr>
              <p:cNvPr id="71" name="Group 65"/>
              <p:cNvGrpSpPr/>
              <p:nvPr/>
            </p:nvGrpSpPr>
            <p:grpSpPr>
              <a:xfrm>
                <a:off x="6749143" y="5529937"/>
                <a:ext cx="3200400" cy="523220"/>
                <a:chOff x="6749143" y="5254171"/>
                <a:chExt cx="3200400" cy="523220"/>
              </a:xfrm>
            </p:grpSpPr>
            <p:sp>
              <p:nvSpPr>
                <p:cNvPr id="49" name="Rectangle 48"/>
                <p:cNvSpPr/>
                <p:nvPr/>
              </p:nvSpPr>
              <p:spPr bwMode="auto">
                <a:xfrm>
                  <a:off x="6749143" y="5254171"/>
                  <a:ext cx="3200400" cy="522515"/>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0" smtClean="0">
                    <a:solidFill>
                      <a:srgbClr val="000000"/>
                    </a:solidFill>
                    <a:latin typeface="Helvetica" pitchFamily="48" charset="0"/>
                    <a:cs typeface="+mn-cs"/>
                  </a:endParaRPr>
                </a:p>
              </p:txBody>
            </p:sp>
            <p:sp>
              <p:nvSpPr>
                <p:cNvPr id="37" name="TextBox 36"/>
                <p:cNvSpPr txBox="1"/>
                <p:nvPr/>
              </p:nvSpPr>
              <p:spPr>
                <a:xfrm>
                  <a:off x="7502640" y="5254171"/>
                  <a:ext cx="2408364" cy="523220"/>
                </a:xfrm>
                <a:prstGeom prst="rect">
                  <a:avLst/>
                </a:prstGeom>
                <a:noFill/>
                <a:ln>
                  <a:noFill/>
                </a:ln>
              </p:spPr>
              <p:txBody>
                <a:bodyPr wrap="square" rtlCol="0">
                  <a:spAutoFit/>
                </a:bodyPr>
                <a:lstStyle/>
                <a:p>
                  <a:pPr eaLnBrk="0" hangingPunct="0"/>
                  <a:r>
                    <a:rPr lang="en-US" sz="1400" b="0" dirty="0" smtClean="0">
                      <a:solidFill>
                        <a:srgbClr val="000000"/>
                      </a:solidFill>
                      <a:latin typeface="Helvetica" pitchFamily="34" charset="0"/>
                      <a:cs typeface="+mn-cs"/>
                    </a:rPr>
                    <a:t>Southern Methodist University</a:t>
                  </a:r>
                </a:p>
              </p:txBody>
            </p:sp>
          </p:grpSp>
        </p:grpSp>
        <p:pic>
          <p:nvPicPr>
            <p:cNvPr id="79" name="Picture 78" descr="SMU_cropped_logo.gif"/>
            <p:cNvPicPr>
              <a:picLocks noChangeAspect="1"/>
            </p:cNvPicPr>
            <p:nvPr/>
          </p:nvPicPr>
          <p:blipFill>
            <a:blip r:embed="rId12" cstate="print"/>
            <a:stretch>
              <a:fillRect/>
            </a:stretch>
          </p:blipFill>
          <p:spPr>
            <a:xfrm>
              <a:off x="6233885" y="4330700"/>
              <a:ext cx="518715" cy="475488"/>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5410200" y="1905000"/>
            <a:ext cx="1981200" cy="2514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581400" y="1905000"/>
            <a:ext cx="1860062" cy="2514600"/>
          </a:xfrm>
          <a:prstGeom prst="rect">
            <a:avLst/>
          </a:prstGeom>
          <a:noFill/>
          <a:ln w="9525">
            <a:noFill/>
            <a:miter lim="800000"/>
            <a:headEnd/>
            <a:tailEnd/>
          </a:ln>
        </p:spPr>
      </p:pic>
      <p:sp>
        <p:nvSpPr>
          <p:cNvPr id="2" name="Rectangle 2"/>
          <p:cNvSpPr txBox="1">
            <a:spLocks noChangeArrowheads="1"/>
          </p:cNvSpPr>
          <p:nvPr/>
        </p:nvSpPr>
        <p:spPr>
          <a:xfrm>
            <a:off x="0" y="533400"/>
            <a:ext cx="9144000" cy="914399"/>
          </a:xfrm>
          <a:prstGeom prst="rect">
            <a:avLst/>
          </a:prstGeom>
          <a:solidFill>
            <a:srgbClr val="002060"/>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rgbClr val="FFC000"/>
                </a:solidFill>
                <a:latin typeface="+mj-lt"/>
                <a:ea typeface="+mj-ea"/>
                <a:cs typeface="+mj-cs"/>
              </a:rPr>
              <a:t>Participants and Themes</a:t>
            </a:r>
            <a:endParaRPr kumimoji="0" lang="en-US" sz="4000" b="1" i="0" u="none" strike="noStrike" kern="0" cap="none" spc="0" normalizeH="0" baseline="0" noProof="0" dirty="0" smtClean="0">
              <a:ln>
                <a:noFill/>
              </a:ln>
              <a:solidFill>
                <a:srgbClr val="FFC000"/>
              </a:solidFill>
              <a:effectLst/>
              <a:uLnTx/>
              <a:uFillTx/>
              <a:latin typeface="+mj-lt"/>
              <a:ea typeface="+mj-ea"/>
              <a:cs typeface="+mj-cs"/>
            </a:endParaRPr>
          </a:p>
        </p:txBody>
      </p:sp>
      <p:pic>
        <p:nvPicPr>
          <p:cNvPr id="3" name="Picture 2"/>
          <p:cNvPicPr>
            <a:picLocks noChangeAspect="1" noChangeArrowheads="1"/>
          </p:cNvPicPr>
          <p:nvPr/>
        </p:nvPicPr>
        <p:blipFill>
          <a:blip r:embed="rId4" cstate="print"/>
          <a:srcRect t="2513" b="2437"/>
          <a:stretch>
            <a:fillRect/>
          </a:stretch>
        </p:blipFill>
        <p:spPr bwMode="auto">
          <a:xfrm>
            <a:off x="0" y="1905000"/>
            <a:ext cx="1828800" cy="2547257"/>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1828800" y="1905000"/>
            <a:ext cx="1854147" cy="2514600"/>
          </a:xfrm>
          <a:prstGeom prst="rect">
            <a:avLst/>
          </a:prstGeom>
          <a:noFill/>
          <a:ln w="9525">
            <a:noFill/>
            <a:miter lim="800000"/>
            <a:headEnd/>
            <a:tailEnd/>
          </a:ln>
        </p:spPr>
      </p:pic>
      <p:pic>
        <p:nvPicPr>
          <p:cNvPr id="7" name="Picture 2"/>
          <p:cNvPicPr>
            <a:picLocks noChangeAspect="1" noChangeArrowheads="1"/>
          </p:cNvPicPr>
          <p:nvPr/>
        </p:nvPicPr>
        <p:blipFill>
          <a:blip r:embed="rId6" cstate="print"/>
          <a:srcRect l="10714"/>
          <a:stretch>
            <a:fillRect/>
          </a:stretch>
        </p:blipFill>
        <p:spPr bwMode="auto">
          <a:xfrm>
            <a:off x="7315200" y="1905000"/>
            <a:ext cx="1828800" cy="2514600"/>
          </a:xfrm>
          <a:prstGeom prst="rect">
            <a:avLst/>
          </a:prstGeom>
          <a:noFill/>
          <a:ln w="9525">
            <a:noFill/>
            <a:miter lim="800000"/>
            <a:headEnd/>
            <a:tailEnd/>
          </a:ln>
        </p:spPr>
      </p:pic>
      <p:sp>
        <p:nvSpPr>
          <p:cNvPr id="9" name="TextBox 8"/>
          <p:cNvSpPr txBox="1"/>
          <p:nvPr/>
        </p:nvSpPr>
        <p:spPr>
          <a:xfrm>
            <a:off x="0" y="4419600"/>
            <a:ext cx="9144000" cy="2554545"/>
          </a:xfrm>
          <a:prstGeom prst="rect">
            <a:avLst/>
          </a:prstGeom>
          <a:solidFill>
            <a:schemeClr val="bg1"/>
          </a:solidFill>
        </p:spPr>
        <p:txBody>
          <a:bodyPr wrap="square" rtlCol="0">
            <a:spAutoFit/>
          </a:bodyPr>
          <a:lstStyle/>
          <a:p>
            <a:r>
              <a:rPr lang="en-US" sz="3200" dirty="0" smtClean="0">
                <a:solidFill>
                  <a:srgbClr val="000066"/>
                </a:solidFill>
              </a:rPr>
              <a:t>Performance </a:t>
            </a:r>
          </a:p>
          <a:p>
            <a:pPr lvl="1"/>
            <a:r>
              <a:rPr lang="en-US" sz="2400" dirty="0" smtClean="0"/>
              <a:t>	Quality   	Parallel Scaling 		Efficiency</a:t>
            </a:r>
          </a:p>
          <a:p>
            <a:pPr lvl="1"/>
            <a:r>
              <a:rPr lang="en-US" sz="2400" dirty="0" smtClean="0"/>
              <a:t>		Productivity 	Reliability</a:t>
            </a:r>
          </a:p>
          <a:p>
            <a:pPr lvl="1"/>
            <a:endParaRPr lang="en-US" sz="2400" dirty="0" smtClean="0"/>
          </a:p>
          <a:p>
            <a:endParaRPr lang="en-US" dirty="0" smtClean="0"/>
          </a:p>
          <a:p>
            <a:r>
              <a:rPr lang="en-US" dirty="0" smtClean="0"/>
              <a:t> </a:t>
            </a:r>
            <a:r>
              <a:rPr lang="en-US" sz="2000" dirty="0" smtClean="0"/>
              <a:t>Applications   </a:t>
            </a:r>
            <a:r>
              <a:rPr lang="en-US" sz="2000" dirty="0" smtClean="0">
                <a:solidFill>
                  <a:srgbClr val="C00000"/>
                </a:solidFill>
              </a:rPr>
              <a:t>     Algorithms        Data                            </a:t>
            </a:r>
            <a:r>
              <a:rPr lang="en-US" sz="2000" dirty="0" smtClean="0"/>
              <a:t> </a:t>
            </a:r>
            <a:r>
              <a:rPr lang="en-US" sz="2000" dirty="0" smtClean="0"/>
              <a:t>Architecture</a:t>
            </a:r>
          </a:p>
          <a:p>
            <a:endParaRPr lang="en-US" sz="2000" dirty="0"/>
          </a:p>
        </p:txBody>
      </p:sp>
      <p:sp>
        <p:nvSpPr>
          <p:cNvPr id="10" name="TextBox 9"/>
          <p:cNvSpPr txBox="1"/>
          <p:nvPr/>
        </p:nvSpPr>
        <p:spPr>
          <a:xfrm>
            <a:off x="0" y="1447800"/>
            <a:ext cx="1653017" cy="369332"/>
          </a:xfrm>
          <a:prstGeom prst="rect">
            <a:avLst/>
          </a:prstGeom>
          <a:noFill/>
        </p:spPr>
        <p:txBody>
          <a:bodyPr wrap="none" rtlCol="0">
            <a:spAutoFit/>
          </a:bodyPr>
          <a:lstStyle/>
          <a:p>
            <a:r>
              <a:rPr lang="en-US" sz="1800" b="0" dirty="0" smtClean="0"/>
              <a:t>Edmond Chow</a:t>
            </a:r>
            <a:endParaRPr lang="en-US" sz="1800" b="0" dirty="0"/>
          </a:p>
        </p:txBody>
      </p:sp>
      <p:sp>
        <p:nvSpPr>
          <p:cNvPr id="11" name="TextBox 10"/>
          <p:cNvSpPr txBox="1"/>
          <p:nvPr/>
        </p:nvSpPr>
        <p:spPr>
          <a:xfrm>
            <a:off x="1905000" y="1447800"/>
            <a:ext cx="1280543" cy="400110"/>
          </a:xfrm>
          <a:prstGeom prst="rect">
            <a:avLst/>
          </a:prstGeom>
          <a:noFill/>
        </p:spPr>
        <p:txBody>
          <a:bodyPr wrap="none" rtlCol="0">
            <a:spAutoFit/>
          </a:bodyPr>
          <a:lstStyle/>
          <a:p>
            <a:r>
              <a:rPr lang="en-US" sz="2000" b="0" dirty="0" smtClean="0"/>
              <a:t>Bill </a:t>
            </a:r>
            <a:r>
              <a:rPr lang="en-US" sz="2000" b="0" dirty="0" err="1" smtClean="0"/>
              <a:t>Gropp</a:t>
            </a:r>
            <a:endParaRPr lang="en-US" sz="2000" b="0" dirty="0"/>
          </a:p>
        </p:txBody>
      </p:sp>
      <p:sp>
        <p:nvSpPr>
          <p:cNvPr id="12" name="TextBox 11"/>
          <p:cNvSpPr txBox="1"/>
          <p:nvPr/>
        </p:nvSpPr>
        <p:spPr>
          <a:xfrm>
            <a:off x="3733800" y="1447800"/>
            <a:ext cx="1346844" cy="369332"/>
          </a:xfrm>
          <a:prstGeom prst="rect">
            <a:avLst/>
          </a:prstGeom>
          <a:noFill/>
        </p:spPr>
        <p:txBody>
          <a:bodyPr wrap="none" rtlCol="0">
            <a:spAutoFit/>
          </a:bodyPr>
          <a:lstStyle/>
          <a:p>
            <a:r>
              <a:rPr lang="en-US" sz="1800" b="0" dirty="0" err="1" smtClean="0"/>
              <a:t>Esmond</a:t>
            </a:r>
            <a:r>
              <a:rPr lang="en-US" sz="1800" b="0" dirty="0" smtClean="0"/>
              <a:t> Ng</a:t>
            </a:r>
            <a:endParaRPr lang="en-US" sz="1800" b="0" dirty="0"/>
          </a:p>
        </p:txBody>
      </p:sp>
      <p:sp>
        <p:nvSpPr>
          <p:cNvPr id="13" name="TextBox 12"/>
          <p:cNvSpPr txBox="1"/>
          <p:nvPr/>
        </p:nvSpPr>
        <p:spPr>
          <a:xfrm>
            <a:off x="5410200" y="1447800"/>
            <a:ext cx="1347164" cy="369332"/>
          </a:xfrm>
          <a:prstGeom prst="rect">
            <a:avLst/>
          </a:prstGeom>
          <a:noFill/>
        </p:spPr>
        <p:txBody>
          <a:bodyPr wrap="none" rtlCol="0">
            <a:spAutoFit/>
          </a:bodyPr>
          <a:lstStyle/>
          <a:p>
            <a:r>
              <a:rPr lang="en-US" sz="1800" b="0" dirty="0" err="1" smtClean="0"/>
              <a:t>Abani</a:t>
            </a:r>
            <a:r>
              <a:rPr lang="en-US" sz="1800" b="0" dirty="0" smtClean="0"/>
              <a:t> </a:t>
            </a:r>
            <a:r>
              <a:rPr lang="en-US" sz="1800" b="0" dirty="0" err="1" smtClean="0"/>
              <a:t>Patra</a:t>
            </a:r>
            <a:endParaRPr lang="en-US" sz="1800" b="0" dirty="0"/>
          </a:p>
        </p:txBody>
      </p:sp>
      <p:sp>
        <p:nvSpPr>
          <p:cNvPr id="14" name="TextBox 13"/>
          <p:cNvSpPr txBox="1"/>
          <p:nvPr/>
        </p:nvSpPr>
        <p:spPr>
          <a:xfrm>
            <a:off x="7199813" y="1447800"/>
            <a:ext cx="1944187" cy="369332"/>
          </a:xfrm>
          <a:prstGeom prst="rect">
            <a:avLst/>
          </a:prstGeom>
          <a:noFill/>
        </p:spPr>
        <p:txBody>
          <a:bodyPr wrap="none" rtlCol="0">
            <a:spAutoFit/>
          </a:bodyPr>
          <a:lstStyle/>
          <a:p>
            <a:r>
              <a:rPr lang="en-US" sz="1800" b="0" dirty="0" err="1" smtClean="0"/>
              <a:t>Padma</a:t>
            </a:r>
            <a:r>
              <a:rPr lang="en-US" sz="1800" b="0" dirty="0" smtClean="0"/>
              <a:t> </a:t>
            </a:r>
            <a:r>
              <a:rPr lang="en-US" sz="1800" b="0" dirty="0" err="1" smtClean="0"/>
              <a:t>Raghavan</a:t>
            </a:r>
            <a:endParaRPr lang="en-US" sz="1800" b="0" dirty="0"/>
          </a:p>
        </p:txBody>
      </p:sp>
      <p:sp>
        <p:nvSpPr>
          <p:cNvPr id="15" name="Left-Right Arrow 14"/>
          <p:cNvSpPr/>
          <p:nvPr/>
        </p:nvSpPr>
        <p:spPr bwMode="auto">
          <a:xfrm>
            <a:off x="152400" y="6096000"/>
            <a:ext cx="8458200" cy="76200"/>
          </a:xfrm>
          <a:prstGeom prst="leftRight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6" name="6-Point Star 15"/>
          <p:cNvSpPr/>
          <p:nvPr/>
        </p:nvSpPr>
        <p:spPr bwMode="auto">
          <a:xfrm>
            <a:off x="0" y="5562600"/>
            <a:ext cx="914400" cy="914400"/>
          </a:xfrm>
          <a:prstGeom prst="star6">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7" name="6-Point Star 16"/>
          <p:cNvSpPr/>
          <p:nvPr/>
        </p:nvSpPr>
        <p:spPr bwMode="auto">
          <a:xfrm>
            <a:off x="3352800" y="5562600"/>
            <a:ext cx="990600" cy="990600"/>
          </a:xfrm>
          <a:prstGeom prst="star6">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8" name="6-Point Star 17"/>
          <p:cNvSpPr/>
          <p:nvPr/>
        </p:nvSpPr>
        <p:spPr bwMode="auto">
          <a:xfrm>
            <a:off x="8001000" y="5562600"/>
            <a:ext cx="914400" cy="914400"/>
          </a:xfrm>
          <a:prstGeom prst="star6">
            <a:avLst/>
          </a:prstGeom>
          <a:gradFill>
            <a:gsLst>
              <a:gs pos="0">
                <a:srgbClr val="000000"/>
              </a:gs>
              <a:gs pos="39999">
                <a:srgbClr val="0A128C"/>
              </a:gs>
              <a:gs pos="70000">
                <a:srgbClr val="181CC7"/>
              </a:gs>
              <a:gs pos="88000">
                <a:srgbClr val="7005D4"/>
              </a:gs>
              <a:gs pos="100000">
                <a:srgbClr val="8C3D91"/>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9" name="TextBox 18"/>
          <p:cNvSpPr txBox="1"/>
          <p:nvPr/>
        </p:nvSpPr>
        <p:spPr>
          <a:xfrm>
            <a:off x="3733800" y="5715000"/>
            <a:ext cx="1822935" cy="523220"/>
          </a:xfrm>
          <a:prstGeom prst="rect">
            <a:avLst/>
          </a:prstGeom>
          <a:noFill/>
        </p:spPr>
        <p:txBody>
          <a:bodyPr wrap="none" rtlCol="0">
            <a:spAutoFit/>
          </a:bodyPr>
          <a:lstStyle/>
          <a:p>
            <a:r>
              <a:rPr lang="en-US" sz="2800" dirty="0" smtClean="0">
                <a:solidFill>
                  <a:srgbClr val="C00000"/>
                </a:solidFill>
              </a:rPr>
              <a:t>Software</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9">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3" y="304800"/>
            <a:ext cx="9143999" cy="1447800"/>
          </a:xfrm>
          <a:solidFill>
            <a:srgbClr val="000066"/>
          </a:solidFill>
        </p:spPr>
        <p:txBody>
          <a:bodyPr/>
          <a:lstStyle/>
          <a:p>
            <a:r>
              <a:rPr lang="en-US" dirty="0" smtClean="0">
                <a:solidFill>
                  <a:srgbClr val="FFC000"/>
                </a:solidFill>
              </a:rPr>
              <a:t>Extreme Computing and</a:t>
            </a:r>
            <a:br>
              <a:rPr lang="en-US" dirty="0" smtClean="0">
                <a:solidFill>
                  <a:srgbClr val="FFC000"/>
                </a:solidFill>
              </a:rPr>
            </a:br>
            <a:r>
              <a:rPr lang="en-US" dirty="0" smtClean="0">
                <a:solidFill>
                  <a:srgbClr val="FFC000"/>
                </a:solidFill>
              </a:rPr>
              <a:t>Applications </a:t>
            </a:r>
            <a:endParaRPr lang="en-US" dirty="0">
              <a:solidFill>
                <a:srgbClr val="FFC000"/>
              </a:solidFill>
            </a:endParaRPr>
          </a:p>
        </p:txBody>
      </p:sp>
      <p:sp>
        <p:nvSpPr>
          <p:cNvPr id="3" name="Subtitle 2"/>
          <p:cNvSpPr>
            <a:spLocks noGrp="1"/>
          </p:cNvSpPr>
          <p:nvPr>
            <p:ph type="subTitle" sz="quarter" idx="1"/>
          </p:nvPr>
        </p:nvSpPr>
        <p:spPr>
          <a:xfrm>
            <a:off x="228600" y="1752600"/>
            <a:ext cx="8915400" cy="2514600"/>
          </a:xfrm>
        </p:spPr>
        <p:txBody>
          <a:bodyPr/>
          <a:lstStyle/>
          <a:p>
            <a:r>
              <a:rPr lang="en-US" b="1" dirty="0" err="1" smtClean="0">
                <a:solidFill>
                  <a:srgbClr val="000066"/>
                </a:solidFill>
              </a:rPr>
              <a:t>Abani</a:t>
            </a:r>
            <a:r>
              <a:rPr lang="en-US" b="1" dirty="0" smtClean="0">
                <a:solidFill>
                  <a:srgbClr val="000066"/>
                </a:solidFill>
              </a:rPr>
              <a:t> </a:t>
            </a:r>
            <a:r>
              <a:rPr lang="en-US" b="1" dirty="0" err="1" smtClean="0">
                <a:solidFill>
                  <a:srgbClr val="000066"/>
                </a:solidFill>
              </a:rPr>
              <a:t>Patra</a:t>
            </a:r>
            <a:r>
              <a:rPr lang="en-US" b="1" dirty="0" smtClean="0">
                <a:solidFill>
                  <a:srgbClr val="000066"/>
                </a:solidFill>
              </a:rPr>
              <a:t> </a:t>
            </a:r>
          </a:p>
          <a:p>
            <a:r>
              <a:rPr lang="en-US" sz="2800" dirty="0" smtClean="0"/>
              <a:t>Professor of Mechanical &amp; Aerospace Engineering</a:t>
            </a:r>
          </a:p>
          <a:p>
            <a:r>
              <a:rPr lang="en-US" sz="2800" b="1" dirty="0" smtClean="0">
                <a:solidFill>
                  <a:srgbClr val="000066"/>
                </a:solidFill>
              </a:rPr>
              <a:t>University at Buffalo,  SUNY</a:t>
            </a:r>
          </a:p>
        </p:txBody>
      </p:sp>
      <p:sp>
        <p:nvSpPr>
          <p:cNvPr id="6" name="Rectangle 5"/>
          <p:cNvSpPr/>
          <p:nvPr/>
        </p:nvSpPr>
        <p:spPr>
          <a:xfrm>
            <a:off x="0" y="4114800"/>
            <a:ext cx="5105400" cy="2677656"/>
          </a:xfrm>
          <a:prstGeom prst="rect">
            <a:avLst/>
          </a:prstGeom>
        </p:spPr>
        <p:txBody>
          <a:bodyPr wrap="square">
            <a:spAutoFit/>
          </a:bodyPr>
          <a:lstStyle/>
          <a:p>
            <a:r>
              <a:rPr lang="en-US" sz="2400" dirty="0" smtClean="0">
                <a:solidFill>
                  <a:srgbClr val="002060"/>
                </a:solidFill>
              </a:rPr>
              <a:t>Geophysical Mass Flow Group, SUNY</a:t>
            </a:r>
          </a:p>
          <a:p>
            <a:r>
              <a:rPr lang="en-US" sz="2400" dirty="0" smtClean="0">
                <a:solidFill>
                  <a:schemeClr val="accent4"/>
                </a:solidFill>
              </a:rPr>
              <a:t>NSF Office of Cyberinfrastructure, Program Director 2007-2010 </a:t>
            </a:r>
          </a:p>
          <a:p>
            <a:endParaRPr lang="en-US" sz="2400" dirty="0" smtClean="0">
              <a:solidFill>
                <a:schemeClr val="accent4"/>
              </a:solidFill>
            </a:endParaRPr>
          </a:p>
          <a:p>
            <a:r>
              <a:rPr lang="en-US" sz="2400" dirty="0" smtClean="0">
                <a:solidFill>
                  <a:srgbClr val="002060"/>
                </a:solidFill>
              </a:rPr>
              <a:t>abani@eng.buffalo.edu</a:t>
            </a:r>
          </a:p>
        </p:txBody>
      </p:sp>
      <p:pic>
        <p:nvPicPr>
          <p:cNvPr id="44033" name="Picture 1"/>
          <p:cNvPicPr>
            <a:picLocks noChangeAspect="1" noChangeArrowheads="1"/>
          </p:cNvPicPr>
          <p:nvPr/>
        </p:nvPicPr>
        <p:blipFill>
          <a:blip r:embed="rId2" cstate="print"/>
          <a:srcRect/>
          <a:stretch>
            <a:fillRect/>
          </a:stretch>
        </p:blipFill>
        <p:spPr bwMode="auto">
          <a:xfrm>
            <a:off x="5638800" y="3352800"/>
            <a:ext cx="332432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228600"/>
            <a:ext cx="8458200" cy="1143000"/>
          </a:xfrm>
          <a:solidFill>
            <a:srgbClr val="FFFF00"/>
          </a:solidFill>
        </p:spPr>
        <p:txBody>
          <a:bodyPr>
            <a:normAutofit fontScale="90000"/>
          </a:bodyPr>
          <a:lstStyle/>
          <a:p>
            <a:r>
              <a:rPr lang="en-US" b="1" dirty="0" smtClean="0">
                <a:latin typeface="Tahoma" pitchFamily="34" charset="0"/>
                <a:ea typeface="Tahoma" pitchFamily="34" charset="0"/>
                <a:cs typeface="Tahoma" pitchFamily="34" charset="0"/>
              </a:rPr>
              <a:t>Applications at Extreme Scale</a:t>
            </a:r>
            <a:endParaRPr lang="en-US" b="1" dirty="0">
              <a:latin typeface="Tahoma" pitchFamily="34" charset="0"/>
              <a:ea typeface="Tahoma" pitchFamily="34" charset="0"/>
              <a:cs typeface="Tahoma" pitchFamily="34" charset="0"/>
            </a:endParaRPr>
          </a:p>
        </p:txBody>
      </p:sp>
      <p:sp>
        <p:nvSpPr>
          <p:cNvPr id="9" name="Vertical Text Placeholder 8"/>
          <p:cNvSpPr>
            <a:spLocks noGrp="1"/>
          </p:cNvSpPr>
          <p:nvPr>
            <p:ph type="body" orient="vert" idx="1"/>
          </p:nvPr>
        </p:nvSpPr>
        <p:spPr>
          <a:xfrm rot="16200000">
            <a:off x="-800100" y="2400300"/>
            <a:ext cx="10972800" cy="8915400"/>
          </a:xfrm>
        </p:spPr>
        <p:txBody>
          <a:bodyPr>
            <a:normAutofit/>
          </a:bodyPr>
          <a:lstStyle/>
          <a:p>
            <a:pPr>
              <a:buFont typeface="Wingdings" pitchFamily="2" charset="2"/>
              <a:buChar char="Ø"/>
            </a:pPr>
            <a:r>
              <a:rPr lang="en-US" sz="2800" dirty="0" smtClean="0">
                <a:solidFill>
                  <a:srgbClr val="FFFFFF"/>
                </a:solidFill>
                <a:latin typeface="Tahoma" pitchFamily="34" charset="0"/>
                <a:ea typeface="Tahoma" pitchFamily="34" charset="0"/>
                <a:cs typeface="Tahoma" pitchFamily="34" charset="0"/>
              </a:rPr>
              <a:t>Critical Applications</a:t>
            </a:r>
            <a:r>
              <a:rPr lang="en-US" dirty="0" smtClean="0">
                <a:solidFill>
                  <a:srgbClr val="FFFFFF"/>
                </a:solidFill>
                <a:latin typeface="Tahoma" pitchFamily="34" charset="0"/>
                <a:ea typeface="Tahoma" pitchFamily="34" charset="0"/>
                <a:cs typeface="Tahoma" pitchFamily="34" charset="0"/>
              </a:rPr>
              <a:t> </a:t>
            </a:r>
          </a:p>
          <a:p>
            <a:pPr lvl="1">
              <a:buFont typeface="Wingdings" pitchFamily="2" charset="2"/>
              <a:buChar char="Ø"/>
            </a:pPr>
            <a:r>
              <a:rPr lang="en-US" dirty="0" smtClean="0">
                <a:solidFill>
                  <a:srgbClr val="FFFFFF"/>
                </a:solidFill>
                <a:latin typeface="Tahoma" pitchFamily="34" charset="0"/>
                <a:ea typeface="Tahoma" pitchFamily="34" charset="0"/>
                <a:cs typeface="Tahoma" pitchFamily="34" charset="0"/>
              </a:rPr>
              <a:t>hazardous natural flows, volcanic ash transport, automotive safety design, Glacier Lake flood</a:t>
            </a:r>
          </a:p>
          <a:p>
            <a:pPr>
              <a:buFont typeface="Wingdings" pitchFamily="2" charset="2"/>
              <a:buChar char="Ø"/>
            </a:pPr>
            <a:r>
              <a:rPr lang="en-US" sz="2800" dirty="0" smtClean="0">
                <a:solidFill>
                  <a:srgbClr val="FFFFFF"/>
                </a:solidFill>
                <a:latin typeface="Tahoma" pitchFamily="34" charset="0"/>
                <a:ea typeface="Tahoma" pitchFamily="34" charset="0"/>
                <a:cs typeface="Tahoma" pitchFamily="34" charset="0"/>
              </a:rPr>
              <a:t>New Numerical methods, e.g</a:t>
            </a:r>
            <a:r>
              <a:rPr lang="en-US" dirty="0" smtClean="0">
                <a:solidFill>
                  <a:srgbClr val="FFFFFF"/>
                </a:solidFill>
                <a:latin typeface="Tahoma" pitchFamily="34" charset="0"/>
                <a:ea typeface="Tahoma" pitchFamily="34" charset="0"/>
                <a:cs typeface="Tahoma" pitchFamily="34" charset="0"/>
              </a:rPr>
              <a:t>. </a:t>
            </a:r>
          </a:p>
          <a:p>
            <a:pPr lvl="1">
              <a:buFont typeface="Wingdings" pitchFamily="2" charset="2"/>
              <a:buChar char="Ø"/>
            </a:pPr>
            <a:r>
              <a:rPr lang="en-US" dirty="0" smtClean="0">
                <a:solidFill>
                  <a:srgbClr val="FFFFFF"/>
                </a:solidFill>
                <a:latin typeface="Tahoma" pitchFamily="34" charset="0"/>
                <a:ea typeface="Tahoma" pitchFamily="34" charset="0"/>
                <a:cs typeface="Tahoma" pitchFamily="34" charset="0"/>
              </a:rPr>
              <a:t>particle based methods</a:t>
            </a:r>
          </a:p>
          <a:p>
            <a:pPr lvl="1">
              <a:buFont typeface="Wingdings" pitchFamily="2" charset="2"/>
              <a:buChar char="Ø"/>
            </a:pPr>
            <a:r>
              <a:rPr lang="en-US" dirty="0" smtClean="0">
                <a:solidFill>
                  <a:srgbClr val="FFFFFF"/>
                </a:solidFill>
                <a:latin typeface="Tahoma" pitchFamily="34" charset="0"/>
                <a:ea typeface="Tahoma" pitchFamily="34" charset="0"/>
                <a:cs typeface="Tahoma" pitchFamily="34" charset="0"/>
              </a:rPr>
              <a:t>adaptive unstructured grids </a:t>
            </a:r>
          </a:p>
          <a:p>
            <a:pPr>
              <a:buFont typeface="Wingdings" pitchFamily="2" charset="2"/>
              <a:buChar char="Ø"/>
            </a:pPr>
            <a:r>
              <a:rPr lang="en-US" sz="2800" u="sng" dirty="0" smtClean="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Uncertainty quantification </a:t>
            </a:r>
            <a:r>
              <a:rPr lang="en-US" sz="2800" dirty="0" smtClean="0">
                <a:solidFill>
                  <a:srgbClr val="FFFFFF"/>
                </a:solidFill>
                <a:latin typeface="Tahoma" pitchFamily="34" charset="0"/>
                <a:ea typeface="Tahoma" pitchFamily="34" charset="0"/>
                <a:cs typeface="Tahoma" pitchFamily="34" charset="0"/>
              </a:rPr>
              <a:t>for computer models (parameters, models …)</a:t>
            </a:r>
          </a:p>
          <a:p>
            <a:pPr>
              <a:buFont typeface="Wingdings" pitchFamily="2" charset="2"/>
              <a:buChar char="Ø"/>
            </a:pPr>
            <a:r>
              <a:rPr lang="en-US" sz="2800" dirty="0" smtClean="0">
                <a:solidFill>
                  <a:srgbClr val="FFFFFF"/>
                </a:solidFill>
                <a:latin typeface="Tahoma" pitchFamily="34" charset="0"/>
                <a:ea typeface="Tahoma" pitchFamily="34" charset="0"/>
                <a:cs typeface="Tahoma" pitchFamily="34" charset="0"/>
              </a:rPr>
              <a:t>Big DATA! Simulation+ Analytics =Workflow optimizations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82453"/>
            <a:ext cx="9296400" cy="694045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Hazard Map Construction</a:t>
            </a:r>
            <a:endParaRPr lang="en-US" dirty="0">
              <a:solidFill>
                <a:srgbClr val="FFFF00"/>
              </a:solidFill>
            </a:endParaRPr>
          </a:p>
        </p:txBody>
      </p:sp>
      <p:pic>
        <p:nvPicPr>
          <p:cNvPr id="4" name="Picture 3"/>
          <p:cNvPicPr>
            <a:picLocks noChangeAspect="1"/>
          </p:cNvPicPr>
          <p:nvPr/>
        </p:nvPicPr>
        <p:blipFill>
          <a:blip r:embed="rId2" cstate="print"/>
          <a:stretch>
            <a:fillRect/>
          </a:stretch>
        </p:blipFill>
        <p:spPr>
          <a:xfrm>
            <a:off x="381000" y="1447800"/>
            <a:ext cx="8280277" cy="462792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Workflow Parallelization</a:t>
            </a:r>
            <a:endParaRPr lang="en-US" dirty="0">
              <a:solidFill>
                <a:srgbClr val="FFFF00"/>
              </a:solidFill>
            </a:endParaRPr>
          </a:p>
        </p:txBody>
      </p:sp>
      <p:pic>
        <p:nvPicPr>
          <p:cNvPr id="5" name="Picture 4"/>
          <p:cNvPicPr>
            <a:picLocks/>
          </p:cNvPicPr>
          <p:nvPr/>
        </p:nvPicPr>
        <p:blipFill>
          <a:blip r:embed="rId2" cstate="print"/>
          <a:stretch>
            <a:fillRect/>
          </a:stretch>
        </p:blipFill>
        <p:spPr>
          <a:xfrm>
            <a:off x="4800600" y="1371600"/>
            <a:ext cx="4191000" cy="4572000"/>
          </a:xfrm>
          <a:prstGeom prst="rect">
            <a:avLst/>
          </a:prstGeom>
        </p:spPr>
      </p:pic>
      <p:sp>
        <p:nvSpPr>
          <p:cNvPr id="6" name="TextBox 5"/>
          <p:cNvSpPr txBox="1"/>
          <p:nvPr/>
        </p:nvSpPr>
        <p:spPr>
          <a:xfrm>
            <a:off x="1" y="1143000"/>
            <a:ext cx="4952999" cy="5509200"/>
          </a:xfrm>
          <a:prstGeom prst="rect">
            <a:avLst/>
          </a:prstGeom>
          <a:noFill/>
        </p:spPr>
        <p:txBody>
          <a:bodyPr wrap="square" rtlCol="0">
            <a:spAutoFit/>
          </a:bodyPr>
          <a:lstStyle/>
          <a:p>
            <a:pPr>
              <a:buFont typeface="Wingdings" pitchFamily="2" charset="2"/>
              <a:buChar char="Ø"/>
            </a:pPr>
            <a:r>
              <a:rPr lang="en-US" sz="2400" b="0" dirty="0" smtClean="0">
                <a:solidFill>
                  <a:srgbClr val="FFC000"/>
                </a:solidFill>
              </a:rPr>
              <a:t>Each stage parallelized by</a:t>
            </a:r>
          </a:p>
          <a:p>
            <a:pPr lvl="1">
              <a:buFont typeface="Wingdings" pitchFamily="2" charset="2"/>
              <a:buChar char="Ø"/>
            </a:pPr>
            <a:r>
              <a:rPr lang="en-US" sz="2400" b="0" dirty="0" smtClean="0">
                <a:solidFill>
                  <a:srgbClr val="FFC000"/>
                </a:solidFill>
              </a:rPr>
              <a:t>master worker allocating tasks to available CPUs</a:t>
            </a:r>
          </a:p>
          <a:p>
            <a:pPr>
              <a:buFont typeface="Wingdings" pitchFamily="2" charset="2"/>
              <a:buChar char="Ø"/>
            </a:pPr>
            <a:endParaRPr lang="en-US" sz="2000" b="0" dirty="0" smtClean="0">
              <a:solidFill>
                <a:srgbClr val="FFC000"/>
              </a:solidFill>
            </a:endParaRPr>
          </a:p>
          <a:p>
            <a:pPr>
              <a:buFont typeface="Wingdings" pitchFamily="2" charset="2"/>
              <a:buChar char="Ø"/>
            </a:pPr>
            <a:r>
              <a:rPr lang="en-US" sz="2400" b="0" dirty="0" smtClean="0">
                <a:solidFill>
                  <a:srgbClr val="FFC000"/>
                </a:solidFill>
              </a:rPr>
              <a:t>I/O contention is serious issue</a:t>
            </a:r>
          </a:p>
          <a:p>
            <a:pPr lvl="1">
              <a:buFont typeface="Wingdings" pitchFamily="2" charset="2"/>
              <a:buChar char="Ø"/>
            </a:pPr>
            <a:r>
              <a:rPr lang="en-US" sz="2400" b="0" dirty="0" smtClean="0">
                <a:solidFill>
                  <a:srgbClr val="FFC000"/>
                </a:solidFill>
              </a:rPr>
              <a:t>100 of files, 10 GB  size </a:t>
            </a:r>
          </a:p>
          <a:p>
            <a:pPr lvl="1">
              <a:buFont typeface="Wingdings" pitchFamily="2" charset="2"/>
              <a:buChar char="Ø"/>
            </a:pPr>
            <a:r>
              <a:rPr lang="en-US" sz="2400" b="0" dirty="0" smtClean="0">
                <a:solidFill>
                  <a:srgbClr val="FFC000"/>
                </a:solidFill>
              </a:rPr>
              <a:t>Only critical inter-stage files are shared, rest are local</a:t>
            </a:r>
          </a:p>
          <a:p>
            <a:pPr>
              <a:buFont typeface="Wingdings" pitchFamily="2" charset="2"/>
              <a:buChar char="Ø"/>
            </a:pPr>
            <a:endParaRPr lang="en-US" sz="2000" b="0" dirty="0" smtClean="0">
              <a:solidFill>
                <a:srgbClr val="FFC000"/>
              </a:solidFill>
            </a:endParaRPr>
          </a:p>
          <a:p>
            <a:pPr>
              <a:buFont typeface="Wingdings" pitchFamily="2" charset="2"/>
              <a:buChar char="Ø"/>
            </a:pPr>
            <a:r>
              <a:rPr lang="en-US" sz="2400" b="0" dirty="0" smtClean="0">
                <a:solidFill>
                  <a:srgbClr val="FFC000"/>
                </a:solidFill>
              </a:rPr>
              <a:t>Stage 1, TITAN simulations scale well, 6 hours on 1024 processors</a:t>
            </a:r>
          </a:p>
          <a:p>
            <a:pPr>
              <a:buFont typeface="Wingdings" pitchFamily="2" charset="2"/>
              <a:buChar char="Ø"/>
            </a:pPr>
            <a:r>
              <a:rPr lang="en-US" sz="2400" b="0" dirty="0" smtClean="0">
                <a:solidFill>
                  <a:srgbClr val="FFC000"/>
                </a:solidFill>
              </a:rPr>
              <a:t>Stage 3, Emulator is near real-time on 512 processors</a:t>
            </a:r>
          </a:p>
          <a:p>
            <a:pPr>
              <a:buFont typeface="Wingdings" pitchFamily="2" charset="2"/>
              <a:buChar char="Ø"/>
            </a:pPr>
            <a:r>
              <a:rPr lang="en-US" sz="2400" b="0" dirty="0" smtClean="0">
                <a:solidFill>
                  <a:srgbClr val="FFC000"/>
                </a:solidFill>
              </a:rPr>
              <a:t>Simulation + Emulation strategy  provides fast  predictive capability</a:t>
            </a:r>
            <a:endParaRPr lang="en-US" sz="2400" b="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3" y="304800"/>
            <a:ext cx="9143999" cy="1447800"/>
          </a:xfrm>
          <a:solidFill>
            <a:srgbClr val="000066"/>
          </a:solidFill>
        </p:spPr>
        <p:txBody>
          <a:bodyPr/>
          <a:lstStyle/>
          <a:p>
            <a:r>
              <a:rPr lang="en-US" dirty="0" smtClean="0">
                <a:solidFill>
                  <a:srgbClr val="FFC000"/>
                </a:solidFill>
              </a:rPr>
              <a:t>Exploiting </a:t>
            </a:r>
            <a:r>
              <a:rPr lang="en-US" dirty="0" err="1" smtClean="0">
                <a:solidFill>
                  <a:srgbClr val="FFC000"/>
                </a:solidFill>
              </a:rPr>
              <a:t>Sparsity</a:t>
            </a:r>
            <a:r>
              <a:rPr lang="en-US" dirty="0" smtClean="0">
                <a:solidFill>
                  <a:srgbClr val="FFC000"/>
                </a:solidFill>
              </a:rPr>
              <a:t> for</a:t>
            </a:r>
            <a:br>
              <a:rPr lang="en-US" dirty="0" smtClean="0">
                <a:solidFill>
                  <a:srgbClr val="FFC000"/>
                </a:solidFill>
              </a:rPr>
            </a:br>
            <a:r>
              <a:rPr lang="en-US" dirty="0" smtClean="0">
                <a:solidFill>
                  <a:srgbClr val="FFC000"/>
                </a:solidFill>
              </a:rPr>
              <a:t> Extreme Scale Computing</a:t>
            </a:r>
            <a:endParaRPr lang="en-US" dirty="0">
              <a:solidFill>
                <a:srgbClr val="FFC000"/>
              </a:solidFill>
            </a:endParaRPr>
          </a:p>
        </p:txBody>
      </p:sp>
      <p:sp>
        <p:nvSpPr>
          <p:cNvPr id="3" name="Subtitle 2"/>
          <p:cNvSpPr>
            <a:spLocks noGrp="1"/>
          </p:cNvSpPr>
          <p:nvPr>
            <p:ph type="subTitle" sz="quarter" idx="1"/>
          </p:nvPr>
        </p:nvSpPr>
        <p:spPr>
          <a:xfrm>
            <a:off x="228600" y="1866900"/>
            <a:ext cx="8915400" cy="2514600"/>
          </a:xfrm>
        </p:spPr>
        <p:txBody>
          <a:bodyPr/>
          <a:lstStyle/>
          <a:p>
            <a:r>
              <a:rPr lang="en-US" b="1" dirty="0" err="1" smtClean="0">
                <a:solidFill>
                  <a:srgbClr val="000066"/>
                </a:solidFill>
              </a:rPr>
              <a:t>Padma</a:t>
            </a:r>
            <a:r>
              <a:rPr lang="en-US" b="1" dirty="0" smtClean="0">
                <a:solidFill>
                  <a:srgbClr val="000066"/>
                </a:solidFill>
              </a:rPr>
              <a:t> </a:t>
            </a:r>
            <a:r>
              <a:rPr lang="en-US" b="1" dirty="0" err="1" smtClean="0">
                <a:solidFill>
                  <a:srgbClr val="000066"/>
                </a:solidFill>
              </a:rPr>
              <a:t>Raghavan</a:t>
            </a:r>
            <a:endParaRPr lang="en-US" b="1" dirty="0" smtClean="0">
              <a:solidFill>
                <a:srgbClr val="000066"/>
              </a:solidFill>
            </a:endParaRPr>
          </a:p>
          <a:p>
            <a:r>
              <a:rPr lang="en-US" sz="2800" dirty="0" smtClean="0"/>
              <a:t>Professor of Computer Science &amp; Engineering</a:t>
            </a:r>
          </a:p>
          <a:p>
            <a:r>
              <a:rPr lang="en-US" sz="2800" b="1" dirty="0" smtClean="0">
                <a:solidFill>
                  <a:srgbClr val="000066"/>
                </a:solidFill>
              </a:rPr>
              <a:t>Pennsylvania State University</a:t>
            </a:r>
          </a:p>
        </p:txBody>
      </p:sp>
      <p:sp>
        <p:nvSpPr>
          <p:cNvPr id="6" name="Rectangle 5"/>
          <p:cNvSpPr/>
          <p:nvPr/>
        </p:nvSpPr>
        <p:spPr>
          <a:xfrm>
            <a:off x="0" y="4919008"/>
            <a:ext cx="5867400" cy="1938992"/>
          </a:xfrm>
          <a:prstGeom prst="rect">
            <a:avLst/>
          </a:prstGeom>
        </p:spPr>
        <p:txBody>
          <a:bodyPr wrap="square">
            <a:spAutoFit/>
          </a:bodyPr>
          <a:lstStyle/>
          <a:p>
            <a:r>
              <a:rPr lang="en-US" sz="2400" dirty="0" smtClean="0">
                <a:solidFill>
                  <a:srgbClr val="002060"/>
                </a:solidFill>
              </a:rPr>
              <a:t>Director, </a:t>
            </a:r>
          </a:p>
          <a:p>
            <a:r>
              <a:rPr lang="en-US" sz="2400" dirty="0" smtClean="0">
                <a:solidFill>
                  <a:schemeClr val="accent6">
                    <a:lumMod val="50000"/>
                  </a:schemeClr>
                </a:solidFill>
                <a:hlinkClick r:id="rId2"/>
              </a:rPr>
              <a:t>Institute for </a:t>
            </a:r>
            <a:r>
              <a:rPr lang="en-US" sz="2400" dirty="0" err="1" smtClean="0">
                <a:solidFill>
                  <a:schemeClr val="accent6">
                    <a:lumMod val="50000"/>
                  </a:schemeClr>
                </a:solidFill>
                <a:hlinkClick r:id="rId2"/>
              </a:rPr>
              <a:t>CyberScience</a:t>
            </a:r>
            <a:r>
              <a:rPr lang="en-US" sz="2400" dirty="0" smtClean="0"/>
              <a:t/>
            </a:r>
            <a:br>
              <a:rPr lang="en-US" sz="2400" dirty="0" smtClean="0"/>
            </a:br>
            <a:r>
              <a:rPr lang="en-US" sz="2400" dirty="0" smtClean="0"/>
              <a:t>Director, </a:t>
            </a:r>
          </a:p>
          <a:p>
            <a:r>
              <a:rPr lang="en-US" sz="2400" dirty="0" smtClean="0">
                <a:hlinkClick r:id="rId3"/>
              </a:rPr>
              <a:t>Scalable Computing Lab</a:t>
            </a:r>
            <a:endParaRPr lang="en-US" sz="2400" dirty="0" smtClean="0"/>
          </a:p>
          <a:p>
            <a:r>
              <a:rPr lang="en-US" sz="2400" dirty="0" smtClean="0">
                <a:hlinkClick r:id="rId4"/>
              </a:rPr>
              <a:t>www.cse.psu.edu/~raghavan</a:t>
            </a:r>
            <a:r>
              <a:rPr lang="en-US" sz="2400" dirty="0" smtClean="0"/>
              <a:t> </a:t>
            </a:r>
          </a:p>
        </p:txBody>
      </p:sp>
      <p:pic>
        <p:nvPicPr>
          <p:cNvPr id="90114" name="Picture 2"/>
          <p:cNvPicPr>
            <a:picLocks noChangeAspect="1" noChangeArrowheads="1"/>
          </p:cNvPicPr>
          <p:nvPr/>
        </p:nvPicPr>
        <p:blipFill>
          <a:blip r:embed="rId5" cstate="print"/>
          <a:srcRect/>
          <a:stretch>
            <a:fillRect/>
          </a:stretch>
        </p:blipFill>
        <p:spPr bwMode="auto">
          <a:xfrm>
            <a:off x="5943600" y="3810000"/>
            <a:ext cx="3027260" cy="3048000"/>
          </a:xfrm>
          <a:prstGeom prst="rect">
            <a:avLst/>
          </a:prstGeom>
          <a:noFill/>
          <a:ln w="9525">
            <a:noFill/>
            <a:miter lim="800000"/>
            <a:headEnd/>
            <a:tailEnd/>
          </a:ln>
        </p:spPr>
      </p:pic>
      <p:pic>
        <p:nvPicPr>
          <p:cNvPr id="8" name="Picture 5" descr="NvyShad.gif"/>
          <p:cNvPicPr>
            <a:picLocks noChangeAspect="1"/>
          </p:cNvPicPr>
          <p:nvPr/>
        </p:nvPicPr>
        <p:blipFill>
          <a:blip r:embed="rId6" cstate="print"/>
          <a:srcRect/>
          <a:stretch>
            <a:fillRect/>
          </a:stretch>
        </p:blipFill>
        <p:spPr bwMode="auto">
          <a:xfrm>
            <a:off x="3124200" y="3581400"/>
            <a:ext cx="23622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dirty="0" smtClean="0">
                <a:solidFill>
                  <a:srgbClr val="FF0000"/>
                </a:solidFill>
              </a:rPr>
              <a:t>What</a:t>
            </a:r>
            <a:r>
              <a:rPr lang="en-US" dirty="0" smtClean="0"/>
              <a:t> is </a:t>
            </a:r>
            <a:r>
              <a:rPr lang="en-US" dirty="0" err="1" smtClean="0"/>
              <a:t>Sparsity</a:t>
            </a:r>
            <a:r>
              <a:rPr lang="en-US" dirty="0" smtClean="0"/>
              <a:t>?</a:t>
            </a:r>
          </a:p>
        </p:txBody>
      </p:sp>
      <p:sp>
        <p:nvSpPr>
          <p:cNvPr id="30723" name="Rectangle 3"/>
          <p:cNvSpPr>
            <a:spLocks noGrp="1" noChangeArrowheads="1"/>
          </p:cNvSpPr>
          <p:nvPr>
            <p:ph type="body" idx="1"/>
          </p:nvPr>
        </p:nvSpPr>
        <p:spPr>
          <a:xfrm>
            <a:off x="152400" y="1752601"/>
            <a:ext cx="8839200" cy="2895600"/>
          </a:xfrm>
        </p:spPr>
        <p:txBody>
          <a:bodyPr/>
          <a:lstStyle/>
          <a:p>
            <a:pPr eaLnBrk="1" hangingPunct="1">
              <a:buFont typeface="Wingdings" pitchFamily="2" charset="2"/>
              <a:buChar char="Ø"/>
            </a:pPr>
            <a:r>
              <a:rPr lang="en-US" dirty="0" smtClean="0">
                <a:solidFill>
                  <a:srgbClr val="FF0000"/>
                </a:solidFill>
              </a:rPr>
              <a:t>Data</a:t>
            </a:r>
            <a:r>
              <a:rPr lang="en-US" dirty="0" smtClean="0"/>
              <a:t> are </a:t>
            </a:r>
            <a:r>
              <a:rPr lang="en-US" dirty="0" smtClean="0">
                <a:solidFill>
                  <a:srgbClr val="002060"/>
                </a:solidFill>
                <a:effectLst>
                  <a:outerShdw blurRad="38100" dist="38100" dir="2700000" algn="tl">
                    <a:srgbClr val="000000">
                      <a:alpha val="43137"/>
                    </a:srgbClr>
                  </a:outerShdw>
                </a:effectLst>
              </a:rPr>
              <a:t>sparse</a:t>
            </a:r>
            <a:r>
              <a:rPr lang="en-US" dirty="0" smtClean="0">
                <a:solidFill>
                  <a:srgbClr val="002060"/>
                </a:solidFill>
              </a:rPr>
              <a:t>,</a:t>
            </a:r>
            <a:r>
              <a:rPr lang="en-US" dirty="0" smtClean="0"/>
              <a:t> </a:t>
            </a:r>
            <a:r>
              <a:rPr lang="en-US" dirty="0" err="1" smtClean="0"/>
              <a:t>e.g</a:t>
            </a:r>
            <a:r>
              <a:rPr lang="en-US" dirty="0" smtClean="0"/>
              <a:t>, </a:t>
            </a:r>
            <a:r>
              <a:rPr lang="en-GB" sz="2800" dirty="0" smtClean="0"/>
              <a:t> </a:t>
            </a:r>
            <a:r>
              <a:rPr lang="en-GB" dirty="0" err="1" smtClean="0"/>
              <a:t>NxN</a:t>
            </a:r>
            <a:r>
              <a:rPr lang="en-GB" dirty="0" smtClean="0"/>
              <a:t> paired interactions</a:t>
            </a:r>
          </a:p>
          <a:p>
            <a:pPr marL="863600" lvl="1" indent="-287338" defTabSz="457200" eaLnBrk="1" hangingPunct="1">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u="sng" dirty="0" smtClean="0"/>
              <a:t>Dense</a:t>
            </a:r>
            <a:r>
              <a:rPr lang="en-GB" dirty="0" smtClean="0"/>
              <a:t>: N  elements: </a:t>
            </a:r>
            <a:r>
              <a:rPr lang="en-GB" dirty="0" smtClean="0">
                <a:solidFill>
                  <a:srgbClr val="002060"/>
                </a:solidFill>
                <a:effectLst>
                  <a:outerShdw blurRad="38100" dist="38100" dir="2700000" algn="tl">
                    <a:srgbClr val="000000">
                      <a:alpha val="43137"/>
                    </a:srgbClr>
                  </a:outerShdw>
                </a:effectLst>
              </a:rPr>
              <a:t>Sparse:</a:t>
            </a:r>
            <a:r>
              <a:rPr lang="en-GB" dirty="0" smtClean="0">
                <a:effectLst>
                  <a:outerShdw blurRad="38100" dist="38100" dir="2700000" algn="tl">
                    <a:srgbClr val="000000">
                      <a:alpha val="43137"/>
                    </a:srgbClr>
                  </a:outerShdw>
                </a:effectLst>
              </a:rPr>
              <a:t> </a:t>
            </a:r>
            <a:r>
              <a:rPr lang="en-GB" dirty="0" smtClean="0">
                <a:effectLst>
                  <a:outerShdw blurRad="38100" dist="38100" dir="2700000" algn="tl">
                    <a:srgbClr val="C0C0C0"/>
                  </a:outerShdw>
                </a:effectLst>
              </a:rPr>
              <a:t>~</a:t>
            </a:r>
            <a:r>
              <a:rPr lang="en-GB" dirty="0" smtClean="0">
                <a:solidFill>
                  <a:srgbClr val="002060"/>
                </a:solidFill>
                <a:effectLst>
                  <a:outerShdw blurRad="38100" dist="38100" dir="2700000" algn="tl">
                    <a:srgbClr val="C0C0C0"/>
                  </a:outerShdw>
                </a:effectLst>
              </a:rPr>
              <a:t>30 N</a:t>
            </a:r>
            <a:r>
              <a:rPr lang="en-GB" dirty="0" smtClean="0">
                <a:effectLst>
                  <a:outerShdw blurRad="38100" dist="38100" dir="2700000" algn="tl">
                    <a:srgbClr val="C0C0C0"/>
                  </a:outerShdw>
                </a:effectLst>
              </a:rPr>
              <a:t> elements</a:t>
            </a:r>
          </a:p>
          <a:p>
            <a:pPr eaLnBrk="1" hangingPunct="1">
              <a:buNone/>
            </a:pPr>
            <a:endParaRPr lang="en-US" dirty="0" smtClean="0"/>
          </a:p>
          <a:p>
            <a:pPr lvl="2" eaLnBrk="1" hangingPunct="1">
              <a:buFontTx/>
              <a:buNone/>
            </a:pPr>
            <a:endParaRPr lang="en-US" sz="3200" dirty="0" smtClean="0"/>
          </a:p>
          <a:p>
            <a:pPr lvl="2" eaLnBrk="1" hangingPunct="1">
              <a:buFontTx/>
              <a:buNone/>
            </a:pPr>
            <a:endParaRPr lang="en-US" dirty="0" smtClean="0"/>
          </a:p>
        </p:txBody>
      </p:sp>
      <p:sp>
        <p:nvSpPr>
          <p:cNvPr id="4" name="TextBox 3"/>
          <p:cNvSpPr txBox="1"/>
          <p:nvPr/>
        </p:nvSpPr>
        <p:spPr>
          <a:xfrm>
            <a:off x="2514600" y="2286000"/>
            <a:ext cx="316112" cy="338554"/>
          </a:xfrm>
          <a:prstGeom prst="rect">
            <a:avLst/>
          </a:prstGeom>
          <a:noFill/>
        </p:spPr>
        <p:txBody>
          <a:bodyPr wrap="none" rtlCol="0">
            <a:spAutoFit/>
          </a:bodyPr>
          <a:lstStyle/>
          <a:p>
            <a:r>
              <a:rPr lang="en-US" dirty="0" smtClean="0"/>
              <a:t>2</a:t>
            </a:r>
            <a:endParaRPr lang="en-US" dirty="0"/>
          </a:p>
        </p:txBody>
      </p:sp>
      <p:pic>
        <p:nvPicPr>
          <p:cNvPr id="6" name="Picture 7" descr="N-Body problem v2"/>
          <p:cNvPicPr>
            <a:picLocks noChangeAspect="1" noChangeArrowheads="1"/>
          </p:cNvPicPr>
          <p:nvPr/>
        </p:nvPicPr>
        <p:blipFill>
          <a:blip r:embed="rId2" cstate="print"/>
          <a:srcRect/>
          <a:stretch>
            <a:fillRect/>
          </a:stretch>
        </p:blipFill>
        <p:spPr bwMode="auto">
          <a:xfrm>
            <a:off x="1981200" y="2743201"/>
            <a:ext cx="2209800" cy="1810299"/>
          </a:xfrm>
          <a:prstGeom prst="rect">
            <a:avLst/>
          </a:prstGeom>
          <a:noFill/>
          <a:ln w="9525">
            <a:noFill/>
            <a:miter lim="800000"/>
            <a:headEnd/>
            <a:tailEnd/>
          </a:ln>
        </p:spPr>
      </p:pic>
      <p:pic>
        <p:nvPicPr>
          <p:cNvPr id="7" name="Picture 2" descr="N-Body problem BH"/>
          <p:cNvPicPr>
            <a:picLocks noChangeAspect="1" noChangeArrowheads="1"/>
          </p:cNvPicPr>
          <p:nvPr/>
        </p:nvPicPr>
        <p:blipFill>
          <a:blip r:embed="rId3" cstate="print"/>
          <a:srcRect l="17181" r="7048" b="36538"/>
          <a:stretch>
            <a:fillRect/>
          </a:stretch>
        </p:blipFill>
        <p:spPr bwMode="auto">
          <a:xfrm>
            <a:off x="5638800" y="2819400"/>
            <a:ext cx="2286000" cy="1754373"/>
          </a:xfrm>
          <a:prstGeom prst="rect">
            <a:avLst/>
          </a:prstGeom>
          <a:noFill/>
          <a:ln w="9525">
            <a:noFill/>
            <a:miter lim="800000"/>
            <a:headEnd/>
            <a:tailEnd/>
          </a:ln>
        </p:spPr>
      </p:pic>
      <p:sp>
        <p:nvSpPr>
          <p:cNvPr id="8" name="Oval 7"/>
          <p:cNvSpPr/>
          <p:nvPr/>
        </p:nvSpPr>
        <p:spPr bwMode="auto">
          <a:xfrm>
            <a:off x="5867400" y="4038600"/>
            <a:ext cx="838200" cy="6096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9" name="Oval 8"/>
          <p:cNvSpPr/>
          <p:nvPr/>
        </p:nvSpPr>
        <p:spPr bwMode="auto">
          <a:xfrm>
            <a:off x="5410200" y="2743200"/>
            <a:ext cx="914400" cy="685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1" name="Oval 10"/>
          <p:cNvSpPr/>
          <p:nvPr/>
        </p:nvSpPr>
        <p:spPr bwMode="auto">
          <a:xfrm>
            <a:off x="7467600" y="2743200"/>
            <a:ext cx="762000" cy="685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2" name="5-Point Star 11"/>
          <p:cNvSpPr/>
          <p:nvPr/>
        </p:nvSpPr>
        <p:spPr bwMode="auto">
          <a:xfrm>
            <a:off x="6172200" y="4191000"/>
            <a:ext cx="304800" cy="304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3" name="5-Point Star 12"/>
          <p:cNvSpPr/>
          <p:nvPr/>
        </p:nvSpPr>
        <p:spPr bwMode="auto">
          <a:xfrm>
            <a:off x="7620000" y="2895600"/>
            <a:ext cx="2286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4" name="5-Point Star 13"/>
          <p:cNvSpPr/>
          <p:nvPr/>
        </p:nvSpPr>
        <p:spPr bwMode="auto">
          <a:xfrm>
            <a:off x="5867400" y="2819400"/>
            <a:ext cx="1524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cxnSp>
        <p:nvCxnSpPr>
          <p:cNvPr id="16" name="Straight Connector 15"/>
          <p:cNvCxnSpPr/>
          <p:nvPr/>
        </p:nvCxnSpPr>
        <p:spPr bwMode="auto">
          <a:xfrm flipV="1">
            <a:off x="6781800" y="3048000"/>
            <a:ext cx="914400" cy="457200"/>
          </a:xfrm>
          <a:prstGeom prst="line">
            <a:avLst/>
          </a:prstGeom>
          <a:solidFill>
            <a:srgbClr val="00FF00"/>
          </a:solidFill>
          <a:ln w="190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H="1">
            <a:off x="6324600" y="3581400"/>
            <a:ext cx="381000" cy="762000"/>
          </a:xfrm>
          <a:prstGeom prst="line">
            <a:avLst/>
          </a:prstGeom>
          <a:solidFill>
            <a:srgbClr val="00FF00"/>
          </a:solidFill>
          <a:ln w="22225" cap="flat" cmpd="sng" algn="ctr">
            <a:solidFill>
              <a:srgbClr val="002060"/>
            </a:solidFill>
            <a:prstDash val="solid"/>
            <a:round/>
            <a:headEnd type="none" w="med" len="med"/>
            <a:tailEnd type="none" w="med" len="med"/>
          </a:ln>
          <a:effectLst/>
        </p:spPr>
      </p:cxnSp>
      <p:pic>
        <p:nvPicPr>
          <p:cNvPr id="21" name="Picture 10" descr="Image47"/>
          <p:cNvPicPr>
            <a:picLocks noChangeAspect="1" noChangeArrowheads="1"/>
          </p:cNvPicPr>
          <p:nvPr/>
        </p:nvPicPr>
        <p:blipFill>
          <a:blip r:embed="rId4" cstate="print"/>
          <a:srcRect l="10869" t="12535" r="8696" b="18553"/>
          <a:stretch>
            <a:fillRect/>
          </a:stretch>
        </p:blipFill>
        <p:spPr bwMode="auto">
          <a:xfrm>
            <a:off x="2514600" y="5410229"/>
            <a:ext cx="2099442" cy="1295401"/>
          </a:xfrm>
          <a:prstGeom prst="rect">
            <a:avLst/>
          </a:prstGeom>
          <a:noFill/>
          <a:ln w="9525">
            <a:noFill/>
            <a:miter lim="800000"/>
            <a:headEnd/>
            <a:tailEnd/>
          </a:ln>
        </p:spPr>
      </p:pic>
      <p:pic>
        <p:nvPicPr>
          <p:cNvPr id="25" name="Picture 12" descr="itm2.jpg"/>
          <p:cNvPicPr>
            <a:picLocks noChangeAspect="1"/>
          </p:cNvPicPr>
          <p:nvPr/>
        </p:nvPicPr>
        <p:blipFill>
          <a:blip r:embed="rId5" cstate="print"/>
          <a:srcRect/>
          <a:stretch>
            <a:fillRect/>
          </a:stretch>
        </p:blipFill>
        <p:spPr bwMode="auto">
          <a:xfrm>
            <a:off x="7162800" y="5105429"/>
            <a:ext cx="1828800" cy="1003361"/>
          </a:xfrm>
          <a:prstGeom prst="rect">
            <a:avLst/>
          </a:prstGeom>
          <a:noFill/>
          <a:ln w="9525">
            <a:noFill/>
            <a:miter lim="800000"/>
            <a:headEnd/>
            <a:tailEnd/>
          </a:ln>
        </p:spPr>
      </p:pic>
      <p:pic>
        <p:nvPicPr>
          <p:cNvPr id="26" name="Picture 13" descr="img339"/>
          <p:cNvPicPr>
            <a:picLocks noChangeAspect="1" noChangeArrowheads="1"/>
          </p:cNvPicPr>
          <p:nvPr/>
        </p:nvPicPr>
        <p:blipFill>
          <a:blip r:embed="rId6" cstate="print"/>
          <a:srcRect/>
          <a:stretch>
            <a:fillRect/>
          </a:stretch>
        </p:blipFill>
        <p:spPr bwMode="auto">
          <a:xfrm>
            <a:off x="28" y="5105400"/>
            <a:ext cx="2506933" cy="1371600"/>
          </a:xfrm>
          <a:prstGeom prst="rect">
            <a:avLst/>
          </a:prstGeom>
          <a:noFill/>
          <a:ln w="9525">
            <a:noFill/>
            <a:miter lim="800000"/>
            <a:headEnd/>
            <a:tailEnd/>
          </a:ln>
        </p:spPr>
      </p:pic>
      <p:cxnSp>
        <p:nvCxnSpPr>
          <p:cNvPr id="28" name="Straight Connector 27"/>
          <p:cNvCxnSpPr/>
          <p:nvPr/>
        </p:nvCxnSpPr>
        <p:spPr bwMode="auto">
          <a:xfrm>
            <a:off x="0" y="4724400"/>
            <a:ext cx="9144000" cy="76200"/>
          </a:xfrm>
          <a:prstGeom prst="line">
            <a:avLst/>
          </a:prstGeom>
          <a:solidFill>
            <a:srgbClr val="00FF00"/>
          </a:solidFill>
          <a:ln w="50800" cap="flat" cmpd="dbl" algn="ctr">
            <a:solidFill>
              <a:srgbClr val="00FF00"/>
            </a:solidFill>
            <a:prstDash val="sysDash"/>
            <a:round/>
            <a:headEnd type="none" w="med" len="med"/>
            <a:tailEnd type="none" w="med" len="med"/>
          </a:ln>
          <a:effectLst/>
        </p:spPr>
      </p:cxnSp>
      <p:sp>
        <p:nvSpPr>
          <p:cNvPr id="29" name="TextBox 28"/>
          <p:cNvSpPr txBox="1"/>
          <p:nvPr/>
        </p:nvSpPr>
        <p:spPr>
          <a:xfrm>
            <a:off x="3962417" y="3429024"/>
            <a:ext cx="1996059" cy="646331"/>
          </a:xfrm>
          <a:prstGeom prst="rect">
            <a:avLst/>
          </a:prstGeom>
          <a:noFill/>
        </p:spPr>
        <p:txBody>
          <a:bodyPr wrap="none" rtlCol="0">
            <a:spAutoFit/>
          </a:bodyPr>
          <a:lstStyle/>
          <a:p>
            <a:r>
              <a:rPr lang="en-US" sz="1800" i="1" u="sng" dirty="0" smtClean="0"/>
              <a:t>from</a:t>
            </a:r>
          </a:p>
          <a:p>
            <a:r>
              <a:rPr lang="en-US" sz="1800" i="1" u="sng" dirty="0" smtClean="0"/>
              <a:t>approximations</a:t>
            </a:r>
            <a:endParaRPr lang="en-US" sz="1800" i="1" u="sng" dirty="0"/>
          </a:p>
        </p:txBody>
      </p:sp>
      <p:sp>
        <p:nvSpPr>
          <p:cNvPr id="30" name="TextBox 29"/>
          <p:cNvSpPr txBox="1"/>
          <p:nvPr/>
        </p:nvSpPr>
        <p:spPr>
          <a:xfrm>
            <a:off x="0" y="4114830"/>
            <a:ext cx="1752600" cy="584775"/>
          </a:xfrm>
          <a:prstGeom prst="rect">
            <a:avLst/>
          </a:prstGeom>
          <a:solidFill>
            <a:srgbClr val="00FF00"/>
          </a:solidFill>
        </p:spPr>
        <p:txBody>
          <a:bodyPr wrap="square" rtlCol="0">
            <a:spAutoFit/>
          </a:bodyPr>
          <a:lstStyle/>
          <a:p>
            <a:r>
              <a:rPr lang="en-US" i="1" u="sng" dirty="0" smtClean="0"/>
              <a:t>Examples of sparse data</a:t>
            </a:r>
            <a:endParaRPr lang="en-US" i="1" u="sng" dirty="0"/>
          </a:p>
        </p:txBody>
      </p:sp>
      <p:sp>
        <p:nvSpPr>
          <p:cNvPr id="31" name="TextBox 30"/>
          <p:cNvSpPr txBox="1"/>
          <p:nvPr/>
        </p:nvSpPr>
        <p:spPr>
          <a:xfrm>
            <a:off x="2133600" y="4800630"/>
            <a:ext cx="2634054" cy="584775"/>
          </a:xfrm>
          <a:prstGeom prst="rect">
            <a:avLst/>
          </a:prstGeom>
          <a:noFill/>
        </p:spPr>
        <p:txBody>
          <a:bodyPr wrap="none" rtlCol="0">
            <a:spAutoFit/>
          </a:bodyPr>
          <a:lstStyle/>
          <a:p>
            <a:pPr algn="ctr"/>
            <a:r>
              <a:rPr lang="en-US" i="1" u="sng" dirty="0" err="1" smtClean="0"/>
              <a:t>Discretizing</a:t>
            </a:r>
            <a:r>
              <a:rPr lang="en-US" i="1" u="sng" dirty="0" smtClean="0"/>
              <a:t> </a:t>
            </a:r>
            <a:r>
              <a:rPr lang="en-US" i="1" u="sng" dirty="0" err="1" smtClean="0"/>
              <a:t>continnum</a:t>
            </a:r>
            <a:r>
              <a:rPr lang="en-US" i="1" u="sng" dirty="0" smtClean="0"/>
              <a:t> </a:t>
            </a:r>
          </a:p>
          <a:p>
            <a:pPr algn="ctr"/>
            <a:r>
              <a:rPr lang="en-US" i="1" u="sng" dirty="0" smtClean="0"/>
              <a:t>models</a:t>
            </a:r>
            <a:endParaRPr lang="en-US" i="1" u="sng" dirty="0"/>
          </a:p>
        </p:txBody>
      </p:sp>
      <p:pic>
        <p:nvPicPr>
          <p:cNvPr id="32" name="Picture 11" descr="wikipedia.jpg"/>
          <p:cNvPicPr>
            <a:picLocks noChangeAspect="1"/>
          </p:cNvPicPr>
          <p:nvPr/>
        </p:nvPicPr>
        <p:blipFill>
          <a:blip r:embed="rId7" cstate="print"/>
          <a:srcRect/>
          <a:stretch>
            <a:fillRect/>
          </a:stretch>
        </p:blipFill>
        <p:spPr bwMode="auto">
          <a:xfrm>
            <a:off x="4876800" y="5167513"/>
            <a:ext cx="2286000" cy="1690487"/>
          </a:xfrm>
          <a:prstGeom prst="rect">
            <a:avLst/>
          </a:prstGeom>
          <a:noFill/>
          <a:ln w="9525">
            <a:noFill/>
            <a:miter lim="800000"/>
            <a:headEnd/>
            <a:tailEnd/>
          </a:ln>
        </p:spPr>
      </p:pic>
      <p:sp>
        <p:nvSpPr>
          <p:cNvPr id="33" name="TextBox 32"/>
          <p:cNvSpPr txBox="1"/>
          <p:nvPr/>
        </p:nvSpPr>
        <p:spPr>
          <a:xfrm>
            <a:off x="5105400" y="4876800"/>
            <a:ext cx="2226892" cy="338554"/>
          </a:xfrm>
          <a:prstGeom prst="rect">
            <a:avLst/>
          </a:prstGeom>
          <a:noFill/>
        </p:spPr>
        <p:txBody>
          <a:bodyPr wrap="none" rtlCol="0">
            <a:spAutoFit/>
          </a:bodyPr>
          <a:lstStyle/>
          <a:p>
            <a:r>
              <a:rPr lang="en-US" i="1" u="sng" dirty="0" smtClean="0"/>
              <a:t>Mining  data &amp; text </a:t>
            </a:r>
            <a:endParaRPr lang="en-US" i="1" u="sng" dirty="0"/>
          </a:p>
        </p:txBody>
      </p:sp>
      <p:sp>
        <p:nvSpPr>
          <p:cNvPr id="34" name="Down Arrow 33"/>
          <p:cNvSpPr/>
          <p:nvPr/>
        </p:nvSpPr>
        <p:spPr bwMode="auto">
          <a:xfrm>
            <a:off x="1447800" y="4191000"/>
            <a:ext cx="228600" cy="457200"/>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cxnSp>
        <p:nvCxnSpPr>
          <p:cNvPr id="37" name="Straight Connector 36"/>
          <p:cNvCxnSpPr/>
          <p:nvPr/>
        </p:nvCxnSpPr>
        <p:spPr bwMode="auto">
          <a:xfrm flipH="1" flipV="1">
            <a:off x="5943600" y="2971800"/>
            <a:ext cx="762000" cy="609600"/>
          </a:xfrm>
          <a:prstGeom prst="line">
            <a:avLst/>
          </a:prstGeom>
          <a:solidFill>
            <a:srgbClr val="00FF00"/>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dirty="0" smtClean="0">
                <a:solidFill>
                  <a:srgbClr val="FF0000"/>
                </a:solidFill>
              </a:rPr>
              <a:t>Why</a:t>
            </a:r>
            <a:r>
              <a:rPr lang="en-US" dirty="0" smtClean="0"/>
              <a:t> exploit </a:t>
            </a:r>
            <a:r>
              <a:rPr lang="en-US" dirty="0" err="1" smtClean="0"/>
              <a:t>Sparsity</a:t>
            </a:r>
            <a:r>
              <a:rPr lang="en-US" dirty="0" smtClean="0"/>
              <a:t>?</a:t>
            </a:r>
          </a:p>
        </p:txBody>
      </p:sp>
      <p:sp>
        <p:nvSpPr>
          <p:cNvPr id="30723" name="Rectangle 3"/>
          <p:cNvSpPr>
            <a:spLocks noGrp="1" noChangeArrowheads="1"/>
          </p:cNvSpPr>
          <p:nvPr>
            <p:ph type="body" idx="1"/>
          </p:nvPr>
        </p:nvSpPr>
        <p:spPr>
          <a:xfrm>
            <a:off x="0" y="1524000"/>
            <a:ext cx="9144000" cy="1600200"/>
          </a:xfrm>
        </p:spPr>
        <p:txBody>
          <a:bodyPr/>
          <a:lstStyle/>
          <a:p>
            <a:pPr marL="431800" indent="-323850" defTabSz="457200" eaLnBrk="1" hangingPunct="1">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800" dirty="0" err="1" smtClean="0">
                <a:solidFill>
                  <a:srgbClr val="000066"/>
                </a:solidFill>
                <a:effectLst>
                  <a:outerShdw blurRad="38100" dist="38100" dir="2700000" algn="tl">
                    <a:srgbClr val="C0C0C0"/>
                  </a:outerShdw>
                </a:effectLst>
              </a:rPr>
              <a:t>Sparsity</a:t>
            </a:r>
            <a:r>
              <a:rPr lang="en-GB" sz="2800" b="1" dirty="0" smtClean="0">
                <a:effectLst>
                  <a:outerShdw blurRad="38100" dist="38100" dir="2700000" algn="tl">
                    <a:srgbClr val="C0C0C0"/>
                  </a:outerShdw>
                </a:effectLst>
              </a:rPr>
              <a:t>=</a:t>
            </a:r>
            <a:r>
              <a:rPr lang="en-GB" sz="2800" dirty="0" smtClean="0">
                <a:effectLst>
                  <a:outerShdw blurRad="38100" dist="38100" dir="2700000" algn="tl">
                    <a:srgbClr val="C0C0C0"/>
                  </a:outerShdw>
                </a:effectLst>
              </a:rPr>
              <a:t> </a:t>
            </a:r>
            <a:r>
              <a:rPr lang="en-GB" sz="2800" dirty="0" smtClean="0">
                <a:solidFill>
                  <a:srgbClr val="000066"/>
                </a:solidFill>
                <a:effectLst>
                  <a:outerShdw blurRad="38100" dist="38100" dir="2700000" algn="tl">
                    <a:srgbClr val="C0C0C0"/>
                  </a:outerShdw>
                </a:effectLst>
              </a:rPr>
              <a:t>Compact</a:t>
            </a:r>
            <a:r>
              <a:rPr lang="en-GB" sz="2800" dirty="0" smtClean="0">
                <a:effectLst>
                  <a:outerShdw blurRad="38100" dist="38100" dir="2700000" algn="tl">
                    <a:srgbClr val="C0C0C0"/>
                  </a:outerShdw>
                </a:effectLst>
              </a:rPr>
              <a:t> </a:t>
            </a:r>
            <a:r>
              <a:rPr lang="en-GB" sz="2800" dirty="0" err="1" smtClean="0">
                <a:effectLst>
                  <a:outerShdw blurRad="38100" dist="38100" dir="2700000" algn="tl">
                    <a:srgbClr val="C0C0C0"/>
                  </a:outerShdw>
                </a:effectLst>
              </a:rPr>
              <a:t>represenation</a:t>
            </a:r>
            <a:endParaRPr lang="en-GB" sz="2800" dirty="0" smtClean="0">
              <a:effectLst>
                <a:outerShdw blurRad="38100" dist="38100" dir="2700000" algn="tl">
                  <a:srgbClr val="C0C0C0"/>
                </a:outerShdw>
              </a:effectLst>
            </a:endParaRPr>
          </a:p>
          <a:p>
            <a:pPr marL="863600" lvl="1" indent="-287338" defTabSz="457200" eaLnBrk="1" hangingPunct="1">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dirty="0" smtClean="0">
                <a:effectLst>
                  <a:outerShdw blurRad="38100" dist="38100" dir="2700000" algn="tl">
                    <a:srgbClr val="C0C0C0"/>
                  </a:outerShdw>
                </a:effectLst>
              </a:rPr>
              <a:t>Memory and compute cost scaling: </a:t>
            </a:r>
            <a:r>
              <a:rPr lang="en-GB" dirty="0" smtClean="0"/>
              <a:t>O(N) per sweep </a:t>
            </a:r>
          </a:p>
          <a:p>
            <a:pPr marL="463550" indent="-287338" defTabSz="457200" eaLnBrk="1" hangingPunct="1">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dirty="0" smtClean="0">
                <a:solidFill>
                  <a:srgbClr val="7030A0"/>
                </a:solidFill>
              </a:rPr>
              <a:t>Goal:</a:t>
            </a:r>
            <a:r>
              <a:rPr lang="en-GB" dirty="0" smtClean="0">
                <a:solidFill>
                  <a:srgbClr val="FF0000"/>
                </a:solidFill>
              </a:rPr>
              <a:t> </a:t>
            </a:r>
            <a:r>
              <a:rPr lang="en-GB" dirty="0" smtClean="0">
                <a:solidFill>
                  <a:srgbClr val="666633"/>
                </a:solidFill>
              </a:rPr>
              <a:t>Performance,</a:t>
            </a:r>
            <a:r>
              <a:rPr lang="en-GB" dirty="0" smtClean="0">
                <a:solidFill>
                  <a:srgbClr val="FF0000"/>
                </a:solidFill>
              </a:rPr>
              <a:t> </a:t>
            </a:r>
            <a:r>
              <a:rPr lang="en-GB" dirty="0" smtClean="0">
                <a:solidFill>
                  <a:srgbClr val="002060"/>
                </a:solidFill>
              </a:rPr>
              <a:t>Performance, </a:t>
            </a:r>
            <a:r>
              <a:rPr lang="en-GB" dirty="0" smtClean="0">
                <a:solidFill>
                  <a:srgbClr val="FF0000"/>
                </a:solidFill>
              </a:rPr>
              <a:t>Performance </a:t>
            </a:r>
          </a:p>
          <a:p>
            <a:pPr eaLnBrk="1" hangingPunct="1">
              <a:buNone/>
            </a:pPr>
            <a:endParaRPr lang="en-US" dirty="0" smtClean="0"/>
          </a:p>
          <a:p>
            <a:pPr lvl="2" eaLnBrk="1" hangingPunct="1">
              <a:buFontTx/>
              <a:buNone/>
            </a:pPr>
            <a:endParaRPr lang="en-US" sz="3200" dirty="0" smtClean="0"/>
          </a:p>
          <a:p>
            <a:pPr lvl="2" eaLnBrk="1" hangingPunct="1">
              <a:buFontTx/>
              <a:buNone/>
            </a:pPr>
            <a:endParaRPr lang="en-US" dirty="0" smtClean="0"/>
          </a:p>
        </p:txBody>
      </p:sp>
      <p:cxnSp>
        <p:nvCxnSpPr>
          <p:cNvPr id="28" name="Straight Connector 27"/>
          <p:cNvCxnSpPr/>
          <p:nvPr/>
        </p:nvCxnSpPr>
        <p:spPr bwMode="auto">
          <a:xfrm>
            <a:off x="0" y="3124200"/>
            <a:ext cx="9144000" cy="76200"/>
          </a:xfrm>
          <a:prstGeom prst="line">
            <a:avLst/>
          </a:prstGeom>
          <a:solidFill>
            <a:srgbClr val="00FF00"/>
          </a:solidFill>
          <a:ln w="50800" cap="flat" cmpd="dbl" algn="ctr">
            <a:solidFill>
              <a:srgbClr val="7030A0"/>
            </a:solidFill>
            <a:prstDash val="sysDash"/>
            <a:round/>
            <a:headEnd type="none" w="med" len="med"/>
            <a:tailEnd type="none" w="med" len="med"/>
          </a:ln>
          <a:effectLst/>
        </p:spPr>
      </p:cxnSp>
      <p:sp>
        <p:nvSpPr>
          <p:cNvPr id="33" name="TextBox 32"/>
          <p:cNvSpPr txBox="1"/>
          <p:nvPr/>
        </p:nvSpPr>
        <p:spPr>
          <a:xfrm>
            <a:off x="5867400" y="3276600"/>
            <a:ext cx="3276600" cy="707886"/>
          </a:xfrm>
          <a:prstGeom prst="rect">
            <a:avLst/>
          </a:prstGeom>
          <a:noFill/>
        </p:spPr>
        <p:txBody>
          <a:bodyPr wrap="square" rtlCol="0">
            <a:spAutoFit/>
          </a:bodyPr>
          <a:lstStyle/>
          <a:p>
            <a:r>
              <a:rPr lang="en-US" sz="2000" u="sng" dirty="0" smtClean="0">
                <a:solidFill>
                  <a:srgbClr val="7030A0"/>
                </a:solidFill>
              </a:rPr>
              <a:t>Cheaper:</a:t>
            </a:r>
            <a:r>
              <a:rPr lang="en-US" sz="2000" dirty="0" smtClean="0">
                <a:solidFill>
                  <a:srgbClr val="FF0000"/>
                </a:solidFill>
              </a:rPr>
              <a:t> Reduce Power &amp; Cooling  Costs</a:t>
            </a:r>
            <a:endParaRPr lang="en-US" sz="2000" dirty="0">
              <a:solidFill>
                <a:srgbClr val="FF0000"/>
              </a:solidFill>
            </a:endParaRPr>
          </a:p>
        </p:txBody>
      </p:sp>
      <p:sp>
        <p:nvSpPr>
          <p:cNvPr id="27" name="TextBox 26"/>
          <p:cNvSpPr txBox="1"/>
          <p:nvPr/>
        </p:nvSpPr>
        <p:spPr>
          <a:xfrm>
            <a:off x="2895600" y="3200400"/>
            <a:ext cx="2590800" cy="707886"/>
          </a:xfrm>
          <a:prstGeom prst="rect">
            <a:avLst/>
          </a:prstGeom>
          <a:noFill/>
        </p:spPr>
        <p:txBody>
          <a:bodyPr wrap="square" rtlCol="0">
            <a:spAutoFit/>
          </a:bodyPr>
          <a:lstStyle/>
          <a:p>
            <a:r>
              <a:rPr lang="en-US" sz="2000" u="sng" dirty="0" smtClean="0">
                <a:solidFill>
                  <a:srgbClr val="7030A0"/>
                </a:solidFill>
              </a:rPr>
              <a:t>Faster:  </a:t>
            </a:r>
            <a:r>
              <a:rPr lang="en-US" sz="2000" dirty="0" smtClean="0">
                <a:solidFill>
                  <a:srgbClr val="002060"/>
                </a:solidFill>
              </a:rPr>
              <a:t>Increase </a:t>
            </a:r>
          </a:p>
          <a:p>
            <a:r>
              <a:rPr lang="en-US" sz="2000" dirty="0" smtClean="0">
                <a:solidFill>
                  <a:srgbClr val="002060"/>
                </a:solidFill>
              </a:rPr>
              <a:t>Data Locali</a:t>
            </a:r>
            <a:r>
              <a:rPr lang="en-US" dirty="0" smtClean="0">
                <a:solidFill>
                  <a:srgbClr val="002060"/>
                </a:solidFill>
              </a:rPr>
              <a:t>ty  </a:t>
            </a:r>
          </a:p>
        </p:txBody>
      </p:sp>
      <p:sp>
        <p:nvSpPr>
          <p:cNvPr id="35" name="TextBox 34"/>
          <p:cNvSpPr txBox="1"/>
          <p:nvPr/>
        </p:nvSpPr>
        <p:spPr>
          <a:xfrm>
            <a:off x="0" y="3200400"/>
            <a:ext cx="3200400" cy="707886"/>
          </a:xfrm>
          <a:prstGeom prst="rect">
            <a:avLst/>
          </a:prstGeom>
          <a:noFill/>
        </p:spPr>
        <p:txBody>
          <a:bodyPr wrap="square" rtlCol="0">
            <a:spAutoFit/>
          </a:bodyPr>
          <a:lstStyle/>
          <a:p>
            <a:r>
              <a:rPr lang="en-US" sz="2000" u="sng" dirty="0" smtClean="0">
                <a:solidFill>
                  <a:srgbClr val="7030A0"/>
                </a:solidFill>
              </a:rPr>
              <a:t>Better:</a:t>
            </a:r>
            <a:r>
              <a:rPr lang="en-US" sz="2000" dirty="0" smtClean="0">
                <a:solidFill>
                  <a:srgbClr val="666633"/>
                </a:solidFill>
              </a:rPr>
              <a:t>  Improve</a:t>
            </a:r>
          </a:p>
          <a:p>
            <a:r>
              <a:rPr lang="en-US" sz="2000" dirty="0" smtClean="0">
                <a:solidFill>
                  <a:srgbClr val="666633"/>
                </a:solidFill>
              </a:rPr>
              <a:t> Solution Quality </a:t>
            </a:r>
          </a:p>
        </p:txBody>
      </p:sp>
      <p:pic>
        <p:nvPicPr>
          <p:cNvPr id="36" name="Picture 3" descr="mat1"/>
          <p:cNvPicPr>
            <a:picLocks noChangeAspect="1" noChangeArrowheads="1"/>
          </p:cNvPicPr>
          <p:nvPr/>
        </p:nvPicPr>
        <p:blipFill>
          <a:blip r:embed="rId2" cstate="print"/>
          <a:srcRect l="13889" r="13889"/>
          <a:stretch>
            <a:fillRect/>
          </a:stretch>
        </p:blipFill>
        <p:spPr bwMode="auto">
          <a:xfrm>
            <a:off x="3581443" y="3868644"/>
            <a:ext cx="1752601" cy="1617785"/>
          </a:xfrm>
          <a:prstGeom prst="rect">
            <a:avLst/>
          </a:prstGeom>
          <a:noFill/>
          <a:ln w="9525">
            <a:noFill/>
            <a:miter lim="800000"/>
            <a:headEnd/>
            <a:tailEnd/>
          </a:ln>
        </p:spPr>
      </p:pic>
      <p:pic>
        <p:nvPicPr>
          <p:cNvPr id="37" name="Picture 4" descr="mat2"/>
          <p:cNvPicPr>
            <a:picLocks noChangeAspect="1" noChangeArrowheads="1"/>
          </p:cNvPicPr>
          <p:nvPr/>
        </p:nvPicPr>
        <p:blipFill>
          <a:blip r:embed="rId3" cstate="print"/>
          <a:srcRect l="15000" t="4167" r="15000" b="4167"/>
          <a:stretch>
            <a:fillRect/>
          </a:stretch>
        </p:blipFill>
        <p:spPr bwMode="auto">
          <a:xfrm>
            <a:off x="3581400" y="5486400"/>
            <a:ext cx="1828800" cy="1371600"/>
          </a:xfrm>
          <a:prstGeom prst="rect">
            <a:avLst/>
          </a:prstGeom>
          <a:noFill/>
          <a:ln w="9525">
            <a:noFill/>
            <a:miter lim="800000"/>
            <a:headEnd/>
            <a:tailEnd/>
          </a:ln>
        </p:spPr>
      </p:pic>
      <p:pic>
        <p:nvPicPr>
          <p:cNvPr id="39" name="Picture 5" descr="dgemm"/>
          <p:cNvPicPr>
            <a:picLocks noChangeAspect="1" noChangeArrowheads="1"/>
          </p:cNvPicPr>
          <p:nvPr/>
        </p:nvPicPr>
        <p:blipFill>
          <a:blip r:embed="rId4" cstate="print"/>
          <a:srcRect t="22091" b="22681"/>
          <a:stretch>
            <a:fillRect/>
          </a:stretch>
        </p:blipFill>
        <p:spPr bwMode="auto">
          <a:xfrm>
            <a:off x="6858000" y="5562600"/>
            <a:ext cx="2057400" cy="1295400"/>
          </a:xfrm>
          <a:prstGeom prst="rect">
            <a:avLst/>
          </a:prstGeom>
          <a:noFill/>
          <a:ln w="9525">
            <a:noFill/>
            <a:miter lim="800000"/>
            <a:headEnd/>
            <a:tailEnd/>
          </a:ln>
        </p:spPr>
      </p:pic>
      <p:pic>
        <p:nvPicPr>
          <p:cNvPr id="40" name="Picture 3" descr="augustus7_rcm"/>
          <p:cNvPicPr>
            <a:picLocks noChangeAspect="1" noChangeArrowheads="1"/>
          </p:cNvPicPr>
          <p:nvPr/>
        </p:nvPicPr>
        <p:blipFill>
          <a:blip r:embed="rId5" cstate="print"/>
          <a:srcRect t="20930" b="23256"/>
          <a:stretch>
            <a:fillRect/>
          </a:stretch>
        </p:blipFill>
        <p:spPr bwMode="auto">
          <a:xfrm>
            <a:off x="6858000" y="4038629"/>
            <a:ext cx="2057400" cy="1357695"/>
          </a:xfrm>
          <a:prstGeom prst="rect">
            <a:avLst/>
          </a:prstGeom>
          <a:noFill/>
          <a:ln w="9525">
            <a:noFill/>
            <a:miter lim="800000"/>
            <a:headEnd/>
            <a:tailEnd/>
          </a:ln>
        </p:spPr>
      </p:pic>
      <p:pic>
        <p:nvPicPr>
          <p:cNvPr id="80900" name="Picture 4"/>
          <p:cNvPicPr>
            <a:picLocks noChangeAspect="1" noChangeArrowheads="1"/>
          </p:cNvPicPr>
          <p:nvPr/>
        </p:nvPicPr>
        <p:blipFill>
          <a:blip r:embed="rId6" cstate="print"/>
          <a:srcRect t="5755" r="7405" b="52039"/>
          <a:stretch>
            <a:fillRect/>
          </a:stretch>
        </p:blipFill>
        <p:spPr bwMode="auto">
          <a:xfrm>
            <a:off x="685800" y="3886201"/>
            <a:ext cx="2133600" cy="1466851"/>
          </a:xfrm>
          <a:prstGeom prst="rect">
            <a:avLst/>
          </a:prstGeom>
          <a:noFill/>
          <a:ln w="9525">
            <a:noFill/>
            <a:miter lim="800000"/>
            <a:headEnd/>
            <a:tailEnd/>
          </a:ln>
        </p:spPr>
      </p:pic>
      <p:pic>
        <p:nvPicPr>
          <p:cNvPr id="41" name="Picture 4"/>
          <p:cNvPicPr>
            <a:picLocks noChangeAspect="1" noChangeArrowheads="1"/>
          </p:cNvPicPr>
          <p:nvPr/>
        </p:nvPicPr>
        <p:blipFill>
          <a:blip r:embed="rId6" cstate="print"/>
          <a:srcRect t="55635" r="4511" b="2158"/>
          <a:stretch>
            <a:fillRect/>
          </a:stretch>
        </p:blipFill>
        <p:spPr bwMode="auto">
          <a:xfrm>
            <a:off x="609600" y="5334000"/>
            <a:ext cx="2286000" cy="1524000"/>
          </a:xfrm>
          <a:prstGeom prst="rect">
            <a:avLst/>
          </a:prstGeom>
          <a:noFill/>
          <a:ln w="9525">
            <a:noFill/>
            <a:miter lim="800000"/>
            <a:headEnd/>
            <a:tailEnd/>
          </a:ln>
        </p:spPr>
      </p:pic>
      <p:sp>
        <p:nvSpPr>
          <p:cNvPr id="42" name="TextBox 41"/>
          <p:cNvSpPr txBox="1"/>
          <p:nvPr/>
        </p:nvSpPr>
        <p:spPr>
          <a:xfrm rot="5400000">
            <a:off x="-262871" y="4301494"/>
            <a:ext cx="864339" cy="338554"/>
          </a:xfrm>
          <a:prstGeom prst="rect">
            <a:avLst/>
          </a:prstGeom>
          <a:solidFill>
            <a:srgbClr val="FFFF00"/>
          </a:solidFill>
        </p:spPr>
        <p:txBody>
          <a:bodyPr wrap="none" rtlCol="0">
            <a:spAutoFit/>
          </a:bodyPr>
          <a:lstStyle/>
          <a:p>
            <a:r>
              <a:rPr lang="en-US" dirty="0" smtClean="0"/>
              <a:t>Before</a:t>
            </a:r>
            <a:endParaRPr lang="en-US" dirty="0"/>
          </a:p>
        </p:txBody>
      </p:sp>
      <p:sp>
        <p:nvSpPr>
          <p:cNvPr id="44" name="TextBox 43"/>
          <p:cNvSpPr txBox="1"/>
          <p:nvPr/>
        </p:nvSpPr>
        <p:spPr>
          <a:xfrm rot="5400000">
            <a:off x="-211724" y="5774355"/>
            <a:ext cx="762001" cy="338554"/>
          </a:xfrm>
          <a:prstGeom prst="rect">
            <a:avLst/>
          </a:prstGeom>
          <a:solidFill>
            <a:srgbClr val="92D050"/>
          </a:solidFill>
        </p:spPr>
        <p:txBody>
          <a:bodyPr wrap="square" rtlCol="0">
            <a:spAutoFit/>
          </a:bodyPr>
          <a:lstStyle/>
          <a:p>
            <a:r>
              <a:rPr lang="en-US" dirty="0" smtClean="0"/>
              <a:t>After</a:t>
            </a:r>
            <a:endParaRPr lang="en-US" dirty="0"/>
          </a:p>
        </p:txBody>
      </p:sp>
      <p:cxnSp>
        <p:nvCxnSpPr>
          <p:cNvPr id="46" name="Straight Connector 45"/>
          <p:cNvCxnSpPr>
            <a:stCxn id="40" idx="0"/>
            <a:endCxn id="40" idx="2"/>
          </p:cNvCxnSpPr>
          <p:nvPr/>
        </p:nvCxnSpPr>
        <p:spPr bwMode="auto">
          <a:xfrm>
            <a:off x="7886700" y="4038629"/>
            <a:ext cx="0" cy="1357695"/>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51" name="Straight Connector 50"/>
          <p:cNvCxnSpPr>
            <a:stCxn id="39" idx="0"/>
            <a:endCxn id="39" idx="2"/>
          </p:cNvCxnSpPr>
          <p:nvPr/>
        </p:nvCxnSpPr>
        <p:spPr bwMode="auto">
          <a:xfrm>
            <a:off x="7886700" y="5562600"/>
            <a:ext cx="0" cy="1295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54" name="Straight Connector 53"/>
          <p:cNvCxnSpPr>
            <a:stCxn id="39" idx="1"/>
            <a:endCxn id="39" idx="3"/>
          </p:cNvCxnSpPr>
          <p:nvPr/>
        </p:nvCxnSpPr>
        <p:spPr bwMode="auto">
          <a:xfrm>
            <a:off x="6858000" y="6210300"/>
            <a:ext cx="2057400" cy="0"/>
          </a:xfrm>
          <a:prstGeom prst="line">
            <a:avLst/>
          </a:prstGeom>
          <a:solidFill>
            <a:srgbClr val="00FF00"/>
          </a:solidFill>
          <a:ln w="9525" cap="flat" cmpd="sng" algn="ctr">
            <a:solidFill>
              <a:schemeClr val="tx1"/>
            </a:solidFill>
            <a:prstDash val="solid"/>
            <a:round/>
            <a:headEnd type="none" w="med" len="med"/>
            <a:tailEnd type="none" w="med" len="med"/>
          </a:ln>
          <a:effectLst/>
        </p:spPr>
      </p:cxnSp>
      <p:pic>
        <p:nvPicPr>
          <p:cNvPr id="21" name="Picture 5" descr="dgemm"/>
          <p:cNvPicPr>
            <a:picLocks noChangeAspect="1" noChangeArrowheads="1"/>
          </p:cNvPicPr>
          <p:nvPr/>
        </p:nvPicPr>
        <p:blipFill>
          <a:blip r:embed="rId4" cstate="print"/>
          <a:srcRect t="22091" r="48148" b="51919"/>
          <a:stretch>
            <a:fillRect/>
          </a:stretch>
        </p:blipFill>
        <p:spPr bwMode="auto">
          <a:xfrm>
            <a:off x="6858000" y="4114800"/>
            <a:ext cx="1066800" cy="685800"/>
          </a:xfrm>
          <a:prstGeom prst="rect">
            <a:avLst/>
          </a:prstGeom>
          <a:noFill/>
          <a:ln w="9525">
            <a:noFill/>
            <a:miter lim="800000"/>
            <a:headEnd/>
            <a:tailEnd/>
          </a:ln>
        </p:spPr>
      </p:pic>
      <p:pic>
        <p:nvPicPr>
          <p:cNvPr id="23" name="Picture 3" descr="augustus7_rcm"/>
          <p:cNvPicPr>
            <a:picLocks noChangeAspect="1" noChangeArrowheads="1"/>
          </p:cNvPicPr>
          <p:nvPr/>
        </p:nvPicPr>
        <p:blipFill>
          <a:blip r:embed="rId5" cstate="print">
            <a:lum contrast="41000"/>
          </a:blip>
          <a:srcRect t="49123" r="48148" b="23256"/>
          <a:stretch>
            <a:fillRect/>
          </a:stretch>
        </p:blipFill>
        <p:spPr bwMode="auto">
          <a:xfrm>
            <a:off x="6858000" y="4724430"/>
            <a:ext cx="1066800" cy="671895"/>
          </a:xfrm>
          <a:prstGeom prst="rect">
            <a:avLst/>
          </a:prstGeom>
          <a:noFill/>
          <a:ln w="9525">
            <a:noFill/>
            <a:miter lim="800000"/>
            <a:headEnd/>
            <a:tailEnd/>
          </a:ln>
          <a:effectLst/>
        </p:spPr>
      </p:pic>
      <p:cxnSp>
        <p:nvCxnSpPr>
          <p:cNvPr id="49" name="Straight Connector 48"/>
          <p:cNvCxnSpPr>
            <a:stCxn id="40" idx="1"/>
            <a:endCxn id="40" idx="3"/>
          </p:cNvCxnSpPr>
          <p:nvPr/>
        </p:nvCxnSpPr>
        <p:spPr bwMode="auto">
          <a:xfrm>
            <a:off x="6858000" y="4717448"/>
            <a:ext cx="2057400" cy="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7848600" y="4114800"/>
            <a:ext cx="0" cy="129540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25" name="TextBox 24"/>
          <p:cNvSpPr txBox="1"/>
          <p:nvPr/>
        </p:nvSpPr>
        <p:spPr>
          <a:xfrm>
            <a:off x="304800" y="4267200"/>
            <a:ext cx="2667000" cy="1938992"/>
          </a:xfrm>
          <a:prstGeom prst="rect">
            <a:avLst/>
          </a:prstGeom>
          <a:solidFill>
            <a:srgbClr val="666633">
              <a:alpha val="57000"/>
            </a:srgbClr>
          </a:solidFill>
        </p:spPr>
        <p:txBody>
          <a:bodyPr wrap="square" rtlCol="0">
            <a:spAutoFit/>
          </a:bodyPr>
          <a:lstStyle/>
          <a:p>
            <a:r>
              <a:rPr lang="en-US" sz="2400" b="0" dirty="0" smtClean="0"/>
              <a:t>Precondition Data To Improve Quality</a:t>
            </a:r>
          </a:p>
          <a:p>
            <a:endParaRPr lang="en-US" sz="2400" dirty="0" smtClean="0"/>
          </a:p>
          <a:p>
            <a:endParaRPr lang="en-US" sz="2400" dirty="0"/>
          </a:p>
        </p:txBody>
      </p:sp>
      <p:sp>
        <p:nvSpPr>
          <p:cNvPr id="26" name="TextBox 25"/>
          <p:cNvSpPr txBox="1"/>
          <p:nvPr/>
        </p:nvSpPr>
        <p:spPr>
          <a:xfrm>
            <a:off x="3429000" y="4114800"/>
            <a:ext cx="2362200" cy="2308324"/>
          </a:xfrm>
          <a:prstGeom prst="rect">
            <a:avLst/>
          </a:prstGeom>
          <a:solidFill>
            <a:srgbClr val="002060">
              <a:alpha val="58000"/>
            </a:srgbClr>
          </a:solidFill>
        </p:spPr>
        <p:txBody>
          <a:bodyPr wrap="square" rtlCol="0">
            <a:spAutoFit/>
          </a:bodyPr>
          <a:lstStyle/>
          <a:p>
            <a:r>
              <a:rPr lang="en-US" sz="2400" b="0" dirty="0" smtClean="0">
                <a:solidFill>
                  <a:srgbClr val="FFFF00"/>
                </a:solidFill>
              </a:rPr>
              <a:t>Reorder</a:t>
            </a:r>
          </a:p>
          <a:p>
            <a:r>
              <a:rPr lang="en-US" sz="2400" b="0" dirty="0" smtClean="0">
                <a:solidFill>
                  <a:srgbClr val="FFFF00"/>
                </a:solidFill>
              </a:rPr>
              <a:t>Data To Improve Locality</a:t>
            </a:r>
            <a:endParaRPr lang="en-US" sz="2400" b="0" dirty="0" smtClean="0"/>
          </a:p>
          <a:p>
            <a:endParaRPr lang="en-US" sz="2400" dirty="0" smtClean="0"/>
          </a:p>
          <a:p>
            <a:endParaRPr lang="en-US" sz="2400" dirty="0"/>
          </a:p>
        </p:txBody>
      </p:sp>
      <p:sp>
        <p:nvSpPr>
          <p:cNvPr id="29" name="TextBox 28"/>
          <p:cNvSpPr txBox="1"/>
          <p:nvPr/>
        </p:nvSpPr>
        <p:spPr>
          <a:xfrm>
            <a:off x="6324600" y="3962400"/>
            <a:ext cx="2590800" cy="2677656"/>
          </a:xfrm>
          <a:prstGeom prst="rect">
            <a:avLst/>
          </a:prstGeom>
          <a:solidFill>
            <a:srgbClr val="C00000">
              <a:alpha val="80000"/>
            </a:srgbClr>
          </a:solidFill>
        </p:spPr>
        <p:txBody>
          <a:bodyPr wrap="square" rtlCol="0">
            <a:spAutoFit/>
          </a:bodyPr>
          <a:lstStyle/>
          <a:p>
            <a:r>
              <a:rPr lang="en-US" sz="2400" b="0" dirty="0" smtClean="0"/>
              <a:t>Convert Load Imbalance to Energy Savings  by</a:t>
            </a:r>
          </a:p>
          <a:p>
            <a:r>
              <a:rPr lang="en-US" sz="2400" b="0" dirty="0" smtClean="0"/>
              <a:t>Dynamic Voltage &amp; Frequency Scaling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9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bg/>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
                                            <p:txEl>
                                              <p:pRg st="1" end="1"/>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bg/>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9">
                                            <p:txEl>
                                              <p:pRg st="0" end="0"/>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9">
                                            <p:txEl>
                                              <p:pRg st="1" end="1"/>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9">
                                            <p:bg/>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9">
                                            <p:txEl>
                                              <p:pRg st="0" end="0"/>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animBg="1"/>
      <p:bldP spid="26" grpId="0" build="allAtOnce" animBg="1"/>
      <p:bldP spid="29"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dirty="0" smtClean="0">
                <a:solidFill>
                  <a:srgbClr val="FF0000"/>
                </a:solidFill>
              </a:rPr>
              <a:t>How </a:t>
            </a:r>
            <a:r>
              <a:rPr lang="en-US" dirty="0" smtClean="0">
                <a:solidFill>
                  <a:srgbClr val="002060"/>
                </a:solidFill>
              </a:rPr>
              <a:t>to</a:t>
            </a:r>
            <a:r>
              <a:rPr lang="en-US" dirty="0" smtClean="0"/>
              <a:t> exploit </a:t>
            </a:r>
            <a:r>
              <a:rPr lang="en-US" dirty="0" err="1" smtClean="0"/>
              <a:t>Sparsity</a:t>
            </a:r>
            <a:r>
              <a:rPr lang="en-US" dirty="0" smtClean="0"/>
              <a:t>?</a:t>
            </a:r>
          </a:p>
        </p:txBody>
      </p:sp>
      <p:sp>
        <p:nvSpPr>
          <p:cNvPr id="30723" name="Rectangle 3"/>
          <p:cNvSpPr>
            <a:spLocks noGrp="1" noChangeArrowheads="1"/>
          </p:cNvSpPr>
          <p:nvPr>
            <p:ph type="body" idx="1"/>
          </p:nvPr>
        </p:nvSpPr>
        <p:spPr>
          <a:xfrm>
            <a:off x="0" y="1524000"/>
            <a:ext cx="9144000" cy="2057400"/>
          </a:xfrm>
        </p:spPr>
        <p:txBody>
          <a:bodyPr/>
          <a:lstStyle/>
          <a:p>
            <a:pPr marL="431800" indent="-323850" defTabSz="457200" eaLnBrk="1" hangingPunct="1">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800" dirty="0" smtClean="0">
                <a:solidFill>
                  <a:srgbClr val="000066"/>
                </a:solidFill>
                <a:effectLst>
                  <a:outerShdw blurRad="38100" dist="38100" dir="2700000" algn="tl">
                    <a:srgbClr val="C0C0C0"/>
                  </a:outerShdw>
                </a:effectLst>
              </a:rPr>
              <a:t>Model “hidden” properties of data</a:t>
            </a:r>
            <a:r>
              <a:rPr lang="en-GB" sz="2800" dirty="0" smtClean="0"/>
              <a:t> </a:t>
            </a:r>
          </a:p>
          <a:p>
            <a:pPr marL="431800" indent="-323850" defTabSz="457200" eaLnBrk="1" hangingPunct="1">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800" dirty="0" smtClean="0">
                <a:solidFill>
                  <a:srgbClr val="002060"/>
                </a:solidFill>
              </a:rPr>
              <a:t>Model performance-relevant feature(s) of </a:t>
            </a:r>
          </a:p>
          <a:p>
            <a:pPr marL="831850" lvl="1" indent="-323850" defTabSz="457200" eaLnBrk="1" hangingPunct="1">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smtClean="0">
                <a:solidFill>
                  <a:schemeClr val="accent4"/>
                </a:solidFill>
              </a:rPr>
              <a:t>hardware </a:t>
            </a:r>
            <a:r>
              <a:rPr lang="en-GB" sz="2400" dirty="0" smtClean="0">
                <a:solidFill>
                  <a:srgbClr val="002060"/>
                </a:solidFill>
              </a:rPr>
              <a:t>or</a:t>
            </a:r>
            <a:r>
              <a:rPr lang="en-GB" sz="2400" dirty="0" smtClean="0">
                <a:solidFill>
                  <a:srgbClr val="FF0000"/>
                </a:solidFill>
              </a:rPr>
              <a:t> </a:t>
            </a:r>
            <a:r>
              <a:rPr lang="en-GB" sz="2400" dirty="0" smtClean="0">
                <a:solidFill>
                  <a:srgbClr val="0070C0"/>
                </a:solidFill>
              </a:rPr>
              <a:t>application</a:t>
            </a:r>
          </a:p>
          <a:p>
            <a:pPr marL="431800" indent="-323850" defTabSz="457200" eaLnBrk="1" hangingPunct="1">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800" dirty="0" smtClean="0">
                <a:solidFill>
                  <a:srgbClr val="002060"/>
                </a:solidFill>
              </a:rPr>
              <a:t>Transform</a:t>
            </a:r>
            <a:r>
              <a:rPr lang="en-GB" sz="2800" dirty="0" smtClean="0">
                <a:solidFill>
                  <a:srgbClr val="FF0000"/>
                </a:solidFill>
              </a:rPr>
              <a:t> data &amp; algorithm</a:t>
            </a:r>
          </a:p>
          <a:p>
            <a:pPr marL="431800" indent="-323850" defTabSz="457200" eaLnBrk="1" hangingPunct="1">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2800" dirty="0" smtClean="0">
              <a:solidFill>
                <a:srgbClr val="FF0000"/>
              </a:solidFill>
            </a:endParaRPr>
          </a:p>
          <a:p>
            <a:pPr marL="431800" indent="-323850" defTabSz="457200" eaLnBrk="1" hangingPunct="1">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2800" dirty="0" smtClean="0">
              <a:solidFill>
                <a:srgbClr val="FF0000"/>
              </a:solidFill>
            </a:endParaRPr>
          </a:p>
          <a:p>
            <a:pPr marL="431800" indent="-323850" defTabSz="457200" eaLnBrk="1" hangingPunct="1">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2800" dirty="0" smtClean="0">
              <a:solidFill>
                <a:srgbClr val="FF0000"/>
              </a:solidFill>
            </a:endParaRPr>
          </a:p>
          <a:p>
            <a:pPr eaLnBrk="1" hangingPunct="1">
              <a:buNone/>
            </a:pPr>
            <a:endParaRPr lang="en-US" dirty="0" smtClean="0"/>
          </a:p>
          <a:p>
            <a:pPr lvl="2" eaLnBrk="1" hangingPunct="1">
              <a:buFontTx/>
              <a:buNone/>
            </a:pPr>
            <a:endParaRPr lang="en-US" sz="3200" dirty="0" smtClean="0"/>
          </a:p>
          <a:p>
            <a:pPr lvl="2" eaLnBrk="1" hangingPunct="1">
              <a:buFontTx/>
              <a:buNone/>
            </a:pPr>
            <a:endParaRPr lang="en-US" dirty="0" smtClean="0"/>
          </a:p>
        </p:txBody>
      </p:sp>
      <p:cxnSp>
        <p:nvCxnSpPr>
          <p:cNvPr id="28" name="Straight Connector 27"/>
          <p:cNvCxnSpPr/>
          <p:nvPr/>
        </p:nvCxnSpPr>
        <p:spPr bwMode="auto">
          <a:xfrm>
            <a:off x="0" y="3733800"/>
            <a:ext cx="9144000" cy="76200"/>
          </a:xfrm>
          <a:prstGeom prst="line">
            <a:avLst/>
          </a:prstGeom>
          <a:solidFill>
            <a:srgbClr val="00FF00"/>
          </a:solidFill>
          <a:ln w="50800" cap="flat" cmpd="dbl" algn="ctr">
            <a:solidFill>
              <a:srgbClr val="7030A0"/>
            </a:solidFill>
            <a:prstDash val="sysDash"/>
            <a:round/>
            <a:headEnd type="none" w="med" len="med"/>
            <a:tailEnd type="none" w="med" len="med"/>
          </a:ln>
          <a:effectLst/>
        </p:spPr>
      </p:cxnSp>
      <p:pic>
        <p:nvPicPr>
          <p:cNvPr id="20" name="Picture 19" descr="stub2.gif"/>
          <p:cNvPicPr>
            <a:picLocks noChangeAspect="1"/>
          </p:cNvPicPr>
          <p:nvPr/>
        </p:nvPicPr>
        <p:blipFill>
          <a:blip r:embed="rId2" cstate="print"/>
          <a:srcRect l="21667" t="55556" r="23333" b="7778"/>
          <a:stretch>
            <a:fillRect/>
          </a:stretch>
        </p:blipFill>
        <p:spPr>
          <a:xfrm>
            <a:off x="2590800" y="4114800"/>
            <a:ext cx="5029200" cy="2743200"/>
          </a:xfrm>
          <a:prstGeom prst="rect">
            <a:avLst/>
          </a:prstGeom>
        </p:spPr>
      </p:pic>
      <p:pic>
        <p:nvPicPr>
          <p:cNvPr id="21" name="Picture 20" descr="stub.gif"/>
          <p:cNvPicPr>
            <a:picLocks noChangeAspect="1"/>
          </p:cNvPicPr>
          <p:nvPr/>
        </p:nvPicPr>
        <p:blipFill>
          <a:blip r:embed="rId3" cstate="print">
            <a:lum bright="7000" contrast="-32000"/>
          </a:blip>
          <a:srcRect l="7500" t="24444" r="45000"/>
          <a:stretch>
            <a:fillRect/>
          </a:stretch>
        </p:blipFill>
        <p:spPr>
          <a:xfrm>
            <a:off x="1905000" y="3719099"/>
            <a:ext cx="1676400" cy="1999916"/>
          </a:xfrm>
          <a:prstGeom prst="rect">
            <a:avLst/>
          </a:prstGeom>
        </p:spPr>
      </p:pic>
      <p:pic>
        <p:nvPicPr>
          <p:cNvPr id="22" name="Picture 21" descr="stub3.gif"/>
          <p:cNvPicPr>
            <a:picLocks noChangeAspect="1"/>
          </p:cNvPicPr>
          <p:nvPr/>
        </p:nvPicPr>
        <p:blipFill>
          <a:blip r:embed="rId4" cstate="print">
            <a:lum bright="-27000" contrast="-33000"/>
          </a:blip>
          <a:srcRect l="8334" t="26666" r="49167" b="7778"/>
          <a:stretch>
            <a:fillRect/>
          </a:stretch>
        </p:blipFill>
        <p:spPr>
          <a:xfrm>
            <a:off x="0" y="4800603"/>
            <a:ext cx="1676400" cy="1851212"/>
          </a:xfrm>
          <a:prstGeom prst="rect">
            <a:avLst/>
          </a:prstGeom>
        </p:spPr>
      </p:pic>
      <p:pic>
        <p:nvPicPr>
          <p:cNvPr id="23" name="Picture 22" descr="stub3.gif"/>
          <p:cNvPicPr>
            <a:picLocks noChangeAspect="1"/>
          </p:cNvPicPr>
          <p:nvPr/>
        </p:nvPicPr>
        <p:blipFill>
          <a:blip r:embed="rId4" cstate="print"/>
          <a:srcRect l="51666" t="21111" r="16667" b="30000"/>
          <a:stretch>
            <a:fillRect/>
          </a:stretch>
        </p:blipFill>
        <p:spPr>
          <a:xfrm>
            <a:off x="7010400" y="3505200"/>
            <a:ext cx="1371600" cy="1588168"/>
          </a:xfrm>
          <a:prstGeom prst="rect">
            <a:avLst/>
          </a:prstGeom>
        </p:spPr>
      </p:pic>
      <p:pic>
        <p:nvPicPr>
          <p:cNvPr id="24" name="Picture 23" descr="stub.gif"/>
          <p:cNvPicPr>
            <a:picLocks noChangeAspect="1"/>
          </p:cNvPicPr>
          <p:nvPr/>
        </p:nvPicPr>
        <p:blipFill>
          <a:blip r:embed="rId3" cstate="print"/>
          <a:srcRect l="55834" t="28889" r="15833" b="26667"/>
          <a:stretch>
            <a:fillRect/>
          </a:stretch>
        </p:blipFill>
        <p:spPr>
          <a:xfrm>
            <a:off x="7560732" y="5334029"/>
            <a:ext cx="1583268" cy="1524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457200" y="274639"/>
            <a:ext cx="8686800" cy="1143000"/>
          </a:xfrm>
        </p:spPr>
        <p:txBody>
          <a:bodyPr/>
          <a:lstStyle/>
          <a:p>
            <a:pPr algn="r" eaLnBrk="1" hangingPunct="1"/>
            <a:r>
              <a:rPr lang="en-US" sz="4000" dirty="0" smtClean="0"/>
              <a:t>Temperature Evolution (4-core)</a:t>
            </a:r>
            <a:br>
              <a:rPr lang="en-US" sz="4000" dirty="0" smtClean="0"/>
            </a:br>
            <a:r>
              <a:rPr lang="en-US" sz="2800" dirty="0" smtClean="0">
                <a:solidFill>
                  <a:schemeClr val="tx1"/>
                </a:solidFill>
              </a:rPr>
              <a:t>Dense Benchmark</a:t>
            </a:r>
            <a:r>
              <a:rPr lang="en-US" sz="2800" dirty="0" smtClean="0"/>
              <a:t>, SMV-</a:t>
            </a:r>
            <a:r>
              <a:rPr lang="en-US" sz="2800" dirty="0" smtClean="0">
                <a:solidFill>
                  <a:srgbClr val="0070C0"/>
                </a:solidFill>
              </a:rPr>
              <a:t>Original</a:t>
            </a:r>
            <a:r>
              <a:rPr lang="en-US" sz="2800" dirty="0" smtClean="0"/>
              <a:t> </a:t>
            </a:r>
            <a:r>
              <a:rPr lang="en-US" sz="2800" dirty="0" err="1" smtClean="0"/>
              <a:t>vs</a:t>
            </a:r>
            <a:r>
              <a:rPr lang="en-US" sz="2800" dirty="0" smtClean="0"/>
              <a:t> </a:t>
            </a:r>
            <a:r>
              <a:rPr lang="en-US" sz="2800" dirty="0" smtClean="0">
                <a:solidFill>
                  <a:srgbClr val="C00000"/>
                </a:solidFill>
              </a:rPr>
              <a:t>Opt</a:t>
            </a:r>
          </a:p>
        </p:txBody>
      </p:sp>
      <p:pic>
        <p:nvPicPr>
          <p:cNvPr id="14342" name="Picture 3" descr="augustus7_rcm"/>
          <p:cNvPicPr>
            <a:picLocks noGrp="1" noChangeAspect="1" noChangeArrowheads="1"/>
          </p:cNvPicPr>
          <p:nvPr>
            <p:ph idx="1"/>
          </p:nvPr>
        </p:nvPicPr>
        <p:blipFill>
          <a:blip r:embed="rId3" cstate="print"/>
          <a:srcRect/>
          <a:stretch>
            <a:fillRect/>
          </a:stretch>
        </p:blipFill>
        <p:spPr>
          <a:xfrm>
            <a:off x="0" y="1981200"/>
            <a:ext cx="3044825" cy="3276600"/>
          </a:xfrm>
        </p:spPr>
      </p:pic>
      <p:pic>
        <p:nvPicPr>
          <p:cNvPr id="14343" name="Picture 4" descr="augustus7_rnd"/>
          <p:cNvPicPr>
            <a:picLocks noChangeAspect="1" noChangeArrowheads="1"/>
          </p:cNvPicPr>
          <p:nvPr/>
        </p:nvPicPr>
        <p:blipFill>
          <a:blip r:embed="rId4" cstate="print"/>
          <a:srcRect/>
          <a:stretch>
            <a:fillRect/>
          </a:stretch>
        </p:blipFill>
        <p:spPr bwMode="auto">
          <a:xfrm>
            <a:off x="6096000" y="2057400"/>
            <a:ext cx="2895600" cy="3200400"/>
          </a:xfrm>
          <a:prstGeom prst="rect">
            <a:avLst/>
          </a:prstGeom>
          <a:noFill/>
          <a:ln w="9525">
            <a:noFill/>
            <a:miter lim="800000"/>
            <a:headEnd/>
            <a:tailEnd/>
          </a:ln>
        </p:spPr>
      </p:pic>
      <p:pic>
        <p:nvPicPr>
          <p:cNvPr id="14344" name="Picture 5" descr="dgemm"/>
          <p:cNvPicPr>
            <a:picLocks noChangeAspect="1" noChangeArrowheads="1"/>
          </p:cNvPicPr>
          <p:nvPr/>
        </p:nvPicPr>
        <p:blipFill>
          <a:blip r:embed="rId5" cstate="print"/>
          <a:srcRect/>
          <a:stretch>
            <a:fillRect/>
          </a:stretch>
        </p:blipFill>
        <p:spPr bwMode="auto">
          <a:xfrm>
            <a:off x="3048000" y="1981212"/>
            <a:ext cx="3048000" cy="3246439"/>
          </a:xfrm>
          <a:prstGeom prst="rect">
            <a:avLst/>
          </a:prstGeom>
          <a:noFill/>
          <a:ln w="9525">
            <a:noFill/>
            <a:miter lim="800000"/>
            <a:headEnd/>
            <a:tailEnd/>
          </a:ln>
        </p:spPr>
      </p:pic>
      <p:sp>
        <p:nvSpPr>
          <p:cNvPr id="14345" name="Line 6"/>
          <p:cNvSpPr>
            <a:spLocks noChangeShapeType="1"/>
          </p:cNvSpPr>
          <p:nvPr/>
        </p:nvSpPr>
        <p:spPr bwMode="auto">
          <a:xfrm>
            <a:off x="1524000" y="2133600"/>
            <a:ext cx="0" cy="2971800"/>
          </a:xfrm>
          <a:prstGeom prst="line">
            <a:avLst/>
          </a:prstGeom>
          <a:noFill/>
          <a:ln w="9525">
            <a:solidFill>
              <a:schemeClr val="tx1"/>
            </a:solidFill>
            <a:round/>
            <a:headEnd/>
            <a:tailEnd/>
          </a:ln>
        </p:spPr>
        <p:txBody>
          <a:bodyPr/>
          <a:lstStyle/>
          <a:p>
            <a:endParaRPr lang="en-US"/>
          </a:p>
        </p:txBody>
      </p:sp>
      <p:sp>
        <p:nvSpPr>
          <p:cNvPr id="14346" name="Line 7"/>
          <p:cNvSpPr>
            <a:spLocks noChangeShapeType="1"/>
          </p:cNvSpPr>
          <p:nvPr/>
        </p:nvSpPr>
        <p:spPr bwMode="auto">
          <a:xfrm>
            <a:off x="0" y="3581400"/>
            <a:ext cx="2971800" cy="0"/>
          </a:xfrm>
          <a:prstGeom prst="line">
            <a:avLst/>
          </a:prstGeom>
          <a:noFill/>
          <a:ln w="9525">
            <a:solidFill>
              <a:schemeClr val="tx1"/>
            </a:solidFill>
            <a:round/>
            <a:headEnd/>
            <a:tailEnd/>
          </a:ln>
        </p:spPr>
        <p:txBody>
          <a:bodyPr/>
          <a:lstStyle/>
          <a:p>
            <a:endParaRPr lang="en-US"/>
          </a:p>
        </p:txBody>
      </p:sp>
      <p:sp>
        <p:nvSpPr>
          <p:cNvPr id="14347" name="Line 8"/>
          <p:cNvSpPr>
            <a:spLocks noChangeShapeType="1"/>
          </p:cNvSpPr>
          <p:nvPr/>
        </p:nvSpPr>
        <p:spPr bwMode="auto">
          <a:xfrm>
            <a:off x="3048000" y="3581400"/>
            <a:ext cx="2971800" cy="0"/>
          </a:xfrm>
          <a:prstGeom prst="line">
            <a:avLst/>
          </a:prstGeom>
          <a:noFill/>
          <a:ln w="9525">
            <a:solidFill>
              <a:schemeClr val="tx1"/>
            </a:solidFill>
            <a:round/>
            <a:headEnd/>
            <a:tailEnd/>
          </a:ln>
        </p:spPr>
        <p:txBody>
          <a:bodyPr/>
          <a:lstStyle/>
          <a:p>
            <a:endParaRPr lang="en-US"/>
          </a:p>
        </p:txBody>
      </p:sp>
      <p:sp>
        <p:nvSpPr>
          <p:cNvPr id="14348" name="Line 9"/>
          <p:cNvSpPr>
            <a:spLocks noChangeShapeType="1"/>
          </p:cNvSpPr>
          <p:nvPr/>
        </p:nvSpPr>
        <p:spPr bwMode="auto">
          <a:xfrm>
            <a:off x="4572000" y="2133600"/>
            <a:ext cx="0" cy="2819400"/>
          </a:xfrm>
          <a:prstGeom prst="line">
            <a:avLst/>
          </a:prstGeom>
          <a:noFill/>
          <a:ln w="9525">
            <a:solidFill>
              <a:schemeClr val="tx1"/>
            </a:solidFill>
            <a:round/>
            <a:headEnd/>
            <a:tailEnd/>
          </a:ln>
        </p:spPr>
        <p:txBody>
          <a:bodyPr/>
          <a:lstStyle/>
          <a:p>
            <a:endParaRPr lang="en-US"/>
          </a:p>
        </p:txBody>
      </p:sp>
      <p:sp>
        <p:nvSpPr>
          <p:cNvPr id="14349" name="Line 10"/>
          <p:cNvSpPr>
            <a:spLocks noChangeShapeType="1"/>
          </p:cNvSpPr>
          <p:nvPr/>
        </p:nvSpPr>
        <p:spPr bwMode="auto">
          <a:xfrm>
            <a:off x="7543800" y="2133600"/>
            <a:ext cx="0" cy="2971800"/>
          </a:xfrm>
          <a:prstGeom prst="line">
            <a:avLst/>
          </a:prstGeom>
          <a:noFill/>
          <a:ln w="9525">
            <a:solidFill>
              <a:schemeClr val="tx1"/>
            </a:solidFill>
            <a:round/>
            <a:headEnd/>
            <a:tailEnd/>
          </a:ln>
        </p:spPr>
        <p:txBody>
          <a:bodyPr/>
          <a:lstStyle/>
          <a:p>
            <a:endParaRPr lang="en-US"/>
          </a:p>
        </p:txBody>
      </p:sp>
      <p:sp>
        <p:nvSpPr>
          <p:cNvPr id="14350" name="Line 11"/>
          <p:cNvSpPr>
            <a:spLocks noChangeShapeType="1"/>
          </p:cNvSpPr>
          <p:nvPr/>
        </p:nvSpPr>
        <p:spPr bwMode="auto">
          <a:xfrm>
            <a:off x="6096000" y="3581400"/>
            <a:ext cx="2819400" cy="0"/>
          </a:xfrm>
          <a:prstGeom prst="line">
            <a:avLst/>
          </a:prstGeom>
          <a:noFill/>
          <a:ln w="9525">
            <a:solidFill>
              <a:schemeClr val="tx1"/>
            </a:solidFill>
            <a:round/>
            <a:headEnd/>
            <a:tailEnd/>
          </a:ln>
        </p:spPr>
        <p:txBody>
          <a:bodyPr/>
          <a:lstStyle/>
          <a:p>
            <a:endParaRPr lang="en-US"/>
          </a:p>
        </p:txBody>
      </p:sp>
      <p:sp>
        <p:nvSpPr>
          <p:cNvPr id="14351" name="Text Box 12"/>
          <p:cNvSpPr txBox="1">
            <a:spLocks noChangeArrowheads="1"/>
          </p:cNvSpPr>
          <p:nvPr/>
        </p:nvSpPr>
        <p:spPr bwMode="auto">
          <a:xfrm>
            <a:off x="609601" y="3581400"/>
            <a:ext cx="251992" cy="230832"/>
          </a:xfrm>
          <a:prstGeom prst="rect">
            <a:avLst/>
          </a:prstGeom>
          <a:noFill/>
          <a:ln w="9525">
            <a:noFill/>
            <a:miter lim="800000"/>
            <a:headEnd/>
            <a:tailEnd/>
          </a:ln>
        </p:spPr>
        <p:txBody>
          <a:bodyPr wrap="none">
            <a:spAutoFit/>
          </a:bodyPr>
          <a:lstStyle/>
          <a:p>
            <a:pPr eaLnBrk="0" hangingPunct="0"/>
            <a:r>
              <a:rPr lang="en-US" sz="900"/>
              <a:t>F</a:t>
            </a:r>
          </a:p>
        </p:txBody>
      </p:sp>
      <p:sp>
        <p:nvSpPr>
          <p:cNvPr id="14352" name="Text Box 13"/>
          <p:cNvSpPr txBox="1">
            <a:spLocks noChangeArrowheads="1"/>
          </p:cNvSpPr>
          <p:nvPr/>
        </p:nvSpPr>
        <p:spPr bwMode="auto">
          <a:xfrm>
            <a:off x="1203326" y="3727451"/>
            <a:ext cx="240772" cy="230832"/>
          </a:xfrm>
          <a:prstGeom prst="rect">
            <a:avLst/>
          </a:prstGeom>
          <a:noFill/>
          <a:ln w="9525">
            <a:noFill/>
            <a:miter lim="800000"/>
            <a:headEnd/>
            <a:tailEnd/>
          </a:ln>
        </p:spPr>
        <p:txBody>
          <a:bodyPr wrap="none">
            <a:spAutoFit/>
          </a:bodyPr>
          <a:lstStyle/>
          <a:p>
            <a:pPr eaLnBrk="0" hangingPunct="0"/>
            <a:r>
              <a:rPr lang="en-US" sz="900"/>
              <a:t>I</a:t>
            </a:r>
          </a:p>
        </p:txBody>
      </p:sp>
      <p:sp>
        <p:nvSpPr>
          <p:cNvPr id="14353" name="Text Box 14"/>
          <p:cNvSpPr txBox="1">
            <a:spLocks noChangeArrowheads="1"/>
          </p:cNvSpPr>
          <p:nvPr/>
        </p:nvSpPr>
        <p:spPr bwMode="auto">
          <a:xfrm>
            <a:off x="1050925" y="3956051"/>
            <a:ext cx="250390" cy="230832"/>
          </a:xfrm>
          <a:prstGeom prst="rect">
            <a:avLst/>
          </a:prstGeom>
          <a:noFill/>
          <a:ln w="9525">
            <a:noFill/>
            <a:miter lim="800000"/>
            <a:headEnd/>
            <a:tailEnd/>
          </a:ln>
        </p:spPr>
        <p:txBody>
          <a:bodyPr wrap="none">
            <a:spAutoFit/>
          </a:bodyPr>
          <a:lstStyle/>
          <a:p>
            <a:pPr eaLnBrk="0" hangingPunct="0"/>
            <a:r>
              <a:rPr lang="en-US" sz="900"/>
              <a:t>L</a:t>
            </a:r>
          </a:p>
        </p:txBody>
      </p:sp>
      <p:sp>
        <p:nvSpPr>
          <p:cNvPr id="14354" name="Text Box 15"/>
          <p:cNvSpPr txBox="1">
            <a:spLocks noChangeArrowheads="1"/>
          </p:cNvSpPr>
          <p:nvPr/>
        </p:nvSpPr>
        <p:spPr bwMode="auto">
          <a:xfrm>
            <a:off x="1355726" y="3956051"/>
            <a:ext cx="258404" cy="230832"/>
          </a:xfrm>
          <a:prstGeom prst="rect">
            <a:avLst/>
          </a:prstGeom>
          <a:noFill/>
          <a:ln w="9525">
            <a:noFill/>
            <a:miter lim="800000"/>
            <a:headEnd/>
            <a:tailEnd/>
          </a:ln>
        </p:spPr>
        <p:txBody>
          <a:bodyPr wrap="none">
            <a:spAutoFit/>
          </a:bodyPr>
          <a:lstStyle/>
          <a:p>
            <a:pPr eaLnBrk="0" hangingPunct="0"/>
            <a:r>
              <a:rPr lang="en-US" sz="900"/>
              <a:t>S</a:t>
            </a:r>
          </a:p>
        </p:txBody>
      </p:sp>
      <p:sp>
        <p:nvSpPr>
          <p:cNvPr id="14355" name="Text Box 16"/>
          <p:cNvSpPr txBox="1">
            <a:spLocks noChangeArrowheads="1"/>
          </p:cNvSpPr>
          <p:nvPr/>
        </p:nvSpPr>
        <p:spPr bwMode="auto">
          <a:xfrm>
            <a:off x="898525" y="4184651"/>
            <a:ext cx="346570" cy="230832"/>
          </a:xfrm>
          <a:prstGeom prst="rect">
            <a:avLst/>
          </a:prstGeom>
          <a:noFill/>
          <a:ln w="9525">
            <a:noFill/>
            <a:miter lim="800000"/>
            <a:headEnd/>
            <a:tailEnd/>
          </a:ln>
        </p:spPr>
        <p:txBody>
          <a:bodyPr wrap="none">
            <a:spAutoFit/>
          </a:bodyPr>
          <a:lstStyle/>
          <a:p>
            <a:pPr eaLnBrk="0" hangingPunct="0"/>
            <a:r>
              <a:rPr lang="en-US" sz="900"/>
              <a:t>D$</a:t>
            </a:r>
          </a:p>
        </p:txBody>
      </p:sp>
      <p:sp>
        <p:nvSpPr>
          <p:cNvPr id="14356" name="Text Box 17"/>
          <p:cNvSpPr txBox="1">
            <a:spLocks noChangeArrowheads="1"/>
          </p:cNvSpPr>
          <p:nvPr/>
        </p:nvSpPr>
        <p:spPr bwMode="auto">
          <a:xfrm>
            <a:off x="212725" y="4184651"/>
            <a:ext cx="314510" cy="230832"/>
          </a:xfrm>
          <a:prstGeom prst="rect">
            <a:avLst/>
          </a:prstGeom>
          <a:noFill/>
          <a:ln w="9525">
            <a:noFill/>
            <a:miter lim="800000"/>
            <a:headEnd/>
            <a:tailEnd/>
          </a:ln>
        </p:spPr>
        <p:txBody>
          <a:bodyPr wrap="none">
            <a:spAutoFit/>
          </a:bodyPr>
          <a:lstStyle/>
          <a:p>
            <a:pPr eaLnBrk="0" hangingPunct="0"/>
            <a:r>
              <a:rPr lang="en-US" sz="900"/>
              <a:t>I$</a:t>
            </a:r>
          </a:p>
        </p:txBody>
      </p:sp>
      <p:graphicFrame>
        <p:nvGraphicFramePr>
          <p:cNvPr id="14338" name="Object 18">
            <a:hlinkClick r:id="" action="ppaction://ole?verb=0"/>
          </p:cNvPr>
          <p:cNvGraphicFramePr>
            <a:graphicFrameLocks noChangeAspect="1"/>
          </p:cNvGraphicFramePr>
          <p:nvPr/>
        </p:nvGraphicFramePr>
        <p:xfrm>
          <a:off x="0" y="5029230"/>
          <a:ext cx="914400" cy="714375"/>
        </p:xfrm>
        <a:graphic>
          <a:graphicData uri="http://schemas.openxmlformats.org/presentationml/2006/ole">
            <p:oleObj spid="_x0000_s82946" name="Package" showAsIcon="1" r:id="rId6" imgW="914400" imgH="714240" progId="Package">
              <p:embed/>
            </p:oleObj>
          </a:graphicData>
        </a:graphic>
      </p:graphicFrame>
      <p:graphicFrame>
        <p:nvGraphicFramePr>
          <p:cNvPr id="14339" name="Object 19">
            <a:hlinkClick r:id="" action="ppaction://ole?verb=0"/>
          </p:cNvPr>
          <p:cNvGraphicFramePr>
            <a:graphicFrameLocks noChangeAspect="1"/>
          </p:cNvGraphicFramePr>
          <p:nvPr/>
        </p:nvGraphicFramePr>
        <p:xfrm>
          <a:off x="3124200" y="5029230"/>
          <a:ext cx="914400" cy="714375"/>
        </p:xfrm>
        <a:graphic>
          <a:graphicData uri="http://schemas.openxmlformats.org/presentationml/2006/ole">
            <p:oleObj spid="_x0000_s82947" name="Package" showAsIcon="1" r:id="rId7" imgW="914400" imgH="714240" progId="Package">
              <p:embed/>
            </p:oleObj>
          </a:graphicData>
        </a:graphic>
      </p:graphicFrame>
      <p:graphicFrame>
        <p:nvGraphicFramePr>
          <p:cNvPr id="14340" name="Object 20">
            <a:hlinkClick r:id="" action="ppaction://ole?verb=0"/>
          </p:cNvPr>
          <p:cNvGraphicFramePr>
            <a:graphicFrameLocks noChangeAspect="1"/>
          </p:cNvGraphicFramePr>
          <p:nvPr/>
        </p:nvGraphicFramePr>
        <p:xfrm>
          <a:off x="6248400" y="4953030"/>
          <a:ext cx="914400" cy="714375"/>
        </p:xfrm>
        <a:graphic>
          <a:graphicData uri="http://schemas.openxmlformats.org/presentationml/2006/ole">
            <p:oleObj spid="_x0000_s82948" name="Package" showAsIcon="1" r:id="rId8" imgW="914400" imgH="714240" progId="Package">
              <p:embed/>
            </p:oleObj>
          </a:graphicData>
        </a:graphic>
      </p:graphicFrame>
      <p:sp>
        <p:nvSpPr>
          <p:cNvPr id="14357" name="Rectangle 21"/>
          <p:cNvSpPr>
            <a:spLocks noChangeArrowheads="1"/>
          </p:cNvSpPr>
          <p:nvPr/>
        </p:nvSpPr>
        <p:spPr bwMode="auto">
          <a:xfrm>
            <a:off x="0" y="381000"/>
            <a:ext cx="762000" cy="152400"/>
          </a:xfrm>
          <a:prstGeom prst="rect">
            <a:avLst/>
          </a:prstGeom>
          <a:solidFill>
            <a:srgbClr val="99CCFF"/>
          </a:solidFill>
          <a:ln w="9525">
            <a:solidFill>
              <a:schemeClr val="tx1"/>
            </a:solidFill>
            <a:miter lim="800000"/>
            <a:headEnd/>
            <a:tailEnd/>
          </a:ln>
        </p:spPr>
        <p:txBody>
          <a:bodyPr wrap="none" anchor="ctr"/>
          <a:lstStyle/>
          <a:p>
            <a:pPr eaLnBrk="0" hangingPunct="0"/>
            <a:endParaRPr lang="en-US"/>
          </a:p>
        </p:txBody>
      </p:sp>
      <p:sp>
        <p:nvSpPr>
          <p:cNvPr id="14358" name="Rectangle 22"/>
          <p:cNvSpPr>
            <a:spLocks noChangeArrowheads="1"/>
          </p:cNvSpPr>
          <p:nvPr/>
        </p:nvSpPr>
        <p:spPr bwMode="auto">
          <a:xfrm>
            <a:off x="1066800" y="381000"/>
            <a:ext cx="762000" cy="152400"/>
          </a:xfrm>
          <a:prstGeom prst="rect">
            <a:avLst/>
          </a:prstGeom>
          <a:solidFill>
            <a:srgbClr val="CC3300"/>
          </a:solidFill>
          <a:ln w="9525">
            <a:solidFill>
              <a:schemeClr val="tx1"/>
            </a:solidFill>
            <a:miter lim="800000"/>
            <a:headEnd/>
            <a:tailEnd/>
          </a:ln>
        </p:spPr>
        <p:txBody>
          <a:bodyPr wrap="none" anchor="ctr"/>
          <a:lstStyle/>
          <a:p>
            <a:pPr eaLnBrk="0" hangingPunct="0"/>
            <a:endParaRPr lang="en-US"/>
          </a:p>
        </p:txBody>
      </p:sp>
      <p:sp>
        <p:nvSpPr>
          <p:cNvPr id="14359" name="Text Box 23"/>
          <p:cNvSpPr txBox="1">
            <a:spLocks noChangeArrowheads="1"/>
          </p:cNvSpPr>
          <p:nvPr/>
        </p:nvSpPr>
        <p:spPr bwMode="auto">
          <a:xfrm>
            <a:off x="0" y="0"/>
            <a:ext cx="1784463" cy="261610"/>
          </a:xfrm>
          <a:prstGeom prst="rect">
            <a:avLst/>
          </a:prstGeom>
          <a:noFill/>
          <a:ln w="9525">
            <a:noFill/>
            <a:miter lim="800000"/>
            <a:headEnd/>
            <a:tailEnd/>
          </a:ln>
        </p:spPr>
        <p:txBody>
          <a:bodyPr wrap="square">
            <a:spAutoFit/>
          </a:bodyPr>
          <a:lstStyle/>
          <a:p>
            <a:pPr eaLnBrk="0" hangingPunct="0"/>
            <a:r>
              <a:rPr lang="en-US" sz="1100" dirty="0"/>
              <a:t>Temp: </a:t>
            </a:r>
            <a:r>
              <a:rPr lang="en-US" sz="1100" dirty="0" smtClean="0"/>
              <a:t>24 C          </a:t>
            </a:r>
            <a:r>
              <a:rPr lang="en-US" sz="1100" dirty="0"/>
              <a:t>65  C</a:t>
            </a:r>
          </a:p>
        </p:txBody>
      </p:sp>
      <p:sp>
        <p:nvSpPr>
          <p:cNvPr id="345112" name="Text Box 24"/>
          <p:cNvSpPr txBox="1">
            <a:spLocks noChangeArrowheads="1"/>
          </p:cNvSpPr>
          <p:nvPr/>
        </p:nvSpPr>
        <p:spPr bwMode="auto">
          <a:xfrm>
            <a:off x="746128" y="1606548"/>
            <a:ext cx="1974451" cy="400110"/>
          </a:xfrm>
          <a:prstGeom prst="rect">
            <a:avLst/>
          </a:prstGeom>
          <a:noFill/>
          <a:ln w="9525">
            <a:noFill/>
            <a:miter lim="800000"/>
            <a:headEnd/>
            <a:tailEnd/>
          </a:ln>
        </p:spPr>
        <p:txBody>
          <a:bodyPr wrap="none">
            <a:spAutoFit/>
          </a:bodyPr>
          <a:lstStyle/>
          <a:p>
            <a:pPr eaLnBrk="0" hangingPunct="0"/>
            <a:r>
              <a:rPr lang="en-US" sz="2000" b="0" dirty="0">
                <a:solidFill>
                  <a:srgbClr val="C00000"/>
                </a:solidFill>
                <a:effectLst>
                  <a:outerShdw blurRad="38100" dist="38100" dir="2700000" algn="tl">
                    <a:srgbClr val="000000">
                      <a:alpha val="43137"/>
                    </a:srgbClr>
                  </a:outerShdw>
                </a:effectLst>
              </a:rPr>
              <a:t>SMV- </a:t>
            </a:r>
            <a:r>
              <a:rPr lang="en-US" sz="2000" b="0" dirty="0" smtClean="0">
                <a:solidFill>
                  <a:srgbClr val="C00000"/>
                </a:solidFill>
                <a:effectLst>
                  <a:outerShdw blurRad="38100" dist="38100" dir="2700000" algn="tl">
                    <a:srgbClr val="000000">
                      <a:alpha val="43137"/>
                    </a:srgbClr>
                  </a:outerShdw>
                </a:effectLst>
              </a:rPr>
              <a:t>Optimized</a:t>
            </a:r>
            <a:endParaRPr lang="en-US" sz="2000" b="0" dirty="0">
              <a:solidFill>
                <a:srgbClr val="C00000"/>
              </a:solidFill>
              <a:effectLst>
                <a:outerShdw blurRad="38100" dist="38100" dir="2700000" algn="tl">
                  <a:srgbClr val="000000">
                    <a:alpha val="43137"/>
                  </a:srgbClr>
                </a:outerShdw>
              </a:effectLst>
            </a:endParaRPr>
          </a:p>
        </p:txBody>
      </p:sp>
      <p:sp>
        <p:nvSpPr>
          <p:cNvPr id="345113" name="Text Box 25"/>
          <p:cNvSpPr txBox="1">
            <a:spLocks noChangeArrowheads="1"/>
          </p:cNvSpPr>
          <p:nvPr/>
        </p:nvSpPr>
        <p:spPr bwMode="auto">
          <a:xfrm>
            <a:off x="3352800" y="1600200"/>
            <a:ext cx="2514600" cy="400110"/>
          </a:xfrm>
          <a:prstGeom prst="rect">
            <a:avLst/>
          </a:prstGeom>
          <a:noFill/>
          <a:ln w="9525">
            <a:noFill/>
            <a:miter lim="800000"/>
            <a:headEnd/>
            <a:tailEnd/>
          </a:ln>
        </p:spPr>
        <p:txBody>
          <a:bodyPr wrap="square">
            <a:spAutoFit/>
          </a:bodyPr>
          <a:lstStyle/>
          <a:p>
            <a:pPr eaLnBrk="0" hangingPunct="0"/>
            <a:r>
              <a:rPr lang="en-US" sz="2000" b="0" dirty="0" smtClean="0">
                <a:effectLst>
                  <a:outerShdw blurRad="38100" dist="38100" dir="2700000" algn="tl">
                    <a:srgbClr val="000000">
                      <a:alpha val="43137"/>
                    </a:srgbClr>
                  </a:outerShdw>
                </a:effectLst>
              </a:rPr>
              <a:t>Dense Benchmark</a:t>
            </a:r>
            <a:endParaRPr lang="en-US" sz="2000" b="0" dirty="0">
              <a:effectLst>
                <a:outerShdw blurRad="38100" dist="38100" dir="2700000" algn="tl">
                  <a:srgbClr val="000000">
                    <a:alpha val="43137"/>
                  </a:srgbClr>
                </a:outerShdw>
              </a:effectLst>
            </a:endParaRPr>
          </a:p>
        </p:txBody>
      </p:sp>
      <p:sp>
        <p:nvSpPr>
          <p:cNvPr id="345114" name="Text Box 26"/>
          <p:cNvSpPr txBox="1">
            <a:spLocks noChangeArrowheads="1"/>
          </p:cNvSpPr>
          <p:nvPr/>
        </p:nvSpPr>
        <p:spPr bwMode="auto">
          <a:xfrm>
            <a:off x="6461151" y="1606548"/>
            <a:ext cx="1634294" cy="400110"/>
          </a:xfrm>
          <a:prstGeom prst="rect">
            <a:avLst/>
          </a:prstGeom>
          <a:noFill/>
          <a:ln w="9525">
            <a:noFill/>
            <a:miter lim="800000"/>
            <a:headEnd/>
            <a:tailEnd/>
          </a:ln>
        </p:spPr>
        <p:txBody>
          <a:bodyPr wrap="none">
            <a:spAutoFit/>
          </a:bodyPr>
          <a:lstStyle/>
          <a:p>
            <a:pPr eaLnBrk="0" hangingPunct="0"/>
            <a:r>
              <a:rPr lang="en-US" sz="2000" b="0" dirty="0" smtClean="0">
                <a:solidFill>
                  <a:srgbClr val="0070C0"/>
                </a:solidFill>
                <a:effectLst>
                  <a:outerShdw blurRad="38100" dist="38100" dir="2700000" algn="tl">
                    <a:srgbClr val="000000">
                      <a:alpha val="43137"/>
                    </a:srgbClr>
                  </a:outerShdw>
                </a:effectLst>
              </a:rPr>
              <a:t>SMV-Original</a:t>
            </a:r>
            <a:endParaRPr lang="en-US" sz="2000" b="0" dirty="0">
              <a:solidFill>
                <a:srgbClr val="0070C0"/>
              </a:solidFill>
              <a:effectLst>
                <a:outerShdw blurRad="38100" dist="38100" dir="2700000" algn="tl">
                  <a:srgbClr val="000000">
                    <a:alpha val="43137"/>
                  </a:srgbClr>
                </a:outerShdw>
              </a:effectLst>
            </a:endParaRPr>
          </a:p>
        </p:txBody>
      </p:sp>
      <p:sp>
        <p:nvSpPr>
          <p:cNvPr id="14363" name="Text Box 27"/>
          <p:cNvSpPr txBox="1">
            <a:spLocks noChangeArrowheads="1"/>
          </p:cNvSpPr>
          <p:nvPr/>
        </p:nvSpPr>
        <p:spPr bwMode="auto">
          <a:xfrm>
            <a:off x="1279539" y="5137151"/>
            <a:ext cx="540533" cy="369332"/>
          </a:xfrm>
          <a:prstGeom prst="rect">
            <a:avLst/>
          </a:prstGeom>
          <a:noFill/>
          <a:ln w="9525">
            <a:noFill/>
            <a:miter lim="800000"/>
            <a:headEnd/>
            <a:tailEnd/>
          </a:ln>
        </p:spPr>
        <p:txBody>
          <a:bodyPr wrap="none">
            <a:spAutoFit/>
          </a:bodyPr>
          <a:lstStyle/>
          <a:p>
            <a:pPr eaLnBrk="0" hangingPunct="0"/>
            <a:r>
              <a:rPr lang="en-US" sz="1800"/>
              <a:t>(1)</a:t>
            </a:r>
          </a:p>
        </p:txBody>
      </p:sp>
      <p:sp>
        <p:nvSpPr>
          <p:cNvPr id="14364" name="Text Box 28"/>
          <p:cNvSpPr txBox="1">
            <a:spLocks noChangeArrowheads="1"/>
          </p:cNvSpPr>
          <p:nvPr/>
        </p:nvSpPr>
        <p:spPr bwMode="auto">
          <a:xfrm>
            <a:off x="4419600" y="5181600"/>
            <a:ext cx="685800" cy="338554"/>
          </a:xfrm>
          <a:prstGeom prst="rect">
            <a:avLst/>
          </a:prstGeom>
          <a:noFill/>
          <a:ln w="9525">
            <a:noFill/>
            <a:miter lim="800000"/>
            <a:headEnd/>
            <a:tailEnd/>
          </a:ln>
        </p:spPr>
        <p:txBody>
          <a:bodyPr>
            <a:spAutoFit/>
          </a:bodyPr>
          <a:lstStyle/>
          <a:p>
            <a:pPr eaLnBrk="0" hangingPunct="0">
              <a:spcBef>
                <a:spcPct val="50000"/>
              </a:spcBef>
            </a:pPr>
            <a:r>
              <a:rPr lang="en-US"/>
              <a:t>(2)</a:t>
            </a:r>
          </a:p>
        </p:txBody>
      </p:sp>
      <p:sp>
        <p:nvSpPr>
          <p:cNvPr id="14365" name="Text Box 29"/>
          <p:cNvSpPr txBox="1">
            <a:spLocks noChangeArrowheads="1"/>
          </p:cNvSpPr>
          <p:nvPr/>
        </p:nvSpPr>
        <p:spPr bwMode="auto">
          <a:xfrm>
            <a:off x="7375546" y="5160963"/>
            <a:ext cx="502061" cy="338554"/>
          </a:xfrm>
          <a:prstGeom prst="rect">
            <a:avLst/>
          </a:prstGeom>
          <a:noFill/>
          <a:ln w="9525">
            <a:noFill/>
            <a:miter lim="800000"/>
            <a:headEnd/>
            <a:tailEnd/>
          </a:ln>
        </p:spPr>
        <p:txBody>
          <a:bodyPr wrap="none">
            <a:spAutoFit/>
          </a:bodyPr>
          <a:lstStyle/>
          <a:p>
            <a:pPr eaLnBrk="0" hangingPunct="0"/>
            <a:r>
              <a:rPr lang="en-US"/>
              <a:t>(3)</a:t>
            </a:r>
          </a:p>
        </p:txBody>
      </p:sp>
      <p:sp>
        <p:nvSpPr>
          <p:cNvPr id="14367" name="Text Box 31"/>
          <p:cNvSpPr txBox="1">
            <a:spLocks noChangeArrowheads="1"/>
          </p:cNvSpPr>
          <p:nvPr/>
        </p:nvSpPr>
        <p:spPr bwMode="auto">
          <a:xfrm>
            <a:off x="6842145" y="5999163"/>
            <a:ext cx="184731" cy="338554"/>
          </a:xfrm>
          <a:prstGeom prst="rect">
            <a:avLst/>
          </a:prstGeom>
          <a:noFill/>
          <a:ln w="9525">
            <a:noFill/>
            <a:miter lim="800000"/>
            <a:headEnd/>
            <a:tailEnd/>
          </a:ln>
        </p:spPr>
        <p:txBody>
          <a:bodyPr wrap="none">
            <a:spAutoFit/>
          </a:bodyPr>
          <a:lstStyle/>
          <a:p>
            <a:pPr eaLnBrk="0" hangingPunct="0"/>
            <a:endParaRPr lang="en-US"/>
          </a:p>
        </p:txBody>
      </p:sp>
      <p:pic>
        <p:nvPicPr>
          <p:cNvPr id="33" name="Picture 28" descr="mesh_marix_random"/>
          <p:cNvPicPr>
            <a:picLocks noChangeAspect="1" noChangeArrowheads="1"/>
          </p:cNvPicPr>
          <p:nvPr/>
        </p:nvPicPr>
        <p:blipFill>
          <a:blip r:embed="rId9" cstate="print"/>
          <a:srcRect l="19565" t="7692" r="17392" b="10257"/>
          <a:stretch>
            <a:fillRect/>
          </a:stretch>
        </p:blipFill>
        <p:spPr bwMode="auto">
          <a:xfrm>
            <a:off x="1828800" y="5933089"/>
            <a:ext cx="838200" cy="924911"/>
          </a:xfrm>
          <a:prstGeom prst="rect">
            <a:avLst/>
          </a:prstGeom>
          <a:solidFill>
            <a:schemeClr val="accent1"/>
          </a:solidFill>
          <a:ln w="9525">
            <a:solidFill>
              <a:schemeClr val="accent2">
                <a:lumMod val="50000"/>
              </a:schemeClr>
            </a:solidFill>
            <a:miter lim="800000"/>
            <a:headEnd/>
            <a:tailEnd/>
          </a:ln>
        </p:spPr>
      </p:pic>
      <p:pic>
        <p:nvPicPr>
          <p:cNvPr id="34" name="Picture 22" descr="mesh_marix_rcm"/>
          <p:cNvPicPr>
            <a:picLocks noChangeAspect="1" noChangeArrowheads="1"/>
          </p:cNvPicPr>
          <p:nvPr/>
        </p:nvPicPr>
        <p:blipFill>
          <a:blip r:embed="rId10" cstate="print">
            <a:lum contrast="-11000"/>
          </a:blip>
          <a:srcRect l="20000" t="7692" r="17778" b="10257"/>
          <a:stretch>
            <a:fillRect/>
          </a:stretch>
        </p:blipFill>
        <p:spPr bwMode="auto">
          <a:xfrm>
            <a:off x="5257800" y="5961529"/>
            <a:ext cx="914400" cy="896471"/>
          </a:xfrm>
          <a:prstGeom prst="rect">
            <a:avLst/>
          </a:prstGeom>
          <a:noFill/>
          <a:ln w="9525">
            <a:solidFill>
              <a:schemeClr val="accent2">
                <a:lumMod val="50000"/>
              </a:schemeClr>
            </a:solidFill>
            <a:miter lim="800000"/>
            <a:headEnd/>
            <a:tailEnd/>
          </a:ln>
        </p:spPr>
      </p:pic>
      <p:sp>
        <p:nvSpPr>
          <p:cNvPr id="35" name="Rectangle 34"/>
          <p:cNvSpPr/>
          <p:nvPr/>
        </p:nvSpPr>
        <p:spPr bwMode="auto">
          <a:xfrm>
            <a:off x="1828800" y="6400800"/>
            <a:ext cx="838200" cy="45719"/>
          </a:xfrm>
          <a:prstGeom prst="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36" name="Rectangle 35"/>
          <p:cNvSpPr/>
          <p:nvPr/>
        </p:nvSpPr>
        <p:spPr bwMode="auto">
          <a:xfrm>
            <a:off x="5257800" y="6324600"/>
            <a:ext cx="914400" cy="45719"/>
          </a:xfrm>
          <a:prstGeom prst="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37" name="Rectangle 36"/>
          <p:cNvSpPr/>
          <p:nvPr/>
        </p:nvSpPr>
        <p:spPr bwMode="auto">
          <a:xfrm flipH="1">
            <a:off x="6400799" y="5943600"/>
            <a:ext cx="45719"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38" name="Rectangle 37"/>
          <p:cNvSpPr/>
          <p:nvPr/>
        </p:nvSpPr>
        <p:spPr bwMode="auto">
          <a:xfrm flipH="1">
            <a:off x="6400800" y="6248400"/>
            <a:ext cx="76200" cy="304800"/>
          </a:xfrm>
          <a:prstGeom prst="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39" name="Rectangle 38"/>
          <p:cNvSpPr/>
          <p:nvPr/>
        </p:nvSpPr>
        <p:spPr bwMode="auto">
          <a:xfrm>
            <a:off x="2773681" y="5867400"/>
            <a:ext cx="45719" cy="990600"/>
          </a:xfrm>
          <a:prstGeom prst="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40" name="Rectangle 39"/>
          <p:cNvSpPr/>
          <p:nvPr/>
        </p:nvSpPr>
        <p:spPr>
          <a:xfrm>
            <a:off x="228600" y="5943600"/>
            <a:ext cx="1544012" cy="338554"/>
          </a:xfrm>
          <a:prstGeom prst="rect">
            <a:avLst/>
          </a:prstGeom>
        </p:spPr>
        <p:txBody>
          <a:bodyPr wrap="none">
            <a:spAutoFit/>
          </a:bodyPr>
          <a:lstStyle/>
          <a:p>
            <a:r>
              <a:rPr lang="en-US" dirty="0" smtClean="0">
                <a:solidFill>
                  <a:srgbClr val="0070C0"/>
                </a:solidFill>
              </a:rPr>
              <a:t>SMV-Original</a:t>
            </a:r>
            <a:endParaRPr lang="en-US" dirty="0"/>
          </a:p>
        </p:txBody>
      </p:sp>
      <p:sp>
        <p:nvSpPr>
          <p:cNvPr id="41" name="Rectangle 40"/>
          <p:cNvSpPr/>
          <p:nvPr/>
        </p:nvSpPr>
        <p:spPr>
          <a:xfrm>
            <a:off x="4038600" y="5943600"/>
            <a:ext cx="1096775" cy="338554"/>
          </a:xfrm>
          <a:prstGeom prst="rect">
            <a:avLst/>
          </a:prstGeom>
        </p:spPr>
        <p:txBody>
          <a:bodyPr wrap="none">
            <a:spAutoFit/>
          </a:bodyPr>
          <a:lstStyle/>
          <a:p>
            <a:r>
              <a:rPr lang="en-US" dirty="0" smtClean="0">
                <a:solidFill>
                  <a:srgbClr val="C00000"/>
                </a:solidFill>
              </a:rPr>
              <a:t>SMV-Opt</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1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1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GLdiagram1"/>
          <p:cNvPicPr>
            <a:picLocks noChangeAspect="1" noChangeArrowheads="1"/>
          </p:cNvPicPr>
          <p:nvPr/>
        </p:nvPicPr>
        <p:blipFill>
          <a:blip r:embed="rId2" cstate="print"/>
          <a:srcRect b="35043"/>
          <a:stretch>
            <a:fillRect/>
          </a:stretch>
        </p:blipFill>
        <p:spPr bwMode="auto">
          <a:xfrm>
            <a:off x="2171700" y="3711808"/>
            <a:ext cx="6972300" cy="3146192"/>
          </a:xfrm>
          <a:prstGeom prst="rect">
            <a:avLst/>
          </a:prstGeom>
          <a:noFill/>
          <a:ln w="9525">
            <a:noFill/>
            <a:miter lim="800000"/>
            <a:headEnd/>
            <a:tailEnd/>
          </a:ln>
        </p:spPr>
      </p:pic>
      <p:pic>
        <p:nvPicPr>
          <p:cNvPr id="12" name="Picture 11" descr="g1.gif"/>
          <p:cNvPicPr>
            <a:picLocks noChangeAspect="1"/>
          </p:cNvPicPr>
          <p:nvPr/>
        </p:nvPicPr>
        <p:blipFill>
          <a:blip r:embed="rId3" cstate="print"/>
          <a:srcRect l="10833" t="21111" r="59167" b="33333"/>
          <a:stretch>
            <a:fillRect/>
          </a:stretch>
        </p:blipFill>
        <p:spPr>
          <a:xfrm>
            <a:off x="2133600" y="5643034"/>
            <a:ext cx="1066800" cy="1214966"/>
          </a:xfrm>
          <a:prstGeom prst="rect">
            <a:avLst/>
          </a:prstGeom>
        </p:spPr>
      </p:pic>
      <p:pic>
        <p:nvPicPr>
          <p:cNvPr id="84995" name="Picture 3"/>
          <p:cNvPicPr>
            <a:picLocks noChangeAspect="1" noChangeArrowheads="1"/>
          </p:cNvPicPr>
          <p:nvPr/>
        </p:nvPicPr>
        <p:blipFill>
          <a:blip r:embed="rId4" cstate="print"/>
          <a:srcRect/>
          <a:stretch>
            <a:fillRect/>
          </a:stretch>
        </p:blipFill>
        <p:spPr bwMode="auto">
          <a:xfrm>
            <a:off x="0" y="1905000"/>
            <a:ext cx="6477000" cy="3600637"/>
          </a:xfrm>
          <a:prstGeom prst="rect">
            <a:avLst/>
          </a:prstGeom>
          <a:noFill/>
          <a:ln w="9525">
            <a:noFill/>
            <a:miter lim="800000"/>
            <a:headEnd/>
            <a:tailEnd/>
          </a:ln>
        </p:spPr>
      </p:pic>
      <p:pic>
        <p:nvPicPr>
          <p:cNvPr id="11" name="Picture 10" descr="Screen shot 2011-08-12 at 2.44.46 PM.png"/>
          <p:cNvPicPr>
            <a:picLocks noChangeAspect="1"/>
          </p:cNvPicPr>
          <p:nvPr/>
        </p:nvPicPr>
        <p:blipFill>
          <a:blip r:embed="rId5" cstate="print"/>
          <a:srcRect b="14389"/>
          <a:stretch>
            <a:fillRect/>
          </a:stretch>
        </p:blipFill>
        <p:spPr>
          <a:xfrm rot="527843">
            <a:off x="1227394" y="700101"/>
            <a:ext cx="1353023" cy="2204169"/>
          </a:xfrm>
          <a:prstGeom prst="rect">
            <a:avLst/>
          </a:prstGeom>
        </p:spPr>
      </p:pic>
      <p:pic>
        <p:nvPicPr>
          <p:cNvPr id="9" name="Picture 11" descr="wikipedia.jpg"/>
          <p:cNvPicPr>
            <a:picLocks noChangeAspect="1"/>
          </p:cNvPicPr>
          <p:nvPr/>
        </p:nvPicPr>
        <p:blipFill>
          <a:blip r:embed="rId6" cstate="print"/>
          <a:srcRect r="2403" b="12235"/>
          <a:stretch>
            <a:fillRect/>
          </a:stretch>
        </p:blipFill>
        <p:spPr bwMode="auto">
          <a:xfrm>
            <a:off x="6389914" y="0"/>
            <a:ext cx="2754086" cy="1473200"/>
          </a:xfrm>
          <a:prstGeom prst="rect">
            <a:avLst/>
          </a:prstGeom>
          <a:noFill/>
          <a:ln w="9525">
            <a:noFill/>
            <a:miter lim="800000"/>
            <a:headEnd/>
            <a:tailEnd/>
          </a:ln>
        </p:spPr>
      </p:pic>
      <p:pic>
        <p:nvPicPr>
          <p:cNvPr id="8" name="Picture 7" descr="apdec-combustion.png"/>
          <p:cNvPicPr>
            <a:picLocks noChangeAspect="1"/>
          </p:cNvPicPr>
          <p:nvPr/>
        </p:nvPicPr>
        <p:blipFill>
          <a:blip r:embed="rId7" cstate="print"/>
          <a:stretch>
            <a:fillRect/>
          </a:stretch>
        </p:blipFill>
        <p:spPr>
          <a:xfrm rot="10800000">
            <a:off x="0" y="457200"/>
            <a:ext cx="1524004" cy="2057400"/>
          </a:xfrm>
          <a:prstGeom prst="rect">
            <a:avLst/>
          </a:prstGeom>
        </p:spPr>
      </p:pic>
      <p:sp>
        <p:nvSpPr>
          <p:cNvPr id="17" name="Rectangle 16"/>
          <p:cNvSpPr/>
          <p:nvPr/>
        </p:nvSpPr>
        <p:spPr>
          <a:xfrm>
            <a:off x="1981200" y="3048000"/>
            <a:ext cx="5793574" cy="646331"/>
          </a:xfrm>
          <a:prstGeom prst="rect">
            <a:avLst/>
          </a:prstGeom>
          <a:noFill/>
        </p:spPr>
        <p:txBody>
          <a:bodyPr wrap="none" lIns="91440" tIns="45720" rIns="91440" bIns="45720">
            <a:spAutoFit/>
          </a:bodyPr>
          <a:lstStyle/>
          <a:p>
            <a:pPr algn="ctr"/>
            <a:r>
              <a:rPr lang="en-US" sz="3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Extreme-Scale Software</a:t>
            </a:r>
            <a:endParaRPr lang="en-US" sz="360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endParaRPr>
          </a:p>
        </p:txBody>
      </p:sp>
      <p:sp>
        <p:nvSpPr>
          <p:cNvPr id="19" name="TextBox 18"/>
          <p:cNvSpPr txBox="1"/>
          <p:nvPr/>
        </p:nvSpPr>
        <p:spPr>
          <a:xfrm>
            <a:off x="5562600" y="6396335"/>
            <a:ext cx="3581400" cy="461665"/>
          </a:xfrm>
          <a:prstGeom prst="rect">
            <a:avLst/>
          </a:prstGeom>
          <a:solidFill>
            <a:srgbClr val="0070C0">
              <a:alpha val="66000"/>
            </a:srgbClr>
          </a:solidFill>
        </p:spPr>
        <p:txBody>
          <a:bodyPr wrap="square" rtlCol="0">
            <a:spAutoFit/>
          </a:bodyPr>
          <a:lstStyle/>
          <a:p>
            <a:r>
              <a:rPr lang="en-US" sz="2400" b="0" dirty="0" smtClean="0">
                <a:effectLst>
                  <a:outerShdw blurRad="38100" dist="38100" dir="2700000" algn="tl">
                    <a:srgbClr val="000000">
                      <a:alpha val="43137"/>
                    </a:srgbClr>
                  </a:outerShdw>
                </a:effectLst>
              </a:rPr>
              <a:t>Extreme-Scale Systems</a:t>
            </a:r>
            <a:endParaRPr lang="en-US" sz="2400" b="0" dirty="0">
              <a:effectLst>
                <a:outerShdw blurRad="38100" dist="38100" dir="2700000" algn="tl">
                  <a:srgbClr val="000000">
                    <a:alpha val="43137"/>
                  </a:srgbClr>
                </a:outerShdw>
              </a:effectLst>
            </a:endParaRPr>
          </a:p>
        </p:txBody>
      </p:sp>
      <p:pic>
        <p:nvPicPr>
          <p:cNvPr id="20" name="Picture 19" descr="a1.gif"/>
          <p:cNvPicPr>
            <a:picLocks noChangeAspect="1"/>
          </p:cNvPicPr>
          <p:nvPr/>
        </p:nvPicPr>
        <p:blipFill>
          <a:blip r:embed="rId8" cstate="print"/>
          <a:srcRect l="73333" t="21405" r="2500" b="50525"/>
          <a:stretch>
            <a:fillRect/>
          </a:stretch>
        </p:blipFill>
        <p:spPr>
          <a:xfrm>
            <a:off x="4038600" y="0"/>
            <a:ext cx="2362200" cy="1981200"/>
          </a:xfrm>
          <a:prstGeom prst="rect">
            <a:avLst/>
          </a:prstGeom>
        </p:spPr>
      </p:pic>
      <p:sp>
        <p:nvSpPr>
          <p:cNvPr id="13" name="TextBox 12"/>
          <p:cNvSpPr txBox="1"/>
          <p:nvPr/>
        </p:nvSpPr>
        <p:spPr>
          <a:xfrm>
            <a:off x="0" y="0"/>
            <a:ext cx="4038600" cy="461665"/>
          </a:xfrm>
          <a:prstGeom prst="rect">
            <a:avLst/>
          </a:prstGeom>
          <a:solidFill>
            <a:srgbClr val="92D050">
              <a:alpha val="37000"/>
            </a:srgbClr>
          </a:solidFill>
        </p:spPr>
        <p:txBody>
          <a:bodyPr wrap="square" rtlCol="0">
            <a:spAutoFit/>
          </a:bodyPr>
          <a:lstStyle/>
          <a:p>
            <a:r>
              <a:rPr lang="en-US" sz="2400" b="0" dirty="0" smtClean="0">
                <a:effectLst>
                  <a:outerShdw blurRad="38100" dist="38100" dir="2700000" algn="tl">
                    <a:srgbClr val="000000">
                      <a:alpha val="43137"/>
                    </a:srgbClr>
                  </a:outerShdw>
                </a:effectLst>
              </a:rPr>
              <a:t>Extreme-Scale Applications</a:t>
            </a:r>
            <a:endParaRPr lang="en-US" sz="2400" b="0" dirty="0">
              <a:effectLst>
                <a:outerShdw blurRad="38100" dist="38100" dir="2700000" algn="tl">
                  <a:srgbClr val="000000">
                    <a:alpha val="43137"/>
                  </a:srgbClr>
                </a:outerShdw>
              </a:effectLst>
            </a:endParaRPr>
          </a:p>
        </p:txBody>
      </p:sp>
      <p:pic>
        <p:nvPicPr>
          <p:cNvPr id="22" name="Picture 4" descr="ALE3DMHD_BifilarHelix_2048"/>
          <p:cNvPicPr>
            <a:picLocks noChangeAspect="1" noChangeArrowheads="1"/>
          </p:cNvPicPr>
          <p:nvPr/>
        </p:nvPicPr>
        <p:blipFill>
          <a:blip r:embed="rId9" cstate="print"/>
          <a:srcRect/>
          <a:stretch>
            <a:fillRect/>
          </a:stretch>
        </p:blipFill>
        <p:spPr bwMode="auto">
          <a:xfrm>
            <a:off x="2438400" y="457200"/>
            <a:ext cx="1447800" cy="1447800"/>
          </a:xfrm>
          <a:prstGeom prst="rect">
            <a:avLst/>
          </a:prstGeom>
          <a:noFill/>
          <a:ln w="9525">
            <a:noFill/>
            <a:miter lim="800000"/>
            <a:headEnd/>
            <a:tailEnd/>
          </a:ln>
        </p:spPr>
      </p:pic>
      <p:pic>
        <p:nvPicPr>
          <p:cNvPr id="23" name="Picture 4" descr="BGLdiagram1"/>
          <p:cNvPicPr>
            <a:picLocks noChangeAspect="1" noChangeArrowheads="1"/>
          </p:cNvPicPr>
          <p:nvPr/>
        </p:nvPicPr>
        <p:blipFill>
          <a:blip r:embed="rId2" cstate="print"/>
          <a:srcRect l="54644" t="8751" r="31148" b="48771"/>
          <a:stretch>
            <a:fillRect/>
          </a:stretch>
        </p:blipFill>
        <p:spPr bwMode="auto">
          <a:xfrm>
            <a:off x="5943600" y="4114800"/>
            <a:ext cx="990600" cy="2057400"/>
          </a:xfrm>
          <a:prstGeom prst="rect">
            <a:avLst/>
          </a:prstGeom>
          <a:noFill/>
          <a:ln w="9525">
            <a:noFill/>
            <a:miter lim="800000"/>
            <a:headEnd/>
            <a:tailEnd/>
          </a:ln>
        </p:spPr>
      </p:pic>
      <p:sp>
        <p:nvSpPr>
          <p:cNvPr id="14" name="TextBox 13"/>
          <p:cNvSpPr txBox="1"/>
          <p:nvPr/>
        </p:nvSpPr>
        <p:spPr>
          <a:xfrm>
            <a:off x="4343400" y="2133600"/>
            <a:ext cx="2855269" cy="584775"/>
          </a:xfrm>
          <a:prstGeom prst="rect">
            <a:avLst/>
          </a:prstGeom>
          <a:noFill/>
        </p:spPr>
        <p:txBody>
          <a:bodyPr wrap="none" rtlCol="0">
            <a:spAutoFit/>
          </a:bodyPr>
          <a:lstStyle/>
          <a:p>
            <a:r>
              <a:rPr lang="en-US" dirty="0" smtClean="0"/>
              <a:t>10 -10 particles/vertices</a:t>
            </a:r>
          </a:p>
          <a:p>
            <a:r>
              <a:rPr lang="en-US" dirty="0" smtClean="0"/>
              <a:t>mesh points/dimensions </a:t>
            </a:r>
            <a:endParaRPr lang="en-US" dirty="0"/>
          </a:p>
        </p:txBody>
      </p:sp>
      <p:sp>
        <p:nvSpPr>
          <p:cNvPr id="16" name="TextBox 15"/>
          <p:cNvSpPr txBox="1"/>
          <p:nvPr/>
        </p:nvSpPr>
        <p:spPr>
          <a:xfrm>
            <a:off x="4572000" y="1981200"/>
            <a:ext cx="260931" cy="338554"/>
          </a:xfrm>
          <a:prstGeom prst="rect">
            <a:avLst/>
          </a:prstGeom>
          <a:noFill/>
        </p:spPr>
        <p:txBody>
          <a:bodyPr wrap="square" rtlCol="0">
            <a:spAutoFit/>
          </a:bodyPr>
          <a:lstStyle/>
          <a:p>
            <a:r>
              <a:rPr lang="en-US" dirty="0" smtClean="0"/>
              <a:t>6</a:t>
            </a:r>
            <a:endParaRPr lang="en-US" dirty="0"/>
          </a:p>
        </p:txBody>
      </p:sp>
      <p:sp>
        <p:nvSpPr>
          <p:cNvPr id="18" name="TextBox 17"/>
          <p:cNvSpPr txBox="1"/>
          <p:nvPr/>
        </p:nvSpPr>
        <p:spPr>
          <a:xfrm>
            <a:off x="5029200" y="1981200"/>
            <a:ext cx="260931" cy="338554"/>
          </a:xfrm>
          <a:prstGeom prst="rect">
            <a:avLst/>
          </a:prstGeom>
          <a:noFill/>
        </p:spPr>
        <p:txBody>
          <a:bodyPr wrap="square" rtlCol="0">
            <a:spAutoFit/>
          </a:bodyPr>
          <a:lstStyle/>
          <a:p>
            <a:r>
              <a:rPr lang="en-US" dirty="0" smtClean="0"/>
              <a:t>9</a:t>
            </a:r>
            <a:endParaRPr lang="en-US" dirty="0"/>
          </a:p>
        </p:txBody>
      </p:sp>
      <p:sp>
        <p:nvSpPr>
          <p:cNvPr id="21" name="TextBox 20"/>
          <p:cNvSpPr txBox="1"/>
          <p:nvPr/>
        </p:nvSpPr>
        <p:spPr>
          <a:xfrm>
            <a:off x="6349645" y="1524000"/>
            <a:ext cx="2794355" cy="584775"/>
          </a:xfrm>
          <a:prstGeom prst="rect">
            <a:avLst/>
          </a:prstGeom>
          <a:noFill/>
        </p:spPr>
        <p:txBody>
          <a:bodyPr wrap="none" rtlCol="0">
            <a:spAutoFit/>
          </a:bodyPr>
          <a:lstStyle/>
          <a:p>
            <a:r>
              <a:rPr lang="en-US" dirty="0" smtClean="0"/>
              <a:t>Time: 10-10 </a:t>
            </a:r>
            <a:r>
              <a:rPr lang="en-US" dirty="0" err="1" smtClean="0"/>
              <a:t>msec</a:t>
            </a:r>
            <a:r>
              <a:rPr lang="en-US" dirty="0" smtClean="0"/>
              <a:t>—hours</a:t>
            </a:r>
          </a:p>
          <a:p>
            <a:r>
              <a:rPr lang="en-US" dirty="0" smtClean="0"/>
              <a:t>Space: similar range</a:t>
            </a:r>
            <a:endParaRPr lang="en-US" dirty="0"/>
          </a:p>
        </p:txBody>
      </p:sp>
      <p:sp>
        <p:nvSpPr>
          <p:cNvPr id="24" name="TextBox 23"/>
          <p:cNvSpPr txBox="1"/>
          <p:nvPr/>
        </p:nvSpPr>
        <p:spPr>
          <a:xfrm>
            <a:off x="7239000" y="1371600"/>
            <a:ext cx="260931" cy="338554"/>
          </a:xfrm>
          <a:prstGeom prst="rect">
            <a:avLst/>
          </a:prstGeom>
          <a:noFill/>
        </p:spPr>
        <p:txBody>
          <a:bodyPr wrap="square" rtlCol="0">
            <a:spAutoFit/>
          </a:bodyPr>
          <a:lstStyle/>
          <a:p>
            <a:r>
              <a:rPr lang="en-US" dirty="0" smtClean="0"/>
              <a:t>6</a:t>
            </a:r>
            <a:endParaRPr lang="en-US" dirty="0"/>
          </a:p>
        </p:txBody>
      </p:sp>
      <p:sp>
        <p:nvSpPr>
          <p:cNvPr id="25" name="TextBox 24"/>
          <p:cNvSpPr txBox="1"/>
          <p:nvPr/>
        </p:nvSpPr>
        <p:spPr>
          <a:xfrm>
            <a:off x="7543800" y="1371600"/>
            <a:ext cx="260931" cy="338554"/>
          </a:xfrm>
          <a:prstGeom prst="rect">
            <a:avLst/>
          </a:prstGeom>
          <a:noFill/>
        </p:spPr>
        <p:txBody>
          <a:bodyPr wrap="square" rtlCol="0">
            <a:spAutoFit/>
          </a:bodyPr>
          <a:lstStyle/>
          <a:p>
            <a:r>
              <a:rPr lang="en-US" dirty="0" smtClean="0"/>
              <a:t>9</a:t>
            </a:r>
            <a:endParaRPr lang="en-US" dirty="0"/>
          </a:p>
        </p:txBody>
      </p:sp>
      <p:sp>
        <p:nvSpPr>
          <p:cNvPr id="26" name="TextBox 25"/>
          <p:cNvSpPr txBox="1"/>
          <p:nvPr/>
        </p:nvSpPr>
        <p:spPr>
          <a:xfrm>
            <a:off x="0" y="5486400"/>
            <a:ext cx="2484976" cy="1077218"/>
          </a:xfrm>
          <a:prstGeom prst="rect">
            <a:avLst/>
          </a:prstGeom>
          <a:noFill/>
        </p:spPr>
        <p:txBody>
          <a:bodyPr wrap="none" rtlCol="0">
            <a:spAutoFit/>
          </a:bodyPr>
          <a:lstStyle/>
          <a:p>
            <a:r>
              <a:rPr lang="en-US" dirty="0" smtClean="0"/>
              <a:t>10-10 way parallelism</a:t>
            </a:r>
          </a:p>
          <a:p>
            <a:r>
              <a:rPr lang="en-US" dirty="0" smtClean="0"/>
              <a:t>ILP to thread/core</a:t>
            </a:r>
          </a:p>
          <a:p>
            <a:r>
              <a:rPr lang="en-US" dirty="0" smtClean="0"/>
              <a:t>Spatial locality </a:t>
            </a:r>
          </a:p>
          <a:p>
            <a:r>
              <a:rPr lang="en-US" dirty="0" smtClean="0"/>
              <a:t>determines  latencies</a:t>
            </a:r>
            <a:endParaRPr lang="en-US" dirty="0"/>
          </a:p>
        </p:txBody>
      </p:sp>
      <p:sp>
        <p:nvSpPr>
          <p:cNvPr id="27" name="TextBox 26"/>
          <p:cNvSpPr txBox="1"/>
          <p:nvPr/>
        </p:nvSpPr>
        <p:spPr>
          <a:xfrm>
            <a:off x="228600" y="5257800"/>
            <a:ext cx="260931" cy="338554"/>
          </a:xfrm>
          <a:prstGeom prst="rect">
            <a:avLst/>
          </a:prstGeom>
          <a:noFill/>
        </p:spPr>
        <p:txBody>
          <a:bodyPr wrap="square" rtlCol="0">
            <a:spAutoFit/>
          </a:bodyPr>
          <a:lstStyle/>
          <a:p>
            <a:r>
              <a:rPr lang="en-US" dirty="0" smtClean="0"/>
              <a:t>6</a:t>
            </a:r>
            <a:endParaRPr lang="en-US" dirty="0"/>
          </a:p>
        </p:txBody>
      </p:sp>
      <p:sp>
        <p:nvSpPr>
          <p:cNvPr id="28" name="TextBox 27"/>
          <p:cNvSpPr txBox="1"/>
          <p:nvPr/>
        </p:nvSpPr>
        <p:spPr>
          <a:xfrm>
            <a:off x="685800" y="5257800"/>
            <a:ext cx="260931" cy="338554"/>
          </a:xfrm>
          <a:prstGeom prst="rect">
            <a:avLst/>
          </a:prstGeom>
          <a:noFill/>
        </p:spPr>
        <p:txBody>
          <a:bodyPr wrap="square" rtlCol="0">
            <a:spAutoFit/>
          </a:bodyPr>
          <a:lstStyle/>
          <a:p>
            <a:r>
              <a:rPr lang="en-US" dirty="0" smtClean="0"/>
              <a:t>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499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P spid="18" grpId="0"/>
      <p:bldP spid="24" grpId="0"/>
      <p:bldP spid="25" grpId="0"/>
      <p:bldP spid="26" grpId="0"/>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5410200" y="1905000"/>
            <a:ext cx="1981200" cy="2514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581400" y="1905000"/>
            <a:ext cx="1860062" cy="2514600"/>
          </a:xfrm>
          <a:prstGeom prst="rect">
            <a:avLst/>
          </a:prstGeom>
          <a:noFill/>
          <a:ln w="9525">
            <a:noFill/>
            <a:miter lim="800000"/>
            <a:headEnd/>
            <a:tailEnd/>
          </a:ln>
        </p:spPr>
      </p:pic>
      <p:sp>
        <p:nvSpPr>
          <p:cNvPr id="2" name="Rectangle 2"/>
          <p:cNvSpPr txBox="1">
            <a:spLocks noChangeArrowheads="1"/>
          </p:cNvSpPr>
          <p:nvPr/>
        </p:nvSpPr>
        <p:spPr>
          <a:xfrm>
            <a:off x="0" y="533400"/>
            <a:ext cx="9144000" cy="914399"/>
          </a:xfrm>
          <a:prstGeom prst="rect">
            <a:avLst/>
          </a:prstGeom>
          <a:solidFill>
            <a:srgbClr val="002060"/>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rgbClr val="FFC000"/>
                </a:solidFill>
                <a:latin typeface="+mj-lt"/>
                <a:ea typeface="+mj-ea"/>
                <a:cs typeface="+mj-cs"/>
              </a:rPr>
              <a:t>Participants and Themes</a:t>
            </a:r>
            <a:endParaRPr kumimoji="0" lang="en-US" sz="4000" b="1" i="0" u="none" strike="noStrike" kern="0" cap="none" spc="0" normalizeH="0" baseline="0" noProof="0" dirty="0" smtClean="0">
              <a:ln>
                <a:noFill/>
              </a:ln>
              <a:solidFill>
                <a:srgbClr val="FFC000"/>
              </a:solidFill>
              <a:effectLst/>
              <a:uLnTx/>
              <a:uFillTx/>
              <a:latin typeface="+mj-lt"/>
              <a:ea typeface="+mj-ea"/>
              <a:cs typeface="+mj-cs"/>
            </a:endParaRPr>
          </a:p>
        </p:txBody>
      </p:sp>
      <p:pic>
        <p:nvPicPr>
          <p:cNvPr id="3" name="Picture 2"/>
          <p:cNvPicPr>
            <a:picLocks noChangeAspect="1" noChangeArrowheads="1"/>
          </p:cNvPicPr>
          <p:nvPr/>
        </p:nvPicPr>
        <p:blipFill>
          <a:blip r:embed="rId4" cstate="print"/>
          <a:srcRect t="2513" b="2437"/>
          <a:stretch>
            <a:fillRect/>
          </a:stretch>
        </p:blipFill>
        <p:spPr bwMode="auto">
          <a:xfrm>
            <a:off x="0" y="1905000"/>
            <a:ext cx="1828800" cy="2547257"/>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1828800" y="1905000"/>
            <a:ext cx="1854147" cy="2514600"/>
          </a:xfrm>
          <a:prstGeom prst="rect">
            <a:avLst/>
          </a:prstGeom>
          <a:noFill/>
          <a:ln w="9525">
            <a:noFill/>
            <a:miter lim="800000"/>
            <a:headEnd/>
            <a:tailEnd/>
          </a:ln>
        </p:spPr>
      </p:pic>
      <p:pic>
        <p:nvPicPr>
          <p:cNvPr id="7" name="Picture 2"/>
          <p:cNvPicPr>
            <a:picLocks noChangeAspect="1" noChangeArrowheads="1"/>
          </p:cNvPicPr>
          <p:nvPr/>
        </p:nvPicPr>
        <p:blipFill>
          <a:blip r:embed="rId6" cstate="print"/>
          <a:srcRect l="10714"/>
          <a:stretch>
            <a:fillRect/>
          </a:stretch>
        </p:blipFill>
        <p:spPr bwMode="auto">
          <a:xfrm>
            <a:off x="7315200" y="1905000"/>
            <a:ext cx="1828800" cy="2514600"/>
          </a:xfrm>
          <a:prstGeom prst="rect">
            <a:avLst/>
          </a:prstGeom>
          <a:noFill/>
          <a:ln w="9525">
            <a:noFill/>
            <a:miter lim="800000"/>
            <a:headEnd/>
            <a:tailEnd/>
          </a:ln>
        </p:spPr>
      </p:pic>
      <p:sp>
        <p:nvSpPr>
          <p:cNvPr id="9" name="TextBox 8"/>
          <p:cNvSpPr txBox="1"/>
          <p:nvPr/>
        </p:nvSpPr>
        <p:spPr>
          <a:xfrm>
            <a:off x="0" y="4419600"/>
            <a:ext cx="9144000" cy="2246769"/>
          </a:xfrm>
          <a:prstGeom prst="rect">
            <a:avLst/>
          </a:prstGeom>
          <a:solidFill>
            <a:schemeClr val="bg1"/>
          </a:solidFill>
        </p:spPr>
        <p:txBody>
          <a:bodyPr wrap="square" rtlCol="0">
            <a:spAutoFit/>
          </a:bodyPr>
          <a:lstStyle/>
          <a:p>
            <a:r>
              <a:rPr lang="en-US" sz="3200" dirty="0" smtClean="0">
                <a:solidFill>
                  <a:srgbClr val="000066"/>
                </a:solidFill>
              </a:rPr>
              <a:t>Performance </a:t>
            </a:r>
          </a:p>
          <a:p>
            <a:pPr lvl="1"/>
            <a:r>
              <a:rPr lang="en-US" sz="2400" dirty="0" smtClean="0"/>
              <a:t>	Quality   	Parallel Scaling 		Efficiency</a:t>
            </a:r>
          </a:p>
          <a:p>
            <a:pPr lvl="1"/>
            <a:r>
              <a:rPr lang="en-US" sz="2400" dirty="0" smtClean="0"/>
              <a:t>		Productivity 	Reliability</a:t>
            </a:r>
          </a:p>
          <a:p>
            <a:pPr lvl="1"/>
            <a:endParaRPr lang="en-US" sz="2400" dirty="0" smtClean="0"/>
          </a:p>
          <a:p>
            <a:endParaRPr lang="en-US" dirty="0" smtClean="0"/>
          </a:p>
          <a:p>
            <a:r>
              <a:rPr lang="en-US" dirty="0" smtClean="0"/>
              <a:t> </a:t>
            </a:r>
            <a:r>
              <a:rPr lang="en-US" sz="2000" dirty="0" smtClean="0"/>
              <a:t>Applications   </a:t>
            </a:r>
            <a:r>
              <a:rPr lang="en-US" sz="2000" dirty="0" smtClean="0">
                <a:solidFill>
                  <a:srgbClr val="C00000"/>
                </a:solidFill>
              </a:rPr>
              <a:t>     Algorithms        Data                            </a:t>
            </a:r>
            <a:r>
              <a:rPr lang="en-US" sz="2000" dirty="0" smtClean="0"/>
              <a:t> Architecture</a:t>
            </a:r>
            <a:endParaRPr lang="en-US" sz="2000" dirty="0"/>
          </a:p>
        </p:txBody>
      </p:sp>
      <p:sp>
        <p:nvSpPr>
          <p:cNvPr id="10" name="TextBox 9"/>
          <p:cNvSpPr txBox="1"/>
          <p:nvPr/>
        </p:nvSpPr>
        <p:spPr>
          <a:xfrm>
            <a:off x="0" y="1447800"/>
            <a:ext cx="1653017" cy="369332"/>
          </a:xfrm>
          <a:prstGeom prst="rect">
            <a:avLst/>
          </a:prstGeom>
          <a:noFill/>
        </p:spPr>
        <p:txBody>
          <a:bodyPr wrap="none" rtlCol="0">
            <a:spAutoFit/>
          </a:bodyPr>
          <a:lstStyle/>
          <a:p>
            <a:r>
              <a:rPr lang="en-US" sz="1800" b="0" dirty="0" smtClean="0"/>
              <a:t>Edmond Chow</a:t>
            </a:r>
            <a:endParaRPr lang="en-US" sz="1800" b="0" dirty="0"/>
          </a:p>
        </p:txBody>
      </p:sp>
      <p:sp>
        <p:nvSpPr>
          <p:cNvPr id="11" name="TextBox 10"/>
          <p:cNvSpPr txBox="1"/>
          <p:nvPr/>
        </p:nvSpPr>
        <p:spPr>
          <a:xfrm>
            <a:off x="1905000" y="1447800"/>
            <a:ext cx="1280543" cy="400110"/>
          </a:xfrm>
          <a:prstGeom prst="rect">
            <a:avLst/>
          </a:prstGeom>
          <a:noFill/>
        </p:spPr>
        <p:txBody>
          <a:bodyPr wrap="none" rtlCol="0">
            <a:spAutoFit/>
          </a:bodyPr>
          <a:lstStyle/>
          <a:p>
            <a:r>
              <a:rPr lang="en-US" sz="2000" b="0" dirty="0" smtClean="0"/>
              <a:t>Bill </a:t>
            </a:r>
            <a:r>
              <a:rPr lang="en-US" sz="2000" b="0" dirty="0" err="1" smtClean="0"/>
              <a:t>Gropp</a:t>
            </a:r>
            <a:endParaRPr lang="en-US" sz="2000" b="0" dirty="0"/>
          </a:p>
        </p:txBody>
      </p:sp>
      <p:sp>
        <p:nvSpPr>
          <p:cNvPr id="12" name="TextBox 11"/>
          <p:cNvSpPr txBox="1"/>
          <p:nvPr/>
        </p:nvSpPr>
        <p:spPr>
          <a:xfrm>
            <a:off x="3733800" y="1447800"/>
            <a:ext cx="1346844" cy="369332"/>
          </a:xfrm>
          <a:prstGeom prst="rect">
            <a:avLst/>
          </a:prstGeom>
          <a:noFill/>
        </p:spPr>
        <p:txBody>
          <a:bodyPr wrap="none" rtlCol="0">
            <a:spAutoFit/>
          </a:bodyPr>
          <a:lstStyle/>
          <a:p>
            <a:r>
              <a:rPr lang="en-US" sz="1800" b="0" dirty="0" err="1" smtClean="0"/>
              <a:t>Esmond</a:t>
            </a:r>
            <a:r>
              <a:rPr lang="en-US" sz="1800" b="0" dirty="0" smtClean="0"/>
              <a:t> Ng</a:t>
            </a:r>
            <a:endParaRPr lang="en-US" sz="1800" b="0" dirty="0"/>
          </a:p>
        </p:txBody>
      </p:sp>
      <p:sp>
        <p:nvSpPr>
          <p:cNvPr id="13" name="TextBox 12"/>
          <p:cNvSpPr txBox="1"/>
          <p:nvPr/>
        </p:nvSpPr>
        <p:spPr>
          <a:xfrm>
            <a:off x="5410200" y="1447800"/>
            <a:ext cx="1347164" cy="369332"/>
          </a:xfrm>
          <a:prstGeom prst="rect">
            <a:avLst/>
          </a:prstGeom>
          <a:noFill/>
        </p:spPr>
        <p:txBody>
          <a:bodyPr wrap="none" rtlCol="0">
            <a:spAutoFit/>
          </a:bodyPr>
          <a:lstStyle/>
          <a:p>
            <a:r>
              <a:rPr lang="en-US" sz="1800" b="0" dirty="0" err="1" smtClean="0"/>
              <a:t>Abani</a:t>
            </a:r>
            <a:r>
              <a:rPr lang="en-US" sz="1800" b="0" dirty="0" smtClean="0"/>
              <a:t> </a:t>
            </a:r>
            <a:r>
              <a:rPr lang="en-US" sz="1800" b="0" dirty="0" err="1" smtClean="0"/>
              <a:t>Patra</a:t>
            </a:r>
            <a:endParaRPr lang="en-US" sz="1800" b="0" dirty="0"/>
          </a:p>
        </p:txBody>
      </p:sp>
      <p:sp>
        <p:nvSpPr>
          <p:cNvPr id="14" name="TextBox 13"/>
          <p:cNvSpPr txBox="1"/>
          <p:nvPr/>
        </p:nvSpPr>
        <p:spPr>
          <a:xfrm>
            <a:off x="7199813" y="1447800"/>
            <a:ext cx="1944187" cy="369332"/>
          </a:xfrm>
          <a:prstGeom prst="rect">
            <a:avLst/>
          </a:prstGeom>
          <a:noFill/>
        </p:spPr>
        <p:txBody>
          <a:bodyPr wrap="none" rtlCol="0">
            <a:spAutoFit/>
          </a:bodyPr>
          <a:lstStyle/>
          <a:p>
            <a:r>
              <a:rPr lang="en-US" sz="1800" b="0" dirty="0" err="1" smtClean="0"/>
              <a:t>Padma</a:t>
            </a:r>
            <a:r>
              <a:rPr lang="en-US" sz="1800" b="0" dirty="0" smtClean="0"/>
              <a:t> </a:t>
            </a:r>
            <a:r>
              <a:rPr lang="en-US" sz="1800" b="0" dirty="0" err="1" smtClean="0"/>
              <a:t>Raghavan</a:t>
            </a:r>
            <a:endParaRPr lang="en-US" sz="1800" b="0" dirty="0"/>
          </a:p>
        </p:txBody>
      </p:sp>
      <p:sp>
        <p:nvSpPr>
          <p:cNvPr id="15" name="Left-Right Arrow 14"/>
          <p:cNvSpPr/>
          <p:nvPr/>
        </p:nvSpPr>
        <p:spPr bwMode="auto">
          <a:xfrm>
            <a:off x="152400" y="6096000"/>
            <a:ext cx="8458200" cy="76200"/>
          </a:xfrm>
          <a:prstGeom prst="leftRight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6" name="6-Point Star 15"/>
          <p:cNvSpPr/>
          <p:nvPr/>
        </p:nvSpPr>
        <p:spPr bwMode="auto">
          <a:xfrm>
            <a:off x="0" y="5562600"/>
            <a:ext cx="914400" cy="914400"/>
          </a:xfrm>
          <a:prstGeom prst="star6">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7" name="6-Point Star 16"/>
          <p:cNvSpPr/>
          <p:nvPr/>
        </p:nvSpPr>
        <p:spPr bwMode="auto">
          <a:xfrm>
            <a:off x="3352800" y="5562600"/>
            <a:ext cx="990600" cy="990600"/>
          </a:xfrm>
          <a:prstGeom prst="star6">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8" name="6-Point Star 17"/>
          <p:cNvSpPr/>
          <p:nvPr/>
        </p:nvSpPr>
        <p:spPr bwMode="auto">
          <a:xfrm>
            <a:off x="8001000" y="5562600"/>
            <a:ext cx="914400" cy="914400"/>
          </a:xfrm>
          <a:prstGeom prst="star6">
            <a:avLst/>
          </a:prstGeom>
          <a:gradFill>
            <a:gsLst>
              <a:gs pos="0">
                <a:srgbClr val="000000"/>
              </a:gs>
              <a:gs pos="39999">
                <a:srgbClr val="0A128C"/>
              </a:gs>
              <a:gs pos="70000">
                <a:srgbClr val="181CC7"/>
              </a:gs>
              <a:gs pos="88000">
                <a:srgbClr val="7005D4"/>
              </a:gs>
              <a:gs pos="100000">
                <a:srgbClr val="8C3D91"/>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ahoma" pitchFamily="34" charset="0"/>
            </a:endParaRPr>
          </a:p>
        </p:txBody>
      </p:sp>
      <p:sp>
        <p:nvSpPr>
          <p:cNvPr id="19" name="TextBox 18"/>
          <p:cNvSpPr txBox="1"/>
          <p:nvPr/>
        </p:nvSpPr>
        <p:spPr>
          <a:xfrm>
            <a:off x="3733800" y="5715000"/>
            <a:ext cx="1822935" cy="523220"/>
          </a:xfrm>
          <a:prstGeom prst="rect">
            <a:avLst/>
          </a:prstGeom>
          <a:noFill/>
        </p:spPr>
        <p:txBody>
          <a:bodyPr wrap="none" rtlCol="0">
            <a:spAutoFit/>
          </a:bodyPr>
          <a:lstStyle/>
          <a:p>
            <a:r>
              <a:rPr lang="en-US" sz="2800" dirty="0" smtClean="0">
                <a:solidFill>
                  <a:srgbClr val="C00000"/>
                </a:solidFill>
              </a:rPr>
              <a:t>Software</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9">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0" y="1219200"/>
            <a:ext cx="9144000" cy="338554"/>
          </a:xfrm>
          <a:prstGeom prst="rect">
            <a:avLst/>
          </a:prstGeom>
          <a:solidFill>
            <a:schemeClr val="bg1"/>
          </a:solidFill>
        </p:spPr>
        <p:txBody>
          <a:bodyPr wrap="square" rtlCol="0">
            <a:spAutoFit/>
          </a:bodyPr>
          <a:lstStyle/>
          <a:p>
            <a:endParaRPr lang="en-US" dirty="0"/>
          </a:p>
        </p:txBody>
      </p:sp>
      <p:sp>
        <p:nvSpPr>
          <p:cNvPr id="17" name="Rectangle 16"/>
          <p:cNvSpPr/>
          <p:nvPr/>
        </p:nvSpPr>
        <p:spPr>
          <a:xfrm>
            <a:off x="0" y="2514600"/>
            <a:ext cx="5943600" cy="523220"/>
          </a:xfrm>
          <a:prstGeom prst="rect">
            <a:avLst/>
          </a:prstGeom>
          <a:solidFill>
            <a:schemeClr val="accent6">
              <a:lumMod val="50000"/>
            </a:schemeClr>
          </a:solidFill>
        </p:spPr>
        <p:txBody>
          <a:bodyPr wrap="square" lIns="91440" tIns="45720" rIns="91440" bIns="45720">
            <a:spAutoFit/>
          </a:bodyPr>
          <a:lstStyle/>
          <a:p>
            <a:r>
              <a:rPr lang="en-US" sz="2800" b="0" dirty="0" smtClean="0">
                <a:solidFill>
                  <a:srgbClr val="FFFF00"/>
                </a:solidFill>
              </a:rPr>
              <a:t>Extreme-Scale Software Challenges</a:t>
            </a:r>
            <a:endParaRPr lang="en-US" sz="2800" b="0" dirty="0">
              <a:solidFill>
                <a:srgbClr val="FFFF00"/>
              </a:solidFill>
            </a:endParaRPr>
          </a:p>
        </p:txBody>
      </p:sp>
      <p:sp>
        <p:nvSpPr>
          <p:cNvPr id="19" name="TextBox 18"/>
          <p:cNvSpPr txBox="1"/>
          <p:nvPr/>
        </p:nvSpPr>
        <p:spPr>
          <a:xfrm>
            <a:off x="6705600" y="6027003"/>
            <a:ext cx="2438400" cy="830997"/>
          </a:xfrm>
          <a:prstGeom prst="rect">
            <a:avLst/>
          </a:prstGeom>
          <a:solidFill>
            <a:srgbClr val="0070C0">
              <a:alpha val="87000"/>
            </a:srgbClr>
          </a:solidFill>
        </p:spPr>
        <p:txBody>
          <a:bodyPr wrap="square" rtlCol="0">
            <a:spAutoFit/>
          </a:bodyPr>
          <a:lstStyle/>
          <a:p>
            <a:r>
              <a:rPr lang="en-US" sz="2400" b="0" dirty="0" smtClean="0">
                <a:effectLst>
                  <a:outerShdw blurRad="38100" dist="38100" dir="2700000" algn="tl">
                    <a:srgbClr val="000000">
                      <a:alpha val="43137"/>
                    </a:srgbClr>
                  </a:outerShdw>
                </a:effectLst>
              </a:rPr>
              <a:t>Extreme-Scale Systems</a:t>
            </a:r>
            <a:endParaRPr lang="en-US" sz="2400" b="0" dirty="0">
              <a:effectLst>
                <a:outerShdw blurRad="38100" dist="38100" dir="2700000" algn="tl">
                  <a:srgbClr val="000000">
                    <a:alpha val="43137"/>
                  </a:srgbClr>
                </a:outerShdw>
              </a:effectLst>
            </a:endParaRPr>
          </a:p>
        </p:txBody>
      </p:sp>
      <p:sp>
        <p:nvSpPr>
          <p:cNvPr id="13" name="TextBox 12"/>
          <p:cNvSpPr txBox="1"/>
          <p:nvPr/>
        </p:nvSpPr>
        <p:spPr>
          <a:xfrm>
            <a:off x="0" y="1"/>
            <a:ext cx="2743200" cy="830997"/>
          </a:xfrm>
          <a:prstGeom prst="rect">
            <a:avLst/>
          </a:prstGeom>
          <a:solidFill>
            <a:srgbClr val="666633"/>
          </a:solidFill>
        </p:spPr>
        <p:txBody>
          <a:bodyPr wrap="square" rtlCol="0">
            <a:spAutoFit/>
          </a:bodyPr>
          <a:lstStyle/>
          <a:p>
            <a:r>
              <a:rPr lang="en-US" sz="2400" b="0" dirty="0" smtClean="0">
                <a:solidFill>
                  <a:schemeClr val="bg1"/>
                </a:solidFill>
                <a:effectLst>
                  <a:outerShdw blurRad="38100" dist="38100" dir="2700000" algn="tl">
                    <a:srgbClr val="000000">
                      <a:alpha val="43137"/>
                    </a:srgbClr>
                  </a:outerShdw>
                </a:effectLst>
              </a:rPr>
              <a:t>Extreme-Scale Applications</a:t>
            </a:r>
            <a:endParaRPr lang="en-US" sz="2400" b="0" dirty="0">
              <a:solidFill>
                <a:schemeClr val="bg1"/>
              </a:solidFill>
              <a:effectLst>
                <a:outerShdw blurRad="38100" dist="38100" dir="2700000" algn="tl">
                  <a:srgbClr val="000000">
                    <a:alpha val="43137"/>
                  </a:srgbClr>
                </a:outerShdw>
              </a:effectLst>
            </a:endParaRPr>
          </a:p>
        </p:txBody>
      </p:sp>
      <p:sp>
        <p:nvSpPr>
          <p:cNvPr id="29" name="TextBox 28"/>
          <p:cNvSpPr txBox="1"/>
          <p:nvPr/>
        </p:nvSpPr>
        <p:spPr>
          <a:xfrm>
            <a:off x="0" y="5534561"/>
            <a:ext cx="6705600" cy="1323439"/>
          </a:xfrm>
          <a:prstGeom prst="rect">
            <a:avLst/>
          </a:prstGeom>
          <a:solidFill>
            <a:srgbClr val="0070C0">
              <a:alpha val="94000"/>
            </a:srgbClr>
          </a:solidFill>
        </p:spPr>
        <p:txBody>
          <a:bodyPr wrap="square" rtlCol="0">
            <a:spAutoFit/>
          </a:bodyPr>
          <a:lstStyle/>
          <a:p>
            <a:pPr>
              <a:buFont typeface="Wingdings" pitchFamily="2" charset="2"/>
              <a:buChar char="Ø"/>
            </a:pPr>
            <a:r>
              <a:rPr lang="en-US" sz="2000" b="0" dirty="0" smtClean="0"/>
              <a:t>H/W </a:t>
            </a:r>
            <a:r>
              <a:rPr lang="en-US" sz="2000" b="0" dirty="0" smtClean="0"/>
              <a:t>simulators do not scale </a:t>
            </a:r>
            <a:r>
              <a:rPr lang="en-US" sz="2000" b="0" dirty="0" smtClean="0"/>
              <a:t>to multi/many cores</a:t>
            </a:r>
            <a:endParaRPr lang="en-US" sz="2000" b="0" dirty="0" smtClean="0"/>
          </a:p>
          <a:p>
            <a:pPr>
              <a:buFont typeface="Wingdings" pitchFamily="2" charset="2"/>
              <a:buChar char="Ø"/>
            </a:pPr>
            <a:r>
              <a:rPr lang="en-US" sz="2000" b="0" dirty="0" smtClean="0"/>
              <a:t>Latencies vary –NUMA, </a:t>
            </a:r>
            <a:r>
              <a:rPr lang="en-US" sz="2000" b="0" dirty="0" err="1" smtClean="0"/>
              <a:t>NoC</a:t>
            </a:r>
            <a:r>
              <a:rPr lang="en-US" sz="2000" b="0" dirty="0" smtClean="0"/>
              <a:t>, </a:t>
            </a:r>
            <a:r>
              <a:rPr lang="en-US" sz="2000" b="0" dirty="0" smtClean="0"/>
              <a:t>multi-stage networks</a:t>
            </a:r>
            <a:endParaRPr lang="en-US" sz="2000" b="0" dirty="0" smtClean="0"/>
          </a:p>
          <a:p>
            <a:pPr>
              <a:buFont typeface="Wingdings" pitchFamily="2" charset="2"/>
              <a:buChar char="Ø"/>
            </a:pPr>
            <a:r>
              <a:rPr lang="en-US" sz="2000" dirty="0" smtClean="0">
                <a:solidFill>
                  <a:srgbClr val="FFFF00"/>
                </a:solidFill>
              </a:rPr>
              <a:t>Emerging issues ---soft errors, process variations, </a:t>
            </a:r>
            <a:r>
              <a:rPr lang="en-US" sz="2000" dirty="0" smtClean="0">
                <a:solidFill>
                  <a:srgbClr val="FFFF00"/>
                </a:solidFill>
              </a:rPr>
              <a:t>heterogeneity, ….</a:t>
            </a:r>
            <a:endParaRPr lang="en-US" sz="2000" b="0" dirty="0" smtClean="0"/>
          </a:p>
        </p:txBody>
      </p:sp>
      <p:sp>
        <p:nvSpPr>
          <p:cNvPr id="30" name="TextBox 29"/>
          <p:cNvSpPr txBox="1"/>
          <p:nvPr/>
        </p:nvSpPr>
        <p:spPr>
          <a:xfrm>
            <a:off x="2286000" y="0"/>
            <a:ext cx="6858000" cy="2246769"/>
          </a:xfrm>
          <a:prstGeom prst="rect">
            <a:avLst/>
          </a:prstGeom>
          <a:solidFill>
            <a:srgbClr val="666633"/>
          </a:solidFill>
        </p:spPr>
        <p:txBody>
          <a:bodyPr wrap="square" rtlCol="0">
            <a:spAutoFit/>
          </a:bodyPr>
          <a:lstStyle/>
          <a:p>
            <a:pPr>
              <a:buFont typeface="Wingdings" pitchFamily="2" charset="2"/>
              <a:buChar char="Ø"/>
            </a:pPr>
            <a:r>
              <a:rPr lang="en-US" sz="2000" b="0" dirty="0" smtClean="0">
                <a:solidFill>
                  <a:schemeClr val="bg1"/>
                </a:solidFill>
              </a:rPr>
              <a:t>Apps can be expressed in terms of common kernels, but</a:t>
            </a:r>
          </a:p>
          <a:p>
            <a:pPr lvl="1">
              <a:buFont typeface="Wingdings" pitchFamily="2" charset="2"/>
              <a:buChar char="Ø"/>
            </a:pPr>
            <a:r>
              <a:rPr lang="en-US" sz="2000" b="0" dirty="0" smtClean="0">
                <a:solidFill>
                  <a:schemeClr val="bg1"/>
                </a:solidFill>
              </a:rPr>
              <a:t> no standard data structures esp. for shared </a:t>
            </a:r>
            <a:r>
              <a:rPr lang="en-US" sz="2000" b="0" dirty="0" err="1" smtClean="0">
                <a:solidFill>
                  <a:schemeClr val="bg1"/>
                </a:solidFill>
              </a:rPr>
              <a:t>vs</a:t>
            </a:r>
            <a:r>
              <a:rPr lang="en-US" sz="2000" b="0" dirty="0" smtClean="0">
                <a:solidFill>
                  <a:schemeClr val="bg1"/>
                </a:solidFill>
              </a:rPr>
              <a:t> local</a:t>
            </a:r>
          </a:p>
          <a:p>
            <a:pPr lvl="1">
              <a:buFont typeface="Wingdings" pitchFamily="2" charset="2"/>
              <a:buChar char="Ø"/>
            </a:pPr>
            <a:r>
              <a:rPr lang="en-US" sz="2000" b="0" dirty="0" smtClean="0">
                <a:solidFill>
                  <a:schemeClr val="bg1"/>
                </a:solidFill>
              </a:rPr>
              <a:t>no standard interfaces for functions</a:t>
            </a:r>
          </a:p>
          <a:p>
            <a:pPr>
              <a:buFont typeface="Wingdings" pitchFamily="2" charset="2"/>
              <a:buChar char="Ø"/>
            </a:pPr>
            <a:r>
              <a:rPr lang="en-US" sz="2000" b="0" dirty="0" smtClean="0">
                <a:solidFill>
                  <a:schemeClr val="bg1"/>
                </a:solidFill>
              </a:rPr>
              <a:t> Many algorithms exist per function, different </a:t>
            </a:r>
            <a:r>
              <a:rPr lang="en-US" sz="2000" b="0" dirty="0" smtClean="0">
                <a:solidFill>
                  <a:schemeClr val="bg1"/>
                </a:solidFill>
              </a:rPr>
              <a:t> tradeoffs </a:t>
            </a:r>
            <a:endParaRPr lang="en-US" sz="2000" b="0" dirty="0" smtClean="0">
              <a:solidFill>
                <a:schemeClr val="bg1"/>
              </a:solidFill>
            </a:endParaRPr>
          </a:p>
          <a:p>
            <a:pPr lvl="1">
              <a:buFont typeface="Wingdings" pitchFamily="2" charset="2"/>
              <a:buChar char="Ø"/>
            </a:pPr>
            <a:r>
              <a:rPr lang="en-US" sz="2000" b="0" dirty="0" smtClean="0">
                <a:solidFill>
                  <a:schemeClr val="bg1"/>
                </a:solidFill>
              </a:rPr>
              <a:t>accuracy </a:t>
            </a:r>
            <a:r>
              <a:rPr lang="en-US" sz="2000" b="0" dirty="0" err="1" smtClean="0">
                <a:solidFill>
                  <a:schemeClr val="bg1"/>
                </a:solidFill>
              </a:rPr>
              <a:t>vs</a:t>
            </a:r>
            <a:r>
              <a:rPr lang="en-US" sz="2000" b="0" dirty="0" smtClean="0">
                <a:solidFill>
                  <a:schemeClr val="bg1"/>
                </a:solidFill>
              </a:rPr>
              <a:t> complexity</a:t>
            </a:r>
          </a:p>
          <a:p>
            <a:pPr lvl="1">
              <a:buFont typeface="Wingdings" pitchFamily="2" charset="2"/>
              <a:buChar char="Ø"/>
            </a:pPr>
            <a:r>
              <a:rPr lang="en-US" sz="2000" b="0" dirty="0" smtClean="0">
                <a:solidFill>
                  <a:schemeClr val="bg1"/>
                </a:solidFill>
              </a:rPr>
              <a:t>parallelism </a:t>
            </a:r>
            <a:r>
              <a:rPr lang="en-US" sz="2000" b="0" dirty="0" err="1" smtClean="0">
                <a:solidFill>
                  <a:schemeClr val="bg1"/>
                </a:solidFill>
              </a:rPr>
              <a:t>vs</a:t>
            </a:r>
            <a:r>
              <a:rPr lang="en-US" sz="2000" b="0" dirty="0" smtClean="0">
                <a:solidFill>
                  <a:schemeClr val="bg1"/>
                </a:solidFill>
              </a:rPr>
              <a:t> convergence</a:t>
            </a:r>
          </a:p>
          <a:p>
            <a:pPr>
              <a:buFont typeface="Wingdings" pitchFamily="2" charset="2"/>
              <a:buChar char="Ø"/>
            </a:pPr>
            <a:r>
              <a:rPr lang="en-US" sz="2000" b="0" dirty="0" smtClean="0">
                <a:solidFill>
                  <a:srgbClr val="FFFF00"/>
                </a:solidFill>
              </a:rPr>
              <a:t>Tradeoffs depend on data – known </a:t>
            </a:r>
            <a:r>
              <a:rPr lang="en-US" sz="2000" b="0" dirty="0" smtClean="0">
                <a:solidFill>
                  <a:srgbClr val="FFFF00"/>
                </a:solidFill>
              </a:rPr>
              <a:t>only at </a:t>
            </a:r>
            <a:r>
              <a:rPr lang="en-US" sz="2000" b="0" dirty="0" smtClean="0">
                <a:solidFill>
                  <a:srgbClr val="FFFF00"/>
                </a:solidFill>
              </a:rPr>
              <a:t>runtime</a:t>
            </a:r>
          </a:p>
        </p:txBody>
      </p:sp>
      <p:sp>
        <p:nvSpPr>
          <p:cNvPr id="32" name="TextBox 31"/>
          <p:cNvSpPr txBox="1"/>
          <p:nvPr/>
        </p:nvSpPr>
        <p:spPr>
          <a:xfrm>
            <a:off x="0" y="2971800"/>
            <a:ext cx="5943600" cy="2308324"/>
          </a:xfrm>
          <a:prstGeom prst="rect">
            <a:avLst/>
          </a:prstGeom>
          <a:solidFill>
            <a:srgbClr val="993300"/>
          </a:solidFill>
        </p:spPr>
        <p:txBody>
          <a:bodyPr wrap="square" rtlCol="0">
            <a:spAutoFit/>
          </a:bodyPr>
          <a:lstStyle/>
          <a:p>
            <a:pPr>
              <a:buFont typeface="Wingdings" pitchFamily="2" charset="2"/>
              <a:buChar char="Ø"/>
            </a:pPr>
            <a:r>
              <a:rPr lang="en-US" sz="2400" b="0" dirty="0" smtClean="0">
                <a:solidFill>
                  <a:schemeClr val="bg1"/>
                </a:solidFill>
              </a:rPr>
              <a:t>Mapping parallelism between app &amp; h/w  </a:t>
            </a:r>
          </a:p>
          <a:p>
            <a:pPr lvl="1">
              <a:buFont typeface="Wingdings" pitchFamily="2" charset="2"/>
              <a:buChar char="Ø"/>
            </a:pPr>
            <a:r>
              <a:rPr lang="en-US" sz="2400" b="0" dirty="0" smtClean="0">
                <a:solidFill>
                  <a:schemeClr val="bg1"/>
                </a:solidFill>
              </a:rPr>
              <a:t>across scales – million-billion </a:t>
            </a:r>
            <a:r>
              <a:rPr lang="en-US" sz="2400" b="0" dirty="0" smtClean="0">
                <a:solidFill>
                  <a:schemeClr val="bg1"/>
                </a:solidFill>
              </a:rPr>
              <a:t>way</a:t>
            </a:r>
          </a:p>
          <a:p>
            <a:pPr lvl="1">
              <a:buFont typeface="Wingdings" pitchFamily="2" charset="2"/>
              <a:buChar char="Ø"/>
            </a:pPr>
            <a:r>
              <a:rPr lang="en-US" sz="2400" b="0" dirty="0" smtClean="0">
                <a:solidFill>
                  <a:schemeClr val="bg1"/>
                </a:solidFill>
              </a:rPr>
              <a:t>p</a:t>
            </a:r>
            <a:r>
              <a:rPr lang="en-US" sz="2400" b="0" dirty="0" smtClean="0">
                <a:solidFill>
                  <a:schemeClr val="bg1"/>
                </a:solidFill>
              </a:rPr>
              <a:t>artition, schedule-- multi-objective</a:t>
            </a:r>
            <a:endParaRPr lang="en-US" sz="2400" b="0" dirty="0" smtClean="0">
              <a:solidFill>
                <a:schemeClr val="bg1"/>
              </a:solidFill>
            </a:endParaRPr>
          </a:p>
          <a:p>
            <a:pPr>
              <a:buFont typeface="Wingdings" pitchFamily="2" charset="2"/>
              <a:buChar char="Ø"/>
            </a:pPr>
            <a:r>
              <a:rPr lang="en-US" sz="2400" b="0" dirty="0" smtClean="0">
                <a:solidFill>
                  <a:schemeClr val="bg1"/>
                </a:solidFill>
              </a:rPr>
              <a:t>Managing efficiency – time, energy</a:t>
            </a:r>
          </a:p>
          <a:p>
            <a:pPr>
              <a:buFont typeface="Wingdings" pitchFamily="2" charset="2"/>
              <a:buChar char="Ø"/>
            </a:pPr>
            <a:r>
              <a:rPr lang="en-US" sz="2400" b="0" dirty="0" smtClean="0">
                <a:solidFill>
                  <a:schemeClr val="bg1"/>
                </a:solidFill>
              </a:rPr>
              <a:t>Predicting </a:t>
            </a:r>
            <a:r>
              <a:rPr lang="en-US" sz="2400" b="0" dirty="0" smtClean="0">
                <a:solidFill>
                  <a:schemeClr val="bg1"/>
                </a:solidFill>
              </a:rPr>
              <a:t>nonlinear effects  </a:t>
            </a:r>
          </a:p>
          <a:p>
            <a:pPr lvl="1">
              <a:buFont typeface="Wingdings" pitchFamily="2" charset="2"/>
              <a:buChar char="Ø"/>
            </a:pPr>
            <a:r>
              <a:rPr lang="en-US" sz="2400" b="0" dirty="0" smtClean="0">
                <a:solidFill>
                  <a:schemeClr val="bg1"/>
                </a:solidFill>
              </a:rPr>
              <a:t>interference  &amp; resource contention</a:t>
            </a:r>
          </a:p>
        </p:txBody>
      </p:sp>
      <p:sp>
        <p:nvSpPr>
          <p:cNvPr id="33" name="Cloud Callout 32"/>
          <p:cNvSpPr/>
          <p:nvPr/>
        </p:nvSpPr>
        <p:spPr bwMode="auto">
          <a:xfrm rot="1765484">
            <a:off x="5946109" y="2170319"/>
            <a:ext cx="2869144" cy="3269149"/>
          </a:xfrm>
          <a:prstGeom prst="cloudCallout">
            <a:avLst>
              <a:gd name="adj1" fmla="val -35560"/>
              <a:gd name="adj2" fmla="val 56874"/>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600" b="1" i="0" u="none" strike="noStrike" cap="none" normalizeH="0" baseline="0" smtClean="0">
              <a:ln>
                <a:noFill/>
              </a:ln>
              <a:solidFill>
                <a:schemeClr val="tx1"/>
              </a:solidFill>
              <a:effectLst/>
              <a:latin typeface="Tahoma" pitchFamily="34" charset="0"/>
            </a:endParaRPr>
          </a:p>
        </p:txBody>
      </p:sp>
      <p:sp>
        <p:nvSpPr>
          <p:cNvPr id="34" name="TextBox 33"/>
          <p:cNvSpPr txBox="1"/>
          <p:nvPr/>
        </p:nvSpPr>
        <p:spPr>
          <a:xfrm>
            <a:off x="6324600" y="2667000"/>
            <a:ext cx="2819400" cy="2246769"/>
          </a:xfrm>
          <a:prstGeom prst="rect">
            <a:avLst/>
          </a:prstGeom>
          <a:noFill/>
        </p:spPr>
        <p:txBody>
          <a:bodyPr wrap="square" rtlCol="0">
            <a:spAutoFit/>
          </a:bodyPr>
          <a:lstStyle/>
          <a:p>
            <a:pPr>
              <a:buFont typeface="Wingdings" pitchFamily="2" charset="2"/>
              <a:buChar char="Ø"/>
            </a:pPr>
            <a:r>
              <a:rPr lang="en-US" sz="2000" b="0" dirty="0" smtClean="0">
                <a:solidFill>
                  <a:srgbClr val="FF0000"/>
                </a:solidFill>
                <a:effectLst>
                  <a:outerShdw blurRad="38100" dist="38100" dir="2700000" algn="tl">
                    <a:srgbClr val="000000">
                      <a:alpha val="43137"/>
                    </a:srgbClr>
                  </a:outerShdw>
                </a:effectLst>
              </a:rPr>
              <a:t>Abstractions &amp; </a:t>
            </a:r>
            <a:endParaRPr lang="en-US" sz="2000" b="0" dirty="0" smtClean="0">
              <a:solidFill>
                <a:srgbClr val="FF0000"/>
              </a:solidFill>
              <a:effectLst>
                <a:outerShdw blurRad="38100" dist="38100" dir="2700000" algn="tl">
                  <a:srgbClr val="000000">
                    <a:alpha val="43137"/>
                  </a:srgbClr>
                </a:outerShdw>
              </a:effectLst>
            </a:endParaRPr>
          </a:p>
          <a:p>
            <a:r>
              <a:rPr lang="en-US" sz="2000" b="0" dirty="0" smtClean="0">
                <a:solidFill>
                  <a:srgbClr val="FF0000"/>
                </a:solidFill>
                <a:effectLst>
                  <a:outerShdw blurRad="38100" dist="38100" dir="2700000" algn="tl">
                    <a:srgbClr val="000000">
                      <a:alpha val="43137"/>
                    </a:srgbClr>
                  </a:outerShdw>
                </a:effectLst>
              </a:rPr>
              <a:t>super </a:t>
            </a:r>
            <a:r>
              <a:rPr lang="en-US" sz="2000" b="0" dirty="0" smtClean="0">
                <a:solidFill>
                  <a:srgbClr val="FF0000"/>
                </a:solidFill>
                <a:effectLst>
                  <a:outerShdw blurRad="38100" dist="38100" dir="2700000" algn="tl">
                    <a:srgbClr val="000000">
                      <a:alpha val="43137"/>
                    </a:srgbClr>
                  </a:outerShdw>
                </a:effectLst>
              </a:rPr>
              <a:t>algorithms</a:t>
            </a:r>
          </a:p>
          <a:p>
            <a:pPr>
              <a:buFont typeface="Wingdings" pitchFamily="2" charset="2"/>
              <a:buChar char="Ø"/>
            </a:pPr>
            <a:r>
              <a:rPr lang="en-US" sz="2000" b="0" dirty="0" smtClean="0">
                <a:solidFill>
                  <a:srgbClr val="FF0000"/>
                </a:solidFill>
                <a:effectLst>
                  <a:outerShdw blurRad="38100" dist="38100" dir="2700000" algn="tl">
                    <a:srgbClr val="000000">
                      <a:alpha val="43137"/>
                    </a:srgbClr>
                  </a:outerShdw>
                </a:effectLst>
              </a:rPr>
              <a:t>Models &amp;  measurement</a:t>
            </a:r>
          </a:p>
          <a:p>
            <a:pPr>
              <a:buFont typeface="Wingdings" pitchFamily="2" charset="2"/>
              <a:buChar char="Ø"/>
            </a:pPr>
            <a:r>
              <a:rPr lang="en-US" sz="2000" b="0" dirty="0" smtClean="0">
                <a:solidFill>
                  <a:srgbClr val="FF0000"/>
                </a:solidFill>
                <a:effectLst>
                  <a:outerShdw blurRad="38100" dist="38100" dir="2700000" algn="tl">
                    <a:srgbClr val="000000">
                      <a:alpha val="43137"/>
                    </a:srgbClr>
                  </a:outerShdw>
                </a:effectLst>
              </a:rPr>
              <a:t>APIs, </a:t>
            </a:r>
            <a:r>
              <a:rPr lang="en-US" sz="2000" b="0" dirty="0" smtClean="0">
                <a:solidFill>
                  <a:srgbClr val="FF0000"/>
                </a:solidFill>
                <a:effectLst>
                  <a:outerShdw blurRad="38100" dist="38100" dir="2700000" algn="tl">
                    <a:srgbClr val="000000">
                      <a:alpha val="43137"/>
                    </a:srgbClr>
                  </a:outerShdw>
                </a:effectLst>
              </a:rPr>
              <a:t>libraries,</a:t>
            </a:r>
            <a:endParaRPr lang="en-US" sz="2000" b="0" dirty="0" smtClean="0">
              <a:solidFill>
                <a:srgbClr val="FF0000"/>
              </a:solidFill>
              <a:effectLst>
                <a:outerShdw blurRad="38100" dist="38100" dir="2700000" algn="tl">
                  <a:srgbClr val="000000">
                    <a:alpha val="43137"/>
                  </a:srgbClr>
                </a:outerShdw>
              </a:effectLst>
            </a:endParaRPr>
          </a:p>
          <a:p>
            <a:r>
              <a:rPr lang="en-US" sz="2000" b="0" dirty="0" smtClean="0">
                <a:solidFill>
                  <a:srgbClr val="FF0000"/>
                </a:solidFill>
                <a:effectLst>
                  <a:outerShdw blurRad="38100" dist="38100" dir="2700000" algn="tl">
                    <a:srgbClr val="000000">
                      <a:alpha val="43137"/>
                    </a:srgbClr>
                  </a:outerShdw>
                </a:effectLst>
              </a:rPr>
              <a:t> runtime </a:t>
            </a:r>
            <a:r>
              <a:rPr lang="en-US" sz="2000" b="0" dirty="0" smtClean="0">
                <a:solidFill>
                  <a:srgbClr val="FF0000"/>
                </a:solidFill>
                <a:effectLst>
                  <a:outerShdw blurRad="38100" dist="38100" dir="2700000" algn="tl">
                    <a:srgbClr val="000000">
                      <a:alpha val="43137"/>
                    </a:srgbClr>
                  </a:outerShdw>
                </a:effectLst>
              </a:rPr>
              <a:t>systems &amp; standards  </a:t>
            </a:r>
            <a:endParaRPr lang="en-US" sz="2000" b="0"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P spid="13" grpId="0" animBg="1"/>
      <p:bldP spid="29" grpId="0" build="allAtOnce" animBg="1"/>
      <p:bldP spid="30" grpId="0" animBg="1"/>
      <p:bldP spid="32" grpId="0" animBg="1"/>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2286000"/>
          </a:xfrm>
          <a:solidFill>
            <a:srgbClr val="002060"/>
          </a:solidFill>
        </p:spPr>
        <p:txBody>
          <a:bodyPr/>
          <a:lstStyle/>
          <a:p>
            <a:r>
              <a:rPr lang="en-US" b="1" dirty="0" smtClean="0">
                <a:solidFill>
                  <a:srgbClr val="FFC000"/>
                </a:solidFill>
              </a:rPr>
              <a:t>High-Performance Parallel</a:t>
            </a:r>
            <a:br>
              <a:rPr lang="en-US" b="1" dirty="0" smtClean="0">
                <a:solidFill>
                  <a:srgbClr val="FFC000"/>
                </a:solidFill>
              </a:rPr>
            </a:br>
            <a:r>
              <a:rPr lang="en-US" b="1" dirty="0" smtClean="0">
                <a:solidFill>
                  <a:srgbClr val="FFC000"/>
                </a:solidFill>
              </a:rPr>
              <a:t>Computing for Scientific Applications</a:t>
            </a:r>
            <a:endParaRPr lang="en-US" dirty="0">
              <a:solidFill>
                <a:srgbClr val="FFC000"/>
              </a:solidFill>
            </a:endParaRPr>
          </a:p>
        </p:txBody>
      </p:sp>
      <p:sp>
        <p:nvSpPr>
          <p:cNvPr id="3" name="Rectangle 2"/>
          <p:cNvSpPr/>
          <p:nvPr/>
        </p:nvSpPr>
        <p:spPr>
          <a:xfrm>
            <a:off x="0" y="3886200"/>
            <a:ext cx="6400800" cy="3416320"/>
          </a:xfrm>
          <a:prstGeom prst="rect">
            <a:avLst/>
          </a:prstGeom>
        </p:spPr>
        <p:txBody>
          <a:bodyPr wrap="square">
            <a:spAutoFit/>
          </a:bodyPr>
          <a:lstStyle/>
          <a:p>
            <a:endParaRPr lang="en-US" dirty="0" smtClean="0"/>
          </a:p>
          <a:p>
            <a:pPr>
              <a:buFont typeface="Wingdings" pitchFamily="2" charset="2"/>
              <a:buChar char="v"/>
            </a:pPr>
            <a:r>
              <a:rPr lang="en-US" sz="1800" dirty="0" smtClean="0"/>
              <a:t>Georgia Institute of Technology </a:t>
            </a:r>
          </a:p>
          <a:p>
            <a:pPr lvl="1">
              <a:buFont typeface="Wingdings" pitchFamily="2" charset="2"/>
              <a:buChar char="v"/>
            </a:pPr>
            <a:r>
              <a:rPr lang="en-US" sz="1800" dirty="0" smtClean="0"/>
              <a:t>2010-present</a:t>
            </a:r>
          </a:p>
          <a:p>
            <a:pPr>
              <a:buFont typeface="Wingdings" pitchFamily="2" charset="2"/>
              <a:buChar char="v"/>
            </a:pPr>
            <a:r>
              <a:rPr lang="en-US" sz="1800" dirty="0" smtClean="0"/>
              <a:t>Columbia University, 2009-2010</a:t>
            </a:r>
          </a:p>
          <a:p>
            <a:pPr>
              <a:buFont typeface="Wingdings" pitchFamily="2" charset="2"/>
              <a:buChar char="v"/>
            </a:pPr>
            <a:r>
              <a:rPr lang="en-US" sz="1800" dirty="0" smtClean="0"/>
              <a:t>D. E. Shaw Research, 2005-2010</a:t>
            </a:r>
          </a:p>
          <a:p>
            <a:pPr>
              <a:buFont typeface="Wingdings" pitchFamily="2" charset="2"/>
              <a:buChar char="v"/>
            </a:pPr>
            <a:r>
              <a:rPr lang="en-US" sz="1800" dirty="0" smtClean="0"/>
              <a:t>Lawrence Livermore National Laboratory</a:t>
            </a:r>
          </a:p>
          <a:p>
            <a:pPr lvl="1">
              <a:buFont typeface="Wingdings" pitchFamily="2" charset="2"/>
              <a:buChar char="v"/>
            </a:pPr>
            <a:r>
              <a:rPr lang="en-US" sz="1800" dirty="0" smtClean="0"/>
              <a:t>1998-2005</a:t>
            </a:r>
          </a:p>
          <a:p>
            <a:pPr>
              <a:buFont typeface="Wingdings" pitchFamily="2" charset="2"/>
              <a:buChar char="v"/>
            </a:pPr>
            <a:r>
              <a:rPr lang="en-US" sz="1800" dirty="0" smtClean="0"/>
              <a:t>University of Minnesota, PhD 1998</a:t>
            </a:r>
          </a:p>
          <a:p>
            <a:pPr>
              <a:buFont typeface="Wingdings" pitchFamily="2" charset="2"/>
              <a:buChar char="v"/>
            </a:pPr>
            <a:endParaRPr lang="en-US" sz="1800" dirty="0" smtClean="0"/>
          </a:p>
          <a:p>
            <a:pPr>
              <a:buFont typeface="Wingdings" pitchFamily="2" charset="2"/>
              <a:buChar char="v"/>
            </a:pPr>
            <a:r>
              <a:rPr lang="en-US" sz="2800" dirty="0" smtClean="0">
                <a:solidFill>
                  <a:srgbClr val="002060"/>
                </a:solidFill>
              </a:rPr>
              <a:t>Contact: echow@cc.gatech.edu</a:t>
            </a:r>
          </a:p>
          <a:p>
            <a:pPr>
              <a:buFont typeface="Wingdings" pitchFamily="2" charset="2"/>
              <a:buChar char="v"/>
            </a:pPr>
            <a:endParaRPr lang="en-US" sz="2800" dirty="0" smtClean="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6400800" y="2958957"/>
            <a:ext cx="2743200" cy="3899043"/>
          </a:xfrm>
          <a:prstGeom prst="rect">
            <a:avLst/>
          </a:prstGeom>
          <a:noFill/>
          <a:ln w="9525">
            <a:noFill/>
            <a:miter lim="800000"/>
            <a:headEnd/>
            <a:tailEnd/>
          </a:ln>
        </p:spPr>
      </p:pic>
      <p:sp>
        <p:nvSpPr>
          <p:cNvPr id="5" name="Rectangle 4"/>
          <p:cNvSpPr/>
          <p:nvPr/>
        </p:nvSpPr>
        <p:spPr>
          <a:xfrm>
            <a:off x="0" y="2514630"/>
            <a:ext cx="6553200" cy="1384995"/>
          </a:xfrm>
          <a:prstGeom prst="rect">
            <a:avLst/>
          </a:prstGeom>
        </p:spPr>
        <p:txBody>
          <a:bodyPr wrap="square">
            <a:spAutoFit/>
          </a:bodyPr>
          <a:lstStyle/>
          <a:p>
            <a:r>
              <a:rPr lang="en-US" sz="2800" dirty="0" smtClean="0">
                <a:solidFill>
                  <a:srgbClr val="002060"/>
                </a:solidFill>
              </a:rPr>
              <a:t>Edmond Chow</a:t>
            </a:r>
            <a:r>
              <a:rPr lang="en-US" sz="2800" dirty="0" smtClean="0"/>
              <a:t/>
            </a:r>
            <a:br>
              <a:rPr lang="en-US" sz="2800" dirty="0" smtClean="0"/>
            </a:br>
            <a:r>
              <a:rPr lang="en-US" sz="2800" b="0" dirty="0" smtClean="0"/>
              <a:t>School of Computational Sci. &amp; Eng.</a:t>
            </a:r>
            <a:r>
              <a:rPr lang="en-US" sz="2800" dirty="0" smtClean="0"/>
              <a:t/>
            </a:r>
            <a:br>
              <a:rPr lang="en-US" sz="2800" dirty="0" smtClean="0"/>
            </a:br>
            <a:r>
              <a:rPr lang="en-US" sz="2800" dirty="0" smtClean="0">
                <a:solidFill>
                  <a:srgbClr val="002060"/>
                </a:solidFill>
              </a:rPr>
              <a:t>Georgia Institute of Technology</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
            <a:ext cx="9144000" cy="1798639"/>
          </a:xfrm>
        </p:spPr>
        <p:txBody>
          <a:bodyPr>
            <a:normAutofit fontScale="90000"/>
          </a:bodyPr>
          <a:lstStyle/>
          <a:p>
            <a:r>
              <a:rPr lang="en-US" b="1" dirty="0" smtClean="0"/>
              <a:t>Large-Scale Simulations of Macromolecules in the Cell</a:t>
            </a:r>
            <a:br>
              <a:rPr lang="en-US" b="1" dirty="0" smtClean="0"/>
            </a:br>
            <a:endParaRPr lang="en-US" b="1" dirty="0"/>
          </a:p>
        </p:txBody>
      </p:sp>
      <p:sp>
        <p:nvSpPr>
          <p:cNvPr id="3" name="Rectangle 2"/>
          <p:cNvSpPr/>
          <p:nvPr/>
        </p:nvSpPr>
        <p:spPr>
          <a:xfrm>
            <a:off x="0" y="1524000"/>
            <a:ext cx="5410200" cy="4832092"/>
          </a:xfrm>
          <a:prstGeom prst="rect">
            <a:avLst/>
          </a:prstGeom>
        </p:spPr>
        <p:txBody>
          <a:bodyPr wrap="square">
            <a:spAutoFit/>
          </a:bodyPr>
          <a:lstStyle/>
          <a:p>
            <a:pPr>
              <a:buFont typeface="Wingdings" pitchFamily="2" charset="2"/>
              <a:buChar char="Ø"/>
            </a:pPr>
            <a:r>
              <a:rPr lang="en-US" sz="2800" b="0" dirty="0" smtClean="0"/>
              <a:t>Proteins &amp; other molecules</a:t>
            </a:r>
          </a:p>
          <a:p>
            <a:pPr lvl="1">
              <a:buFont typeface="Wingdings" pitchFamily="2" charset="2"/>
              <a:buChar char="Ø"/>
            </a:pPr>
            <a:r>
              <a:rPr lang="en-US" sz="2800" b="0" dirty="0" smtClean="0"/>
              <a:t>modeled by spheres of different radii</a:t>
            </a:r>
          </a:p>
          <a:p>
            <a:pPr lvl="1"/>
            <a:endParaRPr lang="en-US" sz="2800" b="0" dirty="0" smtClean="0"/>
          </a:p>
          <a:p>
            <a:pPr>
              <a:buFont typeface="Wingdings" pitchFamily="2" charset="2"/>
              <a:buChar char="Ø"/>
            </a:pPr>
            <a:r>
              <a:rPr lang="en-US" sz="2800" b="0" dirty="0" err="1" smtClean="0"/>
              <a:t>Stokesian</a:t>
            </a:r>
            <a:r>
              <a:rPr lang="en-US" sz="2800" b="0" dirty="0" smtClean="0"/>
              <a:t> dynamics to</a:t>
            </a:r>
          </a:p>
          <a:p>
            <a:pPr lvl="1">
              <a:buFont typeface="Wingdings" pitchFamily="2" charset="2"/>
              <a:buChar char="Ø"/>
            </a:pPr>
            <a:r>
              <a:rPr lang="en-US" sz="2800" b="0" dirty="0" smtClean="0"/>
              <a:t>model near-and far-range</a:t>
            </a:r>
          </a:p>
          <a:p>
            <a:pPr lvl="1"/>
            <a:r>
              <a:rPr lang="en-US" sz="2800" b="0" dirty="0" smtClean="0"/>
              <a:t>hydrodynamic interactions</a:t>
            </a:r>
          </a:p>
          <a:p>
            <a:pPr lvl="1"/>
            <a:endParaRPr lang="en-US" sz="2800" b="0" dirty="0" smtClean="0"/>
          </a:p>
          <a:p>
            <a:pPr>
              <a:buFont typeface="Wingdings" pitchFamily="2" charset="2"/>
              <a:buChar char="Ø"/>
            </a:pPr>
            <a:r>
              <a:rPr lang="en-US" sz="2800" u="sng" dirty="0" smtClean="0">
                <a:solidFill>
                  <a:srgbClr val="002060"/>
                </a:solidFill>
              </a:rPr>
              <a:t>Goal: </a:t>
            </a:r>
            <a:r>
              <a:rPr lang="en-US" sz="2800" b="0" dirty="0" smtClean="0">
                <a:solidFill>
                  <a:srgbClr val="002060"/>
                </a:solidFill>
              </a:rPr>
              <a:t>understand diffusion</a:t>
            </a:r>
          </a:p>
          <a:p>
            <a:r>
              <a:rPr lang="en-US" sz="2800" b="0" dirty="0" smtClean="0">
                <a:solidFill>
                  <a:srgbClr val="002060"/>
                </a:solidFill>
              </a:rPr>
              <a:t>and transport mechanisms in the crowded environment of the cell</a:t>
            </a:r>
            <a:endParaRPr lang="en-US" sz="2800" b="0" dirty="0">
              <a:solidFill>
                <a:srgbClr val="002060"/>
              </a:solidFill>
            </a:endParaRPr>
          </a:p>
        </p:txBody>
      </p:sp>
      <p:pic>
        <p:nvPicPr>
          <p:cNvPr id="2050" name="Picture 2"/>
          <p:cNvPicPr>
            <a:picLocks noChangeAspect="1" noChangeArrowheads="1"/>
          </p:cNvPicPr>
          <p:nvPr/>
        </p:nvPicPr>
        <p:blipFill>
          <a:blip r:embed="rId2" cstate="print"/>
          <a:srcRect l="3638" r="7222"/>
          <a:stretch>
            <a:fillRect/>
          </a:stretch>
        </p:blipFill>
        <p:spPr bwMode="auto">
          <a:xfrm>
            <a:off x="5410200" y="2133600"/>
            <a:ext cx="37338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Quantum Chemistry with Flash Memory Computing</a:t>
            </a:r>
            <a:r>
              <a:rPr lang="en-US" dirty="0" smtClean="0"/>
              <a:t/>
            </a:r>
            <a:br>
              <a:rPr lang="en-US" dirty="0" smtClean="0"/>
            </a:br>
            <a:endParaRPr lang="en-US" dirty="0"/>
          </a:p>
        </p:txBody>
      </p:sp>
      <p:sp>
        <p:nvSpPr>
          <p:cNvPr id="3" name="Rectangle 2"/>
          <p:cNvSpPr/>
          <p:nvPr/>
        </p:nvSpPr>
        <p:spPr>
          <a:xfrm>
            <a:off x="0" y="1600244"/>
            <a:ext cx="5410200" cy="5262979"/>
          </a:xfrm>
          <a:prstGeom prst="rect">
            <a:avLst/>
          </a:prstGeom>
        </p:spPr>
        <p:txBody>
          <a:bodyPr wrap="square">
            <a:spAutoFit/>
          </a:bodyPr>
          <a:lstStyle/>
          <a:p>
            <a:pPr>
              <a:buFont typeface="Wingdings" pitchFamily="2" charset="2"/>
              <a:buChar char="Ø"/>
            </a:pPr>
            <a:r>
              <a:rPr lang="en-US" sz="2800" b="0" dirty="0" smtClean="0"/>
              <a:t>Electronic structure  codes require two-electron integrals</a:t>
            </a:r>
          </a:p>
          <a:p>
            <a:pPr lvl="1">
              <a:buFont typeface="Wingdings" pitchFamily="2" charset="2"/>
              <a:buChar char="Ø"/>
            </a:pPr>
            <a:r>
              <a:rPr lang="en-US" sz="2800" b="0" dirty="0" smtClean="0"/>
              <a:t>O(N ) for N basis functions</a:t>
            </a:r>
          </a:p>
          <a:p>
            <a:pPr lvl="1"/>
            <a:endParaRPr lang="en-US" sz="2800" b="0" dirty="0" smtClean="0"/>
          </a:p>
          <a:p>
            <a:pPr>
              <a:buFont typeface="Wingdings" pitchFamily="2" charset="2"/>
              <a:buChar char="Ø"/>
            </a:pPr>
            <a:r>
              <a:rPr lang="en-US" sz="2800" b="0" dirty="0" smtClean="0"/>
              <a:t>Many codes must store these  on disk, rather than re-compute</a:t>
            </a:r>
          </a:p>
          <a:p>
            <a:r>
              <a:rPr lang="en-US" sz="2800" b="0" dirty="0" smtClean="0"/>
              <a:t> </a:t>
            </a:r>
          </a:p>
          <a:p>
            <a:pPr>
              <a:buFont typeface="Wingdings" pitchFamily="2" charset="2"/>
              <a:buChar char="Ø"/>
            </a:pPr>
            <a:r>
              <a:rPr lang="en-US" sz="2800" u="sng" dirty="0" smtClean="0">
                <a:solidFill>
                  <a:srgbClr val="002060"/>
                </a:solidFill>
              </a:rPr>
              <a:t>Goals:</a:t>
            </a:r>
            <a:r>
              <a:rPr lang="en-US" sz="2800" b="0" dirty="0" smtClean="0"/>
              <a:t> </a:t>
            </a:r>
          </a:p>
          <a:p>
            <a:pPr lvl="1">
              <a:buFont typeface="Wingdings" pitchFamily="2" charset="2"/>
              <a:buChar char="Ø"/>
            </a:pPr>
            <a:r>
              <a:rPr lang="en-US" sz="2800" b="0" dirty="0" smtClean="0">
                <a:solidFill>
                  <a:srgbClr val="002060"/>
                </a:solidFill>
              </a:rPr>
              <a:t>understand application behavior </a:t>
            </a:r>
          </a:p>
          <a:p>
            <a:pPr lvl="1">
              <a:buFont typeface="Wingdings" pitchFamily="2" charset="2"/>
              <a:buChar char="Ø"/>
            </a:pPr>
            <a:r>
              <a:rPr lang="en-US" sz="2800" b="0" dirty="0" smtClean="0">
                <a:solidFill>
                  <a:srgbClr val="002060"/>
                </a:solidFill>
              </a:rPr>
              <a:t>reformulate algorithms to exploit flash memory</a:t>
            </a:r>
            <a:endParaRPr lang="en-US" sz="2800" b="0" dirty="0"/>
          </a:p>
        </p:txBody>
      </p:sp>
      <p:pic>
        <p:nvPicPr>
          <p:cNvPr id="4098" name="Picture 2"/>
          <p:cNvPicPr>
            <a:picLocks noChangeAspect="1" noChangeArrowheads="1"/>
          </p:cNvPicPr>
          <p:nvPr/>
        </p:nvPicPr>
        <p:blipFill>
          <a:blip r:embed="rId2" cstate="print"/>
          <a:srcRect/>
          <a:stretch>
            <a:fillRect/>
          </a:stretch>
        </p:blipFill>
        <p:spPr bwMode="auto">
          <a:xfrm>
            <a:off x="5166360" y="2057400"/>
            <a:ext cx="3977640" cy="4800600"/>
          </a:xfrm>
          <a:prstGeom prst="rect">
            <a:avLst/>
          </a:prstGeom>
          <a:noFill/>
          <a:ln w="9525">
            <a:noFill/>
            <a:miter lim="800000"/>
            <a:headEnd/>
            <a:tailEnd/>
          </a:ln>
        </p:spPr>
      </p:pic>
      <p:sp>
        <p:nvSpPr>
          <p:cNvPr id="5" name="TextBox 4"/>
          <p:cNvSpPr txBox="1"/>
          <p:nvPr/>
        </p:nvSpPr>
        <p:spPr>
          <a:xfrm>
            <a:off x="1371600" y="2438400"/>
            <a:ext cx="316112" cy="338554"/>
          </a:xfrm>
          <a:prstGeom prst="rect">
            <a:avLst/>
          </a:prstGeom>
          <a:noFill/>
        </p:spPr>
        <p:txBody>
          <a:bodyPr wrap="none" rtlCol="0">
            <a:spAutoFit/>
          </a:bodyPr>
          <a:lstStyle/>
          <a:p>
            <a:r>
              <a:rPr lang="en-US" dirty="0" smtClean="0"/>
              <a:t>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Multilevel Algorithms for Large-Scale Applications</a:t>
            </a:r>
            <a:endParaRPr lang="en-US" b="1" dirty="0"/>
          </a:p>
        </p:txBody>
      </p:sp>
      <p:sp>
        <p:nvSpPr>
          <p:cNvPr id="3" name="Rectangle 2"/>
          <p:cNvSpPr/>
          <p:nvPr/>
        </p:nvSpPr>
        <p:spPr>
          <a:xfrm>
            <a:off x="0" y="1447800"/>
            <a:ext cx="4724400" cy="4832092"/>
          </a:xfrm>
          <a:prstGeom prst="rect">
            <a:avLst/>
          </a:prstGeom>
        </p:spPr>
        <p:txBody>
          <a:bodyPr wrap="square">
            <a:spAutoFit/>
          </a:bodyPr>
          <a:lstStyle/>
          <a:p>
            <a:pPr>
              <a:buFont typeface="Wingdings" pitchFamily="2" charset="2"/>
              <a:buChar char="Ø"/>
            </a:pPr>
            <a:r>
              <a:rPr lang="en-US" sz="2800" b="0" dirty="0" smtClean="0"/>
              <a:t>Multilevel algorithms compute and combine</a:t>
            </a:r>
          </a:p>
          <a:p>
            <a:r>
              <a:rPr lang="en-US" sz="2800" b="0" dirty="0" smtClean="0"/>
              <a:t>solutions at different scales</a:t>
            </a:r>
          </a:p>
          <a:p>
            <a:r>
              <a:rPr lang="en-US" sz="2800" b="0" dirty="0" smtClean="0"/>
              <a:t> </a:t>
            </a:r>
          </a:p>
          <a:p>
            <a:pPr>
              <a:buFont typeface="Wingdings" pitchFamily="2" charset="2"/>
              <a:buChar char="Ø"/>
            </a:pPr>
            <a:endParaRPr lang="en-US" sz="2800" b="0" dirty="0" smtClean="0"/>
          </a:p>
          <a:p>
            <a:pPr>
              <a:buFont typeface="Wingdings" pitchFamily="2" charset="2"/>
              <a:buChar char="Ø"/>
            </a:pPr>
            <a:r>
              <a:rPr lang="en-US" sz="2800" u="sng" dirty="0" smtClean="0">
                <a:solidFill>
                  <a:srgbClr val="000066"/>
                </a:solidFill>
              </a:rPr>
              <a:t>Goal:</a:t>
            </a:r>
            <a:r>
              <a:rPr lang="en-US" sz="2800" b="0" dirty="0" smtClean="0"/>
              <a:t>  achieve high performance by linking</a:t>
            </a:r>
          </a:p>
          <a:p>
            <a:pPr lvl="1">
              <a:buFont typeface="Wingdings" pitchFamily="2" charset="2"/>
              <a:buChar char="Ø"/>
            </a:pPr>
            <a:r>
              <a:rPr lang="en-US" sz="2800" b="0" dirty="0" smtClean="0"/>
              <a:t>the structure of the physics to the structure of the algorithms and parallel computer</a:t>
            </a:r>
            <a:endParaRPr lang="en-US" sz="2800" b="0" dirty="0"/>
          </a:p>
        </p:txBody>
      </p:sp>
      <p:pic>
        <p:nvPicPr>
          <p:cNvPr id="3074" name="Picture 2"/>
          <p:cNvPicPr>
            <a:picLocks noChangeAspect="1" noChangeArrowheads="1"/>
          </p:cNvPicPr>
          <p:nvPr/>
        </p:nvPicPr>
        <p:blipFill>
          <a:blip r:embed="rId2" cstate="print"/>
          <a:srcRect/>
          <a:stretch>
            <a:fillRect/>
          </a:stretch>
        </p:blipFill>
        <p:spPr bwMode="auto">
          <a:xfrm>
            <a:off x="4800600" y="1463040"/>
            <a:ext cx="4343400" cy="53949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Data-Intensive Computing with Graphical Data</a:t>
            </a:r>
            <a:endParaRPr lang="en-US" b="1" dirty="0"/>
          </a:p>
        </p:txBody>
      </p:sp>
      <p:sp>
        <p:nvSpPr>
          <p:cNvPr id="3" name="Rectangle 2"/>
          <p:cNvSpPr/>
          <p:nvPr/>
        </p:nvSpPr>
        <p:spPr>
          <a:xfrm>
            <a:off x="0" y="1447842"/>
            <a:ext cx="4343400" cy="5262979"/>
          </a:xfrm>
          <a:prstGeom prst="rect">
            <a:avLst/>
          </a:prstGeom>
        </p:spPr>
        <p:txBody>
          <a:bodyPr wrap="square">
            <a:spAutoFit/>
          </a:bodyPr>
          <a:lstStyle/>
          <a:p>
            <a:pPr>
              <a:buFont typeface="Wingdings" pitchFamily="2" charset="2"/>
              <a:buChar char="Ø"/>
            </a:pPr>
            <a:r>
              <a:rPr lang="en-US" sz="2800" b="0" dirty="0" smtClean="0"/>
              <a:t>Studying the structure of the links between inter-related entities such as web pages can yield astonishing insights </a:t>
            </a:r>
          </a:p>
          <a:p>
            <a:endParaRPr lang="en-US" sz="2800" b="0" dirty="0" smtClean="0"/>
          </a:p>
          <a:p>
            <a:pPr>
              <a:buFont typeface="Wingdings" pitchFamily="2" charset="2"/>
              <a:buChar char="Ø"/>
            </a:pPr>
            <a:r>
              <a:rPr lang="en-US" sz="2800" dirty="0" smtClean="0">
                <a:solidFill>
                  <a:srgbClr val="000066"/>
                </a:solidFill>
              </a:rPr>
              <a:t>Challenge: </a:t>
            </a:r>
            <a:r>
              <a:rPr lang="en-US" sz="2800" b="0" dirty="0" smtClean="0"/>
              <a:t>There are small, important pieces of information </a:t>
            </a:r>
            <a:r>
              <a:rPr lang="en-US" sz="2800" b="0" dirty="0" smtClean="0">
                <a:solidFill>
                  <a:srgbClr val="000066"/>
                </a:solidFill>
              </a:rPr>
              <a:t>hidden in vast amounts of graphical data </a:t>
            </a:r>
            <a:r>
              <a:rPr lang="en-US" sz="2800" b="0" dirty="0" smtClean="0"/>
              <a:t>than can be very difficult to find</a:t>
            </a:r>
            <a:endParaRPr lang="en-US" sz="2800" b="0" dirty="0"/>
          </a:p>
        </p:txBody>
      </p:sp>
      <p:pic>
        <p:nvPicPr>
          <p:cNvPr id="81922" name="Picture 2"/>
          <p:cNvPicPr>
            <a:picLocks noChangeAspect="1" noChangeArrowheads="1"/>
          </p:cNvPicPr>
          <p:nvPr/>
        </p:nvPicPr>
        <p:blipFill>
          <a:blip r:embed="rId2" cstate="print"/>
          <a:srcRect/>
          <a:stretch>
            <a:fillRect/>
          </a:stretch>
        </p:blipFill>
        <p:spPr bwMode="auto">
          <a:xfrm>
            <a:off x="4343400" y="1447800"/>
            <a:ext cx="4800600"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rgbClr val="00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irectorate_template_vg">
  <a:themeElements>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rectorate_template_vg">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Helvetica"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Helvetica" pitchFamily="48" charset="0"/>
            <a:ea typeface="ＭＳ Ｐゴシック" pitchFamily="48" charset="-128"/>
          </a:defRPr>
        </a:defPPr>
      </a:lstStyle>
    </a:lnDef>
  </a:objectDefaults>
  <a:extraClrSchemeLst>
    <a:extraClrScheme>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ectorate_template_v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ectorate_template_v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ectorate_template_v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ectorate_template_v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rectorate_template_v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rectorate_template_v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rectorate_template_v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rectorate_template_v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rectorate_template_v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rectorate_template_v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rectorate_template_v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irectorate_template_vg">
  <a:themeElements>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rectorate_template_vg">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Helvetica"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Helvetica" pitchFamily="48" charset="0"/>
            <a:ea typeface="ＭＳ Ｐゴシック" pitchFamily="48" charset="-128"/>
          </a:defRPr>
        </a:defPPr>
      </a:lstStyle>
    </a:lnDef>
  </a:objectDefaults>
  <a:extraClrSchemeLst>
    <a:extraClrScheme>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ectorate_template_v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ectorate_template_v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ectorate_template_v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ectorate_template_v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rectorate_template_v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rectorate_template_v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rectorate_template_v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rectorate_template_v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rectorate_template_v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rectorate_template_v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rectorate_template_v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padma</Template>
  <TotalTime>4121</TotalTime>
  <Words>1489</Words>
  <Application>Microsoft Office PowerPoint</Application>
  <PresentationFormat>On-screen Show (4:3)</PresentationFormat>
  <Paragraphs>363</Paragraphs>
  <Slides>30</Slides>
  <Notes>7</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30</vt:i4>
      </vt:variant>
    </vt:vector>
  </HeadingPairs>
  <TitlesOfParts>
    <vt:vector size="37" baseType="lpstr">
      <vt:lpstr>Custom Design</vt:lpstr>
      <vt:lpstr>1_Office Theme</vt:lpstr>
      <vt:lpstr>2_Office Theme</vt:lpstr>
      <vt:lpstr>3_Office Theme</vt:lpstr>
      <vt:lpstr>directorate_template_vg</vt:lpstr>
      <vt:lpstr>1_directorate_template_vg</vt:lpstr>
      <vt:lpstr>Package</vt:lpstr>
      <vt:lpstr>Extreme-Scale Software  Overview</vt:lpstr>
      <vt:lpstr>Slide 2</vt:lpstr>
      <vt:lpstr>Slide 3</vt:lpstr>
      <vt:lpstr>Slide 4</vt:lpstr>
      <vt:lpstr>High-Performance Parallel Computing for Scientific Applications</vt:lpstr>
      <vt:lpstr>Large-Scale Simulations of Macromolecules in the Cell </vt:lpstr>
      <vt:lpstr>Quantum Chemistry with Flash Memory Computing </vt:lpstr>
      <vt:lpstr>Multilevel Algorithms for Large-Scale Applications</vt:lpstr>
      <vt:lpstr>Data-Intensive Computing with Graphical Data</vt:lpstr>
      <vt:lpstr>Performance Modeling as the Key to Extreme Scale Computing</vt:lpstr>
      <vt:lpstr>Tuning A Parallel Code</vt:lpstr>
      <vt:lpstr>Why Model Performance?</vt:lpstr>
      <vt:lpstr>Bill’s Methodology</vt:lpstr>
      <vt:lpstr>Example: AMG Performance Model</vt:lpstr>
      <vt:lpstr>FASTMath Scidac Institute Overview</vt:lpstr>
      <vt:lpstr>FASTMath Objectives</vt:lpstr>
      <vt:lpstr>FASTMath will help application scientists overcome two fundamental challenges</vt:lpstr>
      <vt:lpstr>FASTMath encompasses three broad topical areas</vt:lpstr>
      <vt:lpstr>The FASTMath team</vt:lpstr>
      <vt:lpstr>Extreme Computing and Applications </vt:lpstr>
      <vt:lpstr>Applications at Extreme Scale</vt:lpstr>
      <vt:lpstr>Slide 22</vt:lpstr>
      <vt:lpstr>Hazard Map Construction</vt:lpstr>
      <vt:lpstr>Workflow Parallelization</vt:lpstr>
      <vt:lpstr>Exploiting Sparsity for  Extreme Scale Computing</vt:lpstr>
      <vt:lpstr>What is Sparsity?</vt:lpstr>
      <vt:lpstr>Why exploit Sparsity?</vt:lpstr>
      <vt:lpstr>How to exploit Sparsity?</vt:lpstr>
      <vt:lpstr>Temperature Evolution (4-core) Dense Benchmark, SMV-Original vs Opt</vt:lpstr>
      <vt:lpstr>Slide 30</vt:lpstr>
    </vt:vector>
  </TitlesOfParts>
  <Company>Raghavan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Padma</dc:creator>
  <cp:lastModifiedBy>padma</cp:lastModifiedBy>
  <cp:revision>500</cp:revision>
  <dcterms:created xsi:type="dcterms:W3CDTF">2007-05-08T19:53:14Z</dcterms:created>
  <dcterms:modified xsi:type="dcterms:W3CDTF">2011-09-27T07:57:05Z</dcterms:modified>
</cp:coreProperties>
</file>